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1"/>
  </p:notesMasterIdLst>
  <p:sldIdLst>
    <p:sldId id="256" r:id="rId4"/>
    <p:sldId id="257" r:id="rId5"/>
    <p:sldId id="258" r:id="rId6"/>
    <p:sldId id="708" r:id="rId7"/>
    <p:sldId id="709" r:id="rId8"/>
    <p:sldId id="280" r:id="rId9"/>
    <p:sldId id="664" r:id="rId10"/>
    <p:sldId id="380" r:id="rId11"/>
    <p:sldId id="665" r:id="rId12"/>
    <p:sldId id="472" r:id="rId13"/>
    <p:sldId id="281" r:id="rId14"/>
    <p:sldId id="399" r:id="rId15"/>
    <p:sldId id="629" r:id="rId16"/>
    <p:sldId id="706" r:id="rId17"/>
    <p:sldId id="603" r:id="rId18"/>
    <p:sldId id="673" r:id="rId19"/>
    <p:sldId id="674" r:id="rId20"/>
    <p:sldId id="675" r:id="rId21"/>
    <p:sldId id="604" r:id="rId22"/>
    <p:sldId id="712" r:id="rId23"/>
    <p:sldId id="713" r:id="rId24"/>
    <p:sldId id="714" r:id="rId25"/>
    <p:sldId id="285" r:id="rId26"/>
    <p:sldId id="720" r:id="rId27"/>
    <p:sldId id="721" r:id="rId28"/>
    <p:sldId id="722" r:id="rId29"/>
    <p:sldId id="279" r:id="rId30"/>
  </p:sldIdLst>
  <p:sldSz cx="18288000" cy="10287000"/>
  <p:notesSz cx="6858000" cy="9144000"/>
  <p:embeddedFontLst>
    <p:embeddedFont>
      <p:font typeface="Jua" panose="020B0604020202020204" charset="-127"/>
      <p:regular r:id="rId32"/>
    </p:embeddedFont>
    <p:embeddedFont>
      <p:font typeface="Patrick Hand" panose="020B0604020202020204" charset="0"/>
      <p:regular r:id="rId33"/>
    </p:embeddedFont>
    <p:embeddedFont>
      <p:font typeface="Franklin Gothic Heavy" panose="020B0903020102020204" pitchFamily="34" charset="0"/>
      <p:regular r:id="rId34"/>
      <p:italic r:id="rId35"/>
    </p:embeddedFont>
    <p:embeddedFont>
      <p:font typeface="High Tower Text" panose="02040502050506030303" pitchFamily="18" charset="0"/>
      <p:regular r:id="rId36"/>
      <p:italic r:id="rId37"/>
    </p:embeddedFont>
    <p:embeddedFont>
      <p:font typeface="Angsana New" panose="020B0604020202020204" charset="-34"/>
      <p:regular r:id="rId38"/>
      <p:bold r:id="rId39"/>
      <p:italic r:id="rId40"/>
      <p:boldItalic r:id="rId41"/>
    </p:embeddedFont>
    <p:embeddedFont>
      <p:font typeface="Asap Medium" panose="020B0604020202020204" charset="0"/>
      <p:regular r:id="rId42"/>
    </p:embeddedFont>
    <p:embeddedFont>
      <p:font typeface="KG Primary Penmanship" panose="020B0604020202020204" charset="0"/>
      <p:regular r:id="rId43"/>
    </p:embeddedFont>
    <p:embeddedFont>
      <p:font typeface="Cordia New" panose="020B0604020202020204" charset="-34"/>
      <p:regular r:id="rId44"/>
      <p:bold r:id="rId45"/>
      <p:italic r:id="rId46"/>
      <p:boldItalic r:id="rId47"/>
    </p:embeddedFont>
    <p:embeddedFont>
      <p:font typeface="League Spartan" panose="020B0604020202020204" charset="0"/>
      <p:regular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Aharoni" panose="020B0604020202020204" charset="-79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  <p:cmAuthor id="2" name="Dell" initials="D" lastIdx="1" clrIdx="1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E19"/>
    <a:srgbClr val="FF33CC"/>
    <a:srgbClr val="9933FF"/>
    <a:srgbClr val="000000"/>
    <a:srgbClr val="1CF82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564" autoAdjust="0"/>
  </p:normalViewPr>
  <p:slideViewPr>
    <p:cSldViewPr>
      <p:cViewPr varScale="1">
        <p:scale>
          <a:sx n="59" d="100"/>
          <a:sy n="59" d="100"/>
        </p:scale>
        <p:origin x="44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776B7-B458-42B1-9741-C55254F4133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6035B-EDED-47DA-B5A3-5AE6BF3E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2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4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3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0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24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3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510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3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33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97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7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5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52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42321F"/>
                </a:solidFill>
                <a:latin typeface="Asap Medium"/>
                <a:ea typeface="Asap Medium"/>
                <a:cs typeface="Asap Medium"/>
                <a:sym typeface="Asap Medium"/>
              </a:rPr>
              <a:t>TRUY CẬP MÃ QR ĐỂ NHẬN QUÀ TẶNG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https://facebook.com/groups/853679022766648/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6035B-EDED-47DA-B5A3-5AE6BF3E7E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50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54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7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5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363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55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4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1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053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09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DE40950-62C1-4740-AD50-7ECAB80CD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xmlns="" id="{9371A140-C4BF-47B5-BDDF-241EEF9351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070B6881-1F47-4368-A115-2B23EF846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204BA2E-AD19-4B0F-A8A1-F667D5AC6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E85AEBB-D568-4E12-B7D7-9C5625DB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3864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9E84B9D7-2B7D-4EC5-8878-D7A4FC9AB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ABF3FCA2-BA13-4B0F-A599-DE2E3D17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1799281F-1EBA-4A2A-9E4D-24830B72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D5C24643-3047-4255-90A1-10A06921D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457F473-83C9-4EE9-8C01-4DF5FA429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09704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D5011896-0D57-4C1F-A878-B7CC677E8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0719D68-D5CD-4D80-9A3D-53E1A9B9E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7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BF9E12C8-44D4-4DE3-A9E2-4B837B916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FB537244-2CDE-435F-9057-F8FFD76B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2D8FF832-D4EA-46E6-B46A-3D2266BF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4091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0A0A27F9-CA3C-4F1A-B7C1-182A0B6D4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FF35944C-AE58-424F-ADC6-4DDB858CD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7CBF459E-AAA0-48DB-98BD-42C63E261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8DD7DEFF-93AB-4422-8EBF-4575158C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681CA9D9-9B3F-4C9F-917E-52319496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3D7D83AA-3E50-48B2-9B49-C8D436C4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5535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741037A9-5D53-47E1-B60F-4393B5A1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B9E34864-C4EE-41F6-9C38-CB81900E7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0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xmlns="" id="{D1CA963A-6CBF-44A0-8100-74F864FD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xmlns="" id="{B1CAA33D-EC1E-4442-8809-122D6AE733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xmlns="" id="{858DCBF4-D9B7-4D28-9B85-AA20CED174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xmlns="" id="{ECB74383-1DB4-4B37-A5E1-055E4501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xmlns="" id="{6C83BB51-E26C-4362-AE4D-FD4738B55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xmlns="" id="{3947ACEB-DEE1-4789-8EC2-E411C898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63530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CBE8AD1-4A69-4083-B5EA-B4BBDA92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5D8182D2-C30E-4E1F-8571-B7299945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BF52AD51-DC3F-40BA-A311-ADB6BFF96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99A7AD44-A5F3-450E-B029-997327EF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07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xmlns="" id="{FD0497FE-4527-4C32-8A41-4B76ECF0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xmlns="" id="{4249FFA1-1471-434A-B639-15CBA04E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xmlns="" id="{E27F89E3-C255-4D03-BDD8-704CD5CE9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161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AAB1A6FD-D3B5-4BCC-A00E-FEE06263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xmlns="" id="{5F51B842-C4A7-4003-BD7B-B5C85D692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7191CB33-AE66-462F-936E-94A05BA91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7FCFCFC0-B348-42F2-9BC4-83F2DD6B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36E8EB6F-1F04-4577-BA50-329DB2FED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267460E8-79D1-4BBC-BD0E-DCF9D6DE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3101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2318C3F0-7F4F-411A-B68A-B6369F59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xmlns="" id="{EE3F0EE7-33D6-4406-A3FF-9A237742C2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xmlns="" id="{37AE1918-D3A1-4203-95EC-F6559DBC8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xmlns="" id="{C6D8BA68-A9FB-434E-9B8B-1B414AB9B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xmlns="" id="{7CC43E5E-2F16-4AB8-A201-BC5B0A47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xmlns="" id="{4C9D9273-6A5E-4D31-92F3-DB938EA45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19809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C199345F-0F95-4F26-AC6A-E7610BBC5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B041DEB6-3160-40C1-8A5E-1851641C4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EEF4B0D1-A6B1-485F-B1B6-F4B295F50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9A455E86-F0CE-4129-889B-6968FEF3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56DCC55C-9981-4597-B58C-213A2F0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691661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xmlns="" id="{2F0A3567-0D35-4B90-BF1B-AC9A1E94C1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8"/>
            <a:ext cx="3943350" cy="871775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xmlns="" id="{86D83793-F857-4CAB-9DDD-2860E3EC40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8"/>
            <a:ext cx="11601450" cy="871775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322301F4-CEE5-43F7-891C-28E43EEF6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417FE215-5DD2-4240-B2C0-E1CCAB26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ADED43FD-40E3-4078-A185-69AF1973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311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5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xmlns="" id="{C3F368EB-32B3-4900-A794-A31720A8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xmlns="" id="{65A06BB6-DC75-4430-9983-E4DBECDD8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xmlns="" id="{96FC40CE-EDED-46D1-990E-2E4713198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8C22-CDAE-4F16-9911-75CDF278E6F0}" type="datetimeFigureOut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09/04/68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xmlns="" id="{DC0C903A-D197-48C7-960B-87BC257B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xmlns="" id="{8A8CBD50-C0A0-4A5F-B18E-7DE97371D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C05C4D-2AED-412B-8E06-2704D909A2E1}" type="slidenum">
              <a:rPr kumimoji="0" lang="th-TH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190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15.svg"/><Relationship Id="rId3" Type="http://schemas.openxmlformats.org/officeDocument/2006/relationships/audio" Target="../media/audio1.wav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tiff"/><Relationship Id="rId10" Type="http://schemas.openxmlformats.org/officeDocument/2006/relationships/image" Target="../media/image7.sv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71.svg"/><Relationship Id="rId3" Type="http://schemas.microsoft.com/office/2007/relationships/media" Target="../media/media2.mp3"/><Relationship Id="rId21" Type="http://schemas.openxmlformats.org/officeDocument/2006/relationships/image" Target="../media/image3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svg"/><Relationship Id="rId17" Type="http://schemas.openxmlformats.org/officeDocument/2006/relationships/image" Target="../media/image29.png"/><Relationship Id="rId25" Type="http://schemas.openxmlformats.org/officeDocument/2006/relationships/image" Target="../media/image68.svg"/><Relationship Id="rId2" Type="http://schemas.openxmlformats.org/officeDocument/2006/relationships/audio" Target="../media/media1.mp3"/><Relationship Id="rId16" Type="http://schemas.openxmlformats.org/officeDocument/2006/relationships/image" Target="../media/image70.svg"/><Relationship Id="rId20" Type="http://schemas.openxmlformats.org/officeDocument/2006/relationships/image" Target="../media/image72.sv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24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23" Type="http://schemas.openxmlformats.org/officeDocument/2006/relationships/image" Target="../media/image35.png"/><Relationship Id="rId10" Type="http://schemas.openxmlformats.org/officeDocument/2006/relationships/image" Target="../media/image67.svg"/><Relationship Id="rId19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5.png"/><Relationship Id="rId14" Type="http://schemas.openxmlformats.org/officeDocument/2006/relationships/image" Target="../media/image69.svg"/><Relationship Id="rId22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openxmlformats.org/officeDocument/2006/relationships/image" Target="../media/image26.svg"/><Relationship Id="rId4" Type="http://schemas.openxmlformats.org/officeDocument/2006/relationships/image" Target="../media/image3.svg"/><Relationship Id="rId9" Type="http://schemas.openxmlformats.org/officeDocument/2006/relationships/image" Target="../media/image14.png"/><Relationship Id="rId14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gif"/><Relationship Id="rId18" Type="http://schemas.openxmlformats.org/officeDocument/2006/relationships/image" Target="../media/image36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12" Type="http://schemas.openxmlformats.org/officeDocument/2006/relationships/image" Target="../media/image43.gif"/><Relationship Id="rId17" Type="http://schemas.openxmlformats.org/officeDocument/2006/relationships/image" Target="../media/image47.png"/><Relationship Id="rId2" Type="http://schemas.microsoft.com/office/2007/relationships/media" Target="../media/media6.mp3"/><Relationship Id="rId16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11" Type="http://schemas.openxmlformats.org/officeDocument/2006/relationships/image" Target="../media/image42.tif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gif"/><Relationship Id="rId10" Type="http://schemas.openxmlformats.org/officeDocument/2006/relationships/image" Target="../media/image35.png"/><Relationship Id="rId4" Type="http://schemas.microsoft.com/office/2007/relationships/media" Target="../media/media8.mp3"/><Relationship Id="rId9" Type="http://schemas.openxmlformats.org/officeDocument/2006/relationships/image" Target="../media/image41.png"/><Relationship Id="rId1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gif"/><Relationship Id="rId1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39.png"/><Relationship Id="rId12" Type="http://schemas.openxmlformats.org/officeDocument/2006/relationships/image" Target="../media/image43.gif"/><Relationship Id="rId17" Type="http://schemas.openxmlformats.org/officeDocument/2006/relationships/image" Target="../media/image47.png"/><Relationship Id="rId2" Type="http://schemas.microsoft.com/office/2007/relationships/media" Target="../media/media6.mp3"/><Relationship Id="rId16" Type="http://schemas.openxmlformats.org/officeDocument/2006/relationships/slide" Target="slide2.xml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11" Type="http://schemas.openxmlformats.org/officeDocument/2006/relationships/image" Target="../media/image42.tif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6.gif"/><Relationship Id="rId10" Type="http://schemas.openxmlformats.org/officeDocument/2006/relationships/image" Target="../media/image35.png"/><Relationship Id="rId4" Type="http://schemas.microsoft.com/office/2007/relationships/media" Target="../media/media8.mp3"/><Relationship Id="rId9" Type="http://schemas.openxmlformats.org/officeDocument/2006/relationships/image" Target="../media/image41.png"/><Relationship Id="rId1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4.gif"/><Relationship Id="rId3" Type="http://schemas.microsoft.com/office/2007/relationships/media" Target="../media/media7.mp3"/><Relationship Id="rId7" Type="http://schemas.openxmlformats.org/officeDocument/2006/relationships/image" Target="../media/image48.png"/><Relationship Id="rId12" Type="http://schemas.openxmlformats.org/officeDocument/2006/relationships/image" Target="../media/image43.gif"/><Relationship Id="rId17" Type="http://schemas.openxmlformats.org/officeDocument/2006/relationships/image" Target="../media/image34.png"/><Relationship Id="rId2" Type="http://schemas.microsoft.com/office/2007/relationships/media" Target="../media/media6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8.jpg"/><Relationship Id="rId11" Type="http://schemas.openxmlformats.org/officeDocument/2006/relationships/image" Target="../media/image42.tiff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7.png"/><Relationship Id="rId10" Type="http://schemas.openxmlformats.org/officeDocument/2006/relationships/image" Target="../media/image46.gif"/><Relationship Id="rId4" Type="http://schemas.microsoft.com/office/2007/relationships/media" Target="../media/media8.mp3"/><Relationship Id="rId9" Type="http://schemas.openxmlformats.org/officeDocument/2006/relationships/image" Target="../media/image45.gif"/><Relationship Id="rId1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.png"/><Relationship Id="rId18" Type="http://schemas.openxmlformats.org/officeDocument/2006/relationships/image" Target="../media/image19.svg"/><Relationship Id="rId3" Type="http://schemas.openxmlformats.org/officeDocument/2006/relationships/audio" Target="../media/audio3.wav"/><Relationship Id="rId21" Type="http://schemas.openxmlformats.org/officeDocument/2006/relationships/image" Target="../media/image27.png"/><Relationship Id="rId7" Type="http://schemas.openxmlformats.org/officeDocument/2006/relationships/image" Target="../media/image3.png"/><Relationship Id="rId12" Type="http://schemas.openxmlformats.org/officeDocument/2006/relationships/image" Target="../media/image28.svg"/><Relationship Id="rId17" Type="http://schemas.openxmlformats.org/officeDocument/2006/relationships/image" Target="../media/image10.png"/><Relationship Id="rId25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15.png"/><Relationship Id="rId24" Type="http://schemas.openxmlformats.org/officeDocument/2006/relationships/image" Target="../media/image93.svg"/><Relationship Id="rId5" Type="http://schemas.openxmlformats.org/officeDocument/2006/relationships/image" Target="../media/image49.png"/><Relationship Id="rId15" Type="http://schemas.openxmlformats.org/officeDocument/2006/relationships/image" Target="../media/image6.png"/><Relationship Id="rId23" Type="http://schemas.openxmlformats.org/officeDocument/2006/relationships/image" Target="../media/image51.png"/><Relationship Id="rId10" Type="http://schemas.openxmlformats.org/officeDocument/2006/relationships/image" Target="../media/image91.svg"/><Relationship Id="rId19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50.png"/><Relationship Id="rId14" Type="http://schemas.openxmlformats.org/officeDocument/2006/relationships/image" Target="../media/image7.svg"/><Relationship Id="rId22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0.svg"/><Relationship Id="rId3" Type="http://schemas.openxmlformats.org/officeDocument/2006/relationships/image" Target="../media/image1.png"/><Relationship Id="rId7" Type="http://schemas.openxmlformats.org/officeDocument/2006/relationships/image" Target="../media/image34.svg"/><Relationship Id="rId12" Type="http://schemas.openxmlformats.org/officeDocument/2006/relationships/image" Target="../media/image21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8.svg"/><Relationship Id="rId5" Type="http://schemas.openxmlformats.org/officeDocument/2006/relationships/image" Target="../media/image3.svg"/><Relationship Id="rId15" Type="http://schemas.openxmlformats.org/officeDocument/2006/relationships/image" Target="../media/image42.sv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36.sv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20.pn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7.sv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51.svg"/><Relationship Id="rId17" Type="http://schemas.openxmlformats.org/officeDocument/2006/relationships/image" Target="../media/image30.png"/><Relationship Id="rId25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microsoft.com/office/2007/relationships/media" Target="../media/media1.mp3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3.sv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49.svg"/><Relationship Id="rId19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Relationship Id="rId27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8.png"/><Relationship Id="rId18" Type="http://schemas.openxmlformats.org/officeDocument/2006/relationships/image" Target="../media/image57.sv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51.svg"/><Relationship Id="rId17" Type="http://schemas.openxmlformats.org/officeDocument/2006/relationships/image" Target="../media/image30.png"/><Relationship Id="rId25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microsoft.com/office/2007/relationships/media" Target="../media/media2.mp3"/><Relationship Id="rId6" Type="http://schemas.openxmlformats.org/officeDocument/2006/relationships/image" Target="../media/image46.svg"/><Relationship Id="rId11" Type="http://schemas.openxmlformats.org/officeDocument/2006/relationships/image" Target="../media/image27.png"/><Relationship Id="rId24" Type="http://schemas.openxmlformats.org/officeDocument/2006/relationships/image" Target="../media/image63.sv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openxmlformats.org/officeDocument/2006/relationships/audio" Target="../media/audio3.wav"/><Relationship Id="rId10" Type="http://schemas.openxmlformats.org/officeDocument/2006/relationships/image" Target="../media/image49.svg"/><Relationship Id="rId19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28.png"/><Relationship Id="rId18" Type="http://schemas.openxmlformats.org/officeDocument/2006/relationships/image" Target="../media/image72.svg"/><Relationship Id="rId26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69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audio" Target="../media/media3.mp3"/><Relationship Id="rId16" Type="http://schemas.openxmlformats.org/officeDocument/2006/relationships/image" Target="../media/image71.svg"/><Relationship Id="rId20" Type="http://schemas.openxmlformats.org/officeDocument/2006/relationships/image" Target="../media/image73.svg"/><Relationship Id="rId1" Type="http://schemas.microsoft.com/office/2007/relationships/media" Target="../media/media3.mp3"/><Relationship Id="rId6" Type="http://schemas.openxmlformats.org/officeDocument/2006/relationships/image" Target="../media/image67.svg"/><Relationship Id="rId11" Type="http://schemas.openxmlformats.org/officeDocument/2006/relationships/image" Target="../media/image27.png"/><Relationship Id="rId24" Type="http://schemas.openxmlformats.org/officeDocument/2006/relationships/image" Target="../media/image75.svg"/><Relationship Id="rId5" Type="http://schemas.openxmlformats.org/officeDocument/2006/relationships/image" Target="../media/image25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17.svg"/><Relationship Id="rId19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70.svg"/><Relationship Id="rId22" Type="http://schemas.openxmlformats.org/officeDocument/2006/relationships/image" Target="../media/image74.svg"/><Relationship Id="rId27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23E8082-4FE3-6C5B-AD2E-6B7A77330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911" y="4782497"/>
            <a:ext cx="4144438" cy="216565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3022361-35C3-47BF-6C42-673057F9E009}"/>
              </a:ext>
            </a:extLst>
          </p:cNvPr>
          <p:cNvSpPr txBox="1"/>
          <p:nvPr/>
        </p:nvSpPr>
        <p:spPr>
          <a:xfrm>
            <a:off x="4093656" y="2253566"/>
            <a:ext cx="9908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Myriad Pro" pitchFamily="34" charset="0"/>
              </a:rPr>
              <a:t>UNIT 12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Career choices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6BF97FD-4C7A-8D7C-E5D3-72F981DEE6A2}"/>
              </a:ext>
            </a:extLst>
          </p:cNvPr>
          <p:cNvSpPr txBox="1"/>
          <p:nvPr/>
        </p:nvSpPr>
        <p:spPr>
          <a:xfrm>
            <a:off x="6222695" y="3919519"/>
            <a:ext cx="633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LESSON 6: SKILL 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0EFA2F-4B36-9519-7CF0-7D4A605485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99" y="4615543"/>
            <a:ext cx="4443663" cy="2499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24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087535" y="1296211"/>
            <a:ext cx="14227359" cy="7529392"/>
            <a:chOff x="34372" y="33667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34372" y="3366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8040418" y="7651878"/>
            <a:ext cx="5781047" cy="1173725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087535" y="7369186"/>
            <a:ext cx="7213800" cy="332502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292741" y="7369186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 t="-1145859"/>
            </a:stretch>
          </a:blip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59EF602C-73FB-B805-A62C-F9B2B6B188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87170"/>
              </p:ext>
            </p:extLst>
          </p:nvPr>
        </p:nvGraphicFramePr>
        <p:xfrm>
          <a:off x="4132889" y="2277080"/>
          <a:ext cx="13939669" cy="50582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507700">
                  <a:extLst>
                    <a:ext uri="{9D8B030D-6E8A-4147-A177-3AD203B41FA5}">
                      <a16:colId xmlns:a16="http://schemas.microsoft.com/office/drawing/2014/main" xmlns="" val="1130087294"/>
                    </a:ext>
                  </a:extLst>
                </a:gridCol>
                <a:gridCol w="4509541">
                  <a:extLst>
                    <a:ext uri="{9D8B030D-6E8A-4147-A177-3AD203B41FA5}">
                      <a16:colId xmlns:a16="http://schemas.microsoft.com/office/drawing/2014/main" xmlns="" val="1586672585"/>
                    </a:ext>
                  </a:extLst>
                </a:gridCol>
                <a:gridCol w="4922428">
                  <a:extLst>
                    <a:ext uri="{9D8B030D-6E8A-4147-A177-3AD203B41FA5}">
                      <a16:colId xmlns:a16="http://schemas.microsoft.com/office/drawing/2014/main" xmlns="" val="66103007"/>
                    </a:ext>
                  </a:extLst>
                </a:gridCol>
              </a:tblGrid>
              <a:tr h="142363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Words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Pronunciation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Patrick Hand" panose="00000500000000000000" pitchFamily="2" charset="0"/>
                          <a:ea typeface="+mn-ea"/>
                          <a:cs typeface="+mn-cs"/>
                        </a:rPr>
                        <a:t>Meanings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3343697"/>
                  </a:ext>
                </a:extLst>
              </a:tr>
              <a:tr h="10965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family tradition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/ˈfæməlitrəˈdɪʃn/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truyền thống gia đình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5456784"/>
                  </a:ext>
                </a:extLst>
              </a:tr>
              <a:tr h="1049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/səˈtɪfɪkət/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(n) chứng chỉ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7250731"/>
                  </a:ext>
                </a:extLst>
              </a:tr>
              <a:tr h="1395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solving problem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sɒlvɪŋ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600" b="1" dirty="0" err="1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prɒbləm</a:t>
                      </a:r>
                      <a:r>
                        <a:rPr lang="en-US" sz="3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giải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quyết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vấn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19329382"/>
                  </a:ext>
                </a:extLst>
              </a:tr>
            </a:tbl>
          </a:graphicData>
        </a:graphic>
      </p:graphicFrame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3DEBE9F0-ADCA-FCCC-B44A-515C91F87D57}"/>
              </a:ext>
            </a:extLst>
          </p:cNvPr>
          <p:cNvSpPr txBox="1"/>
          <p:nvPr/>
        </p:nvSpPr>
        <p:spPr>
          <a:xfrm>
            <a:off x="8053704" y="1296211"/>
            <a:ext cx="6721845" cy="9639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1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ague Spartan"/>
                <a:ea typeface="+mn-ea"/>
                <a:cs typeface="+mn-cs"/>
              </a:rPr>
              <a:t>VOCABULARY</a:t>
            </a:r>
          </a:p>
        </p:txBody>
      </p:sp>
      <p:pic>
        <p:nvPicPr>
          <p:cNvPr id="3" name="family-tradition17287061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07302" y="4105879"/>
            <a:ext cx="609600" cy="609600"/>
          </a:xfrm>
          <a:prstGeom prst="rect">
            <a:avLst/>
          </a:prstGeom>
        </p:spPr>
      </p:pic>
      <p:pic>
        <p:nvPicPr>
          <p:cNvPr id="10" name="certificate17287062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34989" y="5155839"/>
            <a:ext cx="609600" cy="609600"/>
          </a:xfrm>
          <a:prstGeom prst="rect">
            <a:avLst/>
          </a:prstGeom>
        </p:spPr>
      </p:pic>
      <p:pic>
        <p:nvPicPr>
          <p:cNvPr id="14" name="solving-problem172870625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40418" y="6205799"/>
            <a:ext cx="609600" cy="6096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7DEE4175-5B32-2334-F2C9-76DBFD7D96BF}"/>
              </a:ext>
            </a:extLst>
          </p:cNvPr>
          <p:cNvSpPr/>
          <p:nvPr/>
        </p:nvSpPr>
        <p:spPr>
          <a:xfrm>
            <a:off x="315998" y="2024474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03531035"/>
      </p:ext>
    </p:extLst>
  </p:cSld>
  <p:clrMapOvr>
    <a:masterClrMapping/>
  </p:clrMapOvr>
  <p:transition spd="slow">
    <p:randomBar dir="vert"/>
    <p:sndAc>
      <p:stSnd>
        <p:snd r:embed="rId8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AFB98B-8A6F-C956-9EA1-F9F84389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982" y="254148"/>
            <a:ext cx="9512617" cy="666526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9462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B14E391-C6CE-8842-A292-6CF64B5E4D6E}"/>
              </a:ext>
            </a:extLst>
          </p:cNvPr>
          <p:cNvSpPr/>
          <p:nvPr/>
        </p:nvSpPr>
        <p:spPr>
          <a:xfrm>
            <a:off x="2688713" y="49491"/>
            <a:ext cx="14681153" cy="11430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Work in pairs. Which of the reasons below is the most important to you when choosing a job?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7705"/>
            <a:ext cx="2590774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4800" b="1" dirty="0">
                <a:solidFill>
                  <a:srgbClr val="FF0000"/>
                </a:solidFill>
              </a:rPr>
              <a:t>Listening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714500" y="1800038"/>
            <a:ext cx="14859000" cy="2158663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90113" y="1914407"/>
            <a:ext cx="2689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</a:rPr>
              <a:t>passion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70190" y="1914408"/>
            <a:ext cx="1830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  <a:r>
              <a:rPr lang="en-US" sz="4800" b="1" i="1" dirty="0">
                <a:solidFill>
                  <a:srgbClr val="FFC000"/>
                </a:solidFill>
              </a:rPr>
              <a:t>ability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4938" y="2779671"/>
            <a:ext cx="42133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  <a:r>
              <a:rPr lang="en-US" sz="4800" b="1" i="1" dirty="0">
                <a:solidFill>
                  <a:srgbClr val="7030A0"/>
                </a:solidFill>
              </a:rPr>
              <a:t>family tradition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77299" y="2779670"/>
            <a:ext cx="18309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  <a:r>
              <a:rPr lang="en-US" sz="4800" b="1" i="1" dirty="0">
                <a:solidFill>
                  <a:srgbClr val="FF33CC"/>
                </a:solidFill>
              </a:rPr>
              <a:t>ability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1010899" y="1914407"/>
            <a:ext cx="685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 </a:t>
            </a:r>
            <a:r>
              <a:rPr lang="en-US" sz="48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 to travel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63545" y="4302834"/>
            <a:ext cx="2596993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6000" b="1" dirty="0"/>
              <a:t>Answer</a:t>
            </a:r>
            <a:endParaRPr lang="en-US" sz="6000" b="1" i="1" dirty="0"/>
          </a:p>
        </p:txBody>
      </p:sp>
      <p:sp>
        <p:nvSpPr>
          <p:cNvPr id="27" name="Rectangle 26"/>
          <p:cNvSpPr/>
          <p:nvPr/>
        </p:nvSpPr>
        <p:spPr>
          <a:xfrm>
            <a:off x="1714500" y="5295900"/>
            <a:ext cx="14782800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noFill/>
            <a:prstDash val="sysDot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4800" i="1" dirty="0"/>
              <a:t>The ability and salary are the most important reasons to me when choosing a job. Because the abilities that align with the job will help me utilize my skills and knowledge effectively, thereby completing the job well. Additionally, a good salary ensures that I can support myself and my family, afford the lifestyle I desire, and plan for the future. </a:t>
            </a:r>
          </a:p>
        </p:txBody>
      </p:sp>
    </p:spTree>
    <p:extLst>
      <p:ext uri="{BB962C8B-B14F-4D97-AF65-F5344CB8AC3E}">
        <p14:creationId xmlns:p14="http://schemas.microsoft.com/office/powerpoint/2010/main" val="24239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16213" y="77813"/>
            <a:ext cx="18135599" cy="10287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28600" y="291822"/>
            <a:ext cx="1790699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0000"/>
                </a:solidFill>
                <a:latin typeface="League Spartan"/>
              </a:rPr>
              <a:t>2. Listen to two people talking about their career paths and tick (✔) T (True) or F (False).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</a:endParaRPr>
          </a:p>
        </p:txBody>
      </p:sp>
      <p:pic>
        <p:nvPicPr>
          <p:cNvPr id="2" name="7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5999" y="1015722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74BACD-33BB-E6BD-5BA5-265E5C959546}"/>
              </a:ext>
            </a:extLst>
          </p:cNvPr>
          <p:cNvSpPr/>
          <p:nvPr/>
        </p:nvSpPr>
        <p:spPr>
          <a:xfrm>
            <a:off x="1092740" y="1654457"/>
            <a:ext cx="16102519" cy="7649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FA88C8B-336B-7D7D-0D1E-248A4DD30667}"/>
              </a:ext>
            </a:extLst>
          </p:cNvPr>
          <p:cNvSpPr/>
          <p:nvPr/>
        </p:nvSpPr>
        <p:spPr>
          <a:xfrm>
            <a:off x="13375531" y="1654457"/>
            <a:ext cx="1905000" cy="76498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6170A85-F1AC-4A16-3075-CF23FADCEE3B}"/>
              </a:ext>
            </a:extLst>
          </p:cNvPr>
          <p:cNvSpPr/>
          <p:nvPr/>
        </p:nvSpPr>
        <p:spPr>
          <a:xfrm>
            <a:off x="1090164" y="1654457"/>
            <a:ext cx="16102519" cy="10287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37ACB6-6788-E047-DC87-52EB2357B230}"/>
              </a:ext>
            </a:extLst>
          </p:cNvPr>
          <p:cNvSpPr/>
          <p:nvPr/>
        </p:nvSpPr>
        <p:spPr>
          <a:xfrm>
            <a:off x="1090164" y="2683156"/>
            <a:ext cx="16102519" cy="16544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F5B8F60-77CB-5383-B70C-8C96170FE1E8}"/>
              </a:ext>
            </a:extLst>
          </p:cNvPr>
          <p:cNvSpPr/>
          <p:nvPr/>
        </p:nvSpPr>
        <p:spPr>
          <a:xfrm>
            <a:off x="1095317" y="4334643"/>
            <a:ext cx="16102519" cy="16544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84C00E-0B78-76CE-9528-C34067B490B8}"/>
              </a:ext>
            </a:extLst>
          </p:cNvPr>
          <p:cNvSpPr/>
          <p:nvPr/>
        </p:nvSpPr>
        <p:spPr>
          <a:xfrm>
            <a:off x="1090163" y="5995355"/>
            <a:ext cx="16102519" cy="16544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5534C6E-7A28-5C76-3455-12E0FBC13235}"/>
              </a:ext>
            </a:extLst>
          </p:cNvPr>
          <p:cNvSpPr/>
          <p:nvPr/>
        </p:nvSpPr>
        <p:spPr>
          <a:xfrm>
            <a:off x="1095317" y="7649811"/>
            <a:ext cx="16102519" cy="165445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D29C6C-9B2F-1EAE-BDFC-1C2D791698EB}"/>
              </a:ext>
            </a:extLst>
          </p:cNvPr>
          <p:cNvSpPr txBox="1"/>
          <p:nvPr/>
        </p:nvSpPr>
        <p:spPr>
          <a:xfrm>
            <a:off x="13682037" y="1680571"/>
            <a:ext cx="1291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70880F5-D515-FA88-055B-3BA624B0D431}"/>
              </a:ext>
            </a:extLst>
          </p:cNvPr>
          <p:cNvSpPr txBox="1"/>
          <p:nvPr/>
        </p:nvSpPr>
        <p:spPr>
          <a:xfrm>
            <a:off x="15587037" y="1660975"/>
            <a:ext cx="12919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E942A06-A6FD-3647-09B6-6119A05A9134}"/>
              </a:ext>
            </a:extLst>
          </p:cNvPr>
          <p:cNvSpPr txBox="1"/>
          <p:nvPr/>
        </p:nvSpPr>
        <p:spPr>
          <a:xfrm>
            <a:off x="1371600" y="3141285"/>
            <a:ext cx="92600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1. Minh's parents were farmers.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65F9639-A40E-DE08-AE91-8A5530E9944B}"/>
              </a:ext>
            </a:extLst>
          </p:cNvPr>
          <p:cNvSpPr txBox="1"/>
          <p:nvPr/>
        </p:nvSpPr>
        <p:spPr>
          <a:xfrm>
            <a:off x="1371600" y="4834939"/>
            <a:ext cx="14368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2. Minh is now working for an agricultural company.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96C7AD-DD35-ED67-C326-D4CDC30CB4AB}"/>
              </a:ext>
            </a:extLst>
          </p:cNvPr>
          <p:cNvSpPr txBox="1"/>
          <p:nvPr/>
        </p:nvSpPr>
        <p:spPr>
          <a:xfrm>
            <a:off x="1371600" y="6456059"/>
            <a:ext cx="12094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3. Ann first learnt cooking from a family member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28E0353-D16D-7117-A5D8-06E1F0AB95FB}"/>
              </a:ext>
            </a:extLst>
          </p:cNvPr>
          <p:cNvSpPr txBox="1"/>
          <p:nvPr/>
        </p:nvSpPr>
        <p:spPr>
          <a:xfrm>
            <a:off x="1371600" y="8123822"/>
            <a:ext cx="109753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4. Ann is now a chef in a famous restaurant. 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97C61F4-B363-DBE8-B85F-B5198A34B2D4}"/>
              </a:ext>
            </a:extLst>
          </p:cNvPr>
          <p:cNvSpPr/>
          <p:nvPr/>
        </p:nvSpPr>
        <p:spPr>
          <a:xfrm>
            <a:off x="13952706" y="2988920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A4B82BF-9D2D-1A74-6549-B39FC0E7B477}"/>
              </a:ext>
            </a:extLst>
          </p:cNvPr>
          <p:cNvSpPr/>
          <p:nvPr/>
        </p:nvSpPr>
        <p:spPr>
          <a:xfrm>
            <a:off x="15828692" y="4761530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5E1C36B-4686-C4C1-00D7-AD4988BFF1F2}"/>
              </a:ext>
            </a:extLst>
          </p:cNvPr>
          <p:cNvSpPr/>
          <p:nvPr/>
        </p:nvSpPr>
        <p:spPr>
          <a:xfrm>
            <a:off x="13952706" y="6353877"/>
            <a:ext cx="7159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002AC86-B60D-318C-FCE1-E3EDB25981B0}"/>
              </a:ext>
            </a:extLst>
          </p:cNvPr>
          <p:cNvSpPr/>
          <p:nvPr/>
        </p:nvSpPr>
        <p:spPr>
          <a:xfrm>
            <a:off x="15909017" y="8000710"/>
            <a:ext cx="800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390725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amera.wav"/>
          </p:stSnd>
        </p:sndAc>
      </p:transition>
    </mc:Choice>
    <mc:Fallback xmlns="">
      <p:transition spd="slow">
        <p:circl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7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895600" y="370997"/>
            <a:ext cx="11877261" cy="820588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3062288" y="477712"/>
            <a:ext cx="16078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defRPr/>
            </a:pPr>
            <a:r>
              <a:rPr lang="en-US" sz="3600" dirty="0">
                <a:solidFill>
                  <a:srgbClr val="000000"/>
                </a:solidFill>
                <a:latin typeface="League Spartan"/>
              </a:rPr>
              <a:t>3. Listen again. Choose the correct answer A, B, or C.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ague Spart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069" y="1421370"/>
            <a:ext cx="17439862" cy="8494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74E19"/>
            </a:solidFill>
            <a:prstDash val="sysDot"/>
          </a:ln>
        </p:spPr>
        <p:txBody>
          <a:bodyPr wrap="square">
            <a:spAutoFit/>
          </a:bodyPr>
          <a:lstStyle/>
          <a:p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[Man]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 Hi, I'm Minh. My parents were farmers in a remote village. Though they worked very hard in the fields, they were still poor. I wanted to find ways for farmers like my parents to earn a better living. So I decided to study agriculture engineering at university. Now I'm working for the local agriculture department in my home town. I help farmers grow better crops by using farming technology. I also persuade them to try new farming methods. Though it's a demanding job, I'm glad I'm doing well at it.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[Woman]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: Hi, I'm Ann. When I was a child, my grandmother, who was a chef, taught me how to cook. I liked cooking so much that I attended a vocational college where I earned a cooking certificate. Now I'm a chef in a restaurant in a small hotel. I make tasty and healthy food which my customers love very much. Though it's a well-paid job, I want to develop my career further. I'm learning more about food and new cooking skills. Hopefully, in the next five years, I'll have my own restaurant.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6387482" y="9029700"/>
            <a:ext cx="1905000" cy="117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NEXT</a:t>
            </a:r>
          </a:p>
        </p:txBody>
      </p:sp>
      <p:pic>
        <p:nvPicPr>
          <p:cNvPr id="8" name="b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34662" y="479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camera.wav"/>
          </p:stSnd>
        </p:sndAc>
      </p:transition>
    </mc:Choice>
    <mc:Fallback xmlns="">
      <p:transition spd="slow">
        <p:circl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7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415531" y="731309"/>
            <a:ext cx="14013530" cy="1078119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667000" y="623212"/>
            <a:ext cx="16916400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League Spartan"/>
              </a:rPr>
              <a:t>3. Listen again. Choose the correct answer A, B, or 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9DFCC-1627-081A-F161-CE29C7FB4679}"/>
              </a:ext>
            </a:extLst>
          </p:cNvPr>
          <p:cNvSpPr txBox="1"/>
          <p:nvPr/>
        </p:nvSpPr>
        <p:spPr>
          <a:xfrm>
            <a:off x="2415531" y="2153319"/>
            <a:ext cx="1486530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33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1. Why did Minh decide to learn agriculture engineering?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   </a:t>
            </a:r>
            <a:r>
              <a:rPr lang="vi-VN" sz="4800" dirty="0"/>
              <a:t>A. Because he wanted to help the farmers.</a:t>
            </a:r>
            <a:r>
              <a:rPr lang="en-US" sz="48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   </a:t>
            </a:r>
            <a:r>
              <a:rPr lang="vi-VN" sz="4800" dirty="0"/>
              <a:t>B. Because he could get a well-paid job.</a:t>
            </a:r>
            <a:r>
              <a:rPr lang="en-US" sz="4800" dirty="0"/>
              <a:t>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   </a:t>
            </a:r>
            <a:r>
              <a:rPr lang="vi-VN" sz="4800" dirty="0"/>
              <a:t>C. Because he had no other choice for university.</a:t>
            </a:r>
            <a:r>
              <a:rPr lang="en-US" sz="4800" dirty="0"/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5BE22FD-37E1-B328-6834-8C2787F3F815}"/>
              </a:ext>
            </a:extLst>
          </p:cNvPr>
          <p:cNvSpPr/>
          <p:nvPr/>
        </p:nvSpPr>
        <p:spPr>
          <a:xfrm>
            <a:off x="3581400" y="3467100"/>
            <a:ext cx="762000" cy="7424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1185583" y="876301"/>
            <a:ext cx="16313523" cy="1285204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362200" y="871880"/>
            <a:ext cx="16992600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>
                <a:solidFill>
                  <a:srgbClr val="000000"/>
                </a:solidFill>
                <a:latin typeface="League Spartan"/>
              </a:rPr>
              <a:t>3. Listen again. Choose the correct answer A, B, or C. </a:t>
            </a:r>
            <a:endParaRPr lang="en-US" sz="40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9DFCC-1627-081A-F161-CE29C7FB4679}"/>
              </a:ext>
            </a:extLst>
          </p:cNvPr>
          <p:cNvSpPr txBox="1"/>
          <p:nvPr/>
        </p:nvSpPr>
        <p:spPr>
          <a:xfrm>
            <a:off x="2385391" y="2476500"/>
            <a:ext cx="13423807" cy="5262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33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4800" dirty="0"/>
              <a:t> 2. What does Minh's job involve?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A. Using technology in farming.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B. Solving problems among farmers.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      C. Creating new kinds of plants. 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9F20D01-D530-DA43-DD53-F7390900C93C}"/>
              </a:ext>
            </a:extLst>
          </p:cNvPr>
          <p:cNvSpPr/>
          <p:nvPr/>
        </p:nvSpPr>
        <p:spPr>
          <a:xfrm>
            <a:off x="3124200" y="3848100"/>
            <a:ext cx="685800" cy="6999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14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1185583" y="876301"/>
            <a:ext cx="16313523" cy="1285204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362200" y="871880"/>
            <a:ext cx="16992600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>
                <a:solidFill>
                  <a:srgbClr val="000000"/>
                </a:solidFill>
                <a:latin typeface="League Spartan"/>
              </a:rPr>
              <a:t>3. Listen again. Choose the correct answer A, B, or C. </a:t>
            </a:r>
            <a:endParaRPr lang="en-US" sz="4000" dirty="0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9DFCC-1627-081A-F161-CE29C7FB4679}"/>
              </a:ext>
            </a:extLst>
          </p:cNvPr>
          <p:cNvSpPr txBox="1"/>
          <p:nvPr/>
        </p:nvSpPr>
        <p:spPr>
          <a:xfrm>
            <a:off x="2368826" y="2857500"/>
            <a:ext cx="13423807" cy="5056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33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3. How did Ann earn her cooking certificate?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By taking a short course in cooking.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4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By attending a vocational college.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4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By enrolling in an online course.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54DC0A5-E0E4-8BE8-5376-170285ACF637}"/>
              </a:ext>
            </a:extLst>
          </p:cNvPr>
          <p:cNvSpPr/>
          <p:nvPr/>
        </p:nvSpPr>
        <p:spPr>
          <a:xfrm>
            <a:off x="3505200" y="5600700"/>
            <a:ext cx="762000" cy="762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3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362200" y="1150616"/>
            <a:ext cx="13444817" cy="105157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7AC000EA-B9A1-B26D-6636-B6434EB14465}"/>
              </a:ext>
            </a:extLst>
          </p:cNvPr>
          <p:cNvSpPr txBox="1"/>
          <p:nvPr/>
        </p:nvSpPr>
        <p:spPr>
          <a:xfrm>
            <a:off x="2590800" y="1150616"/>
            <a:ext cx="12454217" cy="90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8178"/>
              </a:lnSpc>
              <a:defRPr/>
            </a:pPr>
            <a:r>
              <a:rPr lang="en-US" sz="4000" dirty="0">
                <a:solidFill>
                  <a:srgbClr val="000000"/>
                </a:solidFill>
                <a:latin typeface="League Spartan"/>
              </a:rPr>
              <a:t>3. Listen again. Choose the correct answer A, B, or C.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9DFCC-1627-081A-F161-CE29C7FB4679}"/>
              </a:ext>
            </a:extLst>
          </p:cNvPr>
          <p:cNvSpPr txBox="1"/>
          <p:nvPr/>
        </p:nvSpPr>
        <p:spPr>
          <a:xfrm>
            <a:off x="2476499" y="2476500"/>
            <a:ext cx="12682817" cy="48936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FF33CC"/>
            </a:solidFill>
            <a:prstDash val="sysDot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 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4. In the future, Ann wants to _______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work in a hotel restaurant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4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. get another cooking certificate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48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. open her own restaurant</a:t>
            </a:r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7FBF64D-54E1-745C-252A-088CA56A0931}"/>
              </a:ext>
            </a:extLst>
          </p:cNvPr>
          <p:cNvSpPr/>
          <p:nvPr/>
        </p:nvSpPr>
        <p:spPr>
          <a:xfrm>
            <a:off x="3657600" y="6438900"/>
            <a:ext cx="762000" cy="7553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arrow.wav"/>
          </p:stSnd>
        </p:sndAc>
      </p:transition>
    </mc:Choice>
    <mc:Fallback xmlns="">
      <p:transition spd="slow">
        <p:fade/>
        <p:sndAc>
          <p:stSnd>
            <p:snd r:embed="rId5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552112" y="1562100"/>
            <a:ext cx="13487400" cy="7620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defRPr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Work in pairs. Ask and answer the following questions.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45726" y="540603"/>
            <a:ext cx="285087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4800" b="1" dirty="0"/>
              <a:t>   </a:t>
            </a:r>
            <a:r>
              <a:rPr lang="en-US" sz="4800" b="1" dirty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1371600" y="2705100"/>
            <a:ext cx="15963312" cy="61093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9933FF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6000" dirty="0"/>
              <a:t>1. What is your </a:t>
            </a:r>
            <a:r>
              <a:rPr lang="en-US" sz="6000" dirty="0" err="1"/>
              <a:t>favourite</a:t>
            </a:r>
            <a:r>
              <a:rPr lang="en-US" sz="6000" dirty="0"/>
              <a:t> job? </a:t>
            </a:r>
          </a:p>
          <a:p>
            <a:endParaRPr lang="en-US" sz="200" dirty="0"/>
          </a:p>
          <a:p>
            <a:r>
              <a:rPr lang="en-US" sz="4800" dirty="0">
                <a:sym typeface="Wingdings" panose="05000000000000000000" pitchFamily="2" charset="2"/>
              </a:rPr>
              <a:t></a:t>
            </a:r>
            <a:r>
              <a:rPr lang="en-US" sz="4800" i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My </a:t>
            </a:r>
            <a:r>
              <a:rPr lang="en-US" sz="4800" i="1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favourite</a:t>
            </a:r>
            <a:r>
              <a:rPr lang="en-US" sz="4800" i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 job is being a photographer. </a:t>
            </a:r>
          </a:p>
          <a:p>
            <a:endParaRPr lang="en-US" sz="2800" i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r>
              <a:rPr lang="en-US" sz="6000" dirty="0"/>
              <a:t>2. What does this job involve? </a:t>
            </a:r>
          </a:p>
          <a:p>
            <a:endParaRPr lang="en-US" sz="100" dirty="0"/>
          </a:p>
          <a:p>
            <a:r>
              <a:rPr lang="en-US" sz="4800" dirty="0">
                <a:sym typeface="Wingdings" panose="05000000000000000000" pitchFamily="2" charset="2"/>
              </a:rPr>
              <a:t> </a:t>
            </a:r>
            <a:r>
              <a:rPr lang="en-US" sz="4800" i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Being a photographer involves capturing images then editing them by using software like Adobe Photoshop or Lightroom. Photographers may specialize in various genres such as portrait, landscape, wildlife, fashion, or photojournalism. </a:t>
            </a:r>
          </a:p>
        </p:txBody>
      </p:sp>
    </p:spTree>
    <p:extLst>
      <p:ext uri="{BB962C8B-B14F-4D97-AF65-F5344CB8AC3E}">
        <p14:creationId xmlns:p14="http://schemas.microsoft.com/office/powerpoint/2010/main" val="14425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14410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22621" y="2411373"/>
            <a:ext cx="10287436" cy="1609737"/>
            <a:chOff x="216118" y="-1393692"/>
            <a:chExt cx="18167955" cy="2842850"/>
          </a:xfrm>
        </p:grpSpPr>
        <p:sp>
          <p:nvSpPr>
            <p:cNvPr id="7" name="Freeform 7"/>
            <p:cNvSpPr/>
            <p:nvPr/>
          </p:nvSpPr>
          <p:spPr>
            <a:xfrm>
              <a:off x="216118" y="-1393692"/>
              <a:ext cx="18167955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138590" y="4475470"/>
            <a:ext cx="10287508" cy="1613925"/>
            <a:chOff x="0" y="0"/>
            <a:chExt cx="18168082" cy="2850246"/>
          </a:xfrm>
        </p:grpSpPr>
        <p:sp>
          <p:nvSpPr>
            <p:cNvPr id="9" name="Freeform 9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30671" y="6567346"/>
            <a:ext cx="10287508" cy="1668617"/>
            <a:chOff x="0" y="0"/>
            <a:chExt cx="18168082" cy="2946834"/>
          </a:xfrm>
        </p:grpSpPr>
        <p:sp>
          <p:nvSpPr>
            <p:cNvPr id="12" name="Freeform 12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4866392" y="1204787"/>
            <a:ext cx="8831904" cy="1154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883"/>
              </a:lnSpc>
              <a:spcBef>
                <a:spcPct val="0"/>
              </a:spcBef>
            </a:pPr>
            <a:r>
              <a:rPr lang="vi-VN" sz="8236" spc="-164" dirty="0">
                <a:solidFill>
                  <a:srgbClr val="372929"/>
                </a:solidFill>
                <a:latin typeface="Jua"/>
              </a:rPr>
              <a:t>CONTENT</a:t>
            </a:r>
            <a:endParaRPr lang="en-US" sz="8236" spc="-164" dirty="0">
              <a:solidFill>
                <a:srgbClr val="372929"/>
              </a:solidFill>
              <a:latin typeface="Ju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83304" y="312782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  <p:sp>
        <p:nvSpPr>
          <p:cNvPr id="17" name="Freeform 17"/>
          <p:cNvSpPr/>
          <p:nvPr/>
        </p:nvSpPr>
        <p:spPr>
          <a:xfrm>
            <a:off x="14165379" y="1759762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xmlns="" id="{1DD1111C-1028-7EB0-D10A-089ACEC5D7EE}"/>
              </a:ext>
            </a:extLst>
          </p:cNvPr>
          <p:cNvSpPr txBox="1"/>
          <p:nvPr/>
        </p:nvSpPr>
        <p:spPr>
          <a:xfrm>
            <a:off x="4569742" y="5143500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VOCABULARY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96DC51C5-656A-869B-3A4F-4F69D8D4582E}"/>
              </a:ext>
            </a:extLst>
          </p:cNvPr>
          <p:cNvSpPr txBox="1"/>
          <p:nvPr/>
        </p:nvSpPr>
        <p:spPr>
          <a:xfrm>
            <a:off x="4560991" y="7310181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PRACTICE</a:t>
            </a: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xmlns="" id="{8F20320B-DA17-C133-F9D6-5D843460A2A4}"/>
              </a:ext>
            </a:extLst>
          </p:cNvPr>
          <p:cNvGrpSpPr/>
          <p:nvPr/>
        </p:nvGrpSpPr>
        <p:grpSpPr>
          <a:xfrm>
            <a:off x="4299349" y="8649538"/>
            <a:ext cx="10287508" cy="1668617"/>
            <a:chOff x="0" y="0"/>
            <a:chExt cx="18168082" cy="2946834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DFF099E4-41B6-436B-E898-CDBC17B025D0}"/>
                </a:ext>
              </a:extLst>
            </p:cNvPr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23" name="TextBox 15">
            <a:extLst>
              <a:ext uri="{FF2B5EF4-FFF2-40B4-BE49-F238E27FC236}">
                <a16:creationId xmlns:a16="http://schemas.microsoft.com/office/drawing/2014/main" xmlns="" id="{437588F5-F3D5-5AD7-42C7-5CCC78A24095}"/>
              </a:ext>
            </a:extLst>
          </p:cNvPr>
          <p:cNvSpPr txBox="1"/>
          <p:nvPr/>
        </p:nvSpPr>
        <p:spPr>
          <a:xfrm>
            <a:off x="4659884" y="9339958"/>
            <a:ext cx="976607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8000" dirty="0">
                <a:solidFill>
                  <a:srgbClr val="FFFFFF"/>
                </a:solidFill>
                <a:latin typeface="KG Primary Penmanship"/>
              </a:rPr>
              <a:t>GAMES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mera.wav"/>
          </p:stSnd>
        </p:sndAc>
      </p:transition>
    </mc:Choice>
    <mc:Fallback xmlns="">
      <p:transition spd="slow">
        <p:circle/>
        <p:sndAc>
          <p:stSnd>
            <p:snd r:embed="rId17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2209800" y="1104900"/>
            <a:ext cx="13487400" cy="7620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Work in pairs. Ask and answer the following questions.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03414" y="104435"/>
            <a:ext cx="2888386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en-US" sz="4800" b="1" dirty="0"/>
              <a:t>   </a:t>
            </a:r>
            <a:r>
              <a:rPr lang="en-US" sz="4800" b="1" dirty="0">
                <a:solidFill>
                  <a:srgbClr val="FF0000"/>
                </a:solidFill>
              </a:rPr>
              <a:t>Writing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47700" y="2036368"/>
            <a:ext cx="16992600" cy="7879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74E19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6000" dirty="0"/>
              <a:t>3. What skills does this job need? </a:t>
            </a:r>
          </a:p>
          <a:p>
            <a:r>
              <a:rPr lang="en-US" sz="4400" dirty="0">
                <a:sym typeface="Wingdings" panose="05000000000000000000" pitchFamily="2" charset="2"/>
              </a:rPr>
              <a:t> 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Photography requires technical skills such as understanding camera settings, composition principles, and lighting techniques. Photographer must also have a good eye for detail, and creativity. Additionally, proficiency in photo editing software is essential for the job. </a:t>
            </a:r>
          </a:p>
          <a:p>
            <a:endParaRPr lang="en-US" sz="4400" i="1" dirty="0">
              <a:solidFill>
                <a:srgbClr val="FF0000"/>
              </a:solidFill>
            </a:endParaRPr>
          </a:p>
          <a:p>
            <a:r>
              <a:rPr lang="en-US" sz="5400" dirty="0"/>
              <a:t>4. What personal qualities do you need to have for this job? </a:t>
            </a:r>
          </a:p>
          <a:p>
            <a:r>
              <a:rPr lang="en-US" sz="4400" dirty="0">
                <a:sym typeface="Wingdings" panose="05000000000000000000" pitchFamily="2" charset="2"/>
              </a:rPr>
              <a:t> </a:t>
            </a:r>
            <a:r>
              <a:rPr lang="en-US" sz="4400" dirty="0"/>
              <a:t>I need patience and perseverance, as capturing the perfect shot may require waiting for the right moment or dealing with challenging conditions. Moreover, a keen sense of observation and effective communication skills are also important. </a:t>
            </a:r>
          </a:p>
        </p:txBody>
      </p:sp>
    </p:spTree>
    <p:extLst>
      <p:ext uri="{BB962C8B-B14F-4D97-AF65-F5344CB8AC3E}">
        <p14:creationId xmlns:p14="http://schemas.microsoft.com/office/powerpoint/2010/main" val="9742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3112603" y="952500"/>
            <a:ext cx="11854070" cy="2057400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Write an email (100-120 words) to your friend telling him/her about your future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favourite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job. You can use the ideas from 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3542217"/>
            <a:ext cx="16078200" cy="55177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Start and end the email as follows:</a:t>
            </a:r>
          </a:p>
          <a:p>
            <a:pPr>
              <a:lnSpc>
                <a:spcPct val="150000"/>
              </a:lnSpc>
            </a:pPr>
            <a:r>
              <a:rPr lang="en-US" sz="4800" dirty="0"/>
              <a:t>Dear _____</a:t>
            </a:r>
          </a:p>
          <a:p>
            <a:pPr>
              <a:lnSpc>
                <a:spcPct val="150000"/>
              </a:lnSpc>
            </a:pPr>
            <a:r>
              <a:rPr lang="en-US" sz="4800" dirty="0"/>
              <a:t>It's nice to hear from you again. Let me tell you about ______</a:t>
            </a:r>
          </a:p>
          <a:p>
            <a:pPr>
              <a:lnSpc>
                <a:spcPct val="150000"/>
              </a:lnSpc>
            </a:pPr>
            <a:r>
              <a:rPr lang="en-US" sz="4800" dirty="0"/>
              <a:t>Write to me soon.</a:t>
            </a:r>
          </a:p>
          <a:p>
            <a:pPr>
              <a:lnSpc>
                <a:spcPct val="150000"/>
              </a:lnSpc>
            </a:pPr>
            <a:r>
              <a:rPr lang="en-US" sz="4800" dirty="0"/>
              <a:t>Cheers,      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5544800" y="7917010"/>
            <a:ext cx="1752600" cy="1143000"/>
          </a:xfrm>
          <a:prstGeom prst="rightArrow">
            <a:avLst>
              <a:gd name="adj1" fmla="val 5422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992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5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C263B00-AC88-D315-3A09-6B48051093A6}"/>
              </a:ext>
            </a:extLst>
          </p:cNvPr>
          <p:cNvSpPr/>
          <p:nvPr/>
        </p:nvSpPr>
        <p:spPr>
          <a:xfrm>
            <a:off x="381001" y="31376"/>
            <a:ext cx="17297400" cy="1158687"/>
          </a:xfrm>
          <a:prstGeom prst="roundRect">
            <a:avLst/>
          </a:prstGeom>
          <a:solidFill>
            <a:srgbClr val="FDE4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Write an email (100-120 words) to your friend telling him/her about your future </a:t>
            </a:r>
            <a:r>
              <a:rPr lang="en-US" sz="3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favourite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job. You can use the ideas from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0" y="1176814"/>
            <a:ext cx="177381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r>
              <a:rPr lang="en-US" sz="3600" b="1" dirty="0"/>
              <a:t>Answer</a:t>
            </a:r>
            <a:r>
              <a:rPr lang="en-US" sz="4000" b="1" dirty="0"/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800100" y="1884700"/>
            <a:ext cx="16687800" cy="82484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74E19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3600" dirty="0"/>
              <a:t>Dear Duong</a:t>
            </a:r>
          </a:p>
          <a:p>
            <a:endParaRPr lang="en-US" sz="400" dirty="0"/>
          </a:p>
          <a:p>
            <a:r>
              <a:rPr lang="en-US" sz="3600" dirty="0"/>
              <a:t>It's nice to hear from you again. Let me tell you about my future </a:t>
            </a:r>
            <a:r>
              <a:rPr lang="en-US" sz="3600" dirty="0" err="1"/>
              <a:t>favourite</a:t>
            </a:r>
            <a:r>
              <a:rPr lang="en-US" sz="3600" dirty="0"/>
              <a:t> job. In the future, I want to become a photographer. As a photographer, I'll get to capture moments and tell stories through my lens to create stunning images. I'll also be honing my skills in using photo editing software like Adobe Photoshop or </a:t>
            </a:r>
            <a:r>
              <a:rPr lang="en-US" sz="3600" dirty="0" err="1"/>
              <a:t>Lightroom</a:t>
            </a:r>
            <a:r>
              <a:rPr lang="en-US" sz="3600" dirty="0"/>
              <a:t>, and learning about camera settings, composition principles, and lighting techniques. I need patience and perseverance, as capturing the perfect shot may require waiting for the right moment or dealing with challenging conditions. Moreover, a keen sense of observation and effective communication skills with models are also important to create beautiful photos.</a:t>
            </a:r>
          </a:p>
          <a:p>
            <a:endParaRPr lang="en-US" sz="600" dirty="0"/>
          </a:p>
          <a:p>
            <a:r>
              <a:rPr lang="en-US" sz="3600" dirty="0"/>
              <a:t>I'm really excited about this new journey and hope to share my photography adventures with you soon!</a:t>
            </a:r>
          </a:p>
          <a:p>
            <a:endParaRPr lang="en-US" sz="400" dirty="0"/>
          </a:p>
          <a:p>
            <a:r>
              <a:rPr lang="en-US" sz="3600" dirty="0"/>
              <a:t> Write to me soon.</a:t>
            </a:r>
          </a:p>
          <a:p>
            <a:endParaRPr lang="en-US" sz="400" dirty="0"/>
          </a:p>
          <a:p>
            <a:r>
              <a:rPr lang="en-US" sz="3600" dirty="0"/>
              <a:t> Cheers, </a:t>
            </a:r>
          </a:p>
          <a:p>
            <a:r>
              <a:rPr lang="en-US" sz="3600" dirty="0"/>
              <a:t> </a:t>
            </a:r>
            <a:r>
              <a:rPr lang="en-US" sz="3600" dirty="0" err="1"/>
              <a:t>Quynh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76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5B71F1-AC5C-66AC-5007-7E1F402E6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8131" y="692883"/>
            <a:ext cx="9766071" cy="593577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29520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">
            <a:extLst>
              <a:ext uri="{FF2B5EF4-FFF2-40B4-BE49-F238E27FC236}">
                <a16:creationId xmlns:a16="http://schemas.microsoft.com/office/drawing/2014/main" xmlns="" id="{D370FA78-14D4-4D0B-9411-6F71E8C690C2}"/>
              </a:ext>
            </a:extLst>
          </p:cNvPr>
          <p:cNvSpPr/>
          <p:nvPr/>
        </p:nvSpPr>
        <p:spPr>
          <a:xfrm>
            <a:off x="5947574" y="4183244"/>
            <a:ext cx="5982548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D3835CE4-A70A-4373-9555-B6B4E3B4A4C0}"/>
              </a:ext>
            </a:extLst>
          </p:cNvPr>
          <p:cNvSpPr/>
          <p:nvPr/>
        </p:nvSpPr>
        <p:spPr>
          <a:xfrm>
            <a:off x="5967535" y="5394149"/>
            <a:ext cx="5982548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xmlns="" id="{EDB2BFD7-2518-4DF3-ACCA-684B15B6BFB2}"/>
              </a:ext>
            </a:extLst>
          </p:cNvPr>
          <p:cNvSpPr/>
          <p:nvPr/>
        </p:nvSpPr>
        <p:spPr>
          <a:xfrm>
            <a:off x="5935201" y="6574965"/>
            <a:ext cx="5880437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82749A46-E233-44D3-A03C-C5D582EB4CE5}"/>
              </a:ext>
            </a:extLst>
          </p:cNvPr>
          <p:cNvSpPr txBox="1"/>
          <p:nvPr/>
        </p:nvSpPr>
        <p:spPr>
          <a:xfrm>
            <a:off x="6645664" y="4156429"/>
            <a:ext cx="6711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A. family tradition 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xmlns="" id="{9EAC9AE7-B6CA-4989-8B95-DBFB0649DFF2}"/>
              </a:ext>
            </a:extLst>
          </p:cNvPr>
          <p:cNvSpPr txBox="1"/>
          <p:nvPr/>
        </p:nvSpPr>
        <p:spPr>
          <a:xfrm>
            <a:off x="5888234" y="5379153"/>
            <a:ext cx="6172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B. solving problem 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xmlns="" id="{0B3DFEA6-2C23-4F8D-A912-0BDAD035556F}"/>
              </a:ext>
            </a:extLst>
          </p:cNvPr>
          <p:cNvSpPr txBox="1"/>
          <p:nvPr/>
        </p:nvSpPr>
        <p:spPr>
          <a:xfrm>
            <a:off x="6739009" y="6559227"/>
            <a:ext cx="39476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C. certificate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pic>
        <p:nvPicPr>
          <p:cNvPr id="13" name="3">
            <a:extLst>
              <a:ext uri="{FF2B5EF4-FFF2-40B4-BE49-F238E27FC236}">
                <a16:creationId xmlns:a16="http://schemas.microsoft.com/office/drawing/2014/main" xmlns="" id="{89D60E60-5BDE-42D2-9FED-D637209C1F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115147" y="6480657"/>
            <a:ext cx="1016916" cy="975957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xmlns="" id="{CE1AF57E-C7E6-41BA-98B3-A074B202E7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31660" y="4067804"/>
            <a:ext cx="1016916" cy="975957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xmlns="" id="{22EC7F4C-6474-405E-9D35-5612E265A3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79957" y="5297246"/>
            <a:ext cx="968619" cy="975957"/>
          </a:xfrm>
          <a:prstGeom prst="rect">
            <a:avLst/>
          </a:prstGeom>
        </p:spPr>
      </p:pic>
      <p:pic>
        <p:nvPicPr>
          <p:cNvPr id="16" name="10-XYLOSCAL">
            <a:hlinkClick r:id="" action="ppaction://media"/>
            <a:extLst>
              <a:ext uri="{FF2B5EF4-FFF2-40B4-BE49-F238E27FC236}">
                <a16:creationId xmlns:a16="http://schemas.microsoft.com/office/drawing/2014/main" xmlns="" id="{6223E2A2-64B2-43F6-A620-45C75C65DC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17" name="05-FINALE2">
            <a:hlinkClick r:id="" action="ppaction://media"/>
            <a:extLst>
              <a:ext uri="{FF2B5EF4-FFF2-40B4-BE49-F238E27FC236}">
                <a16:creationId xmlns:a16="http://schemas.microsoft.com/office/drawing/2014/main" xmlns="" id="{026F708A-99AD-402E-A6B4-2C9B95226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xmlns="" id="{969EE449-4D9D-4CBB-B019-AF330FEBEECC}"/>
              </a:ext>
            </a:extLst>
          </p:cNvPr>
          <p:cNvSpPr/>
          <p:nvPr/>
        </p:nvSpPr>
        <p:spPr>
          <a:xfrm>
            <a:off x="6125011" y="2502063"/>
            <a:ext cx="5966460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Aharoni" panose="02010803020104030203" pitchFamily="2" charset="-79"/>
              </a:rPr>
              <a:t>  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3. look and answer?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2E673B13-CBB7-4018-A3E5-D1A39FBC0F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29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6EC410B3-A723-4972-9A74-A30DEAC15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6682" y="8978535"/>
            <a:ext cx="1364901" cy="1403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1D9C13-BE78-48A0-A1C1-245E903925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4" y="1357971"/>
            <a:ext cx="2100936" cy="21009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1BD74E-310A-4B7A-94DA-4A0ABAD9A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82" y="376895"/>
            <a:ext cx="4365695" cy="2698184"/>
          </a:xfrm>
          <a:prstGeom prst="rect">
            <a:avLst/>
          </a:prstGeom>
        </p:spPr>
      </p:pic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FDCD4CFC-5F5A-4ED7-91B9-4BA2FA65EFDA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F19C7C9-9C15-447C-B081-408AFAAEE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E4A7826-97D7-4C64-A854-002914486C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3" name="Picture 2" descr="Jpg Free Home Sweet Home Clip Art At Clker - Home Clipart PNG Image |  Transparent PNG Free Download on SeekPN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62A253-6DB4-46A8-9C2C-8A85123F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80373" y="4034785"/>
            <a:ext cx="5429283" cy="329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23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">
            <a:extLst>
              <a:ext uri="{FF2B5EF4-FFF2-40B4-BE49-F238E27FC236}">
                <a16:creationId xmlns:a16="http://schemas.microsoft.com/office/drawing/2014/main" xmlns="" id="{D370FA78-14D4-4D0B-9411-6F71E8C690C2}"/>
              </a:ext>
            </a:extLst>
          </p:cNvPr>
          <p:cNvSpPr/>
          <p:nvPr/>
        </p:nvSpPr>
        <p:spPr>
          <a:xfrm>
            <a:off x="5947574" y="4183244"/>
            <a:ext cx="5982548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xmlns="" id="{D3835CE4-A70A-4373-9555-B6B4E3B4A4C0}"/>
              </a:ext>
            </a:extLst>
          </p:cNvPr>
          <p:cNvSpPr/>
          <p:nvPr/>
        </p:nvSpPr>
        <p:spPr>
          <a:xfrm>
            <a:off x="5967535" y="5394149"/>
            <a:ext cx="5982548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9" name="4">
            <a:extLst>
              <a:ext uri="{FF2B5EF4-FFF2-40B4-BE49-F238E27FC236}">
                <a16:creationId xmlns:a16="http://schemas.microsoft.com/office/drawing/2014/main" xmlns="" id="{EDB2BFD7-2518-4DF3-ACCA-684B15B6BFB2}"/>
              </a:ext>
            </a:extLst>
          </p:cNvPr>
          <p:cNvSpPr/>
          <p:nvPr/>
        </p:nvSpPr>
        <p:spPr>
          <a:xfrm>
            <a:off x="5935201" y="6574965"/>
            <a:ext cx="5880437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10" name="a">
            <a:extLst>
              <a:ext uri="{FF2B5EF4-FFF2-40B4-BE49-F238E27FC236}">
                <a16:creationId xmlns:a16="http://schemas.microsoft.com/office/drawing/2014/main" xmlns="" id="{82749A46-E233-44D3-A03C-C5D582EB4CE5}"/>
              </a:ext>
            </a:extLst>
          </p:cNvPr>
          <p:cNvSpPr txBox="1"/>
          <p:nvPr/>
        </p:nvSpPr>
        <p:spPr>
          <a:xfrm>
            <a:off x="6626447" y="4133474"/>
            <a:ext cx="532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A. family tradition  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xmlns="" id="{9EAC9AE7-B6CA-4989-8B95-DBFB0649DFF2}"/>
              </a:ext>
            </a:extLst>
          </p:cNvPr>
          <p:cNvSpPr txBox="1"/>
          <p:nvPr/>
        </p:nvSpPr>
        <p:spPr>
          <a:xfrm>
            <a:off x="5013864" y="5318194"/>
            <a:ext cx="6172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B. certificate</a:t>
            </a: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xmlns="" id="{0B3DFEA6-2C23-4F8D-A912-0BDAD035556F}"/>
              </a:ext>
            </a:extLst>
          </p:cNvPr>
          <p:cNvSpPr txBox="1"/>
          <p:nvPr/>
        </p:nvSpPr>
        <p:spPr>
          <a:xfrm>
            <a:off x="6625566" y="6561427"/>
            <a:ext cx="53138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C. solving problem </a:t>
            </a:r>
            <a:endParaRPr kumimoji="0" lang="th-TH" sz="4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pic>
        <p:nvPicPr>
          <p:cNvPr id="13" name="3">
            <a:extLst>
              <a:ext uri="{FF2B5EF4-FFF2-40B4-BE49-F238E27FC236}">
                <a16:creationId xmlns:a16="http://schemas.microsoft.com/office/drawing/2014/main" xmlns="" id="{89D60E60-5BDE-42D2-9FED-D637209C1F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115147" y="6480657"/>
            <a:ext cx="1016916" cy="975957"/>
          </a:xfrm>
          <a:prstGeom prst="rect">
            <a:avLst/>
          </a:prstGeom>
        </p:spPr>
      </p:pic>
      <p:pic>
        <p:nvPicPr>
          <p:cNvPr id="14" name="2">
            <a:extLst>
              <a:ext uri="{FF2B5EF4-FFF2-40B4-BE49-F238E27FC236}">
                <a16:creationId xmlns:a16="http://schemas.microsoft.com/office/drawing/2014/main" xmlns="" id="{CE1AF57E-C7E6-41BA-98B3-A074B202E7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31660" y="4067804"/>
            <a:ext cx="1016916" cy="975957"/>
          </a:xfrm>
          <a:prstGeom prst="rect">
            <a:avLst/>
          </a:prstGeom>
        </p:spPr>
      </p:pic>
      <p:pic>
        <p:nvPicPr>
          <p:cNvPr id="15" name="1">
            <a:extLst>
              <a:ext uri="{FF2B5EF4-FFF2-40B4-BE49-F238E27FC236}">
                <a16:creationId xmlns:a16="http://schemas.microsoft.com/office/drawing/2014/main" xmlns="" id="{22EC7F4C-6474-405E-9D35-5612E265A3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079957" y="5297246"/>
            <a:ext cx="968619" cy="975957"/>
          </a:xfrm>
          <a:prstGeom prst="rect">
            <a:avLst/>
          </a:prstGeom>
        </p:spPr>
      </p:pic>
      <p:pic>
        <p:nvPicPr>
          <p:cNvPr id="16" name="10-XYLOSCAL">
            <a:hlinkClick r:id="" action="ppaction://media"/>
            <a:extLst>
              <a:ext uri="{FF2B5EF4-FFF2-40B4-BE49-F238E27FC236}">
                <a16:creationId xmlns:a16="http://schemas.microsoft.com/office/drawing/2014/main" xmlns="" id="{6223E2A2-64B2-43F6-A620-45C75C65DC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17" name="05-FINALE2">
            <a:hlinkClick r:id="" action="ppaction://media"/>
            <a:extLst>
              <a:ext uri="{FF2B5EF4-FFF2-40B4-BE49-F238E27FC236}">
                <a16:creationId xmlns:a16="http://schemas.microsoft.com/office/drawing/2014/main" xmlns="" id="{026F708A-99AD-402E-A6B4-2C9B95226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xmlns="" id="{969EE449-4D9D-4CBB-B019-AF330FEBEECC}"/>
              </a:ext>
            </a:extLst>
          </p:cNvPr>
          <p:cNvSpPr/>
          <p:nvPr/>
        </p:nvSpPr>
        <p:spPr>
          <a:xfrm>
            <a:off x="6125011" y="2502063"/>
            <a:ext cx="5966460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Aharoni" panose="02010803020104030203" pitchFamily="2" charset="-79"/>
              </a:rPr>
              <a:t>   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3. look and answer? </a:t>
            </a:r>
            <a:endParaRPr kumimoji="0" lang="th-TH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2E673B13-CBB7-4018-A3E5-D1A39FBC0F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29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6EC410B3-A723-4972-9A74-A30DEAC155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6682" y="8978535"/>
            <a:ext cx="1364901" cy="14031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781D9C13-BE78-48A0-A1C1-245E903925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4" y="1357971"/>
            <a:ext cx="2100936" cy="21009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C1BD74E-310A-4B7A-94DA-4A0ABAD9AA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682" y="376895"/>
            <a:ext cx="4365695" cy="2698184"/>
          </a:xfrm>
          <a:prstGeom prst="rect">
            <a:avLst/>
          </a:prstGeom>
        </p:spPr>
      </p:pic>
      <p:sp>
        <p:nvSpPr>
          <p:cNvPr id="31" name="Flowchart: Terminator 30">
            <a:extLst>
              <a:ext uri="{FF2B5EF4-FFF2-40B4-BE49-F238E27FC236}">
                <a16:creationId xmlns:a16="http://schemas.microsoft.com/office/drawing/2014/main" xmlns="" id="{FDCD4CFC-5F5A-4ED7-91B9-4BA2FA65EFDA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F19C7C9-9C15-447C-B081-408AFAAEE0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E4A7826-97D7-4C64-A854-002914486CB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3" name="Picture 2" descr="Jpg Free Home Sweet Home Clip Art At Clker - Home Clipart PNG Image |  Transparent PNG Free Download on SeekPNG">
            <a:hlinkClick r:id="rId16" action="ppaction://hlinksldjump"/>
            <a:extLst>
              <a:ext uri="{FF2B5EF4-FFF2-40B4-BE49-F238E27FC236}">
                <a16:creationId xmlns:a16="http://schemas.microsoft.com/office/drawing/2014/main" xmlns="" id="{7362A253-6DB4-46A8-9C2C-8A85123F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23194" y="4116370"/>
            <a:ext cx="5991476" cy="312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8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8">
            <a:extLst>
              <a:ext uri="{FF2B5EF4-FFF2-40B4-BE49-F238E27FC236}">
                <a16:creationId xmlns:a16="http://schemas.microsoft.com/office/drawing/2014/main" xmlns="" id="{C5ED11F8-4A07-46B5-9842-EF362EB433B3}"/>
              </a:ext>
            </a:extLst>
          </p:cNvPr>
          <p:cNvSpPr/>
          <p:nvPr/>
        </p:nvSpPr>
        <p:spPr>
          <a:xfrm>
            <a:off x="6012787" y="4129923"/>
            <a:ext cx="6070757" cy="754581"/>
          </a:xfrm>
          <a:prstGeom prst="flowChartTerminator">
            <a:avLst/>
          </a:prstGeom>
          <a:pattFill prst="pct90">
            <a:fgClr>
              <a:srgbClr val="FECA5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29" name="7">
            <a:extLst>
              <a:ext uri="{FF2B5EF4-FFF2-40B4-BE49-F238E27FC236}">
                <a16:creationId xmlns:a16="http://schemas.microsoft.com/office/drawing/2014/main" xmlns="" id="{AF243CF8-1AE9-4FA9-BCC2-2423DE3A4520}"/>
              </a:ext>
            </a:extLst>
          </p:cNvPr>
          <p:cNvSpPr/>
          <p:nvPr/>
        </p:nvSpPr>
        <p:spPr>
          <a:xfrm>
            <a:off x="6012787" y="5302218"/>
            <a:ext cx="6070757" cy="754581"/>
          </a:xfrm>
          <a:prstGeom prst="flowChartTerminator">
            <a:avLst/>
          </a:prstGeom>
          <a:pattFill prst="pct90">
            <a:fgClr>
              <a:srgbClr val="FFB1A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xmlns="" id="{148DDE91-1D5B-40D4-B429-0FB3148A6BC2}"/>
              </a:ext>
            </a:extLst>
          </p:cNvPr>
          <p:cNvSpPr/>
          <p:nvPr/>
        </p:nvSpPr>
        <p:spPr>
          <a:xfrm>
            <a:off x="6041254" y="6671214"/>
            <a:ext cx="6042290" cy="754581"/>
          </a:xfrm>
          <a:prstGeom prst="flowChartTerminator">
            <a:avLst/>
          </a:prstGeom>
          <a:pattFill prst="pct90">
            <a:fgClr>
              <a:srgbClr val="CE8CD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31" name="a">
            <a:extLst>
              <a:ext uri="{FF2B5EF4-FFF2-40B4-BE49-F238E27FC236}">
                <a16:creationId xmlns:a16="http://schemas.microsoft.com/office/drawing/2014/main" xmlns="" id="{762D4303-9935-4699-A9E3-6A3FBBEECC2E}"/>
              </a:ext>
            </a:extLst>
          </p:cNvPr>
          <p:cNvSpPr txBox="1"/>
          <p:nvPr/>
        </p:nvSpPr>
        <p:spPr>
          <a:xfrm>
            <a:off x="6041254" y="4116059"/>
            <a:ext cx="6707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Aharoni" panose="02010803020104030203" pitchFamily="2" charset="-79"/>
              </a:rPr>
              <a:t>    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A. family tradition </a:t>
            </a:r>
          </a:p>
        </p:txBody>
      </p:sp>
      <p:sp>
        <p:nvSpPr>
          <p:cNvPr id="32" name="b">
            <a:extLst>
              <a:ext uri="{FF2B5EF4-FFF2-40B4-BE49-F238E27FC236}">
                <a16:creationId xmlns:a16="http://schemas.microsoft.com/office/drawing/2014/main" xmlns="" id="{0B8D84D0-1FE3-46F2-9732-509EBFC80E15}"/>
              </a:ext>
            </a:extLst>
          </p:cNvPr>
          <p:cNvSpPr txBox="1"/>
          <p:nvPr/>
        </p:nvSpPr>
        <p:spPr>
          <a:xfrm>
            <a:off x="6477000" y="5239205"/>
            <a:ext cx="6465359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B. solving problem</a:t>
            </a:r>
          </a:p>
        </p:txBody>
      </p:sp>
      <p:sp>
        <p:nvSpPr>
          <p:cNvPr id="33" name="c">
            <a:extLst>
              <a:ext uri="{FF2B5EF4-FFF2-40B4-BE49-F238E27FC236}">
                <a16:creationId xmlns:a16="http://schemas.microsoft.com/office/drawing/2014/main" xmlns="" id="{707F0852-DBE6-4916-B4E4-0D0D989C6E7D}"/>
              </a:ext>
            </a:extLst>
          </p:cNvPr>
          <p:cNvSpPr txBox="1"/>
          <p:nvPr/>
        </p:nvSpPr>
        <p:spPr>
          <a:xfrm>
            <a:off x="5444801" y="6560527"/>
            <a:ext cx="6502037" cy="1038701"/>
          </a:xfrm>
          <a:prstGeom prst="flowChartTerminator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        C. certificate </a:t>
            </a:r>
          </a:p>
        </p:txBody>
      </p:sp>
      <p:pic>
        <p:nvPicPr>
          <p:cNvPr id="37" name="5">
            <a:extLst>
              <a:ext uri="{FF2B5EF4-FFF2-40B4-BE49-F238E27FC236}">
                <a16:creationId xmlns:a16="http://schemas.microsoft.com/office/drawing/2014/main" xmlns="" id="{F880002F-FE86-4621-922A-116B76F88A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9"/>
          <a:stretch/>
        </p:blipFill>
        <p:spPr>
          <a:xfrm>
            <a:off x="11204756" y="3989253"/>
            <a:ext cx="968693" cy="975957"/>
          </a:xfrm>
          <a:prstGeom prst="rect">
            <a:avLst/>
          </a:prstGeom>
        </p:spPr>
      </p:pic>
      <p:pic>
        <p:nvPicPr>
          <p:cNvPr id="38" name="4">
            <a:extLst>
              <a:ext uri="{FF2B5EF4-FFF2-40B4-BE49-F238E27FC236}">
                <a16:creationId xmlns:a16="http://schemas.microsoft.com/office/drawing/2014/main" xmlns="" id="{7A027DA5-2980-450A-B043-AC7EC9359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5229869"/>
            <a:ext cx="971550" cy="975957"/>
          </a:xfrm>
          <a:prstGeom prst="rect">
            <a:avLst/>
          </a:prstGeom>
        </p:spPr>
      </p:pic>
      <p:pic>
        <p:nvPicPr>
          <p:cNvPr id="39" name="3">
            <a:extLst>
              <a:ext uri="{FF2B5EF4-FFF2-40B4-BE49-F238E27FC236}">
                <a16:creationId xmlns:a16="http://schemas.microsoft.com/office/drawing/2014/main" xmlns="" id="{178AD3FF-FC46-437C-B079-127A5CF47E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2" r="731"/>
          <a:stretch/>
        </p:blipFill>
        <p:spPr>
          <a:xfrm>
            <a:off x="11201898" y="6608127"/>
            <a:ext cx="971550" cy="975957"/>
          </a:xfrm>
          <a:prstGeom prst="rect">
            <a:avLst/>
          </a:prstGeom>
        </p:spPr>
      </p:pic>
      <p:pic>
        <p:nvPicPr>
          <p:cNvPr id="40" name="2">
            <a:hlinkClick r:id="" action="ppaction://media"/>
            <a:extLst>
              <a:ext uri="{FF2B5EF4-FFF2-40B4-BE49-F238E27FC236}">
                <a16:creationId xmlns:a16="http://schemas.microsoft.com/office/drawing/2014/main" xmlns="" id="{65E6FD32-29D5-4EB4-9557-2187D56B5D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2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282475"/>
            <a:ext cx="457200" cy="457200"/>
          </a:xfrm>
          <a:prstGeom prst="rect">
            <a:avLst/>
          </a:prstGeom>
        </p:spPr>
      </p:pic>
      <p:pic>
        <p:nvPicPr>
          <p:cNvPr id="42" name="1">
            <a:hlinkClick r:id="" action="ppaction://media"/>
            <a:extLst>
              <a:ext uri="{FF2B5EF4-FFF2-40B4-BE49-F238E27FC236}">
                <a16:creationId xmlns:a16="http://schemas.microsoft.com/office/drawing/2014/main" xmlns="" id="{BDD78251-64EB-4A11-9224-86BAD95300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07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09457" y="1908117"/>
            <a:ext cx="457200" cy="457200"/>
          </a:xfrm>
          <a:prstGeom prst="rect">
            <a:avLst/>
          </a:prstGeom>
        </p:spPr>
      </p:pic>
      <p:sp>
        <p:nvSpPr>
          <p:cNvPr id="21" name="10">
            <a:extLst>
              <a:ext uri="{FF2B5EF4-FFF2-40B4-BE49-F238E27FC236}">
                <a16:creationId xmlns:a16="http://schemas.microsoft.com/office/drawing/2014/main" xmlns="" id="{57F1A3F7-B29D-4417-99F4-B9CAC0DA98AE}"/>
              </a:ext>
            </a:extLst>
          </p:cNvPr>
          <p:cNvSpPr/>
          <p:nvPr/>
        </p:nvSpPr>
        <p:spPr>
          <a:xfrm>
            <a:off x="5843910" y="2592131"/>
            <a:ext cx="6465359" cy="1020200"/>
          </a:xfrm>
          <a:prstGeom prst="roundRect">
            <a:avLst>
              <a:gd name="adj" fmla="val 50000"/>
            </a:avLst>
          </a:prstGeom>
          <a:pattFill prst="dotGrid">
            <a:fgClr>
              <a:schemeClr val="bg1"/>
            </a:fgClr>
            <a:bgClr>
              <a:srgbClr val="8A9BFE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gh Tower Text" panose="02040502050506030303" pitchFamily="18" charset="0"/>
                <a:ea typeface="+mn-ea"/>
                <a:cs typeface="milk tea Med" pitchFamily="2" charset="-34"/>
              </a:rPr>
              <a:t>Look and answer? </a:t>
            </a: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gh Tower Text" panose="02040502050506030303" pitchFamily="18" charset="0"/>
              <a:ea typeface="+mn-ea"/>
              <a:cs typeface="milk tea Med" pitchFamily="2" charset="-34"/>
            </a:endParaRP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xmlns="" id="{FDAB55D0-9E16-4EDA-948C-E2D33CB77294}"/>
              </a:ext>
            </a:extLst>
          </p:cNvPr>
          <p:cNvSpPr/>
          <p:nvPr/>
        </p:nvSpPr>
        <p:spPr>
          <a:xfrm>
            <a:off x="4857928" y="336171"/>
            <a:ext cx="7504235" cy="965262"/>
          </a:xfrm>
          <a:prstGeom prst="flowChartTerminato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4DD6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game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D128AC-FE9E-4963-9509-4D8DA68D9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240" y="-463122"/>
            <a:ext cx="1972673" cy="19726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D5269FB-3347-4630-8FB8-BE38F206E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325">
            <a:off x="4535800" y="120973"/>
            <a:ext cx="1357856" cy="1357856"/>
          </a:xfrm>
          <a:prstGeom prst="rect">
            <a:avLst/>
          </a:prstGeom>
        </p:spPr>
      </p:pic>
      <p:pic>
        <p:nvPicPr>
          <p:cNvPr id="27" name="30 seconds timer with 10 seconds rest for the 7-Minute Workout">
            <a:hlinkClick r:id="" action="ppaction://media"/>
            <a:extLst>
              <a:ext uri="{FF2B5EF4-FFF2-40B4-BE49-F238E27FC236}">
                <a16:creationId xmlns:a16="http://schemas.microsoft.com/office/drawing/2014/main" xmlns="" id="{A7E31CE7-8B9D-4D84-A42E-357AB74D03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5005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4403" y="9656775"/>
            <a:ext cx="609600" cy="609600"/>
          </a:xfrm>
          <a:prstGeom prst="rect">
            <a:avLst/>
          </a:prstGeom>
        </p:spPr>
      </p:pic>
      <p:pic>
        <p:nvPicPr>
          <p:cNvPr id="35" name="16">
            <a:hlinkClick r:id="" action="ppaction://noaction"/>
            <a:extLst>
              <a:ext uri="{FF2B5EF4-FFF2-40B4-BE49-F238E27FC236}">
                <a16:creationId xmlns:a16="http://schemas.microsoft.com/office/drawing/2014/main" xmlns="" id="{9079F41C-1F30-4B2C-9355-A08497D657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64158" y="8858888"/>
            <a:ext cx="1364901" cy="14031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F4D92BB1-457D-429E-B87D-43DF04FE8C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03" y="1357970"/>
            <a:ext cx="2344766" cy="23447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498A304-9490-43A3-B31F-C93D51CB2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7181" y="145573"/>
            <a:ext cx="4365695" cy="2698184"/>
          </a:xfrm>
          <a:prstGeom prst="rect">
            <a:avLst/>
          </a:prstGeom>
        </p:spPr>
      </p:pic>
      <p:pic>
        <p:nvPicPr>
          <p:cNvPr id="25" name="Picture 2" descr="Jpg Free Home Sweet Home Clip Art At Clker - Home Clipart PNG Image |  Transparent PNG Free Download on SeekPN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CB86497-F2D9-4019-A299-FAE0AE162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715" y="8385444"/>
            <a:ext cx="1160229" cy="91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12813" y="4129924"/>
            <a:ext cx="5711926" cy="320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3.7037E-7 L 0.13142 -0.0006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46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8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7347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F35521-E939-6D6E-D5E6-78FF899F5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824" y="507756"/>
            <a:ext cx="13287613" cy="80761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98140" y="-3316552"/>
            <a:ext cx="19038822" cy="12127225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44715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533557" y="5542422"/>
            <a:ext cx="2411158" cy="1696578"/>
          </a:xfrm>
          <a:custGeom>
            <a:avLst/>
            <a:gdLst/>
            <a:ahLst/>
            <a:cxnLst/>
            <a:rect l="l" t="t" r="r" b="b"/>
            <a:pathLst>
              <a:path w="2411158" h="1696578">
                <a:moveTo>
                  <a:pt x="0" y="0"/>
                </a:moveTo>
                <a:lnTo>
                  <a:pt x="2411158" y="0"/>
                </a:lnTo>
                <a:lnTo>
                  <a:pt x="2411158" y="1696578"/>
                </a:lnTo>
                <a:lnTo>
                  <a:pt x="0" y="16965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82850" y="720090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24561" y="8117867"/>
            <a:ext cx="8405340" cy="4569448"/>
          </a:xfrm>
          <a:custGeom>
            <a:avLst/>
            <a:gdLst/>
            <a:ahLst/>
            <a:cxnLst/>
            <a:rect l="l" t="t" r="r" b="b"/>
            <a:pathLst>
              <a:path w="8405340" h="4569448">
                <a:moveTo>
                  <a:pt x="0" y="0"/>
                </a:moveTo>
                <a:lnTo>
                  <a:pt x="8405340" y="0"/>
                </a:lnTo>
                <a:lnTo>
                  <a:pt x="8405340" y="4569448"/>
                </a:lnTo>
                <a:lnTo>
                  <a:pt x="0" y="45694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33273" y="5542422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8957596" flipH="1" flipV="1">
            <a:off x="14388559" y="810226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1894683" y="6606056"/>
            <a:ext cx="2037979" cy="1511810"/>
          </a:xfrm>
          <a:custGeom>
            <a:avLst/>
            <a:gdLst/>
            <a:ahLst/>
            <a:cxnLst/>
            <a:rect l="l" t="t" r="r" b="b"/>
            <a:pathLst>
              <a:path w="2037979" h="1511810">
                <a:moveTo>
                  <a:pt x="2037980" y="0"/>
                </a:moveTo>
                <a:lnTo>
                  <a:pt x="0" y="0"/>
                </a:lnTo>
                <a:lnTo>
                  <a:pt x="0" y="1511811"/>
                </a:lnTo>
                <a:lnTo>
                  <a:pt x="2037980" y="1511811"/>
                </a:lnTo>
                <a:lnTo>
                  <a:pt x="203798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090893" y="8070242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6" y="0"/>
                </a:lnTo>
                <a:lnTo>
                  <a:pt x="3478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xmlns="" id="{71C9868D-625B-99E9-5D2D-BD5E1E299B73}"/>
              </a:ext>
            </a:extLst>
          </p:cNvPr>
          <p:cNvSpPr/>
          <p:nvPr/>
        </p:nvSpPr>
        <p:spPr>
          <a:xfrm>
            <a:off x="906856" y="2639208"/>
            <a:ext cx="3947769" cy="8862339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xmlns="" id="{F729714D-1E46-3374-59A7-3C781E6B3E55}"/>
              </a:ext>
            </a:extLst>
          </p:cNvPr>
          <p:cNvSpPr txBox="1"/>
          <p:nvPr/>
        </p:nvSpPr>
        <p:spPr>
          <a:xfrm>
            <a:off x="4311852" y="1721053"/>
            <a:ext cx="9766070" cy="5109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KG Primary Penmanship"/>
                <a:ea typeface="+mn-ea"/>
                <a:cs typeface="+mn-cs"/>
              </a:rPr>
              <a:t>See you gain!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5" name="push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0B252A-81DD-0C47-5F57-5C4E0B0F2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365" y="1339090"/>
            <a:ext cx="9479977" cy="576188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05200" y="342900"/>
            <a:ext cx="11212309" cy="79268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4092" y="1790700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4228319" y="3918025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6" name="push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758" y="-11430"/>
            <a:ext cx="18288000" cy="1624964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30601" y="31265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558" y="190731"/>
            <a:ext cx="6199044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pic>
        <p:nvPicPr>
          <p:cNvPr id="8" name="Content Placeholder 7" descr="GskO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0" y="1681637"/>
            <a:ext cx="8097203" cy="6073140"/>
          </a:xfrm>
          <a:prstGeom prst="rect">
            <a:avLst/>
          </a:prstGeom>
        </p:spPr>
      </p:pic>
      <p:sp>
        <p:nvSpPr>
          <p:cNvPr id="5" name="TextBox 20"/>
          <p:cNvSpPr txBox="1"/>
          <p:nvPr/>
        </p:nvSpPr>
        <p:spPr>
          <a:xfrm>
            <a:off x="7094323" y="8039100"/>
            <a:ext cx="4726235" cy="124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/>
              </a:rPr>
              <a:t>MIMING</a:t>
            </a:r>
          </a:p>
        </p:txBody>
      </p:sp>
    </p:spTree>
    <p:extLst>
      <p:ext uri="{BB962C8B-B14F-4D97-AF65-F5344CB8AC3E}">
        <p14:creationId xmlns:p14="http://schemas.microsoft.com/office/powerpoint/2010/main" val="1569398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758" y="-11430"/>
            <a:ext cx="4421358" cy="1405059"/>
            <a:chOff x="7620" y="-7620"/>
            <a:chExt cx="12192000" cy="1083309"/>
          </a:xfrm>
          <a:solidFill>
            <a:srgbClr val="9933FF"/>
          </a:solidFill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321" y="126679"/>
            <a:ext cx="42027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905533" y="4061860"/>
            <a:ext cx="11830050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defTabSz="1371600"/>
            <a:r>
              <a:rPr lang="en-US" sz="5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Go to the board. Mime some jobs. Other </a:t>
            </a:r>
            <a:r>
              <a:rPr lang="en-US" sz="54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en-US" sz="5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guess the jobs.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730602" y="6591300"/>
            <a:ext cx="4469130" cy="1196340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>
            <a:noAutofit/>
          </a:bodyPr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alibri"/>
              </a:rPr>
              <a:t>MIMING</a:t>
            </a:r>
          </a:p>
        </p:txBody>
      </p:sp>
      <p:pic>
        <p:nvPicPr>
          <p:cNvPr id="10" name="Content Placeholder 9" descr="GskO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0602" y="3086100"/>
            <a:ext cx="4469130" cy="3351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934" y="-11430"/>
            <a:ext cx="3920066" cy="14050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962400" y="91620"/>
            <a:ext cx="349564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3219362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02E610-B369-3892-E681-EF5C6CEB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294" y="1543353"/>
            <a:ext cx="8105232" cy="4926322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19400" y="-266700"/>
            <a:ext cx="11898109" cy="8536439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260361" y="1663764"/>
            <a:ext cx="4465624" cy="9575299"/>
          </a:xfrm>
          <a:custGeom>
            <a:avLst/>
            <a:gdLst/>
            <a:ahLst/>
            <a:cxnLst/>
            <a:rect l="l" t="t" r="r" b="b"/>
            <a:pathLst>
              <a:path w="3833749" h="8606376">
                <a:moveTo>
                  <a:pt x="0" y="0"/>
                </a:moveTo>
                <a:lnTo>
                  <a:pt x="3833749" y="0"/>
                </a:lnTo>
                <a:lnTo>
                  <a:pt x="3833749" y="8606376"/>
                </a:lnTo>
                <a:lnTo>
                  <a:pt x="0" y="8606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4655" y="6919408"/>
            <a:ext cx="6039393" cy="4677784"/>
          </a:xfrm>
          <a:custGeom>
            <a:avLst/>
            <a:gdLst/>
            <a:ahLst/>
            <a:cxnLst/>
            <a:rect l="l" t="t" r="r" b="b"/>
            <a:pathLst>
              <a:path w="6039393" h="4677784">
                <a:moveTo>
                  <a:pt x="0" y="0"/>
                </a:moveTo>
                <a:lnTo>
                  <a:pt x="6039393" y="0"/>
                </a:lnTo>
                <a:lnTo>
                  <a:pt x="6039393" y="4677784"/>
                </a:lnTo>
                <a:lnTo>
                  <a:pt x="0" y="46777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4464351" y="6652901"/>
            <a:ext cx="1965249" cy="1457857"/>
          </a:xfrm>
          <a:custGeom>
            <a:avLst/>
            <a:gdLst/>
            <a:ahLst/>
            <a:cxnLst/>
            <a:rect l="l" t="t" r="r" b="b"/>
            <a:pathLst>
              <a:path w="1965249" h="1457857">
                <a:moveTo>
                  <a:pt x="1965249" y="0"/>
                </a:moveTo>
                <a:lnTo>
                  <a:pt x="0" y="0"/>
                </a:lnTo>
                <a:lnTo>
                  <a:pt x="0" y="1457857"/>
                </a:lnTo>
                <a:lnTo>
                  <a:pt x="1965249" y="1457857"/>
                </a:lnTo>
                <a:lnTo>
                  <a:pt x="196524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49643" y="6656436"/>
            <a:ext cx="2614235" cy="503949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5" y="0"/>
                </a:lnTo>
                <a:lnTo>
                  <a:pt x="2614235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9655A2C6-7895-019B-E48C-BA16F9C23C63}"/>
              </a:ext>
            </a:extLst>
          </p:cNvPr>
          <p:cNvSpPr txBox="1"/>
          <p:nvPr/>
        </p:nvSpPr>
        <p:spPr>
          <a:xfrm>
            <a:off x="3570491" y="3895268"/>
            <a:ext cx="9766070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FFFF"/>
                </a:solidFill>
                <a:latin typeface="KG Primary Penmanship"/>
              </a:rPr>
              <a:t>VOCABULARY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KG Primary Penmanship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5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29447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23113" y="1043922"/>
            <a:ext cx="11939410" cy="8328230"/>
            <a:chOff x="-127" y="126"/>
            <a:chExt cx="13263263" cy="10858644"/>
          </a:xfrm>
        </p:grpSpPr>
        <p:sp>
          <p:nvSpPr>
            <p:cNvPr id="8" name="Freeform 8"/>
            <p:cNvSpPr/>
            <p:nvPr/>
          </p:nvSpPr>
          <p:spPr>
            <a:xfrm>
              <a:off x="-127" y="126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245E40-E7A5-4517-508D-6E276A85E4FD}"/>
              </a:ext>
            </a:extLst>
          </p:cNvPr>
          <p:cNvSpPr txBox="1"/>
          <p:nvPr/>
        </p:nvSpPr>
        <p:spPr>
          <a:xfrm>
            <a:off x="6323113" y="1638613"/>
            <a:ext cx="120719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52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 tradition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/ˈ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fæməlitrəˈdɪʃn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(n)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some families, becoming a doctor is a family tradition.(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bác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truyền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thống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073314" y="5424266"/>
            <a:ext cx="6933942" cy="3310958"/>
          </a:xfrm>
          <a:prstGeom prst="rect">
            <a:avLst/>
          </a:prstGeom>
        </p:spPr>
      </p:pic>
      <p:pic>
        <p:nvPicPr>
          <p:cNvPr id="14" name="family-tradition17287061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4422781" y="2836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67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3" y="1692862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348476" y="948076"/>
            <a:ext cx="11939524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459AB8A-2BE8-F51C-4C12-74BDBB601569}"/>
              </a:ext>
            </a:extLst>
          </p:cNvPr>
          <p:cNvSpPr txBox="1"/>
          <p:nvPr/>
        </p:nvSpPr>
        <p:spPr>
          <a:xfrm>
            <a:off x="6290696" y="1637944"/>
            <a:ext cx="119394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certificate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səˈtɪfɪkət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(n)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may need a certificate to prove you have completed a training course.(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thể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minh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khóa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đào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tạo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276261" y="5423596"/>
            <a:ext cx="5744243" cy="3485895"/>
          </a:xfrm>
          <a:prstGeom prst="rect">
            <a:avLst/>
          </a:prstGeom>
        </p:spPr>
      </p:pic>
      <p:pic>
        <p:nvPicPr>
          <p:cNvPr id="10" name="certificate1728706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422079" y="262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3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5684" y="1699537"/>
            <a:ext cx="4307128" cy="9669063"/>
          </a:xfrm>
          <a:custGeom>
            <a:avLst/>
            <a:gdLst/>
            <a:ahLst/>
            <a:cxnLst/>
            <a:rect l="l" t="t" r="r" b="b"/>
            <a:pathLst>
              <a:path w="4307128" h="9669063">
                <a:moveTo>
                  <a:pt x="0" y="0"/>
                </a:moveTo>
                <a:lnTo>
                  <a:pt x="4307129" y="0"/>
                </a:lnTo>
                <a:lnTo>
                  <a:pt x="4307129" y="9669064"/>
                </a:lnTo>
                <a:lnTo>
                  <a:pt x="0" y="96690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74703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39290" y="7483864"/>
            <a:ext cx="3478876" cy="41148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295776" y="633154"/>
            <a:ext cx="11939524" cy="8322873"/>
            <a:chOff x="0" y="0"/>
            <a:chExt cx="13263390" cy="10851659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3263263" cy="10858644"/>
            </a:xfrm>
            <a:custGeom>
              <a:avLst/>
              <a:gdLst/>
              <a:ahLst/>
              <a:cxnLst/>
              <a:rect l="l" t="t" r="r" b="b"/>
              <a:pathLst>
                <a:path w="13263263" h="10858644">
                  <a:moveTo>
                    <a:pt x="12862197" y="10845944"/>
                  </a:moveTo>
                  <a:cubicBezTo>
                    <a:pt x="12806317" y="10858644"/>
                    <a:pt x="12780917" y="10845944"/>
                    <a:pt x="12723767" y="10845944"/>
                  </a:cubicBezTo>
                  <a:cubicBezTo>
                    <a:pt x="12666617" y="10845944"/>
                    <a:pt x="12575558" y="10833244"/>
                    <a:pt x="1257555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2744214" y="0"/>
                  </a:lnTo>
                  <a:cubicBezTo>
                    <a:pt x="12844290" y="0"/>
                    <a:pt x="12912743" y="12700"/>
                    <a:pt x="12912743" y="12700"/>
                  </a:cubicBezTo>
                  <a:cubicBezTo>
                    <a:pt x="12976878" y="12700"/>
                    <a:pt x="13065650" y="36322"/>
                    <a:pt x="13123563" y="50800"/>
                  </a:cubicBezTo>
                  <a:cubicBezTo>
                    <a:pt x="13225163" y="76200"/>
                    <a:pt x="13250563" y="254000"/>
                    <a:pt x="13250563" y="350520"/>
                  </a:cubicBezTo>
                  <a:lnTo>
                    <a:pt x="13250563" y="9979550"/>
                  </a:lnTo>
                  <a:cubicBezTo>
                    <a:pt x="13250563" y="9979550"/>
                    <a:pt x="13263263" y="10348231"/>
                    <a:pt x="13263263" y="10381251"/>
                  </a:cubicBezTo>
                  <a:cubicBezTo>
                    <a:pt x="13263263" y="10414271"/>
                    <a:pt x="13240784" y="10522221"/>
                    <a:pt x="13222876" y="10568449"/>
                  </a:cubicBezTo>
                  <a:cubicBezTo>
                    <a:pt x="13197858" y="10633092"/>
                    <a:pt x="13208018" y="10689988"/>
                    <a:pt x="13156201" y="10734184"/>
                  </a:cubicBezTo>
                  <a:cubicBezTo>
                    <a:pt x="13120134" y="10765045"/>
                    <a:pt x="13066032" y="10802383"/>
                    <a:pt x="13020821" y="10819528"/>
                  </a:cubicBezTo>
                  <a:cubicBezTo>
                    <a:pt x="12975608" y="10836673"/>
                    <a:pt x="12917823" y="10833371"/>
                    <a:pt x="12861943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8766732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 t="-6136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295777" y="8940671"/>
            <a:ext cx="7213800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57791" y="8940671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5" name="Freeform 15"/>
          <p:cNvSpPr/>
          <p:nvPr/>
        </p:nvSpPr>
        <p:spPr>
          <a:xfrm flipV="1">
            <a:off x="6295776" y="1463887"/>
            <a:ext cx="7202683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0546673" y="1463887"/>
            <a:ext cx="7729981" cy="302504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970812" y="873127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74972">
            <a:off x="11922142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90BEAB-68AD-6885-D511-53AAC64FCD3D}"/>
              </a:ext>
            </a:extLst>
          </p:cNvPr>
          <p:cNvSpPr txBox="1"/>
          <p:nvPr/>
        </p:nvSpPr>
        <p:spPr>
          <a:xfrm>
            <a:off x="6348362" y="1699537"/>
            <a:ext cx="1192829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solving problem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/ˈsɒlvɪŋ ˈprɒbləm/ (n) giải quyết vấn đề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Engineers use their skills in solving problems to create new technologies.(Kỹ sư sử dụng kỹ năng giải quyết vấn đề của họ để tạo ra các công nghệ mới.)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693481" y="5483930"/>
            <a:ext cx="6383461" cy="3327284"/>
          </a:xfrm>
          <a:prstGeom prst="rect">
            <a:avLst/>
          </a:prstGeom>
        </p:spPr>
      </p:pic>
      <p:pic>
        <p:nvPicPr>
          <p:cNvPr id="14" name="solving-problem17287062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459200" y="2699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29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2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1315</Words>
  <Application>Microsoft Office PowerPoint</Application>
  <PresentationFormat>Custom</PresentationFormat>
  <Paragraphs>177</Paragraphs>
  <Slides>27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Jua</vt:lpstr>
      <vt:lpstr>Myriad Pro</vt:lpstr>
      <vt:lpstr>Patrick Hand</vt:lpstr>
      <vt:lpstr>Arial</vt:lpstr>
      <vt:lpstr>Franklin Gothic Heavy</vt:lpstr>
      <vt:lpstr>High Tower Text</vt:lpstr>
      <vt:lpstr>milk tea Med</vt:lpstr>
      <vt:lpstr>Angsana New</vt:lpstr>
      <vt:lpstr>Asap Medium</vt:lpstr>
      <vt:lpstr>KG Primary Penmanship</vt:lpstr>
      <vt:lpstr>Wingdings</vt:lpstr>
      <vt:lpstr>Cordia New</vt:lpstr>
      <vt:lpstr>League Spartan</vt:lpstr>
      <vt:lpstr>Calibri Light</vt:lpstr>
      <vt:lpstr>Aharoni</vt:lpstr>
      <vt:lpstr>Calibri</vt:lpstr>
      <vt:lpstr>Office Theme</vt:lpstr>
      <vt:lpstr>1_Office Theme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huyentrang</dc:creator>
  <cp:lastModifiedBy>DELL</cp:lastModifiedBy>
  <cp:revision>128</cp:revision>
  <dcterms:created xsi:type="dcterms:W3CDTF">2006-08-16T00:00:00Z</dcterms:created>
  <dcterms:modified xsi:type="dcterms:W3CDTF">2025-04-09T14:44:55Z</dcterms:modified>
  <dc:identifier>DAGGxuM-Or8</dc:identifier>
</cp:coreProperties>
</file>