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257" r:id="rId5"/>
    <p:sldId id="258" r:id="rId6"/>
    <p:sldId id="608" r:id="rId7"/>
    <p:sldId id="609" r:id="rId8"/>
    <p:sldId id="610" r:id="rId9"/>
    <p:sldId id="611" r:id="rId10"/>
    <p:sldId id="280" r:id="rId11"/>
    <p:sldId id="380" r:id="rId12"/>
    <p:sldId id="612" r:id="rId13"/>
    <p:sldId id="613" r:id="rId14"/>
    <p:sldId id="472" r:id="rId15"/>
    <p:sldId id="281" r:id="rId16"/>
    <p:sldId id="399" r:id="rId17"/>
    <p:sldId id="402" r:id="rId18"/>
    <p:sldId id="620" r:id="rId19"/>
    <p:sldId id="603" r:id="rId20"/>
    <p:sldId id="604" r:id="rId21"/>
    <p:sldId id="605" r:id="rId22"/>
    <p:sldId id="285" r:id="rId23"/>
    <p:sldId id="293" r:id="rId24"/>
    <p:sldId id="418" r:id="rId25"/>
    <p:sldId id="416" r:id="rId26"/>
    <p:sldId id="279" r:id="rId27"/>
  </p:sldIdLst>
  <p:sldSz cx="18288000" cy="10287000"/>
  <p:notesSz cx="6858000" cy="9144000"/>
  <p:embeddedFontLst>
    <p:embeddedFont>
      <p:font typeface="Asap Medium" panose="020B0604020202020204" charset="0"/>
      <p:regular r:id="rId29"/>
    </p:embeddedFont>
    <p:embeddedFont>
      <p:font typeface="High Tower Text" panose="02040502050506030303" pitchFamily="18" charset="0"/>
      <p:regular r:id="rId30"/>
      <p:italic r:id="rId31"/>
    </p:embeddedFont>
    <p:embeddedFont>
      <p:font typeface="Jua" panose="020B0604020202020204" charset="-127"/>
      <p:regular r:id="rId32"/>
    </p:embeddedFont>
    <p:embeddedFont>
      <p:font typeface="League Spartan" panose="020B0604020202020204" charset="0"/>
      <p:regular r:id="rId33"/>
    </p:embeddedFont>
    <p:embeddedFont>
      <p:font typeface="KG Primary Penmanship" panose="020B0604020202020204" charset="0"/>
      <p:regular r:id="rId34"/>
    </p:embeddedFont>
    <p:embeddedFont>
      <p:font typeface="Angsana New" panose="020B0604020202020204" charset="-34"/>
      <p:regular r:id="rId35"/>
      <p:bold r:id="rId36"/>
      <p:italic r:id="rId37"/>
      <p:boldItalic r:id="rId38"/>
    </p:embeddedFont>
    <p:embeddedFont>
      <p:font typeface="Patrick Hand" panose="020B0604020202020204" charset="0"/>
      <p:regular r:id="rId39"/>
    </p:embeddedFont>
    <p:embeddedFont>
      <p:font typeface="Cordia New" panose="020B0604020202020204" charset="-34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Aharoni" panose="020B0604020202020204" charset="-79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FF33CC"/>
    <a:srgbClr val="F74E19"/>
    <a:srgbClr val="1CF82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22" autoAdjust="0"/>
  </p:normalViewPr>
  <p:slideViewPr>
    <p:cSldViewPr>
      <p:cViewPr varScale="1">
        <p:scale>
          <a:sx n="59" d="100"/>
          <a:sy n="59" d="100"/>
        </p:scale>
        <p:origin x="44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76B7-B458-42B1-9741-C55254F4133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6035B-EDED-47DA-B5A3-5AE6BF3E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2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27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96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3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2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22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8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7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5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DE40950-62C1-4740-AD50-7ECAB80CD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9371A140-C4BF-47B5-BDDF-241EEF935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070B6881-1F47-4368-A115-2B23EF84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204BA2E-AD19-4B0F-A8A1-F667D5AC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E85AEBB-D568-4E12-B7D7-9C5625DB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91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E84B9D7-2B7D-4EC5-8878-D7A4FC9A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ABF3FCA2-BA13-4B0F-A599-DE2E3D17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1799281F-1EBA-4A2A-9E4D-24830B72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D5C24643-3047-4255-90A1-10A06921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457F473-83C9-4EE9-8C01-4DF5FA42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9119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5011896-0D57-4C1F-A878-B7CC677E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60719D68-D5CD-4D80-9A3D-53E1A9B9E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BF9E12C8-44D4-4DE3-A9E2-4B837B91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FB537244-2CDE-435F-9057-F8FFD76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D8FF832-D4EA-46E6-B46A-3D2266BF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822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A0A27F9-CA3C-4F1A-B7C1-182A0B6D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FF35944C-AE58-424F-ADC6-4DDB858CD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7CBF459E-AAA0-48DB-98BD-42C63E261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DD7DEFF-93AB-4422-8EBF-4575158C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681CA9D9-9B3F-4C9F-917E-52319496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3D7D83AA-3E50-48B2-9B49-C8D436C4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693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41037A9-5D53-47E1-B60F-4393B5A1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B9E34864-C4EE-41F6-9C38-CB81900E7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1CA963A-6CBF-44A0-8100-74F864FD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B1CAA33D-EC1E-4442-8809-122D6AE73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858DCBF4-D9B7-4D28-9B85-AA20CED17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ECB74383-1DB4-4B37-A5E1-055E4501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6C83BB51-E26C-4362-AE4D-FD4738B5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3947ACEB-DEE1-4789-8EC2-E411C898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94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CBE8AD1-4A69-4083-B5EA-B4BBDA92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5D8182D2-C30E-4E1F-8571-B7299945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BF52AD51-DC3F-40BA-A311-ADB6BFF9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99A7AD44-A5F3-450E-B029-997327EF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465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FD0497FE-4527-4C32-8A41-4B76ECF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4249FFA1-1471-434A-B639-15CBA04E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E27F89E3-C255-4D03-BDD8-704CD5CE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483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AB1A6FD-D3B5-4BCC-A00E-FEE06263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5F51B842-C4A7-4003-BD7B-B5C85D692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7191CB33-AE66-462F-936E-94A05BA91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7FCFCFC0-B348-42F2-9BC4-83F2DD6B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36E8EB6F-1F04-4577-BA50-329DB2FE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267460E8-79D1-4BBC-BD0E-DCF9D6DE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435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318C3F0-7F4F-411A-B68A-B6369F5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EE3F0EE7-33D6-4406-A3FF-9A237742C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37AE1918-D3A1-4203-95EC-F6559DBC8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C6D8BA68-A9FB-434E-9B8B-1B414AB9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7CC43E5E-2F16-4AB8-A201-BC5B0A47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4C9D9273-6A5E-4D31-92F3-DB938EA4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502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199345F-0F95-4F26-AC6A-E7610BBC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B041DEB6-3160-40C1-8A5E-1851641C4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EF4B0D1-A6B1-485F-B1B6-F4B295F5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A455E86-F0CE-4129-889B-6968FEF3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56DCC55C-9981-4597-B58C-213A2F0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062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2F0A3567-0D35-4B90-BF1B-AC9A1E94C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86D83793-F857-4CAB-9DDD-2860E3EC4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22301F4-CEE5-43F7-891C-28E43EEF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417FE215-5DD2-4240-B2C0-E1CCAB26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ADED43FD-40E3-4078-A185-69AF1973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6027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8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31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46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63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97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08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5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2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79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54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6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C3F368EB-32B3-4900-A794-A31720A8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65A06BB6-DC75-4430-9983-E4DBECDD8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6FC40CE-EDED-46D1-990E-2E4713198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D8C22-CDAE-4F16-9911-75CDF278E6F0}" type="datetimeFigureOut">
              <a:rPr lang="th-TH" smtClean="0"/>
              <a:t>09/04/68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DC0C903A-D197-48C7-960B-87BC257B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8A8CBD50-C0A0-4A5F-B18E-7DE97371D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05C4D-2AED-412B-8E06-2704D909A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967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2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tiff"/><Relationship Id="rId10" Type="http://schemas.openxmlformats.org/officeDocument/2006/relationships/image" Target="../media/image7.sv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6.png"/><Relationship Id="rId18" Type="http://schemas.openxmlformats.org/officeDocument/2006/relationships/image" Target="../media/image54.sv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24.png"/><Relationship Id="rId12" Type="http://schemas.openxmlformats.org/officeDocument/2006/relationships/image" Target="../media/image48.svg"/><Relationship Id="rId17" Type="http://schemas.openxmlformats.org/officeDocument/2006/relationships/image" Target="../media/image28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microsoft.com/office/2007/relationships/media" Target="../media/media2.mp3"/><Relationship Id="rId6" Type="http://schemas.openxmlformats.org/officeDocument/2006/relationships/image" Target="../media/image44.svg"/><Relationship Id="rId11" Type="http://schemas.openxmlformats.org/officeDocument/2006/relationships/image" Target="../media/image25.png"/><Relationship Id="rId24" Type="http://schemas.openxmlformats.org/officeDocument/2006/relationships/image" Target="../media/image60.sv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audio" Target="../media/audio3.wav"/><Relationship Id="rId10" Type="http://schemas.openxmlformats.org/officeDocument/2006/relationships/image" Target="../media/image17.svg"/><Relationship Id="rId19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6.png"/><Relationship Id="rId18" Type="http://schemas.openxmlformats.org/officeDocument/2006/relationships/image" Target="../media/image54.sv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24.png"/><Relationship Id="rId12" Type="http://schemas.openxmlformats.org/officeDocument/2006/relationships/image" Target="../media/image48.sv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microsoft.com/office/2007/relationships/media" Target="../media/media3.mp3"/><Relationship Id="rId6" Type="http://schemas.openxmlformats.org/officeDocument/2006/relationships/image" Target="../media/image44.svg"/><Relationship Id="rId11" Type="http://schemas.openxmlformats.org/officeDocument/2006/relationships/image" Target="../media/image25.png"/><Relationship Id="rId24" Type="http://schemas.openxmlformats.org/officeDocument/2006/relationships/image" Target="../media/image60.sv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audio" Target="../media/audio3.wav"/><Relationship Id="rId10" Type="http://schemas.openxmlformats.org/officeDocument/2006/relationships/image" Target="../media/image17.svg"/><Relationship Id="rId19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52.sv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svg"/><Relationship Id="rId17" Type="http://schemas.openxmlformats.org/officeDocument/2006/relationships/image" Target="../media/image27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24" Type="http://schemas.openxmlformats.org/officeDocument/2006/relationships/image" Target="../media/image46.svg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23" Type="http://schemas.openxmlformats.org/officeDocument/2006/relationships/image" Target="../media/image24.png"/><Relationship Id="rId10" Type="http://schemas.openxmlformats.org/officeDocument/2006/relationships/image" Target="../media/image44.sv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26.sv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gif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17" Type="http://schemas.openxmlformats.org/officeDocument/2006/relationships/image" Target="../media/image32.pn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6.jpg"/><Relationship Id="rId11" Type="http://schemas.openxmlformats.org/officeDocument/2006/relationships/image" Target="../media/image40.tif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0" Type="http://schemas.openxmlformats.org/officeDocument/2006/relationships/image" Target="../media/image39.gif"/><Relationship Id="rId4" Type="http://schemas.microsoft.com/office/2007/relationships/media" Target="../media/media6.mp3"/><Relationship Id="rId9" Type="http://schemas.openxmlformats.org/officeDocument/2006/relationships/image" Target="../media/image38.gif"/><Relationship Id="rId1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gif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1.gif"/><Relationship Id="rId17" Type="http://schemas.openxmlformats.org/officeDocument/2006/relationships/image" Target="../media/image34.pn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6.jpg"/><Relationship Id="rId11" Type="http://schemas.openxmlformats.org/officeDocument/2006/relationships/image" Target="../media/image40.tif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0" Type="http://schemas.openxmlformats.org/officeDocument/2006/relationships/image" Target="../media/image39.gif"/><Relationship Id="rId4" Type="http://schemas.microsoft.com/office/2007/relationships/media" Target="../media/media6.mp3"/><Relationship Id="rId9" Type="http://schemas.openxmlformats.org/officeDocument/2006/relationships/image" Target="../media/image38.gif"/><Relationship Id="rId1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gif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17" Type="http://schemas.openxmlformats.org/officeDocument/2006/relationships/image" Target="../media/image35.png"/><Relationship Id="rId2" Type="http://schemas.microsoft.com/office/2007/relationships/media" Target="../media/media4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6.jpg"/><Relationship Id="rId11" Type="http://schemas.openxmlformats.org/officeDocument/2006/relationships/image" Target="../media/image40.tif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0" Type="http://schemas.openxmlformats.org/officeDocument/2006/relationships/image" Target="../media/image39.gif"/><Relationship Id="rId4" Type="http://schemas.microsoft.com/office/2007/relationships/media" Target="../media/media6.mp3"/><Relationship Id="rId9" Type="http://schemas.openxmlformats.org/officeDocument/2006/relationships/image" Target="../media/image38.gif"/><Relationship Id="rId1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.png"/><Relationship Id="rId18" Type="http://schemas.openxmlformats.org/officeDocument/2006/relationships/image" Target="../media/image19.sv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3.png"/><Relationship Id="rId12" Type="http://schemas.openxmlformats.org/officeDocument/2006/relationships/image" Target="../media/image28.svg"/><Relationship Id="rId17" Type="http://schemas.openxmlformats.org/officeDocument/2006/relationships/image" Target="../media/image10.png"/><Relationship Id="rId25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15.png"/><Relationship Id="rId24" Type="http://schemas.openxmlformats.org/officeDocument/2006/relationships/image" Target="../media/image78.svg"/><Relationship Id="rId5" Type="http://schemas.openxmlformats.org/officeDocument/2006/relationships/image" Target="../media/image44.png"/><Relationship Id="rId15" Type="http://schemas.openxmlformats.org/officeDocument/2006/relationships/image" Target="../media/image6.png"/><Relationship Id="rId23" Type="http://schemas.openxmlformats.org/officeDocument/2006/relationships/image" Target="../media/image46.png"/><Relationship Id="rId10" Type="http://schemas.openxmlformats.org/officeDocument/2006/relationships/image" Target="../media/image76.svg"/><Relationship Id="rId19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5.png"/><Relationship Id="rId14" Type="http://schemas.openxmlformats.org/officeDocument/2006/relationships/image" Target="../media/image7.svg"/><Relationship Id="rId22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8.svg"/><Relationship Id="rId5" Type="http://schemas.openxmlformats.org/officeDocument/2006/relationships/image" Target="../media/image3.svg"/><Relationship Id="rId15" Type="http://schemas.openxmlformats.org/officeDocument/2006/relationships/image" Target="../media/image42.sv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36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6.png"/><Relationship Id="rId18" Type="http://schemas.openxmlformats.org/officeDocument/2006/relationships/image" Target="../media/image54.sv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24.png"/><Relationship Id="rId12" Type="http://schemas.openxmlformats.org/officeDocument/2006/relationships/image" Target="../media/image48.sv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microsoft.com/office/2007/relationships/media" Target="../media/media1.mp3"/><Relationship Id="rId6" Type="http://schemas.openxmlformats.org/officeDocument/2006/relationships/image" Target="../media/image44.svg"/><Relationship Id="rId11" Type="http://schemas.openxmlformats.org/officeDocument/2006/relationships/image" Target="../media/image25.png"/><Relationship Id="rId24" Type="http://schemas.openxmlformats.org/officeDocument/2006/relationships/image" Target="../media/image60.sv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audio" Target="../media/audio3.wav"/><Relationship Id="rId10" Type="http://schemas.openxmlformats.org/officeDocument/2006/relationships/image" Target="../media/image17.svg"/><Relationship Id="rId19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3E8082-4FE3-6C5B-AD2E-6B7A7733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911" y="4782497"/>
            <a:ext cx="4144438" cy="216565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022361-35C3-47BF-6C42-673057F9E009}"/>
              </a:ext>
            </a:extLst>
          </p:cNvPr>
          <p:cNvSpPr txBox="1"/>
          <p:nvPr/>
        </p:nvSpPr>
        <p:spPr>
          <a:xfrm>
            <a:off x="4093656" y="2253566"/>
            <a:ext cx="9908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Myriad Pro" pitchFamily="34" charset="0"/>
              </a:rPr>
              <a:t>UNIT 12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Career choices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BF97FD-4C7A-8D7C-E5D3-72F981DEE6A2}"/>
              </a:ext>
            </a:extLst>
          </p:cNvPr>
          <p:cNvSpPr txBox="1"/>
          <p:nvPr/>
        </p:nvSpPr>
        <p:spPr>
          <a:xfrm>
            <a:off x="6297568" y="3991066"/>
            <a:ext cx="633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LESSON 3: </a:t>
            </a:r>
            <a:r>
              <a:rPr lang="en-US" sz="3600" b="1" dirty="0">
                <a:solidFill>
                  <a:srgbClr val="00B050"/>
                </a:solidFill>
              </a:rPr>
              <a:t>A CLOSER LOOK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0EFA2F-4B36-9519-7CF0-7D4A605485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99" y="4615543"/>
            <a:ext cx="4443663" cy="249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2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348476" y="948076"/>
            <a:ext cx="11939524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877800" y="4549833"/>
            <a:ext cx="5254330" cy="43808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85773" y="1615139"/>
            <a:ext cx="11928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33</a:t>
            </a:r>
            <a:r>
              <a:rPr lang="en-US" sz="6000" b="1" dirty="0"/>
              <a:t>. </a:t>
            </a:r>
            <a:r>
              <a:rPr lang="en-US" sz="6000" b="1" dirty="0">
                <a:solidFill>
                  <a:srgbClr val="FF0000"/>
                </a:solidFill>
              </a:rPr>
              <a:t>put off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b="1" dirty="0"/>
              <a:t>/</a:t>
            </a:r>
            <a:r>
              <a:rPr lang="en-US" sz="6000" b="1" dirty="0" err="1"/>
              <a:t>pʊt</a:t>
            </a:r>
            <a:r>
              <a:rPr lang="en-US" sz="6000" b="1" dirty="0"/>
              <a:t> </a:t>
            </a:r>
            <a:r>
              <a:rPr lang="en-US" sz="6000" b="1" dirty="0" err="1"/>
              <a:t>ɒf</a:t>
            </a:r>
            <a:r>
              <a:rPr lang="en-US" sz="6000" b="1" dirty="0"/>
              <a:t>/ (</a:t>
            </a:r>
            <a:r>
              <a:rPr lang="en-US" sz="6000" b="1" dirty="0" err="1"/>
              <a:t>phr.v</a:t>
            </a:r>
            <a:r>
              <a:rPr lang="en-US" sz="6000" b="1" dirty="0"/>
              <a:t>) </a:t>
            </a:r>
            <a:r>
              <a:rPr lang="en-US" sz="6000" b="1" dirty="0" err="1"/>
              <a:t>trì</a:t>
            </a:r>
            <a:r>
              <a:rPr lang="en-US" sz="6000" b="1" dirty="0"/>
              <a:t> </a:t>
            </a:r>
            <a:r>
              <a:rPr lang="en-US" sz="6000" b="1" dirty="0" err="1"/>
              <a:t>hoãn</a:t>
            </a:r>
            <a:r>
              <a:rPr lang="en-US" sz="6000" b="1" dirty="0"/>
              <a:t> </a:t>
            </a:r>
            <a:r>
              <a:rPr lang="en-US" sz="4000" i="1" dirty="0"/>
              <a:t>Don't put off studying for your exams until the last minute. (</a:t>
            </a:r>
            <a:r>
              <a:rPr lang="en-US" sz="4000" i="1" dirty="0" err="1"/>
              <a:t>Đừng</a:t>
            </a:r>
            <a:r>
              <a:rPr lang="en-US" sz="4000" i="1" dirty="0"/>
              <a:t> </a:t>
            </a:r>
            <a:r>
              <a:rPr lang="en-US" sz="4000" i="1" dirty="0" err="1"/>
              <a:t>trì</a:t>
            </a:r>
            <a:r>
              <a:rPr lang="en-US" sz="4000" i="1" dirty="0"/>
              <a:t> </a:t>
            </a:r>
            <a:r>
              <a:rPr lang="en-US" sz="4000" i="1" dirty="0" err="1"/>
              <a:t>hoãn</a:t>
            </a:r>
            <a:r>
              <a:rPr lang="en-US" sz="4000" i="1" dirty="0"/>
              <a:t> </a:t>
            </a:r>
            <a:r>
              <a:rPr lang="en-US" sz="4000" i="1" dirty="0" err="1"/>
              <a:t>việc</a:t>
            </a:r>
            <a:r>
              <a:rPr lang="en-US" sz="4000" i="1" dirty="0"/>
              <a:t> </a:t>
            </a:r>
            <a:r>
              <a:rPr lang="en-US" sz="4000" i="1" dirty="0" err="1"/>
              <a:t>học</a:t>
            </a:r>
            <a:r>
              <a:rPr lang="en-US" sz="4000" i="1" dirty="0"/>
              <a:t> </a:t>
            </a:r>
            <a:r>
              <a:rPr lang="en-US" sz="4000" i="1" dirty="0" err="1"/>
              <a:t>cho</a:t>
            </a:r>
            <a:r>
              <a:rPr lang="en-US" sz="4000" i="1" dirty="0"/>
              <a:t> </a:t>
            </a:r>
            <a:r>
              <a:rPr lang="en-US" sz="4000" i="1" dirty="0" err="1"/>
              <a:t>kỳ</a:t>
            </a:r>
            <a:r>
              <a:rPr lang="en-US" sz="4000" i="1" dirty="0"/>
              <a:t> </a:t>
            </a:r>
            <a:r>
              <a:rPr lang="en-US" sz="4000" i="1" dirty="0" err="1"/>
              <a:t>thi</a:t>
            </a:r>
            <a:r>
              <a:rPr lang="en-US" sz="4000" i="1" dirty="0"/>
              <a:t> </a:t>
            </a:r>
            <a:r>
              <a:rPr lang="en-US" sz="4000" i="1" dirty="0" err="1"/>
              <a:t>của</a:t>
            </a:r>
            <a:r>
              <a:rPr lang="en-US" sz="4000" i="1" dirty="0"/>
              <a:t> </a:t>
            </a:r>
            <a:r>
              <a:rPr lang="en-US" sz="4000" i="1" dirty="0" err="1"/>
              <a:t>bạn</a:t>
            </a:r>
            <a:r>
              <a:rPr lang="en-US" sz="4000" i="1" dirty="0"/>
              <a:t> </a:t>
            </a:r>
            <a:r>
              <a:rPr lang="en-US" sz="4000" i="1" dirty="0" err="1"/>
              <a:t>đến</a:t>
            </a:r>
            <a:r>
              <a:rPr lang="en-US" sz="4000" i="1" dirty="0"/>
              <a:t> </a:t>
            </a:r>
            <a:r>
              <a:rPr lang="en-US" sz="4000" i="1" dirty="0" err="1"/>
              <a:t>phút</a:t>
            </a:r>
            <a:r>
              <a:rPr lang="en-US" sz="4000" i="1" dirty="0"/>
              <a:t> </a:t>
            </a:r>
            <a:r>
              <a:rPr lang="en-US" sz="4000" i="1" dirty="0" err="1"/>
              <a:t>cuối</a:t>
            </a:r>
            <a:r>
              <a:rPr lang="en-US" sz="4000" i="1" dirty="0"/>
              <a:t>.)</a:t>
            </a:r>
          </a:p>
        </p:txBody>
      </p:sp>
      <p:pic>
        <p:nvPicPr>
          <p:cNvPr id="18" name="put-off-17281216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7522530" y="183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348476" y="948076"/>
            <a:ext cx="11939524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6286811" y="1734803"/>
            <a:ext cx="119808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00B0F0"/>
                </a:solidFill>
              </a:rPr>
              <a:t>34</a:t>
            </a:r>
            <a:r>
              <a:rPr lang="vi-VN" sz="6000" b="1" dirty="0"/>
              <a:t>.</a:t>
            </a:r>
            <a:r>
              <a:rPr lang="en-US" sz="6000" b="1" dirty="0"/>
              <a:t> </a:t>
            </a:r>
            <a:r>
              <a:rPr lang="vi-VN" sz="6000" b="1" dirty="0">
                <a:solidFill>
                  <a:srgbClr val="FF0000"/>
                </a:solidFill>
              </a:rPr>
              <a:t>traffic jam </a:t>
            </a:r>
            <a:r>
              <a:rPr lang="vi-VN" sz="6000" b="1" dirty="0"/>
              <a:t>/'træfɪk dʒæm/ (n) tắc đường</a:t>
            </a:r>
            <a:r>
              <a:rPr lang="en-US" sz="6000" b="1" dirty="0"/>
              <a:t>.</a:t>
            </a:r>
          </a:p>
          <a:p>
            <a:r>
              <a:rPr lang="vi-VN" sz="4000" i="1" dirty="0"/>
              <a:t>A traffic jam can make you late for school or work. (Tắc nghẽn giao thông có thể khiến bạn đi học hoặc đi làm muộn.)</a:t>
            </a:r>
            <a:endParaRPr lang="en-US" sz="4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268200" y="5564889"/>
            <a:ext cx="5855855" cy="3351683"/>
          </a:xfrm>
          <a:prstGeom prst="rect">
            <a:avLst/>
          </a:prstGeom>
        </p:spPr>
      </p:pic>
      <p:pic>
        <p:nvPicPr>
          <p:cNvPr id="14" name="traffic-jam-17281216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505597" y="294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6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16538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514600" y="297173"/>
            <a:ext cx="15778185" cy="9989827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092874" y="7260911"/>
            <a:ext cx="5781047" cy="3086100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06701" y="7042556"/>
            <a:ext cx="10712858" cy="316687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77930" y="7036613"/>
            <a:ext cx="11206939" cy="316687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 t="-1145859"/>
            </a:stretch>
          </a:blip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59EF602C-73FB-B805-A62C-F9B2B6B18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600347"/>
              </p:ext>
            </p:extLst>
          </p:nvPr>
        </p:nvGraphicFramePr>
        <p:xfrm>
          <a:off x="2514600" y="1278147"/>
          <a:ext cx="15773399" cy="57799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11765">
                  <a:extLst>
                    <a:ext uri="{9D8B030D-6E8A-4147-A177-3AD203B41FA5}">
                      <a16:colId xmlns:a16="http://schemas.microsoft.com/office/drawing/2014/main" xmlns="" val="1130087294"/>
                    </a:ext>
                  </a:extLst>
                </a:gridCol>
                <a:gridCol w="5057741">
                  <a:extLst>
                    <a:ext uri="{9D8B030D-6E8A-4147-A177-3AD203B41FA5}">
                      <a16:colId xmlns:a16="http://schemas.microsoft.com/office/drawing/2014/main" xmlns="" val="1586672585"/>
                    </a:ext>
                  </a:extLst>
                </a:gridCol>
                <a:gridCol w="5303893">
                  <a:extLst>
                    <a:ext uri="{9D8B030D-6E8A-4147-A177-3AD203B41FA5}">
                      <a16:colId xmlns:a16="http://schemas.microsoft.com/office/drawing/2014/main" xmlns="" val="66103007"/>
                    </a:ext>
                  </a:extLst>
                </a:gridCol>
              </a:tblGrid>
              <a:tr h="2422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Words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Pronunciation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Meanings 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343697"/>
                  </a:ext>
                </a:extLst>
              </a:tr>
              <a:tr h="115023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mathematician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</a:rPr>
                        <a:t> /ˌ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</a:rPr>
                        <a:t>mæ</a:t>
                      </a:r>
                      <a:r>
                        <a:rPr lang="el-GR" sz="4000" b="1" dirty="0">
                          <a:solidFill>
                            <a:srgbClr val="C00000"/>
                          </a:solidFill>
                        </a:rPr>
                        <a:t>θ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</a:rPr>
                        <a:t>əməˈtɪʃn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(n)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nhà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toán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học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5456784"/>
                  </a:ext>
                </a:extLst>
              </a:tr>
              <a:tr h="97344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put 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</a:rPr>
                        <a:t>/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</a:rPr>
                        <a:t>pʊt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</a:rPr>
                        <a:t>ɒf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phr.v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)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trì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hoãn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7250731"/>
                  </a:ext>
                </a:extLst>
              </a:tr>
              <a:tr h="1211819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traffic jam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/'træfɪk dʒæm/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(n) tắc đường.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9329382"/>
                  </a:ext>
                </a:extLst>
              </a:tr>
            </a:tbl>
          </a:graphicData>
        </a:graphic>
      </p:graphicFrame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3DEBE9F0-ADCA-FCCC-B44A-515C91F87D57}"/>
              </a:ext>
            </a:extLst>
          </p:cNvPr>
          <p:cNvSpPr txBox="1"/>
          <p:nvPr/>
        </p:nvSpPr>
        <p:spPr>
          <a:xfrm>
            <a:off x="6622476" y="297173"/>
            <a:ext cx="6721845" cy="9639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Freeform 3"/>
          <p:cNvSpPr/>
          <p:nvPr/>
        </p:nvSpPr>
        <p:spPr>
          <a:xfrm>
            <a:off x="-1294508" y="1032716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3" name="mathematician-1728121549">
            <a:hlinkClick r:id="" action="ppaction://media"/>
            <a:extLst>
              <a:ext uri="{FF2B5EF4-FFF2-40B4-BE49-F238E27FC236}">
                <a16:creationId xmlns:a16="http://schemas.microsoft.com/office/drawing/2014/main" xmlns="" id="{EDB5E943-33E0-76DA-F5BC-9D9F643A8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849192" y="3864570"/>
            <a:ext cx="487363" cy="487363"/>
          </a:xfrm>
          <a:prstGeom prst="rect">
            <a:avLst/>
          </a:prstGeom>
        </p:spPr>
      </p:pic>
      <p:pic>
        <p:nvPicPr>
          <p:cNvPr id="25" name="put-off-1728121661">
            <a:hlinkClick r:id="" action="ppaction://media"/>
            <a:extLst>
              <a:ext uri="{FF2B5EF4-FFF2-40B4-BE49-F238E27FC236}">
                <a16:creationId xmlns:a16="http://schemas.microsoft.com/office/drawing/2014/main" xmlns="" id="{F48B632C-40BE-E4B6-E56F-F68B224DE8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066874" y="5036041"/>
            <a:ext cx="487363" cy="487363"/>
          </a:xfrm>
          <a:prstGeom prst="rect">
            <a:avLst/>
          </a:prstGeom>
        </p:spPr>
      </p:pic>
      <p:pic>
        <p:nvPicPr>
          <p:cNvPr id="26" name="traffic-jam-1728121691">
            <a:hlinkClick r:id="" action="ppaction://media"/>
            <a:extLst>
              <a:ext uri="{FF2B5EF4-FFF2-40B4-BE49-F238E27FC236}">
                <a16:creationId xmlns:a16="http://schemas.microsoft.com/office/drawing/2014/main" xmlns="" id="{0AF245A3-ECE1-5087-709E-8AAAAEC79D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06309" y="6036327"/>
            <a:ext cx="53863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31035"/>
      </p:ext>
    </p:extLst>
  </p:cSld>
  <p:clrMapOvr>
    <a:masterClrMapping/>
  </p:clrMapOvr>
  <p:transition spd="slow">
    <p:randomBar dir="vert"/>
    <p:sndAc>
      <p:stSnd>
        <p:snd r:embed="rId8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AFB98B-8A6F-C956-9EA1-F9F8438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82" y="254148"/>
            <a:ext cx="9512617" cy="66652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462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B3F6EAC-68E7-9857-0C8C-219162E0F4A4}"/>
              </a:ext>
            </a:extLst>
          </p:cNvPr>
          <p:cNvGrpSpPr/>
          <p:nvPr/>
        </p:nvGrpSpPr>
        <p:grpSpPr>
          <a:xfrm>
            <a:off x="2876549" y="190500"/>
            <a:ext cx="13125449" cy="1172706"/>
            <a:chOff x="4625153" y="1772548"/>
            <a:chExt cx="6394979" cy="117270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FB14E391-C6CE-8842-A292-6CF64B5E4D6E}"/>
                </a:ext>
              </a:extLst>
            </p:cNvPr>
            <p:cNvSpPr/>
            <p:nvPr/>
          </p:nvSpPr>
          <p:spPr>
            <a:xfrm>
              <a:off x="4656272" y="1878454"/>
              <a:ext cx="6363860" cy="1066800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xmlns="" id="{96ED55BA-80AA-4A6C-5DAB-BE39AA56F866}"/>
                </a:ext>
              </a:extLst>
            </p:cNvPr>
            <p:cNvSpPr txBox="1"/>
            <p:nvPr/>
          </p:nvSpPr>
          <p:spPr>
            <a:xfrm>
              <a:off x="4625153" y="1772548"/>
              <a:ext cx="6073548" cy="917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8178"/>
                </a:lnSpc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A0B851-87F9-2D55-442D-C8A61B9D068A}"/>
              </a:ext>
            </a:extLst>
          </p:cNvPr>
          <p:cNvSpPr txBox="1"/>
          <p:nvPr/>
        </p:nvSpPr>
        <p:spPr>
          <a:xfrm>
            <a:off x="685800" y="1630851"/>
            <a:ext cx="16916400" cy="76944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1.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</a:rPr>
              <a:t> Although / But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000" dirty="0"/>
              <a:t>footballers are well-paid, they have short careers.</a:t>
            </a:r>
            <a:endParaRPr lang="en-US" sz="1400" dirty="0"/>
          </a:p>
          <a:p>
            <a:r>
              <a:rPr lang="en-US" sz="4000" dirty="0">
                <a:sym typeface="Wingdings" panose="05000000000000000000" pitchFamily="2" charset="2"/>
              </a:rPr>
              <a:t> </a:t>
            </a:r>
            <a:r>
              <a:rPr lang="en-US" sz="4000" b="1" i="1" dirty="0">
                <a:solidFill>
                  <a:srgbClr val="00B050"/>
                </a:solidFill>
                <a:sym typeface="Wingdings" panose="05000000000000000000" pitchFamily="2" charset="2"/>
              </a:rPr>
              <a:t>Although</a:t>
            </a:r>
            <a:r>
              <a:rPr lang="en-US" sz="4000" i="1" dirty="0">
                <a:sym typeface="Wingdings" panose="05000000000000000000" pitchFamily="2" charset="2"/>
              </a:rPr>
              <a:t> footballers are well-paid, they have short careers. </a:t>
            </a:r>
            <a:endParaRPr lang="en-US" sz="4000" i="1" dirty="0"/>
          </a:p>
          <a:p>
            <a:endParaRPr lang="en-US" sz="2000" i="1" dirty="0"/>
          </a:p>
          <a:p>
            <a:r>
              <a:rPr lang="en-US" sz="4000" dirty="0"/>
              <a:t>2. She still applied for the job </a:t>
            </a:r>
            <a:r>
              <a:rPr lang="en-US" sz="4000" b="1" dirty="0"/>
              <a:t>so / though </a:t>
            </a:r>
            <a:r>
              <a:rPr lang="en-US" sz="4000" dirty="0"/>
              <a:t>she had almost no chance to get it.</a:t>
            </a:r>
            <a:endParaRPr lang="en-US" sz="1400" dirty="0"/>
          </a:p>
          <a:p>
            <a:r>
              <a:rPr lang="en-US" sz="4000" dirty="0">
                <a:sym typeface="Wingdings" panose="05000000000000000000" pitchFamily="2" charset="2"/>
              </a:rPr>
              <a:t> </a:t>
            </a:r>
            <a:r>
              <a:rPr lang="en-US" sz="4000" i="1" dirty="0">
                <a:sym typeface="Wingdings" panose="05000000000000000000" pitchFamily="2" charset="2"/>
              </a:rPr>
              <a:t>She still applied for the job </a:t>
            </a:r>
            <a:r>
              <a:rPr lang="en-US" sz="4000" b="1" i="1" dirty="0">
                <a:solidFill>
                  <a:srgbClr val="0070C0"/>
                </a:solidFill>
                <a:sym typeface="Wingdings" panose="05000000000000000000" pitchFamily="2" charset="2"/>
              </a:rPr>
              <a:t>though </a:t>
            </a:r>
            <a:r>
              <a:rPr lang="en-US" sz="4000" i="1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she</a:t>
            </a:r>
            <a:r>
              <a:rPr lang="en-US" sz="4000" b="1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4000" i="1" dirty="0">
                <a:sym typeface="Wingdings" panose="05000000000000000000" pitchFamily="2" charset="2"/>
              </a:rPr>
              <a:t>had almost no chance to get it. </a:t>
            </a:r>
          </a:p>
          <a:p>
            <a:endParaRPr lang="en-US" sz="2000" i="1" dirty="0"/>
          </a:p>
          <a:p>
            <a:r>
              <a:rPr lang="en-US" sz="4000" dirty="0"/>
              <a:t>3. </a:t>
            </a:r>
            <a:r>
              <a:rPr lang="en-US" sz="4000" b="1" dirty="0"/>
              <a:t>Although / However </a:t>
            </a:r>
            <a:r>
              <a:rPr lang="en-US" sz="4000" dirty="0"/>
              <a:t>she went to the cinema early, she couldn't buy the ticket.</a:t>
            </a:r>
            <a:endParaRPr lang="en-US" sz="1400" dirty="0"/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4000" b="1" i="1" dirty="0">
                <a:solidFill>
                  <a:srgbClr val="7030A0"/>
                </a:solidFill>
                <a:sym typeface="Wingdings" panose="05000000000000000000" pitchFamily="2" charset="2"/>
              </a:rPr>
              <a:t>Although </a:t>
            </a:r>
            <a:r>
              <a:rPr lang="en-US" sz="4000" i="1" dirty="0">
                <a:sym typeface="Wingdings" panose="05000000000000000000" pitchFamily="2" charset="2"/>
              </a:rPr>
              <a:t>she went to the cinema early, she couldn't buy the ticket</a:t>
            </a:r>
            <a:r>
              <a:rPr lang="en-US" sz="4000" dirty="0">
                <a:sym typeface="Wingdings" panose="05000000000000000000" pitchFamily="2" charset="2"/>
              </a:rPr>
              <a:t>. 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4000" dirty="0"/>
              <a:t>4. She has to do repetitive tasks in her job, </a:t>
            </a:r>
            <a:r>
              <a:rPr lang="en-US" sz="4000" b="1" dirty="0"/>
              <a:t>although / but </a:t>
            </a:r>
            <a:r>
              <a:rPr lang="en-US" sz="4000" dirty="0"/>
              <a:t>she still likes it.</a:t>
            </a:r>
            <a:endParaRPr lang="en-US" sz="1400" dirty="0"/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4000" i="1" dirty="0">
                <a:sym typeface="Wingdings" panose="05000000000000000000" pitchFamily="2" charset="2"/>
              </a:rPr>
              <a:t>She has to do repetitive tasks in her job, </a:t>
            </a:r>
            <a:r>
              <a:rPr lang="en-US" sz="4000" b="1" i="1" dirty="0">
                <a:solidFill>
                  <a:srgbClr val="FF0000"/>
                </a:solidFill>
                <a:sym typeface="Wingdings" panose="05000000000000000000" pitchFamily="2" charset="2"/>
              </a:rPr>
              <a:t>although</a:t>
            </a:r>
            <a:r>
              <a:rPr lang="en-US" sz="4000" i="1" dirty="0">
                <a:sym typeface="Wingdings" panose="05000000000000000000" pitchFamily="2" charset="2"/>
              </a:rPr>
              <a:t> she still likes it.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en-US" sz="2400" i="1" dirty="0">
              <a:sym typeface="Wingdings" panose="05000000000000000000" pitchFamily="2" charset="2"/>
            </a:endParaRPr>
          </a:p>
          <a:p>
            <a:r>
              <a:rPr lang="en-US" sz="4000" dirty="0"/>
              <a:t>5. </a:t>
            </a:r>
            <a:r>
              <a:rPr lang="en-US" sz="4000" b="1" dirty="0"/>
              <a:t>Though / But </a:t>
            </a:r>
            <a:r>
              <a:rPr lang="en-US" sz="4000" dirty="0"/>
              <a:t>Mike felt tired, he managed to finish his homework. </a:t>
            </a:r>
            <a:endParaRPr lang="en-US" sz="1400" dirty="0"/>
          </a:p>
          <a:p>
            <a:r>
              <a:rPr lang="en-US" sz="4000" dirty="0">
                <a:sym typeface="Wingdings" panose="05000000000000000000" pitchFamily="2" charset="2"/>
              </a:rPr>
              <a:t>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Though</a:t>
            </a:r>
            <a:r>
              <a:rPr lang="en-US" sz="4000" i="1" dirty="0">
                <a:sym typeface="Wingdings" panose="05000000000000000000" pitchFamily="2" charset="2"/>
              </a:rPr>
              <a:t> Mike felt tired, he managed to finish his homework.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8923" y="465967"/>
            <a:ext cx="13125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/>
              <a:t>Choose the correct word to complete each sentence</a:t>
            </a:r>
          </a:p>
        </p:txBody>
      </p:sp>
    </p:spTree>
    <p:extLst>
      <p:ext uri="{BB962C8B-B14F-4D97-AF65-F5344CB8AC3E}">
        <p14:creationId xmlns:p14="http://schemas.microsoft.com/office/powerpoint/2010/main" val="24239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  <p:sndAc>
          <p:stSnd>
            <p:snd r:embed="rId3" name="camera.wav"/>
          </p:stSnd>
        </p:sndAc>
      </p:transition>
    </mc:Choice>
    <mc:Fallback xmlns="">
      <p:transition spd="slow">
        <p:plus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C6301C-1FDA-E6F6-8E00-A01D923F5E4D}"/>
              </a:ext>
            </a:extLst>
          </p:cNvPr>
          <p:cNvSpPr txBox="1"/>
          <p:nvPr/>
        </p:nvSpPr>
        <p:spPr>
          <a:xfrm>
            <a:off x="609600" y="1304697"/>
            <a:ext cx="17068800" cy="8771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1CF82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vi-VN" sz="3200" b="1" dirty="0"/>
              <a:t>Phương pháp giải</a:t>
            </a:r>
            <a:r>
              <a:rPr lang="vi-VN" sz="3200" dirty="0"/>
              <a:t>:</a:t>
            </a:r>
            <a:endParaRPr lang="en-US" sz="3200" dirty="0"/>
          </a:p>
          <a:p>
            <a:endParaRPr lang="en-US" sz="1050" b="1" dirty="0"/>
          </a:p>
          <a:p>
            <a:r>
              <a:rPr lang="vi-VN" sz="3200" b="1" dirty="0"/>
              <a:t>Remember!</a:t>
            </a:r>
            <a:endParaRPr lang="en-US" sz="3200" b="1" dirty="0"/>
          </a:p>
          <a:p>
            <a:endParaRPr lang="en-US" sz="1050" dirty="0"/>
          </a:p>
          <a:p>
            <a:r>
              <a:rPr lang="en-US" sz="3200" dirty="0"/>
              <a:t> </a:t>
            </a:r>
            <a:r>
              <a:rPr lang="vi-VN" sz="3200" dirty="0"/>
              <a:t>An adverbial clause of result shows the result of an action or event. It is often introduced with so/such... that... We use </a:t>
            </a:r>
            <a:r>
              <a:rPr lang="vi-VN" sz="3200" b="1" dirty="0"/>
              <a:t>so + adj +</a:t>
            </a:r>
            <a:r>
              <a:rPr lang="vi-VN" sz="3200" dirty="0"/>
              <a:t> </a:t>
            </a:r>
            <a:r>
              <a:rPr lang="vi-VN" sz="3200" b="1" dirty="0"/>
              <a:t>that</a:t>
            </a:r>
            <a:r>
              <a:rPr lang="vi-VN" sz="3200" dirty="0"/>
              <a:t> and such (+ a/an) + adj + noun + that.</a:t>
            </a:r>
            <a:endParaRPr lang="en-US" sz="3200" dirty="0"/>
          </a:p>
          <a:p>
            <a:endParaRPr lang="en-US" sz="1050" dirty="0"/>
          </a:p>
          <a:p>
            <a:r>
              <a:rPr lang="vi-VN" sz="3200" b="1" dirty="0"/>
              <a:t>Example: </a:t>
            </a:r>
            <a:endParaRPr lang="en-US" sz="3200" b="1" dirty="0"/>
          </a:p>
          <a:p>
            <a:endParaRPr lang="en-US" sz="1050" dirty="0"/>
          </a:p>
          <a:p>
            <a:r>
              <a:rPr lang="vi-VN" sz="3200" dirty="0"/>
              <a:t>The box was </a:t>
            </a:r>
            <a:r>
              <a:rPr lang="vi-VN" sz="3200" b="1" dirty="0"/>
              <a:t>so </a:t>
            </a:r>
            <a:r>
              <a:rPr lang="vi-VN" sz="3200" dirty="0"/>
              <a:t>heavy </a:t>
            </a:r>
            <a:r>
              <a:rPr lang="vi-VN" sz="3200" b="1" dirty="0"/>
              <a:t>that</a:t>
            </a:r>
            <a:r>
              <a:rPr lang="vi-VN" sz="3200" dirty="0"/>
              <a:t> the worker couldn't lift it up</a:t>
            </a:r>
            <a:r>
              <a:rPr lang="en-US" sz="3200" dirty="0"/>
              <a:t>.</a:t>
            </a:r>
          </a:p>
          <a:p>
            <a:endParaRPr lang="en-US" sz="1050" dirty="0"/>
          </a:p>
          <a:p>
            <a:r>
              <a:rPr lang="vi-VN" sz="3200" dirty="0"/>
              <a:t>She is </a:t>
            </a:r>
            <a:r>
              <a:rPr lang="vi-VN" sz="3200" b="1" dirty="0"/>
              <a:t>such</a:t>
            </a:r>
            <a:r>
              <a:rPr lang="vi-VN" sz="3200" dirty="0"/>
              <a:t> a skilful tailor </a:t>
            </a:r>
            <a:r>
              <a:rPr lang="vi-VN" sz="3200" b="1" dirty="0"/>
              <a:t>that</a:t>
            </a:r>
            <a:r>
              <a:rPr lang="vi-VN" sz="3200" dirty="0"/>
              <a:t> all the ladies in the neighbourhood like the clothes she makes.</a:t>
            </a:r>
            <a:endParaRPr lang="en-US" sz="3200" dirty="0"/>
          </a:p>
          <a:p>
            <a:endParaRPr lang="en-US" sz="1050" dirty="0"/>
          </a:p>
          <a:p>
            <a:r>
              <a:rPr lang="vi-VN" sz="3200" dirty="0"/>
              <a:t>An adverbial clause of reason explains the reason why an action is done or an event happens. It is often introduced with </a:t>
            </a:r>
            <a:r>
              <a:rPr lang="vi-VN" sz="3200" b="1" dirty="0"/>
              <a:t>because and since. Since</a:t>
            </a:r>
            <a:r>
              <a:rPr lang="vi-VN" sz="3200" dirty="0"/>
              <a:t> is often placed at the beginning of a sentence. </a:t>
            </a:r>
            <a:r>
              <a:rPr lang="vi-VN" sz="3200" b="1" dirty="0"/>
              <a:t>Because</a:t>
            </a:r>
            <a:r>
              <a:rPr lang="vi-VN" sz="3200" dirty="0"/>
              <a:t> can be placed at the beginning or in the middle of the sentence.</a:t>
            </a:r>
            <a:endParaRPr lang="en-US" sz="3200" dirty="0"/>
          </a:p>
          <a:p>
            <a:endParaRPr lang="en-US" sz="1050" dirty="0"/>
          </a:p>
          <a:p>
            <a:r>
              <a:rPr lang="vi-VN" sz="3200" b="1" dirty="0"/>
              <a:t>Example: </a:t>
            </a:r>
            <a:endParaRPr lang="en-US" sz="3200" b="1" dirty="0"/>
          </a:p>
          <a:p>
            <a:r>
              <a:rPr lang="vi-VN" sz="3200" dirty="0"/>
              <a:t>James wants to become a tour guide because he loves travelling. / </a:t>
            </a:r>
            <a:r>
              <a:rPr lang="vi-VN" sz="3200" b="1" dirty="0"/>
              <a:t>Because</a:t>
            </a:r>
            <a:r>
              <a:rPr lang="vi-VN" sz="3200" dirty="0"/>
              <a:t> he loves travelling, James wants to become a tour guide.</a:t>
            </a:r>
            <a:endParaRPr lang="en-US" sz="3200" dirty="0"/>
          </a:p>
          <a:p>
            <a:endParaRPr lang="en-US" sz="1050" dirty="0"/>
          </a:p>
          <a:p>
            <a:r>
              <a:rPr lang="vi-VN" sz="3200" dirty="0"/>
              <a:t>Since she was late, she couldn't join the career orientation session.</a:t>
            </a:r>
            <a:r>
              <a:rPr lang="en-US" sz="32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3844738" y="190500"/>
            <a:ext cx="9531723" cy="10668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2. Complete the sentences with so or such.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53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C6301C-1FDA-E6F6-8E00-A01D923F5E4D}"/>
              </a:ext>
            </a:extLst>
          </p:cNvPr>
          <p:cNvSpPr txBox="1"/>
          <p:nvPr/>
        </p:nvSpPr>
        <p:spPr>
          <a:xfrm>
            <a:off x="-15240" y="2019298"/>
            <a:ext cx="18265140" cy="6524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1CF82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1. The factory was _______ far from his home that he couldn't go there  to work.</a:t>
            </a:r>
          </a:p>
          <a:p>
            <a:pPr marL="914400" indent="-914400">
              <a:buAutoNum type="arabicPeriod"/>
            </a:pPr>
            <a:endParaRPr lang="en-US" sz="1400" dirty="0"/>
          </a:p>
          <a:p>
            <a:r>
              <a:rPr lang="en-US" sz="4800" dirty="0"/>
              <a:t>2. Katie was ________ a lazy worker that no manager wanted to hire her.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4800" dirty="0"/>
              <a:t>3. They are _______ creative designers that everyone admires them.</a:t>
            </a:r>
          </a:p>
          <a:p>
            <a:endParaRPr lang="en-US" sz="1400" dirty="0"/>
          </a:p>
          <a:p>
            <a:r>
              <a:rPr lang="en-US" sz="4800" dirty="0"/>
              <a:t>4. Can you speak louder? You voice is _______ soft that I can't hear you.</a:t>
            </a:r>
          </a:p>
          <a:p>
            <a:endParaRPr lang="en-US" sz="1400" dirty="0"/>
          </a:p>
          <a:p>
            <a:r>
              <a:rPr lang="en-US" sz="4800" dirty="0"/>
              <a:t>5. He is _______ a handsome man that many people think he could be an actor. </a:t>
            </a:r>
          </a:p>
          <a:p>
            <a:endParaRPr lang="en-US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3844738" y="190500"/>
            <a:ext cx="9531723" cy="10668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2. Complete the sentences with so or such.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2008090"/>
            <a:ext cx="99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so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0" y="3619500"/>
            <a:ext cx="16305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00B0F0"/>
                </a:solidFill>
              </a:rPr>
              <a:t> such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6471" y="4820841"/>
            <a:ext cx="1795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00B050"/>
                </a:solidFill>
              </a:rPr>
              <a:t>such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0" y="5753100"/>
            <a:ext cx="1084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</a:rPr>
              <a:t> so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5404" y="6674419"/>
            <a:ext cx="15231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</a:rPr>
              <a:t>Such</a:t>
            </a:r>
          </a:p>
        </p:txBody>
      </p:sp>
    </p:spTree>
    <p:extLst>
      <p:ext uri="{BB962C8B-B14F-4D97-AF65-F5344CB8AC3E}">
        <p14:creationId xmlns:p14="http://schemas.microsoft.com/office/powerpoint/2010/main" val="72519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C6301C-1FDA-E6F6-8E00-A01D923F5E4D}"/>
              </a:ext>
            </a:extLst>
          </p:cNvPr>
          <p:cNvSpPr txBox="1"/>
          <p:nvPr/>
        </p:nvSpPr>
        <p:spPr>
          <a:xfrm>
            <a:off x="60063" y="1005851"/>
            <a:ext cx="18227937" cy="91409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1CF82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1. Jenny didn't attend the job fair. She was ill. (because)</a:t>
            </a:r>
          </a:p>
          <a:p>
            <a:pPr marL="914400" indent="-914400">
              <a:buAutoNum type="arabicPeriod"/>
            </a:pPr>
            <a:endParaRPr lang="en-US" sz="1100" dirty="0"/>
          </a:p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4000" i="1" dirty="0">
                <a:solidFill>
                  <a:srgbClr val="00B050"/>
                </a:solidFill>
                <a:sym typeface="Wingdings" panose="05000000000000000000" pitchFamily="2" charset="2"/>
              </a:rPr>
              <a:t>Jenny didn't attend the job fair </a:t>
            </a:r>
            <a:r>
              <a:rPr lang="en-US" sz="4000" b="1" i="1" dirty="0">
                <a:solidFill>
                  <a:srgbClr val="00B050"/>
                </a:solidFill>
                <a:sym typeface="Wingdings" panose="05000000000000000000" pitchFamily="2" charset="2"/>
              </a:rPr>
              <a:t>because</a:t>
            </a:r>
            <a:r>
              <a:rPr lang="en-US" sz="4000" i="1" dirty="0">
                <a:solidFill>
                  <a:srgbClr val="00B050"/>
                </a:solidFill>
                <a:sym typeface="Wingdings" panose="05000000000000000000" pitchFamily="2" charset="2"/>
              </a:rPr>
              <a:t> she was ill</a:t>
            </a:r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.</a:t>
            </a:r>
          </a:p>
          <a:p>
            <a:endParaRPr lang="en-US" sz="1100" dirty="0"/>
          </a:p>
          <a:p>
            <a:r>
              <a:rPr lang="en-US" sz="4000" dirty="0"/>
              <a:t>2. Henry is excellent at </a:t>
            </a:r>
            <a:r>
              <a:rPr lang="en-US" sz="4000" dirty="0" err="1"/>
              <a:t>maths</a:t>
            </a:r>
            <a:r>
              <a:rPr lang="en-US" sz="4000" dirty="0"/>
              <a:t>. Everyone thinks he will become a mathematician. (since)</a:t>
            </a:r>
          </a:p>
          <a:p>
            <a:endParaRPr lang="en-US" sz="1100" dirty="0"/>
          </a:p>
          <a:p>
            <a:r>
              <a:rPr lang="en-US" sz="4000" dirty="0">
                <a:sym typeface="Wingdings" panose="05000000000000000000" pitchFamily="2" charset="2"/>
              </a:rPr>
              <a:t> </a:t>
            </a:r>
            <a:r>
              <a:rPr lang="en-US" sz="4000" b="1" i="1" dirty="0">
                <a:solidFill>
                  <a:srgbClr val="00B0F0"/>
                </a:solidFill>
                <a:sym typeface="Wingdings" panose="05000000000000000000" pitchFamily="2" charset="2"/>
              </a:rPr>
              <a:t>Since</a:t>
            </a:r>
            <a:r>
              <a:rPr lang="en-US" sz="4000" i="1" dirty="0">
                <a:solidFill>
                  <a:srgbClr val="00B0F0"/>
                </a:solidFill>
                <a:sym typeface="Wingdings" panose="05000000000000000000" pitchFamily="2" charset="2"/>
              </a:rPr>
              <a:t> Henry is excellent at </a:t>
            </a:r>
            <a:r>
              <a:rPr lang="en-US" sz="4000" i="1" dirty="0" err="1">
                <a:solidFill>
                  <a:srgbClr val="00B0F0"/>
                </a:solidFill>
                <a:sym typeface="Wingdings" panose="05000000000000000000" pitchFamily="2" charset="2"/>
              </a:rPr>
              <a:t>maths</a:t>
            </a:r>
            <a:r>
              <a:rPr lang="en-US" sz="4000" i="1" dirty="0">
                <a:solidFill>
                  <a:srgbClr val="00B0F0"/>
                </a:solidFill>
                <a:sym typeface="Wingdings" panose="05000000000000000000" pitchFamily="2" charset="2"/>
              </a:rPr>
              <a:t>, everyone thinks he will become a mathematician. </a:t>
            </a:r>
            <a:endParaRPr lang="en-US" sz="4000" i="1" dirty="0">
              <a:solidFill>
                <a:srgbClr val="00B0F0"/>
              </a:solidFill>
            </a:endParaRPr>
          </a:p>
          <a:p>
            <a:pPr marL="914400" indent="-914400">
              <a:buAutoNum type="arabicPeriod"/>
            </a:pPr>
            <a:endParaRPr lang="en-US" sz="1100" dirty="0"/>
          </a:p>
          <a:p>
            <a:r>
              <a:rPr lang="en-US" sz="4000" dirty="0"/>
              <a:t>3. Mai </a:t>
            </a:r>
            <a:r>
              <a:rPr lang="en-US" sz="4000" dirty="0" err="1"/>
              <a:t>practised</a:t>
            </a:r>
            <a:r>
              <a:rPr lang="en-US" sz="4000" dirty="0"/>
              <a:t> speaking English a lot. She wanted to get a high score on the speaking test. (because)</a:t>
            </a:r>
          </a:p>
          <a:p>
            <a:endParaRPr lang="en-US" sz="1100" dirty="0"/>
          </a:p>
          <a:p>
            <a:r>
              <a:rPr lang="en-US" sz="4000" dirty="0">
                <a:sym typeface="Wingdings" panose="05000000000000000000" pitchFamily="2" charset="2"/>
              </a:rPr>
              <a:t></a:t>
            </a:r>
            <a:r>
              <a:rPr lang="en-US" sz="4000" i="1" dirty="0">
                <a:solidFill>
                  <a:srgbClr val="7030A0"/>
                </a:solidFill>
                <a:sym typeface="Wingdings" panose="05000000000000000000" pitchFamily="2" charset="2"/>
              </a:rPr>
              <a:t>Mai </a:t>
            </a:r>
            <a:r>
              <a:rPr lang="en-US" sz="4000" i="1" dirty="0" err="1">
                <a:solidFill>
                  <a:srgbClr val="7030A0"/>
                </a:solidFill>
                <a:sym typeface="Wingdings" panose="05000000000000000000" pitchFamily="2" charset="2"/>
              </a:rPr>
              <a:t>practised</a:t>
            </a:r>
            <a:r>
              <a:rPr lang="en-US" sz="4000" i="1" dirty="0">
                <a:solidFill>
                  <a:srgbClr val="7030A0"/>
                </a:solidFill>
                <a:sym typeface="Wingdings" panose="05000000000000000000" pitchFamily="2" charset="2"/>
              </a:rPr>
              <a:t> speaking English a lot </a:t>
            </a:r>
            <a:r>
              <a:rPr lang="en-US" sz="4000" b="1" i="1" dirty="0">
                <a:solidFill>
                  <a:srgbClr val="7030A0"/>
                </a:solidFill>
                <a:sym typeface="Wingdings" panose="05000000000000000000" pitchFamily="2" charset="2"/>
              </a:rPr>
              <a:t>because</a:t>
            </a:r>
            <a:r>
              <a:rPr lang="en-US" sz="4000" i="1" dirty="0">
                <a:solidFill>
                  <a:srgbClr val="7030A0"/>
                </a:solidFill>
                <a:sym typeface="Wingdings" panose="05000000000000000000" pitchFamily="2" charset="2"/>
              </a:rPr>
              <a:t> she wanted to get a high score on the speaking test. </a:t>
            </a:r>
            <a:endParaRPr lang="en-US" sz="4000" i="1" dirty="0">
              <a:solidFill>
                <a:srgbClr val="7030A0"/>
              </a:solidFill>
            </a:endParaRPr>
          </a:p>
          <a:p>
            <a:r>
              <a:rPr lang="en-US" sz="4000" dirty="0"/>
              <a:t>4. </a:t>
            </a:r>
            <a:r>
              <a:rPr lang="en-US" sz="4000" dirty="0" err="1"/>
              <a:t>Ms</a:t>
            </a:r>
            <a:r>
              <a:rPr lang="en-US" sz="4000" dirty="0"/>
              <a:t> </a:t>
            </a:r>
            <a:r>
              <a:rPr lang="en-US" sz="4000" dirty="0" err="1"/>
              <a:t>Nga</a:t>
            </a:r>
            <a:r>
              <a:rPr lang="en-US" sz="4000" dirty="0"/>
              <a:t> is away this week. We'll put off the next class meeting. (since)</a:t>
            </a:r>
          </a:p>
          <a:p>
            <a:endParaRPr lang="en-US" sz="1400" dirty="0"/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Since </a:t>
            </a:r>
            <a:r>
              <a:rPr lang="en-US" sz="4000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Ms</a:t>
            </a:r>
            <a:r>
              <a:rPr lang="en-US" sz="40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Nga</a:t>
            </a:r>
            <a:r>
              <a:rPr lang="en-US" sz="40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is away this week, we'll put off the next class meeting.</a:t>
            </a: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4000" dirty="0"/>
              <a:t>5. I couldn't go to the office on time. There was a traffic jam. (because)</a:t>
            </a:r>
          </a:p>
          <a:p>
            <a:endParaRPr lang="en-US" sz="1400" dirty="0"/>
          </a:p>
          <a:p>
            <a:r>
              <a:rPr lang="en-US" sz="4000" dirty="0">
                <a:sym typeface="Wingdings" panose="05000000000000000000" pitchFamily="2" charset="2"/>
              </a:rPr>
              <a:t></a:t>
            </a:r>
            <a:r>
              <a:rPr lang="en-US" sz="4000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I couldn't go to the office on time </a:t>
            </a:r>
            <a:r>
              <a:rPr lang="en-US" sz="4000" b="1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because</a:t>
            </a:r>
            <a:r>
              <a:rPr lang="en-US" sz="4000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 there was a traffic jam. </a:t>
            </a:r>
            <a:endParaRPr lang="en-US" sz="4000" i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11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2766060" y="140185"/>
            <a:ext cx="13036923" cy="754265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971800" y="-47295"/>
            <a:ext cx="131960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League Spartan"/>
              </a:rPr>
              <a:t>3. Join the sentences, using the given word in brackets.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B14E391-C6CE-8842-A292-6CF64B5E4D6E}"/>
              </a:ext>
            </a:extLst>
          </p:cNvPr>
          <p:cNvSpPr/>
          <p:nvPr/>
        </p:nvSpPr>
        <p:spPr>
          <a:xfrm>
            <a:off x="2255519" y="99115"/>
            <a:ext cx="13776960" cy="792426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C6301C-1FDA-E6F6-8E00-A01D923F5E4D}"/>
              </a:ext>
            </a:extLst>
          </p:cNvPr>
          <p:cNvSpPr txBox="1"/>
          <p:nvPr/>
        </p:nvSpPr>
        <p:spPr>
          <a:xfrm>
            <a:off x="914400" y="1181156"/>
            <a:ext cx="16824959" cy="7848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1CF82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1. I forgot to bring money, so I couldn't buy the career guidebook.(because)</a:t>
            </a:r>
          </a:p>
          <a:p>
            <a:endParaRPr lang="en-US" sz="1200" dirty="0"/>
          </a:p>
          <a:p>
            <a:pPr marL="685800" indent="-685800">
              <a:buFont typeface="Wingdings" panose="05000000000000000000" pitchFamily="2" charset="2"/>
              <a:buChar char="à"/>
            </a:pPr>
            <a:r>
              <a:rPr lang="en-US" sz="4000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I couldn't </a:t>
            </a:r>
            <a:r>
              <a:rPr lang="en-US" sz="4000" b="1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buy the career guidebook because I forgot to bring money</a:t>
            </a:r>
            <a:r>
              <a:rPr lang="en-US" sz="4000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endParaRPr lang="en-US" sz="1100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4000" dirty="0"/>
              <a:t>2. My navigation skill is very bad. I could never work as a taxi driver. (so)</a:t>
            </a:r>
          </a:p>
          <a:p>
            <a:endParaRPr lang="en-US" sz="1100" dirty="0"/>
          </a:p>
          <a:p>
            <a:pPr marL="685800" indent="-685800">
              <a:buFont typeface="Wingdings" panose="05000000000000000000" pitchFamily="2" charset="2"/>
              <a:buChar char="à"/>
            </a:pPr>
            <a:r>
              <a:rPr lang="en-US" sz="4000" i="1" dirty="0">
                <a:solidFill>
                  <a:srgbClr val="FF0000"/>
                </a:solidFill>
                <a:sym typeface="Wingdings" panose="05000000000000000000" pitchFamily="2" charset="2"/>
              </a:rPr>
              <a:t>I'm </a:t>
            </a:r>
            <a:r>
              <a:rPr lang="en-US" sz="4000" b="1" i="1" dirty="0">
                <a:solidFill>
                  <a:srgbClr val="FF0000"/>
                </a:solidFill>
                <a:sym typeface="Wingdings" panose="05000000000000000000" pitchFamily="2" charset="2"/>
              </a:rPr>
              <a:t>so bad at navigation that I could never work as a taxi driver.</a:t>
            </a:r>
          </a:p>
          <a:p>
            <a:endParaRPr lang="en-US" sz="1100" b="1" i="1" dirty="0">
              <a:solidFill>
                <a:srgbClr val="FF0000"/>
              </a:solidFill>
            </a:endParaRPr>
          </a:p>
          <a:p>
            <a:r>
              <a:rPr lang="en-US" sz="4000" dirty="0"/>
              <a:t>3. Sally couldn't use the computer. There was a power cut. (since)</a:t>
            </a:r>
          </a:p>
          <a:p>
            <a:endParaRPr lang="en-US" sz="1100" dirty="0"/>
          </a:p>
          <a:p>
            <a:r>
              <a:rPr lang="en-US" sz="4000" dirty="0">
                <a:sym typeface="Wingdings" panose="05000000000000000000" pitchFamily="2" charset="2"/>
              </a:rPr>
              <a:t></a:t>
            </a:r>
            <a:r>
              <a:rPr lang="en-US" sz="4000" b="1" i="1" dirty="0">
                <a:solidFill>
                  <a:srgbClr val="FF33CC"/>
                </a:solidFill>
                <a:sym typeface="Wingdings" panose="05000000000000000000" pitchFamily="2" charset="2"/>
              </a:rPr>
              <a:t>Since there was a power cut, Sally couldn't use the computer.</a:t>
            </a:r>
          </a:p>
          <a:p>
            <a:endParaRPr lang="en-US" sz="1100" b="1" i="1" dirty="0">
              <a:solidFill>
                <a:srgbClr val="FF33CC"/>
              </a:solidFill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4. She had a university degree, but she couldn't find a good job. (although)</a:t>
            </a: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Although she had a university degree, she couldn't find a good job. 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1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5. The florist was very skillful. Her flower shop attracted many customers.(such)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4000" b="1" i="1" dirty="0">
                <a:solidFill>
                  <a:srgbClr val="00B0F0"/>
                </a:solidFill>
                <a:sym typeface="Wingdings" panose="05000000000000000000" pitchFamily="2" charset="2"/>
              </a:rPr>
              <a:t>She was such a </a:t>
            </a:r>
            <a:r>
              <a:rPr lang="en-US" sz="4000" b="1" i="1" dirty="0" err="1">
                <a:solidFill>
                  <a:srgbClr val="00B0F0"/>
                </a:solidFill>
                <a:sym typeface="Wingdings" panose="05000000000000000000" pitchFamily="2" charset="2"/>
              </a:rPr>
              <a:t>skilful</a:t>
            </a:r>
            <a:r>
              <a:rPr lang="en-US" sz="4000" b="1" i="1" dirty="0">
                <a:solidFill>
                  <a:srgbClr val="00B0F0"/>
                </a:solidFill>
                <a:sym typeface="Wingdings" panose="05000000000000000000" pitchFamily="2" charset="2"/>
              </a:rPr>
              <a:t> florist that her flower shop attracted many customers.</a:t>
            </a:r>
          </a:p>
          <a:p>
            <a:endParaRPr lang="en-US" sz="1200" b="1" i="1" dirty="0">
              <a:solidFill>
                <a:srgbClr val="00B0F0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590800" y="-190500"/>
            <a:ext cx="19520648" cy="90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League Spartan"/>
              </a:rPr>
              <a:t>4. Rewrite each sentence. Use the given word in brackets.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56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C6301C-1FDA-E6F6-8E00-A01D923F5E4D}"/>
              </a:ext>
            </a:extLst>
          </p:cNvPr>
          <p:cNvSpPr txBox="1"/>
          <p:nvPr/>
        </p:nvSpPr>
        <p:spPr>
          <a:xfrm>
            <a:off x="0" y="1318260"/>
            <a:ext cx="18059400" cy="9256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1CF82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1.Although my sister is a fashion designer, _______________________.</a:t>
            </a:r>
          </a:p>
          <a:p>
            <a:endParaRPr lang="en-US" sz="1050" dirty="0"/>
          </a:p>
          <a:p>
            <a:r>
              <a:rPr lang="en-US" sz="3600" dirty="0">
                <a:sym typeface="Wingdings" panose="05000000000000000000" pitchFamily="2" charset="2"/>
              </a:rPr>
              <a:t> </a:t>
            </a:r>
            <a:r>
              <a:rPr lang="en-US" sz="3600" b="1" i="1" dirty="0">
                <a:sym typeface="Wingdings" panose="05000000000000000000" pitchFamily="2" charset="2"/>
              </a:rPr>
              <a:t>Although my sister is a fashion designer</a:t>
            </a:r>
            <a:r>
              <a:rPr lang="en-US" sz="3600" i="1" dirty="0">
                <a:solidFill>
                  <a:srgbClr val="00B0F0"/>
                </a:solidFill>
                <a:sym typeface="Wingdings" panose="05000000000000000000" pitchFamily="2" charset="2"/>
              </a:rPr>
              <a:t>, </a:t>
            </a:r>
            <a:r>
              <a:rPr lang="en-US" sz="3600" b="1" i="1" dirty="0">
                <a:solidFill>
                  <a:srgbClr val="00B0F0"/>
                </a:solidFill>
                <a:sym typeface="Wingdings" panose="05000000000000000000" pitchFamily="2" charset="2"/>
              </a:rPr>
              <a:t>he often struggles to find inspiration for new designs</a:t>
            </a:r>
          </a:p>
          <a:p>
            <a:endParaRPr lang="en-US" sz="2000" b="1" i="1" dirty="0">
              <a:solidFill>
                <a:srgbClr val="00B0F0"/>
              </a:solidFill>
            </a:endParaRPr>
          </a:p>
          <a:p>
            <a:r>
              <a:rPr lang="en-US" sz="3600" dirty="0"/>
              <a:t>2. I want to become a pilot because ______________________.</a:t>
            </a:r>
          </a:p>
          <a:p>
            <a:endParaRPr lang="en-US" sz="1200" dirty="0"/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b="1" i="1" dirty="0">
                <a:sym typeface="Wingdings" panose="05000000000000000000" pitchFamily="2" charset="2"/>
              </a:rPr>
              <a:t>I want to become a pilot because </a:t>
            </a:r>
            <a:r>
              <a:rPr lang="en-US" sz="3600" b="1" i="1" dirty="0">
                <a:solidFill>
                  <a:srgbClr val="FF0000"/>
                </a:solidFill>
                <a:sym typeface="Wingdings" panose="05000000000000000000" pitchFamily="2" charset="2"/>
              </a:rPr>
              <a:t>I love flying and seeing the world from above. </a:t>
            </a:r>
          </a:p>
          <a:p>
            <a:endParaRPr lang="en-US" sz="2000" b="1" i="1" dirty="0">
              <a:solidFill>
                <a:srgbClr val="FF0000"/>
              </a:solidFill>
            </a:endParaRPr>
          </a:p>
          <a:p>
            <a:r>
              <a:rPr lang="en-US" sz="3600" dirty="0"/>
              <a:t>3. My father has such a hard job that ___________________.</a:t>
            </a:r>
          </a:p>
          <a:p>
            <a:endParaRPr lang="en-US" sz="1100" dirty="0"/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b="1" i="1" dirty="0">
                <a:sym typeface="Wingdings" panose="05000000000000000000" pitchFamily="2" charset="2"/>
              </a:rPr>
              <a:t>My father has such a hard job that </a:t>
            </a:r>
            <a:r>
              <a:rPr lang="en-US" sz="3600" b="1" i="1" dirty="0">
                <a:solidFill>
                  <a:srgbClr val="9933FF"/>
                </a:solidFill>
                <a:sym typeface="Wingdings" panose="05000000000000000000" pitchFamily="2" charset="2"/>
              </a:rPr>
              <a:t>he often works overtime and rarely takes vacations. </a:t>
            </a:r>
          </a:p>
          <a:p>
            <a:endParaRPr lang="en-US" sz="2000" b="1" i="1" dirty="0">
              <a:solidFill>
                <a:srgbClr val="9933FF"/>
              </a:solidFill>
              <a:sym typeface="Wingdings" panose="05000000000000000000" pitchFamily="2" charset="2"/>
            </a:endParaRPr>
          </a:p>
          <a:p>
            <a:r>
              <a:rPr lang="en-US" sz="3600" dirty="0"/>
              <a:t>4. Since most vocational courses take a short time to finish, __________________.</a:t>
            </a:r>
          </a:p>
          <a:p>
            <a:endParaRPr lang="en-US" sz="1100" dirty="0"/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b="1" i="1" dirty="0">
                <a:sym typeface="Wingdings" panose="05000000000000000000" pitchFamily="2" charset="2"/>
              </a:rPr>
              <a:t>Since most vocational courses take a short time to finish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students can start working sooner after completing them.</a:t>
            </a:r>
          </a:p>
          <a:p>
            <a:endParaRPr lang="en-US" sz="2000" b="1" i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sz="3600" dirty="0"/>
              <a:t>5. The garment worker felt so bored that ______________________.</a:t>
            </a:r>
          </a:p>
          <a:p>
            <a:endParaRPr lang="en-US" sz="1100" b="1" i="1" dirty="0"/>
          </a:p>
          <a:p>
            <a:r>
              <a:rPr lang="en-US" sz="3600" b="1" i="1" dirty="0">
                <a:sym typeface="Wingdings" panose="05000000000000000000" pitchFamily="2" charset="2"/>
              </a:rPr>
              <a:t> The garment worker felt so bored that </a:t>
            </a:r>
            <a:r>
              <a:rPr lang="en-US" sz="3600" b="1" i="1" dirty="0">
                <a:solidFill>
                  <a:srgbClr val="C00000"/>
                </a:solidFill>
                <a:sym typeface="Wingdings" panose="05000000000000000000" pitchFamily="2" charset="2"/>
              </a:rPr>
              <a:t>she has started looking for a new job. </a:t>
            </a:r>
            <a:endParaRPr lang="en-US" sz="3600" b="1" i="1" dirty="0">
              <a:solidFill>
                <a:srgbClr val="C00000"/>
              </a:solidFill>
            </a:endParaRPr>
          </a:p>
          <a:p>
            <a:endParaRPr lang="en-US" sz="1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149038" y="104417"/>
            <a:ext cx="17761323" cy="89154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457200" y="-462"/>
            <a:ext cx="19520648" cy="90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3600" dirty="0">
                <a:solidFill>
                  <a:srgbClr val="000000"/>
                </a:solidFill>
                <a:latin typeface="League Spartan"/>
              </a:rPr>
              <a:t>5. Complete the sentences with your own ideas. Then exchange them with a partner.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2359194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22621" y="2411373"/>
            <a:ext cx="10287436" cy="1609737"/>
            <a:chOff x="216118" y="-1393692"/>
            <a:chExt cx="18167955" cy="2842850"/>
          </a:xfrm>
        </p:grpSpPr>
        <p:sp>
          <p:nvSpPr>
            <p:cNvPr id="7" name="Freeform 7"/>
            <p:cNvSpPr/>
            <p:nvPr/>
          </p:nvSpPr>
          <p:spPr>
            <a:xfrm>
              <a:off x="216118" y="-1393692"/>
              <a:ext cx="18167955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138590" y="4475470"/>
            <a:ext cx="10287508" cy="1613925"/>
            <a:chOff x="0" y="0"/>
            <a:chExt cx="18168082" cy="2850246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30671" y="6567346"/>
            <a:ext cx="10287508" cy="1668617"/>
            <a:chOff x="0" y="0"/>
            <a:chExt cx="18168082" cy="2946834"/>
          </a:xfrm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866392" y="1204787"/>
            <a:ext cx="8831904" cy="115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83"/>
              </a:lnSpc>
              <a:spcBef>
                <a:spcPct val="0"/>
              </a:spcBef>
            </a:pPr>
            <a:r>
              <a:rPr lang="vi-VN" sz="8236" spc="-164" dirty="0">
                <a:solidFill>
                  <a:srgbClr val="372929"/>
                </a:solidFill>
                <a:latin typeface="Jua"/>
              </a:rPr>
              <a:t>CONTENT</a:t>
            </a:r>
            <a:endParaRPr lang="en-US" sz="8236" spc="-164" dirty="0">
              <a:solidFill>
                <a:srgbClr val="372929"/>
              </a:solidFill>
              <a:latin typeface="Ju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83304" y="312782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165379" y="1759762"/>
            <a:ext cx="3194931" cy="8786059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xmlns="" id="{1DD1111C-1028-7EB0-D10A-089ACEC5D7EE}"/>
              </a:ext>
            </a:extLst>
          </p:cNvPr>
          <p:cNvSpPr txBox="1"/>
          <p:nvPr/>
        </p:nvSpPr>
        <p:spPr>
          <a:xfrm>
            <a:off x="4569742" y="5143500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VOCABULARY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96DC51C5-656A-869B-3A4F-4F69D8D4582E}"/>
              </a:ext>
            </a:extLst>
          </p:cNvPr>
          <p:cNvSpPr txBox="1"/>
          <p:nvPr/>
        </p:nvSpPr>
        <p:spPr>
          <a:xfrm>
            <a:off x="4560991" y="7310181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PRACTICE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xmlns="" id="{8F20320B-DA17-C133-F9D6-5D843460A2A4}"/>
              </a:ext>
            </a:extLst>
          </p:cNvPr>
          <p:cNvGrpSpPr/>
          <p:nvPr/>
        </p:nvGrpSpPr>
        <p:grpSpPr>
          <a:xfrm>
            <a:off x="4299349" y="8649538"/>
            <a:ext cx="10287508" cy="1668617"/>
            <a:chOff x="0" y="0"/>
            <a:chExt cx="18168082" cy="2946834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DFF099E4-41B6-436B-E898-CDBC17B025D0}"/>
                </a:ext>
              </a:extLst>
            </p:cNvPr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437588F5-F3D5-5AD7-42C7-5CCC78A24095}"/>
              </a:ext>
            </a:extLst>
          </p:cNvPr>
          <p:cNvSpPr txBox="1"/>
          <p:nvPr/>
        </p:nvSpPr>
        <p:spPr>
          <a:xfrm>
            <a:off x="4659884" y="933995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17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5B71F1-AC5C-66AC-5007-7E1F402E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31" y="692883"/>
            <a:ext cx="9766071" cy="593577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29520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8">
            <a:extLst>
              <a:ext uri="{FF2B5EF4-FFF2-40B4-BE49-F238E27FC236}">
                <a16:creationId xmlns:a16="http://schemas.microsoft.com/office/drawing/2014/main" xmlns="" id="{C5ED11F8-4A07-46B5-9842-EF362EB433B3}"/>
              </a:ext>
            </a:extLst>
          </p:cNvPr>
          <p:cNvSpPr/>
          <p:nvPr/>
        </p:nvSpPr>
        <p:spPr>
          <a:xfrm>
            <a:off x="6012787" y="4129923"/>
            <a:ext cx="6070757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9" name="7">
            <a:extLst>
              <a:ext uri="{FF2B5EF4-FFF2-40B4-BE49-F238E27FC236}">
                <a16:creationId xmlns:a16="http://schemas.microsoft.com/office/drawing/2014/main" xmlns="" id="{AF243CF8-1AE9-4FA9-BCC2-2423DE3A4520}"/>
              </a:ext>
            </a:extLst>
          </p:cNvPr>
          <p:cNvSpPr/>
          <p:nvPr/>
        </p:nvSpPr>
        <p:spPr>
          <a:xfrm>
            <a:off x="6012787" y="5302218"/>
            <a:ext cx="6070757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xmlns="" id="{148DDE91-1D5B-40D4-B429-0FB3148A6BC2}"/>
              </a:ext>
            </a:extLst>
          </p:cNvPr>
          <p:cNvSpPr/>
          <p:nvPr/>
        </p:nvSpPr>
        <p:spPr>
          <a:xfrm>
            <a:off x="6041254" y="6671214"/>
            <a:ext cx="6042290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xmlns="" id="{762D4303-9935-4699-A9E3-6A3FBBEECC2E}"/>
              </a:ext>
            </a:extLst>
          </p:cNvPr>
          <p:cNvSpPr txBox="1"/>
          <p:nvPr/>
        </p:nvSpPr>
        <p:spPr>
          <a:xfrm>
            <a:off x="4881812" y="4075118"/>
            <a:ext cx="670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     </a:t>
            </a: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A. mathematician</a:t>
            </a:r>
          </a:p>
        </p:txBody>
      </p:sp>
      <p:sp>
        <p:nvSpPr>
          <p:cNvPr id="32" name="b">
            <a:extLst>
              <a:ext uri="{FF2B5EF4-FFF2-40B4-BE49-F238E27FC236}">
                <a16:creationId xmlns:a16="http://schemas.microsoft.com/office/drawing/2014/main" xmlns="" id="{0B8D84D0-1FE3-46F2-9732-509EBFC80E15}"/>
              </a:ext>
            </a:extLst>
          </p:cNvPr>
          <p:cNvSpPr txBox="1"/>
          <p:nvPr/>
        </p:nvSpPr>
        <p:spPr>
          <a:xfrm>
            <a:off x="5708089" y="5120607"/>
            <a:ext cx="6465359" cy="1038701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B. traffic jam 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707F0852-DBE6-4916-B4E4-0D0D989C6E7D}"/>
              </a:ext>
            </a:extLst>
          </p:cNvPr>
          <p:cNvSpPr txBox="1"/>
          <p:nvPr/>
        </p:nvSpPr>
        <p:spPr>
          <a:xfrm>
            <a:off x="6331256" y="6522523"/>
            <a:ext cx="6502037" cy="1038701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C. suitable</a:t>
            </a:r>
          </a:p>
        </p:txBody>
      </p:sp>
      <p:pic>
        <p:nvPicPr>
          <p:cNvPr id="37" name="5">
            <a:extLst>
              <a:ext uri="{FF2B5EF4-FFF2-40B4-BE49-F238E27FC236}">
                <a16:creationId xmlns:a16="http://schemas.microsoft.com/office/drawing/2014/main" xmlns="" id="{F880002F-FE86-4621-922A-116B76F88A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204756" y="3989253"/>
            <a:ext cx="968693" cy="975957"/>
          </a:xfrm>
          <a:prstGeom prst="rect">
            <a:avLst/>
          </a:prstGeom>
        </p:spPr>
      </p:pic>
      <p:pic>
        <p:nvPicPr>
          <p:cNvPr id="38" name="4">
            <a:extLst>
              <a:ext uri="{FF2B5EF4-FFF2-40B4-BE49-F238E27FC236}">
                <a16:creationId xmlns:a16="http://schemas.microsoft.com/office/drawing/2014/main" xmlns="" id="{7A027DA5-2980-450A-B043-AC7EC9359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5229869"/>
            <a:ext cx="971550" cy="975957"/>
          </a:xfrm>
          <a:prstGeom prst="rect">
            <a:avLst/>
          </a:prstGeom>
        </p:spPr>
      </p:pic>
      <p:pic>
        <p:nvPicPr>
          <p:cNvPr id="39" name="3">
            <a:extLst>
              <a:ext uri="{FF2B5EF4-FFF2-40B4-BE49-F238E27FC236}">
                <a16:creationId xmlns:a16="http://schemas.microsoft.com/office/drawing/2014/main" xmlns="" id="{178AD3FF-FC46-437C-B079-127A5CF47E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6608127"/>
            <a:ext cx="971550" cy="975957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xmlns="" id="{65E6FD32-29D5-4EB4-9557-2187D56B5D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42" name="1">
            <a:hlinkClick r:id="" action="ppaction://media"/>
            <a:extLst>
              <a:ext uri="{FF2B5EF4-FFF2-40B4-BE49-F238E27FC236}">
                <a16:creationId xmlns:a16="http://schemas.microsoft.com/office/drawing/2014/main" xmlns="" id="{BDD78251-64EB-4A11-9224-86BAD95300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xmlns="" id="{57F1A3F7-B29D-4417-99F4-B9CAC0DA98AE}"/>
              </a:ext>
            </a:extLst>
          </p:cNvPr>
          <p:cNvSpPr/>
          <p:nvPr/>
        </p:nvSpPr>
        <p:spPr>
          <a:xfrm>
            <a:off x="5896804" y="2521018"/>
            <a:ext cx="6465359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 defTabSz="1028700">
              <a:buAutoNum type="arabicPeriod"/>
              <a:defRPr/>
            </a:pPr>
            <a:r>
              <a:rPr lang="en-US" sz="4200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Look and answer? </a:t>
            </a:r>
            <a:endParaRPr lang="th-TH" sz="4200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FDAB55D0-9E16-4EDA-948C-E2D33CB77294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60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D128AC-FE9E-4963-9509-4D8DA68D9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5269FB-3347-4630-8FB8-BE38F206E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xmlns="" id="{A7E31CE7-8B9D-4D84-A42E-357AB74D03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35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9079F41C-1F30-4B2C-9355-A08497D65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4D92BB1-457D-429E-B87D-43DF04FE8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3" y="1357970"/>
            <a:ext cx="2344766" cy="23447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498A304-9490-43A3-B31F-C93D51CB2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145573"/>
            <a:ext cx="4365695" cy="2698184"/>
          </a:xfrm>
          <a:prstGeom prst="rect">
            <a:avLst/>
          </a:prstGeom>
        </p:spPr>
      </p:pic>
      <p:pic>
        <p:nvPicPr>
          <p:cNvPr id="25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CB86497-F2D9-4019-A299-FAE0AE1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93138" y="3345849"/>
            <a:ext cx="4050516" cy="42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15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8">
            <a:extLst>
              <a:ext uri="{FF2B5EF4-FFF2-40B4-BE49-F238E27FC236}">
                <a16:creationId xmlns:a16="http://schemas.microsoft.com/office/drawing/2014/main" xmlns="" id="{C5ED11F8-4A07-46B5-9842-EF362EB433B3}"/>
              </a:ext>
            </a:extLst>
          </p:cNvPr>
          <p:cNvSpPr/>
          <p:nvPr/>
        </p:nvSpPr>
        <p:spPr>
          <a:xfrm>
            <a:off x="6012787" y="4129923"/>
            <a:ext cx="6070757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9" name="7">
            <a:extLst>
              <a:ext uri="{FF2B5EF4-FFF2-40B4-BE49-F238E27FC236}">
                <a16:creationId xmlns:a16="http://schemas.microsoft.com/office/drawing/2014/main" xmlns="" id="{AF243CF8-1AE9-4FA9-BCC2-2423DE3A4520}"/>
              </a:ext>
            </a:extLst>
          </p:cNvPr>
          <p:cNvSpPr/>
          <p:nvPr/>
        </p:nvSpPr>
        <p:spPr>
          <a:xfrm>
            <a:off x="6012787" y="5302218"/>
            <a:ext cx="6070757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xmlns="" id="{148DDE91-1D5B-40D4-B429-0FB3148A6BC2}"/>
              </a:ext>
            </a:extLst>
          </p:cNvPr>
          <p:cNvSpPr/>
          <p:nvPr/>
        </p:nvSpPr>
        <p:spPr>
          <a:xfrm>
            <a:off x="6041254" y="6671214"/>
            <a:ext cx="6042290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xmlns="" id="{762D4303-9935-4699-A9E3-6A3FBBEECC2E}"/>
              </a:ext>
            </a:extLst>
          </p:cNvPr>
          <p:cNvSpPr txBox="1"/>
          <p:nvPr/>
        </p:nvSpPr>
        <p:spPr>
          <a:xfrm>
            <a:off x="5239590" y="4101466"/>
            <a:ext cx="670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     </a:t>
            </a: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A. put off </a:t>
            </a:r>
          </a:p>
        </p:txBody>
      </p:sp>
      <p:sp>
        <p:nvSpPr>
          <p:cNvPr id="32" name="b">
            <a:extLst>
              <a:ext uri="{FF2B5EF4-FFF2-40B4-BE49-F238E27FC236}">
                <a16:creationId xmlns:a16="http://schemas.microsoft.com/office/drawing/2014/main" xmlns="" id="{0B8D84D0-1FE3-46F2-9732-509EBFC80E15}"/>
              </a:ext>
            </a:extLst>
          </p:cNvPr>
          <p:cNvSpPr txBox="1"/>
          <p:nvPr/>
        </p:nvSpPr>
        <p:spPr>
          <a:xfrm>
            <a:off x="5000940" y="5149163"/>
            <a:ext cx="7120704" cy="1038701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B. medical university 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707F0852-DBE6-4916-B4E4-0D0D989C6E7D}"/>
              </a:ext>
            </a:extLst>
          </p:cNvPr>
          <p:cNvSpPr txBox="1"/>
          <p:nvPr/>
        </p:nvSpPr>
        <p:spPr>
          <a:xfrm>
            <a:off x="5444801" y="6560527"/>
            <a:ext cx="6502037" cy="1038701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C. traffic jam </a:t>
            </a:r>
          </a:p>
        </p:txBody>
      </p:sp>
      <p:pic>
        <p:nvPicPr>
          <p:cNvPr id="37" name="5">
            <a:extLst>
              <a:ext uri="{FF2B5EF4-FFF2-40B4-BE49-F238E27FC236}">
                <a16:creationId xmlns:a16="http://schemas.microsoft.com/office/drawing/2014/main" xmlns="" id="{F880002F-FE86-4621-922A-116B76F88A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204756" y="3989253"/>
            <a:ext cx="968693" cy="975957"/>
          </a:xfrm>
          <a:prstGeom prst="rect">
            <a:avLst/>
          </a:prstGeom>
        </p:spPr>
      </p:pic>
      <p:pic>
        <p:nvPicPr>
          <p:cNvPr id="38" name="4">
            <a:extLst>
              <a:ext uri="{FF2B5EF4-FFF2-40B4-BE49-F238E27FC236}">
                <a16:creationId xmlns:a16="http://schemas.microsoft.com/office/drawing/2014/main" xmlns="" id="{7A027DA5-2980-450A-B043-AC7EC9359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5229869"/>
            <a:ext cx="971550" cy="975957"/>
          </a:xfrm>
          <a:prstGeom prst="rect">
            <a:avLst/>
          </a:prstGeom>
        </p:spPr>
      </p:pic>
      <p:pic>
        <p:nvPicPr>
          <p:cNvPr id="39" name="3">
            <a:extLst>
              <a:ext uri="{FF2B5EF4-FFF2-40B4-BE49-F238E27FC236}">
                <a16:creationId xmlns:a16="http://schemas.microsoft.com/office/drawing/2014/main" xmlns="" id="{178AD3FF-FC46-437C-B079-127A5CF47E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6608127"/>
            <a:ext cx="971550" cy="975957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xmlns="" id="{65E6FD32-29D5-4EB4-9557-2187D56B5D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42" name="1">
            <a:hlinkClick r:id="" action="ppaction://media"/>
            <a:extLst>
              <a:ext uri="{FF2B5EF4-FFF2-40B4-BE49-F238E27FC236}">
                <a16:creationId xmlns:a16="http://schemas.microsoft.com/office/drawing/2014/main" xmlns="" id="{BDD78251-64EB-4A11-9224-86BAD95300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xmlns="" id="{57F1A3F7-B29D-4417-99F4-B9CAC0DA98AE}"/>
              </a:ext>
            </a:extLst>
          </p:cNvPr>
          <p:cNvSpPr/>
          <p:nvPr/>
        </p:nvSpPr>
        <p:spPr>
          <a:xfrm>
            <a:off x="5843910" y="2614352"/>
            <a:ext cx="6465359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4200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2. Look and answer? </a:t>
            </a:r>
            <a:endParaRPr lang="th-TH" sz="4200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FDAB55D0-9E16-4EDA-948C-E2D33CB77294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60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D128AC-FE9E-4963-9509-4D8DA68D9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5269FB-3347-4630-8FB8-BE38F206E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xmlns="" id="{A7E31CE7-8B9D-4D84-A42E-357AB74D03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35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9079F41C-1F30-4B2C-9355-A08497D65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4D92BB1-457D-429E-B87D-43DF04FE8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3" y="1357970"/>
            <a:ext cx="2344766" cy="23447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498A304-9490-43A3-B31F-C93D51CB2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145573"/>
            <a:ext cx="4365695" cy="2698184"/>
          </a:xfrm>
          <a:prstGeom prst="rect">
            <a:avLst/>
          </a:prstGeom>
        </p:spPr>
      </p:pic>
      <p:pic>
        <p:nvPicPr>
          <p:cNvPr id="25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CB86497-F2D9-4019-A299-FAE0AE1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82600" y="4093846"/>
            <a:ext cx="4258045" cy="33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">
            <a:extLst>
              <a:ext uri="{FF2B5EF4-FFF2-40B4-BE49-F238E27FC236}">
                <a16:creationId xmlns:a16="http://schemas.microsoft.com/office/drawing/2014/main" xmlns="" id="{A3B996AD-9DDC-4FCD-BF42-25F8E4B8521D}"/>
              </a:ext>
            </a:extLst>
          </p:cNvPr>
          <p:cNvSpPr/>
          <p:nvPr/>
        </p:nvSpPr>
        <p:spPr>
          <a:xfrm>
            <a:off x="5580560" y="2565572"/>
            <a:ext cx="7088453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4200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3. Look and answer?</a:t>
            </a:r>
            <a:endParaRPr lang="th-TH" sz="4200" dirty="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xmlns="" id="{D370FA78-14D4-4D0B-9411-6F71E8C690C2}"/>
              </a:ext>
            </a:extLst>
          </p:cNvPr>
          <p:cNvSpPr/>
          <p:nvPr/>
        </p:nvSpPr>
        <p:spPr>
          <a:xfrm>
            <a:off x="5181600" y="4235864"/>
            <a:ext cx="6657894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D3835CE4-A70A-4373-9555-B6B4E3B4A4C0}"/>
              </a:ext>
            </a:extLst>
          </p:cNvPr>
          <p:cNvSpPr/>
          <p:nvPr/>
        </p:nvSpPr>
        <p:spPr>
          <a:xfrm>
            <a:off x="5181600" y="5618574"/>
            <a:ext cx="6657893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xmlns="" id="{EDB2BFD7-2518-4DF3-ACCA-684B15B6BFB2}"/>
              </a:ext>
            </a:extLst>
          </p:cNvPr>
          <p:cNvSpPr/>
          <p:nvPr/>
        </p:nvSpPr>
        <p:spPr>
          <a:xfrm>
            <a:off x="5181600" y="6950603"/>
            <a:ext cx="6657893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28700">
              <a:defRPr/>
            </a:pPr>
            <a:endParaRPr lang="th-TH" sz="4200">
              <a:solidFill>
                <a:prstClr val="white"/>
              </a:solidFill>
              <a:latin typeface="High Tower Text" panose="02040502050506030303" pitchFamily="18" charset="0"/>
              <a:cs typeface="milk tea Med" pitchFamily="2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82749A46-E233-44D3-A03C-C5D582EB4CE5}"/>
              </a:ext>
            </a:extLst>
          </p:cNvPr>
          <p:cNvSpPr txBox="1"/>
          <p:nvPr/>
        </p:nvSpPr>
        <p:spPr>
          <a:xfrm>
            <a:off x="4981212" y="4240872"/>
            <a:ext cx="6462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	    A. noise pollution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xmlns="" id="{9EAC9AE7-B6CA-4989-8B95-DBFB0649DFF2}"/>
              </a:ext>
            </a:extLst>
          </p:cNvPr>
          <p:cNvSpPr txBox="1"/>
          <p:nvPr/>
        </p:nvSpPr>
        <p:spPr>
          <a:xfrm>
            <a:off x="5181600" y="5638382"/>
            <a:ext cx="7673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 B. traffic jam 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xmlns="" id="{0B3DFEA6-2C23-4F8D-A912-0BDAD035556F}"/>
              </a:ext>
            </a:extLst>
          </p:cNvPr>
          <p:cNvSpPr txBox="1"/>
          <p:nvPr/>
        </p:nvSpPr>
        <p:spPr>
          <a:xfrm>
            <a:off x="5264063" y="6862185"/>
            <a:ext cx="7149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00">
              <a:defRPr/>
            </a:pPr>
            <a:r>
              <a:rPr lang="en-US" sz="4200" b="1" dirty="0">
                <a:solidFill>
                  <a:prstClr val="white"/>
                </a:solidFill>
                <a:latin typeface="High Tower Text" panose="02040502050506030303" pitchFamily="18" charset="0"/>
                <a:cs typeface="milk tea Med" pitchFamily="2" charset="-34"/>
              </a:rPr>
              <a:t>         C. suitable</a:t>
            </a:r>
          </a:p>
        </p:txBody>
      </p:sp>
      <p:pic>
        <p:nvPicPr>
          <p:cNvPr id="13" name="3">
            <a:extLst>
              <a:ext uri="{FF2B5EF4-FFF2-40B4-BE49-F238E27FC236}">
                <a16:creationId xmlns:a16="http://schemas.microsoft.com/office/drawing/2014/main" xmlns="" id="{89D60E60-5BDE-42D2-9FED-D637209C1F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0972544" y="5546348"/>
            <a:ext cx="968693" cy="975957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xmlns="" id="{CE1AF57E-C7E6-41BA-98B3-A074B202E7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0942325" y="4071228"/>
            <a:ext cx="971550" cy="975957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xmlns="" id="{22EC7F4C-6474-405E-9D35-5612E265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033112" y="6762564"/>
            <a:ext cx="971550" cy="975957"/>
          </a:xfrm>
          <a:prstGeom prst="rect">
            <a:avLst/>
          </a:prstGeom>
        </p:spPr>
      </p:pic>
      <p:pic>
        <p:nvPicPr>
          <p:cNvPr id="16" name="10-XYLOSCAL">
            <a:hlinkClick r:id="" action="ppaction://media"/>
            <a:extLst>
              <a:ext uri="{FF2B5EF4-FFF2-40B4-BE49-F238E27FC236}">
                <a16:creationId xmlns:a16="http://schemas.microsoft.com/office/drawing/2014/main" xmlns="" id="{6223E2A2-64B2-43F6-A620-45C75C65DC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43285" y="1188795"/>
            <a:ext cx="457200" cy="457200"/>
          </a:xfrm>
          <a:prstGeom prst="rect">
            <a:avLst/>
          </a:prstGeom>
        </p:spPr>
      </p:pic>
      <p:pic>
        <p:nvPicPr>
          <p:cNvPr id="17" name="05-FINALE2">
            <a:hlinkClick r:id="" action="ppaction://media"/>
            <a:extLst>
              <a:ext uri="{FF2B5EF4-FFF2-40B4-BE49-F238E27FC236}">
                <a16:creationId xmlns:a16="http://schemas.microsoft.com/office/drawing/2014/main" xmlns="" id="{026F708A-99AD-402E-A6B4-2C9B95226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81038" y="392756"/>
            <a:ext cx="457200" cy="457200"/>
          </a:xfrm>
          <a:prstGeom prst="rect">
            <a:avLst/>
          </a:prstGeom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xmlns="" id="{5906E4EA-4888-4E37-B93C-519ABAB0B0D0}"/>
              </a:ext>
            </a:extLst>
          </p:cNvPr>
          <p:cNvSpPr/>
          <p:nvPr/>
        </p:nvSpPr>
        <p:spPr>
          <a:xfrm>
            <a:off x="4500427" y="413685"/>
            <a:ext cx="7504235" cy="1065147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60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5714F98-456F-4477-B740-23F43C10FF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544" y="-296527"/>
            <a:ext cx="1972673" cy="1972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6915910-2229-4313-BA47-9BE2181251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750486" y="234179"/>
            <a:ext cx="1357856" cy="1357856"/>
          </a:xfrm>
          <a:prstGeom prst="rect">
            <a:avLst/>
          </a:prstGeom>
        </p:spPr>
      </p:pic>
      <p:pic>
        <p:nvPicPr>
          <p:cNvPr id="26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xmlns="" id="{59AC8936-8925-4D32-AD13-1088A973AA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20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A42F73FC-63C3-4BAD-99B1-5D55F9D4AF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CBF770D-85A4-48CE-B3D4-278372A36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591" y="392756"/>
            <a:ext cx="4365695" cy="26981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C3DADE-A8E0-44CA-B1F4-18C71AACB1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91" y="1676146"/>
            <a:ext cx="2088446" cy="2088446"/>
          </a:xfrm>
          <a:prstGeom prst="rect">
            <a:avLst/>
          </a:prstGeom>
        </p:spPr>
      </p:pic>
      <p:pic>
        <p:nvPicPr>
          <p:cNvPr id="27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771DBB6-B42F-4E65-BC5E-E14DC2CCC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15245" y="4315401"/>
            <a:ext cx="5958547" cy="33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2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1.85185E-6 L 0.13142 -0.00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F35521-E939-6D6E-D5E6-78FF899F5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24" y="507756"/>
            <a:ext cx="13287613" cy="80761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98140" y="-3316552"/>
            <a:ext cx="19038822" cy="12127225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44715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33557" y="5542422"/>
            <a:ext cx="2411158" cy="1696578"/>
          </a:xfrm>
          <a:custGeom>
            <a:avLst/>
            <a:gdLst/>
            <a:ahLst/>
            <a:cxnLst/>
            <a:rect l="l" t="t" r="r" b="b"/>
            <a:pathLst>
              <a:path w="2411158" h="1696578">
                <a:moveTo>
                  <a:pt x="0" y="0"/>
                </a:moveTo>
                <a:lnTo>
                  <a:pt x="2411158" y="0"/>
                </a:lnTo>
                <a:lnTo>
                  <a:pt x="2411158" y="1696578"/>
                </a:lnTo>
                <a:lnTo>
                  <a:pt x="0" y="1696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82850" y="720090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24561" y="8117867"/>
            <a:ext cx="8405340" cy="4569448"/>
          </a:xfrm>
          <a:custGeom>
            <a:avLst/>
            <a:gdLst/>
            <a:ahLst/>
            <a:cxnLst/>
            <a:rect l="l" t="t" r="r" b="b"/>
            <a:pathLst>
              <a:path w="8405340" h="4569448">
                <a:moveTo>
                  <a:pt x="0" y="0"/>
                </a:moveTo>
                <a:lnTo>
                  <a:pt x="8405340" y="0"/>
                </a:lnTo>
                <a:lnTo>
                  <a:pt x="8405340" y="4569448"/>
                </a:lnTo>
                <a:lnTo>
                  <a:pt x="0" y="45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33273" y="5542422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957596" flipH="1" flipV="1">
            <a:off x="14388559" y="810226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894683" y="6606056"/>
            <a:ext cx="2037979" cy="1511810"/>
          </a:xfrm>
          <a:custGeom>
            <a:avLst/>
            <a:gdLst/>
            <a:ahLst/>
            <a:cxnLst/>
            <a:rect l="l" t="t" r="r" b="b"/>
            <a:pathLst>
              <a:path w="2037979" h="1511810">
                <a:moveTo>
                  <a:pt x="2037980" y="0"/>
                </a:moveTo>
                <a:lnTo>
                  <a:pt x="0" y="0"/>
                </a:lnTo>
                <a:lnTo>
                  <a:pt x="0" y="1511811"/>
                </a:lnTo>
                <a:lnTo>
                  <a:pt x="2037980" y="1511811"/>
                </a:lnTo>
                <a:lnTo>
                  <a:pt x="203798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090893" y="8070242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71C9868D-625B-99E9-5D2D-BD5E1E299B73}"/>
              </a:ext>
            </a:extLst>
          </p:cNvPr>
          <p:cNvSpPr/>
          <p:nvPr/>
        </p:nvSpPr>
        <p:spPr>
          <a:xfrm>
            <a:off x="906856" y="2639208"/>
            <a:ext cx="3947769" cy="8862339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F729714D-1E46-3374-59A7-3C781E6B3E55}"/>
              </a:ext>
            </a:extLst>
          </p:cNvPr>
          <p:cNvSpPr txBox="1"/>
          <p:nvPr/>
        </p:nvSpPr>
        <p:spPr>
          <a:xfrm>
            <a:off x="4311852" y="1721053"/>
            <a:ext cx="976607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See you gain!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25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0B252A-81DD-0C47-5F57-5C4E0B0F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365" y="1339090"/>
            <a:ext cx="9479977" cy="57618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342900"/>
            <a:ext cx="11212309" cy="79268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4092" y="1790700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4228319" y="3918025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6" name="pu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758" y="-11430"/>
            <a:ext cx="18288000" cy="1624964"/>
            <a:chOff x="7620" y="-7620"/>
            <a:chExt cx="12192000" cy="1083309"/>
          </a:xfrm>
          <a:solidFill>
            <a:schemeClr val="accent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0601" y="31265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558" y="19073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1206818" y="1617345"/>
            <a:ext cx="15705773" cy="1379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6000" dirty="0">
                <a:solidFill>
                  <a:prstClr val="black"/>
                </a:solidFill>
                <a:latin typeface="Calibri"/>
              </a:rPr>
              <a:t>- Look at the sentence: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206818" y="2697480"/>
            <a:ext cx="15705773" cy="1379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6000" b="1" dirty="0">
                <a:solidFill>
                  <a:prstClr val="black"/>
                </a:solidFill>
                <a:latin typeface="Calibri"/>
              </a:rPr>
              <a:t>________ the sun was shining, it was very cold.</a:t>
            </a:r>
          </a:p>
          <a:p>
            <a:pPr algn="just" defTabSz="1371600"/>
            <a:endParaRPr lang="en-US" sz="6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921068" y="4043363"/>
            <a:ext cx="17098328" cy="1379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6000" dirty="0">
                <a:solidFill>
                  <a:prstClr val="black"/>
                </a:solidFill>
                <a:latin typeface="Calibri"/>
              </a:rPr>
              <a:t>- Complete the sentence with one of the following words: 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“Although, Because, So.”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1206818" y="6469380"/>
            <a:ext cx="15705773" cy="1379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endParaRPr lang="en-US" sz="675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1063943" y="5985510"/>
            <a:ext cx="17098328" cy="1379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6000" dirty="0">
                <a:solidFill>
                  <a:prstClr val="black"/>
                </a:solidFill>
                <a:latin typeface="Calibri"/>
              </a:rPr>
              <a:t>- We use “although” when we want to express a contrast between two clauses.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202336" y="2673498"/>
            <a:ext cx="12736830" cy="1065848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defTabSz="1371600"/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</a:t>
            </a:r>
          </a:p>
        </p:txBody>
      </p:sp>
    </p:spTree>
    <p:extLst>
      <p:ext uri="{BB962C8B-B14F-4D97-AF65-F5344CB8AC3E}">
        <p14:creationId xmlns:p14="http://schemas.microsoft.com/office/powerpoint/2010/main" val="937938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bg2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905" y="-11430"/>
            <a:ext cx="18288000" cy="1294448"/>
            <a:chOff x="7620" y="-7620"/>
            <a:chExt cx="12192000" cy="1083309"/>
          </a:xfrm>
          <a:solidFill>
            <a:schemeClr val="accent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0601" y="2690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558" y="3833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69532" y="3848100"/>
            <a:ext cx="18021300" cy="35166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+mn-ea"/>
              </a:rPr>
              <a:t>Conjunction Catch</a:t>
            </a:r>
          </a:p>
        </p:txBody>
      </p:sp>
    </p:spTree>
    <p:extLst>
      <p:ext uri="{BB962C8B-B14F-4D97-AF65-F5344CB8AC3E}">
        <p14:creationId xmlns:p14="http://schemas.microsoft.com/office/powerpoint/2010/main" val="82082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905" y="-11430"/>
            <a:ext cx="18288000" cy="1294448"/>
            <a:chOff x="7620" y="-7620"/>
            <a:chExt cx="12192000" cy="1083309"/>
          </a:xfrm>
          <a:solidFill>
            <a:schemeClr val="accent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0601" y="2690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558" y="3833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5775008" y="1330643"/>
            <a:ext cx="12245340" cy="2623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4800" b="1" dirty="0">
                <a:solidFill>
                  <a:prstClr val="white"/>
                </a:solidFill>
                <a:latin typeface="Calibri"/>
              </a:rPr>
              <a:t>- </a:t>
            </a:r>
            <a:r>
              <a:rPr lang="en-US" sz="4800" dirty="0">
                <a:solidFill>
                  <a:prstClr val="white"/>
                </a:solidFill>
                <a:latin typeface="Calibri"/>
              </a:rPr>
              <a:t>There are</a:t>
            </a:r>
            <a:r>
              <a:rPr lang="en-US" sz="4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800" dirty="0">
                <a:solidFill>
                  <a:prstClr val="white"/>
                </a:solidFill>
                <a:latin typeface="Calibri"/>
              </a:rPr>
              <a:t>slips of paper with individual conjunctions for each adverb clause type 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(although, so, because)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  <a:p>
            <a:pPr algn="just" defTabSz="1371600"/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20"/>
          <p:cNvSpPr txBox="1"/>
          <p:nvPr/>
        </p:nvSpPr>
        <p:spPr>
          <a:xfrm>
            <a:off x="251460" y="3839526"/>
            <a:ext cx="5461635" cy="2523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noAutofit/>
          </a:bodyPr>
          <a:lstStyle/>
          <a:p>
            <a:pPr algn="ctr" defTabSz="1371600">
              <a:lnSpc>
                <a:spcPct val="200000"/>
              </a:lnSpc>
            </a:pPr>
            <a:r>
              <a:rPr lang="en-US" sz="6600" b="1" dirty="0">
                <a:solidFill>
                  <a:srgbClr val="FF0000"/>
                </a:solidFill>
                <a:latin typeface="Calibri"/>
              </a:rPr>
              <a:t>HOW TO PLAY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5898833" y="3560445"/>
            <a:ext cx="12120563" cy="1773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4800" dirty="0">
                <a:solidFill>
                  <a:prstClr val="white"/>
                </a:solidFill>
                <a:latin typeface="Calibri"/>
              </a:rPr>
              <a:t>- Teacher throws the slips of paper around the class while students stand and move around.</a:t>
            </a:r>
          </a:p>
          <a:p>
            <a:pPr algn="just" defTabSz="1371600"/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5947411" y="5200650"/>
            <a:ext cx="12057698" cy="1773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/>
            <a:r>
              <a:rPr lang="en-US" sz="4800" dirty="0">
                <a:solidFill>
                  <a:prstClr val="white"/>
                </a:solidFill>
                <a:latin typeface="Calibri"/>
              </a:rPr>
              <a:t>- When a student catches a slip, they must immediately shout out a sentence that uses the conjunction correctly as part of an adverb clause.</a:t>
            </a:r>
          </a:p>
        </p:txBody>
      </p:sp>
    </p:spTree>
    <p:extLst>
      <p:ext uri="{BB962C8B-B14F-4D97-AF65-F5344CB8AC3E}">
        <p14:creationId xmlns:p14="http://schemas.microsoft.com/office/powerpoint/2010/main" val="219475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905" y="-11430"/>
            <a:ext cx="18288000" cy="1294448"/>
            <a:chOff x="7620" y="-7620"/>
            <a:chExt cx="12192000" cy="1083309"/>
          </a:xfrm>
          <a:solidFill>
            <a:schemeClr val="accent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0601" y="2690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558" y="3833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715828" y="2529840"/>
            <a:ext cx="9686925" cy="35166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371600">
              <a:lnSpc>
                <a:spcPct val="200000"/>
              </a:lnSpc>
            </a:pPr>
            <a:r>
              <a:rPr lang="en-US" sz="13200" b="1" dirty="0">
                <a:solidFill>
                  <a:srgbClr val="FF0000"/>
                </a:solidFill>
                <a:latin typeface="Calibri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665487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02E610-B369-3892-E681-EF5C6CEB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294" y="1543353"/>
            <a:ext cx="8105232" cy="49263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VOCABULARY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348476" y="948076"/>
            <a:ext cx="11939524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5"/>
          <a:srcRect b="7337"/>
          <a:stretch/>
        </p:blipFill>
        <p:spPr>
          <a:xfrm>
            <a:off x="14636447" y="5414494"/>
            <a:ext cx="3651325" cy="3523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48362" y="1692862"/>
            <a:ext cx="119282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32</a:t>
            </a:r>
            <a:r>
              <a:rPr lang="en-US" sz="6000" b="1" dirty="0"/>
              <a:t>. </a:t>
            </a:r>
            <a:r>
              <a:rPr lang="en-US" sz="6000" b="1" dirty="0">
                <a:solidFill>
                  <a:srgbClr val="FF0000"/>
                </a:solidFill>
              </a:rPr>
              <a:t>mathematician</a:t>
            </a:r>
            <a:r>
              <a:rPr lang="en-US" sz="6000" b="1" dirty="0"/>
              <a:t> /ˌ</a:t>
            </a:r>
            <a:r>
              <a:rPr lang="en-US" sz="6000" b="1" dirty="0" err="1"/>
              <a:t>mæ</a:t>
            </a:r>
            <a:r>
              <a:rPr lang="el-GR" sz="6000" b="1" dirty="0"/>
              <a:t>θ</a:t>
            </a:r>
            <a:r>
              <a:rPr lang="en-US" sz="6000" b="1" dirty="0" err="1"/>
              <a:t>əməˈtɪʃn</a:t>
            </a:r>
            <a:r>
              <a:rPr lang="en-US" sz="6000" b="1" dirty="0"/>
              <a:t>/ (n) </a:t>
            </a:r>
            <a:r>
              <a:rPr lang="en-US" sz="6000" b="1" dirty="0" err="1"/>
              <a:t>nhà</a:t>
            </a:r>
            <a:r>
              <a:rPr lang="en-US" sz="6000" b="1" dirty="0"/>
              <a:t> </a:t>
            </a:r>
            <a:r>
              <a:rPr lang="en-US" sz="6000" b="1" dirty="0" err="1"/>
              <a:t>toán</a:t>
            </a:r>
            <a:r>
              <a:rPr lang="en-US" sz="6000" b="1" dirty="0"/>
              <a:t> </a:t>
            </a:r>
            <a:r>
              <a:rPr lang="en-US" sz="6000" b="1" dirty="0" err="1"/>
              <a:t>học</a:t>
            </a:r>
            <a:r>
              <a:rPr lang="en-US" sz="6000" b="1" dirty="0"/>
              <a:t>.</a:t>
            </a:r>
          </a:p>
          <a:p>
            <a:r>
              <a:rPr lang="en-US" sz="4000" i="1" dirty="0"/>
              <a:t>A mathematician might work on complex problems in science or technology (</a:t>
            </a:r>
            <a:r>
              <a:rPr lang="en-US" sz="4000" i="1" dirty="0" err="1"/>
              <a:t>Một</a:t>
            </a:r>
            <a:r>
              <a:rPr lang="en-US" sz="4000" i="1" dirty="0"/>
              <a:t> </a:t>
            </a:r>
            <a:r>
              <a:rPr lang="en-US" sz="4000" i="1" dirty="0" err="1"/>
              <a:t>nhà</a:t>
            </a:r>
            <a:r>
              <a:rPr lang="en-US" sz="4000" i="1" dirty="0"/>
              <a:t> </a:t>
            </a:r>
            <a:r>
              <a:rPr lang="en-US" sz="4000" i="1" dirty="0" err="1"/>
              <a:t>toán</a:t>
            </a:r>
            <a:r>
              <a:rPr lang="en-US" sz="4000" i="1" dirty="0"/>
              <a:t> </a:t>
            </a:r>
            <a:r>
              <a:rPr lang="en-US" sz="4000" i="1" dirty="0" err="1"/>
              <a:t>học</a:t>
            </a:r>
            <a:r>
              <a:rPr lang="en-US" sz="4000" i="1" dirty="0"/>
              <a:t> </a:t>
            </a:r>
            <a:r>
              <a:rPr lang="en-US" sz="4000" i="1" dirty="0" err="1"/>
              <a:t>có</a:t>
            </a:r>
            <a:r>
              <a:rPr lang="en-US" sz="4000" i="1" dirty="0"/>
              <a:t> </a:t>
            </a:r>
            <a:r>
              <a:rPr lang="en-US" sz="4000" i="1" dirty="0" err="1"/>
              <a:t>thể</a:t>
            </a:r>
            <a:r>
              <a:rPr lang="en-US" sz="4000" i="1" dirty="0"/>
              <a:t> </a:t>
            </a:r>
            <a:r>
              <a:rPr lang="en-US" sz="4000" i="1" dirty="0" err="1"/>
              <a:t>làm</a:t>
            </a:r>
            <a:r>
              <a:rPr lang="en-US" sz="4000" i="1" dirty="0"/>
              <a:t> </a:t>
            </a:r>
            <a:r>
              <a:rPr lang="en-US" sz="4000" i="1" dirty="0" err="1"/>
              <a:t>việc</a:t>
            </a:r>
            <a:r>
              <a:rPr lang="en-US" sz="4000" i="1" dirty="0"/>
              <a:t> </a:t>
            </a:r>
            <a:r>
              <a:rPr lang="en-US" sz="4000" i="1" dirty="0" err="1"/>
              <a:t>với</a:t>
            </a:r>
            <a:r>
              <a:rPr lang="en-US" sz="4000" i="1" dirty="0"/>
              <a:t>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vấn</a:t>
            </a:r>
            <a:r>
              <a:rPr lang="en-US" sz="4000" i="1" dirty="0"/>
              <a:t> </a:t>
            </a:r>
            <a:r>
              <a:rPr lang="en-US" sz="4000" i="1" dirty="0" err="1"/>
              <a:t>đề</a:t>
            </a:r>
            <a:r>
              <a:rPr lang="en-US" sz="4000" i="1" dirty="0"/>
              <a:t> </a:t>
            </a:r>
            <a:r>
              <a:rPr lang="en-US" sz="4000" i="1" dirty="0" err="1"/>
              <a:t>phức</a:t>
            </a:r>
            <a:r>
              <a:rPr lang="en-US" sz="4000" i="1" dirty="0"/>
              <a:t> </a:t>
            </a:r>
            <a:r>
              <a:rPr lang="en-US" sz="4000" i="1" dirty="0" err="1"/>
              <a:t>tạp</a:t>
            </a:r>
            <a:r>
              <a:rPr lang="en-US" sz="4000" i="1" dirty="0"/>
              <a:t> </a:t>
            </a:r>
            <a:r>
              <a:rPr lang="en-US" sz="4000" i="1" dirty="0" err="1"/>
              <a:t>trong</a:t>
            </a:r>
            <a:r>
              <a:rPr lang="en-US" sz="4000" i="1" dirty="0"/>
              <a:t> </a:t>
            </a:r>
            <a:r>
              <a:rPr lang="en-US" sz="4000" i="1" dirty="0" err="1"/>
              <a:t>khoa</a:t>
            </a:r>
            <a:r>
              <a:rPr lang="en-US" sz="4000" i="1" dirty="0"/>
              <a:t> </a:t>
            </a:r>
            <a:r>
              <a:rPr lang="en-US" sz="4000" i="1" dirty="0" err="1"/>
              <a:t>học</a:t>
            </a:r>
            <a:r>
              <a:rPr lang="en-US" sz="4000" i="1" dirty="0"/>
              <a:t> </a:t>
            </a:r>
            <a:r>
              <a:rPr lang="en-US" sz="4000" i="1" dirty="0" err="1"/>
              <a:t>hoặc</a:t>
            </a:r>
            <a:r>
              <a:rPr lang="en-US" sz="4000" i="1" dirty="0"/>
              <a:t> </a:t>
            </a:r>
            <a:r>
              <a:rPr lang="en-US" sz="4000" i="1" dirty="0" err="1"/>
              <a:t>công</a:t>
            </a:r>
            <a:r>
              <a:rPr lang="en-US" sz="4000" i="1" dirty="0"/>
              <a:t> </a:t>
            </a:r>
            <a:r>
              <a:rPr lang="en-US" sz="4000" i="1" dirty="0" err="1"/>
              <a:t>nghệ</a:t>
            </a:r>
            <a:r>
              <a:rPr lang="en-US" sz="4000" i="1" dirty="0"/>
              <a:t>.)</a:t>
            </a:r>
          </a:p>
          <a:p>
            <a:endParaRPr lang="en-US" sz="4000" dirty="0"/>
          </a:p>
        </p:txBody>
      </p:sp>
      <p:pic>
        <p:nvPicPr>
          <p:cNvPr id="20" name="mathematician-17281215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832092" y="2884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7226</TotalTime>
  <Words>1477</Words>
  <Application>Microsoft Office PowerPoint</Application>
  <PresentationFormat>Custom</PresentationFormat>
  <Paragraphs>202</Paragraphs>
  <Slides>24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Myriad Pro</vt:lpstr>
      <vt:lpstr>Asap Medium</vt:lpstr>
      <vt:lpstr>High Tower Text</vt:lpstr>
      <vt:lpstr>Jua</vt:lpstr>
      <vt:lpstr>League Spartan</vt:lpstr>
      <vt:lpstr>KG Primary Penmanship</vt:lpstr>
      <vt:lpstr>Angsana New</vt:lpstr>
      <vt:lpstr>Patrick Hand</vt:lpstr>
      <vt:lpstr>Wingdings</vt:lpstr>
      <vt:lpstr>Cordia New</vt:lpstr>
      <vt:lpstr>Calibri Light</vt:lpstr>
      <vt:lpstr>milk tea Med</vt:lpstr>
      <vt:lpstr>Aharoni</vt:lpstr>
      <vt:lpstr>Calibri</vt:lpstr>
      <vt:lpstr>Office Theme</vt:lpstr>
      <vt:lpstr>ธีมของ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DELL</cp:lastModifiedBy>
  <cp:revision>137</cp:revision>
  <dcterms:created xsi:type="dcterms:W3CDTF">2006-08-16T00:00:00Z</dcterms:created>
  <dcterms:modified xsi:type="dcterms:W3CDTF">2025-04-09T14:43:18Z</dcterms:modified>
  <dc:identifier>DAGGxuM-Or8</dc:identifier>
</cp:coreProperties>
</file>