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52" r:id="rId6"/>
    <p:sldId id="351" r:id="rId7"/>
    <p:sldId id="298" r:id="rId8"/>
    <p:sldId id="354" r:id="rId9"/>
    <p:sldId id="348" r:id="rId10"/>
    <p:sldId id="349" r:id="rId11"/>
    <p:sldId id="356" r:id="rId12"/>
    <p:sldId id="327" r:id="rId13"/>
    <p:sldId id="358" r:id="rId14"/>
    <p:sldId id="359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F26648"/>
    <a:srgbClr val="6D9FB1"/>
    <a:srgbClr val="F7931D"/>
    <a:srgbClr val="FBC864"/>
    <a:srgbClr val="F8B417"/>
    <a:srgbClr val="FEE3AF"/>
    <a:srgbClr val="77ADC0"/>
    <a:srgbClr val="0087B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84"/>
  </p:normalViewPr>
  <p:slideViewPr>
    <p:cSldViewPr snapToGrid="0" showGuides="1">
      <p:cViewPr varScale="1">
        <p:scale>
          <a:sx n="83" d="100"/>
          <a:sy n="83" d="100"/>
        </p:scale>
        <p:origin x="67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 Khoa To Nguyen" userId="5d3dbb68a482bd50" providerId="LiveId" clId="{1F805EC2-8429-4F49-8574-ADD03A208B84}"/>
    <pc:docChg chg="modSld">
      <pc:chgData name="Gia Khoa To Nguyen" userId="5d3dbb68a482bd50" providerId="LiveId" clId="{1F805EC2-8429-4F49-8574-ADD03A208B84}" dt="2024-08-09T04:27:41.908" v="11" actId="1076"/>
      <pc:docMkLst>
        <pc:docMk/>
      </pc:docMkLst>
      <pc:sldChg chg="modSp mod">
        <pc:chgData name="Gia Khoa To Nguyen" userId="5d3dbb68a482bd50" providerId="LiveId" clId="{1F805EC2-8429-4F49-8574-ADD03A208B84}" dt="2024-08-09T04:26:44.856" v="3" actId="14100"/>
        <pc:sldMkLst>
          <pc:docMk/>
          <pc:sldMk cId="3633158301" sldId="298"/>
        </pc:sldMkLst>
        <pc:grpChg chg="mod">
          <ac:chgData name="Gia Khoa To Nguyen" userId="5d3dbb68a482bd50" providerId="LiveId" clId="{1F805EC2-8429-4F49-8574-ADD03A208B84}" dt="2024-08-09T04:26:44.856" v="3" actId="14100"/>
          <ac:grpSpMkLst>
            <pc:docMk/>
            <pc:sldMk cId="3633158301" sldId="298"/>
            <ac:grpSpMk id="16" creationId="{00000000-0000-0000-0000-000000000000}"/>
          </ac:grpSpMkLst>
        </pc:grpChg>
      </pc:sldChg>
      <pc:sldChg chg="modSp mod">
        <pc:chgData name="Gia Khoa To Nguyen" userId="5d3dbb68a482bd50" providerId="LiveId" clId="{1F805EC2-8429-4F49-8574-ADD03A208B84}" dt="2024-08-09T04:26:28.330" v="1" actId="20577"/>
        <pc:sldMkLst>
          <pc:docMk/>
          <pc:sldMk cId="658201877" sldId="302"/>
        </pc:sldMkLst>
        <pc:spChg chg="mod">
          <ac:chgData name="Gia Khoa To Nguyen" userId="5d3dbb68a482bd50" providerId="LiveId" clId="{1F805EC2-8429-4F49-8574-ADD03A208B84}" dt="2024-08-09T04:26:26.424" v="0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Gia Khoa To Nguyen" userId="5d3dbb68a482bd50" providerId="LiveId" clId="{1F805EC2-8429-4F49-8574-ADD03A208B84}" dt="2024-08-09T04:26:28.330" v="1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Gia Khoa To Nguyen" userId="5d3dbb68a482bd50" providerId="LiveId" clId="{1F805EC2-8429-4F49-8574-ADD03A208B84}" dt="2024-08-09T04:26:54.167" v="4" actId="14100"/>
        <pc:sldMkLst>
          <pc:docMk/>
          <pc:sldMk cId="2720924874" sldId="348"/>
        </pc:sldMkLst>
        <pc:grpChg chg="mod">
          <ac:chgData name="Gia Khoa To Nguyen" userId="5d3dbb68a482bd50" providerId="LiveId" clId="{1F805EC2-8429-4F49-8574-ADD03A208B84}" dt="2024-08-09T04:26:54.167" v="4" actId="14100"/>
          <ac:grpSpMkLst>
            <pc:docMk/>
            <pc:sldMk cId="2720924874" sldId="348"/>
            <ac:grpSpMk id="3" creationId="{018BCB5F-6BBF-11E6-E8FF-050B6F93CF4A}"/>
          </ac:grpSpMkLst>
        </pc:grpChg>
      </pc:sldChg>
      <pc:sldChg chg="modSp mod">
        <pc:chgData name="Gia Khoa To Nguyen" userId="5d3dbb68a482bd50" providerId="LiveId" clId="{1F805EC2-8429-4F49-8574-ADD03A208B84}" dt="2024-08-09T04:27:10.790" v="6" actId="1076"/>
        <pc:sldMkLst>
          <pc:docMk/>
          <pc:sldMk cId="4001981709" sldId="349"/>
        </pc:sldMkLst>
        <pc:spChg chg="mod">
          <ac:chgData name="Gia Khoa To Nguyen" userId="5d3dbb68a482bd50" providerId="LiveId" clId="{1F805EC2-8429-4F49-8574-ADD03A208B84}" dt="2024-08-09T04:27:10.790" v="6" actId="1076"/>
          <ac:spMkLst>
            <pc:docMk/>
            <pc:sldMk cId="4001981709" sldId="349"/>
            <ac:spMk id="6" creationId="{EB480A57-21A2-150F-F89A-3D78902F1BC9}"/>
          </ac:spMkLst>
        </pc:spChg>
        <pc:spChg chg="mod">
          <ac:chgData name="Gia Khoa To Nguyen" userId="5d3dbb68a482bd50" providerId="LiveId" clId="{1F805EC2-8429-4F49-8574-ADD03A208B84}" dt="2024-08-09T04:27:03.868" v="5" actId="1076"/>
          <ac:spMkLst>
            <pc:docMk/>
            <pc:sldMk cId="4001981709" sldId="349"/>
            <ac:spMk id="14" creationId="{4ED98C0D-6C43-E16D-FB6E-EC6845560E80}"/>
          </ac:spMkLst>
        </pc:spChg>
      </pc:sldChg>
      <pc:sldChg chg="modSp mod">
        <pc:chgData name="Gia Khoa To Nguyen" userId="5d3dbb68a482bd50" providerId="LiveId" clId="{1F805EC2-8429-4F49-8574-ADD03A208B84}" dt="2024-08-09T04:26:37.733" v="2" actId="1076"/>
        <pc:sldMkLst>
          <pc:docMk/>
          <pc:sldMk cId="161910539" sldId="351"/>
        </pc:sldMkLst>
        <pc:spChg chg="mod">
          <ac:chgData name="Gia Khoa To Nguyen" userId="5d3dbb68a482bd50" providerId="LiveId" clId="{1F805EC2-8429-4F49-8574-ADD03A208B84}" dt="2024-08-09T04:26:37.733" v="2" actId="1076"/>
          <ac:spMkLst>
            <pc:docMk/>
            <pc:sldMk cId="161910539" sldId="351"/>
            <ac:spMk id="11" creationId="{4B762BA3-5846-49A1-A041-93C20AA09C52}"/>
          </ac:spMkLst>
        </pc:spChg>
      </pc:sldChg>
      <pc:sldChg chg="modSp mod">
        <pc:chgData name="Gia Khoa To Nguyen" userId="5d3dbb68a482bd50" providerId="LiveId" clId="{1F805EC2-8429-4F49-8574-ADD03A208B84}" dt="2024-08-09T04:27:41.908" v="11" actId="1076"/>
        <pc:sldMkLst>
          <pc:docMk/>
          <pc:sldMk cId="3190575046" sldId="356"/>
        </pc:sldMkLst>
        <pc:spChg chg="mod">
          <ac:chgData name="Gia Khoa To Nguyen" userId="5d3dbb68a482bd50" providerId="LiveId" clId="{1F805EC2-8429-4F49-8574-ADD03A208B84}" dt="2024-08-09T04:27:30.395" v="8" actId="1076"/>
          <ac:spMkLst>
            <pc:docMk/>
            <pc:sldMk cId="3190575046" sldId="356"/>
            <ac:spMk id="6" creationId="{EB480A57-21A2-150F-F89A-3D78902F1BC9}"/>
          </ac:spMkLst>
        </pc:spChg>
        <pc:spChg chg="mod">
          <ac:chgData name="Gia Khoa To Nguyen" userId="5d3dbb68a482bd50" providerId="LiveId" clId="{1F805EC2-8429-4F49-8574-ADD03A208B84}" dt="2024-08-09T04:27:41.908" v="11" actId="1076"/>
          <ac:spMkLst>
            <pc:docMk/>
            <pc:sldMk cId="3190575046" sldId="356"/>
            <ac:spMk id="15" creationId="{55E89546-0700-74E2-0265-D53254E587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65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7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6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1"/>
            <a:ext cx="12192000" cy="695290"/>
            <a:chOff x="7620" y="-7620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4038" y="862735"/>
            <a:ext cx="1112465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of the underlined parts in each question is incorrect? Find and correct it.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3471" y="79695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256" y="6943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259" y="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12241" y="1503863"/>
            <a:ext cx="11801959" cy="51383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 </a:t>
            </a:r>
            <a:r>
              <a:rPr lang="en-US" sz="3200" u="sng" dirty="0"/>
              <a:t>That</a:t>
            </a:r>
            <a:r>
              <a:rPr lang="en-US" sz="3200" dirty="0"/>
              <a:t> new 3D printer is </a:t>
            </a:r>
            <a:r>
              <a:rPr lang="en-US" sz="3200" u="sng" dirty="0"/>
              <a:t>such</a:t>
            </a:r>
            <a:r>
              <a:rPr lang="en-US" sz="3200" dirty="0"/>
              <a:t> expensive that </a:t>
            </a:r>
            <a:r>
              <a:rPr lang="en-US" sz="3200" u="sng" dirty="0"/>
              <a:t>my</a:t>
            </a:r>
            <a:r>
              <a:rPr lang="en-US" sz="3200" dirty="0"/>
              <a:t> company </a:t>
            </a:r>
            <a:r>
              <a:rPr lang="en-US" sz="3200" u="sng" dirty="0"/>
              <a:t>cannot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B0F0"/>
                </a:solidFill>
              </a:rPr>
              <a:t>      A				        B			   C			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    afford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Scientists </a:t>
            </a:r>
            <a:r>
              <a:rPr lang="en-US" sz="3200" u="sng" dirty="0"/>
              <a:t>suggest</a:t>
            </a:r>
            <a:r>
              <a:rPr lang="en-US" sz="3200" dirty="0"/>
              <a:t> </a:t>
            </a:r>
            <a:r>
              <a:rPr lang="en-US" sz="3200" u="sng" dirty="0"/>
              <a:t>that</a:t>
            </a:r>
            <a:r>
              <a:rPr lang="en-US" sz="3200" dirty="0"/>
              <a:t> people </a:t>
            </a:r>
            <a:r>
              <a:rPr lang="en-US" sz="3200" u="sng" dirty="0"/>
              <a:t>not taking </a:t>
            </a:r>
            <a:r>
              <a:rPr lang="en-US" sz="3200" dirty="0"/>
              <a:t>plants and animals </a:t>
            </a:r>
            <a:r>
              <a:rPr lang="en-US" sz="3200" u="sng" dirty="0"/>
              <a:t>to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			</a:t>
            </a:r>
            <a:r>
              <a:rPr lang="en-US" sz="3200" dirty="0">
                <a:solidFill>
                  <a:srgbClr val="00B0F0"/>
                </a:solidFill>
              </a:rPr>
              <a:t>A	B		       C					   D</a:t>
            </a:r>
            <a:endParaRPr lang="en-US" sz="3200" u="sng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    other countries. </a:t>
            </a:r>
            <a:br>
              <a:rPr lang="en-US" sz="3200" dirty="0"/>
            </a:br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 err="1"/>
              <a:t>Ms</a:t>
            </a:r>
            <a:r>
              <a:rPr lang="en-US" sz="3200" dirty="0"/>
              <a:t> Ngoc, </a:t>
            </a:r>
            <a:r>
              <a:rPr lang="en-US" sz="3200" u="sng" dirty="0"/>
              <a:t>which</a:t>
            </a:r>
            <a:r>
              <a:rPr lang="en-US" sz="3200" dirty="0"/>
              <a:t> is a famous </a:t>
            </a:r>
            <a:r>
              <a:rPr lang="en-US" sz="3200" u="sng" dirty="0"/>
              <a:t>doctor</a:t>
            </a:r>
            <a:r>
              <a:rPr lang="en-US" sz="3200" dirty="0"/>
              <a:t>, has </a:t>
            </a:r>
            <a:r>
              <a:rPr lang="en-US" sz="3200" u="sng" dirty="0"/>
              <a:t>saved</a:t>
            </a:r>
            <a:r>
              <a:rPr lang="en-US" sz="3200" dirty="0"/>
              <a:t> a lot </a:t>
            </a:r>
            <a:r>
              <a:rPr lang="en-US" sz="3200" u="sng" dirty="0"/>
              <a:t>of</a:t>
            </a:r>
            <a:r>
              <a:rPr lang="en-US" sz="3200" dirty="0"/>
              <a:t> people’s lives.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		      </a:t>
            </a:r>
            <a:r>
              <a:rPr lang="en-US" sz="3200" dirty="0">
                <a:solidFill>
                  <a:srgbClr val="00B0F0"/>
                </a:solidFill>
              </a:rPr>
              <a:t>A				B		C	       D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7A432D-2BE9-B915-7ECC-FD3981F3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19" y="2151684"/>
            <a:ext cx="533400" cy="52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480A57-21A2-150F-F89A-3D78902F1BC9}"/>
              </a:ext>
            </a:extLst>
          </p:cNvPr>
          <p:cNvSpPr txBox="1"/>
          <p:nvPr/>
        </p:nvSpPr>
        <p:spPr>
          <a:xfrm>
            <a:off x="5058441" y="213364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7030A0"/>
                </a:solidFill>
              </a:rPr>
              <a:t> so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57F129B-C2E6-AEBF-36D8-897E4FC1A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365" y="3989961"/>
            <a:ext cx="533400" cy="520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D98C0D-6C43-E16D-FB6E-EC6845560E80}"/>
              </a:ext>
            </a:extLst>
          </p:cNvPr>
          <p:cNvSpPr txBox="1"/>
          <p:nvPr/>
        </p:nvSpPr>
        <p:spPr>
          <a:xfrm>
            <a:off x="4562419" y="4400772"/>
            <a:ext cx="7153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7030A0"/>
                </a:solidFill>
              </a:rPr>
              <a:t> shouldn’t take / not take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E89546-0700-74E2-0265-D53254E5874D}"/>
              </a:ext>
            </a:extLst>
          </p:cNvPr>
          <p:cNvSpPr txBox="1"/>
          <p:nvPr/>
        </p:nvSpPr>
        <p:spPr>
          <a:xfrm>
            <a:off x="3019319" y="5692469"/>
            <a:ext cx="238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7030A0"/>
                </a:solidFill>
              </a:rPr>
              <a:t> who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6ACE6A-67BA-A3C2-FCD7-F616C9C0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069" y="5727777"/>
            <a:ext cx="533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5586" y="1719622"/>
            <a:ext cx="11801959" cy="51383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George was </a:t>
            </a:r>
            <a:r>
              <a:rPr lang="en-US" sz="3200" u="sng" dirty="0"/>
              <a:t>so</a:t>
            </a:r>
            <a:r>
              <a:rPr lang="en-US" sz="3200" dirty="0"/>
              <a:t> a friendly engineer </a:t>
            </a:r>
            <a:r>
              <a:rPr lang="en-US" sz="3200" u="sng" dirty="0"/>
              <a:t>that</a:t>
            </a:r>
            <a:r>
              <a:rPr lang="en-US" sz="3200" dirty="0"/>
              <a:t> his colleagues liked </a:t>
            </a:r>
            <a:r>
              <a:rPr lang="en-US" sz="3200" u="sng" dirty="0"/>
              <a:t>him</a:t>
            </a:r>
            <a:r>
              <a:rPr lang="en-US" sz="32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B0F0"/>
                </a:solidFill>
              </a:rPr>
              <a:t>		       A				         B			 	   C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u="sng" dirty="0"/>
              <a:t>very much</a:t>
            </a:r>
            <a:r>
              <a:rPr lang="en-US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B0F0"/>
                </a:solidFill>
              </a:rPr>
              <a:t>        D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u="sng" dirty="0"/>
              <a:t>Maintaining</a:t>
            </a:r>
            <a:r>
              <a:rPr lang="en-US" sz="3200" dirty="0"/>
              <a:t> the food chain, </a:t>
            </a:r>
            <a:r>
              <a:rPr lang="en-US" sz="3200" u="sng" dirty="0"/>
              <a:t>that</a:t>
            </a:r>
            <a:r>
              <a:rPr lang="en-US" sz="3200" dirty="0"/>
              <a:t> is created by plants and animals, </a:t>
            </a:r>
            <a:r>
              <a:rPr lang="en-US" sz="3200" u="sng" dirty="0"/>
              <a:t>is</a:t>
            </a:r>
            <a:r>
              <a:rPr lang="en-US" sz="32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	  </a:t>
            </a:r>
            <a:r>
              <a:rPr lang="en-US" sz="3200" dirty="0">
                <a:solidFill>
                  <a:srgbClr val="00B0F0"/>
                </a:solidFill>
              </a:rPr>
              <a:t>A			                 B					                       C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vital to </a:t>
            </a:r>
            <a:r>
              <a:rPr lang="en-US" sz="3200" u="sng" dirty="0"/>
              <a:t>the</a:t>
            </a:r>
            <a:r>
              <a:rPr lang="en-US" sz="3200" dirty="0"/>
              <a:t> ecosystem. </a:t>
            </a:r>
            <a:endParaRPr lang="en-US" sz="3200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	    </a:t>
            </a:r>
            <a:r>
              <a:rPr lang="en-US" sz="3200" dirty="0">
                <a:solidFill>
                  <a:srgbClr val="00B0F0"/>
                </a:solidFill>
              </a:rPr>
              <a:t> D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7A432D-2BE9-B915-7ECC-FD3981F3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89" y="2403511"/>
            <a:ext cx="533400" cy="52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480A57-21A2-150F-F89A-3D78902F1BC9}"/>
              </a:ext>
            </a:extLst>
          </p:cNvPr>
          <p:cNvSpPr txBox="1"/>
          <p:nvPr/>
        </p:nvSpPr>
        <p:spPr>
          <a:xfrm>
            <a:off x="3278189" y="237147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s</a:t>
            </a:r>
            <a:r>
              <a:rPr lang="en-US" sz="3200" b="1" dirty="0">
                <a:solidFill>
                  <a:srgbClr val="7030A0"/>
                </a:solidFill>
              </a:rPr>
              <a:t>uch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E89546-0700-74E2-0265-D53254E5874D}"/>
              </a:ext>
            </a:extLst>
          </p:cNvPr>
          <p:cNvSpPr txBox="1"/>
          <p:nvPr/>
        </p:nvSpPr>
        <p:spPr>
          <a:xfrm>
            <a:off x="6016336" y="4854841"/>
            <a:ext cx="208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7030A0"/>
                </a:solidFill>
              </a:rPr>
              <a:t> which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6ACE6A-67BA-A3C2-FCD7-F616C9C0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896" y="4854841"/>
            <a:ext cx="533400" cy="520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CA39926-FC7F-A301-E782-72BD726CE69D}"/>
              </a:ext>
            </a:extLst>
          </p:cNvPr>
          <p:cNvGrpSpPr/>
          <p:nvPr/>
        </p:nvGrpSpPr>
        <p:grpSpPr>
          <a:xfrm>
            <a:off x="0" y="1"/>
            <a:ext cx="12192000" cy="695290"/>
            <a:chOff x="7620" y="-7620"/>
            <a:chExt cx="12192000" cy="1083309"/>
          </a:xfrm>
        </p:grpSpPr>
        <p:sp>
          <p:nvSpPr>
            <p:cNvPr id="3" name="Round Single Corner Rectangle 23">
              <a:extLst>
                <a:ext uri="{FF2B5EF4-FFF2-40B4-BE49-F238E27FC236}">
                  <a16:creationId xmlns:a16="http://schemas.microsoft.com/office/drawing/2014/main" xmlns="" id="{6E3D90F3-70E0-CF62-7381-D93A70A8E54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>
              <a:extLst>
                <a:ext uri="{FF2B5EF4-FFF2-40B4-BE49-F238E27FC236}">
                  <a16:creationId xmlns:a16="http://schemas.microsoft.com/office/drawing/2014/main" xmlns="" id="{EAD7C8D3-1FDE-455D-99F4-360971B59E2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5">
              <a:extLst>
                <a:ext uri="{FF2B5EF4-FFF2-40B4-BE49-F238E27FC236}">
                  <a16:creationId xmlns:a16="http://schemas.microsoft.com/office/drawing/2014/main" xmlns="" id="{C3ED85F1-70BF-3215-8F03-9FD8D391F06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B99641FD-3FA2-2C0D-4360-FC635CEDBAB2}"/>
              </a:ext>
            </a:extLst>
          </p:cNvPr>
          <p:cNvSpPr/>
          <p:nvPr/>
        </p:nvSpPr>
        <p:spPr>
          <a:xfrm>
            <a:off x="193471" y="79695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68D9A9-DF4B-6C89-AE50-F60239851DDB}"/>
              </a:ext>
            </a:extLst>
          </p:cNvPr>
          <p:cNvSpPr txBox="1"/>
          <p:nvPr/>
        </p:nvSpPr>
        <p:spPr>
          <a:xfrm>
            <a:off x="246256" y="6943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8ED8F7-0EDF-057B-8B10-42E8F2032024}"/>
              </a:ext>
            </a:extLst>
          </p:cNvPr>
          <p:cNvSpPr txBox="1"/>
          <p:nvPr/>
        </p:nvSpPr>
        <p:spPr>
          <a:xfrm>
            <a:off x="87259" y="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42B6F6-5243-3D11-F7FE-016D413E6FD5}"/>
              </a:ext>
            </a:extLst>
          </p:cNvPr>
          <p:cNvSpPr txBox="1"/>
          <p:nvPr/>
        </p:nvSpPr>
        <p:spPr>
          <a:xfrm>
            <a:off x="724038" y="862735"/>
            <a:ext cx="1112465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of the underlined parts in each question is incorrect? Find and correct it. </a:t>
            </a:r>
          </a:p>
        </p:txBody>
      </p:sp>
    </p:spTree>
    <p:extLst>
      <p:ext uri="{BB962C8B-B14F-4D97-AF65-F5344CB8AC3E}">
        <p14:creationId xmlns:p14="http://schemas.microsoft.com/office/powerpoint/2010/main" val="31905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4985A88-22DC-9F6B-5AF7-B4758863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99" y="1477335"/>
            <a:ext cx="11610401" cy="4743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“You should buy this music player,” her cousin said. (suggested) </a:t>
            </a:r>
          </a:p>
          <a:p>
            <a:pPr>
              <a:lnSpc>
                <a:spcPct val="100000"/>
              </a:lnSpc>
              <a:buFont typeface="Wingdings 3" panose="05040102010807070707" pitchFamily="18" charset="2"/>
              <a:buChar char="&quot;"/>
            </a:pPr>
            <a:r>
              <a:rPr lang="en-US" sz="3200" dirty="0"/>
              <a:t> H</a:t>
            </a:r>
            <a:r>
              <a:rPr lang="en-US" sz="3600" dirty="0"/>
              <a:t>er cousin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I don’t have good eye-hand coordination. I can’t be a good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    surgeon. (because) </a:t>
            </a:r>
          </a:p>
          <a:p>
            <a:pPr>
              <a:lnSpc>
                <a:spcPct val="100000"/>
              </a:lnSpc>
              <a:buFont typeface="Wingdings 3" panose="05040102010807070707" pitchFamily="18" charset="2"/>
              <a:buChar char="&quot;"/>
            </a:pPr>
            <a:r>
              <a:rPr lang="en-US" sz="3200" dirty="0"/>
              <a:t> I can’t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075B93-F5E8-0608-655E-B0F3EA631E49}"/>
              </a:ext>
            </a:extLst>
          </p:cNvPr>
          <p:cNvSpPr txBox="1"/>
          <p:nvPr/>
        </p:nvSpPr>
        <p:spPr>
          <a:xfrm>
            <a:off x="1274644" y="2092888"/>
            <a:ext cx="107383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7030A0"/>
                </a:solidFill>
              </a:rPr>
              <a:t>                    suggested (that) she (should) buy that music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7030A0"/>
                </a:solidFill>
              </a:rPr>
              <a:t>player. / suggested buying that music player.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19"/>
            <a:ext cx="12192000" cy="691157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7170" y="7758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Rewrite each sentence. Use the given word in brackets.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131779" y="78617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564" y="68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722" y="3430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1D161E-1090-EA77-A62B-F61D56B15CEC}"/>
              </a:ext>
            </a:extLst>
          </p:cNvPr>
          <p:cNvSpPr txBox="1"/>
          <p:nvPr/>
        </p:nvSpPr>
        <p:spPr>
          <a:xfrm>
            <a:off x="1024360" y="4927755"/>
            <a:ext cx="10376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            be a good surgeon because I don’t have good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eye-hand coordination.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DFD8B5-8D35-2E85-FAC9-13C5B13FD759}"/>
              </a:ext>
            </a:extLst>
          </p:cNvPr>
          <p:cNvSpPr txBox="1"/>
          <p:nvPr/>
        </p:nvSpPr>
        <p:spPr>
          <a:xfrm>
            <a:off x="12358534" y="7688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9BE2270-4116-8B15-3253-197C5D0F33E6}"/>
              </a:ext>
            </a:extLst>
          </p:cNvPr>
          <p:cNvGrpSpPr/>
          <p:nvPr/>
        </p:nvGrpSpPr>
        <p:grpSpPr>
          <a:xfrm>
            <a:off x="-1172" y="-7619"/>
            <a:ext cx="12192000" cy="707886"/>
            <a:chOff x="7620" y="-7620"/>
            <a:chExt cx="12192000" cy="1083309"/>
          </a:xfrm>
        </p:grpSpPr>
        <p:sp>
          <p:nvSpPr>
            <p:cNvPr id="19" name="Round Single Corner Rectangle 21">
              <a:extLst>
                <a:ext uri="{FF2B5EF4-FFF2-40B4-BE49-F238E27FC236}">
                  <a16:creationId xmlns:a16="http://schemas.microsoft.com/office/drawing/2014/main" xmlns="" id="{3ADBC7A8-FAA9-1183-47AE-3A31D3FC631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22">
              <a:extLst>
                <a:ext uri="{FF2B5EF4-FFF2-40B4-BE49-F238E27FC236}">
                  <a16:creationId xmlns:a16="http://schemas.microsoft.com/office/drawing/2014/main" xmlns="" id="{4106CB74-347B-8160-65DA-378DD062569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3">
              <a:extLst>
                <a:ext uri="{FF2B5EF4-FFF2-40B4-BE49-F238E27FC236}">
                  <a16:creationId xmlns:a16="http://schemas.microsoft.com/office/drawing/2014/main" xmlns="" id="{246F2B1A-ADE1-0A7D-0D32-01F7399B2AC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4985A88-22DC-9F6B-5AF7-B4758863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91" y="1431125"/>
            <a:ext cx="11529637" cy="4743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3.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 err="1"/>
              <a:t>Ms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couldn’t present her interactive lessons. The smartboard was out of order. (since)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ym typeface="Wingdings 3" panose="05040102010807070707" pitchFamily="18" charset="2"/>
              </a:rPr>
              <a:t></a:t>
            </a:r>
            <a:r>
              <a:rPr lang="en-US" sz="3200" dirty="0"/>
              <a:t> Since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The Taronga Zoo is located in Sydney. It is home to over 4,000 animals. (which) </a:t>
            </a:r>
          </a:p>
          <a:p>
            <a:pPr>
              <a:lnSpc>
                <a:spcPct val="100000"/>
              </a:lnSpc>
              <a:buFont typeface="Wingdings 3" panose="05040102010807070707" pitchFamily="18" charset="2"/>
              <a:buChar char="&quot;"/>
            </a:pPr>
            <a:r>
              <a:rPr lang="en-US" sz="3200" dirty="0"/>
              <a:t>The Taronga Zoo,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075B93-F5E8-0608-655E-B0F3EA631E49}"/>
              </a:ext>
            </a:extLst>
          </p:cNvPr>
          <p:cNvSpPr txBox="1"/>
          <p:nvPr/>
        </p:nvSpPr>
        <p:spPr>
          <a:xfrm>
            <a:off x="930948" y="2476322"/>
            <a:ext cx="108585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          </a:t>
            </a:r>
            <a:r>
              <a:rPr lang="en-US" sz="3200" b="1" dirty="0">
                <a:solidFill>
                  <a:srgbClr val="7030A0"/>
                </a:solidFill>
              </a:rPr>
              <a:t>the smartboard was out of order, Ms Hoa couldn’t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present her interactive lessons.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1D161E-1090-EA77-A62B-F61D56B15CEC}"/>
              </a:ext>
            </a:extLst>
          </p:cNvPr>
          <p:cNvSpPr txBox="1"/>
          <p:nvPr/>
        </p:nvSpPr>
        <p:spPr>
          <a:xfrm>
            <a:off x="982242" y="5164628"/>
            <a:ext cx="10258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                              which is located in Sydney, is home to over 4,000 animals.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DFD8B5-8D35-2E85-FAC9-13C5B13FD759}"/>
              </a:ext>
            </a:extLst>
          </p:cNvPr>
          <p:cNvSpPr txBox="1"/>
          <p:nvPr/>
        </p:nvSpPr>
        <p:spPr>
          <a:xfrm>
            <a:off x="12425082" y="7449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39C780-EDE6-2355-B59B-D5093AD2378B}"/>
              </a:ext>
            </a:extLst>
          </p:cNvPr>
          <p:cNvSpPr txBox="1"/>
          <p:nvPr/>
        </p:nvSpPr>
        <p:spPr>
          <a:xfrm>
            <a:off x="1031342" y="81059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Rewrite each sentence. Use the given word in brackets. </a:t>
            </a:r>
            <a:endParaRPr lang="en-US" sz="2800" dirty="0"/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xmlns="" id="{7426C678-9599-308E-916C-DF05E6F08839}"/>
              </a:ext>
            </a:extLst>
          </p:cNvPr>
          <p:cNvSpPr/>
          <p:nvPr/>
        </p:nvSpPr>
        <p:spPr>
          <a:xfrm>
            <a:off x="344213" y="78617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577E43-4A18-4EF3-4E5F-AC975BDEB350}"/>
              </a:ext>
            </a:extLst>
          </p:cNvPr>
          <p:cNvSpPr txBox="1"/>
          <p:nvPr/>
        </p:nvSpPr>
        <p:spPr>
          <a:xfrm>
            <a:off x="396998" y="68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4E39414-C570-EA0A-E373-DF03F2F58337}"/>
              </a:ext>
            </a:extLst>
          </p:cNvPr>
          <p:cNvSpPr txBox="1"/>
          <p:nvPr/>
        </p:nvSpPr>
        <p:spPr>
          <a:xfrm>
            <a:off x="83722" y="3430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6611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4985A88-22DC-9F6B-5AF7-B4758863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57" y="1575948"/>
            <a:ext cx="11241440" cy="4743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5.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/>
              <a:t>The boy was very lazy. He ordered his home robot to do homework for him. (so) </a:t>
            </a:r>
          </a:p>
          <a:p>
            <a:pPr>
              <a:lnSpc>
                <a:spcPct val="100000"/>
              </a:lnSpc>
              <a:buFont typeface="Wingdings 3" panose="05040102010807070707" pitchFamily="18" charset="2"/>
              <a:buChar char="&quot;"/>
            </a:pPr>
            <a:r>
              <a:rPr lang="en-US" sz="3600" dirty="0"/>
              <a:t> The boy was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075B93-F5E8-0608-655E-B0F3EA631E49}"/>
              </a:ext>
            </a:extLst>
          </p:cNvPr>
          <p:cNvSpPr txBox="1"/>
          <p:nvPr/>
        </p:nvSpPr>
        <p:spPr>
          <a:xfrm>
            <a:off x="1090000" y="2811927"/>
            <a:ext cx="1055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                       so lazy that he ordered his home robot to do homework for him.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75F0A69-050C-CF28-0E12-D2B243AE67C1}"/>
              </a:ext>
            </a:extLst>
          </p:cNvPr>
          <p:cNvGrpSpPr/>
          <p:nvPr/>
        </p:nvGrpSpPr>
        <p:grpSpPr>
          <a:xfrm>
            <a:off x="-1172" y="-7619"/>
            <a:ext cx="12192000" cy="707886"/>
            <a:chOff x="7620" y="-7620"/>
            <a:chExt cx="12192000" cy="1083309"/>
          </a:xfrm>
        </p:grpSpPr>
        <p:sp>
          <p:nvSpPr>
            <p:cNvPr id="3" name="Round Single Corner Rectangle 21">
              <a:extLst>
                <a:ext uri="{FF2B5EF4-FFF2-40B4-BE49-F238E27FC236}">
                  <a16:creationId xmlns:a16="http://schemas.microsoft.com/office/drawing/2014/main" xmlns="" id="{CFF8144C-5333-80D3-911C-07B6DD81BAE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xmlns="" id="{A1960163-A830-262E-75CF-C51D0B840320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3">
              <a:extLst>
                <a:ext uri="{FF2B5EF4-FFF2-40B4-BE49-F238E27FC236}">
                  <a16:creationId xmlns:a16="http://schemas.microsoft.com/office/drawing/2014/main" xmlns="" id="{1D2BCA06-B207-1EF2-9842-E73A845B4F6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350B51-DE76-A762-B4FE-47007F422F52}"/>
              </a:ext>
            </a:extLst>
          </p:cNvPr>
          <p:cNvSpPr txBox="1"/>
          <p:nvPr/>
        </p:nvSpPr>
        <p:spPr>
          <a:xfrm>
            <a:off x="1089999" y="803605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</a:rPr>
              <a:t>Rewrite each sentence. Use the given word in brackets. </a:t>
            </a:r>
            <a:endParaRPr lang="en-US" sz="3200"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12A7C6F0-61D2-1837-3DA1-6C04E6619F20}"/>
              </a:ext>
            </a:extLst>
          </p:cNvPr>
          <p:cNvSpPr/>
          <p:nvPr/>
        </p:nvSpPr>
        <p:spPr>
          <a:xfrm>
            <a:off x="418103" y="80465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17878E-2247-4028-9C3F-8209BAA9E435}"/>
              </a:ext>
            </a:extLst>
          </p:cNvPr>
          <p:cNvSpPr txBox="1"/>
          <p:nvPr/>
        </p:nvSpPr>
        <p:spPr>
          <a:xfrm>
            <a:off x="470888" y="702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0E3E31-0CEC-0EE8-3936-7B5E06DBB4ED}"/>
              </a:ext>
            </a:extLst>
          </p:cNvPr>
          <p:cNvSpPr txBox="1"/>
          <p:nvPr/>
        </p:nvSpPr>
        <p:spPr>
          <a:xfrm>
            <a:off x="83722" y="3430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8473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5480" y="1292546"/>
            <a:ext cx="311600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163217" y="2507209"/>
            <a:ext cx="12028783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review the vocabulary and grammar of Unit 10, 11, 12.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7053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279" y="1243232"/>
            <a:ext cx="3744655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5708" y="2007498"/>
            <a:ext cx="814985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Do the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com/tienganhglobalsuccess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.vn/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50457" y="124469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9" y="1904878"/>
            <a:ext cx="5455712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57524" y="1891213"/>
            <a:ext cx="518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722" y="132929"/>
            <a:ext cx="2290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7991" y="12446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026" name="Picture 2" descr="25 Review Sites to Get More Reviews for Your Business">
            <a:extLst>
              <a:ext uri="{FF2B5EF4-FFF2-40B4-BE49-F238E27FC236}">
                <a16:creationId xmlns:a16="http://schemas.microsoft.com/office/drawing/2014/main" xmlns="" id="{C886C3B6-5EC5-6E74-0287-C7522DD8C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31" y="3108698"/>
            <a:ext cx="5052338" cy="30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910650" y="1128051"/>
            <a:ext cx="5670194" cy="527990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REMEMBERING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12356" y="2045276"/>
            <a:ext cx="5652691" cy="62815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vi-VN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Listen and repeat.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98264" y="3016964"/>
            <a:ext cx="5666783" cy="105731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Choose the correct answer A, B, C, or 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Fill in each blank with the correct form of the given word.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09509" y="4350285"/>
            <a:ext cx="5655538" cy="11986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Which of the underlined parts in each question is incorrect? Find and correct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Rewrite each sentence. Use the given word in brackets.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28153" y="5772971"/>
            <a:ext cx="5652691" cy="79929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540924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72362" y="258833"/>
            <a:ext cx="574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1: LANGUAGE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2" name="Rounded Rectangle 15">
            <a:extLst>
              <a:ext uri="{FF2B5EF4-FFF2-40B4-BE49-F238E27FC236}">
                <a16:creationId xmlns:a16="http://schemas.microsoft.com/office/drawing/2014/main" xmlns="" id="{A58CA2DE-BE78-3EA9-F95B-DBC679795964}"/>
              </a:ext>
            </a:extLst>
          </p:cNvPr>
          <p:cNvSpPr/>
          <p:nvPr/>
        </p:nvSpPr>
        <p:spPr>
          <a:xfrm>
            <a:off x="752349" y="1047286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xmlns="" id="{31A74111-E169-7CC7-064C-8310A8A38EA7}"/>
              </a:ext>
            </a:extLst>
          </p:cNvPr>
          <p:cNvSpPr/>
          <p:nvPr/>
        </p:nvSpPr>
        <p:spPr>
          <a:xfrm>
            <a:off x="2815113" y="2041295"/>
            <a:ext cx="2055309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xmlns="" id="{42239F52-CBCF-27E8-FF87-99C10FC3CBA9}"/>
              </a:ext>
            </a:extLst>
          </p:cNvPr>
          <p:cNvSpPr/>
          <p:nvPr/>
        </p:nvSpPr>
        <p:spPr>
          <a:xfrm>
            <a:off x="752349" y="3196281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xmlns="" id="{7E77C014-80A2-6D8B-4A55-AE4318F29161}"/>
              </a:ext>
            </a:extLst>
          </p:cNvPr>
          <p:cNvSpPr/>
          <p:nvPr/>
        </p:nvSpPr>
        <p:spPr>
          <a:xfrm>
            <a:off x="2924810" y="4695630"/>
            <a:ext cx="1945612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Curved Connector 23">
            <a:extLst>
              <a:ext uri="{FF2B5EF4-FFF2-40B4-BE49-F238E27FC236}">
                <a16:creationId xmlns:a16="http://schemas.microsoft.com/office/drawing/2014/main" xmlns="" id="{EF35E9A8-4756-2EF4-FC17-818CD4DDB468}"/>
              </a:ext>
            </a:extLst>
          </p:cNvPr>
          <p:cNvCxnSpPr>
            <a:cxnSpLocks/>
            <a:stCxn id="2" idx="3"/>
            <a:endCxn id="3" idx="0"/>
          </p:cNvCxnSpPr>
          <p:nvPr/>
        </p:nvCxnSpPr>
        <p:spPr>
          <a:xfrm>
            <a:off x="2588263" y="1353389"/>
            <a:ext cx="1254505" cy="68790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urved Connector 24">
            <a:extLst>
              <a:ext uri="{FF2B5EF4-FFF2-40B4-BE49-F238E27FC236}">
                <a16:creationId xmlns:a16="http://schemas.microsoft.com/office/drawing/2014/main" xmlns="" id="{7E4E2782-0C6C-CCF9-DEB4-EF355D9D4318}"/>
              </a:ext>
            </a:extLst>
          </p:cNvPr>
          <p:cNvCxnSpPr>
            <a:cxnSpLocks/>
            <a:stCxn id="3" idx="1"/>
            <a:endCxn id="4" idx="0"/>
          </p:cNvCxnSpPr>
          <p:nvPr/>
        </p:nvCxnSpPr>
        <p:spPr>
          <a:xfrm rot="10800000" flipV="1">
            <a:off x="1670307" y="2350099"/>
            <a:ext cx="1144807" cy="84618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urved Connector 25">
            <a:extLst>
              <a:ext uri="{FF2B5EF4-FFF2-40B4-BE49-F238E27FC236}">
                <a16:creationId xmlns:a16="http://schemas.microsoft.com/office/drawing/2014/main" xmlns="" id="{7A08E5DA-2931-B917-7A7A-A6A77511C278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>
            <a:off x="2588263" y="3497005"/>
            <a:ext cx="1309353" cy="119862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ounded Rectangle 26">
            <a:extLst>
              <a:ext uri="{FF2B5EF4-FFF2-40B4-BE49-F238E27FC236}">
                <a16:creationId xmlns:a16="http://schemas.microsoft.com/office/drawing/2014/main" xmlns="" id="{F52334FC-A9D1-FF20-65F0-C9FB1110B4E3}"/>
              </a:ext>
            </a:extLst>
          </p:cNvPr>
          <p:cNvSpPr/>
          <p:nvPr/>
        </p:nvSpPr>
        <p:spPr>
          <a:xfrm>
            <a:off x="752349" y="5870540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2" name="Curved Connector 27">
            <a:extLst>
              <a:ext uri="{FF2B5EF4-FFF2-40B4-BE49-F238E27FC236}">
                <a16:creationId xmlns:a16="http://schemas.microsoft.com/office/drawing/2014/main" xmlns="" id="{48E02D9A-F3D8-568E-97FC-F7F93481D2B3}"/>
              </a:ext>
            </a:extLst>
          </p:cNvPr>
          <p:cNvCxnSpPr>
            <a:cxnSpLocks/>
            <a:stCxn id="5" idx="1"/>
            <a:endCxn id="9" idx="0"/>
          </p:cNvCxnSpPr>
          <p:nvPr/>
        </p:nvCxnSpPr>
        <p:spPr>
          <a:xfrm rot="10800000" flipV="1">
            <a:off x="1670306" y="4996354"/>
            <a:ext cx="1254504" cy="87418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283374" y="3580537"/>
            <a:ext cx="67296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4000" dirty="0"/>
              <a:t>What have you learnt in terms of language in Units 10, 11, 12?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7329896" y="2934928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Question: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363221" y="3683271"/>
            <a:ext cx="3956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REMEMBERING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19"/>
            <a:ext cx="12192000" cy="707886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334450"/>
            <a:ext cx="5217958" cy="6349160"/>
            <a:chOff x="-19221" y="251144"/>
            <a:chExt cx="5217958" cy="634916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195869"/>
              <a:ext cx="4476465" cy="5404435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83722" y="7279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187198" y="1331314"/>
            <a:ext cx="7434501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Vocabulary:</a:t>
            </a:r>
          </a:p>
          <a:p>
            <a:r>
              <a:rPr lang="en-US" sz="3000" dirty="0"/>
              <a:t>Words related to planet Earth, electronic devices, jobs</a:t>
            </a:r>
          </a:p>
          <a:p>
            <a:r>
              <a:rPr lang="en-US" sz="3000" b="1" dirty="0"/>
              <a:t>Pronunciation:</a:t>
            </a:r>
          </a:p>
          <a:p>
            <a:r>
              <a:rPr lang="en-US" sz="3000" dirty="0"/>
              <a:t>- Rhythm in sentences</a:t>
            </a:r>
          </a:p>
          <a:p>
            <a:r>
              <a:rPr lang="en-US" sz="3000" dirty="0"/>
              <a:t>- Stress on all words in sentences</a:t>
            </a:r>
          </a:p>
          <a:p>
            <a:r>
              <a:rPr lang="en-US" sz="3000" dirty="0"/>
              <a:t>- Intonation in statements used as questions</a:t>
            </a:r>
          </a:p>
          <a:p>
            <a:r>
              <a:rPr lang="en-US" sz="3000" b="1" dirty="0"/>
              <a:t>Grammar:</a:t>
            </a:r>
          </a:p>
          <a:p>
            <a:r>
              <a:rPr lang="en-US" sz="3000" dirty="0"/>
              <a:t>- Non-defining relative clauses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Reporting verbs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/>
              <a:t>- Adverbial clauses of concession, result, </a:t>
            </a:r>
          </a:p>
          <a:p>
            <a:r>
              <a:rPr lang="en-US" sz="3000" dirty="0"/>
              <a:t>   and reason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F6F588-9276-4898-D495-D2F690359EB2}"/>
              </a:ext>
            </a:extLst>
          </p:cNvPr>
          <p:cNvSpPr txBox="1"/>
          <p:nvPr/>
        </p:nvSpPr>
        <p:spPr>
          <a:xfrm>
            <a:off x="5215812" y="693229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Answer: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363221" y="3683271"/>
            <a:ext cx="3956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REMEMBERING</a:t>
            </a:r>
          </a:p>
        </p:txBody>
      </p:sp>
    </p:spTree>
    <p:extLst>
      <p:ext uri="{BB962C8B-B14F-4D97-AF65-F5344CB8AC3E}">
        <p14:creationId xmlns:p14="http://schemas.microsoft.com/office/powerpoint/2010/main" val="8153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19"/>
            <a:ext cx="12192000" cy="661914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4363" y="761190"/>
            <a:ext cx="80226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8972" y="8029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757" y="7002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972" y="-3312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1461384" y="1290669"/>
            <a:ext cx="9266887" cy="5505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F16649"/>
                </a:solidFill>
                <a:ea typeface="Times New Roman" panose="02020603050405020304" pitchFamily="18" charset="0"/>
              </a:rPr>
              <a:t>1</a:t>
            </a:r>
            <a:r>
              <a:rPr lang="en-US" sz="34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3400" dirty="0"/>
              <a:t>Don’t panic!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F16649"/>
                </a:solidFill>
                <a:ea typeface="Times New Roman" panose="02020603050405020304" pitchFamily="18" charset="0"/>
              </a:rPr>
              <a:t>2</a:t>
            </a:r>
            <a:r>
              <a:rPr lang="en-US" sz="34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3400" dirty="0"/>
              <a:t>He is doing a study on environmental protection.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F16649"/>
                </a:solidFill>
                <a:ea typeface="Times New Roman" panose="02020603050405020304" pitchFamily="18" charset="0"/>
              </a:rPr>
              <a:t>3</a:t>
            </a:r>
            <a:r>
              <a:rPr lang="en-US" sz="34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3400" dirty="0"/>
              <a:t>Jupiter is the largest planet in the solar system.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4. </a:t>
            </a:r>
            <a:r>
              <a:rPr lang="en-US" sz="3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A:</a:t>
            </a:r>
            <a:r>
              <a:rPr lang="en-US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I want to travel to the Amazon.</a:t>
            </a:r>
            <a:endParaRPr lang="x-none" sz="3400" dirty="0">
              <a:effectLst/>
              <a:ea typeface="Times New Roman" panose="02020603050405020304" pitchFamily="18" charset="0"/>
            </a:endParaRPr>
          </a:p>
          <a:p>
            <a:pPr indent="139700">
              <a:lnSpc>
                <a:spcPct val="150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</a:t>
            </a:r>
            <a:r>
              <a:rPr lang="en-US" sz="3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B:</a:t>
            </a:r>
            <a:r>
              <a:rPr lang="en-US" sz="3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 want to travel to the Amazon?</a:t>
            </a:r>
            <a:endParaRPr lang="x-none" sz="3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F16649"/>
                </a:solidFill>
                <a:ea typeface="Times New Roman" panose="02020603050405020304" pitchFamily="18" charset="0"/>
              </a:rPr>
              <a:t>5</a:t>
            </a:r>
            <a:r>
              <a:rPr lang="en-US" sz="3400" b="1" dirty="0">
                <a:solidFill>
                  <a:srgbClr val="F16649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3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A:</a:t>
            </a:r>
            <a:r>
              <a:rPr lang="en-US" sz="3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Jane went to the job fair this morning.</a:t>
            </a:r>
            <a:endParaRPr lang="x-none" sz="3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3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B:</a:t>
            </a:r>
            <a:r>
              <a:rPr lang="en-US" sz="3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She went to the job fair this morning?</a:t>
            </a:r>
            <a:endParaRPr lang="x-none" sz="3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078">
            <a:hlinkClick r:id="" action="ppaction://media"/>
            <a:extLst>
              <a:ext uri="{FF2B5EF4-FFF2-40B4-BE49-F238E27FC236}">
                <a16:creationId xmlns:a16="http://schemas.microsoft.com/office/drawing/2014/main" xmlns="" id="{E54A607A-44C2-060D-CAB8-A4F65A114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6080" y="743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69017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1577" y="695498"/>
            <a:ext cx="112786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800" b="1" i="0" u="none" strike="noStrike" baseline="0" dirty="0">
                <a:latin typeface="ChronicaPro-Bold"/>
              </a:rPr>
              <a:t>Choose the correct answer A, B, C, or D.</a:t>
            </a:r>
            <a:endParaRPr lang="en-US" sz="2800" b="0" i="0" u="none" strike="noStrike" baseline="0" dirty="0">
              <a:latin typeface="ChronicaPro-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972" y="-2246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681577" y="1518399"/>
            <a:ext cx="1114735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F16649"/>
                </a:solidFill>
                <a:effectLst/>
                <a:cs typeface="Times New Roman" panose="02020603050405020304" pitchFamily="18" charset="0"/>
              </a:rPr>
              <a:t>1.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Pu Luong is a </a:t>
            </a:r>
            <a:r>
              <a:rPr lang="en-US" sz="3400" dirty="0">
                <a:solidFill>
                  <a:srgbClr val="7F7F7F"/>
                </a:solidFill>
                <a:effectLst/>
                <a:cs typeface="Times New Roman" panose="02020603050405020304" pitchFamily="18" charset="0"/>
              </a:rPr>
              <a:t>______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in Viet Nam. It has beautiful  </a:t>
            </a:r>
          </a:p>
          <a:p>
            <a:r>
              <a:rPr lang="en-US" sz="3400" dirty="0">
                <a:cs typeface="Times New Roman" panose="02020603050405020304" pitchFamily="18" charset="0"/>
              </a:rPr>
              <a:t>    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limestone mountains with high biodiversity. </a:t>
            </a:r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A.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nature reserve 		</a:t>
            </a:r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disaster area</a:t>
            </a:r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C.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grassland area 		</a:t>
            </a:r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D.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natural habitat </a:t>
            </a:r>
          </a:p>
          <a:p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1" dirty="0">
                <a:solidFill>
                  <a:srgbClr val="F16649"/>
                </a:solidFill>
                <a:cs typeface="Times New Roman" panose="02020603050405020304" pitchFamily="18" charset="0"/>
              </a:rPr>
              <a:t>2.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Pesticides can affect the whole </a:t>
            </a:r>
            <a:r>
              <a:rPr lang="en-US" sz="3400" dirty="0">
                <a:solidFill>
                  <a:srgbClr val="7F7F7F"/>
                </a:solidFill>
                <a:effectLst/>
                <a:cs typeface="Times New Roman" panose="02020603050405020304" pitchFamily="18" charset="0"/>
              </a:rPr>
              <a:t>______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by entering plants </a:t>
            </a:r>
          </a:p>
          <a:p>
            <a:r>
              <a:rPr lang="en-US" sz="3400" dirty="0">
                <a:cs typeface="Times New Roman" panose="02020603050405020304" pitchFamily="18" charset="0"/>
              </a:rPr>
              <a:t>   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first, then insects and birds, and people. </a:t>
            </a:r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A.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flora and fauna 		</a:t>
            </a:r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food chain </a:t>
            </a:r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C.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habitat 				</a:t>
            </a:r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D.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food tour </a:t>
            </a:r>
            <a:endParaRPr lang="en-US" sz="3400" dirty="0"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8972" y="72341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757" y="6031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670D63-EAC7-9DC2-23AC-90AC8E8C2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078" y="2645064"/>
            <a:ext cx="533400" cy="52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650BEC-2625-2CB6-D37F-8BC888338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384" y="5216083"/>
            <a:ext cx="533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251302" y="1403624"/>
            <a:ext cx="1176172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F16649"/>
                </a:solidFill>
                <a:cs typeface="Calibri" panose="020F0502020204030204" pitchFamily="34" charset="0"/>
              </a:rPr>
              <a:t>3.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To make the best quality videos, the scientist used a modern </a:t>
            </a:r>
            <a:r>
              <a:rPr lang="en-US" sz="3400" dirty="0">
                <a:solidFill>
                  <a:srgbClr val="7F7F7F"/>
                </a:solidFill>
                <a:effectLst/>
                <a:cs typeface="Times New Roman" panose="02020603050405020304" pitchFamily="18" charset="0"/>
              </a:rPr>
              <a:t>______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to film the animals in their habitats. </a:t>
            </a:r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A.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printer			</a:t>
            </a:r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 B.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e-reader </a:t>
            </a:r>
            <a:r>
              <a:rPr lang="en-US" sz="3400" dirty="0">
                <a:solidFill>
                  <a:srgbClr val="00B0F0"/>
                </a:solidFill>
                <a:cs typeface="Times New Roman" panose="02020603050405020304" pitchFamily="18" charset="0"/>
              </a:rPr>
              <a:t>	</a:t>
            </a:r>
          </a:p>
          <a:p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C.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camcorder 		 </a:t>
            </a:r>
            <a:r>
              <a:rPr lang="en-US" sz="3400" b="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D.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touchscreen </a:t>
            </a:r>
            <a:endParaRPr lang="en-US" sz="3400" dirty="0">
              <a:cs typeface="Times New Roman" panose="02020603050405020304" pitchFamily="18" charset="0"/>
            </a:endParaRPr>
          </a:p>
          <a:p>
            <a:r>
              <a:rPr lang="en-US" sz="3400" b="1" dirty="0">
                <a:solidFill>
                  <a:srgbClr val="F16649"/>
                </a:solidFill>
                <a:cs typeface="Times New Roman" panose="02020603050405020304" pitchFamily="18" charset="0"/>
              </a:rPr>
              <a:t>4.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With a ______ music player, she could listen to music anywhere she goes. </a:t>
            </a:r>
          </a:p>
          <a:p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A.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portable 	</a:t>
            </a:r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grand 	</a:t>
            </a:r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C.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heavy 	         </a:t>
            </a:r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D.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smart </a:t>
            </a:r>
          </a:p>
          <a:p>
            <a:r>
              <a:rPr lang="en-US" sz="3400" b="1" dirty="0">
                <a:solidFill>
                  <a:srgbClr val="F16649"/>
                </a:solidFill>
                <a:cs typeface="Times New Roman" panose="02020603050405020304" pitchFamily="18" charset="0"/>
              </a:rPr>
              <a:t>5.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A firefighter’s job is one of the most ______ ones. </a:t>
            </a:r>
          </a:p>
          <a:p>
            <a:r>
              <a:rPr lang="en-US" sz="3400" dirty="0">
                <a:cs typeface="Times New Roman" panose="02020603050405020304" pitchFamily="18" charset="0"/>
              </a:rPr>
              <a:t>   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He / She can help people out of a dangerous fire. </a:t>
            </a:r>
          </a:p>
          <a:p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	A.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interesting 	</a:t>
            </a:r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basic 	</a:t>
            </a:r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C.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repetitive 	</a:t>
            </a:r>
            <a:r>
              <a:rPr lang="en-US" sz="3400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D. </a:t>
            </a:r>
            <a:r>
              <a:rPr lang="en-US" sz="3400" dirty="0">
                <a:effectLst/>
                <a:cs typeface="Times New Roman" panose="02020603050405020304" pitchFamily="18" charset="0"/>
              </a:rPr>
              <a:t>rewarding </a:t>
            </a:r>
            <a:endParaRPr lang="en-US" sz="3400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670D63-EAC7-9DC2-23AC-90AC8E8C2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975" y="2507831"/>
            <a:ext cx="533400" cy="52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650BEC-2625-2CB6-D37F-8BC888338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11" y="4568060"/>
            <a:ext cx="533400" cy="520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11A46E-C468-478C-2155-678D54A27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308" y="6168759"/>
            <a:ext cx="533400" cy="520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646A9A3-1229-8980-807D-918E17AC0C37}"/>
              </a:ext>
            </a:extLst>
          </p:cNvPr>
          <p:cNvGrpSpPr/>
          <p:nvPr/>
        </p:nvGrpSpPr>
        <p:grpSpPr>
          <a:xfrm>
            <a:off x="-1172" y="-7620"/>
            <a:ext cx="12192000" cy="703117"/>
            <a:chOff x="7620" y="-7620"/>
            <a:chExt cx="12192000" cy="1083309"/>
          </a:xfrm>
        </p:grpSpPr>
        <p:sp>
          <p:nvSpPr>
            <p:cNvPr id="6" name="Round Single Corner Rectangle 19">
              <a:extLst>
                <a:ext uri="{FF2B5EF4-FFF2-40B4-BE49-F238E27FC236}">
                  <a16:creationId xmlns:a16="http://schemas.microsoft.com/office/drawing/2014/main" xmlns="" id="{2B383B5A-DFB1-F841-40CC-AA6C415FC90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0">
              <a:extLst>
                <a:ext uri="{FF2B5EF4-FFF2-40B4-BE49-F238E27FC236}">
                  <a16:creationId xmlns:a16="http://schemas.microsoft.com/office/drawing/2014/main" xmlns="" id="{EAEA6219-28D9-2CDA-04B1-0AB720E360E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21">
              <a:extLst>
                <a:ext uri="{FF2B5EF4-FFF2-40B4-BE49-F238E27FC236}">
                  <a16:creationId xmlns:a16="http://schemas.microsoft.com/office/drawing/2014/main" xmlns="" id="{451CCDC0-FBD4-4E76-D642-25F2C5CCEBF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C26E5A-BC8E-E3EA-AF7D-F62B7BBDCE89}"/>
              </a:ext>
            </a:extLst>
          </p:cNvPr>
          <p:cNvSpPr txBox="1"/>
          <p:nvPr/>
        </p:nvSpPr>
        <p:spPr>
          <a:xfrm>
            <a:off x="912162" y="825013"/>
            <a:ext cx="112786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800" b="1" i="0" u="none" strike="noStrike" baseline="0" dirty="0">
                <a:latin typeface="ChronicaPro-Bold"/>
              </a:rPr>
              <a:t>Choose the correct answer A, B, C, or D.</a:t>
            </a:r>
            <a:endParaRPr lang="en-US" sz="2800" b="0" i="0" u="none" strike="noStrike" baseline="0" dirty="0">
              <a:latin typeface="ChronicaPro-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5DF850-6F87-754D-BDD8-18BF0D6E7996}"/>
              </a:ext>
            </a:extLst>
          </p:cNvPr>
          <p:cNvSpPr txBox="1"/>
          <p:nvPr/>
        </p:nvSpPr>
        <p:spPr>
          <a:xfrm>
            <a:off x="178972" y="-2246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3" name="Rounded Rectangle 31">
            <a:extLst>
              <a:ext uri="{FF2B5EF4-FFF2-40B4-BE49-F238E27FC236}">
                <a16:creationId xmlns:a16="http://schemas.microsoft.com/office/drawing/2014/main" xmlns="" id="{9DE0D75C-2D21-2453-57B3-798F91DDDE77}"/>
              </a:ext>
            </a:extLst>
          </p:cNvPr>
          <p:cNvSpPr/>
          <p:nvPr/>
        </p:nvSpPr>
        <p:spPr>
          <a:xfrm>
            <a:off x="382170" y="82501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2EE438A-8ED7-7E35-0F44-B6FC97E71826}"/>
              </a:ext>
            </a:extLst>
          </p:cNvPr>
          <p:cNvSpPr txBox="1"/>
          <p:nvPr/>
        </p:nvSpPr>
        <p:spPr>
          <a:xfrm>
            <a:off x="434955" y="7047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91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4363" y="797894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blank with the correct form of the given word.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178972" y="8111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757" y="708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31757" y="1331222"/>
            <a:ext cx="12466973" cy="46982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16649"/>
                </a:solidFill>
              </a:rPr>
              <a:t>1. </a:t>
            </a:r>
            <a:r>
              <a:rPr lang="en-US" sz="3400" dirty="0"/>
              <a:t>A ________ must be able to keep calm while performing 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    medical operation. (SURGERY)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6648"/>
                </a:solidFill>
              </a:rPr>
              <a:t>2. </a:t>
            </a:r>
            <a:r>
              <a:rPr lang="en-US" sz="3400" dirty="0"/>
              <a:t>Deforestation is one of the causes of serious habitat ____.(LOSE)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6648"/>
                </a:solidFill>
                <a:effectLst/>
              </a:rPr>
              <a:t>3. </a:t>
            </a:r>
            <a:r>
              <a:rPr lang="en-US" sz="3400" dirty="0">
                <a:effectLst/>
              </a:rPr>
              <a:t>A food chain helps maintain __________ balance. (ECOLOGY)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6648"/>
                </a:solidFill>
              </a:rPr>
              <a:t>4. </a:t>
            </a:r>
            <a:r>
              <a:rPr lang="en-US" sz="3400" dirty="0"/>
              <a:t>She closed the curtains because she wanted some _______.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    (PRIVATE)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6648"/>
                </a:solidFill>
              </a:rPr>
              <a:t>5</a:t>
            </a:r>
            <a:r>
              <a:rPr lang="en-US" sz="3400" b="1" dirty="0">
                <a:solidFill>
                  <a:srgbClr val="F26648"/>
                </a:solidFill>
                <a:effectLst/>
              </a:rPr>
              <a:t>. </a:t>
            </a:r>
            <a:r>
              <a:rPr lang="en-US" sz="3400" dirty="0">
                <a:effectLst/>
              </a:rPr>
              <a:t>Household electronic devices save people a lot of time from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     </a:t>
            </a:r>
            <a:r>
              <a:rPr lang="en-US" sz="3400" dirty="0">
                <a:effectLst/>
              </a:rPr>
              <a:t>doing __________ chores. (REPEAT)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6580" y="1325926"/>
            <a:ext cx="178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surgeon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94346" y="2559291"/>
            <a:ext cx="101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loss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10276" y="3215456"/>
            <a:ext cx="247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ecological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D629C6-2740-5F02-D16A-4E3DEF93E4CC}"/>
              </a:ext>
            </a:extLst>
          </p:cNvPr>
          <p:cNvSpPr txBox="1"/>
          <p:nvPr/>
        </p:nvSpPr>
        <p:spPr>
          <a:xfrm>
            <a:off x="9589436" y="3861787"/>
            <a:ext cx="183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privacy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05E80D-64C2-57C5-98D4-47A63BD0B259}"/>
              </a:ext>
            </a:extLst>
          </p:cNvPr>
          <p:cNvSpPr txBox="1"/>
          <p:nvPr/>
        </p:nvSpPr>
        <p:spPr>
          <a:xfrm>
            <a:off x="1864920" y="5849399"/>
            <a:ext cx="216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repetitive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18BCB5F-6BBF-11E6-E8FF-050B6F93CF4A}"/>
              </a:ext>
            </a:extLst>
          </p:cNvPr>
          <p:cNvGrpSpPr/>
          <p:nvPr/>
        </p:nvGrpSpPr>
        <p:grpSpPr>
          <a:xfrm>
            <a:off x="-1172" y="-7619"/>
            <a:ext cx="12192000" cy="716150"/>
            <a:chOff x="7620" y="-7620"/>
            <a:chExt cx="12192000" cy="1083309"/>
          </a:xfrm>
        </p:grpSpPr>
        <p:sp>
          <p:nvSpPr>
            <p:cNvPr id="5" name="Round Single Corner Rectangle 19">
              <a:extLst>
                <a:ext uri="{FF2B5EF4-FFF2-40B4-BE49-F238E27FC236}">
                  <a16:creationId xmlns:a16="http://schemas.microsoft.com/office/drawing/2014/main" xmlns="" id="{1B6ED136-4F7E-7A7C-5F2B-44AC1F00561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0">
              <a:extLst>
                <a:ext uri="{FF2B5EF4-FFF2-40B4-BE49-F238E27FC236}">
                  <a16:creationId xmlns:a16="http://schemas.microsoft.com/office/drawing/2014/main" xmlns="" id="{FEDA44E4-18CA-CFAA-81DA-5D2D41C442C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1">
              <a:extLst>
                <a:ext uri="{FF2B5EF4-FFF2-40B4-BE49-F238E27FC236}">
                  <a16:creationId xmlns:a16="http://schemas.microsoft.com/office/drawing/2014/main" xmlns="" id="{7AF22F7B-F551-B8C7-55A1-485204F0B1F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1CB2A9-1FC1-DB30-69A5-09F99F75BDF9}"/>
              </a:ext>
            </a:extLst>
          </p:cNvPr>
          <p:cNvSpPr txBox="1"/>
          <p:nvPr/>
        </p:nvSpPr>
        <p:spPr>
          <a:xfrm>
            <a:off x="178972" y="3295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3875</TotalTime>
  <Words>797</Words>
  <Application>Microsoft Office PowerPoint</Application>
  <PresentationFormat>Widescreen</PresentationFormat>
  <Paragraphs>169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ChronicaPro-Bold</vt:lpstr>
      <vt:lpstr>Myriad Pro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230</cp:revision>
  <dcterms:created xsi:type="dcterms:W3CDTF">2020-12-09T02:04:09Z</dcterms:created>
  <dcterms:modified xsi:type="dcterms:W3CDTF">2025-04-09T15:52:49Z</dcterms:modified>
</cp:coreProperties>
</file>