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71" r:id="rId2"/>
    <p:sldId id="256" r:id="rId3"/>
    <p:sldId id="302" r:id="rId4"/>
    <p:sldId id="279" r:id="rId5"/>
    <p:sldId id="363" r:id="rId6"/>
    <p:sldId id="361" r:id="rId7"/>
    <p:sldId id="362" r:id="rId8"/>
    <p:sldId id="327" r:id="rId9"/>
    <p:sldId id="365" r:id="rId10"/>
    <p:sldId id="348" r:id="rId11"/>
    <p:sldId id="358" r:id="rId12"/>
    <p:sldId id="360" r:id="rId13"/>
    <p:sldId id="359" r:id="rId14"/>
    <p:sldId id="314" r:id="rId15"/>
    <p:sldId id="330" r:id="rId16"/>
    <p:sldId id="35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417"/>
    <a:srgbClr val="F16649"/>
    <a:srgbClr val="F26648"/>
    <a:srgbClr val="6D9FB1"/>
    <a:srgbClr val="F7931D"/>
    <a:srgbClr val="FBC864"/>
    <a:srgbClr val="FEE3AF"/>
    <a:srgbClr val="77ADC0"/>
    <a:srgbClr val="0087B2"/>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0" autoAdjust="0"/>
    <p:restoredTop sz="94692"/>
  </p:normalViewPr>
  <p:slideViewPr>
    <p:cSldViewPr snapToGrid="0" showGuides="1">
      <p:cViewPr varScale="1">
        <p:scale>
          <a:sx n="83" d="100"/>
          <a:sy n="83" d="100"/>
        </p:scale>
        <p:origin x="634"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a Khoa To Nguyen" userId="5d3dbb68a482bd50" providerId="LiveId" clId="{9D5BFBF0-61AE-49BB-90A9-01798A17B5A2}"/>
    <pc:docChg chg="undo custSel modSld">
      <pc:chgData name="Gia Khoa To Nguyen" userId="5d3dbb68a482bd50" providerId="LiveId" clId="{9D5BFBF0-61AE-49BB-90A9-01798A17B5A2}" dt="2024-08-12T01:20:56.221" v="42" actId="1076"/>
      <pc:docMkLst>
        <pc:docMk/>
      </pc:docMkLst>
      <pc:sldChg chg="modSp mod">
        <pc:chgData name="Gia Khoa To Nguyen" userId="5d3dbb68a482bd50" providerId="LiveId" clId="{9D5BFBF0-61AE-49BB-90A9-01798A17B5A2}" dt="2024-08-09T04:29:14.429" v="28" actId="255"/>
        <pc:sldMkLst>
          <pc:docMk/>
          <pc:sldMk cId="3404845292" sldId="279"/>
        </pc:sldMkLst>
        <pc:spChg chg="mod">
          <ac:chgData name="Gia Khoa To Nguyen" userId="5d3dbb68a482bd50" providerId="LiveId" clId="{9D5BFBF0-61AE-49BB-90A9-01798A17B5A2}" dt="2024-08-09T04:29:08.546" v="27" actId="255"/>
          <ac:spMkLst>
            <pc:docMk/>
            <pc:sldMk cId="3404845292" sldId="279"/>
            <ac:spMk id="14" creationId="{3620506D-D0FB-4364-9BF0-303257236434}"/>
          </ac:spMkLst>
        </pc:spChg>
        <pc:spChg chg="mod">
          <ac:chgData name="Gia Khoa To Nguyen" userId="5d3dbb68a482bd50" providerId="LiveId" clId="{9D5BFBF0-61AE-49BB-90A9-01798A17B5A2}" dt="2024-08-09T04:29:14.429" v="28" actId="255"/>
          <ac:spMkLst>
            <pc:docMk/>
            <pc:sldMk cId="3404845292" sldId="279"/>
            <ac:spMk id="15" creationId="{3620506D-D0FB-4364-9BF0-303257236434}"/>
          </ac:spMkLst>
        </pc:spChg>
      </pc:sldChg>
      <pc:sldChg chg="modSp mod">
        <pc:chgData name="Gia Khoa To Nguyen" userId="5d3dbb68a482bd50" providerId="LiveId" clId="{9D5BFBF0-61AE-49BB-90A9-01798A17B5A2}" dt="2024-08-09T04:29:26.318" v="29" actId="1076"/>
        <pc:sldMkLst>
          <pc:docMk/>
          <pc:sldMk cId="3633158301" sldId="298"/>
        </pc:sldMkLst>
        <pc:spChg chg="mod">
          <ac:chgData name="Gia Khoa To Nguyen" userId="5d3dbb68a482bd50" providerId="LiveId" clId="{9D5BFBF0-61AE-49BB-90A9-01798A17B5A2}" dt="2024-08-09T04:29:26.318" v="29" actId="1076"/>
          <ac:spMkLst>
            <pc:docMk/>
            <pc:sldMk cId="3633158301" sldId="298"/>
            <ac:spMk id="11" creationId="{00000000-0000-0000-0000-000000000000}"/>
          </ac:spMkLst>
        </pc:spChg>
      </pc:sldChg>
      <pc:sldChg chg="modSp mod">
        <pc:chgData name="Gia Khoa To Nguyen" userId="5d3dbb68a482bd50" providerId="LiveId" clId="{9D5BFBF0-61AE-49BB-90A9-01798A17B5A2}" dt="2024-08-09T04:28:42.612" v="24" actId="20577"/>
        <pc:sldMkLst>
          <pc:docMk/>
          <pc:sldMk cId="658201877" sldId="302"/>
        </pc:sldMkLst>
        <pc:spChg chg="mod">
          <ac:chgData name="Gia Khoa To Nguyen" userId="5d3dbb68a482bd50" providerId="LiveId" clId="{9D5BFBF0-61AE-49BB-90A9-01798A17B5A2}" dt="2024-08-09T04:28:34.119" v="22" actId="20577"/>
          <ac:spMkLst>
            <pc:docMk/>
            <pc:sldMk cId="658201877" sldId="302"/>
            <ac:spMk id="22" creationId="{00000000-0000-0000-0000-000000000000}"/>
          </ac:spMkLst>
        </pc:spChg>
        <pc:spChg chg="mod">
          <ac:chgData name="Gia Khoa To Nguyen" userId="5d3dbb68a482bd50" providerId="LiveId" clId="{9D5BFBF0-61AE-49BB-90A9-01798A17B5A2}" dt="2024-08-09T04:28:23.942" v="1" actId="20577"/>
          <ac:spMkLst>
            <pc:docMk/>
            <pc:sldMk cId="658201877" sldId="302"/>
            <ac:spMk id="32" creationId="{57E4F2CC-83FE-E3A3-AD82-2CF1053136CF}"/>
          </ac:spMkLst>
        </pc:spChg>
        <pc:spChg chg="mod">
          <ac:chgData name="Gia Khoa To Nguyen" userId="5d3dbb68a482bd50" providerId="LiveId" clId="{9D5BFBF0-61AE-49BB-90A9-01798A17B5A2}" dt="2024-08-09T04:28:42.612" v="24" actId="20577"/>
          <ac:spMkLst>
            <pc:docMk/>
            <pc:sldMk cId="658201877" sldId="302"/>
            <ac:spMk id="33" creationId="{9E9D361C-5911-3565-F701-C3AD686016AD}"/>
          </ac:spMkLst>
        </pc:spChg>
      </pc:sldChg>
      <pc:sldChg chg="modSp mod">
        <pc:chgData name="Gia Khoa To Nguyen" userId="5d3dbb68a482bd50" providerId="LiveId" clId="{9D5BFBF0-61AE-49BB-90A9-01798A17B5A2}" dt="2024-08-12T01:20:25.481" v="38" actId="1076"/>
        <pc:sldMkLst>
          <pc:docMk/>
          <pc:sldMk cId="2138508035" sldId="327"/>
        </pc:sldMkLst>
        <pc:spChg chg="mod">
          <ac:chgData name="Gia Khoa To Nguyen" userId="5d3dbb68a482bd50" providerId="LiveId" clId="{9D5BFBF0-61AE-49BB-90A9-01798A17B5A2}" dt="2024-08-12T01:20:25.481" v="38" actId="1076"/>
          <ac:spMkLst>
            <pc:docMk/>
            <pc:sldMk cId="2138508035" sldId="327"/>
            <ac:spMk id="11" creationId="{00000000-0000-0000-0000-000000000000}"/>
          </ac:spMkLst>
        </pc:spChg>
      </pc:sldChg>
      <pc:sldChg chg="modSp mod">
        <pc:chgData name="Gia Khoa To Nguyen" userId="5d3dbb68a482bd50" providerId="LiveId" clId="{9D5BFBF0-61AE-49BB-90A9-01798A17B5A2}" dt="2024-08-12T01:20:34.011" v="39" actId="1076"/>
        <pc:sldMkLst>
          <pc:docMk/>
          <pc:sldMk cId="2720924874" sldId="348"/>
        </pc:sldMkLst>
        <pc:spChg chg="mod">
          <ac:chgData name="Gia Khoa To Nguyen" userId="5d3dbb68a482bd50" providerId="LiveId" clId="{9D5BFBF0-61AE-49BB-90A9-01798A17B5A2}" dt="2024-08-12T01:20:34.011" v="39" actId="1076"/>
          <ac:spMkLst>
            <pc:docMk/>
            <pc:sldMk cId="2720924874" sldId="348"/>
            <ac:spMk id="11" creationId="{00000000-0000-0000-0000-000000000000}"/>
          </ac:spMkLst>
        </pc:spChg>
      </pc:sldChg>
      <pc:sldChg chg="modSp mod">
        <pc:chgData name="Gia Khoa To Nguyen" userId="5d3dbb68a482bd50" providerId="LiveId" clId="{9D5BFBF0-61AE-49BB-90A9-01798A17B5A2}" dt="2024-08-12T01:20:39.572" v="40" actId="1076"/>
        <pc:sldMkLst>
          <pc:docMk/>
          <pc:sldMk cId="1661154942" sldId="358"/>
        </pc:sldMkLst>
        <pc:spChg chg="mod">
          <ac:chgData name="Gia Khoa To Nguyen" userId="5d3dbb68a482bd50" providerId="LiveId" clId="{9D5BFBF0-61AE-49BB-90A9-01798A17B5A2}" dt="2024-08-12T01:20:39.572" v="40" actId="1076"/>
          <ac:spMkLst>
            <pc:docMk/>
            <pc:sldMk cId="1661154942" sldId="358"/>
            <ac:spMk id="11" creationId="{00000000-0000-0000-0000-000000000000}"/>
          </ac:spMkLst>
        </pc:spChg>
      </pc:sldChg>
      <pc:sldChg chg="modSp mod">
        <pc:chgData name="Gia Khoa To Nguyen" userId="5d3dbb68a482bd50" providerId="LiveId" clId="{9D5BFBF0-61AE-49BB-90A9-01798A17B5A2}" dt="2024-08-12T01:20:56.221" v="42" actId="1076"/>
        <pc:sldMkLst>
          <pc:docMk/>
          <pc:sldMk cId="2847378460" sldId="359"/>
        </pc:sldMkLst>
        <pc:spChg chg="mod">
          <ac:chgData name="Gia Khoa To Nguyen" userId="5d3dbb68a482bd50" providerId="LiveId" clId="{9D5BFBF0-61AE-49BB-90A9-01798A17B5A2}" dt="2024-08-12T01:20:56.221" v="42" actId="1076"/>
          <ac:spMkLst>
            <pc:docMk/>
            <pc:sldMk cId="2847378460" sldId="359"/>
            <ac:spMk id="11" creationId="{00000000-0000-0000-0000-000000000000}"/>
          </ac:spMkLst>
        </pc:spChg>
      </pc:sldChg>
      <pc:sldChg chg="modSp mod">
        <pc:chgData name="Gia Khoa To Nguyen" userId="5d3dbb68a482bd50" providerId="LiveId" clId="{9D5BFBF0-61AE-49BB-90A9-01798A17B5A2}" dt="2024-08-12T01:20:48.499" v="41" actId="1076"/>
        <pc:sldMkLst>
          <pc:docMk/>
          <pc:sldMk cId="3738152205" sldId="360"/>
        </pc:sldMkLst>
        <pc:spChg chg="mod">
          <ac:chgData name="Gia Khoa To Nguyen" userId="5d3dbb68a482bd50" providerId="LiveId" clId="{9D5BFBF0-61AE-49BB-90A9-01798A17B5A2}" dt="2024-08-12T01:20:48.499" v="41" actId="1076"/>
          <ac:spMkLst>
            <pc:docMk/>
            <pc:sldMk cId="3738152205" sldId="360"/>
            <ac:spMk id="10" creationId="{C8E68D0B-2196-A23C-D35C-918E25CA9412}"/>
          </ac:spMkLst>
        </pc:spChg>
      </pc:sldChg>
      <pc:sldChg chg="modSp mod">
        <pc:chgData name="Gia Khoa To Nguyen" userId="5d3dbb68a482bd50" providerId="LiveId" clId="{9D5BFBF0-61AE-49BB-90A9-01798A17B5A2}" dt="2024-08-12T01:20:15.780" v="37" actId="1076"/>
        <pc:sldMkLst>
          <pc:docMk/>
          <pc:sldMk cId="1658593183" sldId="363"/>
        </pc:sldMkLst>
        <pc:spChg chg="mod">
          <ac:chgData name="Gia Khoa To Nguyen" userId="5d3dbb68a482bd50" providerId="LiveId" clId="{9D5BFBF0-61AE-49BB-90A9-01798A17B5A2}" dt="2024-08-12T01:20:15.780" v="37" actId="1076"/>
          <ac:spMkLst>
            <pc:docMk/>
            <pc:sldMk cId="1658593183" sldId="363"/>
            <ac:spMk id="9" creationId="{1B909224-2F6B-BA97-FB71-414BDDAA447E}"/>
          </ac:spMkLst>
        </pc:spChg>
        <pc:spChg chg="mod">
          <ac:chgData name="Gia Khoa To Nguyen" userId="5d3dbb68a482bd50" providerId="LiveId" clId="{9D5BFBF0-61AE-49BB-90A9-01798A17B5A2}" dt="2024-08-09T04:29:54.770" v="33" actId="1076"/>
          <ac:spMkLst>
            <pc:docMk/>
            <pc:sldMk cId="1658593183" sldId="363"/>
            <ac:spMk id="26" creationId="{34C87722-B88C-4242-BBAB-786B74455F27}"/>
          </ac:spMkLst>
        </pc:spChg>
        <pc:picChg chg="mod">
          <ac:chgData name="Gia Khoa To Nguyen" userId="5d3dbb68a482bd50" providerId="LiveId" clId="{9D5BFBF0-61AE-49BB-90A9-01798A17B5A2}" dt="2024-08-09T04:29:59.250" v="35" actId="1076"/>
          <ac:picMkLst>
            <pc:docMk/>
            <pc:sldMk cId="1658593183" sldId="363"/>
            <ac:picMk id="4" creationId="{1C670D63-EAC7-9DC2-23AC-90AC8E8C2853}"/>
          </ac:picMkLst>
        </pc:picChg>
        <pc:picChg chg="mod">
          <ac:chgData name="Gia Khoa To Nguyen" userId="5d3dbb68a482bd50" providerId="LiveId" clId="{9D5BFBF0-61AE-49BB-90A9-01798A17B5A2}" dt="2024-08-09T04:29:56.794" v="34" actId="1076"/>
          <ac:picMkLst>
            <pc:docMk/>
            <pc:sldMk cId="1658593183" sldId="363"/>
            <ac:picMk id="5" creationId="{A1650BEC-2625-2CB6-D37F-8BC888338F30}"/>
          </ac:picMkLst>
        </pc:picChg>
      </pc:sldChg>
      <pc:sldChg chg="modSp mod">
        <pc:chgData name="Gia Khoa To Nguyen" userId="5d3dbb68a482bd50" providerId="LiveId" clId="{9D5BFBF0-61AE-49BB-90A9-01798A17B5A2}" dt="2024-08-12T01:20:04.218" v="36" actId="1076"/>
        <pc:sldMkLst>
          <pc:docMk/>
          <pc:sldMk cId="1168890370" sldId="364"/>
        </pc:sldMkLst>
        <pc:spChg chg="mod">
          <ac:chgData name="Gia Khoa To Nguyen" userId="5d3dbb68a482bd50" providerId="LiveId" clId="{9D5BFBF0-61AE-49BB-90A9-01798A17B5A2}" dt="2024-08-12T01:20:04.218" v="36" actId="1076"/>
          <ac:spMkLst>
            <pc:docMk/>
            <pc:sldMk cId="1168890370" sldId="364"/>
            <ac:spMk id="7" creationId="{312628C0-5782-434F-E4AC-A797231683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4734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032865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5627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26785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818078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703865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833934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64182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749541"/>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90704" y="877499"/>
            <a:ext cx="11060411" cy="830997"/>
          </a:xfrm>
          <a:prstGeom prst="rect">
            <a:avLst/>
          </a:prstGeom>
          <a:noFill/>
          <a:effectLst/>
        </p:spPr>
        <p:txBody>
          <a:bodyPr wrap="square" rtlCol="0">
            <a:spAutoFit/>
          </a:bodyPr>
          <a:lstStyle/>
          <a:p>
            <a:r>
              <a:rPr lang="en-US" sz="2400" b="1" dirty="0">
                <a:effectLst/>
              </a:rPr>
              <a:t>Listen to a conversation between Trang and Tom. Fill in each blank with no more than TWO words. </a:t>
            </a:r>
          </a:p>
        </p:txBody>
      </p:sp>
      <p:sp>
        <p:nvSpPr>
          <p:cNvPr id="16" name="Rounded Rectangle 15"/>
          <p:cNvSpPr/>
          <p:nvPr/>
        </p:nvSpPr>
        <p:spPr>
          <a:xfrm>
            <a:off x="222267" y="98803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75052" y="88539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136507" y="28459"/>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LISTENING</a:t>
            </a:r>
          </a:p>
        </p:txBody>
      </p:sp>
      <p:sp>
        <p:nvSpPr>
          <p:cNvPr id="21" name="Content Placeholder 2"/>
          <p:cNvSpPr>
            <a:spLocks noGrp="1"/>
          </p:cNvSpPr>
          <p:nvPr>
            <p:ph idx="1"/>
          </p:nvPr>
        </p:nvSpPr>
        <p:spPr>
          <a:xfrm>
            <a:off x="288002" y="2043954"/>
            <a:ext cx="11725026" cy="4698216"/>
          </a:xfrm>
        </p:spPr>
        <p:txBody>
          <a:bodyPr>
            <a:noAutofit/>
          </a:bodyPr>
          <a:lstStyle/>
          <a:p>
            <a:pPr marL="0" indent="0">
              <a:lnSpc>
                <a:spcPct val="100000"/>
              </a:lnSpc>
              <a:spcAft>
                <a:spcPts val="120"/>
              </a:spcAft>
              <a:buNone/>
            </a:pPr>
            <a:r>
              <a:rPr lang="en-US" sz="3600" b="1" dirty="0">
                <a:solidFill>
                  <a:srgbClr val="F16649"/>
                </a:solidFill>
              </a:rPr>
              <a:t>1. </a:t>
            </a:r>
            <a:r>
              <a:rPr lang="en-US" sz="3600" dirty="0"/>
              <a:t>Trang is reading about newly invented ________________. </a:t>
            </a:r>
            <a:r>
              <a:rPr lang="en-US" sz="3600" b="1" dirty="0">
                <a:solidFill>
                  <a:srgbClr val="F26648"/>
                </a:solidFill>
              </a:rPr>
              <a:t>2. </a:t>
            </a:r>
            <a:r>
              <a:rPr lang="en-US" sz="3600" dirty="0">
                <a:effectLst/>
              </a:rPr>
              <a:t>Trang wants to have a _________.</a:t>
            </a:r>
            <a:br>
              <a:rPr lang="en-US" sz="3600" dirty="0">
                <a:effectLst/>
              </a:rPr>
            </a:br>
            <a:r>
              <a:rPr lang="en-US" sz="3600" b="1" dirty="0">
                <a:solidFill>
                  <a:srgbClr val="F16649"/>
                </a:solidFill>
                <a:effectLst/>
              </a:rPr>
              <a:t>3. </a:t>
            </a:r>
            <a:r>
              <a:rPr lang="en-US" sz="3600" dirty="0">
                <a:effectLst/>
              </a:rPr>
              <a:t>Trang wants the View-me window to show the __________</a:t>
            </a:r>
            <a:r>
              <a:rPr lang="en-US" sz="3600" dirty="0">
                <a:solidFill>
                  <a:srgbClr val="7F7F7F"/>
                </a:solidFill>
                <a:effectLst/>
              </a:rPr>
              <a:t> </a:t>
            </a:r>
            <a:r>
              <a:rPr lang="en-US" sz="3600" dirty="0">
                <a:effectLst/>
              </a:rPr>
              <a:t>all day.</a:t>
            </a:r>
            <a:br>
              <a:rPr lang="en-US" sz="3600" dirty="0">
                <a:effectLst/>
              </a:rPr>
            </a:br>
            <a:r>
              <a:rPr lang="en-US" sz="3600" b="1" dirty="0">
                <a:solidFill>
                  <a:srgbClr val="F16649"/>
                </a:solidFill>
                <a:effectLst/>
              </a:rPr>
              <a:t>4. </a:t>
            </a:r>
            <a:r>
              <a:rPr lang="en-US" sz="3600" dirty="0">
                <a:effectLst/>
              </a:rPr>
              <a:t>Tom says that with the blue hat, Trang doesn’t need to carry along a ___________.</a:t>
            </a:r>
            <a:br>
              <a:rPr lang="en-US" sz="3600" dirty="0">
                <a:effectLst/>
              </a:rPr>
            </a:br>
            <a:r>
              <a:rPr lang="en-US" sz="3600" b="1" dirty="0">
                <a:solidFill>
                  <a:srgbClr val="F16649"/>
                </a:solidFill>
                <a:effectLst/>
              </a:rPr>
              <a:t>5. </a:t>
            </a:r>
            <a:r>
              <a:rPr lang="en-US" sz="3600" dirty="0">
                <a:effectLst/>
              </a:rPr>
              <a:t>Trang doesn’t like the blue hat because it’s not _______. </a:t>
            </a:r>
            <a:endParaRPr lang="en-US" sz="3600" dirty="0"/>
          </a:p>
        </p:txBody>
      </p:sp>
      <p:sp>
        <p:nvSpPr>
          <p:cNvPr id="18" name="TextBox 17"/>
          <p:cNvSpPr txBox="1"/>
          <p:nvPr/>
        </p:nvSpPr>
        <p:spPr>
          <a:xfrm>
            <a:off x="7984736" y="2043954"/>
            <a:ext cx="4206092" cy="646331"/>
          </a:xfrm>
          <a:prstGeom prst="rect">
            <a:avLst/>
          </a:prstGeom>
          <a:noFill/>
        </p:spPr>
        <p:txBody>
          <a:bodyPr wrap="square" rtlCol="0">
            <a:spAutoFit/>
          </a:bodyPr>
          <a:lstStyle/>
          <a:p>
            <a:r>
              <a:rPr lang="en-US" sz="3600" b="1" dirty="0">
                <a:solidFill>
                  <a:srgbClr val="7030A0"/>
                </a:solidFill>
              </a:rPr>
              <a:t>electronic devices </a:t>
            </a:r>
          </a:p>
        </p:txBody>
      </p:sp>
      <p:sp>
        <p:nvSpPr>
          <p:cNvPr id="19" name="TextBox 18"/>
          <p:cNvSpPr txBox="1"/>
          <p:nvPr/>
        </p:nvSpPr>
        <p:spPr>
          <a:xfrm>
            <a:off x="4956103" y="2617272"/>
            <a:ext cx="2194899" cy="646331"/>
          </a:xfrm>
          <a:prstGeom prst="rect">
            <a:avLst/>
          </a:prstGeom>
          <a:noFill/>
        </p:spPr>
        <p:txBody>
          <a:bodyPr wrap="square" rtlCol="0">
            <a:spAutoFit/>
          </a:bodyPr>
          <a:lstStyle/>
          <a:p>
            <a:r>
              <a:rPr lang="en-US" sz="3600" b="1" dirty="0">
                <a:solidFill>
                  <a:srgbClr val="7030A0"/>
                </a:solidFill>
              </a:rPr>
              <a:t>pet robot </a:t>
            </a:r>
          </a:p>
        </p:txBody>
      </p:sp>
      <p:sp>
        <p:nvSpPr>
          <p:cNvPr id="23" name="TextBox 22"/>
          <p:cNvSpPr txBox="1"/>
          <p:nvPr/>
        </p:nvSpPr>
        <p:spPr>
          <a:xfrm>
            <a:off x="9427178" y="3159506"/>
            <a:ext cx="2325893" cy="646331"/>
          </a:xfrm>
          <a:prstGeom prst="rect">
            <a:avLst/>
          </a:prstGeom>
          <a:noFill/>
        </p:spPr>
        <p:txBody>
          <a:bodyPr wrap="square" rtlCol="0">
            <a:spAutoFit/>
          </a:bodyPr>
          <a:lstStyle/>
          <a:p>
            <a:r>
              <a:rPr lang="en-US" sz="3600" b="1" dirty="0">
                <a:solidFill>
                  <a:srgbClr val="7030A0"/>
                </a:solidFill>
              </a:rPr>
              <a:t>ocean view</a:t>
            </a:r>
          </a:p>
        </p:txBody>
      </p:sp>
      <p:sp>
        <p:nvSpPr>
          <p:cNvPr id="2" name="TextBox 1">
            <a:extLst>
              <a:ext uri="{FF2B5EF4-FFF2-40B4-BE49-F238E27FC236}">
                <a16:creationId xmlns:a16="http://schemas.microsoft.com/office/drawing/2014/main" xmlns="" id="{EED629C6-2740-5F02-D16A-4E3DEF93E4CC}"/>
              </a:ext>
            </a:extLst>
          </p:cNvPr>
          <p:cNvSpPr txBox="1"/>
          <p:nvPr/>
        </p:nvSpPr>
        <p:spPr>
          <a:xfrm>
            <a:off x="2765026" y="4803981"/>
            <a:ext cx="3008353" cy="646331"/>
          </a:xfrm>
          <a:prstGeom prst="rect">
            <a:avLst/>
          </a:prstGeom>
          <a:noFill/>
        </p:spPr>
        <p:txBody>
          <a:bodyPr wrap="square" rtlCol="0">
            <a:spAutoFit/>
          </a:bodyPr>
          <a:lstStyle/>
          <a:p>
            <a:r>
              <a:rPr lang="en-US" sz="3600" b="1" dirty="0">
                <a:solidFill>
                  <a:srgbClr val="7030A0"/>
                </a:solidFill>
              </a:rPr>
              <a:t>music player </a:t>
            </a:r>
          </a:p>
        </p:txBody>
      </p:sp>
      <p:sp>
        <p:nvSpPr>
          <p:cNvPr id="4" name="TextBox 3">
            <a:extLst>
              <a:ext uri="{FF2B5EF4-FFF2-40B4-BE49-F238E27FC236}">
                <a16:creationId xmlns:a16="http://schemas.microsoft.com/office/drawing/2014/main" xmlns="" id="{1805E80D-64C2-57C5-98D4-47A63BD0B259}"/>
              </a:ext>
            </a:extLst>
          </p:cNvPr>
          <p:cNvSpPr txBox="1"/>
          <p:nvPr/>
        </p:nvSpPr>
        <p:spPr>
          <a:xfrm>
            <a:off x="9491626" y="5343406"/>
            <a:ext cx="2194899" cy="646331"/>
          </a:xfrm>
          <a:prstGeom prst="rect">
            <a:avLst/>
          </a:prstGeom>
          <a:noFill/>
        </p:spPr>
        <p:txBody>
          <a:bodyPr wrap="square" rtlCol="0">
            <a:spAutoFit/>
          </a:bodyPr>
          <a:lstStyle/>
          <a:p>
            <a:r>
              <a:rPr lang="en-US" sz="3600" b="1" dirty="0">
                <a:solidFill>
                  <a:srgbClr val="7030A0"/>
                </a:solidFill>
              </a:rPr>
              <a:t>elegant  </a:t>
            </a:r>
          </a:p>
        </p:txBody>
      </p:sp>
      <p:pic>
        <p:nvPicPr>
          <p:cNvPr id="5" name="079">
            <a:hlinkClick r:id="" action="ppaction://media"/>
            <a:extLst>
              <a:ext uri="{FF2B5EF4-FFF2-40B4-BE49-F238E27FC236}">
                <a16:creationId xmlns:a16="http://schemas.microsoft.com/office/drawing/2014/main" xmlns="" id="{9EB1BE1D-C280-618D-CCFB-79A4A4A9A2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8421" y="1224998"/>
            <a:ext cx="609600" cy="609600"/>
          </a:xfrm>
          <a:prstGeom prst="rect">
            <a:avLst/>
          </a:prstGeom>
        </p:spPr>
      </p:pic>
    </p:spTree>
    <p:extLst>
      <p:ext uri="{BB962C8B-B14F-4D97-AF65-F5344CB8AC3E}">
        <p14:creationId xmlns:p14="http://schemas.microsoft.com/office/powerpoint/2010/main" val="272092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003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5"/>
                </p:tgtEl>
              </p:cMediaNode>
            </p:audio>
          </p:childTnLst>
        </p:cTn>
      </p:par>
    </p:tnLst>
    <p:bldLst>
      <p:bldP spid="18" grpId="0"/>
      <p:bldP spid="19" grpId="0"/>
      <p:bldP spid="23" grpId="0"/>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19"/>
            <a:ext cx="12192000" cy="715400"/>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687170" y="980184"/>
            <a:ext cx="10815315" cy="954107"/>
          </a:xfrm>
          <a:prstGeom prst="rect">
            <a:avLst/>
          </a:prstGeom>
          <a:noFill/>
          <a:effectLst/>
        </p:spPr>
        <p:txBody>
          <a:bodyPr wrap="square" rtlCol="0">
            <a:spAutoFit/>
          </a:bodyPr>
          <a:lstStyle/>
          <a:p>
            <a:r>
              <a:rPr lang="en-US" sz="2800" b="1" dirty="0">
                <a:effectLst/>
              </a:rPr>
              <a:t>Write an email (100 – 120 words) to your friend telling him / her about an organisation which protects the ocean. You can use the ideas below.</a:t>
            </a:r>
          </a:p>
        </p:txBody>
      </p:sp>
      <p:sp>
        <p:nvSpPr>
          <p:cNvPr id="16" name="Rounded Rectangle 15"/>
          <p:cNvSpPr/>
          <p:nvPr/>
        </p:nvSpPr>
        <p:spPr>
          <a:xfrm>
            <a:off x="131779" y="105797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84564" y="95533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383081" y="13488"/>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WRITING</a:t>
            </a:r>
          </a:p>
        </p:txBody>
      </p:sp>
      <p:sp>
        <p:nvSpPr>
          <p:cNvPr id="8" name="Content Placeholder 7">
            <a:extLst>
              <a:ext uri="{FF2B5EF4-FFF2-40B4-BE49-F238E27FC236}">
                <a16:creationId xmlns:a16="http://schemas.microsoft.com/office/drawing/2014/main" xmlns="" id="{17F79B00-C333-1088-BF00-D988C01B7994}"/>
              </a:ext>
            </a:extLst>
          </p:cNvPr>
          <p:cNvSpPr>
            <a:spLocks noGrp="1"/>
          </p:cNvSpPr>
          <p:nvPr>
            <p:ph idx="1"/>
          </p:nvPr>
        </p:nvSpPr>
        <p:spPr>
          <a:xfrm>
            <a:off x="687170" y="2053950"/>
            <a:ext cx="10815315" cy="4488231"/>
          </a:xfrm>
          <a:solidFill>
            <a:schemeClr val="accent4">
              <a:lumMod val="20000"/>
              <a:lumOff val="80000"/>
            </a:schemeClr>
          </a:solidFill>
        </p:spPr>
        <p:txBody>
          <a:bodyPr>
            <a:noAutofit/>
          </a:bodyPr>
          <a:lstStyle/>
          <a:p>
            <a:pPr>
              <a:lnSpc>
                <a:spcPct val="100000"/>
              </a:lnSpc>
            </a:pPr>
            <a:r>
              <a:rPr lang="en-US" sz="3200" b="1" dirty="0"/>
              <a:t>Name of the organisation: </a:t>
            </a:r>
            <a:r>
              <a:rPr lang="en-US" sz="3200" dirty="0"/>
              <a:t>Save the Oceans</a:t>
            </a:r>
          </a:p>
          <a:p>
            <a:pPr>
              <a:lnSpc>
                <a:spcPct val="100000"/>
              </a:lnSpc>
            </a:pPr>
            <a:r>
              <a:rPr lang="en-US" sz="3200" b="1" dirty="0"/>
              <a:t>Importance of ocean habitats: </a:t>
            </a:r>
            <a:r>
              <a:rPr lang="en-US" sz="3200" dirty="0"/>
              <a:t>produce half of the earth’s oxygen; adjust the climate; create homes for plants and animals</a:t>
            </a:r>
          </a:p>
          <a:p>
            <a:pPr>
              <a:lnSpc>
                <a:spcPct val="100000"/>
              </a:lnSpc>
            </a:pPr>
            <a:r>
              <a:rPr lang="en-US" sz="3200" b="1" dirty="0"/>
              <a:t>Current situation: </a:t>
            </a:r>
            <a:r>
              <a:rPr lang="en-US" sz="3200" dirty="0"/>
              <a:t>habitat loss due to overfishing and pollution</a:t>
            </a:r>
          </a:p>
          <a:p>
            <a:pPr>
              <a:lnSpc>
                <a:spcPct val="100000"/>
              </a:lnSpc>
            </a:pPr>
            <a:r>
              <a:rPr lang="en-US" sz="3200" b="1" dirty="0"/>
              <a:t>What the organisation does: </a:t>
            </a:r>
            <a:r>
              <a:rPr lang="en-US" sz="3200" dirty="0"/>
              <a:t>promotes smart fishing; encourages people to use fewer plastic bags; organises campaigns to clean up the beach and the sea</a:t>
            </a:r>
            <a:endParaRPr lang="x-none" sz="3200" dirty="0"/>
          </a:p>
        </p:txBody>
      </p:sp>
    </p:spTree>
    <p:extLst>
      <p:ext uri="{BB962C8B-B14F-4D97-AF65-F5344CB8AC3E}">
        <p14:creationId xmlns:p14="http://schemas.microsoft.com/office/powerpoint/2010/main" val="166115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17F79B00-C333-1088-BF00-D988C01B7994}"/>
              </a:ext>
            </a:extLst>
          </p:cNvPr>
          <p:cNvSpPr>
            <a:spLocks noGrp="1"/>
          </p:cNvSpPr>
          <p:nvPr>
            <p:ph idx="1"/>
          </p:nvPr>
        </p:nvSpPr>
        <p:spPr>
          <a:xfrm>
            <a:off x="582771" y="2003835"/>
            <a:ext cx="6326029" cy="502569"/>
          </a:xfrm>
        </p:spPr>
        <p:txBody>
          <a:bodyPr>
            <a:normAutofit lnSpcReduction="10000"/>
          </a:bodyPr>
          <a:lstStyle/>
          <a:p>
            <a:pPr marL="0" indent="0">
              <a:buNone/>
            </a:pPr>
            <a:r>
              <a:rPr lang="en-US" sz="3200" b="1" dirty="0"/>
              <a:t>Start and end the email as follows: </a:t>
            </a:r>
          </a:p>
        </p:txBody>
      </p:sp>
      <p:grpSp>
        <p:nvGrpSpPr>
          <p:cNvPr id="2" name="Group 1">
            <a:extLst>
              <a:ext uri="{FF2B5EF4-FFF2-40B4-BE49-F238E27FC236}">
                <a16:creationId xmlns:a16="http://schemas.microsoft.com/office/drawing/2014/main" xmlns="" id="{11F5DB47-54FF-B2D1-D003-6480316AC93E}"/>
              </a:ext>
            </a:extLst>
          </p:cNvPr>
          <p:cNvGrpSpPr/>
          <p:nvPr/>
        </p:nvGrpSpPr>
        <p:grpSpPr>
          <a:xfrm>
            <a:off x="-1172" y="-7619"/>
            <a:ext cx="12192000" cy="715400"/>
            <a:chOff x="7620" y="-7620"/>
            <a:chExt cx="12192000" cy="1083309"/>
          </a:xfrm>
        </p:grpSpPr>
        <p:sp>
          <p:nvSpPr>
            <p:cNvPr id="3" name="Round Single Corner Rectangle 21">
              <a:extLst>
                <a:ext uri="{FF2B5EF4-FFF2-40B4-BE49-F238E27FC236}">
                  <a16:creationId xmlns:a16="http://schemas.microsoft.com/office/drawing/2014/main" xmlns="" id="{AEF3698E-3350-E2C0-5E05-0A3E350C69B9}"/>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 Single Corner Rectangle 22">
              <a:extLst>
                <a:ext uri="{FF2B5EF4-FFF2-40B4-BE49-F238E27FC236}">
                  <a16:creationId xmlns:a16="http://schemas.microsoft.com/office/drawing/2014/main" xmlns="" id="{4CACEB8E-17AE-FB12-B1E6-17F96F404B87}"/>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 Single Corner Rectangle 23">
              <a:extLst>
                <a:ext uri="{FF2B5EF4-FFF2-40B4-BE49-F238E27FC236}">
                  <a16:creationId xmlns:a16="http://schemas.microsoft.com/office/drawing/2014/main" xmlns="" id="{4F272DA8-B840-67F8-7950-8A3D9AE16249}"/>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xmlns="" id="{D1B0240D-0463-72B5-33F3-9A652C23827B}"/>
              </a:ext>
            </a:extLst>
          </p:cNvPr>
          <p:cNvSpPr txBox="1"/>
          <p:nvPr/>
        </p:nvSpPr>
        <p:spPr>
          <a:xfrm>
            <a:off x="688342" y="732632"/>
            <a:ext cx="10815315" cy="954107"/>
          </a:xfrm>
          <a:prstGeom prst="rect">
            <a:avLst/>
          </a:prstGeom>
          <a:noFill/>
          <a:effectLst/>
        </p:spPr>
        <p:txBody>
          <a:bodyPr wrap="square" rtlCol="0">
            <a:spAutoFit/>
          </a:bodyPr>
          <a:lstStyle/>
          <a:p>
            <a:r>
              <a:rPr lang="en-US" sz="2800" b="1" dirty="0">
                <a:effectLst/>
              </a:rPr>
              <a:t>Write an email (100 – 120 words) to your friend telling him / her about an organisation which protects the ocean. You can use the ideas below.</a:t>
            </a:r>
          </a:p>
        </p:txBody>
      </p:sp>
      <p:sp>
        <p:nvSpPr>
          <p:cNvPr id="7" name="Rounded Rectangle 15">
            <a:extLst>
              <a:ext uri="{FF2B5EF4-FFF2-40B4-BE49-F238E27FC236}">
                <a16:creationId xmlns:a16="http://schemas.microsoft.com/office/drawing/2014/main" xmlns="" id="{D8D0EBD9-9F10-0760-1B8B-CB26E1C61E2D}"/>
              </a:ext>
            </a:extLst>
          </p:cNvPr>
          <p:cNvSpPr/>
          <p:nvPr/>
        </p:nvSpPr>
        <p:spPr>
          <a:xfrm>
            <a:off x="132951" y="81042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a:extLst>
              <a:ext uri="{FF2B5EF4-FFF2-40B4-BE49-F238E27FC236}">
                <a16:creationId xmlns:a16="http://schemas.microsoft.com/office/drawing/2014/main" xmlns="" id="{375990DB-8B0D-5514-FE50-B2196DB3D87F}"/>
              </a:ext>
            </a:extLst>
          </p:cNvPr>
          <p:cNvSpPr txBox="1"/>
          <p:nvPr/>
        </p:nvSpPr>
        <p:spPr>
          <a:xfrm>
            <a:off x="185736" y="70778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0" name="TextBox 9">
            <a:extLst>
              <a:ext uri="{FF2B5EF4-FFF2-40B4-BE49-F238E27FC236}">
                <a16:creationId xmlns:a16="http://schemas.microsoft.com/office/drawing/2014/main" xmlns="" id="{C8E68D0B-2196-A23C-D35C-918E25CA9412}"/>
              </a:ext>
            </a:extLst>
          </p:cNvPr>
          <p:cNvSpPr txBox="1"/>
          <p:nvPr/>
        </p:nvSpPr>
        <p:spPr>
          <a:xfrm>
            <a:off x="132951" y="23887"/>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WRITING</a:t>
            </a:r>
          </a:p>
        </p:txBody>
      </p:sp>
      <p:pic>
        <p:nvPicPr>
          <p:cNvPr id="12" name="Picture 11">
            <a:extLst>
              <a:ext uri="{FF2B5EF4-FFF2-40B4-BE49-F238E27FC236}">
                <a16:creationId xmlns:a16="http://schemas.microsoft.com/office/drawing/2014/main" xmlns="" id="{0CD89EC8-2BD1-6884-1DF5-7F775697DF2E}"/>
              </a:ext>
            </a:extLst>
          </p:cNvPr>
          <p:cNvPicPr>
            <a:picLocks noChangeAspect="1"/>
          </p:cNvPicPr>
          <p:nvPr/>
        </p:nvPicPr>
        <p:blipFill>
          <a:blip r:embed="rId3"/>
          <a:stretch>
            <a:fillRect/>
          </a:stretch>
        </p:blipFill>
        <p:spPr>
          <a:xfrm>
            <a:off x="1765589" y="2638931"/>
            <a:ext cx="8292811" cy="3832152"/>
          </a:xfrm>
          <a:prstGeom prst="rect">
            <a:avLst/>
          </a:prstGeom>
        </p:spPr>
      </p:pic>
    </p:spTree>
    <p:extLst>
      <p:ext uri="{BB962C8B-B14F-4D97-AF65-F5344CB8AC3E}">
        <p14:creationId xmlns:p14="http://schemas.microsoft.com/office/powerpoint/2010/main" val="373815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4075B93-F5E8-0608-655E-B0F3EA631E49}"/>
              </a:ext>
            </a:extLst>
          </p:cNvPr>
          <p:cNvSpPr txBox="1"/>
          <p:nvPr/>
        </p:nvSpPr>
        <p:spPr>
          <a:xfrm>
            <a:off x="145861" y="2028507"/>
            <a:ext cx="11815384" cy="4832092"/>
          </a:xfrm>
          <a:prstGeom prst="rect">
            <a:avLst/>
          </a:prstGeom>
          <a:solidFill>
            <a:schemeClr val="accent4">
              <a:lumMod val="20000"/>
              <a:lumOff val="80000"/>
            </a:schemeClr>
          </a:solidFill>
        </p:spPr>
        <p:txBody>
          <a:bodyPr wrap="square" rtlCol="0">
            <a:spAutoFit/>
          </a:bodyPr>
          <a:lstStyle/>
          <a:p>
            <a:r>
              <a:rPr lang="en-GB" sz="2800" dirty="0"/>
              <a:t>Dear Peter,</a:t>
            </a:r>
            <a:endParaRPr lang="x-none" sz="2800" dirty="0"/>
          </a:p>
          <a:p>
            <a:r>
              <a:rPr lang="en-GB" sz="2800" dirty="0"/>
              <a:t>It’s nice to hear from you again. I’ve read an article about Save the Oceans. Let me tell you about it.</a:t>
            </a:r>
            <a:endParaRPr lang="x-none" sz="2800" dirty="0"/>
          </a:p>
          <a:p>
            <a:r>
              <a:rPr lang="en-GB" sz="2800" dirty="0"/>
              <a:t>The ocean habitats are very important because they produce half of the earth’s oxygen and create homes for plants and animals. However, there is serious habitat loss due to overfishing and pollution. Save the Oceans is helping oceans in many ways. It promotes smart fishing. It also encourages people to use fewer plastic bags. Besides, it organises campaigns to clean up the beach and the sea.</a:t>
            </a:r>
            <a:endParaRPr lang="x-none" sz="2800" dirty="0"/>
          </a:p>
          <a:p>
            <a:r>
              <a:rPr lang="en-GB" sz="2800" dirty="0"/>
              <a:t>I admire the actions of Save the Oceans. Hope that I can join them in the future. </a:t>
            </a:r>
            <a:endParaRPr lang="x-none" sz="2800" dirty="0"/>
          </a:p>
          <a:p>
            <a:r>
              <a:rPr lang="en-GB" sz="2800" dirty="0"/>
              <a:t>Do you know other organisations which help the oceans? </a:t>
            </a:r>
            <a:endParaRPr lang="x-none" sz="2800" dirty="0"/>
          </a:p>
          <a:p>
            <a:r>
              <a:rPr lang="en-GB" sz="2800" i="1" dirty="0"/>
              <a:t>Cheer,</a:t>
            </a:r>
            <a:endParaRPr lang="x-none" sz="2800" i="1" dirty="0"/>
          </a:p>
        </p:txBody>
      </p:sp>
      <p:grpSp>
        <p:nvGrpSpPr>
          <p:cNvPr id="21" name="Group 20"/>
          <p:cNvGrpSpPr/>
          <p:nvPr/>
        </p:nvGrpSpPr>
        <p:grpSpPr>
          <a:xfrm>
            <a:off x="-1172" y="-7619"/>
            <a:ext cx="12192000" cy="605582"/>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4139498" y="1487666"/>
            <a:ext cx="2889099" cy="584775"/>
          </a:xfrm>
          <a:prstGeom prst="rect">
            <a:avLst/>
          </a:prstGeom>
          <a:noFill/>
          <a:effectLst/>
        </p:spPr>
        <p:txBody>
          <a:bodyPr wrap="square" rtlCol="0">
            <a:spAutoFit/>
          </a:bodyPr>
          <a:lstStyle/>
          <a:p>
            <a:pPr marL="0" indent="0">
              <a:lnSpc>
                <a:spcPct val="100000"/>
              </a:lnSpc>
              <a:buNone/>
            </a:pPr>
            <a:r>
              <a:rPr lang="en-US" sz="3200" b="1" dirty="0">
                <a:solidFill>
                  <a:srgbClr val="F26648"/>
                </a:solidFill>
              </a:rPr>
              <a:t>Sample answer:</a:t>
            </a:r>
            <a:endParaRPr lang="en-US" sz="3200" dirty="0"/>
          </a:p>
        </p:txBody>
      </p:sp>
      <p:sp>
        <p:nvSpPr>
          <p:cNvPr id="16" name="Rounded Rectangle 15"/>
          <p:cNvSpPr/>
          <p:nvPr/>
        </p:nvSpPr>
        <p:spPr>
          <a:xfrm>
            <a:off x="195295" y="73499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48081" y="61641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145861" y="-28072"/>
            <a:ext cx="4132696" cy="584775"/>
          </a:xfrm>
          <a:prstGeom prst="rect">
            <a:avLst/>
          </a:prstGeom>
          <a:noFill/>
          <a:effectLst/>
        </p:spPr>
        <p:txBody>
          <a:bodyPr wrap="square" rtlCol="0">
            <a:spAutoFit/>
          </a:bodyPr>
          <a:lstStyle/>
          <a:p>
            <a:r>
              <a:rPr lang="en-US" sz="3100" b="1" dirty="0">
                <a:effectLst>
                  <a:glow rad="88900">
                    <a:schemeClr val="bg1"/>
                  </a:glow>
                </a:effectLst>
                <a:latin typeface="Arial" panose="020B0604020202020204" pitchFamily="34" charset="0"/>
                <a:cs typeface="Arial" panose="020B0604020202020204" pitchFamily="34" charset="0"/>
              </a:rPr>
              <a:t>WRITING</a:t>
            </a:r>
          </a:p>
        </p:txBody>
      </p:sp>
      <p:sp>
        <p:nvSpPr>
          <p:cNvPr id="13" name="TextBox 12">
            <a:extLst>
              <a:ext uri="{FF2B5EF4-FFF2-40B4-BE49-F238E27FC236}">
                <a16:creationId xmlns:a16="http://schemas.microsoft.com/office/drawing/2014/main" xmlns="" id="{D1B0240D-0463-72B5-33F3-9A652C23827B}"/>
              </a:ext>
            </a:extLst>
          </p:cNvPr>
          <p:cNvSpPr txBox="1"/>
          <p:nvPr/>
        </p:nvSpPr>
        <p:spPr>
          <a:xfrm>
            <a:off x="695552" y="577492"/>
            <a:ext cx="10815315" cy="954107"/>
          </a:xfrm>
          <a:prstGeom prst="rect">
            <a:avLst/>
          </a:prstGeom>
          <a:noFill/>
          <a:effectLst/>
        </p:spPr>
        <p:txBody>
          <a:bodyPr wrap="square" rtlCol="0">
            <a:spAutoFit/>
          </a:bodyPr>
          <a:lstStyle/>
          <a:p>
            <a:r>
              <a:rPr lang="en-US" sz="2800" b="1" dirty="0">
                <a:effectLst/>
              </a:rPr>
              <a:t>Write an email (100 – 120 words) to your friend telling him / her about an organisation which protects the ocean. You can use the ideas below.</a:t>
            </a:r>
          </a:p>
        </p:txBody>
      </p:sp>
    </p:spTree>
    <p:extLst>
      <p:ext uri="{BB962C8B-B14F-4D97-AF65-F5344CB8AC3E}">
        <p14:creationId xmlns:p14="http://schemas.microsoft.com/office/powerpoint/2010/main" val="284737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235172"/>
            <a:ext cx="2540225" cy="615553"/>
          </a:xfrm>
          <a:prstGeom prst="rect">
            <a:avLst/>
          </a:prstGeom>
          <a:noFill/>
          <a:effectLst/>
        </p:spPr>
        <p:txBody>
          <a:bodyPr wrap="square" rtlCol="0">
            <a:spAutoFit/>
          </a:bodyPr>
          <a:lstStyle/>
          <a:p>
            <a:r>
              <a:rPr lang="en-US" sz="3400" b="1" dirty="0">
                <a:effectLst>
                  <a:glow rad="88900">
                    <a:schemeClr val="bg1"/>
                  </a:glow>
                </a:effectLst>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3985D3B7-A40A-4421-9C5F-777653C71BC7}"/>
              </a:ext>
            </a:extLst>
          </p:cNvPr>
          <p:cNvSpPr txBox="1"/>
          <p:nvPr/>
        </p:nvSpPr>
        <p:spPr>
          <a:xfrm>
            <a:off x="487067" y="2344581"/>
            <a:ext cx="11445622" cy="1668405"/>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review the skills of Unit 10, 11, 12.</a:t>
            </a:r>
          </a:p>
        </p:txBody>
      </p:sp>
      <p:pic>
        <p:nvPicPr>
          <p:cNvPr id="2050" name="Picture 2" descr="Recruiting Action Plan Wrap-Up – firecrackers">
            <a:extLst>
              <a:ext uri="{FF2B5EF4-FFF2-40B4-BE49-F238E27FC236}">
                <a16:creationId xmlns:a16="http://schemas.microsoft.com/office/drawing/2014/main" xmlns=""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747" y="4705351"/>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21279" y="1243538"/>
            <a:ext cx="2658805" cy="615553"/>
          </a:xfrm>
          <a:prstGeom prst="rect">
            <a:avLst/>
          </a:prstGeom>
          <a:noFill/>
          <a:effectLst/>
        </p:spPr>
        <p:txBody>
          <a:bodyPr wrap="square" rtlCol="0">
            <a:spAutoFit/>
          </a:bodyPr>
          <a:lstStyle/>
          <a:p>
            <a:r>
              <a:rPr lang="en-US" sz="34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109596"/>
            <a:ext cx="8149852" cy="1754326"/>
          </a:xfrm>
          <a:prstGeom prst="rect">
            <a:avLst/>
          </a:prstGeom>
          <a:noFill/>
        </p:spPr>
        <p:txBody>
          <a:bodyPr wrap="square" rtlCol="0">
            <a:spAutoFit/>
          </a:bodyPr>
          <a:lstStyle/>
          <a:p>
            <a:pPr marL="571500" indent="-571500">
              <a:lnSpc>
                <a:spcPct val="150000"/>
              </a:lnSpc>
              <a:buFont typeface="Wingdings" pitchFamily="2" charset="2"/>
              <a:buChar char="ü"/>
            </a:pPr>
            <a:r>
              <a:rPr lang="en-US" sz="3600" dirty="0"/>
              <a:t>Do the exercises in the workbook.</a:t>
            </a:r>
          </a:p>
          <a:p>
            <a:pPr marL="571500" indent="-571500">
              <a:lnSpc>
                <a:spcPct val="150000"/>
              </a:lnSpc>
              <a:buFont typeface="Wingdings" pitchFamily="2" charset="2"/>
              <a:buChar char="ü"/>
            </a:pPr>
            <a:r>
              <a:rPr lang="en-US" sz="3600" dirty="0"/>
              <a:t>Prepare for the final test.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560" y="3200400"/>
            <a:ext cx="3407676" cy="3407676"/>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dirty="0">
                <a:solidFill>
                  <a:schemeClr val="bg1"/>
                </a:solidFill>
                <a:latin typeface="Calibri" panose="020F0502020204030204" pitchFamily="34" charset="0"/>
              </a:rPr>
              <a:t>Website: </a:t>
            </a:r>
            <a:r>
              <a:rPr lang="en-GB" b="1" i="1" dirty="0">
                <a:solidFill>
                  <a:schemeClr val="bg1"/>
                </a:solidFill>
                <a:latin typeface="Calibri" panose="020F0502020204030204" pitchFamily="34" charset="0"/>
              </a:rPr>
              <a:t>hoclieu.vn</a:t>
            </a:r>
            <a:endParaRPr lang="en-GB" dirty="0">
              <a:solidFill>
                <a:schemeClr val="bg1"/>
              </a:solidFill>
            </a:endParaRPr>
          </a:p>
          <a:p>
            <a:pPr algn="ctr"/>
            <a:r>
              <a:rPr lang="en-GB" b="1" dirty="0" err="1">
                <a:solidFill>
                  <a:schemeClr val="bg1"/>
                </a:solidFill>
                <a:latin typeface="Calibri" panose="020F0502020204030204" pitchFamily="34" charset="0"/>
              </a:rPr>
              <a:t>Fanpage</a:t>
            </a:r>
            <a:r>
              <a:rPr lang="en-GB" b="1" dirty="0">
                <a:solidFill>
                  <a:schemeClr val="bg1"/>
                </a:solidFill>
                <a:latin typeface="Calibri" panose="020F0502020204030204" pitchFamily="34" charset="0"/>
              </a:rPr>
              <a:t>: </a:t>
            </a:r>
            <a:r>
              <a:rPr lang="en-GB" b="1" i="1" dirty="0">
                <a:solidFill>
                  <a:schemeClr val="bg1"/>
                </a:solidFill>
                <a:latin typeface="Calibri" panose="020F0502020204030204" pitchFamily="34" charset="0"/>
              </a:rPr>
              <a:t>facebook.com/tienganhglobalsuccess.vn/</a:t>
            </a:r>
            <a:endParaRPr lang="en-GB" dirty="0">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4070856" y="1946468"/>
            <a:ext cx="4404374"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563498" y="1911695"/>
            <a:ext cx="3762919" cy="707886"/>
          </a:xfrm>
          <a:prstGeom prst="rect">
            <a:avLst/>
          </a:prstGeom>
          <a:noFill/>
        </p:spPr>
        <p:txBody>
          <a:bodyPr wrap="square" rtlCol="0">
            <a:spAutoFit/>
          </a:bodyPr>
          <a:lstStyle/>
          <a:p>
            <a:r>
              <a:rPr lang="en-US" sz="4000" b="1" dirty="0">
                <a:solidFill>
                  <a:schemeClr val="bg1"/>
                </a:solidFill>
              </a:rPr>
              <a:t>LESSON 2: SKILLS</a:t>
            </a:r>
          </a:p>
        </p:txBody>
      </p:sp>
      <p:sp>
        <p:nvSpPr>
          <p:cNvPr id="40" name="TextBox 39"/>
          <p:cNvSpPr txBox="1"/>
          <p:nvPr/>
        </p:nvSpPr>
        <p:spPr>
          <a:xfrm>
            <a:off x="83722" y="132929"/>
            <a:ext cx="2097063" cy="707886"/>
          </a:xfrm>
          <a:prstGeom prst="rect">
            <a:avLst/>
          </a:prstGeom>
          <a:noFill/>
        </p:spPr>
        <p:txBody>
          <a:bodyPr wrap="square" rtlCol="0">
            <a:spAutoFit/>
          </a:bodyPr>
          <a:lstStyle/>
          <a:p>
            <a:pPr algn="ctr"/>
            <a:r>
              <a:rPr lang="en-US" sz="4000" b="1" dirty="0">
                <a:solidFill>
                  <a:schemeClr val="bg1"/>
                </a:solidFill>
                <a:latin typeface="Myriad Pro" pitchFamily="34" charset="0"/>
              </a:rPr>
              <a:t>REVIEW</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pSp>
        <p:nvGrpSpPr>
          <p:cNvPr id="7" name="Group 6"/>
          <p:cNvGrpSpPr/>
          <p:nvPr/>
        </p:nvGrpSpPr>
        <p:grpSpPr>
          <a:xfrm>
            <a:off x="3526387" y="179482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2" name="Picture 1">
            <a:extLst>
              <a:ext uri="{FF2B5EF4-FFF2-40B4-BE49-F238E27FC236}">
                <a16:creationId xmlns:a16="http://schemas.microsoft.com/office/drawing/2014/main" xmlns="" id="{AD94B167-2C49-B2BE-4ACC-4D3009A89209}"/>
              </a:ext>
            </a:extLst>
          </p:cNvPr>
          <p:cNvPicPr>
            <a:picLocks noChangeAspect="1"/>
          </p:cNvPicPr>
          <p:nvPr/>
        </p:nvPicPr>
        <p:blipFill rotWithShape="1">
          <a:blip r:embed="rId5"/>
          <a:srcRect l="10299" t="7444" r="12148" b="1748"/>
          <a:stretch/>
        </p:blipFill>
        <p:spPr>
          <a:xfrm>
            <a:off x="4021834" y="2840797"/>
            <a:ext cx="4286184" cy="3125982"/>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0" name="Rectangle 19"/>
          <p:cNvSpPr/>
          <p:nvPr/>
        </p:nvSpPr>
        <p:spPr>
          <a:xfrm>
            <a:off x="5981447" y="1085820"/>
            <a:ext cx="5522408" cy="534709"/>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Keyword guessing</a:t>
            </a:r>
          </a:p>
        </p:txBody>
      </p:sp>
      <p:sp>
        <p:nvSpPr>
          <p:cNvPr id="21" name="Rectangle 20"/>
          <p:cNvSpPr/>
          <p:nvPr/>
        </p:nvSpPr>
        <p:spPr>
          <a:xfrm>
            <a:off x="5981447" y="1826741"/>
            <a:ext cx="5522408" cy="581224"/>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R</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ead the article. Choose the best option A, B, C, or D. </a:t>
            </a:r>
          </a:p>
        </p:txBody>
      </p:sp>
      <p:sp>
        <p:nvSpPr>
          <p:cNvPr id="22" name="Rectangle 21"/>
          <p:cNvSpPr/>
          <p:nvPr/>
        </p:nvSpPr>
        <p:spPr>
          <a:xfrm>
            <a:off x="5984779" y="4036896"/>
            <a:ext cx="5536176" cy="623818"/>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Calibri" panose="020F0502020204030204" pitchFamily="34" charset="0"/>
              </a:rPr>
              <a:t>Task 3: </a:t>
            </a:r>
            <a:r>
              <a:rPr lang="en-US" dirty="0">
                <a:solidFill>
                  <a:schemeClr val="tx1"/>
                </a:solidFill>
                <a:ea typeface="Calibri" panose="020F0502020204030204" pitchFamily="34" charset="0"/>
                <a:cs typeface="Calibri" panose="020F0502020204030204" pitchFamily="34" charset="0"/>
              </a:rPr>
              <a:t>Listen to a conversation between Trang and Tom. Fill in each blank with no more than TWO words. </a:t>
            </a:r>
          </a:p>
        </p:txBody>
      </p:sp>
      <p:sp>
        <p:nvSpPr>
          <p:cNvPr id="29" name="Rectangle 28"/>
          <p:cNvSpPr/>
          <p:nvPr/>
        </p:nvSpPr>
        <p:spPr>
          <a:xfrm>
            <a:off x="5975139" y="5906131"/>
            <a:ext cx="5522408" cy="623819"/>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4493703"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10854" y="316819"/>
            <a:ext cx="4712984" cy="523220"/>
          </a:xfrm>
          <a:prstGeom prst="rect">
            <a:avLst/>
          </a:prstGeom>
          <a:noFill/>
        </p:spPr>
        <p:txBody>
          <a:bodyPr wrap="square" rtlCol="0">
            <a:spAutoFit/>
          </a:bodyPr>
          <a:lstStyle/>
          <a:p>
            <a:r>
              <a:rPr lang="en-US" sz="2800" b="1" dirty="0">
                <a:solidFill>
                  <a:schemeClr val="bg1"/>
                </a:solidFill>
              </a:rPr>
              <a:t>LESSON 2: SKILLS</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
        <p:nvSpPr>
          <p:cNvPr id="32" name="Rectangle 31">
            <a:extLst>
              <a:ext uri="{FF2B5EF4-FFF2-40B4-BE49-F238E27FC236}">
                <a16:creationId xmlns:a16="http://schemas.microsoft.com/office/drawing/2014/main" xmlns="" id="{57E4F2CC-83FE-E3A3-AD82-2CF1053136CF}"/>
              </a:ext>
            </a:extLst>
          </p:cNvPr>
          <p:cNvSpPr/>
          <p:nvPr/>
        </p:nvSpPr>
        <p:spPr>
          <a:xfrm>
            <a:off x="5981446" y="2821104"/>
            <a:ext cx="5539509" cy="88078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2: Work in groups. Imagine a job that may be popular in the future. Discuss the answers to the questions about the job and report them to the class</a:t>
            </a:r>
            <a:r>
              <a:rPr lang="vi-VN" dirty="0">
                <a:solidFill>
                  <a:schemeClr val="tx1"/>
                </a:solidFill>
                <a:effectLst/>
                <a:ea typeface="Calibri" panose="020F0502020204030204" pitchFamily="34" charset="0"/>
                <a:cs typeface="Calibri" panose="020F0502020204030204" pitchFamily="34" charset="0"/>
              </a:rPr>
              <a:t>. </a:t>
            </a:r>
          </a:p>
        </p:txBody>
      </p:sp>
      <p:sp>
        <p:nvSpPr>
          <p:cNvPr id="33" name="Rectangle 32">
            <a:extLst>
              <a:ext uri="{FF2B5EF4-FFF2-40B4-BE49-F238E27FC236}">
                <a16:creationId xmlns:a16="http://schemas.microsoft.com/office/drawing/2014/main" xmlns="" id="{9E9D361C-5911-3565-F701-C3AD686016AD}"/>
              </a:ext>
            </a:extLst>
          </p:cNvPr>
          <p:cNvSpPr/>
          <p:nvPr/>
        </p:nvSpPr>
        <p:spPr>
          <a:xfrm>
            <a:off x="5984779" y="4870543"/>
            <a:ext cx="5536176" cy="83462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Calibri" panose="020F0502020204030204" pitchFamily="34" charset="0"/>
              </a:rPr>
              <a:t>Task 4: Write an email (100 – 120 words) to your friend telling him / her about an organisation which protects the ocean. You can use the ideas below.</a:t>
            </a:r>
          </a:p>
        </p:txBody>
      </p:sp>
      <p:sp>
        <p:nvSpPr>
          <p:cNvPr id="2" name="Rounded Rectangle 15">
            <a:extLst>
              <a:ext uri="{FF2B5EF4-FFF2-40B4-BE49-F238E27FC236}">
                <a16:creationId xmlns:a16="http://schemas.microsoft.com/office/drawing/2014/main" xmlns="" id="{3AEBD628-36A9-A0CD-B209-AFF9D9181A93}"/>
              </a:ext>
            </a:extLst>
          </p:cNvPr>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6" name="Rounded Rectangle 16">
            <a:extLst>
              <a:ext uri="{FF2B5EF4-FFF2-40B4-BE49-F238E27FC236}">
                <a16:creationId xmlns:a16="http://schemas.microsoft.com/office/drawing/2014/main" xmlns="" id="{583082C2-A9BE-FD8F-0D19-59AB5920D3E9}"/>
              </a:ext>
            </a:extLst>
          </p:cNvPr>
          <p:cNvSpPr/>
          <p:nvPr/>
        </p:nvSpPr>
        <p:spPr>
          <a:xfrm>
            <a:off x="3016855" y="1853099"/>
            <a:ext cx="1945612"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READING</a:t>
            </a:r>
            <a:endParaRPr lang="en-GB" b="1" dirty="0">
              <a:solidFill>
                <a:schemeClr val="tx1"/>
              </a:solidFill>
            </a:endParaRPr>
          </a:p>
        </p:txBody>
      </p:sp>
      <p:sp>
        <p:nvSpPr>
          <p:cNvPr id="17" name="Rounded Rectangle 17">
            <a:extLst>
              <a:ext uri="{FF2B5EF4-FFF2-40B4-BE49-F238E27FC236}">
                <a16:creationId xmlns:a16="http://schemas.microsoft.com/office/drawing/2014/main" xmlns="" id="{99A35025-078E-193A-4865-3989E6F1E172}"/>
              </a:ext>
            </a:extLst>
          </p:cNvPr>
          <p:cNvSpPr/>
          <p:nvPr/>
        </p:nvSpPr>
        <p:spPr>
          <a:xfrm>
            <a:off x="669161" y="2950659"/>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SPEAKING</a:t>
            </a:r>
            <a:endParaRPr lang="en-GB" b="1" dirty="0">
              <a:solidFill>
                <a:schemeClr val="tx1"/>
              </a:solidFill>
            </a:endParaRPr>
          </a:p>
        </p:txBody>
      </p:sp>
      <p:sp>
        <p:nvSpPr>
          <p:cNvPr id="18" name="Rounded Rectangle 18">
            <a:extLst>
              <a:ext uri="{FF2B5EF4-FFF2-40B4-BE49-F238E27FC236}">
                <a16:creationId xmlns:a16="http://schemas.microsoft.com/office/drawing/2014/main" xmlns="" id="{08BA10CB-17C8-90A4-CB6A-08A853694513}"/>
              </a:ext>
            </a:extLst>
          </p:cNvPr>
          <p:cNvSpPr/>
          <p:nvPr/>
        </p:nvSpPr>
        <p:spPr>
          <a:xfrm>
            <a:off x="3016855" y="4059267"/>
            <a:ext cx="1945612"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LISTENING</a:t>
            </a:r>
            <a:endParaRPr lang="en-GB" b="1" dirty="0">
              <a:solidFill>
                <a:schemeClr val="tx1"/>
              </a:solidFill>
            </a:endParaRPr>
          </a:p>
        </p:txBody>
      </p:sp>
      <p:cxnSp>
        <p:nvCxnSpPr>
          <p:cNvPr id="19" name="Curved Connector 23">
            <a:extLst>
              <a:ext uri="{FF2B5EF4-FFF2-40B4-BE49-F238E27FC236}">
                <a16:creationId xmlns:a16="http://schemas.microsoft.com/office/drawing/2014/main" xmlns="" id="{D43E10BF-CA14-DD66-1C4A-D6A2765BD878}"/>
              </a:ext>
            </a:extLst>
          </p:cNvPr>
          <p:cNvCxnSpPr>
            <a:cxnSpLocks/>
            <a:stCxn id="2" idx="3"/>
            <a:endCxn id="16" idx="0"/>
          </p:cNvCxnSpPr>
          <p:nvPr/>
        </p:nvCxnSpPr>
        <p:spPr>
          <a:xfrm>
            <a:off x="2505075" y="1409153"/>
            <a:ext cx="1484586" cy="443946"/>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3" name="Curved Connector 24">
            <a:extLst>
              <a:ext uri="{FF2B5EF4-FFF2-40B4-BE49-F238E27FC236}">
                <a16:creationId xmlns:a16="http://schemas.microsoft.com/office/drawing/2014/main" xmlns="" id="{656ED43A-D12F-B87A-6D5C-EC19CB9393D1}"/>
              </a:ext>
            </a:extLst>
          </p:cNvPr>
          <p:cNvCxnSpPr>
            <a:cxnSpLocks/>
            <a:stCxn id="16" idx="1"/>
            <a:endCxn id="17" idx="0"/>
          </p:cNvCxnSpPr>
          <p:nvPr/>
        </p:nvCxnSpPr>
        <p:spPr>
          <a:xfrm rot="10800000" flipV="1">
            <a:off x="1587119" y="2153823"/>
            <a:ext cx="1429737" cy="796836"/>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4" name="Curved Connector 25">
            <a:extLst>
              <a:ext uri="{FF2B5EF4-FFF2-40B4-BE49-F238E27FC236}">
                <a16:creationId xmlns:a16="http://schemas.microsoft.com/office/drawing/2014/main" xmlns="" id="{28D606BB-645A-D213-BD83-B8903037CA4C}"/>
              </a:ext>
            </a:extLst>
          </p:cNvPr>
          <p:cNvCxnSpPr>
            <a:cxnSpLocks/>
            <a:stCxn id="17" idx="3"/>
            <a:endCxn id="18" idx="0"/>
          </p:cNvCxnSpPr>
          <p:nvPr/>
        </p:nvCxnSpPr>
        <p:spPr>
          <a:xfrm>
            <a:off x="2505075" y="3251383"/>
            <a:ext cx="1484586" cy="807884"/>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5" name="Rounded Rectangle 26">
            <a:extLst>
              <a:ext uri="{FF2B5EF4-FFF2-40B4-BE49-F238E27FC236}">
                <a16:creationId xmlns:a16="http://schemas.microsoft.com/office/drawing/2014/main" xmlns="" id="{4C7CED7E-C1E5-D7E1-85C5-0C2D71B41FB8}"/>
              </a:ext>
            </a:extLst>
          </p:cNvPr>
          <p:cNvSpPr/>
          <p:nvPr/>
        </p:nvSpPr>
        <p:spPr>
          <a:xfrm>
            <a:off x="604553" y="4985778"/>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WRITING</a:t>
            </a:r>
            <a:endParaRPr lang="en-GB" b="1" dirty="0">
              <a:solidFill>
                <a:schemeClr val="tx1"/>
              </a:solidFill>
            </a:endParaRPr>
          </a:p>
        </p:txBody>
      </p:sp>
      <p:cxnSp>
        <p:nvCxnSpPr>
          <p:cNvPr id="26" name="Curved Connector 27">
            <a:extLst>
              <a:ext uri="{FF2B5EF4-FFF2-40B4-BE49-F238E27FC236}">
                <a16:creationId xmlns:a16="http://schemas.microsoft.com/office/drawing/2014/main" xmlns="" id="{E618090C-65FF-E438-DBBC-57BFD837AAAD}"/>
              </a:ext>
            </a:extLst>
          </p:cNvPr>
          <p:cNvCxnSpPr>
            <a:cxnSpLocks/>
            <a:stCxn id="18" idx="1"/>
            <a:endCxn id="25" idx="0"/>
          </p:cNvCxnSpPr>
          <p:nvPr/>
        </p:nvCxnSpPr>
        <p:spPr>
          <a:xfrm rot="10800000" flipV="1">
            <a:off x="1522511" y="4359990"/>
            <a:ext cx="1494345" cy="62578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7" name="Rounded Rectangle 18">
            <a:extLst>
              <a:ext uri="{FF2B5EF4-FFF2-40B4-BE49-F238E27FC236}">
                <a16:creationId xmlns:a16="http://schemas.microsoft.com/office/drawing/2014/main" xmlns="" id="{5B10B9E3-A4A2-76F3-EB84-9773C5FB4CD0}"/>
              </a:ext>
            </a:extLst>
          </p:cNvPr>
          <p:cNvSpPr/>
          <p:nvPr/>
        </p:nvSpPr>
        <p:spPr>
          <a:xfrm>
            <a:off x="3016855" y="5955844"/>
            <a:ext cx="1945612"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5">
            <a:extLst>
              <a:ext uri="{FF2B5EF4-FFF2-40B4-BE49-F238E27FC236}">
                <a16:creationId xmlns:a16="http://schemas.microsoft.com/office/drawing/2014/main" xmlns="" id="{A8B9B23B-2193-8691-7BDE-6AC0E83B49FD}"/>
              </a:ext>
            </a:extLst>
          </p:cNvPr>
          <p:cNvCxnSpPr>
            <a:cxnSpLocks/>
            <a:stCxn id="25" idx="3"/>
            <a:endCxn id="27" idx="0"/>
          </p:cNvCxnSpPr>
          <p:nvPr/>
        </p:nvCxnSpPr>
        <p:spPr>
          <a:xfrm>
            <a:off x="2440467" y="5287855"/>
            <a:ext cx="1549194" cy="667989"/>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xmlns="" id="{3620506D-D0FB-4364-9BF0-303257236434}"/>
              </a:ext>
            </a:extLst>
          </p:cNvPr>
          <p:cNvSpPr txBox="1"/>
          <p:nvPr/>
        </p:nvSpPr>
        <p:spPr>
          <a:xfrm>
            <a:off x="487067" y="208434"/>
            <a:ext cx="4132696"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WARM-UP</a:t>
            </a:r>
          </a:p>
        </p:txBody>
      </p:sp>
      <p:sp>
        <p:nvSpPr>
          <p:cNvPr id="4" name="TextBox 3">
            <a:extLst>
              <a:ext uri="{FF2B5EF4-FFF2-40B4-BE49-F238E27FC236}">
                <a16:creationId xmlns:a16="http://schemas.microsoft.com/office/drawing/2014/main" xmlns="" id="{90A3E95A-3D5D-4E3E-A00D-CA3CAC576081}"/>
              </a:ext>
            </a:extLst>
          </p:cNvPr>
          <p:cNvSpPr txBox="1"/>
          <p:nvPr/>
        </p:nvSpPr>
        <p:spPr>
          <a:xfrm>
            <a:off x="487068" y="1252214"/>
            <a:ext cx="12192000" cy="584775"/>
          </a:xfrm>
          <a:prstGeom prst="rect">
            <a:avLst/>
          </a:prstGeom>
          <a:noFill/>
        </p:spPr>
        <p:txBody>
          <a:bodyPr wrap="square" rtlCol="0">
            <a:spAutoFit/>
          </a:bodyPr>
          <a:lstStyle/>
          <a:p>
            <a:r>
              <a:rPr lang="en-US" sz="3200" b="1" dirty="0">
                <a:solidFill>
                  <a:srgbClr val="0070C0"/>
                </a:solidFill>
              </a:rPr>
              <a:t>Can you name this fish and plant in Vietnamese?</a:t>
            </a:r>
          </a:p>
        </p:txBody>
      </p:sp>
      <p:pic>
        <p:nvPicPr>
          <p:cNvPr id="1026" name="Picture 2" descr="Cá Ba sa đông lạnh">
            <a:extLst>
              <a:ext uri="{FF2B5EF4-FFF2-40B4-BE49-F238E27FC236}">
                <a16:creationId xmlns:a16="http://schemas.microsoft.com/office/drawing/2014/main" xmlns="" id="{3761538F-2EB8-CB85-50A7-A3E7E8E3C8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0503" y="2046448"/>
            <a:ext cx="3474308" cy="34743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to Care for Water Hyacinth - Aquascape, Inc.">
            <a:extLst>
              <a:ext uri="{FF2B5EF4-FFF2-40B4-BE49-F238E27FC236}">
                <a16:creationId xmlns:a16="http://schemas.microsoft.com/office/drawing/2014/main" xmlns="" id="{2ADE9E25-3125-D7E6-200A-3FB3FFBA84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7191" y="1947592"/>
            <a:ext cx="3427273" cy="37895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02121F63-1D0B-F0FF-E488-780A454DC632}"/>
              </a:ext>
            </a:extLst>
          </p:cNvPr>
          <p:cNvSpPr txBox="1"/>
          <p:nvPr/>
        </p:nvSpPr>
        <p:spPr>
          <a:xfrm>
            <a:off x="9827409" y="3778174"/>
            <a:ext cx="2851659" cy="707886"/>
          </a:xfrm>
          <a:prstGeom prst="rect">
            <a:avLst/>
          </a:prstGeom>
          <a:noFill/>
        </p:spPr>
        <p:txBody>
          <a:bodyPr wrap="square" rtlCol="0">
            <a:spAutoFit/>
          </a:bodyPr>
          <a:lstStyle/>
          <a:p>
            <a:pPr algn="ctr"/>
            <a:r>
              <a:rPr lang="en-US" sz="4000" b="1" dirty="0">
                <a:solidFill>
                  <a:srgbClr val="F8B417"/>
                </a:solidFill>
                <a:effectLst>
                  <a:outerShdw blurRad="38100" dist="38100" dir="2700000" algn="tl">
                    <a:srgbClr val="000000">
                      <a:alpha val="43137"/>
                    </a:srgbClr>
                  </a:outerShdw>
                </a:effectLst>
              </a:rPr>
              <a:t>VI BÈO</a:t>
            </a:r>
          </a:p>
        </p:txBody>
      </p:sp>
      <p:sp>
        <p:nvSpPr>
          <p:cNvPr id="21" name="TextBox 20">
            <a:extLst>
              <a:ext uri="{FF2B5EF4-FFF2-40B4-BE49-F238E27FC236}">
                <a16:creationId xmlns:a16="http://schemas.microsoft.com/office/drawing/2014/main" xmlns="" id="{A982B3A6-EACF-42EF-B0CF-D6FC910459A8}"/>
              </a:ext>
            </a:extLst>
          </p:cNvPr>
          <p:cNvSpPr txBox="1"/>
          <p:nvPr/>
        </p:nvSpPr>
        <p:spPr>
          <a:xfrm>
            <a:off x="625998" y="1587721"/>
            <a:ext cx="11078934" cy="939360"/>
          </a:xfrm>
          <a:prstGeom prst="rect">
            <a:avLst/>
          </a:prstGeom>
          <a:noFill/>
        </p:spPr>
        <p:txBody>
          <a:bodyPr wrap="square">
            <a:spAutoFit/>
          </a:bodyPr>
          <a:lstStyle/>
          <a:p>
            <a:pPr algn="ctr">
              <a:lnSpc>
                <a:spcPct val="200000"/>
              </a:lnSpc>
              <a:buClr>
                <a:srgbClr val="0070C0"/>
              </a:buClr>
            </a:pPr>
            <a:r>
              <a:rPr lang="en-US" sz="3200" b="1" dirty="0"/>
              <a:t>SILVER CARP			    WATER HYACINTH</a:t>
            </a:r>
          </a:p>
        </p:txBody>
      </p:sp>
      <p:sp>
        <p:nvSpPr>
          <p:cNvPr id="5" name="TextBox 4">
            <a:extLst>
              <a:ext uri="{FF2B5EF4-FFF2-40B4-BE49-F238E27FC236}">
                <a16:creationId xmlns:a16="http://schemas.microsoft.com/office/drawing/2014/main" xmlns="" id="{337A5E1E-3CA0-4464-8CDD-31E8FAFCE4DB}"/>
              </a:ext>
            </a:extLst>
          </p:cNvPr>
          <p:cNvSpPr txBox="1"/>
          <p:nvPr/>
        </p:nvSpPr>
        <p:spPr>
          <a:xfrm>
            <a:off x="1950154" y="4916336"/>
            <a:ext cx="2851659" cy="707886"/>
          </a:xfrm>
          <a:prstGeom prst="rect">
            <a:avLst/>
          </a:prstGeom>
          <a:noFill/>
        </p:spPr>
        <p:txBody>
          <a:bodyPr wrap="square" rtlCol="0">
            <a:spAutoFit/>
          </a:bodyPr>
          <a:lstStyle/>
          <a:p>
            <a:pPr algn="ctr"/>
            <a:r>
              <a:rPr lang="en-US" sz="4000" b="1" dirty="0">
                <a:solidFill>
                  <a:srgbClr val="F8B417"/>
                </a:solidFill>
                <a:effectLst>
                  <a:outerShdw blurRad="38100" dist="38100" dir="2700000" algn="tl">
                    <a:srgbClr val="000000">
                      <a:alpha val="43137"/>
                    </a:srgbClr>
                  </a:outerShdw>
                </a:effectLst>
              </a:rPr>
              <a:t>CÁ BA SA</a:t>
            </a:r>
          </a:p>
        </p:txBody>
      </p:sp>
      <p:sp>
        <p:nvSpPr>
          <p:cNvPr id="8" name="TextBox 7">
            <a:extLst>
              <a:ext uri="{FF2B5EF4-FFF2-40B4-BE49-F238E27FC236}">
                <a16:creationId xmlns:a16="http://schemas.microsoft.com/office/drawing/2014/main" xmlns="" id="{F6C688ED-E6F7-2281-0E6B-87018BD05B2B}"/>
              </a:ext>
            </a:extLst>
          </p:cNvPr>
          <p:cNvSpPr txBox="1"/>
          <p:nvPr/>
        </p:nvSpPr>
        <p:spPr>
          <a:xfrm>
            <a:off x="2916195" y="5946612"/>
            <a:ext cx="6450227" cy="1323439"/>
          </a:xfrm>
          <a:prstGeom prst="rect">
            <a:avLst/>
          </a:prstGeom>
          <a:noFill/>
        </p:spPr>
        <p:txBody>
          <a:bodyPr wrap="square" rtlCol="0">
            <a:spAutoFit/>
          </a:bodyPr>
          <a:lstStyle/>
          <a:p>
            <a:pPr algn="ctr"/>
            <a:r>
              <a:rPr lang="en-US" sz="4000" b="1" dirty="0">
                <a:solidFill>
                  <a:schemeClr val="accent2"/>
                </a:solidFill>
                <a:effectLst>
                  <a:outerShdw blurRad="38100" dist="38100" dir="2700000" algn="tl">
                    <a:srgbClr val="000000">
                      <a:alpha val="43137"/>
                    </a:srgbClr>
                  </a:outerShdw>
                </a:effectLst>
              </a:rPr>
              <a:t>Keyword: INVASIVE SPECIES</a:t>
            </a:r>
          </a:p>
          <a:p>
            <a:pPr algn="ctr"/>
            <a:endParaRPr lang="en-US" sz="4000" b="1" dirty="0">
              <a:solidFill>
                <a:schemeClr val="accent2"/>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xmlns="" id="{3620506D-D0FB-4364-9BF0-303257236434}"/>
              </a:ext>
            </a:extLst>
          </p:cNvPr>
          <p:cNvSpPr txBox="1"/>
          <p:nvPr/>
        </p:nvSpPr>
        <p:spPr>
          <a:xfrm>
            <a:off x="4571224" y="208434"/>
            <a:ext cx="7584679"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GUESSING THE KEYWORD FOR THE PICTURES</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xmlns="" id="{34C87722-B88C-4242-BBAB-786B74455F27}"/>
              </a:ext>
            </a:extLst>
          </p:cNvPr>
          <p:cNvSpPr txBox="1"/>
          <p:nvPr/>
        </p:nvSpPr>
        <p:spPr>
          <a:xfrm>
            <a:off x="585530" y="1559816"/>
            <a:ext cx="11606470" cy="5509200"/>
          </a:xfrm>
          <a:prstGeom prst="rect">
            <a:avLst/>
          </a:prstGeom>
          <a:noFill/>
        </p:spPr>
        <p:txBody>
          <a:bodyPr wrap="square">
            <a:spAutoFit/>
          </a:bodyPr>
          <a:lstStyle/>
          <a:p>
            <a:r>
              <a:rPr lang="en-US" sz="3200" b="1" dirty="0">
                <a:solidFill>
                  <a:srgbClr val="F16649"/>
                </a:solidFill>
                <a:latin typeface="Calibri" panose="020F0502020204030204" pitchFamily="34" charset="0"/>
                <a:cs typeface="Calibri" panose="020F0502020204030204" pitchFamily="34" charset="0"/>
              </a:rPr>
              <a:t>1. </a:t>
            </a:r>
            <a:r>
              <a:rPr lang="en-US" sz="3200" dirty="0">
                <a:effectLst/>
                <a:latin typeface="Calibri" panose="020F0502020204030204" pitchFamily="34" charset="0"/>
                <a:cs typeface="Calibri" panose="020F0502020204030204" pitchFamily="34" charset="0"/>
              </a:rPr>
              <a:t>What is the article mainly about?</a:t>
            </a:r>
          </a:p>
          <a:p>
            <a:r>
              <a:rPr lang="en-US" sz="3200" dirty="0">
                <a:solidFill>
                  <a:srgbClr val="00B0F0"/>
                </a:solidFill>
                <a:latin typeface="Calibri" panose="020F0502020204030204" pitchFamily="34" charset="0"/>
                <a:cs typeface="Calibri" panose="020F0502020204030204" pitchFamily="34" charset="0"/>
              </a:rPr>
              <a:t>     A. </a:t>
            </a:r>
            <a:r>
              <a:rPr lang="en-US" sz="3200" dirty="0">
                <a:latin typeface="Calibri" panose="020F0502020204030204" pitchFamily="34" charset="0"/>
                <a:cs typeface="Calibri" panose="020F0502020204030204" pitchFamily="34" charset="0"/>
              </a:rPr>
              <a:t>Definition of invasive species.</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     </a:t>
            </a:r>
            <a:r>
              <a:rPr lang="en-US" sz="3200" dirty="0">
                <a:solidFill>
                  <a:srgbClr val="00B0F0"/>
                </a:solidFill>
                <a:latin typeface="Calibri" panose="020F0502020204030204" pitchFamily="34" charset="0"/>
                <a:cs typeface="Calibri" panose="020F0502020204030204" pitchFamily="34" charset="0"/>
              </a:rPr>
              <a:t>B. </a:t>
            </a:r>
            <a:r>
              <a:rPr lang="en-US" sz="3200" dirty="0">
                <a:latin typeface="Calibri" panose="020F0502020204030204" pitchFamily="34" charset="0"/>
                <a:cs typeface="Calibri" panose="020F0502020204030204" pitchFamily="34" charset="0"/>
              </a:rPr>
              <a:t>Some troubles caused by invasive species. </a:t>
            </a:r>
          </a:p>
          <a:p>
            <a:r>
              <a:rPr lang="en-US" sz="3200" dirty="0">
                <a:solidFill>
                  <a:srgbClr val="00B0F0"/>
                </a:solidFill>
                <a:latin typeface="Calibri" panose="020F0502020204030204" pitchFamily="34" charset="0"/>
                <a:cs typeface="Calibri" panose="020F0502020204030204" pitchFamily="34" charset="0"/>
              </a:rPr>
              <a:t>     C. </a:t>
            </a:r>
            <a:r>
              <a:rPr lang="en-US" sz="3200" dirty="0">
                <a:latin typeface="Calibri" panose="020F0502020204030204" pitchFamily="34" charset="0"/>
                <a:cs typeface="Calibri" panose="020F0502020204030204" pitchFamily="34" charset="0"/>
              </a:rPr>
              <a:t>How local environments affect new species. </a:t>
            </a:r>
          </a:p>
          <a:p>
            <a:r>
              <a:rPr lang="en-US" sz="3200" dirty="0">
                <a:solidFill>
                  <a:srgbClr val="00B0F0"/>
                </a:solidFill>
                <a:latin typeface="Calibri" panose="020F0502020204030204" pitchFamily="34" charset="0"/>
                <a:cs typeface="Calibri" panose="020F0502020204030204" pitchFamily="34" charset="0"/>
              </a:rPr>
              <a:t>     D. </a:t>
            </a:r>
            <a:r>
              <a:rPr lang="en-US" sz="3200" dirty="0">
                <a:latin typeface="Calibri" panose="020F0502020204030204" pitchFamily="34" charset="0"/>
                <a:cs typeface="Calibri" panose="020F0502020204030204" pitchFamily="34" charset="0"/>
              </a:rPr>
              <a:t>The impact of invasive animals on local people. </a:t>
            </a:r>
          </a:p>
          <a:p>
            <a:r>
              <a:rPr lang="en-US" sz="3200" b="1" dirty="0">
                <a:solidFill>
                  <a:srgbClr val="F16649"/>
                </a:solidFill>
                <a:latin typeface="Calibri" panose="020F0502020204030204" pitchFamily="34" charset="0"/>
                <a:cs typeface="Calibri" panose="020F0502020204030204" pitchFamily="34" charset="0"/>
              </a:rPr>
              <a:t>2. </a:t>
            </a:r>
            <a:r>
              <a:rPr lang="en-US" sz="3200" dirty="0">
                <a:effectLst/>
                <a:latin typeface="Calibri" panose="020F0502020204030204" pitchFamily="34" charset="0"/>
                <a:cs typeface="Calibri" panose="020F0502020204030204" pitchFamily="34" charset="0"/>
              </a:rPr>
              <a:t>How do silver carp affect paddlefish in the Mississippi River?</a:t>
            </a:r>
            <a:endParaRPr lang="en-US" sz="3200" dirty="0">
              <a:latin typeface="Calibri" panose="020F0502020204030204" pitchFamily="34" charset="0"/>
              <a:cs typeface="Calibri" panose="020F0502020204030204" pitchFamily="34" charset="0"/>
            </a:endParaRPr>
          </a:p>
          <a:p>
            <a:r>
              <a:rPr lang="en-US" sz="3200" b="0" dirty="0">
                <a:solidFill>
                  <a:srgbClr val="00B0F0"/>
                </a:solidFill>
                <a:effectLst/>
                <a:latin typeface="Calibri" panose="020F0502020204030204" pitchFamily="34" charset="0"/>
                <a:cs typeface="Calibri" panose="020F0502020204030204" pitchFamily="34" charset="0"/>
              </a:rPr>
              <a:t>     A. </a:t>
            </a:r>
            <a:r>
              <a:rPr lang="en-US" sz="3200" b="0" dirty="0">
                <a:effectLst/>
                <a:latin typeface="Calibri" panose="020F0502020204030204" pitchFamily="34" charset="0"/>
                <a:cs typeface="Calibri" panose="020F0502020204030204" pitchFamily="34" charset="0"/>
              </a:rPr>
              <a:t>They eat paddlefish.</a:t>
            </a:r>
            <a:br>
              <a:rPr lang="en-US" sz="3200" b="0" dirty="0">
                <a:effectLst/>
                <a:latin typeface="Calibri" panose="020F0502020204030204" pitchFamily="34" charset="0"/>
                <a:cs typeface="Calibri" panose="020F0502020204030204" pitchFamily="34" charset="0"/>
              </a:rPr>
            </a:br>
            <a:r>
              <a:rPr lang="en-US" sz="3200" b="0" dirty="0">
                <a:effectLst/>
                <a:latin typeface="Calibri" panose="020F0502020204030204" pitchFamily="34" charset="0"/>
                <a:cs typeface="Calibri" panose="020F0502020204030204" pitchFamily="34" charset="0"/>
              </a:rPr>
              <a:t>     </a:t>
            </a:r>
            <a:r>
              <a:rPr lang="en-US" sz="3200" b="0" dirty="0">
                <a:solidFill>
                  <a:srgbClr val="00B0F0"/>
                </a:solidFill>
                <a:effectLst/>
                <a:latin typeface="Calibri" panose="020F0502020204030204" pitchFamily="34" charset="0"/>
                <a:cs typeface="Calibri" panose="020F0502020204030204" pitchFamily="34" charset="0"/>
              </a:rPr>
              <a:t>B. </a:t>
            </a:r>
            <a:r>
              <a:rPr lang="en-US" sz="3200" b="0" dirty="0">
                <a:effectLst/>
                <a:latin typeface="Calibri" panose="020F0502020204030204" pitchFamily="34" charset="0"/>
                <a:cs typeface="Calibri" panose="020F0502020204030204" pitchFamily="34" charset="0"/>
              </a:rPr>
              <a:t>They become food for the paddlefish.</a:t>
            </a:r>
            <a:br>
              <a:rPr lang="en-US" sz="3200" b="0" dirty="0">
                <a:effectLst/>
                <a:latin typeface="Calibri" panose="020F0502020204030204" pitchFamily="34" charset="0"/>
                <a:cs typeface="Calibri" panose="020F0502020204030204" pitchFamily="34" charset="0"/>
              </a:rPr>
            </a:br>
            <a:r>
              <a:rPr lang="en-US" sz="3200" b="0" dirty="0">
                <a:effectLst/>
                <a:latin typeface="Calibri" panose="020F0502020204030204" pitchFamily="34" charset="0"/>
                <a:cs typeface="Calibri" panose="020F0502020204030204" pitchFamily="34" charset="0"/>
              </a:rPr>
              <a:t>     </a:t>
            </a:r>
            <a:r>
              <a:rPr lang="en-US" sz="3200" b="0" dirty="0">
                <a:solidFill>
                  <a:srgbClr val="00B0F0"/>
                </a:solidFill>
                <a:effectLst/>
                <a:latin typeface="Calibri" panose="020F0502020204030204" pitchFamily="34" charset="0"/>
                <a:cs typeface="Calibri" panose="020F0502020204030204" pitchFamily="34" charset="0"/>
              </a:rPr>
              <a:t>C. </a:t>
            </a:r>
            <a:r>
              <a:rPr lang="en-US" sz="3200" b="0" dirty="0">
                <a:effectLst/>
                <a:latin typeface="Calibri" panose="020F0502020204030204" pitchFamily="34" charset="0"/>
                <a:cs typeface="Calibri" panose="020F0502020204030204" pitchFamily="34" charset="0"/>
              </a:rPr>
              <a:t>They use up most of the paddlefish’s food. </a:t>
            </a:r>
          </a:p>
          <a:p>
            <a:r>
              <a:rPr lang="en-US" sz="3200" b="0" dirty="0">
                <a:solidFill>
                  <a:srgbClr val="00B0F0"/>
                </a:solidFill>
                <a:effectLst/>
                <a:latin typeface="Calibri" panose="020F0502020204030204" pitchFamily="34" charset="0"/>
                <a:cs typeface="Calibri" panose="020F0502020204030204" pitchFamily="34" charset="0"/>
              </a:rPr>
              <a:t>     D. </a:t>
            </a:r>
            <a:r>
              <a:rPr lang="en-US" sz="3200" b="0" dirty="0">
                <a:effectLst/>
                <a:latin typeface="Calibri" panose="020F0502020204030204" pitchFamily="34" charset="0"/>
                <a:cs typeface="Calibri" panose="020F0502020204030204" pitchFamily="34" charset="0"/>
              </a:rPr>
              <a:t>They make the river water dirty. </a:t>
            </a:r>
          </a:p>
          <a:p>
            <a:endParaRPr lang="en-US" sz="32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1C670D63-EAC7-9DC2-23AC-90AC8E8C2853}"/>
              </a:ext>
            </a:extLst>
          </p:cNvPr>
          <p:cNvPicPr>
            <a:picLocks noChangeAspect="1"/>
          </p:cNvPicPr>
          <p:nvPr/>
        </p:nvPicPr>
        <p:blipFill>
          <a:blip r:embed="rId3"/>
          <a:stretch>
            <a:fillRect/>
          </a:stretch>
        </p:blipFill>
        <p:spPr>
          <a:xfrm>
            <a:off x="1016123" y="2600532"/>
            <a:ext cx="533400" cy="520700"/>
          </a:xfrm>
          <a:prstGeom prst="rect">
            <a:avLst/>
          </a:prstGeom>
        </p:spPr>
      </p:pic>
      <p:pic>
        <p:nvPicPr>
          <p:cNvPr id="5" name="Picture 4">
            <a:extLst>
              <a:ext uri="{FF2B5EF4-FFF2-40B4-BE49-F238E27FC236}">
                <a16:creationId xmlns:a16="http://schemas.microsoft.com/office/drawing/2014/main" xmlns="" id="{A1650BEC-2625-2CB6-D37F-8BC888338F30}"/>
              </a:ext>
            </a:extLst>
          </p:cNvPr>
          <p:cNvPicPr>
            <a:picLocks noChangeAspect="1"/>
          </p:cNvPicPr>
          <p:nvPr/>
        </p:nvPicPr>
        <p:blipFill>
          <a:blip r:embed="rId3"/>
          <a:stretch>
            <a:fillRect/>
          </a:stretch>
        </p:blipFill>
        <p:spPr>
          <a:xfrm>
            <a:off x="1016123" y="5528310"/>
            <a:ext cx="533400" cy="520700"/>
          </a:xfrm>
          <a:prstGeom prst="rect">
            <a:avLst/>
          </a:prstGeom>
        </p:spPr>
      </p:pic>
      <p:grpSp>
        <p:nvGrpSpPr>
          <p:cNvPr id="2" name="Group 1">
            <a:extLst>
              <a:ext uri="{FF2B5EF4-FFF2-40B4-BE49-F238E27FC236}">
                <a16:creationId xmlns:a16="http://schemas.microsoft.com/office/drawing/2014/main" xmlns="" id="{E434DD48-013F-0043-00CD-89F1FF7DDEED}"/>
              </a:ext>
            </a:extLst>
          </p:cNvPr>
          <p:cNvGrpSpPr/>
          <p:nvPr/>
        </p:nvGrpSpPr>
        <p:grpSpPr>
          <a:xfrm>
            <a:off x="0" y="0"/>
            <a:ext cx="12192000" cy="707887"/>
            <a:chOff x="7620" y="-7620"/>
            <a:chExt cx="12192000" cy="1083309"/>
          </a:xfrm>
        </p:grpSpPr>
        <p:sp>
          <p:nvSpPr>
            <p:cNvPr id="3" name="Round Single Corner Rectangle 19">
              <a:extLst>
                <a:ext uri="{FF2B5EF4-FFF2-40B4-BE49-F238E27FC236}">
                  <a16:creationId xmlns:a16="http://schemas.microsoft.com/office/drawing/2014/main" xmlns="" id="{FF8A263D-9F83-10F7-C18A-F00046E6D8B5}"/>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20">
              <a:extLst>
                <a:ext uri="{FF2B5EF4-FFF2-40B4-BE49-F238E27FC236}">
                  <a16:creationId xmlns:a16="http://schemas.microsoft.com/office/drawing/2014/main" xmlns="" id="{D5729FA8-129E-877B-5825-3694CDC0E64B}"/>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21">
              <a:extLst>
                <a:ext uri="{FF2B5EF4-FFF2-40B4-BE49-F238E27FC236}">
                  <a16:creationId xmlns:a16="http://schemas.microsoft.com/office/drawing/2014/main" xmlns="" id="{D07DB759-A11E-54E0-64D4-9D0A5E5790E9}"/>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TextBox 7">
            <a:extLst>
              <a:ext uri="{FF2B5EF4-FFF2-40B4-BE49-F238E27FC236}">
                <a16:creationId xmlns:a16="http://schemas.microsoft.com/office/drawing/2014/main" xmlns="" id="{CF4A49A7-A127-AD84-BA2E-3437ADF9A18F}"/>
              </a:ext>
            </a:extLst>
          </p:cNvPr>
          <p:cNvSpPr txBox="1"/>
          <p:nvPr/>
        </p:nvSpPr>
        <p:spPr>
          <a:xfrm>
            <a:off x="733191" y="808990"/>
            <a:ext cx="10338245" cy="615553"/>
          </a:xfrm>
          <a:prstGeom prst="rect">
            <a:avLst/>
          </a:prstGeom>
          <a:noFill/>
          <a:effectLst/>
        </p:spPr>
        <p:txBody>
          <a:bodyPr wrap="square" rtlCol="0">
            <a:spAutoFit/>
          </a:bodyPr>
          <a:lstStyle/>
          <a:p>
            <a:r>
              <a:rPr lang="en-US" sz="3400" b="1" dirty="0">
                <a:effectLst/>
              </a:rPr>
              <a:t>Read the article. Choose the best option A, B, C, or D. </a:t>
            </a:r>
            <a:endParaRPr lang="en-US" sz="3400" dirty="0"/>
          </a:p>
        </p:txBody>
      </p:sp>
      <p:sp>
        <p:nvSpPr>
          <p:cNvPr id="9" name="TextBox 8">
            <a:extLst>
              <a:ext uri="{FF2B5EF4-FFF2-40B4-BE49-F238E27FC236}">
                <a16:creationId xmlns:a16="http://schemas.microsoft.com/office/drawing/2014/main" xmlns="" id="{1B909224-2F6B-BA97-FB71-414BDDAA447E}"/>
              </a:ext>
            </a:extLst>
          </p:cNvPr>
          <p:cNvSpPr txBox="1"/>
          <p:nvPr/>
        </p:nvSpPr>
        <p:spPr>
          <a:xfrm>
            <a:off x="177800" y="10165"/>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READING</a:t>
            </a:r>
          </a:p>
        </p:txBody>
      </p:sp>
      <p:sp>
        <p:nvSpPr>
          <p:cNvPr id="10" name="Rounded Rectangle 31">
            <a:extLst>
              <a:ext uri="{FF2B5EF4-FFF2-40B4-BE49-F238E27FC236}">
                <a16:creationId xmlns:a16="http://schemas.microsoft.com/office/drawing/2014/main" xmlns="" id="{48F75336-DE18-43BA-41E9-3438A78FC835}"/>
              </a:ext>
            </a:extLst>
          </p:cNvPr>
          <p:cNvSpPr/>
          <p:nvPr/>
        </p:nvSpPr>
        <p:spPr>
          <a:xfrm>
            <a:off x="177800" y="84316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3" name="TextBox 12">
            <a:extLst>
              <a:ext uri="{FF2B5EF4-FFF2-40B4-BE49-F238E27FC236}">
                <a16:creationId xmlns:a16="http://schemas.microsoft.com/office/drawing/2014/main" xmlns="" id="{4D0979BF-FC5A-F614-9522-6D5D15039457}"/>
              </a:ext>
            </a:extLst>
          </p:cNvPr>
          <p:cNvSpPr txBox="1"/>
          <p:nvPr/>
        </p:nvSpPr>
        <p:spPr>
          <a:xfrm>
            <a:off x="230585" y="72290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Tree>
    <p:extLst>
      <p:ext uri="{BB962C8B-B14F-4D97-AF65-F5344CB8AC3E}">
        <p14:creationId xmlns:p14="http://schemas.microsoft.com/office/powerpoint/2010/main" val="165859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xmlns="" id="{34C87722-B88C-4242-BBAB-786B74455F27}"/>
              </a:ext>
            </a:extLst>
          </p:cNvPr>
          <p:cNvSpPr txBox="1"/>
          <p:nvPr/>
        </p:nvSpPr>
        <p:spPr>
          <a:xfrm>
            <a:off x="604692" y="1848489"/>
            <a:ext cx="11230366" cy="5016758"/>
          </a:xfrm>
          <a:prstGeom prst="rect">
            <a:avLst/>
          </a:prstGeom>
          <a:noFill/>
        </p:spPr>
        <p:txBody>
          <a:bodyPr wrap="square">
            <a:spAutoFit/>
          </a:bodyPr>
          <a:lstStyle/>
          <a:p>
            <a:r>
              <a:rPr lang="en-US" sz="3200" b="1" dirty="0">
                <a:solidFill>
                  <a:srgbClr val="F16649"/>
                </a:solidFill>
                <a:latin typeface="Calibri" panose="020F0502020204030204" pitchFamily="34" charset="0"/>
                <a:cs typeface="Calibri" panose="020F0502020204030204" pitchFamily="34" charset="0"/>
              </a:rPr>
              <a:t>3. </a:t>
            </a:r>
            <a:r>
              <a:rPr lang="en-US" sz="3200" dirty="0">
                <a:effectLst/>
                <a:latin typeface="Calibri" panose="020F0502020204030204" pitchFamily="34" charset="0"/>
                <a:cs typeface="Calibri" panose="020F0502020204030204" pitchFamily="34" charset="0"/>
              </a:rPr>
              <a:t>People in Africa first used water hyacinth as a type of ______.</a:t>
            </a:r>
          </a:p>
          <a:p>
            <a:r>
              <a:rPr lang="en-US" sz="3200" dirty="0">
                <a:solidFill>
                  <a:srgbClr val="00B0F0"/>
                </a:solidFill>
                <a:latin typeface="Calibri" panose="020F0502020204030204" pitchFamily="34" charset="0"/>
                <a:cs typeface="Calibri" panose="020F0502020204030204" pitchFamily="34" charset="0"/>
              </a:rPr>
              <a:t>     A. </a:t>
            </a:r>
            <a:r>
              <a:rPr lang="en-US" sz="3200" dirty="0">
                <a:latin typeface="Calibri" panose="020F0502020204030204" pitchFamily="34" charset="0"/>
                <a:cs typeface="Calibri" panose="020F0502020204030204" pitchFamily="34" charset="0"/>
              </a:rPr>
              <a:t>decorative plant		</a:t>
            </a:r>
            <a:r>
              <a:rPr lang="en-US" sz="3200" dirty="0">
                <a:solidFill>
                  <a:srgbClr val="00B0F0"/>
                </a:solidFill>
                <a:latin typeface="Calibri" panose="020F0502020204030204" pitchFamily="34" charset="0"/>
                <a:cs typeface="Calibri" panose="020F0502020204030204" pitchFamily="34" charset="0"/>
              </a:rPr>
              <a:t>B. </a:t>
            </a:r>
            <a:r>
              <a:rPr lang="en-US" sz="3200" dirty="0">
                <a:latin typeface="Calibri" panose="020F0502020204030204" pitchFamily="34" charset="0"/>
                <a:cs typeface="Calibri" panose="020F0502020204030204" pitchFamily="34" charset="0"/>
              </a:rPr>
              <a:t>herb medicine 	</a:t>
            </a:r>
          </a:p>
          <a:p>
            <a:r>
              <a:rPr lang="en-US" sz="3200" dirty="0">
                <a:solidFill>
                  <a:srgbClr val="00B0F0"/>
                </a:solidFill>
                <a:latin typeface="Calibri" panose="020F0502020204030204" pitchFamily="34" charset="0"/>
                <a:cs typeface="Calibri" panose="020F0502020204030204" pitchFamily="34" charset="0"/>
              </a:rPr>
              <a:t>     C. </a:t>
            </a:r>
            <a:r>
              <a:rPr lang="en-US" sz="3200" dirty="0">
                <a:latin typeface="Calibri" panose="020F0502020204030204" pitchFamily="34" charset="0"/>
                <a:cs typeface="Calibri" panose="020F0502020204030204" pitchFamily="34" charset="0"/>
              </a:rPr>
              <a:t>fish food 			</a:t>
            </a:r>
            <a:r>
              <a:rPr lang="en-US" sz="3200" dirty="0">
                <a:solidFill>
                  <a:srgbClr val="00B0F0"/>
                </a:solidFill>
                <a:latin typeface="Calibri" panose="020F0502020204030204" pitchFamily="34" charset="0"/>
                <a:cs typeface="Calibri" panose="020F0502020204030204" pitchFamily="34" charset="0"/>
              </a:rPr>
              <a:t>D. </a:t>
            </a:r>
            <a:r>
              <a:rPr lang="en-US" sz="3200" dirty="0">
                <a:latin typeface="Calibri" panose="020F0502020204030204" pitchFamily="34" charset="0"/>
                <a:cs typeface="Calibri" panose="020F0502020204030204" pitchFamily="34" charset="0"/>
              </a:rPr>
              <a:t>insect killer </a:t>
            </a:r>
          </a:p>
          <a:p>
            <a:r>
              <a:rPr lang="en-US" sz="3200" b="1" dirty="0">
                <a:solidFill>
                  <a:srgbClr val="F16649"/>
                </a:solidFill>
                <a:latin typeface="Calibri" panose="020F0502020204030204" pitchFamily="34" charset="0"/>
                <a:cs typeface="Calibri" panose="020F0502020204030204" pitchFamily="34" charset="0"/>
              </a:rPr>
              <a:t>4. </a:t>
            </a:r>
            <a:r>
              <a:rPr lang="en-US" sz="3200" dirty="0">
                <a:effectLst/>
                <a:latin typeface="Calibri" panose="020F0502020204030204" pitchFamily="34" charset="0"/>
                <a:cs typeface="Calibri" panose="020F0502020204030204" pitchFamily="34" charset="0"/>
              </a:rPr>
              <a:t>Which of the following is true about water hyacinth in Lake Victoria?</a:t>
            </a:r>
          </a:p>
          <a:p>
            <a:r>
              <a:rPr lang="en-US" sz="3200" b="0" dirty="0">
                <a:solidFill>
                  <a:srgbClr val="00B0F0"/>
                </a:solidFill>
                <a:effectLst/>
                <a:latin typeface="Calibri" panose="020F0502020204030204" pitchFamily="34" charset="0"/>
                <a:cs typeface="Calibri" panose="020F0502020204030204" pitchFamily="34" charset="0"/>
              </a:rPr>
              <a:t>     A. </a:t>
            </a:r>
            <a:r>
              <a:rPr lang="en-US" sz="3200" b="0" dirty="0">
                <a:effectLst/>
                <a:latin typeface="Calibri" panose="020F0502020204030204" pitchFamily="34" charset="0"/>
                <a:cs typeface="Calibri" panose="020F0502020204030204" pitchFamily="34" charset="0"/>
              </a:rPr>
              <a:t>It is poisonous to local people.</a:t>
            </a:r>
            <a:br>
              <a:rPr lang="en-US" sz="3200" b="0" dirty="0">
                <a:effectLst/>
                <a:latin typeface="Calibri" panose="020F0502020204030204" pitchFamily="34" charset="0"/>
                <a:cs typeface="Calibri" panose="020F0502020204030204" pitchFamily="34" charset="0"/>
              </a:rPr>
            </a:br>
            <a:r>
              <a:rPr lang="en-US" sz="3200" b="0" dirty="0">
                <a:effectLst/>
                <a:latin typeface="Calibri" panose="020F0502020204030204" pitchFamily="34" charset="0"/>
                <a:cs typeface="Calibri" panose="020F0502020204030204" pitchFamily="34" charset="0"/>
              </a:rPr>
              <a:t>     </a:t>
            </a:r>
            <a:r>
              <a:rPr lang="en-US" sz="3200" dirty="0">
                <a:solidFill>
                  <a:srgbClr val="00B0F0"/>
                </a:solidFill>
                <a:latin typeface="Calibri" panose="020F0502020204030204" pitchFamily="34" charset="0"/>
                <a:cs typeface="Calibri" panose="020F0502020204030204" pitchFamily="34" charset="0"/>
              </a:rPr>
              <a:t>B.</a:t>
            </a:r>
            <a:r>
              <a:rPr lang="en-US" sz="3200" b="0" dirty="0">
                <a:effectLst/>
                <a:latin typeface="Calibri" panose="020F0502020204030204" pitchFamily="34" charset="0"/>
                <a:cs typeface="Calibri" panose="020F0502020204030204" pitchFamily="34" charset="0"/>
              </a:rPr>
              <a:t> It feeds the paddlefish in the lake.</a:t>
            </a:r>
            <a:br>
              <a:rPr lang="en-US" sz="3200" b="0" dirty="0">
                <a:effectLst/>
                <a:latin typeface="Calibri" panose="020F0502020204030204" pitchFamily="34" charset="0"/>
                <a:cs typeface="Calibri" panose="020F0502020204030204" pitchFamily="34" charset="0"/>
              </a:rPr>
            </a:br>
            <a:r>
              <a:rPr lang="en-US" sz="3200" b="0" dirty="0">
                <a:effectLst/>
                <a:latin typeface="Calibri" panose="020F0502020204030204" pitchFamily="34" charset="0"/>
                <a:cs typeface="Calibri" panose="020F0502020204030204" pitchFamily="34" charset="0"/>
              </a:rPr>
              <a:t>     </a:t>
            </a:r>
            <a:r>
              <a:rPr lang="en-US" sz="3200" dirty="0">
                <a:solidFill>
                  <a:srgbClr val="00B0F0"/>
                </a:solidFill>
                <a:latin typeface="Calibri" panose="020F0502020204030204" pitchFamily="34" charset="0"/>
                <a:cs typeface="Calibri" panose="020F0502020204030204" pitchFamily="34" charset="0"/>
              </a:rPr>
              <a:t>C. </a:t>
            </a:r>
            <a:r>
              <a:rPr lang="en-US" sz="3200" b="0" dirty="0">
                <a:effectLst/>
                <a:latin typeface="Calibri" panose="020F0502020204030204" pitchFamily="34" charset="0"/>
                <a:cs typeface="Calibri" panose="020F0502020204030204" pitchFamily="34" charset="0"/>
              </a:rPr>
              <a:t>It helps clean up the lake water.</a:t>
            </a:r>
            <a:br>
              <a:rPr lang="en-US" sz="3200" b="0" dirty="0">
                <a:effectLst/>
                <a:latin typeface="Calibri" panose="020F0502020204030204" pitchFamily="34" charset="0"/>
                <a:cs typeface="Calibri" panose="020F0502020204030204" pitchFamily="34" charset="0"/>
              </a:rPr>
            </a:br>
            <a:r>
              <a:rPr lang="en-US" sz="3200" b="0" dirty="0">
                <a:effectLst/>
                <a:latin typeface="Calibri" panose="020F0502020204030204" pitchFamily="34" charset="0"/>
                <a:cs typeface="Calibri" panose="020F0502020204030204" pitchFamily="34" charset="0"/>
              </a:rPr>
              <a:t>     </a:t>
            </a:r>
            <a:r>
              <a:rPr lang="en-US" sz="3200" dirty="0">
                <a:solidFill>
                  <a:srgbClr val="00B0F0"/>
                </a:solidFill>
                <a:latin typeface="Calibri" panose="020F0502020204030204" pitchFamily="34" charset="0"/>
                <a:cs typeface="Calibri" panose="020F0502020204030204" pitchFamily="34" charset="0"/>
              </a:rPr>
              <a:t>D. </a:t>
            </a:r>
            <a:r>
              <a:rPr lang="en-US" sz="3200" b="0" dirty="0">
                <a:effectLst/>
                <a:latin typeface="Calibri" panose="020F0502020204030204" pitchFamily="34" charset="0"/>
                <a:cs typeface="Calibri" panose="020F0502020204030204" pitchFamily="34" charset="0"/>
              </a:rPr>
              <a:t>It allows mosquito populations to increase. </a:t>
            </a:r>
          </a:p>
          <a:p>
            <a:endParaRPr lang="en-US" sz="3200" dirty="0">
              <a:latin typeface="Calibri" panose="020F0502020204030204" pitchFamily="34" charset="0"/>
              <a:cs typeface="Calibri" panose="020F0502020204030204" pitchFamily="34" charset="0"/>
            </a:endParaRPr>
          </a:p>
        </p:txBody>
      </p:sp>
      <p:sp>
        <p:nvSpPr>
          <p:cNvPr id="17" name="TextBox 16"/>
          <p:cNvSpPr txBox="1"/>
          <p:nvPr/>
        </p:nvSpPr>
        <p:spPr>
          <a:xfrm>
            <a:off x="657477" y="109053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4" name="Picture 3">
            <a:extLst>
              <a:ext uri="{FF2B5EF4-FFF2-40B4-BE49-F238E27FC236}">
                <a16:creationId xmlns:a16="http://schemas.microsoft.com/office/drawing/2014/main" xmlns="" id="{1C670D63-EAC7-9DC2-23AC-90AC8E8C2853}"/>
              </a:ext>
            </a:extLst>
          </p:cNvPr>
          <p:cNvPicPr>
            <a:picLocks noChangeAspect="1"/>
          </p:cNvPicPr>
          <p:nvPr/>
        </p:nvPicPr>
        <p:blipFill>
          <a:blip r:embed="rId3"/>
          <a:stretch>
            <a:fillRect/>
          </a:stretch>
        </p:blipFill>
        <p:spPr>
          <a:xfrm>
            <a:off x="1013707" y="2382735"/>
            <a:ext cx="534732" cy="522000"/>
          </a:xfrm>
          <a:prstGeom prst="rect">
            <a:avLst/>
          </a:prstGeom>
        </p:spPr>
      </p:pic>
      <p:pic>
        <p:nvPicPr>
          <p:cNvPr id="5" name="Picture 4">
            <a:extLst>
              <a:ext uri="{FF2B5EF4-FFF2-40B4-BE49-F238E27FC236}">
                <a16:creationId xmlns:a16="http://schemas.microsoft.com/office/drawing/2014/main" xmlns="" id="{A1650BEC-2625-2CB6-D37F-8BC888338F30}"/>
              </a:ext>
            </a:extLst>
          </p:cNvPr>
          <p:cNvPicPr>
            <a:picLocks noChangeAspect="1"/>
          </p:cNvPicPr>
          <p:nvPr/>
        </p:nvPicPr>
        <p:blipFill>
          <a:blip r:embed="rId3"/>
          <a:stretch>
            <a:fillRect/>
          </a:stretch>
        </p:blipFill>
        <p:spPr>
          <a:xfrm>
            <a:off x="1034264" y="5811520"/>
            <a:ext cx="533400" cy="520700"/>
          </a:xfrm>
          <a:prstGeom prst="rect">
            <a:avLst/>
          </a:prstGeom>
        </p:spPr>
      </p:pic>
      <p:grpSp>
        <p:nvGrpSpPr>
          <p:cNvPr id="2" name="Group 1">
            <a:extLst>
              <a:ext uri="{FF2B5EF4-FFF2-40B4-BE49-F238E27FC236}">
                <a16:creationId xmlns:a16="http://schemas.microsoft.com/office/drawing/2014/main" xmlns="" id="{905E403E-35AC-417F-3E7F-7BDCFFF9BBA4}"/>
              </a:ext>
            </a:extLst>
          </p:cNvPr>
          <p:cNvGrpSpPr/>
          <p:nvPr/>
        </p:nvGrpSpPr>
        <p:grpSpPr>
          <a:xfrm>
            <a:off x="0" y="0"/>
            <a:ext cx="12192000" cy="707887"/>
            <a:chOff x="7620" y="-7620"/>
            <a:chExt cx="12192000" cy="1083309"/>
          </a:xfrm>
        </p:grpSpPr>
        <p:sp>
          <p:nvSpPr>
            <p:cNvPr id="3" name="Round Single Corner Rectangle 19">
              <a:extLst>
                <a:ext uri="{FF2B5EF4-FFF2-40B4-BE49-F238E27FC236}">
                  <a16:creationId xmlns:a16="http://schemas.microsoft.com/office/drawing/2014/main" xmlns="" id="{40D23D9D-B263-73A5-ABFF-E035A04239F0}"/>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20">
              <a:extLst>
                <a:ext uri="{FF2B5EF4-FFF2-40B4-BE49-F238E27FC236}">
                  <a16:creationId xmlns:a16="http://schemas.microsoft.com/office/drawing/2014/main" xmlns="" id="{D629850B-4E82-C1C8-9210-04EA09348363}"/>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21">
              <a:extLst>
                <a:ext uri="{FF2B5EF4-FFF2-40B4-BE49-F238E27FC236}">
                  <a16:creationId xmlns:a16="http://schemas.microsoft.com/office/drawing/2014/main" xmlns="" id="{1B4F8241-50D9-044E-CC77-5AD962935C88}"/>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TextBox 7">
            <a:extLst>
              <a:ext uri="{FF2B5EF4-FFF2-40B4-BE49-F238E27FC236}">
                <a16:creationId xmlns:a16="http://schemas.microsoft.com/office/drawing/2014/main" xmlns="" id="{E6E4646D-A941-7731-9DA2-47E7DA26D2D1}"/>
              </a:ext>
            </a:extLst>
          </p:cNvPr>
          <p:cNvSpPr txBox="1"/>
          <p:nvPr/>
        </p:nvSpPr>
        <p:spPr>
          <a:xfrm>
            <a:off x="733191" y="808990"/>
            <a:ext cx="10338245" cy="615553"/>
          </a:xfrm>
          <a:prstGeom prst="rect">
            <a:avLst/>
          </a:prstGeom>
          <a:noFill/>
          <a:effectLst/>
        </p:spPr>
        <p:txBody>
          <a:bodyPr wrap="square" rtlCol="0">
            <a:spAutoFit/>
          </a:bodyPr>
          <a:lstStyle/>
          <a:p>
            <a:r>
              <a:rPr lang="en-US" sz="3400" b="1" dirty="0">
                <a:effectLst/>
              </a:rPr>
              <a:t>Read the article. Choose the best option A, B, C, or D. </a:t>
            </a:r>
            <a:endParaRPr lang="en-US" sz="3400" dirty="0"/>
          </a:p>
        </p:txBody>
      </p:sp>
      <p:sp>
        <p:nvSpPr>
          <p:cNvPr id="9" name="TextBox 8">
            <a:extLst>
              <a:ext uri="{FF2B5EF4-FFF2-40B4-BE49-F238E27FC236}">
                <a16:creationId xmlns:a16="http://schemas.microsoft.com/office/drawing/2014/main" xmlns="" id="{45A2741A-136D-1540-D629-101AC2573AC8}"/>
              </a:ext>
            </a:extLst>
          </p:cNvPr>
          <p:cNvSpPr txBox="1"/>
          <p:nvPr/>
        </p:nvSpPr>
        <p:spPr>
          <a:xfrm>
            <a:off x="177800" y="62273"/>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READING</a:t>
            </a:r>
          </a:p>
        </p:txBody>
      </p:sp>
      <p:sp>
        <p:nvSpPr>
          <p:cNvPr id="10" name="Rounded Rectangle 31">
            <a:extLst>
              <a:ext uri="{FF2B5EF4-FFF2-40B4-BE49-F238E27FC236}">
                <a16:creationId xmlns:a16="http://schemas.microsoft.com/office/drawing/2014/main" xmlns="" id="{DFCCC6CB-3F1D-A23A-8C29-1FB0453F8258}"/>
              </a:ext>
            </a:extLst>
          </p:cNvPr>
          <p:cNvSpPr/>
          <p:nvPr/>
        </p:nvSpPr>
        <p:spPr>
          <a:xfrm>
            <a:off x="177800" y="84316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3" name="TextBox 12">
            <a:extLst>
              <a:ext uri="{FF2B5EF4-FFF2-40B4-BE49-F238E27FC236}">
                <a16:creationId xmlns:a16="http://schemas.microsoft.com/office/drawing/2014/main" xmlns="" id="{42E2A17A-BBAF-EC54-5465-587C01020A92}"/>
              </a:ext>
            </a:extLst>
          </p:cNvPr>
          <p:cNvSpPr txBox="1"/>
          <p:nvPr/>
        </p:nvSpPr>
        <p:spPr>
          <a:xfrm>
            <a:off x="230585" y="72290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Tree>
    <p:extLst>
      <p:ext uri="{BB962C8B-B14F-4D97-AF65-F5344CB8AC3E}">
        <p14:creationId xmlns:p14="http://schemas.microsoft.com/office/powerpoint/2010/main" val="25959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xmlns="" id="{34C87722-B88C-4242-BBAB-786B74455F27}"/>
              </a:ext>
            </a:extLst>
          </p:cNvPr>
          <p:cNvSpPr txBox="1"/>
          <p:nvPr/>
        </p:nvSpPr>
        <p:spPr>
          <a:xfrm>
            <a:off x="604692" y="1848489"/>
            <a:ext cx="10148902" cy="3539430"/>
          </a:xfrm>
          <a:prstGeom prst="rect">
            <a:avLst/>
          </a:prstGeom>
          <a:noFill/>
        </p:spPr>
        <p:txBody>
          <a:bodyPr wrap="square">
            <a:spAutoFit/>
          </a:bodyPr>
          <a:lstStyle/>
          <a:p>
            <a:r>
              <a:rPr lang="en-US" sz="3200" b="1" dirty="0">
                <a:solidFill>
                  <a:srgbClr val="F16649"/>
                </a:solidFill>
                <a:latin typeface="Calibri" panose="020F0502020204030204" pitchFamily="34" charset="0"/>
                <a:cs typeface="Calibri" panose="020F0502020204030204" pitchFamily="34" charset="0"/>
              </a:rPr>
              <a:t>5. </a:t>
            </a:r>
            <a:r>
              <a:rPr lang="en-US" sz="3200" dirty="0">
                <a:latin typeface="Calibri" panose="020F0502020204030204" pitchFamily="34" charset="0"/>
                <a:cs typeface="Calibri" panose="020F0502020204030204" pitchFamily="34" charset="0"/>
              </a:rPr>
              <a:t>T</a:t>
            </a:r>
            <a:r>
              <a:rPr lang="en-US" sz="3200" dirty="0">
                <a:effectLst/>
                <a:latin typeface="Calibri" panose="020F0502020204030204" pitchFamily="34" charset="0"/>
                <a:cs typeface="Calibri" panose="020F0502020204030204" pitchFamily="34" charset="0"/>
              </a:rPr>
              <a:t>he text suggests preventing the spread of invasive species by ______. </a:t>
            </a:r>
          </a:p>
          <a:p>
            <a:r>
              <a:rPr lang="en-US" sz="3200" dirty="0">
                <a:solidFill>
                  <a:srgbClr val="00B0F0"/>
                </a:solidFill>
                <a:latin typeface="Calibri" panose="020F0502020204030204" pitchFamily="34" charset="0"/>
                <a:cs typeface="Calibri" panose="020F0502020204030204" pitchFamily="34" charset="0"/>
              </a:rPr>
              <a:t>     A. </a:t>
            </a:r>
            <a:r>
              <a:rPr lang="en-US" sz="3200" dirty="0">
                <a:latin typeface="Calibri" panose="020F0502020204030204" pitchFamily="34" charset="0"/>
                <a:cs typeface="Calibri" panose="020F0502020204030204" pitchFamily="34" charset="0"/>
              </a:rPr>
              <a:t>introducing stricter laws</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     </a:t>
            </a:r>
            <a:r>
              <a:rPr lang="en-US" sz="3200" dirty="0">
                <a:solidFill>
                  <a:srgbClr val="00B0F0"/>
                </a:solidFill>
                <a:latin typeface="Calibri" panose="020F0502020204030204" pitchFamily="34" charset="0"/>
                <a:cs typeface="Calibri" panose="020F0502020204030204" pitchFamily="34" charset="0"/>
              </a:rPr>
              <a:t>B. </a:t>
            </a:r>
            <a:r>
              <a:rPr lang="en-US" sz="3200" dirty="0">
                <a:latin typeface="Calibri" panose="020F0502020204030204" pitchFamily="34" charset="0"/>
                <a:cs typeface="Calibri" panose="020F0502020204030204" pitchFamily="34" charset="0"/>
              </a:rPr>
              <a:t>taking animals to a new place </a:t>
            </a:r>
          </a:p>
          <a:p>
            <a:r>
              <a:rPr lang="en-US" sz="3200" dirty="0">
                <a:solidFill>
                  <a:srgbClr val="00B0F0"/>
                </a:solidFill>
                <a:latin typeface="Calibri" panose="020F0502020204030204" pitchFamily="34" charset="0"/>
                <a:cs typeface="Calibri" panose="020F0502020204030204" pitchFamily="34" charset="0"/>
              </a:rPr>
              <a:t>     C. </a:t>
            </a:r>
            <a:r>
              <a:rPr lang="en-US" sz="3200" dirty="0">
                <a:latin typeface="Calibri" panose="020F0502020204030204" pitchFamily="34" charset="0"/>
                <a:cs typeface="Calibri" panose="020F0502020204030204" pitchFamily="34" charset="0"/>
              </a:rPr>
              <a:t>raising people’s awareness</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     </a:t>
            </a:r>
            <a:r>
              <a:rPr lang="en-US" sz="3200" dirty="0">
                <a:solidFill>
                  <a:srgbClr val="00B0F0"/>
                </a:solidFill>
                <a:latin typeface="Calibri" panose="020F0502020204030204" pitchFamily="34" charset="0"/>
                <a:cs typeface="Calibri" panose="020F0502020204030204" pitchFamily="34" charset="0"/>
              </a:rPr>
              <a:t>D.</a:t>
            </a:r>
            <a:r>
              <a:rPr lang="en-US" sz="3200" dirty="0">
                <a:latin typeface="Calibri" panose="020F0502020204030204" pitchFamily="34" charset="0"/>
                <a:cs typeface="Calibri" panose="020F0502020204030204" pitchFamily="34" charset="0"/>
              </a:rPr>
              <a:t> growing new types of plants </a:t>
            </a:r>
          </a:p>
          <a:p>
            <a:r>
              <a:rPr lang="en-US" sz="3200" dirty="0">
                <a:latin typeface="Calibri" panose="020F0502020204030204" pitchFamily="34" charset="0"/>
                <a:cs typeface="Calibri" panose="020F0502020204030204" pitchFamily="34" charset="0"/>
              </a:rPr>
              <a:t>		 </a:t>
            </a:r>
          </a:p>
        </p:txBody>
      </p:sp>
      <p:pic>
        <p:nvPicPr>
          <p:cNvPr id="4" name="Picture 3">
            <a:extLst>
              <a:ext uri="{FF2B5EF4-FFF2-40B4-BE49-F238E27FC236}">
                <a16:creationId xmlns:a16="http://schemas.microsoft.com/office/drawing/2014/main" xmlns="" id="{1C670D63-EAC7-9DC2-23AC-90AC8E8C2853}"/>
              </a:ext>
            </a:extLst>
          </p:cNvPr>
          <p:cNvPicPr>
            <a:picLocks noChangeAspect="1"/>
          </p:cNvPicPr>
          <p:nvPr/>
        </p:nvPicPr>
        <p:blipFill>
          <a:blip r:embed="rId3"/>
          <a:stretch>
            <a:fillRect/>
          </a:stretch>
        </p:blipFill>
        <p:spPr>
          <a:xfrm>
            <a:off x="1038624" y="2883586"/>
            <a:ext cx="533400" cy="520700"/>
          </a:xfrm>
          <a:prstGeom prst="rect">
            <a:avLst/>
          </a:prstGeom>
        </p:spPr>
      </p:pic>
      <p:grpSp>
        <p:nvGrpSpPr>
          <p:cNvPr id="2" name="Group 1">
            <a:extLst>
              <a:ext uri="{FF2B5EF4-FFF2-40B4-BE49-F238E27FC236}">
                <a16:creationId xmlns:a16="http://schemas.microsoft.com/office/drawing/2014/main" xmlns="" id="{09619787-D668-A75B-606E-4ABA0962E6AF}"/>
              </a:ext>
            </a:extLst>
          </p:cNvPr>
          <p:cNvGrpSpPr/>
          <p:nvPr/>
        </p:nvGrpSpPr>
        <p:grpSpPr>
          <a:xfrm>
            <a:off x="0" y="0"/>
            <a:ext cx="12192000" cy="707887"/>
            <a:chOff x="7620" y="-7620"/>
            <a:chExt cx="12192000" cy="1083309"/>
          </a:xfrm>
        </p:grpSpPr>
        <p:sp>
          <p:nvSpPr>
            <p:cNvPr id="3" name="Round Single Corner Rectangle 19">
              <a:extLst>
                <a:ext uri="{FF2B5EF4-FFF2-40B4-BE49-F238E27FC236}">
                  <a16:creationId xmlns:a16="http://schemas.microsoft.com/office/drawing/2014/main" xmlns="" id="{C937B3AD-4A33-FFA1-B1DB-2F9D3BFECE1F}"/>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 Single Corner Rectangle 20">
              <a:extLst>
                <a:ext uri="{FF2B5EF4-FFF2-40B4-BE49-F238E27FC236}">
                  <a16:creationId xmlns:a16="http://schemas.microsoft.com/office/drawing/2014/main" xmlns="" id="{2A47A412-11D0-9B22-2251-7AF6DCD71DED}"/>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21">
              <a:extLst>
                <a:ext uri="{FF2B5EF4-FFF2-40B4-BE49-F238E27FC236}">
                  <a16:creationId xmlns:a16="http://schemas.microsoft.com/office/drawing/2014/main" xmlns="" id="{A4CE4841-8D0E-7086-E477-7C78CF7D7D1E}"/>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TextBox 6">
            <a:extLst>
              <a:ext uri="{FF2B5EF4-FFF2-40B4-BE49-F238E27FC236}">
                <a16:creationId xmlns:a16="http://schemas.microsoft.com/office/drawing/2014/main" xmlns="" id="{53D232CE-D96A-A9F5-1F74-06E25898D348}"/>
              </a:ext>
            </a:extLst>
          </p:cNvPr>
          <p:cNvSpPr txBox="1"/>
          <p:nvPr/>
        </p:nvSpPr>
        <p:spPr>
          <a:xfrm>
            <a:off x="733191" y="808990"/>
            <a:ext cx="10338245" cy="615553"/>
          </a:xfrm>
          <a:prstGeom prst="rect">
            <a:avLst/>
          </a:prstGeom>
          <a:noFill/>
          <a:effectLst/>
        </p:spPr>
        <p:txBody>
          <a:bodyPr wrap="square" rtlCol="0">
            <a:spAutoFit/>
          </a:bodyPr>
          <a:lstStyle/>
          <a:p>
            <a:r>
              <a:rPr lang="en-US" sz="3400" b="1" dirty="0">
                <a:effectLst/>
              </a:rPr>
              <a:t>Read the article. Choose the best option A, B, C, or D. </a:t>
            </a:r>
            <a:endParaRPr lang="en-US" sz="3400" dirty="0"/>
          </a:p>
        </p:txBody>
      </p:sp>
      <p:sp>
        <p:nvSpPr>
          <p:cNvPr id="8" name="TextBox 7">
            <a:extLst>
              <a:ext uri="{FF2B5EF4-FFF2-40B4-BE49-F238E27FC236}">
                <a16:creationId xmlns:a16="http://schemas.microsoft.com/office/drawing/2014/main" xmlns="" id="{2504929E-A872-0CB1-2258-147CCA4EDF08}"/>
              </a:ext>
            </a:extLst>
          </p:cNvPr>
          <p:cNvSpPr txBox="1"/>
          <p:nvPr/>
        </p:nvSpPr>
        <p:spPr>
          <a:xfrm>
            <a:off x="177800" y="62273"/>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READING</a:t>
            </a:r>
          </a:p>
        </p:txBody>
      </p:sp>
      <p:sp>
        <p:nvSpPr>
          <p:cNvPr id="9" name="Rounded Rectangle 31">
            <a:extLst>
              <a:ext uri="{FF2B5EF4-FFF2-40B4-BE49-F238E27FC236}">
                <a16:creationId xmlns:a16="http://schemas.microsoft.com/office/drawing/2014/main" xmlns="" id="{6B06F1B6-D911-2BFA-E54A-2CF8616411A4}"/>
              </a:ext>
            </a:extLst>
          </p:cNvPr>
          <p:cNvSpPr/>
          <p:nvPr/>
        </p:nvSpPr>
        <p:spPr>
          <a:xfrm>
            <a:off x="177800" y="84316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0" name="TextBox 9">
            <a:extLst>
              <a:ext uri="{FF2B5EF4-FFF2-40B4-BE49-F238E27FC236}">
                <a16:creationId xmlns:a16="http://schemas.microsoft.com/office/drawing/2014/main" xmlns="" id="{EEDB66E2-B1E3-D766-0363-5AA622C4DF2C}"/>
              </a:ext>
            </a:extLst>
          </p:cNvPr>
          <p:cNvSpPr txBox="1"/>
          <p:nvPr/>
        </p:nvSpPr>
        <p:spPr>
          <a:xfrm>
            <a:off x="230585" y="72290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Tree>
    <p:extLst>
      <p:ext uri="{BB962C8B-B14F-4D97-AF65-F5344CB8AC3E}">
        <p14:creationId xmlns:p14="http://schemas.microsoft.com/office/powerpoint/2010/main" val="25966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A4985A88-22DC-9F6B-5AF7-B4758863952C}"/>
              </a:ext>
            </a:extLst>
          </p:cNvPr>
          <p:cNvSpPr>
            <a:spLocks noGrp="1"/>
          </p:cNvSpPr>
          <p:nvPr>
            <p:ph idx="1"/>
          </p:nvPr>
        </p:nvSpPr>
        <p:spPr>
          <a:xfrm>
            <a:off x="728838" y="2314427"/>
            <a:ext cx="11122107" cy="3758827"/>
          </a:xfrm>
          <a:solidFill>
            <a:schemeClr val="accent1">
              <a:lumMod val="20000"/>
              <a:lumOff val="80000"/>
            </a:schemeClr>
          </a:solidFill>
        </p:spPr>
        <p:txBody>
          <a:bodyPr>
            <a:noAutofit/>
          </a:bodyPr>
          <a:lstStyle/>
          <a:p>
            <a:pPr marL="0" indent="0">
              <a:lnSpc>
                <a:spcPct val="150000"/>
              </a:lnSpc>
              <a:buNone/>
            </a:pPr>
            <a:r>
              <a:rPr lang="en-US" sz="3400" b="1" dirty="0">
                <a:solidFill>
                  <a:srgbClr val="F26648"/>
                </a:solidFill>
              </a:rPr>
              <a:t>1.</a:t>
            </a:r>
            <a:r>
              <a:rPr lang="en-US" sz="3400" b="1" dirty="0">
                <a:solidFill>
                  <a:srgbClr val="0070C0"/>
                </a:solidFill>
              </a:rPr>
              <a:t> </a:t>
            </a:r>
            <a:r>
              <a:rPr lang="en-US" sz="3400" dirty="0"/>
              <a:t>What may be a popular job in the future?</a:t>
            </a:r>
            <a:endParaRPr lang="en-US" sz="3400" b="1" dirty="0">
              <a:solidFill>
                <a:srgbClr val="F26648"/>
              </a:solidFill>
            </a:endParaRPr>
          </a:p>
          <a:p>
            <a:pPr marL="0" indent="0">
              <a:lnSpc>
                <a:spcPct val="150000"/>
              </a:lnSpc>
              <a:buNone/>
            </a:pPr>
            <a:r>
              <a:rPr lang="en-US" sz="3400" b="1" dirty="0">
                <a:solidFill>
                  <a:srgbClr val="F26648"/>
                </a:solidFill>
              </a:rPr>
              <a:t>2. </a:t>
            </a:r>
            <a:r>
              <a:rPr lang="en-US" sz="3400" dirty="0"/>
              <a:t>What type(s) of training does it require?</a:t>
            </a:r>
          </a:p>
          <a:p>
            <a:pPr marL="0" indent="0">
              <a:lnSpc>
                <a:spcPct val="150000"/>
              </a:lnSpc>
              <a:buNone/>
            </a:pPr>
            <a:r>
              <a:rPr lang="en-US" sz="3400" b="1" dirty="0">
                <a:solidFill>
                  <a:srgbClr val="F16649"/>
                </a:solidFill>
              </a:rPr>
              <a:t>3. </a:t>
            </a:r>
            <a:r>
              <a:rPr lang="en-US" sz="3400" dirty="0"/>
              <a:t>What skill(s) do you need to do it?</a:t>
            </a:r>
          </a:p>
          <a:p>
            <a:pPr marL="0" indent="0">
              <a:lnSpc>
                <a:spcPct val="150000"/>
              </a:lnSpc>
              <a:buNone/>
            </a:pPr>
            <a:r>
              <a:rPr lang="en-US" sz="3400" b="1" dirty="0">
                <a:solidFill>
                  <a:srgbClr val="F16649"/>
                </a:solidFill>
              </a:rPr>
              <a:t>4. </a:t>
            </a:r>
            <a:r>
              <a:rPr lang="en-US" sz="3400" dirty="0"/>
              <a:t>What personal qualities are necessary to do the job well? </a:t>
            </a:r>
          </a:p>
        </p:txBody>
      </p:sp>
      <p:grpSp>
        <p:nvGrpSpPr>
          <p:cNvPr id="21" name="Group 20"/>
          <p:cNvGrpSpPr/>
          <p:nvPr/>
        </p:nvGrpSpPr>
        <p:grpSpPr>
          <a:xfrm>
            <a:off x="-1172" y="-7619"/>
            <a:ext cx="12192000" cy="752040"/>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34409" y="743037"/>
            <a:ext cx="10815315" cy="1384995"/>
          </a:xfrm>
          <a:prstGeom prst="rect">
            <a:avLst/>
          </a:prstGeom>
          <a:noFill/>
          <a:effectLst/>
        </p:spPr>
        <p:txBody>
          <a:bodyPr wrap="square" rtlCol="0">
            <a:spAutoFit/>
          </a:bodyPr>
          <a:lstStyle/>
          <a:p>
            <a:r>
              <a:rPr lang="en-US" sz="2800" b="1" dirty="0">
                <a:effectLst/>
              </a:rPr>
              <a:t>Work in groups. Imagine a job that may be popular in the future. Discuss the answers to the questions about the job and report them to the class. </a:t>
            </a:r>
          </a:p>
        </p:txBody>
      </p:sp>
      <p:sp>
        <p:nvSpPr>
          <p:cNvPr id="16" name="Rounded Rectangle 15"/>
          <p:cNvSpPr/>
          <p:nvPr/>
        </p:nvSpPr>
        <p:spPr>
          <a:xfrm>
            <a:off x="279018" y="79905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1803" y="69641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178972" y="18033"/>
            <a:ext cx="4132696" cy="1077218"/>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SPEAKING</a:t>
            </a:r>
          </a:p>
          <a:p>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8DFD8B5-8D35-2E85-FAC9-13C5B13FD759}"/>
              </a:ext>
            </a:extLst>
          </p:cNvPr>
          <p:cNvSpPr txBox="1"/>
          <p:nvPr/>
        </p:nvSpPr>
        <p:spPr>
          <a:xfrm>
            <a:off x="12358534" y="7688301"/>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213850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707887"/>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4311667" y="1823938"/>
            <a:ext cx="4559377" cy="920252"/>
          </a:xfrm>
          <a:prstGeom prst="rect">
            <a:avLst/>
          </a:prstGeom>
          <a:noFill/>
          <a:effectLst/>
        </p:spPr>
        <p:txBody>
          <a:bodyPr wrap="square" rtlCol="0">
            <a:spAutoFit/>
          </a:bodyPr>
          <a:lstStyle/>
          <a:p>
            <a:pPr marL="0" indent="0">
              <a:lnSpc>
                <a:spcPct val="150000"/>
              </a:lnSpc>
              <a:buNone/>
            </a:pPr>
            <a:r>
              <a:rPr lang="en-US" sz="4000" b="1" dirty="0">
                <a:solidFill>
                  <a:srgbClr val="F26648"/>
                </a:solidFill>
              </a:rPr>
              <a:t>Sample answer:</a:t>
            </a:r>
          </a:p>
        </p:txBody>
      </p:sp>
      <p:sp>
        <p:nvSpPr>
          <p:cNvPr id="16" name="Rounded Rectangle 15"/>
          <p:cNvSpPr/>
          <p:nvPr/>
        </p:nvSpPr>
        <p:spPr>
          <a:xfrm>
            <a:off x="406133" y="111698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58918" y="101434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178972" y="21986"/>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SPEAKING</a:t>
            </a:r>
          </a:p>
        </p:txBody>
      </p:sp>
      <p:sp>
        <p:nvSpPr>
          <p:cNvPr id="9" name="TextBox 8">
            <a:extLst>
              <a:ext uri="{FF2B5EF4-FFF2-40B4-BE49-F238E27FC236}">
                <a16:creationId xmlns:a16="http://schemas.microsoft.com/office/drawing/2014/main" xmlns="" id="{28DFD8B5-8D35-2E85-FAC9-13C5B13FD759}"/>
              </a:ext>
            </a:extLst>
          </p:cNvPr>
          <p:cNvSpPr txBox="1"/>
          <p:nvPr/>
        </p:nvSpPr>
        <p:spPr>
          <a:xfrm>
            <a:off x="12358534" y="7688301"/>
            <a:ext cx="184731" cy="369332"/>
          </a:xfrm>
          <a:prstGeom prst="rect">
            <a:avLst/>
          </a:prstGeom>
          <a:noFill/>
        </p:spPr>
        <p:txBody>
          <a:bodyPr wrap="none" rtlCol="0">
            <a:spAutoFit/>
          </a:bodyPr>
          <a:lstStyle/>
          <a:p>
            <a:endParaRPr lang="x-none" dirty="0"/>
          </a:p>
        </p:txBody>
      </p:sp>
      <p:sp>
        <p:nvSpPr>
          <p:cNvPr id="2" name="Content Placeholder 2">
            <a:extLst>
              <a:ext uri="{FF2B5EF4-FFF2-40B4-BE49-F238E27FC236}">
                <a16:creationId xmlns:a16="http://schemas.microsoft.com/office/drawing/2014/main" xmlns="" id="{A34739A7-066A-6284-356F-87885AEE47C5}"/>
              </a:ext>
            </a:extLst>
          </p:cNvPr>
          <p:cNvSpPr txBox="1">
            <a:spLocks/>
          </p:cNvSpPr>
          <p:nvPr/>
        </p:nvSpPr>
        <p:spPr>
          <a:xfrm>
            <a:off x="529106" y="2744190"/>
            <a:ext cx="11342521" cy="3687300"/>
          </a:xfrm>
          <a:prstGeom prst="rect">
            <a:avLst/>
          </a:prstGeom>
          <a:solidFill>
            <a:schemeClr val="accent4">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470" indent="0">
              <a:buNone/>
            </a:pPr>
            <a:r>
              <a:rPr lang="en-US" sz="3000" b="0" i="0" u="none" strike="noStrike" baseline="0" dirty="0">
                <a:solidFill>
                  <a:srgbClr val="373535"/>
                </a:solidFill>
                <a:cs typeface="Times New Roman" panose="02020603050405020304" pitchFamily="18" charset="0"/>
              </a:rPr>
              <a:t>We think that computer software engineer will be a popular job in the future. It is because people are using computers for many daily tasks, such as office work, entertainment, and shopping, and they need updated applications and software to do these tasks eﬀectively. The job of a computer software engineer requires college or university training. To do the job well, you need many skills, for example computer programming and coding skills, and problem-solving skills. In addition, you should be patient, hardworking and careful.</a:t>
            </a:r>
          </a:p>
        </p:txBody>
      </p:sp>
      <p:sp>
        <p:nvSpPr>
          <p:cNvPr id="13" name="TextBox 12"/>
          <p:cNvSpPr txBox="1"/>
          <p:nvPr/>
        </p:nvSpPr>
        <p:spPr>
          <a:xfrm>
            <a:off x="1056312" y="1013002"/>
            <a:ext cx="10815315" cy="830997"/>
          </a:xfrm>
          <a:prstGeom prst="rect">
            <a:avLst/>
          </a:prstGeom>
          <a:noFill/>
          <a:effectLst/>
        </p:spPr>
        <p:txBody>
          <a:bodyPr wrap="square" rtlCol="0">
            <a:spAutoFit/>
          </a:bodyPr>
          <a:lstStyle/>
          <a:p>
            <a:r>
              <a:rPr lang="en-US" sz="2400" b="1" dirty="0">
                <a:effectLst/>
              </a:rPr>
              <a:t>Work in groups. Imagine a job that may be popular in the future. Discuss the answers to the questions about the job and report them to the class. </a:t>
            </a:r>
          </a:p>
        </p:txBody>
      </p:sp>
    </p:spTree>
    <p:extLst>
      <p:ext uri="{BB962C8B-B14F-4D97-AF65-F5344CB8AC3E}">
        <p14:creationId xmlns:p14="http://schemas.microsoft.com/office/powerpoint/2010/main" val="2917594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3720</TotalTime>
  <Words>904</Words>
  <Application>Microsoft Office PowerPoint</Application>
  <PresentationFormat>Widescreen</PresentationFormat>
  <Paragraphs>118</Paragraphs>
  <Slides>16</Slides>
  <Notes>13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Adobe Gothic Std B</vt:lpstr>
      <vt:lpstr>Arial</vt:lpstr>
      <vt:lpstr>Calibri</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DELL</cp:lastModifiedBy>
  <cp:revision>227</cp:revision>
  <dcterms:created xsi:type="dcterms:W3CDTF">2020-12-09T02:04:09Z</dcterms:created>
  <dcterms:modified xsi:type="dcterms:W3CDTF">2025-04-09T15:53:12Z</dcterms:modified>
</cp:coreProperties>
</file>