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279" r:id="rId4"/>
    <p:sldId id="458" r:id="rId5"/>
    <p:sldId id="459" r:id="rId6"/>
    <p:sldId id="460" r:id="rId7"/>
    <p:sldId id="461" r:id="rId8"/>
    <p:sldId id="276" r:id="rId9"/>
    <p:sldId id="462" r:id="rId10"/>
    <p:sldId id="434" r:id="rId11"/>
    <p:sldId id="435" r:id="rId12"/>
    <p:sldId id="464" r:id="rId13"/>
    <p:sldId id="384" r:id="rId14"/>
    <p:sldId id="463" r:id="rId15"/>
    <p:sldId id="387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1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EF4B66"/>
    <a:srgbClr val="7192A9"/>
    <a:srgbClr val="FBCDCD"/>
    <a:srgbClr val="F7A5A5"/>
    <a:srgbClr val="F37D91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11" y="53"/>
      </p:cViewPr>
      <p:guideLst>
        <p:guide orient="horz" pos="227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7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44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3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75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0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2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13015"/>
            <a:ext cx="996334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pairs. Ask and answer about a device or an app you use for studying. Report your partner’s answers to the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9425" y="2190429"/>
            <a:ext cx="5843395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1. </a:t>
            </a:r>
            <a:r>
              <a:rPr lang="en-US" sz="3000"/>
              <a:t>What kind of device / app is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2. </a:t>
            </a:r>
            <a:r>
              <a:rPr lang="en-US" sz="3000"/>
              <a:t>How often do you use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3. </a:t>
            </a:r>
            <a:r>
              <a:rPr lang="en-US" sz="3000"/>
              <a:t>What are the benefits of using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4.</a:t>
            </a:r>
            <a:r>
              <a:rPr lang="en-US" sz="3000"/>
              <a:t> Are there any problems using it?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005195" y="1996998"/>
            <a:ext cx="5688574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000" i="1" u="sng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3000">
                <a:solidFill>
                  <a:srgbClr val="7030A0"/>
                </a:solidFill>
              </a:rPr>
              <a:t>Raz plus is an amazing app. It helps me study English more effectively. I use it almost everyday. I can read a lot of books in both fiction and non-fiction. It also helps me improve my pronunciation by listening and recording. But I need to buy its account so as to use it.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18162"/>
            <a:ext cx="9003616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Mark talking about the solar system. Fill in each blank with no more than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words.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91816" y="2078299"/>
            <a:ext cx="11891037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400" b="1" smtClean="0">
                <a:solidFill>
                  <a:srgbClr val="F26649"/>
                </a:solidFill>
              </a:rPr>
              <a:t>1. </a:t>
            </a:r>
            <a:r>
              <a:rPr lang="en-US" sz="3400" smtClean="0"/>
              <a:t>Many </a:t>
            </a:r>
            <a:r>
              <a:rPr lang="en-US" sz="3400"/>
              <a:t>of the planets in our solar system have </a:t>
            </a:r>
            <a:r>
              <a:rPr lang="en-US" sz="3400" smtClean="0"/>
              <a:t>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2. </a:t>
            </a:r>
            <a:r>
              <a:rPr lang="en-US" sz="3400"/>
              <a:t>The four inner planets are quite small and have </a:t>
            </a:r>
            <a:r>
              <a:rPr lang="en-US" sz="3400" smtClean="0"/>
              <a:t>____________.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3. </a:t>
            </a:r>
            <a:r>
              <a:rPr lang="en-US" sz="3400"/>
              <a:t>The asteroid belt has millions of rocky </a:t>
            </a:r>
            <a:r>
              <a:rPr lang="en-US" sz="3400" smtClean="0"/>
              <a:t>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4. </a:t>
            </a:r>
            <a:r>
              <a:rPr lang="en-US" sz="3400"/>
              <a:t>The outer planets are _______ and mostly made up of gas</a:t>
            </a:r>
            <a:r>
              <a:rPr lang="en-US" sz="3400" smtClean="0"/>
              <a:t>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5. </a:t>
            </a:r>
            <a:r>
              <a:rPr lang="en-US" sz="3400"/>
              <a:t>These outer planets all have thick layers of clouds and </a:t>
            </a:r>
            <a:r>
              <a:rPr lang="en-US" sz="3400" smtClean="0"/>
              <a:t>_____ </a:t>
            </a:r>
            <a:r>
              <a:rPr lang="en-US" sz="3400"/>
              <a:t>around them.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775269" y="2101973"/>
            <a:ext cx="17309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moons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216834" y="2787594"/>
            <a:ext cx="2795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rocky surfaces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529008" y="3496889"/>
            <a:ext cx="1687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objects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70503" y="4184358"/>
            <a:ext cx="11823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huge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379856" y="4904747"/>
            <a:ext cx="11522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rings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Track 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0723" y="16559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5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1"/>
      <p:bldP spid="7" grpId="0"/>
      <p:bldP spid="7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064" y="146286"/>
            <a:ext cx="112654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According to a survey, a majority said their top concern regarding messaging applications was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 (1)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privacy. With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ConnectABC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our latest application, this concern is no more. Our network is better than other competitors’. While their connection might be spotty and unreliable,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strong and stable thanks to two dedicated servers. Our users will rarely experience interruptions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 (3)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use the app. As developers, we commit to updating the application twice a month to fix any potential security issues so our users’ privacy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 protected. Available in more than 50 countries,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ConnectABC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already has a user base of more than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………..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thousand. We estimate that this number will double by the end of the year.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ConnectABC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available for free on every smartphone brand. Sign up today and you will get to try out experimental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………. (5)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such as instantly-translated voice messages, exclusively-designed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…………..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many more…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3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6035"/>
            <a:ext cx="10730181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(80 - 100 words) about your favourite means of communication. You may use the following questions as cues.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359" y="13510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144" y="124841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89965" y="2391818"/>
            <a:ext cx="981944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/>
              <a:t>What is your favourite means of communication?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How often do you use it?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What are the benefits of using it?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Do you think you will use it in the future?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6035"/>
            <a:ext cx="10730181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(80 - 100 words) about your favourite means of communication. You may use the following questions as cues.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359" y="13510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144" y="124841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12279" y="2336801"/>
            <a:ext cx="10585831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i="1" u="sng" smtClean="0">
                <a:solidFill>
                  <a:srgbClr val="F26649"/>
                </a:solidFill>
              </a:rPr>
              <a:t>Suggested answer:  </a:t>
            </a:r>
          </a:p>
          <a:p>
            <a:r>
              <a:rPr lang="en-US" sz="2800"/>
              <a:t>My favourite means of communication is the mobile phone. I use it every day to talk with almost anyone, from my family members to friends. It is a very convenient way of communicating with people because it is small and portable. In addition, I can send them messages and even make video calls. If my phone is connected to the Internet, it will be much better. The reason is that I can send and receive emails through it or access various websites to update news and information. In the future, I will continue using my mobile phone to communicate.</a:t>
            </a:r>
          </a:p>
        </p:txBody>
      </p:sp>
    </p:spTree>
    <p:extLst>
      <p:ext uri="{BB962C8B-B14F-4D97-AF65-F5344CB8AC3E}">
        <p14:creationId xmlns:p14="http://schemas.microsoft.com/office/powerpoint/2010/main" val="5664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165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52" y="1508974"/>
            <a:ext cx="3907123" cy="26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92034"/>
            <a:ext cx="9770226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Read for general and specific information;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Talk about study apps and devices;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Listen for specific information about the solar system;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Write a paragraph about means of communication;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32850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/>
              <a:t>- Prepare for the final test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28" y="2706857"/>
            <a:ext cx="3644828" cy="36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90401" y="1824968"/>
            <a:ext cx="322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2: SKILLS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4884" y="137477"/>
            <a:ext cx="2153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REVIEW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Box 40"/>
          <p:cNvSpPr txBox="1"/>
          <p:nvPr/>
        </p:nvSpPr>
        <p:spPr>
          <a:xfrm>
            <a:off x="4043795" y="100191"/>
            <a:ext cx="572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10 – 11 - 12 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84296" y="110490"/>
            <a:ext cx="712319" cy="709214"/>
            <a:chOff x="2180974" y="148629"/>
            <a:chExt cx="712319" cy="709214"/>
          </a:xfrm>
        </p:grpSpPr>
        <p:sp>
          <p:nvSpPr>
            <p:cNvPr id="19" name="Oval 1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33545" y="9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299" t="7444" r="12148" b="1748"/>
          <a:stretch/>
        </p:blipFill>
        <p:spPr>
          <a:xfrm>
            <a:off x="3439192" y="2474718"/>
            <a:ext cx="4676306" cy="431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6955" y="995583"/>
            <a:ext cx="72142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Work in teams.</a:t>
            </a:r>
          </a:p>
          <a:p>
            <a:r>
              <a:rPr lang="en-US" sz="3200" dirty="0"/>
              <a:t>- One students from each team comes to the board.</a:t>
            </a:r>
          </a:p>
          <a:p>
            <a:r>
              <a:rPr lang="en-US" sz="3200" dirty="0"/>
              <a:t>- Teacher asks a question or give a problem</a:t>
            </a:r>
          </a:p>
          <a:p>
            <a:r>
              <a:rPr lang="en-US" sz="3200" dirty="0"/>
              <a:t>- The first person to write the correct answer on the board wins a point for their team. (the students at the board only get one try.)</a:t>
            </a:r>
          </a:p>
          <a:p>
            <a:r>
              <a:rPr lang="en-US" sz="3200" dirty="0"/>
              <a:t>- If they all miss the question, teacher takes the answer from the first person in the audience who raises their hand.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7224591" y="3731223"/>
            <a:ext cx="337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sym typeface="+mn-ea"/>
              </a:rPr>
              <a:t>Device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8633" y="1403367"/>
            <a:ext cx="7696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/>
              <a:t>1. This is an object or machine that has been invented for a particular purpose. What is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33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6673483" y="4038954"/>
            <a:ext cx="389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70C0"/>
                </a:solidFill>
                <a:sym typeface="+mn-ea"/>
              </a:rPr>
              <a:t>Application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3969" y="1745546"/>
            <a:ext cx="5632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2. What do you call a computer </a:t>
            </a:r>
            <a:r>
              <a:rPr lang="en-US" sz="4000" smtClean="0"/>
              <a:t>programme?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35100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6497637" y="4170929"/>
            <a:ext cx="389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sym typeface="+mn-ea"/>
              </a:rPr>
              <a:t>Solar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0007" y="1657623"/>
            <a:ext cx="5632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3. The sun and the group of planets that move around it. What is it?</a:t>
            </a:r>
          </a:p>
        </p:txBody>
      </p:sp>
    </p:spTree>
    <p:extLst>
      <p:ext uri="{BB962C8B-B14F-4D97-AF65-F5344CB8AC3E}">
        <p14:creationId xmlns:p14="http://schemas.microsoft.com/office/powerpoint/2010/main" val="3013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5569559" y="3630706"/>
            <a:ext cx="6444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sym typeface="+mn-ea"/>
              </a:rPr>
              <a:t>Postcard</a:t>
            </a:r>
            <a:r>
              <a:rPr lang="en-US" sz="4800" b="1" dirty="0">
                <a:solidFill>
                  <a:srgbClr val="0070C0"/>
                </a:solidFill>
                <a:sym typeface="+mn-ea"/>
              </a:rPr>
              <a:t>, phone, TV, radio, newspaper, internet….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8799" y="1796491"/>
            <a:ext cx="588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4. Can you name some means of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27742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62311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notices.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appropriate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box(es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9808"/>
          <a:stretch/>
        </p:blipFill>
        <p:spPr>
          <a:xfrm>
            <a:off x="286362" y="1705793"/>
            <a:ext cx="4738655" cy="27277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195" t="67060" r="-195" b="88"/>
          <a:stretch/>
        </p:blipFill>
        <p:spPr>
          <a:xfrm>
            <a:off x="3138854" y="3949901"/>
            <a:ext cx="4642965" cy="29080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t="32716" b="35551"/>
          <a:stretch/>
        </p:blipFill>
        <p:spPr>
          <a:xfrm>
            <a:off x="7273640" y="1643802"/>
            <a:ext cx="4738655" cy="2866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62311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notices.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appropriate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box(es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29358"/>
              </p:ext>
            </p:extLst>
          </p:nvPr>
        </p:nvGraphicFramePr>
        <p:xfrm>
          <a:off x="429064" y="1964216"/>
          <a:ext cx="11247512" cy="421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6150">
                  <a:extLst>
                    <a:ext uri="{9D8B030D-6E8A-4147-A177-3AD203B41FA5}">
                      <a16:colId xmlns:a16="http://schemas.microsoft.com/office/drawing/2014/main" xmlns="" val="1646579974"/>
                    </a:ext>
                  </a:extLst>
                </a:gridCol>
                <a:gridCol w="694593">
                  <a:extLst>
                    <a:ext uri="{9D8B030D-6E8A-4147-A177-3AD203B41FA5}">
                      <a16:colId xmlns:a16="http://schemas.microsoft.com/office/drawing/2014/main" xmlns="" val="10262975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220218853"/>
                    </a:ext>
                  </a:extLst>
                </a:gridCol>
                <a:gridCol w="720969">
                  <a:extLst>
                    <a:ext uri="{9D8B030D-6E8A-4147-A177-3AD203B41FA5}">
                      <a16:colId xmlns:a16="http://schemas.microsoft.com/office/drawing/2014/main" xmlns="" val="3881161643"/>
                    </a:ext>
                  </a:extLst>
                </a:gridCol>
              </a:tblGrid>
              <a:tr h="5272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650774"/>
                  </a:ext>
                </a:extLst>
              </a:tr>
              <a:tr h="62292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1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</a:t>
                      </a:r>
                      <a:r>
                        <a:rPr lang="en-US" sz="3200" b="1" baseline="0" smtClean="0">
                          <a:solidFill>
                            <a:srgbClr val="F26649"/>
                          </a:solidFill>
                        </a:rPr>
                        <a:t> </a:t>
                      </a:r>
                      <a:r>
                        <a:rPr lang="en-US" sz="3200" baseline="0" smtClean="0"/>
                        <a:t>This notice mentions the age of the participants.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034722"/>
                  </a:ext>
                </a:extLst>
              </a:tr>
              <a:tr h="61564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2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give a presentation.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977190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3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discuss ways of communication in the future.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526458"/>
                  </a:ext>
                </a:extLst>
              </a:tr>
              <a:tr h="56209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4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meet once a week.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69791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5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Interested people call for more details.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1472488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2501688"/>
            <a:ext cx="580672" cy="580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543" y="3082360"/>
            <a:ext cx="580672" cy="580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613" y="3872554"/>
            <a:ext cx="580672" cy="580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4789840"/>
            <a:ext cx="580672" cy="580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5421706"/>
            <a:ext cx="580672" cy="5806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613" y="5421706"/>
            <a:ext cx="580672" cy="5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938</Words>
  <Application>Microsoft Office PowerPoint</Application>
  <PresentationFormat>Widescreen</PresentationFormat>
  <Paragraphs>113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221</cp:revision>
  <dcterms:created xsi:type="dcterms:W3CDTF">2020-12-09T02:04:00Z</dcterms:created>
  <dcterms:modified xsi:type="dcterms:W3CDTF">2025-04-09T00:56:21Z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