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1" r:id="rId2"/>
    <p:sldId id="256" r:id="rId3"/>
    <p:sldId id="279" r:id="rId4"/>
    <p:sldId id="443" r:id="rId5"/>
    <p:sldId id="444" r:id="rId6"/>
    <p:sldId id="445" r:id="rId7"/>
    <p:sldId id="276" r:id="rId8"/>
    <p:sldId id="434" r:id="rId9"/>
    <p:sldId id="435" r:id="rId10"/>
    <p:sldId id="384" r:id="rId11"/>
    <p:sldId id="446" r:id="rId12"/>
    <p:sldId id="437" r:id="rId13"/>
    <p:sldId id="447" r:id="rId14"/>
    <p:sldId id="448" r:id="rId15"/>
    <p:sldId id="439" r:id="rId16"/>
    <p:sldId id="449" r:id="rId17"/>
    <p:sldId id="387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0702A"/>
    <a:srgbClr val="7192A9"/>
    <a:srgbClr val="EF4B66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11" y="53"/>
      </p:cViewPr>
      <p:guideLst>
        <p:guide orient="horz" pos="219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3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4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70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3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1863162"/>
            <a:ext cx="11269345" cy="372537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1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A(n) ______ is a small digital image </a:t>
            </a:r>
            <a:r>
              <a:rPr lang="en-US" sz="3000" smtClean="0"/>
              <a:t>used on </a:t>
            </a:r>
            <a:r>
              <a:rPr lang="en-US" sz="3000"/>
              <a:t>social media to express emotions.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symbol</a:t>
            </a:r>
            <a:r>
              <a:rPr lang="en-US" sz="3000"/>
              <a:t>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emoji	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picture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2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We had a ______ with students </a:t>
            </a:r>
            <a:r>
              <a:rPr lang="en-US" sz="3000" smtClean="0"/>
              <a:t>from diﬀerent </a:t>
            </a:r>
            <a:r>
              <a:rPr lang="en-US" sz="3000"/>
              <a:t>countries yesterday.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video conference</a:t>
            </a:r>
            <a:r>
              <a:rPr lang="en-US" sz="3000" dirty="0"/>
              <a:t>	</a:t>
            </a:r>
            <a:r>
              <a:rPr lang="en-US" sz="3000" smtClean="0">
                <a:solidFill>
                  <a:srgbClr val="00B0F0"/>
                </a:solidFill>
              </a:rPr>
              <a:t>B. </a:t>
            </a:r>
            <a:r>
              <a:rPr lang="en-US" sz="3000" smtClean="0"/>
              <a:t>video group</a:t>
            </a:r>
            <a:r>
              <a:rPr lang="en-US" sz="3000"/>
              <a:t>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C. </a:t>
            </a:r>
            <a:r>
              <a:rPr lang="en-US" sz="3000"/>
              <a:t>private </a:t>
            </a:r>
            <a:r>
              <a:rPr lang="en-US" sz="3000" smtClean="0"/>
              <a:t>message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3. </a:t>
            </a:r>
            <a:r>
              <a:rPr lang="en-US" sz="3000"/>
              <a:t>The results of the ______ were </a:t>
            </a:r>
            <a:r>
              <a:rPr lang="en-US" sz="3000" smtClean="0"/>
              <a:t>very interesting</a:t>
            </a:r>
            <a:r>
              <a:rPr lang="en-US" sz="300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solidFill>
                  <a:srgbClr val="00B0F0"/>
                </a:solidFill>
              </a:rPr>
              <a:t>A. </a:t>
            </a:r>
            <a:r>
              <a:rPr lang="en-US" sz="3000"/>
              <a:t>finding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communication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experiment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>
            <a:off x="4108850" y="305944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51112" y="4340379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794887" y="5588535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2472762"/>
            <a:ext cx="11269345" cy="26040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When you look at the ______ for </a:t>
            </a:r>
            <a:r>
              <a:rPr lang="en-US" sz="3000" smtClean="0"/>
              <a:t>too long</a:t>
            </a:r>
            <a:r>
              <a:rPr lang="en-US" sz="3000"/>
              <a:t>, your eyes may get tired.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contact lenses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computer screen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online class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Do you know how many stars there </a:t>
            </a:r>
            <a:r>
              <a:rPr lang="en-US" sz="3000" smtClean="0"/>
              <a:t>are in </a:t>
            </a:r>
            <a:r>
              <a:rPr lang="en-US" sz="3000"/>
              <a:t>the ______?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spaceship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B. </a:t>
            </a:r>
            <a:r>
              <a:rPr lang="en-US" sz="3000"/>
              <a:t>planet	</a:t>
            </a:r>
            <a:r>
              <a:rPr lang="en-US" sz="3000" smtClean="0"/>
              <a:t>			</a:t>
            </a:r>
            <a:r>
              <a:rPr lang="en-US" sz="3000" smtClean="0">
                <a:solidFill>
                  <a:srgbClr val="00B0F0"/>
                </a:solidFill>
              </a:rPr>
              <a:t>C. </a:t>
            </a:r>
            <a:r>
              <a:rPr lang="en-US" sz="3000"/>
              <a:t>galaxy</a:t>
            </a:r>
          </a:p>
        </p:txBody>
      </p:sp>
      <p:sp>
        <p:nvSpPr>
          <p:cNvPr id="11" name="Oval 10"/>
          <p:cNvSpPr/>
          <p:nvPr/>
        </p:nvSpPr>
        <p:spPr>
          <a:xfrm>
            <a:off x="4108850" y="311659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699762" y="4388004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1315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5745" y="1716395"/>
            <a:ext cx="11766550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Scientists </a:t>
            </a:r>
            <a:r>
              <a:rPr lang="en-US" sz="3200"/>
              <a:t>are interested in </a:t>
            </a:r>
            <a:r>
              <a:rPr lang="en-US" sz="3200" smtClean="0"/>
              <a:t>the ________ of </a:t>
            </a:r>
            <a:r>
              <a:rPr lang="en-US" sz="3200"/>
              <a:t>life on Mars. </a:t>
            </a:r>
            <a:r>
              <a:rPr lang="en-US" sz="3200" i="1">
                <a:solidFill>
                  <a:srgbClr val="00B0F0"/>
                </a:solidFill>
              </a:rPr>
              <a:t>(possible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We can use </a:t>
            </a:r>
            <a:r>
              <a:rPr lang="en-US" sz="3200" smtClean="0"/>
              <a:t>face __________ to </a:t>
            </a:r>
            <a:r>
              <a:rPr lang="en-US" sz="3200"/>
              <a:t>identify people. </a:t>
            </a:r>
            <a:r>
              <a:rPr lang="en-US" sz="3200" i="1">
                <a:solidFill>
                  <a:srgbClr val="00B0F0"/>
                </a:solidFill>
              </a:rPr>
              <a:t>(recognise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When we communicate using  echnology, it is called </a:t>
            </a:r>
            <a:r>
              <a:rPr lang="en-US" sz="3200" smtClean="0"/>
              <a:t>digital</a:t>
            </a:r>
            <a:br>
              <a:rPr lang="en-US" sz="3200" smtClean="0"/>
            </a:br>
            <a:r>
              <a:rPr lang="en-US" sz="3200" smtClean="0"/>
              <a:t>_____________. </a:t>
            </a:r>
            <a:r>
              <a:rPr lang="en-US" sz="3200" i="1">
                <a:solidFill>
                  <a:srgbClr val="00B0F0"/>
                </a:solidFill>
              </a:rPr>
              <a:t>(communicate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</a:t>
            </a:r>
            <a:r>
              <a:rPr lang="en-US" sz="3200" smtClean="0"/>
              <a:t>Internet __________ is </a:t>
            </a:r>
            <a:r>
              <a:rPr lang="en-US" sz="3200"/>
              <a:t>slow here, so we can’t get in the chat room.</a:t>
            </a:r>
            <a:r>
              <a:rPr lang="en-US" sz="3200" i="1"/>
              <a:t> </a:t>
            </a:r>
            <a:r>
              <a:rPr lang="en-US" sz="3200" i="1">
                <a:solidFill>
                  <a:srgbClr val="00B0F0"/>
                </a:solidFill>
              </a:rPr>
              <a:t>(connect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Do you think </a:t>
            </a:r>
            <a:r>
              <a:rPr lang="en-US" sz="3200" smtClean="0"/>
              <a:t>this _________ </a:t>
            </a:r>
            <a:r>
              <a:rPr lang="en-US" sz="3200"/>
              <a:t>machine will be cheaper in the future? </a:t>
            </a:r>
            <a:r>
              <a:rPr lang="en-US" sz="3200" i="1">
                <a:solidFill>
                  <a:srgbClr val="00B0F0"/>
                </a:solidFill>
              </a:rPr>
              <a:t>(translate)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23891" y="1722728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possibility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81069" y="2391944"/>
            <a:ext cx="21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recognition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94085" y="3557743"/>
            <a:ext cx="28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communication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911476" y="4233292"/>
            <a:ext cx="203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connection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555363" y="5379162"/>
            <a:ext cx="202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4" grpId="0"/>
      <p:bldP spid="14" grpId="1"/>
      <p:bldP spid="15" grpId="0"/>
      <p:bldP spid="15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u="sng"/>
              <a:t>scientists</a:t>
            </a:r>
            <a:r>
              <a:rPr lang="en-US" sz="3200"/>
              <a:t> did an experiment </a:t>
            </a:r>
            <a:r>
              <a:rPr lang="en-US" sz="3200" u="sng"/>
              <a:t>on</a:t>
            </a:r>
            <a:r>
              <a:rPr lang="en-US" sz="3200"/>
              <a:t> three </a:t>
            </a:r>
            <a:r>
              <a:rPr lang="en-US" sz="3200" u="sng"/>
              <a:t>hours</a:t>
            </a:r>
            <a:r>
              <a:rPr lang="en-US" sz="3200"/>
              <a:t> yesterday.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/>
              <a:t>Do you </a:t>
            </a:r>
            <a:r>
              <a:rPr lang="en-US" sz="3200" u="sng"/>
              <a:t>think</a:t>
            </a:r>
            <a:r>
              <a:rPr lang="en-US" sz="3200"/>
              <a:t> robot teachers </a:t>
            </a:r>
            <a:r>
              <a:rPr lang="en-US" sz="3200" u="sng"/>
              <a:t>will</a:t>
            </a:r>
            <a:r>
              <a:rPr lang="en-US" sz="3200"/>
              <a:t> replace human teachers </a:t>
            </a:r>
            <a:r>
              <a:rPr lang="en-US" sz="3200" u="sng"/>
              <a:t>by</a:t>
            </a:r>
            <a:r>
              <a:rPr lang="en-US" sz="3200"/>
              <a:t> 20 years?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u="sng"/>
              <a:t>These</a:t>
            </a:r>
            <a:r>
              <a:rPr lang="en-US" sz="3200"/>
              <a:t> contact lenses are </a:t>
            </a:r>
            <a:r>
              <a:rPr lang="en-US" sz="3200" u="sng"/>
              <a:t>mine</a:t>
            </a:r>
            <a:r>
              <a:rPr lang="en-US" sz="3200"/>
              <a:t>; they aren’t </a:t>
            </a:r>
            <a:r>
              <a:rPr lang="en-US" sz="3200" u="sng" smtClean="0"/>
              <a:t>your</a:t>
            </a:r>
            <a:r>
              <a:rPr lang="en-US" sz="3200" smtClean="0"/>
              <a:t>.</a:t>
            </a:r>
            <a:endParaRPr lang="en-US" sz="3200" u="sng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175625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784" y="281037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9619" y="281037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4268" y="2871931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on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98736" y="288758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4875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11139" y="3846430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12868" y="384643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1115" y="3885063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in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405583" y="3900718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2373" y="5316961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5481" y="5325441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99619" y="531758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87866" y="5356219"/>
            <a:ext cx="158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yours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92334" y="5371874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1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/>
              <a:t>This </a:t>
            </a:r>
            <a:r>
              <a:rPr lang="en-US" sz="3200" u="sng"/>
              <a:t>is</a:t>
            </a:r>
            <a:r>
              <a:rPr lang="en-US" sz="3200"/>
              <a:t> Ann, a friend </a:t>
            </a:r>
            <a:r>
              <a:rPr lang="en-US" sz="3200" u="sng"/>
              <a:t>in</a:t>
            </a:r>
            <a:r>
              <a:rPr lang="en-US" sz="3200"/>
              <a:t> mine </a:t>
            </a:r>
            <a:r>
              <a:rPr lang="en-US" sz="3200" u="sng"/>
              <a:t>from</a:t>
            </a:r>
            <a:r>
              <a:rPr lang="en-US" sz="3200"/>
              <a:t> the UK</a:t>
            </a:r>
            <a:r>
              <a:rPr lang="en-US" sz="3200" smtClean="0"/>
              <a:t>.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/>
              <a:t>You should </a:t>
            </a:r>
            <a:r>
              <a:rPr lang="en-US" sz="3200" u="sng"/>
              <a:t>be</a:t>
            </a:r>
            <a:r>
              <a:rPr lang="en-US" sz="3200"/>
              <a:t> at school </a:t>
            </a:r>
            <a:r>
              <a:rPr lang="en-US" sz="3200" u="sng"/>
              <a:t>for</a:t>
            </a:r>
            <a:r>
              <a:rPr lang="en-US" sz="3200"/>
              <a:t> 7:00 a.m., so hurry </a:t>
            </a:r>
            <a:r>
              <a:rPr lang="en-US" sz="3200" u="sng"/>
              <a:t>up</a:t>
            </a:r>
            <a:r>
              <a:rPr lang="en-US" sz="3200"/>
              <a:t>.</a:t>
            </a:r>
            <a:endParaRPr lang="en-US" sz="2500"/>
          </a:p>
        </p:txBody>
      </p:sp>
      <p:sp>
        <p:nvSpPr>
          <p:cNvPr id="24" name="Rectangle 23"/>
          <p:cNvSpPr/>
          <p:nvPr/>
        </p:nvSpPr>
        <p:spPr>
          <a:xfrm>
            <a:off x="1651750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25279" y="2794029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4374" y="2815887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9763" y="2855584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of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24231" y="2871239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1984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65411" y="3853093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45993" y="3845238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7649" y="3887841"/>
            <a:ext cx="157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by / at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42116" y="390349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12420" y="1947098"/>
            <a:ext cx="11795126" cy="4124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/>
              <a:t> “</a:t>
            </a:r>
            <a:r>
              <a:rPr lang="en-US" sz="3200"/>
              <a:t>What planet do you want to visit?” my friend asked me</a:t>
            </a:r>
            <a:r>
              <a:rPr lang="en-US" sz="3200" smtClean="0"/>
              <a:t>.</a:t>
            </a:r>
          </a:p>
          <a:p>
            <a:endParaRPr lang="en-US" sz="4400"/>
          </a:p>
          <a:p>
            <a:r>
              <a:rPr lang="en-US" sz="3200" b="1" smtClean="0">
                <a:solidFill>
                  <a:srgbClr val="F26649"/>
                </a:solidFill>
              </a:rPr>
              <a:t>2</a:t>
            </a:r>
            <a:r>
              <a:rPr lang="en-US" sz="3200" b="1">
                <a:solidFill>
                  <a:srgbClr val="F26649"/>
                </a:solidFill>
              </a:rPr>
              <a:t>. </a:t>
            </a:r>
            <a:r>
              <a:rPr lang="en-US" sz="3200"/>
              <a:t>“I’m now reading a book about future ways of communication,”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she </a:t>
            </a:r>
            <a:r>
              <a:rPr lang="en-US" sz="3200"/>
              <a:t>told me.</a:t>
            </a:r>
          </a:p>
          <a:p>
            <a:endParaRPr lang="en-US" sz="6000"/>
          </a:p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“How will teachers check attendance inthe future?” Lan asked Nam.</a:t>
            </a:r>
          </a:p>
          <a:p>
            <a:endParaRPr lang="en-US" sz="3200"/>
          </a:p>
        </p:txBody>
      </p:sp>
      <p:sp>
        <p:nvSpPr>
          <p:cNvPr id="36" name="Text Box 35"/>
          <p:cNvSpPr txBox="1"/>
          <p:nvPr/>
        </p:nvSpPr>
        <p:spPr>
          <a:xfrm>
            <a:off x="333057" y="2481353"/>
            <a:ext cx="1134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sym typeface="+mn-ea"/>
              </a:rPr>
              <a:t>→ My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friend asked me what planet I wanted to visit.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33057" y="4009201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She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told me (that) she was reading a book about future ways of communication then</a:t>
            </a:r>
            <a:r>
              <a:rPr lang="en-US" sz="3200">
                <a:solidFill>
                  <a:srgbClr val="7030A0"/>
                </a:solidFill>
                <a:sym typeface="+mn-ea"/>
              </a:rPr>
              <a:t>.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333057" y="5478492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Lan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asked Nam how teachers would check attendance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12420" y="1947098"/>
            <a:ext cx="11593830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“We are having a video conference with other clubs next week,” our club president said</a:t>
            </a:r>
            <a:r>
              <a:rPr lang="en-US" sz="3200" smtClean="0"/>
              <a:t>.</a:t>
            </a:r>
          </a:p>
          <a:p>
            <a:endParaRPr lang="en-US" sz="880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I asked my mum, “When will there be a full moon</a:t>
            </a:r>
            <a:r>
              <a:rPr lang="en-US" sz="3200" smtClean="0"/>
              <a:t>?”</a:t>
            </a:r>
            <a:endParaRPr lang="en-US" sz="3200"/>
          </a:p>
          <a:p>
            <a:endParaRPr lang="en-US" sz="6000"/>
          </a:p>
        </p:txBody>
      </p:sp>
      <p:sp>
        <p:nvSpPr>
          <p:cNvPr id="36" name="Text Box 35"/>
          <p:cNvSpPr txBox="1"/>
          <p:nvPr/>
        </p:nvSpPr>
        <p:spPr>
          <a:xfrm>
            <a:off x="312420" y="2978829"/>
            <a:ext cx="1145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Our club president said (that) we were having a video conference with other clubs the next / following week.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312420" y="4795390"/>
            <a:ext cx="1152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I asked my mum when there would be a full moon.</a:t>
            </a:r>
            <a:r>
              <a:rPr lang="en-US" sz="3200" smtClean="0">
                <a:solidFill>
                  <a:srgbClr val="7030A0"/>
                </a:solidFill>
                <a:sym typeface="+mn-ea"/>
              </a:rPr>
              <a:t>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3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3939"/>
            <a:ext cx="46596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48" y="166475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68" y="3092645"/>
            <a:ext cx="11531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 dirty="0">
                <a:sym typeface="+mn-ea"/>
              </a:rPr>
              <a:t>Review the language they have studied from Unit 10 to 12.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552868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Do exercise in the workbook</a:t>
            </a:r>
            <a:r>
              <a:rPr lang="en-US" sz="4000" smtClean="0"/>
              <a:t>.</a:t>
            </a:r>
            <a:endParaRPr lang="en-US" sz="4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74086"/>
            <a:ext cx="398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40"/>
          <p:cNvSpPr txBox="1"/>
          <p:nvPr/>
        </p:nvSpPr>
        <p:spPr>
          <a:xfrm>
            <a:off x="844474" y="110490"/>
            <a:ext cx="23085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006281" y="87918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10 - 11 - 12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5885" y="2643114"/>
            <a:ext cx="7471410" cy="3583304"/>
            <a:chOff x="2151140" y="2673062"/>
            <a:chExt cx="7471410" cy="3583304"/>
          </a:xfrm>
        </p:grpSpPr>
        <p:pic>
          <p:nvPicPr>
            <p:cNvPr id="2" name="Picture 1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t="53500"/>
            <a:stretch/>
          </p:blipFill>
          <p:spPr>
            <a:xfrm>
              <a:off x="2151140" y="4519246"/>
              <a:ext cx="7471410" cy="1737120"/>
            </a:xfrm>
            <a:prstGeom prst="rect">
              <a:avLst/>
            </a:prstGeom>
          </p:spPr>
        </p:pic>
        <p:pic>
          <p:nvPicPr>
            <p:cNvPr id="17" name="Picture 16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b="53169"/>
            <a:stretch/>
          </p:blipFill>
          <p:spPr>
            <a:xfrm>
              <a:off x="2151140" y="2673062"/>
              <a:ext cx="7471410" cy="17494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33545" y="111103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330" y="1082677"/>
            <a:ext cx="75641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Work in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One students from each team comes to the board.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Teacher gives them a sentence.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-That person will then whisper what she/he heard to the next person. (Each person can only say, "Can you please repeat that?" one time)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The last student will speak out loud the sentence.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685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1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We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can’t connect the Internet in this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room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</a:t>
            </a:r>
            <a:endParaRPr lang="en-US" sz="54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33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7412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sym typeface="+mn-ea"/>
              </a:rPr>
              <a:t>2</a:t>
            </a:r>
            <a:r>
              <a:rPr lang="en-US" sz="5400" dirty="0" smtClean="0">
                <a:solidFill>
                  <a:srgbClr val="7030A0"/>
                </a:solidFill>
                <a:sym typeface="+mn-ea"/>
              </a:rPr>
              <a:t>. There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are </a:t>
            </a:r>
            <a:r>
              <a:rPr lang="en-US" sz="5400" dirty="0" smtClean="0">
                <a:solidFill>
                  <a:srgbClr val="7030A0"/>
                </a:solidFill>
                <a:sym typeface="+mn-ea"/>
              </a:rPr>
              <a:t>eight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planets in 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15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423976" y="2491558"/>
            <a:ext cx="7590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sym typeface="+mn-ea"/>
              </a:rPr>
              <a:t>3</a:t>
            </a:r>
            <a:r>
              <a:rPr lang="en-US" sz="5400" dirty="0" smtClean="0">
                <a:solidFill>
                  <a:srgbClr val="7030A0"/>
                </a:solidFill>
                <a:sym typeface="+mn-ea"/>
              </a:rPr>
              <a:t>. I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have one TV, one radio and two </a:t>
            </a:r>
            <a:r>
              <a:rPr lang="en-US" sz="5400" dirty="0" smtClean="0">
                <a:solidFill>
                  <a:srgbClr val="7030A0"/>
                </a:solidFill>
                <a:sym typeface="+mn-ea"/>
              </a:rPr>
              <a:t>tablets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8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706" y="2709755"/>
            <a:ext cx="11128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smtClean="0">
                <a:solidFill>
                  <a:srgbClr val="00B0F0"/>
                </a:solidFill>
              </a:rPr>
              <a:t>A</a:t>
            </a:r>
            <a:r>
              <a:rPr lang="en-US" sz="3600">
                <a:solidFill>
                  <a:srgbClr val="00B0F0"/>
                </a:solidFill>
              </a:rPr>
              <a:t>. </a:t>
            </a:r>
            <a:r>
              <a:rPr lang="en-US" sz="3600" smtClean="0"/>
              <a:t>referee	</a:t>
            </a:r>
            <a:r>
              <a:rPr lang="en-US" sz="3600" smtClean="0">
                <a:solidFill>
                  <a:srgbClr val="00B0F0"/>
                </a:solidFill>
              </a:rPr>
              <a:t>B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amazing 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historic	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invention</a:t>
            </a:r>
          </a:p>
          <a:p>
            <a:endParaRPr lang="en-US" sz="3600"/>
          </a:p>
          <a:p>
            <a:r>
              <a:rPr lang="en-US" sz="3600" b="1" smtClean="0">
                <a:solidFill>
                  <a:srgbClr val="F26649"/>
                </a:solidFill>
              </a:rPr>
              <a:t>2. </a:t>
            </a:r>
            <a:r>
              <a:rPr lang="en-US" sz="3600">
                <a:solidFill>
                  <a:srgbClr val="00B0F0"/>
                </a:solidFill>
              </a:rPr>
              <a:t>A.</a:t>
            </a:r>
            <a:r>
              <a:rPr lang="en-US" sz="3600"/>
              <a:t> </a:t>
            </a:r>
            <a:r>
              <a:rPr lang="en-US" sz="3600" smtClean="0"/>
              <a:t>digital	</a:t>
            </a:r>
            <a:r>
              <a:rPr lang="en-US" sz="3600" smtClean="0">
                <a:solidFill>
                  <a:srgbClr val="00B0F0"/>
                </a:solidFill>
              </a:rPr>
              <a:t>B.</a:t>
            </a:r>
            <a:r>
              <a:rPr lang="en-US" sz="3600" smtClean="0"/>
              <a:t> conference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Japanese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difficult</a:t>
            </a:r>
            <a:endParaRPr lang="en-US" sz="360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13" y="1171873"/>
            <a:ext cx="98871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which has a different stress pattern from that of the others.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8245" y="2820218"/>
            <a:ext cx="512856" cy="488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49976" y="3880150"/>
            <a:ext cx="569072" cy="543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424431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92402" y="2540754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952297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693274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10029" y="352153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98495" y="3553967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97166" y="351033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612799" y="354075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647" y="1160622"/>
            <a:ext cx="77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6" grpId="0"/>
      <p:bldP spid="6" grpId="1"/>
      <p:bldP spid="2" grpId="0"/>
      <p:bldP spid="2" grpId="1"/>
      <p:bldP spid="3" grpId="0"/>
      <p:bldP spid="3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9019" y="1168744"/>
            <a:ext cx="101619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out loud with the correct stress. How many stressed words are there in each sentence? Listen, check,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49922" y="2028795"/>
            <a:ext cx="1136237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3.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How will people travel to work in the future?</a:t>
            </a:r>
          </a:p>
          <a:p>
            <a:endParaRPr lang="en-US" sz="4800"/>
          </a:p>
          <a:p>
            <a:r>
              <a:rPr lang="en-US" sz="4000" b="1">
                <a:solidFill>
                  <a:srgbClr val="F26649"/>
                </a:solidFill>
              </a:rPr>
              <a:t>4.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 b="1"/>
              <a:t>A:</a:t>
            </a:r>
            <a:r>
              <a:rPr lang="en-US" sz="4000"/>
              <a:t> Will technology replace humans in the future?</a:t>
            </a:r>
          </a:p>
          <a:p>
            <a:endParaRPr lang="en-US" sz="4800"/>
          </a:p>
          <a:p>
            <a:r>
              <a:rPr lang="en-US" sz="4000"/>
              <a:t>  </a:t>
            </a:r>
            <a:r>
              <a:rPr lang="en-US" sz="4000" b="1"/>
              <a:t>  B: </a:t>
            </a:r>
            <a:r>
              <a:rPr lang="en-US" sz="4000"/>
              <a:t>No, it won’t.</a:t>
            </a:r>
          </a:p>
        </p:txBody>
      </p:sp>
      <p:sp>
        <p:nvSpPr>
          <p:cNvPr id="3" name="Oval 2"/>
          <p:cNvSpPr/>
          <p:nvPr/>
        </p:nvSpPr>
        <p:spPr>
          <a:xfrm>
            <a:off x="1192530" y="2049780"/>
            <a:ext cx="1066800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6105" y="2107566"/>
            <a:ext cx="788670" cy="65341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19763" y="2159217"/>
            <a:ext cx="640577" cy="52072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67158" y="2044066"/>
            <a:ext cx="113347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11590" y="2128913"/>
            <a:ext cx="461010" cy="551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1298257" y="2790334"/>
            <a:ext cx="542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5 stressed words. </a:t>
            </a:r>
          </a:p>
        </p:txBody>
      </p:sp>
      <p:sp>
        <p:nvSpPr>
          <p:cNvPr id="15" name="Oval 14"/>
          <p:cNvSpPr/>
          <p:nvPr/>
        </p:nvSpPr>
        <p:spPr>
          <a:xfrm>
            <a:off x="3629978" y="3461656"/>
            <a:ext cx="507048" cy="622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14658" y="3450875"/>
            <a:ext cx="112204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24332" y="3436664"/>
            <a:ext cx="552768" cy="647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63125" y="3436664"/>
            <a:ext cx="485775" cy="647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298257" y="4080658"/>
            <a:ext cx="49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4 stressed words. </a:t>
            </a:r>
          </a:p>
        </p:txBody>
      </p:sp>
      <p:sp>
        <p:nvSpPr>
          <p:cNvPr id="26" name="Oval 25"/>
          <p:cNvSpPr/>
          <p:nvPr/>
        </p:nvSpPr>
        <p:spPr>
          <a:xfrm>
            <a:off x="1703705" y="4792945"/>
            <a:ext cx="626745" cy="620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27351" y="4719398"/>
            <a:ext cx="1301749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1270000" y="5440303"/>
            <a:ext cx="498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2 stressed words.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698" y="1182137"/>
            <a:ext cx="80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128" y="151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4" grpId="0"/>
      <p:bldP spid="14" grpId="1"/>
      <p:bldP spid="15" grpId="0" bldLvl="0" animBg="1"/>
      <p:bldP spid="15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/>
      <p:bldP spid="25" grpId="1"/>
      <p:bldP spid="26" grpId="0" bldLvl="0" animBg="1"/>
      <p:bldP spid="26" grpId="1" animBg="1"/>
      <p:bldP spid="27" grpId="0" bldLvl="0" animBg="1"/>
      <p:bldP spid="27" grpId="1" animBg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4412"/>
            <a:ext cx="961771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Draw a suitable arrow above each underlined word to show intonation. Then listen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3092" y="2426189"/>
            <a:ext cx="1138108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5. </a:t>
            </a:r>
            <a:r>
              <a:rPr lang="en-US" sz="4000"/>
              <a:t>I can remember the names of some planets</a:t>
            </a:r>
            <a:r>
              <a:rPr lang="en-US" sz="4000" smtClean="0"/>
              <a:t>, </a:t>
            </a:r>
            <a:endParaRPr lang="en-US" sz="4000"/>
          </a:p>
          <a:p>
            <a:endParaRPr lang="en-US" sz="4000"/>
          </a:p>
          <a:p>
            <a:r>
              <a:rPr lang="en-US" sz="4000"/>
              <a:t>such as Venus, Neptune, and Mars.</a:t>
            </a:r>
          </a:p>
          <a:p>
            <a:endParaRPr lang="en-US" sz="4000"/>
          </a:p>
          <a:p>
            <a:r>
              <a:rPr lang="en-US" sz="4000" b="1">
                <a:solidFill>
                  <a:srgbClr val="F26649"/>
                </a:solidFill>
              </a:rPr>
              <a:t>6.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They have a TV, a fridge, a table, and four chairs.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3690" y="3557905"/>
            <a:ext cx="1072435" cy="23385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54120" y="3557905"/>
            <a:ext cx="1456055" cy="26765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46840" y="3543475"/>
            <a:ext cx="765175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20146" y="4841716"/>
            <a:ext cx="542279" cy="17113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18050" y="4798060"/>
            <a:ext cx="1135062" cy="21478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23000" y="4798060"/>
            <a:ext cx="1189015" cy="25844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744075" y="4798060"/>
            <a:ext cx="973433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221" y="1180222"/>
            <a:ext cx="66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1c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Track 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7950" y="1472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843</Words>
  <Application>Microsoft Office PowerPoint</Application>
  <PresentationFormat>Widescreen</PresentationFormat>
  <Paragraphs>175</Paragraphs>
  <Slides>19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226</cp:revision>
  <dcterms:created xsi:type="dcterms:W3CDTF">2020-12-09T02:04:00Z</dcterms:created>
  <dcterms:modified xsi:type="dcterms:W3CDTF">2025-04-09T00:55:41Z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