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302" r:id="rId4"/>
    <p:sldId id="279" r:id="rId5"/>
    <p:sldId id="357" r:id="rId6"/>
    <p:sldId id="327" r:id="rId7"/>
    <p:sldId id="361" r:id="rId8"/>
    <p:sldId id="362" r:id="rId9"/>
    <p:sldId id="316" r:id="rId10"/>
    <p:sldId id="347" r:id="rId11"/>
    <p:sldId id="283" r:id="rId12"/>
    <p:sldId id="363" r:id="rId13"/>
    <p:sldId id="355" r:id="rId14"/>
    <p:sldId id="354" r:id="rId15"/>
    <p:sldId id="276" r:id="rId16"/>
    <p:sldId id="356" r:id="rId17"/>
    <p:sldId id="314" r:id="rId18"/>
    <p:sldId id="330" r:id="rId19"/>
    <p:sldId id="3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417"/>
    <a:srgbClr val="0070C0"/>
    <a:srgbClr val="0087B2"/>
    <a:srgbClr val="F26648"/>
    <a:srgbClr val="6D9FB1"/>
    <a:srgbClr val="F7931D"/>
    <a:srgbClr val="FBC864"/>
    <a:srgbClr val="FEE3AF"/>
    <a:srgbClr val="77ADC0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93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64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36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72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52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58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9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3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53465" y="1471871"/>
            <a:ext cx="5344447" cy="128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fragrance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90917" y="185963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hương</a:t>
            </a:r>
            <a:r>
              <a:rPr lang="en-US" sz="4800" dirty="0"/>
              <a:t> </a:t>
            </a:r>
            <a:r>
              <a:rPr lang="en-US" sz="4800" dirty="0" err="1"/>
              <a:t>thơm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5351187" y="1859631"/>
            <a:ext cx="3245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>
                <a:solidFill>
                  <a:srgbClr val="002060"/>
                </a:solidFill>
              </a:rPr>
              <a:t>ˈ</a:t>
            </a:r>
            <a:r>
              <a:rPr lang="en-US" sz="4800" dirty="0" err="1">
                <a:solidFill>
                  <a:srgbClr val="002060"/>
                </a:solidFill>
              </a:rPr>
              <a:t>freɪɡrəns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5A42A7B-F69E-3422-D9BB-827A63DC8986}"/>
              </a:ext>
            </a:extLst>
          </p:cNvPr>
          <p:cNvSpPr txBox="1"/>
          <p:nvPr/>
        </p:nvSpPr>
        <p:spPr>
          <a:xfrm>
            <a:off x="769246" y="3328328"/>
            <a:ext cx="104733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a sweet or delicate odor</a:t>
            </a:r>
            <a:endParaRPr lang="vi-VN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827479"/>
              </p:ext>
            </p:extLst>
          </p:nvPr>
        </p:nvGraphicFramePr>
        <p:xfrm>
          <a:off x="1333486" y="1988181"/>
          <a:ext cx="10031203" cy="23865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preserve (v)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prɪˈzɜːv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tồn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fragrance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3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freɪɡrəns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hương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thơm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60586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READING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3CA17-D2EC-47C9-F7A2-B4474872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550" y="2249952"/>
            <a:ext cx="8789114" cy="431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0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introducing different places with special products. Match each highlighted word with its definition.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605869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READING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D452A26-6E84-8149-A951-DD7186BB61A8}"/>
              </a:ext>
            </a:extLst>
          </p:cNvPr>
          <p:cNvSpPr txBox="1"/>
          <p:nvPr/>
        </p:nvSpPr>
        <p:spPr>
          <a:xfrm>
            <a:off x="7850459" y="3299790"/>
            <a:ext cx="30738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1. b 	</a:t>
            </a:r>
          </a:p>
          <a:p>
            <a:pPr algn="just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2. c	</a:t>
            </a:r>
          </a:p>
          <a:p>
            <a:pPr algn="just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3. e	</a:t>
            </a:r>
          </a:p>
          <a:p>
            <a:pPr algn="just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4. a	</a:t>
            </a:r>
          </a:p>
          <a:p>
            <a:pPr algn="just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5. 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6FB81-73EC-FAF3-94B4-00FF3F333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93" y="2582416"/>
            <a:ext cx="6342521" cy="30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brochure again. Decide which place each detail below belongs to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579107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READING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9E9FCC2-A7F3-5271-20CB-4FF944FE33DE}"/>
              </a:ext>
            </a:extLst>
          </p:cNvPr>
          <p:cNvSpPr txBox="1"/>
          <p:nvPr/>
        </p:nvSpPr>
        <p:spPr>
          <a:xfrm>
            <a:off x="6831283" y="3429000"/>
            <a:ext cx="34835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b="1" dirty="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Vong: 2, 3, 5 		</a:t>
            </a:r>
          </a:p>
          <a:p>
            <a:r>
              <a:rPr lang="de-DE" sz="3200" b="1" dirty="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Denby: 1, 3, 4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3E68546-E87F-DA56-2973-61611F177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5" y="1870454"/>
            <a:ext cx="5467017" cy="47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9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68247" y="1152307"/>
            <a:ext cx="1108713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Ask and answer about a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in your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, your home town, or the area you know. Use the questions below.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2978" y="115230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764" y="10496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7990" y="186930"/>
            <a:ext cx="584323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0185DF8-573E-B054-1318-A869EFB717E3}"/>
              </a:ext>
            </a:extLst>
          </p:cNvPr>
          <p:cNvSpPr txBox="1"/>
          <p:nvPr/>
        </p:nvSpPr>
        <p:spPr>
          <a:xfrm>
            <a:off x="868247" y="1654913"/>
            <a:ext cx="10952046" cy="4877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</a:t>
            </a:r>
            <a:r>
              <a:rPr lang="en-US" sz="3200" b="0" i="0" dirty="0" err="1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speciality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is it?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2.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do people make it from?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3.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Do people make it in the traditional way?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4.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can people do with it?</a:t>
            </a:r>
            <a:b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32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5. </a:t>
            </a:r>
            <a:r>
              <a:rPr lang="en-US" sz="32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Is it well known in only your country or around the world?</a:t>
            </a:r>
            <a:r>
              <a:rPr lang="en-US" sz="3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vi-VN" sz="3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27856"/>
            <a:ext cx="1081531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Give a short presentation about the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speciality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you discussed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6077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0F8F5C6-5AAD-FA22-C50B-BB1927F99932}"/>
              </a:ext>
            </a:extLst>
          </p:cNvPr>
          <p:cNvSpPr txBox="1"/>
          <p:nvPr/>
        </p:nvSpPr>
        <p:spPr>
          <a:xfrm>
            <a:off x="3843506" y="2393475"/>
            <a:ext cx="7943334" cy="391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I live in Tay Ho Village, 12 </a:t>
            </a:r>
            <a:r>
              <a:rPr lang="en-US" sz="2400" i="1" dirty="0" err="1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kilometres</a:t>
            </a:r>
            <a:r>
              <a:rPr lang="en-US" sz="2400" i="1" dirty="0">
                <a:solidFill>
                  <a:srgbClr val="242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from Hue City. My village is famous for its conical hats. We make conical hats from goi leaves. We still follow 15 traditional steps to make a hat. A conical hat protects us from the sun and the rain as well as makes us more graceful. What is special about our conical hats is that each of them carries a poem. Tay Ho conical hats are not only famous in Hue but all over Viet Nam.</a:t>
            </a:r>
            <a:endParaRPr lang="vi-VN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DB3E6B3F-0494-EB68-821E-D306F07783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5452"/>
          <a:stretch/>
        </p:blipFill>
        <p:spPr>
          <a:xfrm>
            <a:off x="954362" y="2631687"/>
            <a:ext cx="2336584" cy="32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5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6" y="2344581"/>
            <a:ext cx="9080679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Read for specific information about special products in some areas.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Give a short presentation about a </a:t>
            </a:r>
            <a:r>
              <a:rPr lang="en-US" sz="3600" dirty="0" err="1"/>
              <a:t>speciality</a:t>
            </a:r>
            <a:r>
              <a:rPr lang="en-US" sz="3600" dirty="0"/>
              <a:t>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86" y="1289230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594765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651" y="2395778"/>
            <a:ext cx="3044282" cy="30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11098" y="1904878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LOCAL COMMUNITY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66630" y="1753239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41DDAE9-C9B2-E4A9-6902-E9AF52CE7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31" y="2872228"/>
            <a:ext cx="3773794" cy="29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88063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7050" y="1234448"/>
            <a:ext cx="6520179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Warm up: Video watching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56954" y="1948469"/>
            <a:ext cx="6540369" cy="1865248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- Task 1: Work in pairs. Answer the questions.</a:t>
            </a:r>
          </a:p>
          <a:p>
            <a:r>
              <a:rPr lang="en-US" dirty="0">
                <a:solidFill>
                  <a:schemeClr val="tx1"/>
                </a:solidFill>
              </a:rPr>
              <a:t>- Vocabulary teaching</a:t>
            </a:r>
          </a:p>
          <a:p>
            <a:r>
              <a:rPr lang="en-US" dirty="0">
                <a:solidFill>
                  <a:schemeClr val="tx1"/>
                </a:solidFill>
              </a:rPr>
              <a:t>- Task 2: Read the brochure introducing different places with special products. Match each highlighted word with its definition.</a:t>
            </a:r>
          </a:p>
          <a:p>
            <a:r>
              <a:rPr lang="en-US" dirty="0">
                <a:solidFill>
                  <a:schemeClr val="tx1"/>
                </a:solidFill>
              </a:rPr>
              <a:t>- Task 3: Read the brochure again. Decide which place each detail below belongs to.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67050" y="4031182"/>
            <a:ext cx="6536433" cy="1572296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4: Work in pairs. Ask and answer about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your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your home town, or the area you know. Use the questions below.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Task 5: Work in groups. Give a short presentation about the </a:t>
            </a:r>
            <a:r>
              <a:rPr lang="en-US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discussed in 4.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1446721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484386" y="5727428"/>
            <a:ext cx="2129795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8" idx="2"/>
            <a:endCxn id="27" idx="1"/>
          </p:cNvCxnSpPr>
          <p:nvPr/>
        </p:nvCxnSpPr>
        <p:spPr>
          <a:xfrm rot="16200000" flipH="1">
            <a:off x="1315755" y="4860873"/>
            <a:ext cx="1439995" cy="897268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22870" y="5727428"/>
            <a:ext cx="6520179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 SKILLS 1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3394" y="3141738"/>
            <a:ext cx="3586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</a:t>
            </a:r>
          </a:p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WATCHING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4C95C995-7DE5-CC52-08BF-DD192CB1A30A}"/>
              </a:ext>
            </a:extLst>
          </p:cNvPr>
          <p:cNvSpPr txBox="1"/>
          <p:nvPr/>
        </p:nvSpPr>
        <p:spPr>
          <a:xfrm>
            <a:off x="5609139" y="1526128"/>
            <a:ext cx="602672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WATCH THE VIDEO</a:t>
            </a:r>
          </a:p>
        </p:txBody>
      </p:sp>
      <p:pic>
        <p:nvPicPr>
          <p:cNvPr id="9" name="Bat Trang Ceramic Village Vietnam-Era Tour">
            <a:hlinkClick r:id="" action="ppaction://media"/>
            <a:extLst>
              <a:ext uri="{FF2B5EF4-FFF2-40B4-BE49-F238E27FC236}">
                <a16:creationId xmlns:a16="http://schemas.microsoft.com/office/drawing/2014/main" id="{CFA79A11-5211-F446-865B-AAEF8BB2D75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322" end="457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0537" y="2759740"/>
            <a:ext cx="6423925" cy="33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79AAC0CC-E146-AFD2-ED35-E7CE1E88B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1" y="1362482"/>
            <a:ext cx="7000875" cy="46672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5962637-5F8E-22E3-AACE-3E8FEAF3B677}"/>
              </a:ext>
            </a:extLst>
          </p:cNvPr>
          <p:cNvSpPr txBox="1"/>
          <p:nvPr/>
        </p:nvSpPr>
        <p:spPr>
          <a:xfrm>
            <a:off x="1401830" y="5334024"/>
            <a:ext cx="9738238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8B41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 TRANG POTTERY VILLAGE</a:t>
            </a:r>
          </a:p>
        </p:txBody>
      </p:sp>
    </p:spTree>
    <p:extLst>
      <p:ext uri="{BB962C8B-B14F-4D97-AF65-F5344CB8AC3E}">
        <p14:creationId xmlns:p14="http://schemas.microsoft.com/office/powerpoint/2010/main" val="33359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 READING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214BF5A-E291-1F66-838B-F6DCDD41664E}"/>
              </a:ext>
            </a:extLst>
          </p:cNvPr>
          <p:cNvSpPr txBox="1"/>
          <p:nvPr/>
        </p:nvSpPr>
        <p:spPr>
          <a:xfrm>
            <a:off x="353961" y="2131969"/>
            <a:ext cx="115929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What can you see in each picture?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Do you know any place(s) where people make the thing(s) in each picture?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vi-VN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5DC72-4E8F-2870-384F-65DDCB7E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209" y="3050898"/>
            <a:ext cx="8040010" cy="32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 READING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E9484F-E8DE-CD85-849F-BBBA73DF6C6E}"/>
              </a:ext>
            </a:extLst>
          </p:cNvPr>
          <p:cNvSpPr txBox="1"/>
          <p:nvPr/>
        </p:nvSpPr>
        <p:spPr>
          <a:xfrm>
            <a:off x="6096001" y="2943626"/>
            <a:ext cx="57019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a: </a:t>
            </a:r>
            <a:r>
              <a:rPr lang="en-US" sz="2800" i="1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cốm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(young sticky rice)- from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Vong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Village, Ha Noi </a:t>
            </a:r>
          </a:p>
          <a:p>
            <a:pPr algn="just"/>
            <a:endParaRPr lang="en-US" sz="28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Another place which makes </a:t>
            </a:r>
            <a:r>
              <a:rPr lang="en-US" sz="2800" i="1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com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Tu Le Commune in Yen Bai Province</a:t>
            </a:r>
            <a:endParaRPr lang="vi-VN" sz="28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560EC8-01E7-08BB-726C-847F36457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83" y="1808691"/>
            <a:ext cx="4881417" cy="37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8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31144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543423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 READING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9E9484F-E8DE-CD85-849F-BBBA73DF6C6E}"/>
              </a:ext>
            </a:extLst>
          </p:cNvPr>
          <p:cNvSpPr txBox="1"/>
          <p:nvPr/>
        </p:nvSpPr>
        <p:spPr>
          <a:xfrm>
            <a:off x="6177651" y="3212549"/>
            <a:ext cx="51592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Picture b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: pottery – from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Denby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, England.</a:t>
            </a:r>
          </a:p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In Viet Nam, there are some pottery villages: Bat Trang,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Bau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 Truc, Phu Lang, …</a:t>
            </a:r>
            <a:endParaRPr lang="vi-VN" sz="2800" dirty="0">
              <a:solidFill>
                <a:schemeClr val="accent2">
                  <a:lumMod val="75000"/>
                </a:schemeClr>
              </a:solidFill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C48AEC-ADF1-CDF9-0486-049B29541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29" y="1834169"/>
            <a:ext cx="4739147" cy="433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preserve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39936" y="1878675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bảo</a:t>
            </a:r>
            <a:r>
              <a:rPr lang="en-US" sz="4800" dirty="0"/>
              <a:t> </a:t>
            </a:r>
            <a:r>
              <a:rPr lang="en-US" sz="4800" dirty="0" err="1"/>
              <a:t>tồn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5867001" y="1878676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dirty="0" err="1">
                <a:solidFill>
                  <a:srgbClr val="002060"/>
                </a:solidFill>
              </a:rPr>
              <a:t>prɪˈzɜːv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AFC0B1-53A9-58C4-895A-53CB82FFE890}"/>
              </a:ext>
            </a:extLst>
          </p:cNvPr>
          <p:cNvSpPr txBox="1"/>
          <p:nvPr/>
        </p:nvSpPr>
        <p:spPr>
          <a:xfrm>
            <a:off x="967787" y="3326191"/>
            <a:ext cx="104733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maintain (something) in its original or existing state.</a:t>
            </a:r>
            <a:endParaRPr lang="vi-VN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4033</TotalTime>
  <Words>705</Words>
  <Application>Microsoft Office PowerPoint</Application>
  <PresentationFormat>Widescreen</PresentationFormat>
  <Paragraphs>113</Paragraphs>
  <Slides>19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Aptos Display</vt:lpstr>
      <vt:lpstr>arial</vt:lpstr>
      <vt:lpstr>arial</vt:lpstr>
      <vt:lpstr>Calibri</vt:lpstr>
      <vt:lpstr>Calibri Light</vt:lpstr>
      <vt:lpstr>Myriad Pro</vt:lpstr>
      <vt:lpstr>Source Sans Pro</vt:lpstr>
      <vt:lpstr>Source Sans Pro SemiBold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233</cp:revision>
  <dcterms:created xsi:type="dcterms:W3CDTF">2020-12-09T02:04:09Z</dcterms:created>
  <dcterms:modified xsi:type="dcterms:W3CDTF">2025-09-30T16:12:25Z</dcterms:modified>
</cp:coreProperties>
</file>