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7"/>
  </p:notesMasterIdLst>
  <p:sldIdLst>
    <p:sldId id="358" r:id="rId2"/>
    <p:sldId id="357" r:id="rId3"/>
    <p:sldId id="256" r:id="rId4"/>
    <p:sldId id="316" r:id="rId5"/>
    <p:sldId id="347" r:id="rId6"/>
    <p:sldId id="348" r:id="rId7"/>
    <p:sldId id="349" r:id="rId8"/>
    <p:sldId id="350" r:id="rId9"/>
    <p:sldId id="351" r:id="rId10"/>
    <p:sldId id="283" r:id="rId11"/>
    <p:sldId id="352" r:id="rId12"/>
    <p:sldId id="276" r:id="rId13"/>
    <p:sldId id="298" r:id="rId14"/>
    <p:sldId id="362" r:id="rId15"/>
    <p:sldId id="363" r:id="rId16"/>
    <p:sldId id="364" r:id="rId17"/>
    <p:sldId id="325" r:id="rId18"/>
    <p:sldId id="380" r:id="rId19"/>
    <p:sldId id="375" r:id="rId20"/>
    <p:sldId id="381" r:id="rId21"/>
    <p:sldId id="385" r:id="rId22"/>
    <p:sldId id="386" r:id="rId23"/>
    <p:sldId id="387" r:id="rId24"/>
    <p:sldId id="388" r:id="rId25"/>
    <p:sldId id="389" r:id="rId26"/>
    <p:sldId id="390" r:id="rId27"/>
    <p:sldId id="377" r:id="rId28"/>
    <p:sldId id="313" r:id="rId29"/>
    <p:sldId id="367" r:id="rId30"/>
    <p:sldId id="368" r:id="rId31"/>
    <p:sldId id="370" r:id="rId32"/>
    <p:sldId id="369" r:id="rId33"/>
    <p:sldId id="365" r:id="rId34"/>
    <p:sldId id="330" r:id="rId35"/>
    <p:sldId id="3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3B87CD"/>
    <a:srgbClr val="EF4B66"/>
    <a:srgbClr val="6699FF"/>
    <a:srgbClr val="FF9933"/>
    <a:srgbClr val="FBCDCD"/>
    <a:srgbClr val="FFCC99"/>
    <a:srgbClr val="FFFF99"/>
    <a:srgbClr val="FF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50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8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39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29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08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77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3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04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40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28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28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12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42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9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1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4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29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04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6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1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5444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24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82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42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1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6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2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9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7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0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1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7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0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7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1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7.xml"/><Relationship Id="rId3" Type="http://schemas.openxmlformats.org/officeDocument/2006/relationships/slide" Target="slide21.xml"/><Relationship Id="rId7" Type="http://schemas.openxmlformats.org/officeDocument/2006/relationships/slide" Target="slide26.xml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image" Target="../media/image25.png"/><Relationship Id="rId5" Type="http://schemas.openxmlformats.org/officeDocument/2006/relationships/slide" Target="slide23.xml"/><Relationship Id="rId10" Type="http://schemas.openxmlformats.org/officeDocument/2006/relationships/slide" Target="slide25.xml"/><Relationship Id="rId4" Type="http://schemas.openxmlformats.org/officeDocument/2006/relationships/slide" Target="slide22.xml"/><Relationship Id="rId9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8.xml"/><Relationship Id="rId5" Type="http://schemas.openxmlformats.org/officeDocument/2006/relationships/image" Target="../media/image11.pn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7.jp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498368" y="548058"/>
            <a:ext cx="4401484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733976" y="61262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545638" y="1535866"/>
            <a:ext cx="1779453" cy="605191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.VnBodoni" panose="020B7200000000000000" pitchFamily="34" charset="0"/>
              </a:rPr>
              <a:t>Rule: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1688053" y="2417963"/>
            <a:ext cx="10515600" cy="3580810"/>
          </a:xfrm>
        </p:spPr>
        <p:txBody>
          <a:bodyPr>
            <a:normAutofit/>
          </a:bodyPr>
          <a:lstStyle/>
          <a:p>
            <a:r>
              <a:rPr lang="en-US" sz="3200" dirty="0"/>
              <a:t>Work in 2 teams.</a:t>
            </a:r>
          </a:p>
          <a:p>
            <a:r>
              <a:rPr lang="en-US" sz="3200" dirty="0"/>
              <a:t>Look at 9 pictures.</a:t>
            </a:r>
          </a:p>
          <a:p>
            <a:r>
              <a:rPr lang="en-US" sz="3200" dirty="0"/>
              <a:t>Find the word for each picture, then take the first letter from each picture to form the mystery word. </a:t>
            </a:r>
          </a:p>
          <a:p>
            <a:r>
              <a:rPr lang="en-US" sz="3200" dirty="0"/>
              <a:t>Which team finds the mystery word first will become the winner.</a:t>
            </a:r>
          </a:p>
        </p:txBody>
      </p:sp>
    </p:spTree>
    <p:extLst>
      <p:ext uri="{BB962C8B-B14F-4D97-AF65-F5344CB8AC3E}">
        <p14:creationId xmlns:p14="http://schemas.microsoft.com/office/powerpoint/2010/main" val="25094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3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75217"/>
              </p:ext>
            </p:extLst>
          </p:nvPr>
        </p:nvGraphicFramePr>
        <p:xfrm>
          <a:off x="1382123" y="707107"/>
          <a:ext cx="10809877" cy="49379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83843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746648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4179386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585876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1. forum (n) </a:t>
                      </a:r>
                      <a:endParaRPr lang="en-US" sz="3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/ˈ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fɔːrəm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diễn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đàn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2. stress (n) </a:t>
                      </a:r>
                      <a:endParaRPr lang="en-US" sz="3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stres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sự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căng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thẳng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3. stressful (</a:t>
                      </a:r>
                      <a:r>
                        <a:rPr lang="en-US" sz="3000" dirty="0" err="1">
                          <a:effectLst/>
                          <a:latin typeface="+mn-lt"/>
                        </a:rPr>
                        <a:t>adj</a:t>
                      </a:r>
                      <a:r>
                        <a:rPr lang="en-US" sz="3000" dirty="0">
                          <a:effectLst/>
                          <a:latin typeface="+mn-lt"/>
                        </a:rPr>
                        <a:t>) </a:t>
                      </a:r>
                      <a:endParaRPr lang="en-US" sz="3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/ˈ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stresfl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căng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thẳng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tạo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áp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lực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4. pressure (n) </a:t>
                      </a:r>
                      <a:endParaRPr lang="en-US" sz="3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/ˈ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preʃə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(r)/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áp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lực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  <a:tr h="11397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5. user-friendly (</a:t>
                      </a:r>
                      <a:r>
                        <a:rPr lang="en-US" sz="3000" dirty="0" err="1">
                          <a:effectLst/>
                          <a:latin typeface="+mn-lt"/>
                        </a:rPr>
                        <a:t>adj</a:t>
                      </a:r>
                      <a:r>
                        <a:rPr lang="en-US" sz="3000" dirty="0">
                          <a:effectLst/>
                          <a:latin typeface="+mn-lt"/>
                        </a:rPr>
                        <a:t>) </a:t>
                      </a:r>
                      <a:endParaRPr lang="en-US" sz="3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/ˌ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juːzə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ˈ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frendli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thân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thiện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với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người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dùng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dễ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dùng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8529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+mn-lt"/>
                        </a:rPr>
                        <a:t>6. midterm (</a:t>
                      </a:r>
                      <a:r>
                        <a:rPr lang="en-US" sz="3000" dirty="0" err="1">
                          <a:effectLst/>
                          <a:latin typeface="+mn-lt"/>
                        </a:rPr>
                        <a:t>adj</a:t>
                      </a:r>
                      <a:r>
                        <a:rPr lang="en-US" sz="3000" dirty="0">
                          <a:effectLst/>
                          <a:latin typeface="+mn-lt"/>
                        </a:rPr>
                        <a:t>)</a:t>
                      </a:r>
                      <a:endParaRPr lang="en-US" sz="3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/ˌ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mɪdˈtɜːm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giữa</a:t>
                      </a:r>
                      <a:r>
                        <a:rPr lang="en-US" sz="3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Arial Narrow" panose="020B0606020202030204" pitchFamily="34" charset="0"/>
                        </a:rPr>
                        <a:t>kì</a:t>
                      </a:r>
                      <a:endParaRPr lang="en-US" sz="30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1018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106411" y="97343"/>
            <a:ext cx="37519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* VOCABULARY</a:t>
            </a:r>
          </a:p>
        </p:txBody>
      </p:sp>
      <p:pic>
        <p:nvPicPr>
          <p:cNvPr id="12" name="for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5746" y="1387675"/>
            <a:ext cx="487363" cy="487363"/>
          </a:xfrm>
          <a:prstGeom prst="rect">
            <a:avLst/>
          </a:prstGeom>
        </p:spPr>
      </p:pic>
      <p:pic>
        <p:nvPicPr>
          <p:cNvPr id="13" name="str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7585" y="2113170"/>
            <a:ext cx="487363" cy="487363"/>
          </a:xfrm>
          <a:prstGeom prst="rect">
            <a:avLst/>
          </a:prstGeom>
        </p:spPr>
      </p:pic>
      <p:pic>
        <p:nvPicPr>
          <p:cNvPr id="14" name="stressfu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8972" y="2785957"/>
            <a:ext cx="487363" cy="487363"/>
          </a:xfrm>
          <a:prstGeom prst="rect">
            <a:avLst/>
          </a:prstGeom>
        </p:spPr>
      </p:pic>
      <p:pic>
        <p:nvPicPr>
          <p:cNvPr id="16" name="pressur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2509" y="3410092"/>
            <a:ext cx="473826" cy="473826"/>
          </a:xfrm>
          <a:prstGeom prst="rect">
            <a:avLst/>
          </a:prstGeom>
        </p:spPr>
      </p:pic>
      <p:pic>
        <p:nvPicPr>
          <p:cNvPr id="17" name="user- friendly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2368" y="4057867"/>
            <a:ext cx="539326" cy="539326"/>
          </a:xfrm>
          <a:prstGeom prst="rect">
            <a:avLst/>
          </a:prstGeom>
        </p:spPr>
      </p:pic>
      <p:pic>
        <p:nvPicPr>
          <p:cNvPr id="18" name="mid-ter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8290" y="5071589"/>
            <a:ext cx="539326" cy="53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1930" y="5338473"/>
            <a:ext cx="9296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</a:rPr>
              <a:t>- Who are the people? </a:t>
            </a:r>
            <a:endParaRPr lang="en-US" sz="3200" dirty="0"/>
          </a:p>
          <a:p>
            <a:r>
              <a:rPr lang="en-US" sz="3200" i="1" dirty="0">
                <a:solidFill>
                  <a:srgbClr val="000000"/>
                </a:solidFill>
              </a:rPr>
              <a:t>- What might they be talking about?</a:t>
            </a:r>
            <a:endParaRPr lang="en-US" sz="3200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1639" y="443194"/>
            <a:ext cx="57775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1. READ AND LISTEN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03857" y="1168849"/>
            <a:ext cx="9577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a typeface="Calibri" panose="020F0502020204030204" pitchFamily="34" charset="0"/>
              </a:rPr>
              <a:t>Look at the picture in the book  and answer the questions:</a:t>
            </a:r>
            <a:endParaRPr lang="en-US" sz="3200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382" y="1972840"/>
            <a:ext cx="5458692" cy="30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65890" y="268779"/>
            <a:ext cx="28341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63285" y="24432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B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6070" y="1205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341238" y="969062"/>
            <a:ext cx="1061061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0070C0"/>
                </a:solidFill>
                <a:effectLst/>
                <a:latin typeface="ChronicaProMediumIt"/>
              </a:rPr>
              <a:t>Teacher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It’s great to see you again, class. What’s going on?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Minh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We’ve decided to use Facebook for our class forum, and we joined some school club activities. We’re also preparing for the midterm tests. It’s really stressful. 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0070C0"/>
                </a:solidFill>
                <a:effectLst/>
                <a:latin typeface="ChronicaProMediumIt"/>
              </a:rPr>
              <a:t>Teacher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I’m sorry to hear that. I know exams may give you a lot of stress. But stay calm and work hard. What other pressure do you have?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Well, we also have pressure from our parents and friends.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0070C0"/>
                </a:solidFill>
                <a:latin typeface="ChronicaProMediumIt"/>
              </a:rPr>
              <a:t>Teacher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Do you? Let’s discuss these problems in your new Facebook group. By the way, why did you choose Facebook?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ChronicaProMediumIt"/>
              </a:rPr>
              <a:t>Ann</a:t>
            </a:r>
            <a:r>
              <a:rPr lang="en-US" sz="2000" b="0" i="0" dirty="0">
                <a:solidFill>
                  <a:schemeClr val="accent6">
                    <a:lumMod val="75000"/>
                  </a:schemeClr>
                </a:solidFill>
                <a:effectLst/>
                <a:latin typeface="ChronicaProMediumIt"/>
              </a:rPr>
              <a:t>: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Because it’s user-friendly.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0070C0"/>
                </a:solidFill>
                <a:latin typeface="ChronicaProMediumIt"/>
              </a:rPr>
              <a:t>Teacher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Good! How about club activities? Do you find them enjoyable?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ChronicaProMediumIt"/>
              </a:rPr>
              <a:t>Ann</a:t>
            </a:r>
            <a:r>
              <a:rPr lang="en-US" sz="2000" b="0" i="0" dirty="0">
                <a:solidFill>
                  <a:schemeClr val="accent6">
                    <a:lumMod val="75000"/>
                  </a:schemeClr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Yes. This year there are some new clubs like arts and crafts, and music. The club leaders will provide us with a variety of activities to suit different interests. And there will also be competitions as usual.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0070C0"/>
                </a:solidFill>
                <a:latin typeface="ChronicaProMediumIt"/>
              </a:rPr>
              <a:t>Teacher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Awesome! I hope you all can join the clubs you like.</a:t>
            </a:r>
            <a:endParaRPr lang="en-US" sz="2000" dirty="0"/>
          </a:p>
        </p:txBody>
      </p:sp>
      <p:pic>
        <p:nvPicPr>
          <p:cNvPr id="3" name="Track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0563" y="1978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172928"/>
              </p:ext>
            </p:extLst>
          </p:nvPr>
        </p:nvGraphicFramePr>
        <p:xfrm>
          <a:off x="738074" y="715114"/>
          <a:ext cx="11315380" cy="4432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5271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783727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666382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37786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Sentences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latin typeface="Arial Narrow" panose="020B0606020202030204" pitchFamily="34" charset="0"/>
                        </a:rPr>
                        <a:t>1. The students finished their midterm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38469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latin typeface="Arial Narrow" panose="020B0606020202030204" pitchFamily="34" charset="0"/>
                        </a:rPr>
                        <a:t>2. Minh mentions the different types of pressure they are facing.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03926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latin typeface="Arial Narrow" panose="020B0606020202030204" pitchFamily="34" charset="0"/>
                        </a:rPr>
                        <a:t>3. The teacher tells</a:t>
                      </a:r>
                      <a:r>
                        <a:rPr lang="en-US" sz="2800" baseline="0" dirty="0">
                          <a:latin typeface="Arial Narrow" panose="020B0606020202030204" pitchFamily="34" charset="0"/>
                        </a:rPr>
                        <a:t> them to stay calm and work hard.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64808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latin typeface="Arial Narrow" panose="020B0606020202030204" pitchFamily="34" charset="0"/>
                        </a:rPr>
                        <a:t>4. The class will discuss their problems offline.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9811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latin typeface="Arial Narrow" panose="020B0606020202030204" pitchFamily="34" charset="0"/>
                        </a:rPr>
                        <a:t>5. The school has different</a:t>
                      </a:r>
                      <a:r>
                        <a:rPr lang="en-US" sz="2800" baseline="0" dirty="0">
                          <a:latin typeface="Arial Narrow" panose="020B0606020202030204" pitchFamily="34" charset="0"/>
                        </a:rPr>
                        <a:t> clubs for its students.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56224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74994" y="59622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8239" y="93055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003" y="-532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89" y="1374137"/>
            <a:ext cx="519893" cy="5310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525" y="2237434"/>
            <a:ext cx="536618" cy="5310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525" y="2921384"/>
            <a:ext cx="536618" cy="5310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0530" y="3577425"/>
            <a:ext cx="562924" cy="5310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525" y="4413527"/>
            <a:ext cx="536618" cy="5310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7600" y="1374137"/>
            <a:ext cx="7441652" cy="531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They are preparing for the midterm test.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33356" y="3664176"/>
            <a:ext cx="9510623" cy="533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The class will discuss their problems in their new Facebook group.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5945136" y="6196011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EF4B66"/>
                </a:solidFill>
                <a:latin typeface="MyriadPro-Regular"/>
              </a:rPr>
              <a:t>2</a:t>
            </a:r>
            <a:r>
              <a:rPr lang="en-US" sz="2800" b="1" dirty="0">
                <a:solidFill>
                  <a:schemeClr val="accent2"/>
                </a:solidFill>
                <a:latin typeface="MyriadPro-Regular"/>
              </a:rPr>
              <a:t>.</a:t>
            </a:r>
            <a:r>
              <a:rPr lang="en-US" sz="2800" b="1" dirty="0">
                <a:latin typeface="MyriadPro-Regular"/>
              </a:rPr>
              <a:t> _______________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1588" y="15055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from the box under the correct pictures.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7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539246" y="6146004"/>
            <a:ext cx="3020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MyriadPro-Regular"/>
              </a:rPr>
              <a:t>pressure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1930033" y="607174"/>
            <a:ext cx="7971349" cy="1618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033" y="2575429"/>
            <a:ext cx="8517237" cy="31639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1545931" y="6203154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EF4B66"/>
                </a:solidFill>
                <a:latin typeface="MyriadPro-Regular"/>
              </a:rPr>
              <a:t>1</a:t>
            </a:r>
            <a:r>
              <a:rPr lang="en-US" sz="2800" b="1" dirty="0">
                <a:solidFill>
                  <a:schemeClr val="accent2"/>
                </a:solidFill>
                <a:latin typeface="MyriadPro-Regular"/>
              </a:rPr>
              <a:t>.</a:t>
            </a:r>
            <a:r>
              <a:rPr lang="en-US" sz="2800" b="1" dirty="0">
                <a:latin typeface="MyriadPro-Regular"/>
              </a:rPr>
              <a:t> _______________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2214568" y="6157869"/>
            <a:ext cx="3040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MyriadPro-Regular"/>
              </a:rPr>
              <a:t>l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MyriadPro-Regular"/>
              </a:rPr>
              <a:t>anguage club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3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5945136" y="6196011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MyriadPro-Regular"/>
              </a:rPr>
              <a:t>4.</a:t>
            </a:r>
            <a:r>
              <a:rPr lang="en-US" sz="2800" b="1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2240157" y="612218"/>
            <a:ext cx="8143840" cy="19203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1751674" y="6200772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MyriadPro-Regular"/>
              </a:rPr>
              <a:t>3.</a:t>
            </a:r>
            <a:r>
              <a:rPr lang="en-US" sz="2800" b="1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988" t="7679" r="5835" b="4107"/>
          <a:stretch/>
        </p:blipFill>
        <p:spPr>
          <a:xfrm>
            <a:off x="2085097" y="3018160"/>
            <a:ext cx="7720077" cy="312343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114266" y="1572378"/>
            <a:ext cx="248297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19456" y="2057488"/>
            <a:ext cx="1314994" cy="769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2236794" y="6196011"/>
            <a:ext cx="3660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yriadPro-Regular"/>
              </a:rPr>
              <a:t>arts and crafts club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745908" y="6119811"/>
            <a:ext cx="218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MyriadPro-Regular"/>
              </a:rPr>
              <a:t>forum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31588" y="15055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from the box under the correct pictures.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6197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8982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881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5945136" y="6196011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MyriadPro-Regular"/>
              </a:rPr>
              <a:t>4.</a:t>
            </a:r>
            <a:r>
              <a:rPr lang="en-US" sz="2800" b="1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2417827" y="905489"/>
            <a:ext cx="7438777" cy="17540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1751674" y="6200772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MyriadPro-Regular"/>
              </a:rPr>
              <a:t>3.</a:t>
            </a:r>
            <a:r>
              <a:rPr lang="en-US" sz="2800" b="1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78212" y="1750396"/>
            <a:ext cx="2227565" cy="621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69923" y="1279341"/>
            <a:ext cx="1235168" cy="451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2428284" y="6134456"/>
            <a:ext cx="2848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MyriadPro-Regular"/>
              </a:rPr>
              <a:t>sports club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573546" y="6165233"/>
            <a:ext cx="29652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MyriadPro-Regular"/>
              </a:rPr>
              <a:t>chess club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78212" y="2214440"/>
            <a:ext cx="3102515" cy="1782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24542" y="2195138"/>
            <a:ext cx="1246803" cy="1930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70" t="3690" r="2444" b="5535"/>
          <a:stretch/>
        </p:blipFill>
        <p:spPr>
          <a:xfrm>
            <a:off x="2095784" y="2952827"/>
            <a:ext cx="7602304" cy="320508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65888" y="12311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from the box under the correct pictures.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6197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8982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527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066935" y="2063316"/>
            <a:ext cx="11055146" cy="404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1. </a:t>
            </a:r>
            <a:r>
              <a:rPr lang="en-US" sz="24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Minh is a member of our ______________. The greeting cards he makes are really creative.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2.</a:t>
            </a:r>
            <a:r>
              <a:rPr lang="en-US" sz="2400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4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Students can discuss their problems in their class ________.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3.</a:t>
            </a:r>
            <a:r>
              <a:rPr lang="en-US" sz="2400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4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We share the essays and stories that we write in English in our ______________.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4.</a:t>
            </a:r>
            <a:r>
              <a:rPr lang="en-US" sz="2400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4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She is not feeling very well this weekend because of all the _________</a:t>
            </a:r>
          </a:p>
          <a:p>
            <a:pPr marL="0" indent="0">
              <a:buNone/>
            </a:pPr>
            <a:r>
              <a:rPr lang="en-US" sz="24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from her school work.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5.</a:t>
            </a:r>
            <a:r>
              <a:rPr lang="en-US" sz="2400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4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The coach of our ____________ tells us to drink plenty of water during our practice sessions.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935" y="3794"/>
            <a:ext cx="1046033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in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3.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There is one extra word or phrase.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5185362" y="6243782"/>
            <a:ext cx="1283855" cy="591127"/>
          </a:xfrm>
          <a:prstGeom prst="down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Game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2733964" y="784198"/>
            <a:ext cx="6807200" cy="127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1642" y="250097"/>
            <a:ext cx="10426700" cy="90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19945" y="1533290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42391" y="1531705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466957" y="1526939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291524" y="1533290"/>
            <a:ext cx="1625600" cy="128111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19940" y="2996966"/>
            <a:ext cx="1625600" cy="128111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642391" y="2996966"/>
            <a:ext cx="1625600" cy="128111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466957" y="3009666"/>
            <a:ext cx="1625600" cy="1281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299991" y="3009666"/>
            <a:ext cx="1625600" cy="12684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1153901" y="4695150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1153901" y="5228550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779501" y="46951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779501" y="52285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4100301" y="46951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5421101" y="46951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741901" y="46951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8062701" y="46951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9383501" y="46951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704301" y="46951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704301" y="52285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9383501" y="52285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8062701" y="52285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741901" y="52285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5421101" y="52285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4100301" y="522855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592" y="1685197"/>
            <a:ext cx="1958109" cy="165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3" y="1753866"/>
            <a:ext cx="2051040" cy="176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3" action="ppaction://hlinksldjump"/>
          </p:cNvPr>
          <p:cNvSpPr/>
          <p:nvPr/>
        </p:nvSpPr>
        <p:spPr>
          <a:xfrm>
            <a:off x="10704301" y="6432057"/>
            <a:ext cx="801278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196244" y="2684966"/>
            <a:ext cx="1054317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1. </a:t>
            </a:r>
            <a:r>
              <a:rPr lang="en-US" sz="2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Minh is a member of our __________________.  The greeting cards he makes are really creative.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5207100" y="2684966"/>
            <a:ext cx="373746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arts and crafts club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935" y="3794"/>
            <a:ext cx="1046033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in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3.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There is one extra word or phrase.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2503055" y="1033579"/>
            <a:ext cx="6807200" cy="1279118"/>
          </a:xfrm>
          <a:prstGeom prst="rect">
            <a:avLst/>
          </a:prstGeom>
        </p:spPr>
      </p:pic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840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37" name="Round Single Corner Rectangle 3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71" y="1160574"/>
            <a:ext cx="2979575" cy="1684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7659"/>
          <a:stretch/>
        </p:blipFill>
        <p:spPr>
          <a:xfrm>
            <a:off x="3506634" y="1121091"/>
            <a:ext cx="2698524" cy="1656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4367" b="7054"/>
          <a:stretch/>
        </p:blipFill>
        <p:spPr>
          <a:xfrm>
            <a:off x="6621797" y="1077433"/>
            <a:ext cx="2630895" cy="1670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-1094" t="-7702" r="1094" b="5469"/>
          <a:stretch/>
        </p:blipFill>
        <p:spPr>
          <a:xfrm>
            <a:off x="9325747" y="980618"/>
            <a:ext cx="2279703" cy="1864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829" y="3524816"/>
            <a:ext cx="2336305" cy="2340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0484" y="3665158"/>
            <a:ext cx="2344639" cy="2344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5501" y="3524816"/>
            <a:ext cx="2377279" cy="2377279"/>
          </a:xfrm>
          <a:prstGeom prst="rect">
            <a:avLst/>
          </a:prstGeom>
        </p:spPr>
      </p:pic>
      <p:pic>
        <p:nvPicPr>
          <p:cNvPr id="1026" name="Picture 2" descr="100+ Free Sunflower &amp; Flower Vectors - Pixaba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309" y="3482347"/>
            <a:ext cx="1808890" cy="23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7822" y="5677682"/>
            <a:ext cx="25549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pple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01728" y="2679066"/>
            <a:ext cx="17233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ggs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63921" y="2679066"/>
            <a:ext cx="32675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lephant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651321" y="2679066"/>
            <a:ext cx="21185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ose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4908" y="2679066"/>
            <a:ext cx="1421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93039" y="5736519"/>
            <a:ext cx="23121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rapes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63985" y="5755289"/>
            <a:ext cx="2059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agle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1639" y="5736519"/>
            <a:ext cx="2032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ice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803400" y="5432824"/>
            <a:ext cx="36527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unflower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/>
          <a:srcRect l="1913" t="15330" r="3952" b="2681"/>
          <a:stretch/>
        </p:blipFill>
        <p:spPr>
          <a:xfrm>
            <a:off x="7265593" y="3981255"/>
            <a:ext cx="2050703" cy="16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935" y="3794"/>
            <a:ext cx="1046033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in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3.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There is one extra word or phrase.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2503055" y="1033579"/>
            <a:ext cx="6807200" cy="1279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4982" y="2776457"/>
            <a:ext cx="10002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n-US" sz="28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2.</a:t>
            </a:r>
            <a:r>
              <a:rPr lang="en-US" sz="2800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Students can discuss their problems in their class ________.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9909412" y="2795436"/>
            <a:ext cx="14023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forum</a:t>
            </a:r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8102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935" y="3794"/>
            <a:ext cx="1046033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in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3.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There is one extra word or phrase.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2503055" y="1033579"/>
            <a:ext cx="6807200" cy="1279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3271" y="2511485"/>
            <a:ext cx="914400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5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en-US" sz="28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3.</a:t>
            </a:r>
            <a:r>
              <a:rPr lang="en-US" sz="2800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We share the essays and stories that we write in English in our ________________.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4205586" y="3344010"/>
            <a:ext cx="31908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language club</a:t>
            </a: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857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935" y="3794"/>
            <a:ext cx="1046033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in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3.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There is one extra word or phrase.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2503055" y="1033579"/>
            <a:ext cx="6807200" cy="1279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3453" y="2755510"/>
            <a:ext cx="9818255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n-US" sz="28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4.</a:t>
            </a:r>
            <a:r>
              <a:rPr lang="en-US" sz="2800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She is not feeling very well this weekend because of all the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   _________   from her school work.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2121532" y="3316306"/>
            <a:ext cx="1743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pressure</a:t>
            </a: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520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935" y="3794"/>
            <a:ext cx="1046033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in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3.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There is one extra word or phrase.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2503055" y="1033579"/>
            <a:ext cx="6807200" cy="12791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61309" y="2708794"/>
            <a:ext cx="9809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n-US" sz="28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5.</a:t>
            </a:r>
            <a:r>
              <a:rPr lang="en-US" sz="2800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The coach of our _____________ tells us to drink plenty of water during our practice sessions.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5084431" y="2708794"/>
            <a:ext cx="24253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sports club</a:t>
            </a: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827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90815" y="5753929"/>
            <a:ext cx="2210371" cy="6637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get 2 plus points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777" y="51422"/>
            <a:ext cx="1318223" cy="1373627"/>
          </a:xfrm>
          <a:prstGeom prst="rect">
            <a:avLst/>
          </a:prstGeom>
        </p:spPr>
      </p:pic>
      <p:pic>
        <p:nvPicPr>
          <p:cNvPr id="14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78" y="51416"/>
            <a:ext cx="1318223" cy="1373627"/>
          </a:xfrm>
          <a:prstGeom prst="rect">
            <a:avLst/>
          </a:prstGeom>
        </p:spPr>
      </p:pic>
      <p:pic>
        <p:nvPicPr>
          <p:cNvPr id="15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776" y="5398984"/>
            <a:ext cx="1318223" cy="1373627"/>
          </a:xfrm>
          <a:prstGeom prst="rect">
            <a:avLst/>
          </a:prstGeom>
        </p:spPr>
      </p:pic>
      <p:pic>
        <p:nvPicPr>
          <p:cNvPr id="16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78" y="5398985"/>
            <a:ext cx="1318223" cy="1373627"/>
          </a:xfrm>
          <a:prstGeom prst="rect">
            <a:avLst/>
          </a:prstGeom>
        </p:spPr>
      </p:pic>
      <p:sp>
        <p:nvSpPr>
          <p:cNvPr id="19" name="Action Button: Home 18">
            <a:hlinkClick r:id="rId5" action="ppaction://hlinksldjump" highlightClick="1"/>
          </p:cNvPr>
          <p:cNvSpPr/>
          <p:nvPr/>
        </p:nvSpPr>
        <p:spPr>
          <a:xfrm>
            <a:off x="10165201" y="6197424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6808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886" y="738230"/>
            <a:ext cx="5752231" cy="4174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777" y="51422"/>
            <a:ext cx="1318223" cy="137362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78" y="51416"/>
            <a:ext cx="1318223" cy="137362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776" y="5398984"/>
            <a:ext cx="1318223" cy="137362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78" y="5398985"/>
            <a:ext cx="1318223" cy="137362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90815" y="5753929"/>
            <a:ext cx="2210371" cy="6637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get 2 plus points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ction Button: Home 12">
            <a:hlinkClick r:id="rId5" action="ppaction://hlinksldjump" highlightClick="1"/>
          </p:cNvPr>
          <p:cNvSpPr/>
          <p:nvPr/>
        </p:nvSpPr>
        <p:spPr>
          <a:xfrm>
            <a:off x="10132874" y="6197424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2085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6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6"/>
            <a:ext cx="6379853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5" y="2"/>
            <a:ext cx="649817" cy="649817"/>
          </a:xfrm>
          <a:prstGeom prst="rect">
            <a:avLst/>
          </a:prstGeom>
        </p:spPr>
      </p:pic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04146" y="5897501"/>
            <a:ext cx="2299855" cy="297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You lose 2 points</a:t>
            </a:r>
            <a:r>
              <a:rPr kumimoji="0" lang="en-US" alt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8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766619" y="1225622"/>
            <a:ext cx="113237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1. </a:t>
            </a:r>
            <a:r>
              <a:rPr lang="en-US" sz="2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Minh is a member of our __________________. The greeting cards he </a:t>
            </a:r>
          </a:p>
          <a:p>
            <a:pPr marL="0" indent="0">
              <a:buNone/>
            </a:pPr>
            <a:r>
              <a:rPr lang="en-US" sz="2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makes are really creative.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2.</a:t>
            </a:r>
            <a:r>
              <a:rPr lang="en-US" sz="2800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Students can discuss their problems in their class ________.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3.</a:t>
            </a:r>
            <a:r>
              <a:rPr lang="en-US" sz="2800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We share the essays and stories that we write in English in our ________________.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4.</a:t>
            </a:r>
            <a:r>
              <a:rPr lang="en-US" sz="2800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She is not feeling very well this weekend because of all the _________</a:t>
            </a:r>
          </a:p>
          <a:p>
            <a:pPr marL="0" indent="0">
              <a:buNone/>
            </a:pPr>
            <a:r>
              <a:rPr lang="en-US" sz="2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from her school work.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5.</a:t>
            </a:r>
            <a:r>
              <a:rPr lang="en-US" sz="2800" dirty="0">
                <a:solidFill>
                  <a:srgbClr val="0070C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The coach of our _____________ tells us to drink plenty of water during our practice sessions.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4726806" y="1317983"/>
            <a:ext cx="373746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arts and crafts club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935" y="3794"/>
            <a:ext cx="1046033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in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3.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There is one extra word or phrase.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543" y="102640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828757" y="2408394"/>
            <a:ext cx="14023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forum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446386" y="3363357"/>
            <a:ext cx="3190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language club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10231059" y="3918788"/>
            <a:ext cx="1743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pressure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3588306" y="4986277"/>
            <a:ext cx="2425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EF4B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sports club</a:t>
            </a:r>
          </a:p>
        </p:txBody>
      </p:sp>
    </p:spTree>
    <p:extLst>
      <p:ext uri="{BB962C8B-B14F-4D97-AF65-F5344CB8AC3E}">
        <p14:creationId xmlns:p14="http://schemas.microsoft.com/office/powerpoint/2010/main" val="1354939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040" y="0"/>
            <a:ext cx="1050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the questions below. Report your friend’s answers to your class.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5435" y="70500"/>
            <a:ext cx="502606" cy="502606"/>
          </a:xfrm>
          <a:prstGeom prst="roundRect">
            <a:avLst/>
          </a:prstGeom>
          <a:solidFill>
            <a:srgbClr val="3B87C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220" y="-321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359251" y="1330678"/>
            <a:ext cx="10232386" cy="262248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What types of social media do you use?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What kinds of pressure do you have?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What clubs do you participate in?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Why do you choose to participate in that club?</a:t>
            </a:r>
          </a:p>
        </p:txBody>
      </p:sp>
      <p:pic>
        <p:nvPicPr>
          <p:cNvPr id="2050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9589" r="6669" b="10835"/>
          <a:stretch/>
        </p:blipFill>
        <p:spPr bwMode="auto">
          <a:xfrm>
            <a:off x="8285018" y="4147129"/>
            <a:ext cx="3389746" cy="25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952127" y="1512734"/>
            <a:ext cx="8885533" cy="147187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What types of social media do you use?</a:t>
            </a:r>
          </a:p>
        </p:txBody>
      </p:sp>
      <p:pic>
        <p:nvPicPr>
          <p:cNvPr id="2050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9589" r="6669" b="10835"/>
          <a:stretch/>
        </p:blipFill>
        <p:spPr bwMode="auto">
          <a:xfrm>
            <a:off x="9088582" y="4368799"/>
            <a:ext cx="2934210" cy="22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1782" y="2338302"/>
            <a:ext cx="10351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I'm using Social Networks: Facebook; Instagram; </a:t>
            </a:r>
            <a:r>
              <a:rPr lang="en-US" sz="2800" b="1" i="1" dirty="0" err="1">
                <a:solidFill>
                  <a:srgbClr val="FF0000"/>
                </a:solidFill>
              </a:rPr>
              <a:t>Zalo</a:t>
            </a:r>
            <a:r>
              <a:rPr lang="en-US" sz="2800" b="1" i="1" dirty="0">
                <a:solidFill>
                  <a:srgbClr val="FF0000"/>
                </a:solidFill>
              </a:rPr>
              <a:t>; 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7934" y="0"/>
            <a:ext cx="1050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the questions below.</a:t>
            </a:r>
          </a:p>
          <a:p>
            <a:r>
              <a:rPr lang="en-US" sz="2800" b="1" dirty="0"/>
              <a:t>        Report your friend’s answers to your class.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307" y="51876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5092" y="-507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875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776545" y="136526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443202" y="157265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02357" y="132929"/>
            <a:ext cx="3822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TEENAGERS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66424" y="9155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069375" y="2302186"/>
            <a:ext cx="682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It’s great to see you again!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927147" y="1243688"/>
            <a:ext cx="3948886" cy="625641"/>
          </a:xfrm>
          <a:prstGeom prst="roundRect">
            <a:avLst>
              <a:gd name="adj" fmla="val 4266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075292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79234" y="1356357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7934" y="0"/>
            <a:ext cx="1050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the questions below.</a:t>
            </a:r>
          </a:p>
          <a:p>
            <a:r>
              <a:rPr lang="en-US" sz="2800" b="1" dirty="0"/>
              <a:t>        Report your friend’s answers to your class.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2307" y="51876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092" y="-507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3609" y="1271678"/>
            <a:ext cx="8883876" cy="87798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2. What kinds of pressure do you have?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/>
          </a:p>
        </p:txBody>
      </p:sp>
      <p:pic>
        <p:nvPicPr>
          <p:cNvPr id="2050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9589" r="6669" b="10835"/>
          <a:stretch/>
        </p:blipFill>
        <p:spPr bwMode="auto">
          <a:xfrm>
            <a:off x="9554209" y="4045526"/>
            <a:ext cx="2522196" cy="22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9680" y="2182700"/>
            <a:ext cx="8687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I have pressure from my schoolwork, from my parents and also peer pressure.</a:t>
            </a:r>
          </a:p>
        </p:txBody>
      </p:sp>
    </p:spTree>
    <p:extLst>
      <p:ext uri="{BB962C8B-B14F-4D97-AF65-F5344CB8AC3E}">
        <p14:creationId xmlns:p14="http://schemas.microsoft.com/office/powerpoint/2010/main" val="12830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93183" y="1388059"/>
            <a:ext cx="8885533" cy="86961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3. What clubs do you participate in?</a:t>
            </a:r>
          </a:p>
        </p:txBody>
      </p:sp>
      <p:pic>
        <p:nvPicPr>
          <p:cNvPr id="2050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9589" r="6669" b="10835"/>
          <a:stretch/>
        </p:blipFill>
        <p:spPr bwMode="auto">
          <a:xfrm>
            <a:off x="9217891" y="4265211"/>
            <a:ext cx="2844800" cy="23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3183" y="2487197"/>
            <a:ext cx="10469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 participate in chess club; sports club and English club.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7934" y="0"/>
            <a:ext cx="1050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the questions below.</a:t>
            </a:r>
          </a:p>
          <a:p>
            <a:r>
              <a:rPr lang="en-US" sz="2800" b="1" dirty="0"/>
              <a:t>        Report your friend’s answers to your class.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307" y="51876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5092" y="-507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103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04913" y="1419766"/>
            <a:ext cx="11516240" cy="86149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4. Why do you choose to participate in that club?</a:t>
            </a:r>
          </a:p>
        </p:txBody>
      </p:sp>
      <p:pic>
        <p:nvPicPr>
          <p:cNvPr id="2050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9589" r="6669" b="10835"/>
          <a:stretch/>
        </p:blipFill>
        <p:spPr bwMode="auto">
          <a:xfrm>
            <a:off x="9568873" y="4414982"/>
            <a:ext cx="2441796" cy="21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573" y="2481160"/>
            <a:ext cx="91763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- I choose chess club because it improves my mental health.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4700" y="3635167"/>
            <a:ext cx="9453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- I choose English club because I will have a chance to practice EL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7934" y="0"/>
            <a:ext cx="1050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the questions below.</a:t>
            </a:r>
          </a:p>
          <a:p>
            <a:r>
              <a:rPr lang="en-US" sz="2800" b="1" dirty="0"/>
              <a:t>        Report your friend’s answers to your class.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2307" y="51876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5092" y="-507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3111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31385" y="171597"/>
            <a:ext cx="105035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Report your friend’s answers to your class.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28780" y="1653741"/>
            <a:ext cx="7071511" cy="357028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/>
              <a:t>My friend, …, often use Facebook/ Instagram/ </a:t>
            </a:r>
            <a:r>
              <a:rPr lang="en-US" sz="3000" dirty="0" err="1"/>
              <a:t>Zalo</a:t>
            </a:r>
            <a:r>
              <a:rPr lang="en-US" sz="3000" dirty="0"/>
              <a:t>… to get information or keep in contact with her/his relationships.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/>
              <a:t>…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478" y="1517574"/>
            <a:ext cx="3854831" cy="248036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323954" y="594244"/>
            <a:ext cx="3557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REPORTING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28780" y="130656"/>
            <a:ext cx="502606" cy="502606"/>
          </a:xfrm>
          <a:prstGeom prst="roundRect">
            <a:avLst/>
          </a:prstGeom>
          <a:solidFill>
            <a:srgbClr val="3B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1565" y="280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43368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20291" y="148875"/>
            <a:ext cx="687185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9708" y="1349204"/>
            <a:ext cx="10520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Name a list of school clubs and pressures.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Do exercises in the workbook.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Start preparing for the Project of the unit.</a:t>
            </a:r>
            <a:endParaRPr lang="en-US" sz="320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45" y="4322617"/>
            <a:ext cx="3676073" cy="24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24" y="513981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49" y="2776981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33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543031" y="461649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AD4F0F"/>
                </a:solidFill>
              </a:rPr>
              <a:t>forum</a:t>
            </a:r>
            <a:r>
              <a:rPr lang="en-US" sz="3800" b="1" dirty="0">
                <a:solidFill>
                  <a:srgbClr val="AD4F0F"/>
                </a:solidFill>
              </a:rPr>
              <a:t> </a:t>
            </a:r>
            <a:r>
              <a:rPr lang="en-US" sz="3800" b="1" dirty="0">
                <a:solidFill>
                  <a:srgbClr val="AD4F0F"/>
                </a:solidFill>
                <a:cs typeface="Calibri" panose="020F0502020204030204" pitchFamily="34" charset="0"/>
              </a:rPr>
              <a:t>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9257" y="4728476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latin typeface="Bahnschrift Condensed" panose="020B0502040204020203" pitchFamily="34" charset="0"/>
              </a:rPr>
              <a:t>diễn</a:t>
            </a:r>
            <a:r>
              <a:rPr lang="en-US" sz="4400" dirty="0">
                <a:latin typeface="Bahnschrift Condensed" panose="020B0502040204020203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</a:rPr>
              <a:t>đàn</a:t>
            </a:r>
            <a:endParaRPr lang="en-US" sz="4400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7303" y="5425714"/>
            <a:ext cx="2270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fɔːrəm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4" name="for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2831" y="4931271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7898" r="8285"/>
          <a:stretch/>
        </p:blipFill>
        <p:spPr>
          <a:xfrm>
            <a:off x="4075522" y="996035"/>
            <a:ext cx="5907464" cy="37324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35721" y="380345"/>
            <a:ext cx="42866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589244" y="397218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AD4F0F"/>
                </a:solidFill>
              </a:rPr>
              <a:t>stress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AD4F0F"/>
                </a:solidFill>
              </a:rPr>
              <a:t>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75784" y="4095718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latin typeface="Bahnschrift Condensed" panose="020B0502040204020203" pitchFamily="34" charset="0"/>
              </a:rPr>
              <a:t>sự</a:t>
            </a:r>
            <a:r>
              <a:rPr lang="en-US" sz="4400" dirty="0">
                <a:latin typeface="Bahnschrift Condensed" panose="020B0502040204020203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</a:rPr>
              <a:t>căng</a:t>
            </a:r>
            <a:r>
              <a:rPr lang="en-US" sz="4400" dirty="0">
                <a:latin typeface="Bahnschrift Condensed" panose="020B0502040204020203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</a:rPr>
              <a:t>thẳng</a:t>
            </a:r>
            <a:endParaRPr lang="en-US" sz="4400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0742" y="4629621"/>
            <a:ext cx="22573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stres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str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21023" y="4265039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523" y="229506"/>
            <a:ext cx="5407366" cy="36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60835" y="3755802"/>
            <a:ext cx="60292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stressful (</a:t>
            </a:r>
            <a:r>
              <a:rPr lang="en-US" sz="4400" b="1" dirty="0" err="1">
                <a:solidFill>
                  <a:srgbClr val="AD4F0F"/>
                </a:solidFill>
              </a:rPr>
              <a:t>adj</a:t>
            </a:r>
            <a:r>
              <a:rPr lang="en-US" sz="4400" b="1" dirty="0">
                <a:solidFill>
                  <a:srgbClr val="AD4F0F"/>
                </a:solidFill>
              </a:rPr>
              <a:t>):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65979" y="3935184"/>
            <a:ext cx="6151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latin typeface="Bahnschrift Condensed" panose="020B0502040204020203" pitchFamily="34" charset="0"/>
              </a:rPr>
              <a:t>căng</a:t>
            </a:r>
            <a:r>
              <a:rPr lang="en-US" sz="4000" dirty="0">
                <a:latin typeface="Bahnschrift Condensed" panose="020B0502040204020203" pitchFamily="34" charset="0"/>
              </a:rPr>
              <a:t> </a:t>
            </a:r>
            <a:r>
              <a:rPr lang="en-US" sz="4000" dirty="0" err="1">
                <a:latin typeface="Bahnschrift Condensed" panose="020B0502040204020203" pitchFamily="34" charset="0"/>
              </a:rPr>
              <a:t>thẳng</a:t>
            </a:r>
            <a:r>
              <a:rPr lang="en-US" sz="4000" dirty="0">
                <a:latin typeface="Bahnschrift Condensed" panose="020B0502040204020203" pitchFamily="34" charset="0"/>
              </a:rPr>
              <a:t>, </a:t>
            </a:r>
            <a:r>
              <a:rPr lang="en-US" sz="4000" dirty="0" err="1">
                <a:latin typeface="Bahnschrift Condensed" panose="020B0502040204020203" pitchFamily="34" charset="0"/>
              </a:rPr>
              <a:t>tạo</a:t>
            </a:r>
            <a:r>
              <a:rPr lang="en-US" sz="4000" dirty="0">
                <a:latin typeface="Bahnschrift Condensed" panose="020B0502040204020203" pitchFamily="34" charset="0"/>
              </a:rPr>
              <a:t> </a:t>
            </a:r>
            <a:r>
              <a:rPr lang="en-US" sz="4000" dirty="0" err="1">
                <a:latin typeface="Bahnschrift Condensed" panose="020B0502040204020203" pitchFamily="34" charset="0"/>
              </a:rPr>
              <a:t>áp</a:t>
            </a:r>
            <a:r>
              <a:rPr lang="en-US" sz="4000" dirty="0">
                <a:latin typeface="Bahnschrift Condensed" panose="020B0502040204020203" pitchFamily="34" charset="0"/>
              </a:rPr>
              <a:t> </a:t>
            </a:r>
            <a:r>
              <a:rPr lang="en-US" sz="4000" dirty="0" err="1">
                <a:latin typeface="Bahnschrift Condensed" panose="020B0502040204020203" pitchFamily="34" charset="0"/>
              </a:rPr>
              <a:t>lực</a:t>
            </a:r>
            <a:endParaRPr lang="en-US" sz="4000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7876" y="4643070"/>
            <a:ext cx="2549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stresfl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876" y="260399"/>
            <a:ext cx="4619135" cy="3260320"/>
          </a:xfrm>
          <a:prstGeom prst="rect">
            <a:avLst/>
          </a:prstGeom>
        </p:spPr>
      </p:pic>
      <p:pic>
        <p:nvPicPr>
          <p:cNvPr id="5" name="stressfu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13596" y="42891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160975" y="429246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AD4F0F"/>
                </a:solidFill>
              </a:rPr>
              <a:t>pressure (n):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82888" y="4389168"/>
            <a:ext cx="24102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>
                <a:latin typeface="Bahnschrift Condensed" panose="020B0502040204020203" pitchFamily="34" charset="0"/>
              </a:rPr>
              <a:t>áp</a:t>
            </a:r>
            <a:r>
              <a:rPr lang="en-US" sz="4400" dirty="0">
                <a:latin typeface="Bahnschrift Condensed" panose="020B0502040204020203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</a:rPr>
              <a:t>lực</a:t>
            </a:r>
            <a:endParaRPr lang="en-US" sz="4400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3733" y="5056124"/>
            <a:ext cx="2545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preʃə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(r)/ </a:t>
            </a:r>
          </a:p>
        </p:txBody>
      </p:sp>
      <p:pic>
        <p:nvPicPr>
          <p:cNvPr id="4" name="pressu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8889" y="4610993"/>
            <a:ext cx="621579" cy="621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9755" t="-798" r="6684" b="1"/>
          <a:stretch/>
        </p:blipFill>
        <p:spPr>
          <a:xfrm>
            <a:off x="4226155" y="373058"/>
            <a:ext cx="4857750" cy="38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626230" y="4117554"/>
            <a:ext cx="536845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user-friendly (</a:t>
            </a:r>
            <a:r>
              <a:rPr lang="en-US" sz="4400" b="1" dirty="0" err="1">
                <a:solidFill>
                  <a:srgbClr val="AD4F0F"/>
                </a:solidFill>
              </a:rPr>
              <a:t>adj</a:t>
            </a:r>
            <a:r>
              <a:rPr lang="en-US" sz="4400" b="1" dirty="0">
                <a:solidFill>
                  <a:srgbClr val="AD4F0F"/>
                </a:solidFill>
              </a:rPr>
              <a:t>) 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93516" y="4251501"/>
            <a:ext cx="8130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>
                <a:latin typeface="Bahnschrift Condensed" panose="020B0502040204020203" pitchFamily="34" charset="0"/>
              </a:rPr>
              <a:t>thân</a:t>
            </a:r>
            <a:r>
              <a:rPr lang="en-US" sz="4400" dirty="0">
                <a:latin typeface="Bahnschrift Condensed" panose="020B0502040204020203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</a:rPr>
              <a:t>thiện</a:t>
            </a:r>
            <a:r>
              <a:rPr lang="en-US" sz="4400" dirty="0">
                <a:latin typeface="Bahnschrift Condensed" panose="020B0502040204020203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</a:rPr>
              <a:t>với</a:t>
            </a:r>
            <a:r>
              <a:rPr lang="en-US" sz="4400" dirty="0">
                <a:latin typeface="Bahnschrift Condensed" panose="020B0502040204020203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</a:rPr>
              <a:t>người</a:t>
            </a:r>
            <a:r>
              <a:rPr lang="en-US" sz="4400" dirty="0">
                <a:latin typeface="Bahnschrift Condensed" panose="020B0502040204020203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</a:rPr>
              <a:t>dùng</a:t>
            </a:r>
            <a:endParaRPr lang="en-US" sz="7200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3928" y="5020942"/>
            <a:ext cx="3634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juːzə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-ˈ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frendli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13980"/>
          <a:stretch/>
        </p:blipFill>
        <p:spPr>
          <a:xfrm>
            <a:off x="3870671" y="218885"/>
            <a:ext cx="5845690" cy="3985469"/>
          </a:xfrm>
          <a:prstGeom prst="rect">
            <a:avLst/>
          </a:prstGeom>
        </p:spPr>
      </p:pic>
      <p:pic>
        <p:nvPicPr>
          <p:cNvPr id="5" name="user- friend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6012" y="3245930"/>
            <a:ext cx="767916" cy="76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0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103435" y="3885697"/>
            <a:ext cx="685866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  <a:latin typeface="Arial Narrow" panose="020B0606020202030204" pitchFamily="34" charset="0"/>
              </a:rPr>
              <a:t>midterm (</a:t>
            </a:r>
            <a:r>
              <a:rPr lang="en-US" sz="4400" b="1" dirty="0" err="1">
                <a:solidFill>
                  <a:srgbClr val="AD4F0F"/>
                </a:solidFill>
                <a:latin typeface="Arial Narrow" panose="020B0606020202030204" pitchFamily="34" charset="0"/>
              </a:rPr>
              <a:t>adj</a:t>
            </a:r>
            <a:r>
              <a:rPr lang="en-US" sz="4400" b="1" dirty="0">
                <a:solidFill>
                  <a:srgbClr val="AD4F0F"/>
                </a:solidFill>
                <a:latin typeface="Arial Narrow" panose="020B0606020202030204" pitchFamily="34" charset="0"/>
              </a:rPr>
              <a:t>):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92655" y="4026673"/>
            <a:ext cx="6151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>
                <a:latin typeface="Bahnschrift Condensed" panose="020B0502040204020203" pitchFamily="34" charset="0"/>
              </a:rPr>
              <a:t>giữa</a:t>
            </a:r>
            <a:r>
              <a:rPr lang="en-US" sz="4400" dirty="0">
                <a:latin typeface="Bahnschrift Condensed" panose="020B0502040204020203" pitchFamily="34" charset="0"/>
              </a:rPr>
              <a:t> </a:t>
            </a:r>
            <a:r>
              <a:rPr lang="en-US" sz="4400" dirty="0" err="1">
                <a:latin typeface="Bahnschrift Condensed" panose="020B0502040204020203" pitchFamily="34" charset="0"/>
              </a:rPr>
              <a:t>kì</a:t>
            </a:r>
            <a:endParaRPr lang="en-US" sz="7200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3435" y="4632191"/>
            <a:ext cx="2927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mɪdˈtɜːm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mid-ter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7004" y="4071499"/>
            <a:ext cx="724615" cy="724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6"/>
          <a:stretch/>
        </p:blipFill>
        <p:spPr>
          <a:xfrm>
            <a:off x="3009044" y="331249"/>
            <a:ext cx="4361685" cy="3465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8261" y="331250"/>
            <a:ext cx="3480209" cy="327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4568</TotalTime>
  <Words>1483</Words>
  <Application>Microsoft Office PowerPoint</Application>
  <PresentationFormat>Widescreen</PresentationFormat>
  <Paragraphs>239</Paragraphs>
  <Slides>35</Slides>
  <Notes>29</Notes>
  <HiddenSlides>0</HiddenSlides>
  <MMClips>14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.VnBodoni</vt:lpstr>
      <vt:lpstr>Arial</vt:lpstr>
      <vt:lpstr>Arial Narrow</vt:lpstr>
      <vt:lpstr>Bahnschrift Condensed</vt:lpstr>
      <vt:lpstr>Calibri</vt:lpstr>
      <vt:lpstr>Century Gothic</vt:lpstr>
      <vt:lpstr>ChronicaPro-Book</vt:lpstr>
      <vt:lpstr>ChronicaProMediumIt</vt:lpstr>
      <vt:lpstr>inherit</vt:lpstr>
      <vt:lpstr>Microsoft Tai Le</vt:lpstr>
      <vt:lpstr>Myriad Pro</vt:lpstr>
      <vt:lpstr>MyriadPro-Regular</vt:lpstr>
      <vt:lpstr>Wingdings 3</vt:lpstr>
      <vt:lpstr>Wisp</vt:lpstr>
      <vt:lpstr>Rule: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266</cp:revision>
  <dcterms:created xsi:type="dcterms:W3CDTF">2020-12-09T02:04:09Z</dcterms:created>
  <dcterms:modified xsi:type="dcterms:W3CDTF">2025-09-30T16:27:13Z</dcterms:modified>
</cp:coreProperties>
</file>