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40"/>
  </p:notesMasterIdLst>
  <p:sldIdLst>
    <p:sldId id="256" r:id="rId3"/>
    <p:sldId id="266" r:id="rId4"/>
    <p:sldId id="260" r:id="rId5"/>
    <p:sldId id="267" r:id="rId6"/>
    <p:sldId id="269" r:id="rId7"/>
    <p:sldId id="270" r:id="rId8"/>
    <p:sldId id="271" r:id="rId9"/>
    <p:sldId id="257" r:id="rId10"/>
    <p:sldId id="258" r:id="rId11"/>
    <p:sldId id="274" r:id="rId12"/>
    <p:sldId id="273" r:id="rId13"/>
    <p:sldId id="275" r:id="rId14"/>
    <p:sldId id="276" r:id="rId15"/>
    <p:sldId id="277" r:id="rId16"/>
    <p:sldId id="278" r:id="rId17"/>
    <p:sldId id="279" r:id="rId18"/>
    <p:sldId id="281" r:id="rId19"/>
    <p:sldId id="282" r:id="rId20"/>
    <p:sldId id="292" r:id="rId21"/>
    <p:sldId id="283" r:id="rId22"/>
    <p:sldId id="284" r:id="rId23"/>
    <p:sldId id="286" r:id="rId24"/>
    <p:sldId id="285" r:id="rId25"/>
    <p:sldId id="287" r:id="rId26"/>
    <p:sldId id="288" r:id="rId27"/>
    <p:sldId id="289" r:id="rId28"/>
    <p:sldId id="290" r:id="rId29"/>
    <p:sldId id="293" r:id="rId30"/>
    <p:sldId id="291" r:id="rId31"/>
    <p:sldId id="295" r:id="rId32"/>
    <p:sldId id="296" r:id="rId33"/>
    <p:sldId id="299" r:id="rId34"/>
    <p:sldId id="300" r:id="rId35"/>
    <p:sldId id="301" r:id="rId36"/>
    <p:sldId id="302" r:id="rId37"/>
    <p:sldId id="303" r:id="rId38"/>
    <p:sldId id="265" r:id="rId39"/>
  </p:sldIdLst>
  <p:sldSz cx="18288000" cy="10287000"/>
  <p:notesSz cx="6858000" cy="9144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ambria Math" panose="02040503050406030204" pitchFamily="18" charset="0"/>
      <p:regular r:id="rId45"/>
    </p:embeddedFont>
    <p:embeddedFont>
      <p:font typeface="Open Sans" panose="020B0606030504020204" pitchFamily="34" charset="0"/>
      <p:regular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0000"/>
    <a:srgbClr val="DEE9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883" autoAdjust="0"/>
  </p:normalViewPr>
  <p:slideViewPr>
    <p:cSldViewPr>
      <p:cViewPr varScale="1">
        <p:scale>
          <a:sx n="54" d="100"/>
          <a:sy n="54" d="100"/>
        </p:scale>
        <p:origin x="75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3.fntdata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6.fntdata"/><Relationship Id="rId20" Type="http://schemas.openxmlformats.org/officeDocument/2006/relationships/slide" Target="slides/slide18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7FEE0-0056-43D5-A580-A1642651D8C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D58E2-74CE-4B2C-94EE-9ACFFEB0F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3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D58E2-74CE-4B2C-94EE-9ACFFEB0F3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05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6666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1086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511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D58E2-74CE-4B2C-94EE-9ACFFEB0F3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930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1312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D58E2-74CE-4B2C-94EE-9ACFFEB0F3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52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D58E2-74CE-4B2C-94EE-9ACFFEB0F3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11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D58E2-74CE-4B2C-94EE-9ACFFEB0F3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12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D58E2-74CE-4B2C-94EE-9ACFFEB0F3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686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D58E2-74CE-4B2C-94EE-9ACFFEB0F3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798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D58E2-74CE-4B2C-94EE-9ACFFEB0F3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396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167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8803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6330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9054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8985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9450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7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2954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7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3239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778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7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447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7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5406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7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5881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6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191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D4E0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4078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11.svg"/><Relationship Id="rId7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0.png"/><Relationship Id="rId10" Type="http://schemas.openxmlformats.org/officeDocument/2006/relationships/image" Target="../media/image33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1.svg"/><Relationship Id="rId7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0.png"/><Relationship Id="rId11" Type="http://schemas.openxmlformats.org/officeDocument/2006/relationships/image" Target="../media/image35.png"/><Relationship Id="rId10" Type="http://schemas.openxmlformats.org/officeDocument/2006/relationships/image" Target="../media/image32.png"/><Relationship Id="rId9" Type="http://schemas.openxmlformats.org/officeDocument/2006/relationships/image" Target="../media/image3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6.svg"/><Relationship Id="rId7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2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1.svg"/><Relationship Id="rId7" Type="http://schemas.openxmlformats.org/officeDocument/2006/relationships/image" Target="../media/image48.png"/><Relationship Id="rId12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1.png"/><Relationship Id="rId10" Type="http://schemas.openxmlformats.org/officeDocument/2006/relationships/image" Target="../media/image19.png"/><Relationship Id="rId9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6.svg"/><Relationship Id="rId7" Type="http://schemas.openxmlformats.org/officeDocument/2006/relationships/image" Target="../media/image5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0.png"/><Relationship Id="rId4" Type="http://schemas.openxmlformats.org/officeDocument/2006/relationships/image" Target="../media/image53.png"/><Relationship Id="rId9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3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44.png"/><Relationship Id="rId9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1.wdp"/><Relationship Id="rId4" Type="http://schemas.openxmlformats.org/officeDocument/2006/relationships/image" Target="../media/image9.sv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3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.svg"/><Relationship Id="rId7" Type="http://schemas.openxmlformats.org/officeDocument/2006/relationships/image" Target="../media/image70.png"/><Relationship Id="rId12" Type="http://schemas.openxmlformats.org/officeDocument/2006/relationships/image" Target="../media/image7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41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24.png"/><Relationship Id="rId9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9.svg"/><Relationship Id="rId7" Type="http://schemas.openxmlformats.org/officeDocument/2006/relationships/image" Target="../media/image7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11.sv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83.png"/><Relationship Id="rId5" Type="http://schemas.microsoft.com/office/2007/relationships/hdphoto" Target="../media/hdphoto4.wdp"/><Relationship Id="rId10" Type="http://schemas.openxmlformats.org/officeDocument/2006/relationships/image" Target="../media/image82.png"/><Relationship Id="rId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84.png"/><Relationship Id="rId5" Type="http://schemas.microsoft.com/office/2007/relationships/hdphoto" Target="../media/hdphoto4.wdp"/><Relationship Id="rId10" Type="http://schemas.openxmlformats.org/officeDocument/2006/relationships/image" Target="../media/image82.png"/><Relationship Id="rId4" Type="http://schemas.openxmlformats.org/officeDocument/2006/relationships/image" Target="../media/image8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svg"/><Relationship Id="rId7" Type="http://schemas.openxmlformats.org/officeDocument/2006/relationships/image" Target="../media/image8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41.png"/><Relationship Id="rId4" Type="http://schemas.openxmlformats.org/officeDocument/2006/relationships/image" Target="../media/image8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6.svg"/><Relationship Id="rId7" Type="http://schemas.openxmlformats.org/officeDocument/2006/relationships/image" Target="../media/image8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1.png"/><Relationship Id="rId4" Type="http://schemas.openxmlformats.org/officeDocument/2006/relationships/image" Target="../media/image8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9.sv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9.sv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11.svg"/><Relationship Id="rId10" Type="http://schemas.openxmlformats.org/officeDocument/2006/relationships/image" Target="../media/image40.png"/><Relationship Id="rId4" Type="http://schemas.openxmlformats.org/officeDocument/2006/relationships/image" Target="../media/image10.png"/><Relationship Id="rId9" Type="http://schemas.openxmlformats.org/officeDocument/2006/relationships/image" Target="../media/image9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9.sv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11.svg"/><Relationship Id="rId10" Type="http://schemas.openxmlformats.org/officeDocument/2006/relationships/image" Target="../media/image40.png"/><Relationship Id="rId4" Type="http://schemas.openxmlformats.org/officeDocument/2006/relationships/image" Target="../media/image10.png"/><Relationship Id="rId9" Type="http://schemas.openxmlformats.org/officeDocument/2006/relationships/image" Target="../media/image9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png"/><Relationship Id="rId5" Type="http://schemas.openxmlformats.org/officeDocument/2006/relationships/image" Target="../media/image22.png"/><Relationship Id="rId4" Type="http://schemas.microsoft.com/office/2007/relationships/hdphoto" Target="../media/hdphoto3.wdp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.svg"/><Relationship Id="rId7" Type="http://schemas.openxmlformats.org/officeDocument/2006/relationships/image" Target="../media/image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sv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876800" y="1177381"/>
            <a:ext cx="14608836" cy="8157119"/>
          </a:xfrm>
          <a:custGeom>
            <a:avLst/>
            <a:gdLst/>
            <a:ahLst/>
            <a:cxnLst/>
            <a:rect l="l" t="t" r="r" b="b"/>
            <a:pathLst>
              <a:path w="12673490" h="8157119">
                <a:moveTo>
                  <a:pt x="0" y="0"/>
                </a:moveTo>
                <a:lnTo>
                  <a:pt x="12673490" y="0"/>
                </a:lnTo>
                <a:lnTo>
                  <a:pt x="12673490" y="8157119"/>
                </a:lnTo>
                <a:lnTo>
                  <a:pt x="0" y="81571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4045404" cy="10287000"/>
            <a:chOff x="0" y="0"/>
            <a:chExt cx="1065456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65456" cy="2709333"/>
            </a:xfrm>
            <a:custGeom>
              <a:avLst/>
              <a:gdLst/>
              <a:ahLst/>
              <a:cxnLst/>
              <a:rect l="l" t="t" r="r" b="b"/>
              <a:pathLst>
                <a:path w="1065456" h="2709333">
                  <a:moveTo>
                    <a:pt x="0" y="0"/>
                  </a:moveTo>
                  <a:lnTo>
                    <a:pt x="1065456" y="0"/>
                  </a:lnTo>
                  <a:lnTo>
                    <a:pt x="106545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96C92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3269796" y="8319916"/>
            <a:ext cx="7315200" cy="2088157"/>
          </a:xfrm>
          <a:custGeom>
            <a:avLst/>
            <a:gdLst/>
            <a:ahLst/>
            <a:cxnLst/>
            <a:rect l="l" t="t" r="r" b="b"/>
            <a:pathLst>
              <a:path w="7315200" h="2088157">
                <a:moveTo>
                  <a:pt x="0" y="0"/>
                </a:moveTo>
                <a:lnTo>
                  <a:pt x="7315200" y="0"/>
                </a:lnTo>
                <a:lnTo>
                  <a:pt x="7315200" y="2088157"/>
                </a:lnTo>
                <a:lnTo>
                  <a:pt x="0" y="20881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 rot="-5400000">
            <a:off x="-5183647" y="4940158"/>
            <a:ext cx="12153557" cy="795506"/>
          </a:xfrm>
          <a:custGeom>
            <a:avLst/>
            <a:gdLst/>
            <a:ahLst/>
            <a:cxnLst/>
            <a:rect l="l" t="t" r="r" b="b"/>
            <a:pathLst>
              <a:path w="12153557" h="795506">
                <a:moveTo>
                  <a:pt x="0" y="0"/>
                </a:moveTo>
                <a:lnTo>
                  <a:pt x="12153557" y="0"/>
                </a:lnTo>
                <a:lnTo>
                  <a:pt x="12153557" y="795505"/>
                </a:lnTo>
                <a:lnTo>
                  <a:pt x="0" y="7955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8" name="Group 8"/>
          <p:cNvGrpSpPr/>
          <p:nvPr/>
        </p:nvGrpSpPr>
        <p:grpSpPr>
          <a:xfrm>
            <a:off x="5410200" y="2428386"/>
            <a:ext cx="11506200" cy="5964011"/>
            <a:chOff x="0" y="0"/>
            <a:chExt cx="2108334" cy="15707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08334" cy="1570768"/>
            </a:xfrm>
            <a:custGeom>
              <a:avLst/>
              <a:gdLst/>
              <a:ahLst/>
              <a:cxnLst/>
              <a:rect l="l" t="t" r="r" b="b"/>
              <a:pathLst>
                <a:path w="2108334" h="1570768">
                  <a:moveTo>
                    <a:pt x="49323" y="0"/>
                  </a:moveTo>
                  <a:lnTo>
                    <a:pt x="2059011" y="0"/>
                  </a:lnTo>
                  <a:cubicBezTo>
                    <a:pt x="2086252" y="0"/>
                    <a:pt x="2108334" y="22083"/>
                    <a:pt x="2108334" y="49323"/>
                  </a:cubicBezTo>
                  <a:lnTo>
                    <a:pt x="2108334" y="1521445"/>
                  </a:lnTo>
                  <a:cubicBezTo>
                    <a:pt x="2108334" y="1548685"/>
                    <a:pt x="2086252" y="1570768"/>
                    <a:pt x="2059011" y="1570768"/>
                  </a:cubicBezTo>
                  <a:lnTo>
                    <a:pt x="49323" y="1570768"/>
                  </a:lnTo>
                  <a:cubicBezTo>
                    <a:pt x="36242" y="1570768"/>
                    <a:pt x="23696" y="1565572"/>
                    <a:pt x="14446" y="1556322"/>
                  </a:cubicBezTo>
                  <a:cubicBezTo>
                    <a:pt x="5197" y="1547072"/>
                    <a:pt x="0" y="1534526"/>
                    <a:pt x="0" y="1521445"/>
                  </a:cubicBezTo>
                  <a:lnTo>
                    <a:pt x="0" y="49323"/>
                  </a:lnTo>
                  <a:cubicBezTo>
                    <a:pt x="0" y="22083"/>
                    <a:pt x="22083" y="0"/>
                    <a:pt x="49323" y="0"/>
                  </a:cubicBez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Rectangle 13"/>
          <p:cNvSpPr/>
          <p:nvPr/>
        </p:nvSpPr>
        <p:spPr>
          <a:xfrm>
            <a:off x="5334000" y="3009900"/>
            <a:ext cx="11658600" cy="3340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>
                <a:srgbClr val="04596F"/>
              </a:buClr>
              <a:buSzPts val="5200"/>
              <a:defRPr/>
            </a:pPr>
            <a:r>
              <a:rPr lang="en-US" sz="7500" b="1" ker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CHÀO MỪNG CÁC EM</a:t>
            </a:r>
          </a:p>
          <a:p>
            <a:pPr lvl="0" algn="ctr">
              <a:lnSpc>
                <a:spcPct val="150000"/>
              </a:lnSpc>
              <a:buClr>
                <a:srgbClr val="04596F"/>
              </a:buClr>
              <a:buSzPts val="5200"/>
              <a:defRPr/>
            </a:pPr>
            <a:r>
              <a:rPr lang="en-US" sz="7500" b="1" ker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ĐÃ ĐẾN VỚI TIẾT HỌC</a:t>
            </a:r>
            <a:r>
              <a:rPr lang="vi-VN" sz="7500" b="1" ker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!</a:t>
            </a:r>
            <a:endParaRPr lang="vi-VN" sz="7500" b="1" kern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rgbClr val="04596F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Kavoon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90655" y="7348686"/>
            <a:ext cx="3745289" cy="20620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1066800" y="4382912"/>
            <a:ext cx="20163437" cy="1319789"/>
          </a:xfrm>
          <a:custGeom>
            <a:avLst/>
            <a:gdLst/>
            <a:ahLst/>
            <a:cxnLst/>
            <a:rect l="l" t="t" r="r" b="b"/>
            <a:pathLst>
              <a:path w="20163437" h="1319789">
                <a:moveTo>
                  <a:pt x="0" y="0"/>
                </a:moveTo>
                <a:lnTo>
                  <a:pt x="20163437" y="0"/>
                </a:lnTo>
                <a:lnTo>
                  <a:pt x="20163437" y="1319789"/>
                </a:lnTo>
                <a:lnTo>
                  <a:pt x="0" y="13197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5" name="Group 5"/>
          <p:cNvGrpSpPr/>
          <p:nvPr/>
        </p:nvGrpSpPr>
        <p:grpSpPr>
          <a:xfrm>
            <a:off x="533400" y="370584"/>
            <a:ext cx="17221200" cy="9497316"/>
            <a:chOff x="0" y="0"/>
            <a:chExt cx="3919932" cy="22749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19932" cy="2274980"/>
            </a:xfrm>
            <a:custGeom>
              <a:avLst/>
              <a:gdLst/>
              <a:ahLst/>
              <a:cxnLst/>
              <a:rect l="l" t="t" r="r" b="b"/>
              <a:pathLst>
                <a:path w="3919932" h="2274980">
                  <a:moveTo>
                    <a:pt x="26529" y="0"/>
                  </a:moveTo>
                  <a:lnTo>
                    <a:pt x="3893404" y="0"/>
                  </a:lnTo>
                  <a:cubicBezTo>
                    <a:pt x="3908055" y="0"/>
                    <a:pt x="3919932" y="11877"/>
                    <a:pt x="3919932" y="26529"/>
                  </a:cubicBezTo>
                  <a:lnTo>
                    <a:pt x="3919932" y="2248451"/>
                  </a:lnTo>
                  <a:cubicBezTo>
                    <a:pt x="3919932" y="2263103"/>
                    <a:pt x="3908055" y="2274980"/>
                    <a:pt x="3893404" y="2274980"/>
                  </a:cubicBezTo>
                  <a:lnTo>
                    <a:pt x="26529" y="2274980"/>
                  </a:lnTo>
                  <a:cubicBezTo>
                    <a:pt x="19493" y="2274980"/>
                    <a:pt x="12745" y="2272185"/>
                    <a:pt x="7770" y="2267210"/>
                  </a:cubicBezTo>
                  <a:cubicBezTo>
                    <a:pt x="2795" y="2262235"/>
                    <a:pt x="0" y="2255487"/>
                    <a:pt x="0" y="2248451"/>
                  </a:cubicBezTo>
                  <a:lnTo>
                    <a:pt x="0" y="26529"/>
                  </a:lnTo>
                  <a:cubicBezTo>
                    <a:pt x="0" y="11877"/>
                    <a:pt x="11877" y="0"/>
                    <a:pt x="26529" y="0"/>
                  </a:cubicBez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044922" y="495300"/>
            <a:ext cx="2406316" cy="1053993"/>
            <a:chOff x="609600" y="1498707"/>
            <a:chExt cx="2195220" cy="105399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1" name="Rounded Rectangle 60"/>
            <p:cNvSpPr/>
            <p:nvPr/>
          </p:nvSpPr>
          <p:spPr>
            <a:xfrm>
              <a:off x="609600" y="1548063"/>
              <a:ext cx="2133600" cy="1004637"/>
            </a:xfrm>
            <a:prstGeom prst="round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68685" y="1498707"/>
              <a:ext cx="203613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Ví </a:t>
              </a:r>
              <a:r>
                <a:rPr kumimoji="0" lang="nl-NL" sz="4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dụ 1: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701716" y="498535"/>
                <a:ext cx="63617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đơn thức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p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kumimoji="0" lang="en-US" sz="4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716" y="498535"/>
                <a:ext cx="6361700" cy="1015663"/>
              </a:xfrm>
              <a:prstGeom prst="rect">
                <a:avLst/>
              </a:prstGeom>
              <a:blipFill>
                <a:blip r:embed="rId6"/>
                <a:stretch>
                  <a:fillRect l="-3352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Callout 63"/>
          <p:cNvSpPr/>
          <p:nvPr/>
        </p:nvSpPr>
        <p:spPr>
          <a:xfrm>
            <a:off x="8120327" y="4459070"/>
            <a:ext cx="1789177" cy="989230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439982">
            <a:off x="15900147" y="363737"/>
            <a:ext cx="1697410" cy="30111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1066800" y="1658771"/>
                <a:ext cx="14706600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Giải thích tại sao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 chia hết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cho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Giải thích tại sao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chia hết 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Tìm thương của phép chia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658771"/>
                <a:ext cx="14706600" cy="2748253"/>
              </a:xfrm>
              <a:prstGeom prst="rect">
                <a:avLst/>
              </a:prstGeom>
              <a:blipFill>
                <a:blip r:embed="rId8"/>
                <a:stretch>
                  <a:fillRect l="-1450" r="-1409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0" name="Picture 6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051199" y="8420100"/>
            <a:ext cx="1069918" cy="15952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42999" y="6057900"/>
                <a:ext cx="15908199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Ta thấy số mũ của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trong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bằng 2, lớn hơn số mũ của y trong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(bằng 1). 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 đó,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 chia hết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99" y="6057900"/>
                <a:ext cx="15908199" cy="2862322"/>
              </a:xfrm>
              <a:prstGeom prst="rect">
                <a:avLst/>
              </a:prstGeom>
              <a:blipFill>
                <a:blip r:embed="rId10"/>
                <a:stretch>
                  <a:fillRect l="-1341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070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 animBg="1"/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1066800" y="4382912"/>
            <a:ext cx="20163437" cy="1319789"/>
          </a:xfrm>
          <a:custGeom>
            <a:avLst/>
            <a:gdLst/>
            <a:ahLst/>
            <a:cxnLst/>
            <a:rect l="l" t="t" r="r" b="b"/>
            <a:pathLst>
              <a:path w="20163437" h="1319789">
                <a:moveTo>
                  <a:pt x="0" y="0"/>
                </a:moveTo>
                <a:lnTo>
                  <a:pt x="20163437" y="0"/>
                </a:lnTo>
                <a:lnTo>
                  <a:pt x="20163437" y="1319789"/>
                </a:lnTo>
                <a:lnTo>
                  <a:pt x="0" y="13197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5" name="Group 5"/>
          <p:cNvGrpSpPr/>
          <p:nvPr/>
        </p:nvGrpSpPr>
        <p:grpSpPr>
          <a:xfrm>
            <a:off x="533400" y="370584"/>
            <a:ext cx="17221200" cy="9497316"/>
            <a:chOff x="0" y="0"/>
            <a:chExt cx="3919932" cy="22749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19932" cy="2274980"/>
            </a:xfrm>
            <a:custGeom>
              <a:avLst/>
              <a:gdLst/>
              <a:ahLst/>
              <a:cxnLst/>
              <a:rect l="l" t="t" r="r" b="b"/>
              <a:pathLst>
                <a:path w="3919932" h="2274980">
                  <a:moveTo>
                    <a:pt x="26529" y="0"/>
                  </a:moveTo>
                  <a:lnTo>
                    <a:pt x="3893404" y="0"/>
                  </a:lnTo>
                  <a:cubicBezTo>
                    <a:pt x="3908055" y="0"/>
                    <a:pt x="3919932" y="11877"/>
                    <a:pt x="3919932" y="26529"/>
                  </a:cubicBezTo>
                  <a:lnTo>
                    <a:pt x="3919932" y="2248451"/>
                  </a:lnTo>
                  <a:cubicBezTo>
                    <a:pt x="3919932" y="2263103"/>
                    <a:pt x="3908055" y="2274980"/>
                    <a:pt x="3893404" y="2274980"/>
                  </a:cubicBezTo>
                  <a:lnTo>
                    <a:pt x="26529" y="2274980"/>
                  </a:lnTo>
                  <a:cubicBezTo>
                    <a:pt x="19493" y="2274980"/>
                    <a:pt x="12745" y="2272185"/>
                    <a:pt x="7770" y="2267210"/>
                  </a:cubicBezTo>
                  <a:cubicBezTo>
                    <a:pt x="2795" y="2262235"/>
                    <a:pt x="0" y="2255487"/>
                    <a:pt x="0" y="2248451"/>
                  </a:cubicBezTo>
                  <a:lnTo>
                    <a:pt x="0" y="26529"/>
                  </a:lnTo>
                  <a:cubicBezTo>
                    <a:pt x="0" y="11877"/>
                    <a:pt x="11877" y="0"/>
                    <a:pt x="26529" y="0"/>
                  </a:cubicBez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044922" y="495300"/>
            <a:ext cx="2406316" cy="1053993"/>
            <a:chOff x="609600" y="1498707"/>
            <a:chExt cx="2195220" cy="105399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1" name="Rounded Rectangle 60"/>
            <p:cNvSpPr/>
            <p:nvPr/>
          </p:nvSpPr>
          <p:spPr>
            <a:xfrm>
              <a:off x="609600" y="1548063"/>
              <a:ext cx="2133600" cy="1004637"/>
            </a:xfrm>
            <a:prstGeom prst="round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68685" y="1498707"/>
              <a:ext cx="203613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Ví </a:t>
              </a:r>
              <a:r>
                <a:rPr kumimoji="0" lang="nl-NL" sz="4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dụ 1: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701716" y="498535"/>
                <a:ext cx="63617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đơn thức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p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kumimoji="0" lang="en-US" sz="4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716" y="498535"/>
                <a:ext cx="6361700" cy="1015663"/>
              </a:xfrm>
              <a:prstGeom prst="rect">
                <a:avLst/>
              </a:prstGeom>
              <a:blipFill>
                <a:blip r:embed="rId6"/>
                <a:stretch>
                  <a:fillRect l="-3352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Callout 63"/>
          <p:cNvSpPr/>
          <p:nvPr/>
        </p:nvSpPr>
        <p:spPr>
          <a:xfrm>
            <a:off x="8120327" y="4459070"/>
            <a:ext cx="1789177" cy="989230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439982">
            <a:off x="15900147" y="363737"/>
            <a:ext cx="1697410" cy="30111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066800" y="5676900"/>
                <a:ext cx="15617882" cy="3671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chia hết 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vì tất cả các biến trong C có trong A và số mũ của các biến x và z trong C cùng bằng 2, không lớn hơn số mũ của x (bằng 2) và z (bằng 3) trong A. </a:t>
                </a: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Ta có:</a:t>
                </a: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676900"/>
                <a:ext cx="15617882" cy="3671583"/>
              </a:xfrm>
              <a:prstGeom prst="rect">
                <a:avLst/>
              </a:prstGeom>
              <a:blipFill>
                <a:blip r:embed="rId8"/>
                <a:stretch>
                  <a:fillRect l="-1366" r="-1366" b="-6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1066800" y="1658771"/>
                <a:ext cx="14706600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Giải thích tại sao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 chia hết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cho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Giải thích tại sao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chia hết 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Tìm thương của phép chia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658771"/>
                <a:ext cx="14706600" cy="2748253"/>
              </a:xfrm>
              <a:prstGeom prst="rect">
                <a:avLst/>
              </a:prstGeom>
              <a:blipFill>
                <a:blip r:embed="rId9"/>
                <a:stretch>
                  <a:fillRect l="-1450" r="-1409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0" name="Picture 6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051199" y="8420100"/>
            <a:ext cx="1069918" cy="15952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057006" y="8180437"/>
                <a:ext cx="7915821" cy="1839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: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𝐶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l-NL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nl-NL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𝑦𝑧</m:t>
                      </m:r>
                    </m:oMath>
                  </m:oMathPara>
                </a14:m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006" y="8180437"/>
                <a:ext cx="7915821" cy="18398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5450425" y="4802726"/>
            <a:ext cx="12153557" cy="795506"/>
          </a:xfrm>
          <a:custGeom>
            <a:avLst/>
            <a:gdLst/>
            <a:ahLst/>
            <a:cxnLst/>
            <a:rect l="l" t="t" r="r" b="b"/>
            <a:pathLst>
              <a:path w="12153557" h="795506">
                <a:moveTo>
                  <a:pt x="0" y="0"/>
                </a:moveTo>
                <a:lnTo>
                  <a:pt x="12153557" y="0"/>
                </a:lnTo>
                <a:lnTo>
                  <a:pt x="12153557" y="795505"/>
                </a:lnTo>
                <a:lnTo>
                  <a:pt x="0" y="7955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TextBox 10"/>
          <p:cNvSpPr txBox="1"/>
          <p:nvPr/>
        </p:nvSpPr>
        <p:spPr>
          <a:xfrm>
            <a:off x="7230417" y="591439"/>
            <a:ext cx="4741566" cy="1061829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71600" y="2034268"/>
                <a:ext cx="7848601" cy="6801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vi-VN" sz="3800">
                    <a:solidFill>
                      <a:srgbClr val="000000"/>
                    </a:solidFill>
                  </a:rPr>
                  <a:t>Trong các phép chia sau đây, phép chia nào không là phép chia hết? Tại sao?</a:t>
                </a:r>
                <a:r>
                  <a:rPr lang="en-US" sz="3800">
                    <a:solidFill>
                      <a:srgbClr val="000000"/>
                    </a:solidFill>
                  </a:rPr>
                  <a:t> </a:t>
                </a:r>
                <a:r>
                  <a:rPr lang="vi-VN" sz="3800">
                    <a:solidFill>
                      <a:srgbClr val="000000"/>
                    </a:solidFill>
                  </a:rPr>
                  <a:t>Tìm thương của các phép chia còn lại:</a:t>
                </a: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vi-VN" sz="3800">
                    <a:solidFill>
                      <a:srgbClr val="000000"/>
                    </a:solidFill>
                  </a:rPr>
                  <a:t>a)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15</m:t>
                    </m:r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38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38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800">
                    <a:solidFill>
                      <a:srgbClr val="000000"/>
                    </a:solidFill>
                  </a:rPr>
                  <a:t>chia cho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38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vi-VN" sz="3800">
                  <a:solidFill>
                    <a:srgbClr val="000000"/>
                  </a:solidFill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vi-VN" sz="3800">
                    <a:solidFill>
                      <a:srgbClr val="000000"/>
                    </a:solidFill>
                  </a:rPr>
                  <a:t>b)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vi-VN" sz="3800">
                    <a:solidFill>
                      <a:srgbClr val="000000"/>
                    </a:solidFill>
                  </a:rPr>
                  <a:t> chia cho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𝑦𝑧</m:t>
                    </m:r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vi-VN" sz="3800">
                  <a:solidFill>
                    <a:srgbClr val="000000"/>
                  </a:solidFill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vi-VN" sz="3800">
                    <a:solidFill>
                      <a:srgbClr val="000000"/>
                    </a:solidFill>
                  </a:rPr>
                  <a:t>c)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vi-VN" sz="38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vi-VN" sz="3800">
                    <a:solidFill>
                      <a:srgbClr val="000000"/>
                    </a:solidFill>
                  </a:rPr>
                  <a:t> chia cho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vi-VN" sz="38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3800" b="0" i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034268"/>
                <a:ext cx="7848601" cy="6801221"/>
              </a:xfrm>
              <a:prstGeom prst="rect">
                <a:avLst/>
              </a:prstGeom>
              <a:blipFill>
                <a:blip r:embed="rId4"/>
                <a:stretch>
                  <a:fillRect l="-2562" r="-2484" b="-1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Callout 12"/>
          <p:cNvSpPr/>
          <p:nvPr/>
        </p:nvSpPr>
        <p:spPr>
          <a:xfrm>
            <a:off x="13012473" y="2137705"/>
            <a:ext cx="1559454" cy="955764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982200" y="3655572"/>
                <a:ext cx="7620000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50000"/>
                  </a:lnSpc>
                </a:pP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15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endParaRPr lang="en-US" sz="3800" i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200" y="3655572"/>
                <a:ext cx="7620000" cy="969496"/>
              </a:xfrm>
              <a:prstGeom prst="rect">
                <a:avLst/>
              </a:prstGeom>
              <a:blipFill>
                <a:blip r:embed="rId5"/>
                <a:stretch>
                  <a:fillRect l="-264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9601200" y="2321650"/>
            <a:ext cx="0" cy="8153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9982200" y="8187865"/>
            <a:ext cx="4476426" cy="1842812"/>
            <a:chOff x="13125774" y="8488834"/>
            <a:chExt cx="4476426" cy="18428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13643424" y="8488834"/>
                  <a:ext cx="3958776" cy="18428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 fontAlgn="base">
                    <a:lnSpc>
                      <a:spcPct val="150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3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oMath>
                    </m:oMathPara>
                  </a14:m>
                  <a:endPara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43424" y="8488834"/>
                  <a:ext cx="3958776" cy="184281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/>
            <p:cNvSpPr/>
            <p:nvPr/>
          </p:nvSpPr>
          <p:spPr>
            <a:xfrm>
              <a:off x="13125774" y="8974604"/>
              <a:ext cx="590226" cy="9694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 fontAlgn="base">
                <a:lnSpc>
                  <a:spcPct val="150000"/>
                </a:lnSpc>
              </a:pPr>
              <a:r>
                <a:rPr lang="en-US" sz="38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c)</a:t>
              </a:r>
              <a:endParaRPr lang="en-US" sz="380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9982200" y="4853668"/>
                <a:ext cx="7620000" cy="3600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fontAlgn="base">
                  <a:lnSpc>
                    <a:spcPct val="150000"/>
                  </a:lnSpc>
                </a:pP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𝑥𝑦</m:t>
                    </m:r>
                  </m:oMath>
                </a14:m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chia cho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𝑦𝑧</m:t>
                    </m:r>
                  </m:oMath>
                </a14:m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không là phép chia hết. Vì số trong số chia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𝑦𝑧</m:t>
                    </m:r>
                  </m:oMath>
                </a14:m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 z mà trong số bị chia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không có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200" y="4853668"/>
                <a:ext cx="7620000" cy="3600986"/>
              </a:xfrm>
              <a:prstGeom prst="rect">
                <a:avLst/>
              </a:prstGeom>
              <a:blipFill>
                <a:blip r:embed="rId7"/>
                <a:stretch>
                  <a:fillRect l="-2640" r="-2560" b="-2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3773" y="8530600"/>
            <a:ext cx="1453068" cy="13717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87800" y="328282"/>
            <a:ext cx="1219200" cy="155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6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"/>
          <p:cNvGrpSpPr/>
          <p:nvPr/>
        </p:nvGrpSpPr>
        <p:grpSpPr>
          <a:xfrm>
            <a:off x="678093" y="0"/>
            <a:ext cx="845907" cy="10287000"/>
            <a:chOff x="0" y="0"/>
            <a:chExt cx="570895" cy="2709333"/>
          </a:xfrm>
        </p:grpSpPr>
        <p:sp>
          <p:nvSpPr>
            <p:cNvPr id="25" name="Freeform 3"/>
            <p:cNvSpPr/>
            <p:nvPr/>
          </p:nvSpPr>
          <p:spPr>
            <a:xfrm>
              <a:off x="0" y="0"/>
              <a:ext cx="570895" cy="2709333"/>
            </a:xfrm>
            <a:custGeom>
              <a:avLst/>
              <a:gdLst/>
              <a:ahLst/>
              <a:cxnLst/>
              <a:rect l="l" t="t" r="r" b="b"/>
              <a:pathLst>
                <a:path w="570895" h="2709333">
                  <a:moveTo>
                    <a:pt x="0" y="0"/>
                  </a:moveTo>
                  <a:lnTo>
                    <a:pt x="570895" y="0"/>
                  </a:lnTo>
                  <a:lnTo>
                    <a:pt x="57089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96C92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26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841721" y="754861"/>
            <a:ext cx="4142874" cy="1061829"/>
          </a:xfrm>
          <a:prstGeom prst="rect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 1</a:t>
            </a:r>
          </a:p>
        </p:txBody>
      </p:sp>
      <p:sp>
        <p:nvSpPr>
          <p:cNvPr id="2" name="Rectangle 1"/>
          <p:cNvSpPr/>
          <p:nvPr/>
        </p:nvSpPr>
        <p:spPr>
          <a:xfrm>
            <a:off x="2147917" y="2168320"/>
            <a:ext cx="15530483" cy="3671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>
                <a:solidFill>
                  <a:srgbClr val="C00000"/>
                </a:solidFill>
              </a:rPr>
              <a:t>Giải </a:t>
            </a:r>
            <a:r>
              <a:rPr lang="vi-VN" sz="4000" i="1">
                <a:solidFill>
                  <a:srgbClr val="C00000"/>
                </a:solidFill>
              </a:rPr>
              <a:t>bài toán mở đầu</a:t>
            </a:r>
            <a:r>
              <a:rPr lang="vi-VN" sz="4000">
                <a:solidFill>
                  <a:srgbClr val="C00000"/>
                </a:solidFill>
              </a:rPr>
              <a:t>.</a:t>
            </a:r>
          </a:p>
          <a:p>
            <a:pPr lvl="0" algn="just">
              <a:lnSpc>
                <a:spcPct val="150000"/>
              </a:lnSpc>
            </a:pPr>
            <a:r>
              <a:rPr lang="nl-NL" sz="40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hai khối hộp chữ nhật: Khối hộp thứ nhất có ba kích thước là x, 2x và 3y; khối hộp thứ hai có diện tích đáy là 2xy. Tính chiều cao (cạnh) của khối hộp thứ hai, biết rằng hai khối hộp có cùng thể tích.</a:t>
            </a:r>
            <a:endParaRPr lang="en-US" sz="400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436" y="6191533"/>
            <a:ext cx="6821905" cy="37525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094475">
            <a:off x="1302526" y="342355"/>
            <a:ext cx="1066864" cy="16030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593739" y="7734300"/>
                <a:ext cx="9144000" cy="214417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 fontAlgn="base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Chiều cao của khối hộp thứ hai là: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fontAlgn="base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4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xy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</m:oMath>
                  </m:oMathPara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3739" y="7734300"/>
                <a:ext cx="9144000" cy="2144177"/>
              </a:xfrm>
              <a:prstGeom prst="rect">
                <a:avLst/>
              </a:prstGeom>
              <a:blipFill>
                <a:blip r:embed="rId6"/>
                <a:stretch>
                  <a:fillRect l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Callout 18"/>
          <p:cNvSpPr/>
          <p:nvPr/>
        </p:nvSpPr>
        <p:spPr>
          <a:xfrm>
            <a:off x="12725400" y="6358054"/>
            <a:ext cx="1752600" cy="995246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5998009" y="442009"/>
            <a:ext cx="2149843" cy="19471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27706">
            <a:off x="17893317" y="9049976"/>
            <a:ext cx="289100" cy="150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5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154472" y="1612788"/>
            <a:ext cx="15295327" cy="1905000"/>
            <a:chOff x="2803869" y="3162300"/>
            <a:chExt cx="12178270" cy="1905000"/>
          </a:xfrm>
        </p:grpSpPr>
        <p:sp>
          <p:nvSpPr>
            <p:cNvPr id="12" name="Freeform 4"/>
            <p:cNvSpPr/>
            <p:nvPr/>
          </p:nvSpPr>
          <p:spPr>
            <a:xfrm>
              <a:off x="2977574" y="3162300"/>
              <a:ext cx="11943896" cy="1905000"/>
            </a:xfrm>
            <a:custGeom>
              <a:avLst/>
              <a:gdLst/>
              <a:ahLst/>
              <a:cxnLst/>
              <a:rect l="l" t="t" r="r" b="b"/>
              <a:pathLst>
                <a:path w="8541811" h="5591003">
                  <a:moveTo>
                    <a:pt x="0" y="0"/>
                  </a:moveTo>
                  <a:lnTo>
                    <a:pt x="8541811" y="0"/>
                  </a:lnTo>
                  <a:lnTo>
                    <a:pt x="8541811" y="5591003"/>
                  </a:lnTo>
                  <a:lnTo>
                    <a:pt x="0" y="5591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03869" y="3295058"/>
              <a:ext cx="12178270" cy="15927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60045" algn="l"/>
                  <a:tab pos="720090" algn="l"/>
                </a:tabLst>
                <a:defRPr/>
              </a:pPr>
              <a:r>
                <a:rPr kumimoji="0" lang="en-US" sz="65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2. CHIA ĐA THỨC CHO ĐƠN THỨC</a:t>
              </a:r>
              <a:endParaRPr kumimoji="0" lang="vi-VN" sz="6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0999" y="5981700"/>
            <a:ext cx="6904242" cy="3758424"/>
          </a:xfrm>
          <a:prstGeom prst="rect">
            <a:avLst/>
          </a:prstGeom>
        </p:spPr>
      </p:pic>
      <p:grpSp>
        <p:nvGrpSpPr>
          <p:cNvPr id="15" name="Group 2"/>
          <p:cNvGrpSpPr/>
          <p:nvPr/>
        </p:nvGrpSpPr>
        <p:grpSpPr>
          <a:xfrm>
            <a:off x="678093" y="0"/>
            <a:ext cx="845907" cy="10287000"/>
            <a:chOff x="0" y="0"/>
            <a:chExt cx="570895" cy="2709333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570895" cy="2709333"/>
            </a:xfrm>
            <a:custGeom>
              <a:avLst/>
              <a:gdLst/>
              <a:ahLst/>
              <a:cxnLst/>
              <a:rect l="l" t="t" r="r" b="b"/>
              <a:pathLst>
                <a:path w="570895" h="2709333">
                  <a:moveTo>
                    <a:pt x="0" y="0"/>
                  </a:moveTo>
                  <a:lnTo>
                    <a:pt x="570895" y="0"/>
                  </a:lnTo>
                  <a:lnTo>
                    <a:pt x="57089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96C92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7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4059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2"/>
          <p:cNvSpPr/>
          <p:nvPr/>
        </p:nvSpPr>
        <p:spPr>
          <a:xfrm>
            <a:off x="-1615075" y="6136105"/>
            <a:ext cx="10149475" cy="8747002"/>
          </a:xfrm>
          <a:custGeom>
            <a:avLst/>
            <a:gdLst/>
            <a:ahLst/>
            <a:cxnLst/>
            <a:rect l="l" t="t" r="r" b="b"/>
            <a:pathLst>
              <a:path w="10149475" h="8747002">
                <a:moveTo>
                  <a:pt x="0" y="0"/>
                </a:moveTo>
                <a:lnTo>
                  <a:pt x="10149475" y="0"/>
                </a:lnTo>
                <a:lnTo>
                  <a:pt x="10149475" y="8747002"/>
                </a:lnTo>
                <a:lnTo>
                  <a:pt x="0" y="87470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6" name="Freeform 2"/>
          <p:cNvSpPr/>
          <p:nvPr/>
        </p:nvSpPr>
        <p:spPr>
          <a:xfrm>
            <a:off x="8534400" y="6134100"/>
            <a:ext cx="10149475" cy="8747002"/>
          </a:xfrm>
          <a:custGeom>
            <a:avLst/>
            <a:gdLst/>
            <a:ahLst/>
            <a:cxnLst/>
            <a:rect l="l" t="t" r="r" b="b"/>
            <a:pathLst>
              <a:path w="10149475" h="8747002">
                <a:moveTo>
                  <a:pt x="0" y="0"/>
                </a:moveTo>
                <a:lnTo>
                  <a:pt x="10149475" y="0"/>
                </a:lnTo>
                <a:lnTo>
                  <a:pt x="10149475" y="8747002"/>
                </a:lnTo>
                <a:lnTo>
                  <a:pt x="0" y="87470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Google Shape;136;p4"/>
          <p:cNvSpPr/>
          <p:nvPr/>
        </p:nvSpPr>
        <p:spPr>
          <a:xfrm>
            <a:off x="1295400" y="2502742"/>
            <a:ext cx="15679505" cy="5410200"/>
          </a:xfrm>
          <a:prstGeom prst="wedgeRoundRectCallout">
            <a:avLst>
              <a:gd name="adj1" fmla="val -52664"/>
              <a:gd name="adj2" fmla="val -12919"/>
              <a:gd name="adj3" fmla="val 16667"/>
            </a:avLst>
          </a:prstGeom>
          <a:solidFill>
            <a:srgbClr val="FFFF99"/>
          </a:solidFill>
          <a:ln w="38100" cap="flat" cmpd="sng">
            <a:solidFill>
              <a:srgbClr val="395E8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lvl="0" indent="-571500" algn="just">
              <a:lnSpc>
                <a:spcPct val="150000"/>
              </a:lnSpc>
              <a:buFontTx/>
              <a:buChar char="-"/>
            </a:pPr>
            <a:r>
              <a:rPr lang="vi-VN" sz="4000" b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Đa thức A chia hết cho đơn thức B nếu mọi hạng tử của A đều chia hết cho B.</a:t>
            </a:r>
            <a:endParaRPr lang="en-US" sz="4000" b="1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571500" lvl="0" indent="-571500" algn="just">
              <a:lnSpc>
                <a:spcPct val="150000"/>
              </a:lnSpc>
              <a:buFontTx/>
              <a:buChar char="-"/>
            </a:pPr>
            <a:r>
              <a:rPr lang="vi-VN" sz="4000" b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Muốn chia đa thức A cho đơn thức B (trường hợp chia hết), ta chia từng hạng tử của A cho B rồi cộng các kết quả với nhau.</a:t>
            </a:r>
            <a:endParaRPr lang="vi-VN" sz="4000" b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39915" y="728871"/>
            <a:ext cx="3990474" cy="1061829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64552" y="408061"/>
            <a:ext cx="1811105" cy="16874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3075" y="7441749"/>
            <a:ext cx="2424153" cy="250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6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1066800" y="4382912"/>
            <a:ext cx="20163437" cy="1319789"/>
          </a:xfrm>
          <a:custGeom>
            <a:avLst/>
            <a:gdLst/>
            <a:ahLst/>
            <a:cxnLst/>
            <a:rect l="l" t="t" r="r" b="b"/>
            <a:pathLst>
              <a:path w="20163437" h="1319789">
                <a:moveTo>
                  <a:pt x="0" y="0"/>
                </a:moveTo>
                <a:lnTo>
                  <a:pt x="20163437" y="0"/>
                </a:lnTo>
                <a:lnTo>
                  <a:pt x="20163437" y="1319789"/>
                </a:lnTo>
                <a:lnTo>
                  <a:pt x="0" y="13197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5" name="Group 5"/>
          <p:cNvGrpSpPr/>
          <p:nvPr/>
        </p:nvGrpSpPr>
        <p:grpSpPr>
          <a:xfrm>
            <a:off x="533400" y="370584"/>
            <a:ext cx="17221200" cy="9497316"/>
            <a:chOff x="0" y="0"/>
            <a:chExt cx="3919932" cy="22749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19932" cy="2274980"/>
            </a:xfrm>
            <a:custGeom>
              <a:avLst/>
              <a:gdLst/>
              <a:ahLst/>
              <a:cxnLst/>
              <a:rect l="l" t="t" r="r" b="b"/>
              <a:pathLst>
                <a:path w="3919932" h="2274980">
                  <a:moveTo>
                    <a:pt x="26529" y="0"/>
                  </a:moveTo>
                  <a:lnTo>
                    <a:pt x="3893404" y="0"/>
                  </a:lnTo>
                  <a:cubicBezTo>
                    <a:pt x="3908055" y="0"/>
                    <a:pt x="3919932" y="11877"/>
                    <a:pt x="3919932" y="26529"/>
                  </a:cubicBezTo>
                  <a:lnTo>
                    <a:pt x="3919932" y="2248451"/>
                  </a:lnTo>
                  <a:cubicBezTo>
                    <a:pt x="3919932" y="2263103"/>
                    <a:pt x="3908055" y="2274980"/>
                    <a:pt x="3893404" y="2274980"/>
                  </a:cubicBezTo>
                  <a:lnTo>
                    <a:pt x="26529" y="2274980"/>
                  </a:lnTo>
                  <a:cubicBezTo>
                    <a:pt x="19493" y="2274980"/>
                    <a:pt x="12745" y="2272185"/>
                    <a:pt x="7770" y="2267210"/>
                  </a:cubicBezTo>
                  <a:cubicBezTo>
                    <a:pt x="2795" y="2262235"/>
                    <a:pt x="0" y="2255487"/>
                    <a:pt x="0" y="2248451"/>
                  </a:cubicBezTo>
                  <a:lnTo>
                    <a:pt x="0" y="26529"/>
                  </a:lnTo>
                  <a:cubicBezTo>
                    <a:pt x="0" y="11877"/>
                    <a:pt x="11877" y="0"/>
                    <a:pt x="26529" y="0"/>
                  </a:cubicBez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095549" y="1104900"/>
            <a:ext cx="2338771" cy="1053993"/>
            <a:chOff x="609600" y="1498707"/>
            <a:chExt cx="2133600" cy="105399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1" name="Rounded Rectangle 60"/>
            <p:cNvSpPr/>
            <p:nvPr/>
          </p:nvSpPr>
          <p:spPr>
            <a:xfrm>
              <a:off x="609600" y="1548063"/>
              <a:ext cx="2133600" cy="1004637"/>
            </a:xfrm>
            <a:prstGeom prst="round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68685" y="1498707"/>
              <a:ext cx="1857513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Ví </a:t>
              </a:r>
              <a:r>
                <a:rPr kumimoji="0" lang="nl-NL" sz="4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dụ 2: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2469259" y="2520120"/>
                <a:ext cx="13349482" cy="901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kumimoji="0" lang="nl-NL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Thực</a:t>
                </a:r>
                <a:r>
                  <a:rPr kumimoji="0" lang="nl-NL" sz="4000" b="0" i="0" u="none" strike="noStrike" kern="120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hiện phép chia</a:t>
                </a:r>
                <a:r>
                  <a:rPr kumimoji="0" lang="nl-NL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20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endParaRPr kumimoji="0" lang="en-US" sz="4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259" y="2520120"/>
                <a:ext cx="13349482" cy="901401"/>
              </a:xfrm>
              <a:prstGeom prst="rect">
                <a:avLst/>
              </a:prstGeom>
              <a:blipFill>
                <a:blip r:embed="rId6"/>
                <a:stretch>
                  <a:fillRect l="-1598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Callout 63"/>
          <p:cNvSpPr/>
          <p:nvPr/>
        </p:nvSpPr>
        <p:spPr>
          <a:xfrm>
            <a:off x="8249411" y="4212052"/>
            <a:ext cx="1789177" cy="989230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831307" y="5753100"/>
                <a:ext cx="7933069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20</m:t>
                              </m:r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l-NL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en-US" sz="4000" i="1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1307" y="5753100"/>
                <a:ext cx="7933069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438400" y="7200777"/>
                <a:ext cx="128016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20</m:t>
                              </m:r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7200777"/>
                <a:ext cx="12801600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890958" y="7829761"/>
                <a:ext cx="4399281" cy="1823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en-US" sz="4000" i="1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958" y="7829761"/>
                <a:ext cx="4399281" cy="18235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8072986">
            <a:off x="114098" y="4805864"/>
            <a:ext cx="1738590" cy="13305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422660" y="7865543"/>
            <a:ext cx="1700481" cy="21459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368235">
            <a:off x="16117794" y="496854"/>
            <a:ext cx="1386551" cy="22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3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 animBg="1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5102932" y="4802726"/>
            <a:ext cx="12153557" cy="795506"/>
          </a:xfrm>
          <a:custGeom>
            <a:avLst/>
            <a:gdLst/>
            <a:ahLst/>
            <a:cxnLst/>
            <a:rect l="l" t="t" r="r" b="b"/>
            <a:pathLst>
              <a:path w="12153557" h="795506">
                <a:moveTo>
                  <a:pt x="0" y="0"/>
                </a:moveTo>
                <a:lnTo>
                  <a:pt x="12153557" y="0"/>
                </a:lnTo>
                <a:lnTo>
                  <a:pt x="12153557" y="795505"/>
                </a:lnTo>
                <a:lnTo>
                  <a:pt x="0" y="7955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TextBox 10"/>
          <p:cNvSpPr txBox="1"/>
          <p:nvPr/>
        </p:nvSpPr>
        <p:spPr>
          <a:xfrm>
            <a:off x="7230417" y="591439"/>
            <a:ext cx="4580583" cy="1131079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 TẬP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22615" y="2134569"/>
                <a:ext cx="12079385" cy="1180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es-ES" sz="4200">
                    <a:solidFill>
                      <a:srgbClr val="000000"/>
                    </a:solidFill>
                    <a:latin typeface="Open Sans"/>
                  </a:rPr>
                  <a:t>Làm tính chia </a:t>
                </a:r>
                <a14:m>
                  <m:oMath xmlns:m="http://schemas.openxmlformats.org/officeDocument/2006/math">
                    <m:r>
                      <a:rPr lang="es-ES" sz="4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4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s-ES" sz="4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42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s-E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42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s-E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s-E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s-E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42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s-E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42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s-E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s-E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s-E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42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s-E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42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s-E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: </m:t>
                    </m:r>
                    <m:r>
                      <a:rPr lang="es-E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s-E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s-ES" sz="42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kumimoji="0" lang="vi-VN" sz="4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615" y="2134569"/>
                <a:ext cx="12079385" cy="1180131"/>
              </a:xfrm>
              <a:prstGeom prst="rect">
                <a:avLst/>
              </a:prstGeom>
              <a:blipFill>
                <a:blip r:embed="rId4"/>
                <a:stretch>
                  <a:fillRect l="-1917" b="-10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Callout 12"/>
          <p:cNvSpPr/>
          <p:nvPr/>
        </p:nvSpPr>
        <p:spPr>
          <a:xfrm>
            <a:off x="8821473" y="3833005"/>
            <a:ext cx="1559454" cy="955764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252" y="8191500"/>
            <a:ext cx="1998148" cy="18863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729899">
            <a:off x="16006683" y="350818"/>
            <a:ext cx="1907228" cy="19775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343400" y="5442213"/>
                <a:ext cx="13792200" cy="9418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4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US" sz="4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4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sz="4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4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4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4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4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4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42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4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2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442213"/>
                <a:ext cx="13792200" cy="9418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457700" y="6819900"/>
                <a:ext cx="14401800" cy="1164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4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US" sz="4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4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en-US" sz="4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sSup>
                          <m:sSupPr>
                            <m:ctrlPr>
                              <a:rPr lang="en-US" sz="4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4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sz="4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4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4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4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en-US" sz="4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sSup>
                          <m:sSupPr>
                            <m:ctrlPr>
                              <a:rPr lang="en-US" sz="4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4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4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+(</m:t>
                    </m:r>
                    <m:r>
                      <a:rPr lang="en-US" sz="4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4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2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2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700" y="6819900"/>
                <a:ext cx="14401800" cy="11644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4356163" y="7810500"/>
                <a:ext cx="5287473" cy="20098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2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4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2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4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4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</m:oMath>
                  </m:oMathPara>
                </a14:m>
                <a:endParaRPr lang="en-US" sz="4200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163" y="7810500"/>
                <a:ext cx="5287473" cy="20098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559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4" grpId="0"/>
      <p:bldP spid="7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"/>
          <p:cNvGrpSpPr/>
          <p:nvPr/>
        </p:nvGrpSpPr>
        <p:grpSpPr>
          <a:xfrm>
            <a:off x="678093" y="0"/>
            <a:ext cx="845907" cy="10287000"/>
            <a:chOff x="0" y="0"/>
            <a:chExt cx="570895" cy="2709333"/>
          </a:xfrm>
        </p:grpSpPr>
        <p:sp>
          <p:nvSpPr>
            <p:cNvPr id="25" name="Freeform 3"/>
            <p:cNvSpPr/>
            <p:nvPr/>
          </p:nvSpPr>
          <p:spPr>
            <a:xfrm>
              <a:off x="0" y="0"/>
              <a:ext cx="570895" cy="2709333"/>
            </a:xfrm>
            <a:custGeom>
              <a:avLst/>
              <a:gdLst/>
              <a:ahLst/>
              <a:cxnLst/>
              <a:rect l="l" t="t" r="r" b="b"/>
              <a:pathLst>
                <a:path w="570895" h="2709333">
                  <a:moveTo>
                    <a:pt x="0" y="0"/>
                  </a:moveTo>
                  <a:lnTo>
                    <a:pt x="570895" y="0"/>
                  </a:lnTo>
                  <a:lnTo>
                    <a:pt x="57089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96C92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26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848600" y="972910"/>
            <a:ext cx="4523873" cy="1131079"/>
          </a:xfrm>
          <a:prstGeom prst="rect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VẬN DỤNG 2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94475">
            <a:off x="16577700" y="84013"/>
            <a:ext cx="1405122" cy="2111327"/>
          </a:xfrm>
          <a:prstGeom prst="rect">
            <a:avLst/>
          </a:prstGeom>
        </p:spPr>
      </p:pic>
      <p:sp>
        <p:nvSpPr>
          <p:cNvPr id="19" name="Oval Callout 18"/>
          <p:cNvSpPr/>
          <p:nvPr/>
        </p:nvSpPr>
        <p:spPr>
          <a:xfrm>
            <a:off x="9234236" y="4080543"/>
            <a:ext cx="1752600" cy="995246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7706">
            <a:off x="17588517" y="8835766"/>
            <a:ext cx="289100" cy="15071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033636" y="6772007"/>
                <a:ext cx="11275944" cy="10618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420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420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2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sSup>
                          <m:sSupPr>
                            <m:ctrlP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42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2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42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:(</m:t>
                    </m:r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2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42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636" y="6772007"/>
                <a:ext cx="11275944" cy="10618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3062317" y="2597187"/>
            <a:ext cx="15530483" cy="954602"/>
            <a:chOff x="2147917" y="2168320"/>
            <a:chExt cx="15530483" cy="954602"/>
          </a:xfrm>
        </p:grpSpPr>
        <p:sp>
          <p:nvSpPr>
            <p:cNvPr id="2" name="Rectangle 1"/>
            <p:cNvSpPr/>
            <p:nvPr/>
          </p:nvSpPr>
          <p:spPr>
            <a:xfrm>
              <a:off x="2147917" y="2168320"/>
              <a:ext cx="15530483" cy="9420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nl-NL" sz="4200" b="0" i="0" u="none" strike="noStrike" kern="120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đa thức A sao cho </a:t>
              </a:r>
              <a:endParaRPr kumimoji="0" lang="en-US" sz="4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7620000" y="2384258"/>
                  <a:ext cx="8075544" cy="73866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4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sz="42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4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4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xy</m:t>
                            </m:r>
                          </m:e>
                        </m:d>
                        <m:r>
                          <a:rPr lang="en-US" sz="42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lang="en-US" sz="4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sSup>
                          <m:sSupPr>
                            <m:ctrlP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4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4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0" y="2384258"/>
                  <a:ext cx="8075544" cy="73866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567036" y="8291036"/>
                <a:ext cx="5374420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4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a:rPr lang="en-US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4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4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xy</m:t>
                      </m:r>
                    </m:oMath>
                  </m:oMathPara>
                </a14:m>
                <a:endParaRPr lang="en-US" sz="42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036" y="8291036"/>
                <a:ext cx="5374420" cy="7386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638800" y="5685389"/>
                <a:ext cx="8075544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4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 sz="4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xy</m:t>
                          </m:r>
                        </m:e>
                      </m:d>
                      <m:r>
                        <a:rPr lang="en-US" sz="4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9</m:t>
                      </m:r>
                      <m:sSup>
                        <m:sSupPr>
                          <m:ctrlP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4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4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en-US" sz="4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sSup>
                        <m:sSupPr>
                          <m:ctrlP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4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4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5685389"/>
                <a:ext cx="8075544" cy="7386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2464074" y="5433453"/>
            <a:ext cx="2565126" cy="43504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28837" y="419100"/>
            <a:ext cx="2005263" cy="136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2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6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078275" y="1612788"/>
            <a:ext cx="15676325" cy="1905000"/>
            <a:chOff x="2743200" y="3162300"/>
            <a:chExt cx="12481624" cy="1905000"/>
          </a:xfrm>
        </p:grpSpPr>
        <p:sp>
          <p:nvSpPr>
            <p:cNvPr id="12" name="Freeform 4"/>
            <p:cNvSpPr/>
            <p:nvPr/>
          </p:nvSpPr>
          <p:spPr>
            <a:xfrm>
              <a:off x="2977574" y="3162300"/>
              <a:ext cx="11943896" cy="1905000"/>
            </a:xfrm>
            <a:custGeom>
              <a:avLst/>
              <a:gdLst/>
              <a:ahLst/>
              <a:cxnLst/>
              <a:rect l="l" t="t" r="r" b="b"/>
              <a:pathLst>
                <a:path w="8541811" h="5591003">
                  <a:moveTo>
                    <a:pt x="0" y="0"/>
                  </a:moveTo>
                  <a:lnTo>
                    <a:pt x="8541811" y="0"/>
                  </a:lnTo>
                  <a:lnTo>
                    <a:pt x="8541811" y="5591003"/>
                  </a:lnTo>
                  <a:lnTo>
                    <a:pt x="0" y="5591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43200" y="3295058"/>
              <a:ext cx="12481624" cy="14073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60045" algn="l"/>
                  <a:tab pos="720090" algn="l"/>
                </a:tabLst>
                <a:defRPr/>
              </a:pPr>
              <a:r>
                <a:rPr lang="en-US" sz="6500" b="1" noProof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LUYỆN TẬP</a:t>
              </a:r>
              <a:endParaRPr kumimoji="0" lang="vi-VN" sz="6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0999" y="5981700"/>
            <a:ext cx="6904242" cy="3758424"/>
          </a:xfrm>
          <a:prstGeom prst="rect">
            <a:avLst/>
          </a:prstGeom>
        </p:spPr>
      </p:pic>
      <p:grpSp>
        <p:nvGrpSpPr>
          <p:cNvPr id="15" name="Group 2"/>
          <p:cNvGrpSpPr/>
          <p:nvPr/>
        </p:nvGrpSpPr>
        <p:grpSpPr>
          <a:xfrm>
            <a:off x="678093" y="0"/>
            <a:ext cx="845907" cy="10287000"/>
            <a:chOff x="0" y="0"/>
            <a:chExt cx="570895" cy="2709333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570895" cy="2709333"/>
            </a:xfrm>
            <a:custGeom>
              <a:avLst/>
              <a:gdLst/>
              <a:ahLst/>
              <a:cxnLst/>
              <a:rect l="l" t="t" r="r" b="b"/>
              <a:pathLst>
                <a:path w="570895" h="2709333">
                  <a:moveTo>
                    <a:pt x="0" y="0"/>
                  </a:moveTo>
                  <a:lnTo>
                    <a:pt x="570895" y="0"/>
                  </a:lnTo>
                  <a:lnTo>
                    <a:pt x="57089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96C92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7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1735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63043" y="-738868"/>
            <a:ext cx="10149475" cy="8747002"/>
          </a:xfrm>
          <a:custGeom>
            <a:avLst/>
            <a:gdLst/>
            <a:ahLst/>
            <a:cxnLst/>
            <a:rect l="l" t="t" r="r" b="b"/>
            <a:pathLst>
              <a:path w="10149475" h="8747002">
                <a:moveTo>
                  <a:pt x="0" y="0"/>
                </a:moveTo>
                <a:lnTo>
                  <a:pt x="10149475" y="0"/>
                </a:lnTo>
                <a:lnTo>
                  <a:pt x="10149475" y="8747002"/>
                </a:lnTo>
                <a:lnTo>
                  <a:pt x="0" y="87470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-667939" y="7589232"/>
            <a:ext cx="20163437" cy="1319789"/>
          </a:xfrm>
          <a:custGeom>
            <a:avLst/>
            <a:gdLst/>
            <a:ahLst/>
            <a:cxnLst/>
            <a:rect l="l" t="t" r="r" b="b"/>
            <a:pathLst>
              <a:path w="20163437" h="1319789">
                <a:moveTo>
                  <a:pt x="0" y="0"/>
                </a:moveTo>
                <a:lnTo>
                  <a:pt x="20163437" y="0"/>
                </a:lnTo>
                <a:lnTo>
                  <a:pt x="20163437" y="1319789"/>
                </a:lnTo>
                <a:lnTo>
                  <a:pt x="0" y="13197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-5400000">
            <a:off x="-5383358" y="4940159"/>
            <a:ext cx="12153557" cy="795506"/>
          </a:xfrm>
          <a:custGeom>
            <a:avLst/>
            <a:gdLst/>
            <a:ahLst/>
            <a:cxnLst/>
            <a:rect l="l" t="t" r="r" b="b"/>
            <a:pathLst>
              <a:path w="12153557" h="795506">
                <a:moveTo>
                  <a:pt x="0" y="0"/>
                </a:moveTo>
                <a:lnTo>
                  <a:pt x="12153557" y="0"/>
                </a:lnTo>
                <a:lnTo>
                  <a:pt x="12153557" y="795505"/>
                </a:lnTo>
                <a:lnTo>
                  <a:pt x="0" y="79550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1644317" y="463216"/>
            <a:ext cx="16459199" cy="9372600"/>
          </a:xfrm>
          <a:custGeom>
            <a:avLst/>
            <a:gdLst/>
            <a:ahLst/>
            <a:cxnLst/>
            <a:rect l="l" t="t" r="r" b="b"/>
            <a:pathLst>
              <a:path w="3919932" h="2274980">
                <a:moveTo>
                  <a:pt x="26529" y="0"/>
                </a:moveTo>
                <a:lnTo>
                  <a:pt x="3893404" y="0"/>
                </a:lnTo>
                <a:cubicBezTo>
                  <a:pt x="3908055" y="0"/>
                  <a:pt x="3919932" y="11877"/>
                  <a:pt x="3919932" y="26529"/>
                </a:cubicBezTo>
                <a:lnTo>
                  <a:pt x="3919932" y="2248451"/>
                </a:lnTo>
                <a:cubicBezTo>
                  <a:pt x="3919932" y="2263103"/>
                  <a:pt x="3908055" y="2274980"/>
                  <a:pt x="3893404" y="2274980"/>
                </a:cubicBezTo>
                <a:lnTo>
                  <a:pt x="26529" y="2274980"/>
                </a:lnTo>
                <a:cubicBezTo>
                  <a:pt x="19493" y="2274980"/>
                  <a:pt x="12745" y="2272185"/>
                  <a:pt x="7770" y="2267210"/>
                </a:cubicBezTo>
                <a:cubicBezTo>
                  <a:pt x="2795" y="2262235"/>
                  <a:pt x="0" y="2255487"/>
                  <a:pt x="0" y="2248451"/>
                </a:cubicBezTo>
                <a:lnTo>
                  <a:pt x="0" y="26529"/>
                </a:lnTo>
                <a:cubicBezTo>
                  <a:pt x="0" y="11877"/>
                  <a:pt x="11877" y="0"/>
                  <a:pt x="26529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/>
          <a:lstStyle/>
          <a:p>
            <a:endParaRPr lang="vi-VN"/>
          </a:p>
        </p:txBody>
      </p:sp>
      <p:sp>
        <p:nvSpPr>
          <p:cNvPr id="38" name="Rectangle 37"/>
          <p:cNvSpPr/>
          <p:nvPr/>
        </p:nvSpPr>
        <p:spPr>
          <a:xfrm>
            <a:off x="7604705" y="854942"/>
            <a:ext cx="4538422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04596F"/>
              </a:buClr>
            </a:pPr>
            <a:r>
              <a:rPr lang="vi-VN" sz="5800" b="1" kern="0">
                <a:solidFill>
                  <a:srgbClr val="C00000"/>
                </a:solidFill>
              </a:rPr>
              <a:t>KHỞI ĐỘNG</a:t>
            </a:r>
            <a:endParaRPr lang="vi-VN" sz="5800" b="1" kern="0" dirty="0">
              <a:solidFill>
                <a:srgbClr val="C00000"/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073535"/>
            <a:ext cx="6493665" cy="357201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1914412" y="7183041"/>
            <a:ext cx="730578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nl-NL" sz="38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 kết quả của phép chia này là bao nhiêu?</a:t>
            </a:r>
            <a:endParaRPr lang="en-US" sz="380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104522">
            <a:off x="8746569" y="8673457"/>
            <a:ext cx="863719" cy="12978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914412" y="1941253"/>
                <a:ext cx="15852220" cy="5355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nl-NL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hai khối hộp chữ nhật: Khối hộp thứ nhất có ba kích thước là x, 2x và 3y; khối hộp thứ hai có diện tích đáy là 2xy. Tính chiều cao (cạnh) của khối hộp thứ hai, biết rằng hai khối hộp có cùng thể tích.</a:t>
                </a:r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nl-NL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 tích của khối hộp thứ nhất: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nl-NL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r>
                  <a:rPr lang="nl-NL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bằng thể tích của khối hộp thứ hai.</a:t>
                </a:r>
                <a:r>
                  <a:rPr lang="en-US" sz="38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 tính chiều cao của khối hộp thứ hai ta lấy </a:t>
                </a:r>
                <a14:m>
                  <m:oMath xmlns:m="http://schemas.openxmlformats.org/officeDocument/2006/math"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nl-NL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r>
                  <a:rPr lang="nl-NL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chia cho 2xy.</a:t>
                </a:r>
                <a:r>
                  <a:rPr lang="en-US" sz="38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412" y="1941253"/>
                <a:ext cx="15852220" cy="5355312"/>
              </a:xfrm>
              <a:prstGeom prst="rect">
                <a:avLst/>
              </a:prstGeom>
              <a:blipFill>
                <a:blip r:embed="rId12"/>
                <a:stretch>
                  <a:fillRect l="-1269" r="-1269" b="-1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080775">
            <a:off x="1354286" y="-73504"/>
            <a:ext cx="1945493" cy="189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04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1" grpId="0"/>
      <p:bldP spid="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" name="Google Shape;940;p55"/>
          <p:cNvPicPr preferRelativeResize="0"/>
          <p:nvPr/>
        </p:nvPicPr>
        <p:blipFill rotWithShape="1">
          <a:blip r:embed="rId3">
            <a:alphaModFix amt="75000"/>
            <a:duotone>
              <a:prstClr val="black"/>
              <a:schemeClr val="bg2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-838200" y="-4982105"/>
            <a:ext cx="19960258" cy="19960258"/>
          </a:xfrm>
          <a:prstGeom prst="rect">
            <a:avLst/>
          </a:prstGeom>
          <a:noFill/>
          <a:ln>
            <a:noFill/>
          </a:ln>
        </p:spPr>
      </p:pic>
      <p:sp>
        <p:nvSpPr>
          <p:cNvPr id="942" name="Google Shape;942;p55"/>
          <p:cNvSpPr/>
          <p:nvPr/>
        </p:nvSpPr>
        <p:spPr>
          <a:xfrm>
            <a:off x="1213923" y="7933698"/>
            <a:ext cx="5774110" cy="1327327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4400">
                <a:latin typeface="+mj-lt"/>
                <a:ea typeface="Times New Roman" panose="02020603050405020304" pitchFamily="18" charset="0"/>
              </a:rPr>
              <a:t>B. -3x</a:t>
            </a:r>
            <a:r>
              <a:rPr lang="fr-FR" sz="4400" baseline="30000">
                <a:latin typeface="+mj-lt"/>
                <a:ea typeface="Times New Roman" panose="02020603050405020304" pitchFamily="18" charset="0"/>
              </a:rPr>
              <a:t>2</a:t>
            </a:r>
            <a:r>
              <a:rPr lang="fr-FR" sz="4400">
                <a:latin typeface="+mj-lt"/>
                <a:ea typeface="Times New Roman" panose="02020603050405020304" pitchFamily="18" charset="0"/>
              </a:rPr>
              <a:t>y</a:t>
            </a:r>
            <a:endParaRPr lang="en-US" sz="400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943" name="Google Shape;943;p55"/>
          <p:cNvSpPr/>
          <p:nvPr/>
        </p:nvSpPr>
        <p:spPr>
          <a:xfrm>
            <a:off x="1213923" y="5807263"/>
            <a:ext cx="5774110" cy="1296325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4400">
                <a:latin typeface="+mj-lt"/>
                <a:ea typeface="Times New Roman" panose="02020603050405020304" pitchFamily="18" charset="0"/>
              </a:rPr>
              <a:t>A. 3xy</a:t>
            </a:r>
            <a:r>
              <a:rPr lang="fr-FR" sz="4400" baseline="30000">
                <a:latin typeface="+mj-lt"/>
                <a:ea typeface="Times New Roman" panose="02020603050405020304" pitchFamily="18" charset="0"/>
              </a:rPr>
              <a:t>2</a:t>
            </a:r>
            <a:endParaRPr lang="en-US" sz="400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944" name="Google Shape;944;p55"/>
          <p:cNvSpPr/>
          <p:nvPr/>
        </p:nvSpPr>
        <p:spPr>
          <a:xfrm>
            <a:off x="10210677" y="7904441"/>
            <a:ext cx="6477123" cy="1327327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4400">
                <a:latin typeface="+mj-lt"/>
                <a:ea typeface="Times New Roman" panose="02020603050405020304" pitchFamily="18" charset="0"/>
              </a:rPr>
              <a:t>D. 15xy</a:t>
            </a:r>
            <a:r>
              <a:rPr lang="fr-FR" sz="4400" baseline="30000">
                <a:latin typeface="+mj-lt"/>
                <a:ea typeface="Times New Roman" panose="02020603050405020304" pitchFamily="18" charset="0"/>
              </a:rPr>
              <a:t>2</a:t>
            </a:r>
            <a:endParaRPr lang="en-US" sz="400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945" name="Google Shape;945;p55"/>
          <p:cNvSpPr/>
          <p:nvPr/>
        </p:nvSpPr>
        <p:spPr>
          <a:xfrm>
            <a:off x="10155545" y="5775718"/>
            <a:ext cx="6519991" cy="1363397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4400">
                <a:latin typeface="+mj-lt"/>
                <a:ea typeface="Times New Roman" panose="02020603050405020304" pitchFamily="18" charset="0"/>
              </a:rPr>
              <a:t>C. 5xy</a:t>
            </a:r>
            <a:endParaRPr lang="en-US" sz="400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947" name="Google Shape;947;p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13630" y="5775718"/>
            <a:ext cx="1226505" cy="1067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Google Shape;953;p5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33141" y="6731851"/>
            <a:ext cx="1020820" cy="182622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922;p54"/>
          <p:cNvSpPr txBox="1"/>
          <p:nvPr/>
        </p:nvSpPr>
        <p:spPr>
          <a:xfrm>
            <a:off x="4564516" y="531250"/>
            <a:ext cx="8813015" cy="82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89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 TẬP TRẮC NGHIỆM</a:t>
            </a:r>
            <a:endParaRPr kumimoji="0" sz="6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921;p5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890780">
            <a:off x="13449035" y="-170213"/>
            <a:ext cx="6484102" cy="140292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923;p54"/>
          <p:cNvSpPr/>
          <p:nvPr/>
        </p:nvSpPr>
        <p:spPr>
          <a:xfrm>
            <a:off x="498352" y="1829820"/>
            <a:ext cx="17180048" cy="3393825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30480" algn="ctr">
              <a:lnSpc>
                <a:spcPct val="150000"/>
              </a:lnSpc>
              <a:spcAft>
                <a:spcPts val="0"/>
              </a:spcAft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1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fr-FR" sz="4400">
                <a:ea typeface="Times New Roman" panose="02020603050405020304" pitchFamily="18" charset="0"/>
              </a:rPr>
              <a:t>Kết quả của phép chia 15x</a:t>
            </a:r>
            <a:r>
              <a:rPr lang="fr-FR" sz="4400" baseline="30000">
                <a:ea typeface="Times New Roman" panose="02020603050405020304" pitchFamily="18" charset="0"/>
              </a:rPr>
              <a:t>3</a:t>
            </a:r>
            <a:r>
              <a:rPr lang="fr-FR" sz="4400">
                <a:ea typeface="Times New Roman" panose="02020603050405020304" pitchFamily="18" charset="0"/>
              </a:rPr>
              <a:t>y</a:t>
            </a:r>
            <a:r>
              <a:rPr lang="fr-FR" sz="4400" baseline="30000">
                <a:ea typeface="Times New Roman" panose="02020603050405020304" pitchFamily="18" charset="0"/>
              </a:rPr>
              <a:t>4</a:t>
            </a:r>
            <a:r>
              <a:rPr lang="fr-FR" sz="4400">
                <a:ea typeface="Times New Roman" panose="02020603050405020304" pitchFamily="18" charset="0"/>
              </a:rPr>
              <a:t> : 5x</a:t>
            </a:r>
            <a:r>
              <a:rPr lang="fr-FR" sz="4400" baseline="30000">
                <a:ea typeface="Times New Roman" panose="02020603050405020304" pitchFamily="18" charset="0"/>
              </a:rPr>
              <a:t>2</a:t>
            </a:r>
            <a:r>
              <a:rPr lang="fr-FR" sz="4400">
                <a:ea typeface="Times New Roman" panose="02020603050405020304" pitchFamily="18" charset="0"/>
              </a:rPr>
              <a:t>y</a:t>
            </a:r>
            <a:r>
              <a:rPr lang="fr-FR" sz="4400" baseline="30000">
                <a:ea typeface="Times New Roman" panose="02020603050405020304" pitchFamily="18" charset="0"/>
              </a:rPr>
              <a:t>2</a:t>
            </a:r>
            <a:r>
              <a:rPr lang="fr-FR" sz="4400">
                <a:ea typeface="Times New Roman" panose="02020603050405020304" pitchFamily="18" charset="0"/>
              </a:rPr>
              <a:t> là</a:t>
            </a:r>
            <a:endParaRPr lang="en-US" sz="400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967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" grpId="0" animBg="1"/>
      <p:bldP spid="943" grpId="0" animBg="1"/>
      <p:bldP spid="944" grpId="0" animBg="1"/>
      <p:bldP spid="945" grpId="0" animBg="1"/>
      <p:bldP spid="16" grpId="0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" name="Google Shape;940;p55"/>
          <p:cNvPicPr preferRelativeResize="0"/>
          <p:nvPr/>
        </p:nvPicPr>
        <p:blipFill rotWithShape="1">
          <a:blip r:embed="rId3">
            <a:alphaModFix amt="75000"/>
            <a:duotone>
              <a:prstClr val="black"/>
              <a:schemeClr val="bg2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-838200" y="-4982105"/>
            <a:ext cx="19960258" cy="19960258"/>
          </a:xfrm>
          <a:prstGeom prst="rect">
            <a:avLst/>
          </a:prstGeom>
          <a:noFill/>
          <a:ln>
            <a:noFill/>
          </a:ln>
        </p:spPr>
      </p:pic>
      <p:sp>
        <p:nvSpPr>
          <p:cNvPr id="942" name="Google Shape;942;p55"/>
          <p:cNvSpPr/>
          <p:nvPr/>
        </p:nvSpPr>
        <p:spPr>
          <a:xfrm>
            <a:off x="1213923" y="7933698"/>
            <a:ext cx="5774110" cy="1327327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4400">
                <a:latin typeface="+mj-lt"/>
                <a:ea typeface="Times New Roman" panose="02020603050405020304" pitchFamily="18" charset="0"/>
              </a:rPr>
              <a:t>B. 3x</a:t>
            </a:r>
            <a:r>
              <a:rPr lang="en-US" sz="4400" baseline="30000">
                <a:latin typeface="+mj-lt"/>
                <a:ea typeface="Times New Roman" panose="02020603050405020304" pitchFamily="18" charset="0"/>
              </a:rPr>
              <a:t>4</a:t>
            </a:r>
            <a:r>
              <a:rPr lang="en-US" sz="4400">
                <a:latin typeface="+mj-lt"/>
                <a:ea typeface="Times New Roman" panose="02020603050405020304" pitchFamily="18" charset="0"/>
              </a:rPr>
              <a:t>y + x</a:t>
            </a:r>
            <a:r>
              <a:rPr lang="en-US" sz="4400" baseline="30000">
                <a:latin typeface="+mj-lt"/>
                <a:ea typeface="Times New Roman" panose="02020603050405020304" pitchFamily="18" charset="0"/>
              </a:rPr>
              <a:t>3</a:t>
            </a:r>
            <a:r>
              <a:rPr lang="en-US" sz="4400">
                <a:latin typeface="+mj-lt"/>
                <a:ea typeface="Times New Roman" panose="02020603050405020304" pitchFamily="18" charset="0"/>
              </a:rPr>
              <a:t> – 2x</a:t>
            </a:r>
            <a:r>
              <a:rPr lang="en-US" sz="4400" baseline="30000">
                <a:latin typeface="+mj-lt"/>
                <a:ea typeface="Times New Roman" panose="02020603050405020304" pitchFamily="18" charset="0"/>
              </a:rPr>
              <a:t>2</a:t>
            </a:r>
            <a:r>
              <a:rPr lang="en-US" sz="4400">
                <a:latin typeface="+mj-lt"/>
                <a:ea typeface="Times New Roman" panose="02020603050405020304" pitchFamily="18" charset="0"/>
              </a:rPr>
              <a:t>y</a:t>
            </a:r>
            <a:r>
              <a:rPr lang="en-US" sz="4400" baseline="30000">
                <a:latin typeface="+mj-lt"/>
                <a:ea typeface="Times New Roman" panose="02020603050405020304" pitchFamily="18" charset="0"/>
              </a:rPr>
              <a:t>2</a:t>
            </a:r>
            <a:endParaRPr lang="en-US" sz="400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943" name="Google Shape;943;p55"/>
          <p:cNvSpPr/>
          <p:nvPr/>
        </p:nvSpPr>
        <p:spPr>
          <a:xfrm>
            <a:off x="1213923" y="5807263"/>
            <a:ext cx="5774110" cy="1296325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4400">
                <a:latin typeface="+mj-lt"/>
                <a:ea typeface="Arial" panose="020B0604020202020204" pitchFamily="34" charset="0"/>
              </a:rPr>
              <a:t>A. -3x</a:t>
            </a:r>
            <a:r>
              <a:rPr lang="en-US" sz="4400" baseline="30000">
                <a:latin typeface="+mj-lt"/>
                <a:ea typeface="Arial" panose="020B0604020202020204" pitchFamily="34" charset="0"/>
              </a:rPr>
              <a:t>2</a:t>
            </a:r>
            <a:r>
              <a:rPr lang="en-US" sz="4400">
                <a:latin typeface="+mj-lt"/>
                <a:ea typeface="Arial" panose="020B0604020202020204" pitchFamily="34" charset="0"/>
              </a:rPr>
              <a:t>y + x –2y</a:t>
            </a:r>
            <a:r>
              <a:rPr lang="en-US" sz="4400" baseline="30000">
                <a:latin typeface="+mj-lt"/>
                <a:ea typeface="Arial" panose="020B0604020202020204" pitchFamily="34" charset="0"/>
              </a:rPr>
              <a:t>2</a:t>
            </a:r>
            <a:r>
              <a:rPr lang="en-US" sz="4400">
                <a:latin typeface="+mj-lt"/>
                <a:ea typeface="Arial" panose="020B0604020202020204" pitchFamily="34" charset="0"/>
              </a:rPr>
              <a:t> 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944" name="Google Shape;944;p55"/>
          <p:cNvSpPr/>
          <p:nvPr/>
        </p:nvSpPr>
        <p:spPr>
          <a:xfrm>
            <a:off x="10210677" y="7904441"/>
            <a:ext cx="6477123" cy="1327327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4400">
                <a:latin typeface="+mj-lt"/>
                <a:ea typeface="Times New Roman" panose="02020603050405020304" pitchFamily="18" charset="0"/>
              </a:rPr>
              <a:t>D. 3x</a:t>
            </a:r>
            <a:r>
              <a:rPr lang="en-US" sz="4400" baseline="30000">
                <a:latin typeface="+mj-lt"/>
                <a:ea typeface="Times New Roman" panose="02020603050405020304" pitchFamily="18" charset="0"/>
              </a:rPr>
              <a:t>2</a:t>
            </a:r>
            <a:r>
              <a:rPr lang="en-US" sz="4400">
                <a:latin typeface="+mj-lt"/>
                <a:ea typeface="Times New Roman" panose="02020603050405020304" pitchFamily="18" charset="0"/>
              </a:rPr>
              <a:t>y – x + 2y</a:t>
            </a:r>
            <a:r>
              <a:rPr lang="en-US" sz="4400" baseline="30000">
                <a:latin typeface="+mj-lt"/>
                <a:ea typeface="Times New Roman" panose="02020603050405020304" pitchFamily="18" charset="0"/>
              </a:rPr>
              <a:t>2</a:t>
            </a:r>
            <a:endParaRPr lang="en-US" sz="400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945" name="Google Shape;945;p55"/>
          <p:cNvSpPr/>
          <p:nvPr/>
        </p:nvSpPr>
        <p:spPr>
          <a:xfrm>
            <a:off x="10155545" y="5775718"/>
            <a:ext cx="6519991" cy="1363397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4400">
                <a:latin typeface="+mj-lt"/>
                <a:ea typeface="Times New Roman" panose="02020603050405020304" pitchFamily="18" charset="0"/>
              </a:rPr>
              <a:t>C. -12x</a:t>
            </a:r>
            <a:r>
              <a:rPr lang="en-US" sz="4400" baseline="30000">
                <a:latin typeface="+mj-lt"/>
                <a:ea typeface="Times New Roman" panose="02020603050405020304" pitchFamily="18" charset="0"/>
              </a:rPr>
              <a:t>2</a:t>
            </a:r>
            <a:r>
              <a:rPr lang="en-US" sz="4400">
                <a:latin typeface="+mj-lt"/>
                <a:ea typeface="Times New Roman" panose="02020603050405020304" pitchFamily="18" charset="0"/>
              </a:rPr>
              <a:t>y + 4x – 2y</a:t>
            </a:r>
            <a:r>
              <a:rPr lang="en-US" sz="4400" baseline="30000">
                <a:latin typeface="+mj-lt"/>
                <a:ea typeface="Times New Roman" panose="02020603050405020304" pitchFamily="18" charset="0"/>
              </a:rPr>
              <a:t>2</a:t>
            </a:r>
            <a:endParaRPr lang="en-US" sz="400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947" name="Google Shape;947;p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902586" y="8024301"/>
            <a:ext cx="1226505" cy="1067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Google Shape;953;p5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33141" y="6731851"/>
            <a:ext cx="1020820" cy="182622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922;p54"/>
          <p:cNvSpPr txBox="1"/>
          <p:nvPr/>
        </p:nvSpPr>
        <p:spPr>
          <a:xfrm>
            <a:off x="4564516" y="531250"/>
            <a:ext cx="8813015" cy="82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89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 TẬP TRẮC NGHIỆM</a:t>
            </a:r>
            <a:endParaRPr kumimoji="0" sz="6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921;p5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890780">
            <a:off x="13449035" y="-170213"/>
            <a:ext cx="6484102" cy="140292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923;p54"/>
          <p:cNvSpPr/>
          <p:nvPr/>
        </p:nvSpPr>
        <p:spPr>
          <a:xfrm>
            <a:off x="498352" y="1829820"/>
            <a:ext cx="17180048" cy="3393825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30480" lvl="0" algn="ctr">
              <a:lnSpc>
                <a:spcPct val="150000"/>
              </a:lnSpc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</a:rPr>
              <a:t>Câu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</a:rPr>
              <a:t> 2.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</a:rPr>
              <a:t> </a:t>
            </a:r>
            <a:r>
              <a:rPr lang="fr-FR" sz="4400" dirty="0" err="1">
                <a:ea typeface="Arial" panose="020B0604020202020204" pitchFamily="34" charset="0"/>
              </a:rPr>
              <a:t>Thương</a:t>
            </a:r>
            <a:r>
              <a:rPr lang="fr-FR" sz="4400" dirty="0">
                <a:ea typeface="Arial" panose="020B0604020202020204" pitchFamily="34" charset="0"/>
              </a:rPr>
              <a:t> </a:t>
            </a:r>
            <a:r>
              <a:rPr lang="fr-FR" sz="4400" dirty="0" err="1">
                <a:ea typeface="Arial" panose="020B0604020202020204" pitchFamily="34" charset="0"/>
              </a:rPr>
              <a:t>của</a:t>
            </a:r>
            <a:r>
              <a:rPr lang="fr-FR" sz="4400" dirty="0">
                <a:ea typeface="Arial" panose="020B0604020202020204" pitchFamily="34" charset="0"/>
              </a:rPr>
              <a:t> </a:t>
            </a:r>
            <a:r>
              <a:rPr lang="fr-FR" sz="4400" dirty="0" err="1">
                <a:ea typeface="Arial" panose="020B0604020202020204" pitchFamily="34" charset="0"/>
              </a:rPr>
              <a:t>phép</a:t>
            </a:r>
            <a:r>
              <a:rPr lang="fr-FR" sz="4400" dirty="0">
                <a:ea typeface="Arial" panose="020B0604020202020204" pitchFamily="34" charset="0"/>
              </a:rPr>
              <a:t> chia (-12x</a:t>
            </a:r>
            <a:r>
              <a:rPr lang="fr-FR" sz="4400" baseline="30000" dirty="0">
                <a:ea typeface="Arial" panose="020B0604020202020204" pitchFamily="34" charset="0"/>
              </a:rPr>
              <a:t>4</a:t>
            </a:r>
            <a:r>
              <a:rPr lang="fr-FR" sz="4400" dirty="0">
                <a:ea typeface="Arial" panose="020B0604020202020204" pitchFamily="34" charset="0"/>
              </a:rPr>
              <a:t>y + 4x</a:t>
            </a:r>
            <a:r>
              <a:rPr lang="fr-FR" sz="4400" baseline="30000" dirty="0">
                <a:ea typeface="Arial" panose="020B0604020202020204" pitchFamily="34" charset="0"/>
              </a:rPr>
              <a:t>3</a:t>
            </a:r>
            <a:r>
              <a:rPr lang="fr-FR" sz="4400" dirty="0">
                <a:ea typeface="Arial" panose="020B0604020202020204" pitchFamily="34" charset="0"/>
              </a:rPr>
              <a:t> – 8x</a:t>
            </a:r>
            <a:r>
              <a:rPr lang="fr-FR" sz="4400" baseline="30000" dirty="0">
                <a:ea typeface="Arial" panose="020B0604020202020204" pitchFamily="34" charset="0"/>
              </a:rPr>
              <a:t>2</a:t>
            </a:r>
            <a:r>
              <a:rPr lang="fr-FR" sz="4400" dirty="0">
                <a:ea typeface="Arial" panose="020B0604020202020204" pitchFamily="34" charset="0"/>
              </a:rPr>
              <a:t>y</a:t>
            </a:r>
            <a:r>
              <a:rPr lang="fr-FR" sz="4400" baseline="30000" dirty="0">
                <a:ea typeface="Arial" panose="020B0604020202020204" pitchFamily="34" charset="0"/>
              </a:rPr>
              <a:t>2</a:t>
            </a:r>
            <a:r>
              <a:rPr lang="fr-FR" sz="4400" dirty="0">
                <a:ea typeface="Arial" panose="020B0604020202020204" pitchFamily="34" charset="0"/>
              </a:rPr>
              <a:t>) : (-4x</a:t>
            </a:r>
            <a:r>
              <a:rPr lang="fr-FR" sz="4400" baseline="30000" dirty="0">
                <a:ea typeface="Arial" panose="020B0604020202020204" pitchFamily="34" charset="0"/>
              </a:rPr>
              <a:t>2</a:t>
            </a:r>
            <a:r>
              <a:rPr lang="fr-FR" sz="4400" dirty="0">
                <a:ea typeface="Arial" panose="020B0604020202020204" pitchFamily="34" charset="0"/>
              </a:rPr>
              <a:t>)</a:t>
            </a:r>
            <a:r>
              <a:rPr lang="fr-FR" sz="4400">
                <a:ea typeface="Arial" panose="020B0604020202020204" pitchFamily="34" charset="0"/>
              </a:rPr>
              <a:t>bằng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97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" name="Google Shape;940;p55"/>
          <p:cNvPicPr preferRelativeResize="0"/>
          <p:nvPr/>
        </p:nvPicPr>
        <p:blipFill rotWithShape="1">
          <a:blip r:embed="rId3">
            <a:alphaModFix amt="75000"/>
            <a:duotone>
              <a:prstClr val="black"/>
              <a:schemeClr val="bg2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-838200" y="-4982105"/>
            <a:ext cx="19960258" cy="19960258"/>
          </a:xfrm>
          <a:prstGeom prst="rect">
            <a:avLst/>
          </a:prstGeom>
          <a:noFill/>
          <a:ln>
            <a:noFill/>
          </a:ln>
        </p:spPr>
      </p:pic>
      <p:sp>
        <p:nvSpPr>
          <p:cNvPr id="942" name="Google Shape;942;p55"/>
          <p:cNvSpPr/>
          <p:nvPr/>
        </p:nvSpPr>
        <p:spPr>
          <a:xfrm>
            <a:off x="1213923" y="7933698"/>
            <a:ext cx="5774110" cy="1327327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3048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B. 9x</a:t>
            </a:r>
            <a:r>
              <a:rPr kumimoji="0" lang="en-US" sz="4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2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 + 12xy + 16y</a:t>
            </a:r>
            <a:r>
              <a:rPr kumimoji="0" lang="en-US" sz="4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2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43" name="Google Shape;943;p55"/>
          <p:cNvSpPr/>
          <p:nvPr/>
        </p:nvSpPr>
        <p:spPr>
          <a:xfrm>
            <a:off x="1213923" y="5807263"/>
            <a:ext cx="5774110" cy="1296325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3048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A. 6x</a:t>
            </a:r>
            <a:r>
              <a:rPr kumimoji="0" lang="en-US" sz="4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2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 + 12xy + 8y</a:t>
            </a:r>
            <a:r>
              <a:rPr kumimoji="0" lang="en-US" sz="4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2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44" name="Google Shape;944;p55"/>
          <p:cNvSpPr/>
          <p:nvPr/>
        </p:nvSpPr>
        <p:spPr>
          <a:xfrm>
            <a:off x="10210677" y="7904441"/>
            <a:ext cx="6477123" cy="1327327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+mn-cs"/>
              </a:rPr>
              <a:t>D. 3x</a:t>
            </a:r>
            <a:r>
              <a:rPr kumimoji="0" lang="en-US" sz="4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+mn-cs"/>
              </a:rPr>
              <a:t>2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+mn-cs"/>
              </a:rPr>
              <a:t> + 12xy + 4y</a:t>
            </a:r>
            <a:r>
              <a:rPr kumimoji="0" lang="en-US" sz="4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+mn-cs"/>
              </a:rPr>
              <a:t>2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45" name="Google Shape;945;p55"/>
          <p:cNvSpPr/>
          <p:nvPr/>
        </p:nvSpPr>
        <p:spPr>
          <a:xfrm>
            <a:off x="10155545" y="5775718"/>
            <a:ext cx="6519991" cy="1363397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3048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C. 9x</a:t>
            </a:r>
            <a:r>
              <a:rPr kumimoji="0" lang="en-US" sz="4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2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 – 12xy + 16y</a:t>
            </a:r>
            <a:r>
              <a:rPr kumimoji="0" lang="en-US" sz="4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2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947" name="Google Shape;947;p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02819" y="8024301"/>
            <a:ext cx="1226505" cy="1067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Google Shape;953;p5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33141" y="6731851"/>
            <a:ext cx="1020820" cy="182622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922;p54"/>
          <p:cNvSpPr txBox="1"/>
          <p:nvPr/>
        </p:nvSpPr>
        <p:spPr>
          <a:xfrm>
            <a:off x="4564516" y="531250"/>
            <a:ext cx="8813015" cy="82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89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 TẬP TRẮC NGHIỆM</a:t>
            </a:r>
            <a:endParaRPr kumimoji="0" sz="6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921;p5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890780">
            <a:off x="13449035" y="-170213"/>
            <a:ext cx="6484102" cy="140292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923;p54"/>
          <p:cNvSpPr/>
          <p:nvPr/>
        </p:nvSpPr>
        <p:spPr>
          <a:xfrm>
            <a:off x="498352" y="1829820"/>
            <a:ext cx="17180048" cy="3393825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3048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 3.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 (3x – 4y).(…) = 27x</a:t>
            </a:r>
            <a:r>
              <a:rPr kumimoji="0" lang="en-US" sz="4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– 64y</a:t>
            </a:r>
            <a:r>
              <a:rPr kumimoji="0" lang="en-US" sz="4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marR="3048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Điền vào chỗ trống (…) đa thức thích hợp</a:t>
            </a:r>
          </a:p>
        </p:txBody>
      </p:sp>
    </p:spTree>
    <p:extLst>
      <p:ext uri="{BB962C8B-B14F-4D97-AF65-F5344CB8AC3E}">
        <p14:creationId xmlns:p14="http://schemas.microsoft.com/office/powerpoint/2010/main" val="338184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" name="Google Shape;940;p55"/>
          <p:cNvPicPr preferRelativeResize="0"/>
          <p:nvPr/>
        </p:nvPicPr>
        <p:blipFill rotWithShape="1">
          <a:blip r:embed="rId3">
            <a:alphaModFix amt="75000"/>
            <a:duotone>
              <a:prstClr val="black"/>
              <a:schemeClr val="bg2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-838200" y="-4982105"/>
            <a:ext cx="19960258" cy="19960258"/>
          </a:xfrm>
          <a:prstGeom prst="rect">
            <a:avLst/>
          </a:prstGeom>
          <a:noFill/>
          <a:ln>
            <a:noFill/>
          </a:ln>
        </p:spPr>
      </p:pic>
      <p:sp>
        <p:nvSpPr>
          <p:cNvPr id="942" name="Google Shape;942;p55"/>
          <p:cNvSpPr/>
          <p:nvPr/>
        </p:nvSpPr>
        <p:spPr>
          <a:xfrm>
            <a:off x="1213923" y="7933698"/>
            <a:ext cx="5774110" cy="1327327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30480" algn="ctr">
              <a:lnSpc>
                <a:spcPct val="150000"/>
              </a:lnSpc>
              <a:spcAft>
                <a:spcPts val="0"/>
              </a:spcAft>
            </a:pPr>
            <a:r>
              <a:rPr lang="en-US" sz="4400">
                <a:latin typeface="+mj-lt"/>
                <a:ea typeface="Times New Roman" panose="02020603050405020304" pitchFamily="18" charset="0"/>
              </a:rPr>
              <a:t>B. x = 2</a:t>
            </a:r>
            <a:endParaRPr lang="en-US" sz="400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943" name="Google Shape;943;p55"/>
          <p:cNvSpPr/>
          <p:nvPr/>
        </p:nvSpPr>
        <p:spPr>
          <a:xfrm>
            <a:off x="1213923" y="5807263"/>
            <a:ext cx="5774110" cy="1296325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30480" algn="ctr">
              <a:lnSpc>
                <a:spcPct val="150000"/>
              </a:lnSpc>
              <a:spcAft>
                <a:spcPts val="0"/>
              </a:spcAft>
            </a:pPr>
            <a:r>
              <a:rPr lang="en-US" sz="4400">
                <a:latin typeface="+mj-lt"/>
                <a:ea typeface="Times New Roman" panose="02020603050405020304" pitchFamily="18" charset="0"/>
              </a:rPr>
              <a:t>A. x = -1</a:t>
            </a:r>
            <a:endParaRPr lang="en-US" sz="400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944" name="Google Shape;944;p55"/>
          <p:cNvSpPr/>
          <p:nvPr/>
        </p:nvSpPr>
        <p:spPr>
          <a:xfrm>
            <a:off x="10210677" y="7904441"/>
            <a:ext cx="6477123" cy="1327327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30480" algn="ctr">
              <a:lnSpc>
                <a:spcPct val="150000"/>
              </a:lnSpc>
              <a:spcAft>
                <a:spcPts val="0"/>
              </a:spcAft>
            </a:pPr>
            <a:r>
              <a:rPr lang="en-US" sz="4400">
                <a:latin typeface="+mj-lt"/>
                <a:ea typeface="Times New Roman" panose="02020603050405020304" pitchFamily="18" charset="0"/>
              </a:rPr>
              <a:t>D. x = 0</a:t>
            </a:r>
            <a:endParaRPr lang="en-US" sz="400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945" name="Google Shape;945;p55"/>
          <p:cNvSpPr/>
          <p:nvPr/>
        </p:nvSpPr>
        <p:spPr>
          <a:xfrm>
            <a:off x="10155545" y="5775718"/>
            <a:ext cx="6519991" cy="1363397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30480" algn="ctr">
              <a:lnSpc>
                <a:spcPct val="150000"/>
              </a:lnSpc>
              <a:spcAft>
                <a:spcPts val="0"/>
              </a:spcAft>
            </a:pPr>
            <a:r>
              <a:rPr lang="en-US" sz="4400">
                <a:latin typeface="+mj-lt"/>
                <a:ea typeface="Times New Roman" panose="02020603050405020304" pitchFamily="18" charset="0"/>
              </a:rPr>
              <a:t>C. x = 1</a:t>
            </a:r>
            <a:endParaRPr lang="en-US" sz="400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947" name="Google Shape;947;p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416947" y="5807263"/>
            <a:ext cx="1226505" cy="1067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Google Shape;953;p5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33141" y="6731851"/>
            <a:ext cx="1020820" cy="182622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922;p54"/>
          <p:cNvSpPr txBox="1"/>
          <p:nvPr/>
        </p:nvSpPr>
        <p:spPr>
          <a:xfrm>
            <a:off x="4564516" y="531250"/>
            <a:ext cx="8813015" cy="82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89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 TẬP TRẮC NGHIỆM</a:t>
            </a:r>
            <a:endParaRPr kumimoji="0" sz="6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921;p5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890780">
            <a:off x="13449035" y="-170213"/>
            <a:ext cx="6484102" cy="140292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Google Shape;923;p54"/>
              <p:cNvSpPr/>
              <p:nvPr/>
            </p:nvSpPr>
            <p:spPr>
              <a:xfrm>
                <a:off x="498352" y="1829820"/>
                <a:ext cx="17180048" cy="3393825"/>
              </a:xfrm>
              <a:prstGeom prst="round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R="30480"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kumimoji="0" lang="en-US" sz="4400" b="1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</a:rPr>
                  <a:t>Câu</a:t>
                </a: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</a:rPr>
                  <a:t> 4.</a:t>
                </a: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</a:rPr>
                  <a:t> </a:t>
                </a:r>
                <a:r>
                  <a:rPr lang="en-US" sz="4400">
                    <a:ea typeface="Times New Roman" panose="02020603050405020304" pitchFamily="18" charset="0"/>
                  </a:rPr>
                  <a:t>Tìm x biết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400" baseline="300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–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400" baseline="300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400" baseline="300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:(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)+ 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– </m:t>
                            </m:r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4400" baseline="30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400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Google Shape;923;p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352" y="1829820"/>
                <a:ext cx="17180048" cy="3393825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843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" name="Google Shape;940;p55"/>
          <p:cNvPicPr preferRelativeResize="0"/>
          <p:nvPr/>
        </p:nvPicPr>
        <p:blipFill rotWithShape="1">
          <a:blip r:embed="rId3">
            <a:alphaModFix amt="75000"/>
            <a:duotone>
              <a:prstClr val="black"/>
              <a:schemeClr val="bg2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-838200" y="-4982105"/>
            <a:ext cx="19960258" cy="19960258"/>
          </a:xfrm>
          <a:prstGeom prst="rect">
            <a:avLst/>
          </a:prstGeom>
          <a:noFill/>
          <a:ln>
            <a:noFill/>
          </a:ln>
        </p:spPr>
      </p:pic>
      <p:sp>
        <p:nvSpPr>
          <p:cNvPr id="942" name="Google Shape;942;p55"/>
          <p:cNvSpPr/>
          <p:nvPr/>
        </p:nvSpPr>
        <p:spPr>
          <a:xfrm>
            <a:off x="1213923" y="7933698"/>
            <a:ext cx="5774110" cy="1327327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3048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B. 9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43" name="Google Shape;943;p55"/>
          <p:cNvSpPr/>
          <p:nvPr/>
        </p:nvSpPr>
        <p:spPr>
          <a:xfrm>
            <a:off x="1213923" y="5807263"/>
            <a:ext cx="5774110" cy="1296325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3048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A. 5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44" name="Google Shape;944;p55"/>
          <p:cNvSpPr/>
          <p:nvPr/>
        </p:nvSpPr>
        <p:spPr>
          <a:xfrm>
            <a:off x="10210677" y="7904441"/>
            <a:ext cx="6477123" cy="1327327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3048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D. 1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45" name="Google Shape;945;p55"/>
          <p:cNvSpPr/>
          <p:nvPr/>
        </p:nvSpPr>
        <p:spPr>
          <a:xfrm>
            <a:off x="10155545" y="5775718"/>
            <a:ext cx="6519991" cy="1363397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3048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C. 3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947" name="Google Shape;947;p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56581" y="5807263"/>
            <a:ext cx="1226505" cy="1067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Google Shape;953;p5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33141" y="6731851"/>
            <a:ext cx="1020820" cy="182622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922;p54"/>
          <p:cNvSpPr txBox="1"/>
          <p:nvPr/>
        </p:nvSpPr>
        <p:spPr>
          <a:xfrm>
            <a:off x="4564516" y="531250"/>
            <a:ext cx="8813015" cy="82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89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 TẬP TRẮC NGHIỆM</a:t>
            </a:r>
            <a:endParaRPr kumimoji="0" sz="6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921;p5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890780">
            <a:off x="13449035" y="-170213"/>
            <a:ext cx="6484102" cy="140292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923;p54"/>
          <p:cNvSpPr/>
          <p:nvPr/>
        </p:nvSpPr>
        <p:spPr>
          <a:xfrm>
            <a:off x="498352" y="1829820"/>
            <a:ext cx="17180048" cy="3393825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30480" algn="just">
              <a:lnSpc>
                <a:spcPct val="150000"/>
              </a:lnSpc>
              <a:spcAft>
                <a:spcPts val="0"/>
              </a:spcAft>
            </a:pPr>
            <a:r>
              <a:rPr kumimoji="0" lang="en-US" sz="44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 5.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4400">
                <a:latin typeface="+mj-lt"/>
                <a:ea typeface="Times New Roman" panose="02020603050405020304" pitchFamily="18" charset="0"/>
              </a:rPr>
              <a:t>Thương của phép chia (9x</a:t>
            </a:r>
            <a:r>
              <a:rPr lang="en-US" sz="4400" baseline="30000">
                <a:latin typeface="+mj-lt"/>
                <a:ea typeface="Times New Roman" panose="02020603050405020304" pitchFamily="18" charset="0"/>
              </a:rPr>
              <a:t>4</a:t>
            </a:r>
            <a:r>
              <a:rPr lang="en-US" sz="4400">
                <a:latin typeface="+mj-lt"/>
                <a:ea typeface="Times New Roman" panose="02020603050405020304" pitchFamily="18" charset="0"/>
              </a:rPr>
              <a:t>y</a:t>
            </a:r>
            <a:r>
              <a:rPr lang="en-US" sz="4400" baseline="30000">
                <a:latin typeface="+mj-lt"/>
                <a:ea typeface="Times New Roman" panose="02020603050405020304" pitchFamily="18" charset="0"/>
              </a:rPr>
              <a:t>3</a:t>
            </a:r>
            <a:r>
              <a:rPr lang="en-US" sz="4400">
                <a:latin typeface="+mj-lt"/>
                <a:ea typeface="Times New Roman" panose="02020603050405020304" pitchFamily="18" charset="0"/>
              </a:rPr>
              <a:t> – 18x</a:t>
            </a:r>
            <a:r>
              <a:rPr lang="en-US" sz="4400" baseline="30000">
                <a:latin typeface="+mj-lt"/>
                <a:ea typeface="Times New Roman" panose="02020603050405020304" pitchFamily="18" charset="0"/>
              </a:rPr>
              <a:t>5</a:t>
            </a:r>
            <a:r>
              <a:rPr lang="en-US" sz="4400">
                <a:latin typeface="+mj-lt"/>
                <a:ea typeface="Times New Roman" panose="02020603050405020304" pitchFamily="18" charset="0"/>
              </a:rPr>
              <a:t>y</a:t>
            </a:r>
            <a:r>
              <a:rPr lang="en-US" sz="4400" baseline="30000">
                <a:latin typeface="+mj-lt"/>
                <a:ea typeface="Times New Roman" panose="02020603050405020304" pitchFamily="18" charset="0"/>
              </a:rPr>
              <a:t>4</a:t>
            </a:r>
            <a:r>
              <a:rPr lang="en-US" sz="4400">
                <a:latin typeface="+mj-lt"/>
                <a:ea typeface="Times New Roman" panose="02020603050405020304" pitchFamily="18" charset="0"/>
              </a:rPr>
              <a:t> – 81x</a:t>
            </a:r>
            <a:r>
              <a:rPr lang="en-US" sz="4400" baseline="30000">
                <a:latin typeface="+mj-lt"/>
                <a:ea typeface="Times New Roman" panose="02020603050405020304" pitchFamily="18" charset="0"/>
              </a:rPr>
              <a:t>6</a:t>
            </a:r>
            <a:r>
              <a:rPr lang="en-US" sz="4400">
                <a:latin typeface="+mj-lt"/>
                <a:ea typeface="Times New Roman" panose="02020603050405020304" pitchFamily="18" charset="0"/>
              </a:rPr>
              <a:t>y</a:t>
            </a:r>
            <a:r>
              <a:rPr lang="en-US" sz="4400" baseline="30000">
                <a:latin typeface="+mj-lt"/>
                <a:ea typeface="Times New Roman" panose="02020603050405020304" pitchFamily="18" charset="0"/>
              </a:rPr>
              <a:t>5</a:t>
            </a:r>
            <a:r>
              <a:rPr lang="en-US" sz="4400">
                <a:latin typeface="+mj-lt"/>
                <a:ea typeface="Times New Roman" panose="02020603050405020304" pitchFamily="18" charset="0"/>
              </a:rPr>
              <a:t>) : (-9x</a:t>
            </a:r>
            <a:r>
              <a:rPr lang="en-US" sz="4400" baseline="30000">
                <a:latin typeface="+mj-lt"/>
                <a:ea typeface="Times New Roman" panose="02020603050405020304" pitchFamily="18" charset="0"/>
              </a:rPr>
              <a:t>3</a:t>
            </a:r>
            <a:r>
              <a:rPr lang="en-US" sz="4400">
                <a:latin typeface="+mj-lt"/>
                <a:ea typeface="Times New Roman" panose="02020603050405020304" pitchFamily="18" charset="0"/>
              </a:rPr>
              <a:t>y</a:t>
            </a:r>
            <a:r>
              <a:rPr lang="en-US" sz="4400" baseline="30000">
                <a:latin typeface="+mj-lt"/>
                <a:ea typeface="Times New Roman" panose="02020603050405020304" pitchFamily="18" charset="0"/>
              </a:rPr>
              <a:t>3</a:t>
            </a:r>
            <a:r>
              <a:rPr lang="en-US" sz="4400">
                <a:latin typeface="+mj-lt"/>
                <a:ea typeface="Times New Roman" panose="02020603050405020304" pitchFamily="18" charset="0"/>
              </a:rPr>
              <a:t>) là đa thức có bậc là:</a:t>
            </a:r>
            <a:endParaRPr lang="en-US" sz="400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70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5183647" y="4940158"/>
            <a:ext cx="12153557" cy="795506"/>
          </a:xfrm>
          <a:custGeom>
            <a:avLst/>
            <a:gdLst/>
            <a:ahLst/>
            <a:cxnLst/>
            <a:rect l="l" t="t" r="r" b="b"/>
            <a:pathLst>
              <a:path w="12153557" h="795506">
                <a:moveTo>
                  <a:pt x="0" y="0"/>
                </a:moveTo>
                <a:lnTo>
                  <a:pt x="12153557" y="0"/>
                </a:lnTo>
                <a:lnTo>
                  <a:pt x="12153557" y="795505"/>
                </a:lnTo>
                <a:lnTo>
                  <a:pt x="0" y="7955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4301" y="1333500"/>
            <a:ext cx="3235500" cy="3045708"/>
          </a:xfrm>
          <a:prstGeom prst="rect">
            <a:avLst/>
          </a:prstGeom>
        </p:spPr>
      </p:pic>
      <p:grpSp>
        <p:nvGrpSpPr>
          <p:cNvPr id="10" name="Google Shape;1077;p62"/>
          <p:cNvGrpSpPr/>
          <p:nvPr/>
        </p:nvGrpSpPr>
        <p:grpSpPr>
          <a:xfrm>
            <a:off x="1600200" y="419100"/>
            <a:ext cx="5715000" cy="1051625"/>
            <a:chOff x="2765950" y="3780516"/>
            <a:chExt cx="5715000" cy="1051625"/>
          </a:xfrm>
        </p:grpSpPr>
        <p:sp>
          <p:nvSpPr>
            <p:cNvPr id="11" name="Google Shape;1078;p62"/>
            <p:cNvSpPr/>
            <p:nvPr/>
          </p:nvSpPr>
          <p:spPr>
            <a:xfrm rot="10800000">
              <a:off x="2765950" y="3780516"/>
              <a:ext cx="5715000" cy="1051625"/>
            </a:xfrm>
            <a:custGeom>
              <a:avLst/>
              <a:gdLst/>
              <a:ahLst/>
              <a:cxnLst/>
              <a:rect l="l" t="t" r="r" b="b"/>
              <a:pathLst>
                <a:path w="24871669" h="3090220" extrusionOk="0">
                  <a:moveTo>
                    <a:pt x="23932770" y="3079033"/>
                  </a:moveTo>
                  <a:cubicBezTo>
                    <a:pt x="23932770" y="3079033"/>
                    <a:pt x="23513018" y="3090220"/>
                    <a:pt x="23050433" y="3087599"/>
                  </a:cubicBezTo>
                  <a:cubicBezTo>
                    <a:pt x="7356299" y="3085436"/>
                    <a:pt x="1057073" y="3077612"/>
                    <a:pt x="1057073" y="3077612"/>
                  </a:cubicBezTo>
                  <a:cubicBezTo>
                    <a:pt x="812931" y="3068778"/>
                    <a:pt x="565145" y="3051797"/>
                    <a:pt x="398404" y="2993619"/>
                  </a:cubicBezTo>
                  <a:cubicBezTo>
                    <a:pt x="120505" y="2896657"/>
                    <a:pt x="0" y="2719129"/>
                    <a:pt x="0" y="1132357"/>
                  </a:cubicBezTo>
                  <a:lnTo>
                    <a:pt x="0" y="1132340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8302351" y="7673"/>
                  </a:cubicBezTo>
                  <a:cubicBezTo>
                    <a:pt x="23294091" y="0"/>
                    <a:pt x="23758018" y="7673"/>
                    <a:pt x="23758018" y="7673"/>
                  </a:cubicBezTo>
                  <a:cubicBezTo>
                    <a:pt x="24126326" y="15152"/>
                    <a:pt x="24489639" y="84484"/>
                    <a:pt x="24687378" y="207066"/>
                  </a:cubicBezTo>
                  <a:cubicBezTo>
                    <a:pt x="24838396" y="300683"/>
                    <a:pt x="24871669" y="425358"/>
                    <a:pt x="24862529" y="1132357"/>
                  </a:cubicBezTo>
                  <a:lnTo>
                    <a:pt x="24862529" y="1132375"/>
                  </a:lnTo>
                  <a:cubicBezTo>
                    <a:pt x="24862529" y="2837094"/>
                    <a:pt x="24579532" y="3051192"/>
                    <a:pt x="23932770" y="3079033"/>
                  </a:cubicBezTo>
                  <a:close/>
                </a:path>
              </a:pathLst>
            </a:custGeom>
            <a:solidFill>
              <a:srgbClr val="FFC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79;p62"/>
            <p:cNvSpPr txBox="1"/>
            <p:nvPr/>
          </p:nvSpPr>
          <p:spPr>
            <a:xfrm>
              <a:off x="2994551" y="4063076"/>
              <a:ext cx="5279269" cy="594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922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200" b="1" err="1">
                  <a:solidFill>
                    <a:srgbClr val="373E56"/>
                  </a:solidFill>
                  <a:latin typeface="Arial"/>
                  <a:ea typeface="Arial"/>
                  <a:cs typeface="Arial"/>
                  <a:sym typeface="Arial"/>
                </a:rPr>
                <a:t>Bài</a:t>
              </a:r>
              <a:r>
                <a:rPr lang="en-US" sz="4200" b="1">
                  <a:solidFill>
                    <a:srgbClr val="373E56"/>
                  </a:solidFill>
                  <a:latin typeface="Arial"/>
                  <a:ea typeface="Arial"/>
                  <a:cs typeface="Arial"/>
                  <a:sym typeface="Arial"/>
                </a:rPr>
                <a:t> 1.30 </a:t>
              </a:r>
              <a:r>
                <a:rPr lang="en-US" sz="4200" b="1" dirty="0">
                  <a:solidFill>
                    <a:srgbClr val="373E56"/>
                  </a:solidFill>
                  <a:latin typeface="Arial"/>
                  <a:ea typeface="Arial"/>
                  <a:cs typeface="Arial"/>
                  <a:sym typeface="Arial"/>
                </a:rPr>
                <a:t>(SGK </a:t>
              </a:r>
              <a:r>
                <a:rPr lang="en-US" sz="4200" b="1">
                  <a:solidFill>
                    <a:srgbClr val="373E56"/>
                  </a:solidFill>
                  <a:latin typeface="Arial"/>
                  <a:ea typeface="Arial"/>
                  <a:cs typeface="Arial"/>
                  <a:sym typeface="Arial"/>
                </a:rPr>
                <a:t>– tr24)</a:t>
              </a:r>
              <a:endParaRPr sz="4200" b="1" dirty="0">
                <a:solidFill>
                  <a:srgbClr val="373E5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828801" y="1562100"/>
            <a:ext cx="10591799" cy="1821011"/>
            <a:chOff x="1836954" y="1174748"/>
            <a:chExt cx="10591799" cy="18210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8133603" y="1174748"/>
                  <a:ext cx="4295150" cy="18210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:</m:t>
                        </m:r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40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3603" y="1174748"/>
                  <a:ext cx="4295150" cy="182101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1836954" y="1931798"/>
                  <a:ext cx="6385402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a) Tìm đa thức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M</m:t>
                      </m:r>
                    </m:oMath>
                  </a14:m>
                  <a:r>
                    <a:rPr lang="en-US" sz="4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, biết rằng</a:t>
                  </a:r>
                  <a:endParaRPr lang="en-US" sz="400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6954" y="1931798"/>
                  <a:ext cx="6385402" cy="707886"/>
                </a:xfrm>
                <a:prstGeom prst="rect">
                  <a:avLst/>
                </a:prstGeom>
                <a:blipFill>
                  <a:blip r:embed="rId6"/>
                  <a:stretch>
                    <a:fillRect l="-3343" t="-17094" r="-2292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828801" y="3924300"/>
                <a:ext cx="127254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Tìm đa thức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N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sao cho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N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: </m:t>
                    </m:r>
                    <m:r>
                      <a:rPr lang="en-US" sz="40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40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m:rPr>
                        <m:sty m:val="p"/>
                      </m:rPr>
                      <a:rPr lang="en-US" sz="40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xy</m:t>
                    </m:r>
                    <m:r>
                      <a:rPr lang="en-US" sz="4000" i="0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4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z</m:t>
                    </m:r>
                    <m:r>
                      <a:rPr lang="en-US" sz="4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−</m:t>
                    </m:r>
                    <m:r>
                      <m:rPr>
                        <m:sty m:val="p"/>
                      </m:rPr>
                      <a:rPr lang="en-US" sz="4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xy</m:t>
                    </m:r>
                    <m:r>
                      <a:rPr lang="en-US" sz="4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1" y="3924300"/>
                <a:ext cx="12725400" cy="707886"/>
              </a:xfrm>
              <a:prstGeom prst="rect">
                <a:avLst/>
              </a:prstGeom>
              <a:blipFill>
                <a:blip r:embed="rId7"/>
                <a:stretch>
                  <a:fillRect l="-1676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Callout 17"/>
          <p:cNvSpPr/>
          <p:nvPr/>
        </p:nvSpPr>
        <p:spPr>
          <a:xfrm>
            <a:off x="8726423" y="5295900"/>
            <a:ext cx="1789177" cy="989230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836822" y="8623637"/>
                <a:ext cx="5486399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822" y="8623637"/>
                <a:ext cx="5486399" cy="1015663"/>
              </a:xfrm>
              <a:prstGeom prst="rect">
                <a:avLst/>
              </a:prstGeom>
              <a:blipFill>
                <a:blip r:embed="rId8"/>
                <a:stretch>
                  <a:fillRect l="-3889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1824790" y="6926423"/>
            <a:ext cx="4977311" cy="1244764"/>
            <a:chOff x="3124200" y="7048500"/>
            <a:chExt cx="4977311" cy="12447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3833612" y="7048500"/>
                  <a:ext cx="4267899" cy="124476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fr-FR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sSup>
                          <m:sSup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fr-FR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fr-FR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:</m:t>
                        </m:r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fr-FR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3612" y="7048500"/>
                  <a:ext cx="4267899" cy="124476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/>
            <p:cNvSpPr/>
            <p:nvPr/>
          </p:nvSpPr>
          <p:spPr>
            <a:xfrm>
              <a:off x="3124200" y="7175837"/>
              <a:ext cx="641522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fr-FR" sz="40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a)</a:t>
              </a:r>
              <a:endParaRPr lang="en-US" sz="400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802101" y="6515100"/>
                <a:ext cx="6410729" cy="18270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:</m:t>
                      </m:r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7</m:t>
                      </m:r>
                      <m:r>
                        <m:rPr>
                          <m:sty m:val="p"/>
                        </m:rP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101" y="6515100"/>
                <a:ext cx="6410729" cy="182703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149516" y="8648700"/>
            <a:ext cx="909884" cy="10661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922660" y="8648700"/>
                <a:ext cx="7936340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xy</m:t>
                        </m:r>
                      </m:e>
                    </m:d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z</m:t>
                    </m:r>
                  </m:oMath>
                </a14:m>
                <a:r>
                  <a:rPr lang="fr-FR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2660" y="8648700"/>
                <a:ext cx="7936340" cy="101566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20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20" grpId="0"/>
      <p:bldP spid="24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"/>
          <p:cNvGrpSpPr/>
          <p:nvPr/>
        </p:nvGrpSpPr>
        <p:grpSpPr>
          <a:xfrm>
            <a:off x="678093" y="0"/>
            <a:ext cx="845907" cy="10287000"/>
            <a:chOff x="0" y="0"/>
            <a:chExt cx="570895" cy="2709333"/>
          </a:xfrm>
        </p:grpSpPr>
        <p:sp>
          <p:nvSpPr>
            <p:cNvPr id="25" name="Freeform 3"/>
            <p:cNvSpPr/>
            <p:nvPr/>
          </p:nvSpPr>
          <p:spPr>
            <a:xfrm>
              <a:off x="0" y="0"/>
              <a:ext cx="570895" cy="2709333"/>
            </a:xfrm>
            <a:custGeom>
              <a:avLst/>
              <a:gdLst/>
              <a:ahLst/>
              <a:cxnLst/>
              <a:rect l="l" t="t" r="r" b="b"/>
              <a:pathLst>
                <a:path w="570895" h="2709333">
                  <a:moveTo>
                    <a:pt x="0" y="0"/>
                  </a:moveTo>
                  <a:lnTo>
                    <a:pt x="570895" y="0"/>
                  </a:lnTo>
                  <a:lnTo>
                    <a:pt x="57089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96C92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26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3265" y="443505"/>
            <a:ext cx="1208935" cy="106531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706" y="5176027"/>
            <a:ext cx="870989" cy="1491473"/>
          </a:xfrm>
          <a:prstGeom prst="rect">
            <a:avLst/>
          </a:prstGeom>
        </p:spPr>
      </p:pic>
      <p:grpSp>
        <p:nvGrpSpPr>
          <p:cNvPr id="14" name="Google Shape;1077;p62"/>
          <p:cNvGrpSpPr/>
          <p:nvPr/>
        </p:nvGrpSpPr>
        <p:grpSpPr>
          <a:xfrm>
            <a:off x="2133600" y="358075"/>
            <a:ext cx="5715000" cy="1051625"/>
            <a:chOff x="2765950" y="3780516"/>
            <a:chExt cx="5715000" cy="1051625"/>
          </a:xfrm>
        </p:grpSpPr>
        <p:sp>
          <p:nvSpPr>
            <p:cNvPr id="15" name="Google Shape;1078;p62"/>
            <p:cNvSpPr/>
            <p:nvPr/>
          </p:nvSpPr>
          <p:spPr>
            <a:xfrm rot="10800000">
              <a:off x="2765950" y="3780516"/>
              <a:ext cx="5715000" cy="1051625"/>
            </a:xfrm>
            <a:custGeom>
              <a:avLst/>
              <a:gdLst/>
              <a:ahLst/>
              <a:cxnLst/>
              <a:rect l="l" t="t" r="r" b="b"/>
              <a:pathLst>
                <a:path w="24871669" h="3090220" extrusionOk="0">
                  <a:moveTo>
                    <a:pt x="23932770" y="3079033"/>
                  </a:moveTo>
                  <a:cubicBezTo>
                    <a:pt x="23932770" y="3079033"/>
                    <a:pt x="23513018" y="3090220"/>
                    <a:pt x="23050433" y="3087599"/>
                  </a:cubicBezTo>
                  <a:cubicBezTo>
                    <a:pt x="7356299" y="3085436"/>
                    <a:pt x="1057073" y="3077612"/>
                    <a:pt x="1057073" y="3077612"/>
                  </a:cubicBezTo>
                  <a:cubicBezTo>
                    <a:pt x="812931" y="3068778"/>
                    <a:pt x="565145" y="3051797"/>
                    <a:pt x="398404" y="2993619"/>
                  </a:cubicBezTo>
                  <a:cubicBezTo>
                    <a:pt x="120505" y="2896657"/>
                    <a:pt x="0" y="2719129"/>
                    <a:pt x="0" y="1132357"/>
                  </a:cubicBezTo>
                  <a:lnTo>
                    <a:pt x="0" y="1132340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8302351" y="7673"/>
                  </a:cubicBezTo>
                  <a:cubicBezTo>
                    <a:pt x="23294091" y="0"/>
                    <a:pt x="23758018" y="7673"/>
                    <a:pt x="23758018" y="7673"/>
                  </a:cubicBezTo>
                  <a:cubicBezTo>
                    <a:pt x="24126326" y="15152"/>
                    <a:pt x="24489639" y="84484"/>
                    <a:pt x="24687378" y="207066"/>
                  </a:cubicBezTo>
                  <a:cubicBezTo>
                    <a:pt x="24838396" y="300683"/>
                    <a:pt x="24871669" y="425358"/>
                    <a:pt x="24862529" y="1132357"/>
                  </a:cubicBezTo>
                  <a:lnTo>
                    <a:pt x="24862529" y="1132375"/>
                  </a:lnTo>
                  <a:cubicBezTo>
                    <a:pt x="24862529" y="2837094"/>
                    <a:pt x="24579532" y="3051192"/>
                    <a:pt x="23932770" y="3079033"/>
                  </a:cubicBezTo>
                  <a:close/>
                </a:path>
              </a:pathLst>
            </a:custGeom>
            <a:solidFill>
              <a:srgbClr val="FFC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79;p62"/>
            <p:cNvSpPr txBox="1"/>
            <p:nvPr/>
          </p:nvSpPr>
          <p:spPr>
            <a:xfrm>
              <a:off x="2994551" y="4063076"/>
              <a:ext cx="5279269" cy="594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922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200" b="1" err="1">
                  <a:solidFill>
                    <a:srgbClr val="373E56"/>
                  </a:solidFill>
                  <a:latin typeface="Arial"/>
                  <a:ea typeface="Arial"/>
                  <a:cs typeface="Arial"/>
                  <a:sym typeface="Arial"/>
                </a:rPr>
                <a:t>Bài</a:t>
              </a:r>
              <a:r>
                <a:rPr lang="en-US" sz="4200" b="1">
                  <a:solidFill>
                    <a:srgbClr val="373E56"/>
                  </a:solidFill>
                  <a:latin typeface="Arial"/>
                  <a:ea typeface="Arial"/>
                  <a:cs typeface="Arial"/>
                  <a:sym typeface="Arial"/>
                </a:rPr>
                <a:t> 1.31 </a:t>
              </a:r>
              <a:r>
                <a:rPr lang="en-US" sz="4200" b="1" dirty="0">
                  <a:solidFill>
                    <a:srgbClr val="373E56"/>
                  </a:solidFill>
                  <a:latin typeface="Arial"/>
                  <a:ea typeface="Arial"/>
                  <a:cs typeface="Arial"/>
                  <a:sym typeface="Arial"/>
                </a:rPr>
                <a:t>(SGK </a:t>
              </a:r>
              <a:r>
                <a:rPr lang="en-US" sz="4200" b="1">
                  <a:solidFill>
                    <a:srgbClr val="373E56"/>
                  </a:solidFill>
                  <a:latin typeface="Arial"/>
                  <a:ea typeface="Arial"/>
                  <a:cs typeface="Arial"/>
                  <a:sym typeface="Arial"/>
                </a:rPr>
                <a:t>– tr24)</a:t>
              </a:r>
              <a:endParaRPr sz="4200" b="1" dirty="0">
                <a:solidFill>
                  <a:srgbClr val="373E5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149641" y="1662648"/>
            <a:ext cx="1545255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>
                <a:solidFill>
                  <a:srgbClr val="000000"/>
                </a:solidFill>
              </a:rPr>
              <a:t>Cho đa thức A = 9xy</a:t>
            </a:r>
            <a:r>
              <a:rPr lang="vi-VN" sz="4000" baseline="30000">
                <a:solidFill>
                  <a:srgbClr val="000000"/>
                </a:solidFill>
              </a:rPr>
              <a:t>4</a:t>
            </a:r>
            <a:r>
              <a:rPr lang="vi-VN" sz="4000">
                <a:solidFill>
                  <a:srgbClr val="000000"/>
                </a:solidFill>
              </a:rPr>
              <a:t> – 12x</a:t>
            </a:r>
            <a:r>
              <a:rPr lang="vi-VN" sz="4000" baseline="30000">
                <a:solidFill>
                  <a:srgbClr val="000000"/>
                </a:solidFill>
              </a:rPr>
              <a:t>2</a:t>
            </a:r>
            <a:r>
              <a:rPr lang="vi-VN" sz="4000">
                <a:solidFill>
                  <a:srgbClr val="000000"/>
                </a:solidFill>
              </a:rPr>
              <a:t>y</a:t>
            </a:r>
            <a:r>
              <a:rPr lang="vi-VN" sz="4000" baseline="30000">
                <a:solidFill>
                  <a:srgbClr val="000000"/>
                </a:solidFill>
              </a:rPr>
              <a:t>3</a:t>
            </a:r>
            <a:r>
              <a:rPr lang="vi-VN" sz="4000">
                <a:solidFill>
                  <a:srgbClr val="000000"/>
                </a:solidFill>
              </a:rPr>
              <a:t> + 6x</a:t>
            </a:r>
            <a:r>
              <a:rPr lang="vi-VN" sz="4000" baseline="30000">
                <a:solidFill>
                  <a:srgbClr val="000000"/>
                </a:solidFill>
              </a:rPr>
              <a:t>3</a:t>
            </a:r>
            <a:r>
              <a:rPr lang="vi-VN" sz="4000">
                <a:solidFill>
                  <a:srgbClr val="000000"/>
                </a:solidFill>
              </a:rPr>
              <a:t>y</a:t>
            </a:r>
            <a:r>
              <a:rPr lang="vi-VN" sz="4000" baseline="30000">
                <a:solidFill>
                  <a:srgbClr val="000000"/>
                </a:solidFill>
              </a:rPr>
              <a:t>2</a:t>
            </a:r>
            <a:r>
              <a:rPr lang="vi-VN" sz="4000">
                <a:solidFill>
                  <a:srgbClr val="000000"/>
                </a:solidFill>
              </a:rPr>
              <a:t>. Với mỗi trường hợp sau đây, xét xem A có chia hết cho đơn thức B hay không? Thực hiện phép chia trong trường hợp A chia hết cho B.</a:t>
            </a:r>
          </a:p>
          <a:p>
            <a:pPr algn="ctr">
              <a:lnSpc>
                <a:spcPct val="150000"/>
              </a:lnSpc>
            </a:pPr>
            <a:r>
              <a:rPr lang="vi-VN" sz="4000">
                <a:solidFill>
                  <a:srgbClr val="000000"/>
                </a:solidFill>
              </a:rPr>
              <a:t>a) B = 3x</a:t>
            </a:r>
            <a:r>
              <a:rPr lang="vi-VN" sz="4000" baseline="30000">
                <a:solidFill>
                  <a:srgbClr val="000000"/>
                </a:solidFill>
              </a:rPr>
              <a:t>2</a:t>
            </a:r>
            <a:r>
              <a:rPr lang="vi-VN" sz="4000">
                <a:solidFill>
                  <a:srgbClr val="000000"/>
                </a:solidFill>
              </a:rPr>
              <a:t>y;</a:t>
            </a:r>
            <a:r>
              <a:rPr lang="en-US" sz="4000">
                <a:solidFill>
                  <a:srgbClr val="000000"/>
                </a:solidFill>
              </a:rPr>
              <a:t>                                </a:t>
            </a:r>
            <a:r>
              <a:rPr lang="vi-VN" sz="4000">
                <a:solidFill>
                  <a:srgbClr val="000000"/>
                </a:solidFill>
              </a:rPr>
              <a:t>b) B = −3xy</a:t>
            </a:r>
            <a:r>
              <a:rPr lang="vi-VN" sz="4000" baseline="30000">
                <a:solidFill>
                  <a:srgbClr val="000000"/>
                </a:solidFill>
              </a:rPr>
              <a:t>2</a:t>
            </a:r>
            <a:r>
              <a:rPr lang="vi-VN" sz="4000">
                <a:solidFill>
                  <a:srgbClr val="000000"/>
                </a:solidFill>
              </a:rPr>
              <a:t>.</a:t>
            </a:r>
            <a:endParaRPr lang="vi-VN" sz="4000" b="0" i="0">
              <a:solidFill>
                <a:srgbClr val="000000"/>
              </a:solidFill>
              <a:effectLst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8981331" y="5830670"/>
            <a:ext cx="1789177" cy="989230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78425" y="7081778"/>
                <a:ext cx="16104775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A không chia hết cho B vì hạng tử </a:t>
                </a:r>
                <a14:m>
                  <m:oMath xmlns:m="http://schemas.openxmlformats.org/officeDocument/2006/math"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fr-FR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không chia hết cho </a:t>
                </a:r>
                <a14:m>
                  <m:oMath xmlns:m="http://schemas.openxmlformats.org/officeDocument/2006/math"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r>
                  <a:rPr lang="fr-FR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(số mũ của x trong </a:t>
                </a:r>
                <a14:m>
                  <m:oMath xmlns:m="http://schemas.openxmlformats.org/officeDocument/2006/math"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r>
                  <a:rPr lang="fr-FR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bằng 2 lớn hơn số mũ của x trong </a:t>
                </a:r>
                <a14:m>
                  <m:oMath xmlns:m="http://schemas.openxmlformats.org/officeDocument/2006/math"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fr-FR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bằng 1).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425" y="7081778"/>
                <a:ext cx="16104775" cy="2862322"/>
              </a:xfrm>
              <a:prstGeom prst="rect">
                <a:avLst/>
              </a:prstGeom>
              <a:blipFill>
                <a:blip r:embed="rId4"/>
                <a:stretch>
                  <a:fillRect l="-1325" r="-1363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662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63043" y="-738868"/>
            <a:ext cx="10149475" cy="8747002"/>
          </a:xfrm>
          <a:custGeom>
            <a:avLst/>
            <a:gdLst/>
            <a:ahLst/>
            <a:cxnLst/>
            <a:rect l="l" t="t" r="r" b="b"/>
            <a:pathLst>
              <a:path w="10149475" h="8747002">
                <a:moveTo>
                  <a:pt x="0" y="0"/>
                </a:moveTo>
                <a:lnTo>
                  <a:pt x="10149475" y="0"/>
                </a:lnTo>
                <a:lnTo>
                  <a:pt x="10149475" y="8747002"/>
                </a:lnTo>
                <a:lnTo>
                  <a:pt x="0" y="87470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-667939" y="7589232"/>
            <a:ext cx="20163437" cy="1319789"/>
          </a:xfrm>
          <a:custGeom>
            <a:avLst/>
            <a:gdLst/>
            <a:ahLst/>
            <a:cxnLst/>
            <a:rect l="l" t="t" r="r" b="b"/>
            <a:pathLst>
              <a:path w="20163437" h="1319789">
                <a:moveTo>
                  <a:pt x="0" y="0"/>
                </a:moveTo>
                <a:lnTo>
                  <a:pt x="20163437" y="0"/>
                </a:lnTo>
                <a:lnTo>
                  <a:pt x="20163437" y="1319789"/>
                </a:lnTo>
                <a:lnTo>
                  <a:pt x="0" y="13197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5" name="Group 5"/>
          <p:cNvGrpSpPr/>
          <p:nvPr/>
        </p:nvGrpSpPr>
        <p:grpSpPr>
          <a:xfrm>
            <a:off x="695416" y="579050"/>
            <a:ext cx="16830584" cy="9136450"/>
            <a:chOff x="0" y="0"/>
            <a:chExt cx="3919932" cy="22749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19932" cy="2274980"/>
            </a:xfrm>
            <a:custGeom>
              <a:avLst/>
              <a:gdLst/>
              <a:ahLst/>
              <a:cxnLst/>
              <a:rect l="l" t="t" r="r" b="b"/>
              <a:pathLst>
                <a:path w="3919932" h="2274980">
                  <a:moveTo>
                    <a:pt x="26529" y="0"/>
                  </a:moveTo>
                  <a:lnTo>
                    <a:pt x="3893404" y="0"/>
                  </a:lnTo>
                  <a:cubicBezTo>
                    <a:pt x="3908055" y="0"/>
                    <a:pt x="3919932" y="11877"/>
                    <a:pt x="3919932" y="26529"/>
                  </a:cubicBezTo>
                  <a:lnTo>
                    <a:pt x="3919932" y="2248451"/>
                  </a:lnTo>
                  <a:cubicBezTo>
                    <a:pt x="3919932" y="2263103"/>
                    <a:pt x="3908055" y="2274980"/>
                    <a:pt x="3893404" y="2274980"/>
                  </a:cubicBezTo>
                  <a:lnTo>
                    <a:pt x="26529" y="2274980"/>
                  </a:lnTo>
                  <a:cubicBezTo>
                    <a:pt x="19493" y="2274980"/>
                    <a:pt x="12745" y="2272185"/>
                    <a:pt x="7770" y="2267210"/>
                  </a:cubicBezTo>
                  <a:cubicBezTo>
                    <a:pt x="2795" y="2262235"/>
                    <a:pt x="0" y="2255487"/>
                    <a:pt x="0" y="2248451"/>
                  </a:cubicBezTo>
                  <a:lnTo>
                    <a:pt x="0" y="26529"/>
                  </a:lnTo>
                  <a:cubicBezTo>
                    <a:pt x="0" y="11877"/>
                    <a:pt x="11877" y="0"/>
                    <a:pt x="26529" y="0"/>
                  </a:cubicBez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Google Shape;1077;p62"/>
          <p:cNvGrpSpPr/>
          <p:nvPr/>
        </p:nvGrpSpPr>
        <p:grpSpPr>
          <a:xfrm>
            <a:off x="990600" y="1035866"/>
            <a:ext cx="5715000" cy="1051625"/>
            <a:chOff x="2765950" y="3780516"/>
            <a:chExt cx="5715000" cy="1051625"/>
          </a:xfrm>
        </p:grpSpPr>
        <p:sp>
          <p:nvSpPr>
            <p:cNvPr id="16" name="Google Shape;1078;p62"/>
            <p:cNvSpPr/>
            <p:nvPr/>
          </p:nvSpPr>
          <p:spPr>
            <a:xfrm rot="10800000">
              <a:off x="2765950" y="3780516"/>
              <a:ext cx="5715000" cy="1051625"/>
            </a:xfrm>
            <a:custGeom>
              <a:avLst/>
              <a:gdLst/>
              <a:ahLst/>
              <a:cxnLst/>
              <a:rect l="l" t="t" r="r" b="b"/>
              <a:pathLst>
                <a:path w="24871669" h="3090220" extrusionOk="0">
                  <a:moveTo>
                    <a:pt x="23932770" y="3079033"/>
                  </a:moveTo>
                  <a:cubicBezTo>
                    <a:pt x="23932770" y="3079033"/>
                    <a:pt x="23513018" y="3090220"/>
                    <a:pt x="23050433" y="3087599"/>
                  </a:cubicBezTo>
                  <a:cubicBezTo>
                    <a:pt x="7356299" y="3085436"/>
                    <a:pt x="1057073" y="3077612"/>
                    <a:pt x="1057073" y="3077612"/>
                  </a:cubicBezTo>
                  <a:cubicBezTo>
                    <a:pt x="812931" y="3068778"/>
                    <a:pt x="565145" y="3051797"/>
                    <a:pt x="398404" y="2993619"/>
                  </a:cubicBezTo>
                  <a:cubicBezTo>
                    <a:pt x="120505" y="2896657"/>
                    <a:pt x="0" y="2719129"/>
                    <a:pt x="0" y="1132357"/>
                  </a:cubicBezTo>
                  <a:lnTo>
                    <a:pt x="0" y="1132340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8302351" y="7673"/>
                  </a:cubicBezTo>
                  <a:cubicBezTo>
                    <a:pt x="23294091" y="0"/>
                    <a:pt x="23758018" y="7673"/>
                    <a:pt x="23758018" y="7673"/>
                  </a:cubicBezTo>
                  <a:cubicBezTo>
                    <a:pt x="24126326" y="15152"/>
                    <a:pt x="24489639" y="84484"/>
                    <a:pt x="24687378" y="207066"/>
                  </a:cubicBezTo>
                  <a:cubicBezTo>
                    <a:pt x="24838396" y="300683"/>
                    <a:pt x="24871669" y="425358"/>
                    <a:pt x="24862529" y="1132357"/>
                  </a:cubicBezTo>
                  <a:lnTo>
                    <a:pt x="24862529" y="1132375"/>
                  </a:lnTo>
                  <a:cubicBezTo>
                    <a:pt x="24862529" y="2837094"/>
                    <a:pt x="24579532" y="3051192"/>
                    <a:pt x="23932770" y="3079033"/>
                  </a:cubicBezTo>
                  <a:close/>
                </a:path>
              </a:pathLst>
            </a:custGeom>
            <a:solidFill>
              <a:srgbClr val="FFC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79;p62"/>
            <p:cNvSpPr txBox="1"/>
            <p:nvPr/>
          </p:nvSpPr>
          <p:spPr>
            <a:xfrm>
              <a:off x="2994551" y="4063076"/>
              <a:ext cx="5279269" cy="594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922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200" b="1" err="1">
                  <a:solidFill>
                    <a:srgbClr val="373E56"/>
                  </a:solidFill>
                  <a:latin typeface="Arial"/>
                  <a:ea typeface="Arial"/>
                  <a:cs typeface="Arial"/>
                  <a:sym typeface="Arial"/>
                </a:rPr>
                <a:t>Bài</a:t>
              </a:r>
              <a:r>
                <a:rPr lang="en-US" sz="4200" b="1">
                  <a:solidFill>
                    <a:srgbClr val="373E56"/>
                  </a:solidFill>
                  <a:latin typeface="Arial"/>
                  <a:ea typeface="Arial"/>
                  <a:cs typeface="Arial"/>
                  <a:sym typeface="Arial"/>
                </a:rPr>
                <a:t> 1.32 </a:t>
              </a:r>
              <a:r>
                <a:rPr lang="en-US" sz="4200" b="1" dirty="0">
                  <a:solidFill>
                    <a:srgbClr val="373E56"/>
                  </a:solidFill>
                  <a:latin typeface="Arial"/>
                  <a:ea typeface="Arial"/>
                  <a:cs typeface="Arial"/>
                  <a:sym typeface="Arial"/>
                </a:rPr>
                <a:t>(SGK </a:t>
              </a:r>
              <a:r>
                <a:rPr lang="en-US" sz="4200" b="1">
                  <a:solidFill>
                    <a:srgbClr val="373E56"/>
                  </a:solidFill>
                  <a:latin typeface="Arial"/>
                  <a:ea typeface="Arial"/>
                  <a:cs typeface="Arial"/>
                  <a:sym typeface="Arial"/>
                </a:rPr>
                <a:t>– tr24)</a:t>
              </a:r>
              <a:endParaRPr sz="4200" b="1" dirty="0">
                <a:solidFill>
                  <a:srgbClr val="373E5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057401" y="5160846"/>
                <a:ext cx="10617428" cy="10494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1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4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  <m:sSup>
                            <m:sSupPr>
                              <m:ctrlPr>
                                <a:rPr lang="en-US" sz="4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fr-FR" sz="4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z</m:t>
                              </m:r>
                            </m:e>
                            <m:sup>
                              <m:r>
                                <a:rPr lang="fr-FR" sz="4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4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4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14</m:t>
                          </m:r>
                          <m:sSup>
                            <m:sSupPr>
                              <m:ctrlPr>
                                <a:rPr lang="en-US" sz="4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fr-FR" sz="4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z</m:t>
                              </m:r>
                            </m:e>
                            <m:sup>
                              <m:r>
                                <a:rPr lang="fr-FR" sz="4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fr-FR" sz="4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+2,1 </m:t>
                          </m:r>
                          <m:sSup>
                            <m:sSupPr>
                              <m:ctrlPr>
                                <a:rPr lang="en-US" sz="4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fr-FR" sz="4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z</m:t>
                              </m:r>
                            </m:e>
                            <m:sup>
                              <m:r>
                                <a:rPr lang="fr-FR" sz="4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fr-FR" sz="4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4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4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4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  <m:sSup>
                            <m:sSupPr>
                              <m:ctrlPr>
                                <a:rPr lang="en-US" sz="4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fr-FR" sz="4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z</m:t>
                              </m:r>
                            </m:e>
                            <m:sup>
                              <m:r>
                                <a:rPr lang="fr-FR" sz="4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41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1" y="5160846"/>
                <a:ext cx="10617428" cy="10494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488972" y="2515225"/>
            <a:ext cx="13310055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Thực hiện phép chia (7y</a:t>
            </a:r>
            <a:r>
              <a:rPr kumimoji="0" lang="en-US" altLang="en-US" sz="41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5</a:t>
            </a:r>
            <a:r>
              <a:rPr kumimoji="0" lang="en-US" altLang="en-US" sz="4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z</a:t>
            </a:r>
            <a:r>
              <a:rPr kumimoji="0" lang="en-US" altLang="en-US" sz="41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2</a:t>
            </a:r>
            <a:r>
              <a:rPr kumimoji="0" lang="en-US" altLang="en-US" sz="4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 – 14y</a:t>
            </a:r>
            <a:r>
              <a:rPr kumimoji="0" lang="en-US" altLang="en-US" sz="41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4</a:t>
            </a:r>
            <a:r>
              <a:rPr kumimoji="0" lang="en-US" altLang="en-US" sz="4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z</a:t>
            </a:r>
            <a:r>
              <a:rPr kumimoji="0" lang="en-US" altLang="en-US" sz="41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3</a:t>
            </a:r>
            <a:r>
              <a:rPr kumimoji="0" lang="en-US" altLang="en-US" sz="4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 + 2,1y</a:t>
            </a:r>
            <a:r>
              <a:rPr kumimoji="0" lang="en-US" altLang="en-US" sz="41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3</a:t>
            </a:r>
            <a:r>
              <a:rPr kumimoji="0" lang="en-US" altLang="en-US" sz="4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z</a:t>
            </a:r>
            <a:r>
              <a:rPr kumimoji="0" lang="en-US" altLang="en-US" sz="41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4</a:t>
            </a:r>
            <a:r>
              <a:rPr kumimoji="0" lang="en-US" altLang="en-US" sz="4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) : (−7y</a:t>
            </a:r>
            <a:r>
              <a:rPr kumimoji="0" lang="en-US" altLang="en-US" sz="41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3</a:t>
            </a:r>
            <a:r>
              <a:rPr kumimoji="0" lang="en-US" altLang="en-US" sz="4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z</a:t>
            </a:r>
            <a:r>
              <a:rPr kumimoji="0" lang="en-US" altLang="en-US" sz="41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2</a:t>
            </a:r>
            <a:r>
              <a:rPr kumimoji="0" lang="en-US" altLang="en-US" sz="4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)</a:t>
            </a:r>
            <a:endParaRPr kumimoji="0" lang="en-US" altLang="en-US" sz="4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8519190" y="3695700"/>
            <a:ext cx="1789177" cy="989230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057400" y="6438900"/>
                <a:ext cx="14503628" cy="10494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4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=7</m:t>
                    </m:r>
                    <m:sSup>
                      <m:sSupPr>
                        <m:ctrlPr>
                          <a:rPr lang="en-US" sz="4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en-US" sz="4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z</m:t>
                        </m:r>
                      </m:e>
                      <m:sup>
                        <m:r>
                          <a:rPr lang="fr-FR" sz="4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ctrlPr>
                          <a:rPr lang="en-US" sz="4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  <m:sSup>
                          <m:sSupPr>
                            <m:ctrlPr>
                              <a:rPr lang="en-US" sz="4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fr-FR" sz="4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4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z</m:t>
                            </m:r>
                          </m:e>
                          <m:sup>
                            <m:r>
                              <a:rPr lang="fr-FR" sz="4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fr-FR" sz="4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14</m:t>
                    </m:r>
                    <m:sSup>
                      <m:sSupPr>
                        <m:ctrlPr>
                          <a:rPr lang="en-US" sz="4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4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z</m:t>
                        </m:r>
                      </m:e>
                      <m:sup>
                        <m:r>
                          <a:rPr lang="fr-FR" sz="4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ctrlPr>
                          <a:rPr lang="en-US" sz="4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  <m:sSup>
                          <m:sSupPr>
                            <m:ctrlPr>
                              <a:rPr lang="en-US" sz="4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fr-FR" sz="4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4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z</m:t>
                            </m:r>
                          </m:e>
                          <m:sup>
                            <m:r>
                              <a:rPr lang="fr-FR" sz="4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10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fr-FR" sz="4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+2,1</m:t>
                    </m:r>
                    <m:sSup>
                      <m:sSupPr>
                        <m:ctrlPr>
                          <a:rPr lang="en-US" sz="4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4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z</m:t>
                        </m:r>
                      </m:e>
                      <m:sup>
                        <m:r>
                          <a:rPr lang="fr-FR" sz="4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ctrlPr>
                          <a:rPr lang="en-US" sz="4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  <m:sSup>
                          <m:sSupPr>
                            <m:ctrlPr>
                              <a:rPr lang="en-US" sz="4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fr-FR" sz="4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4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z</m:t>
                            </m:r>
                          </m:e>
                          <m:sup>
                            <m:r>
                              <a:rPr lang="fr-FR" sz="4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410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6438900"/>
                <a:ext cx="14503628" cy="10494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057400" y="7697614"/>
                <a:ext cx="5122621" cy="1038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a:rPr lang="fr-FR" sz="41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fr-FR" sz="4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m:rPr>
                          <m:sty m:val="p"/>
                        </m:rPr>
                        <a:rPr lang="fr-FR" sz="4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yz</m:t>
                      </m:r>
                      <m:r>
                        <a:rPr lang="fr-FR" sz="41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fr-FR" sz="4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0,3</m:t>
                      </m:r>
                      <m:sSup>
                        <m:sSupPr>
                          <m:ctrlPr>
                            <a:rPr lang="en-US" sz="4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z</m:t>
                          </m:r>
                        </m:e>
                        <m:sup>
                          <m:r>
                            <a:rPr lang="fr-FR" sz="4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7697614"/>
                <a:ext cx="5122621" cy="10387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49400" y="8319595"/>
            <a:ext cx="3438567" cy="18772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4737596">
            <a:off x="16147225" y="34810"/>
            <a:ext cx="2057727" cy="200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2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21" grpId="0" animBg="1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078275" y="1612788"/>
            <a:ext cx="15676325" cy="1905000"/>
            <a:chOff x="2743200" y="3162300"/>
            <a:chExt cx="12481624" cy="1905000"/>
          </a:xfrm>
        </p:grpSpPr>
        <p:sp>
          <p:nvSpPr>
            <p:cNvPr id="12" name="Freeform 4"/>
            <p:cNvSpPr/>
            <p:nvPr/>
          </p:nvSpPr>
          <p:spPr>
            <a:xfrm>
              <a:off x="2977574" y="3162300"/>
              <a:ext cx="11943896" cy="1905000"/>
            </a:xfrm>
            <a:custGeom>
              <a:avLst/>
              <a:gdLst/>
              <a:ahLst/>
              <a:cxnLst/>
              <a:rect l="l" t="t" r="r" b="b"/>
              <a:pathLst>
                <a:path w="8541811" h="5591003">
                  <a:moveTo>
                    <a:pt x="0" y="0"/>
                  </a:moveTo>
                  <a:lnTo>
                    <a:pt x="8541811" y="0"/>
                  </a:lnTo>
                  <a:lnTo>
                    <a:pt x="8541811" y="5591003"/>
                  </a:lnTo>
                  <a:lnTo>
                    <a:pt x="0" y="5591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43200" y="3295058"/>
              <a:ext cx="12481624" cy="14073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60045" algn="l"/>
                  <a:tab pos="720090" algn="l"/>
                </a:tabLst>
                <a:defRPr/>
              </a:pPr>
              <a:r>
                <a:rPr kumimoji="0" lang="en-US" sz="65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VẬN</a:t>
              </a:r>
              <a:r>
                <a:rPr kumimoji="0" lang="en-US" sz="6500" b="1" i="0" u="none" strike="noStrike" kern="1200" cap="none" spc="0" normalizeH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DỤNG</a:t>
              </a:r>
              <a:endParaRPr kumimoji="0" lang="vi-VN" sz="6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0999" y="5981700"/>
            <a:ext cx="6904242" cy="3758424"/>
          </a:xfrm>
          <a:prstGeom prst="rect">
            <a:avLst/>
          </a:prstGeom>
        </p:spPr>
      </p:pic>
      <p:grpSp>
        <p:nvGrpSpPr>
          <p:cNvPr id="15" name="Group 2"/>
          <p:cNvGrpSpPr/>
          <p:nvPr/>
        </p:nvGrpSpPr>
        <p:grpSpPr>
          <a:xfrm>
            <a:off x="678093" y="0"/>
            <a:ext cx="845907" cy="10287000"/>
            <a:chOff x="0" y="0"/>
            <a:chExt cx="570895" cy="2709333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570895" cy="2709333"/>
            </a:xfrm>
            <a:custGeom>
              <a:avLst/>
              <a:gdLst/>
              <a:ahLst/>
              <a:cxnLst/>
              <a:rect l="l" t="t" r="r" b="b"/>
              <a:pathLst>
                <a:path w="570895" h="2709333">
                  <a:moveTo>
                    <a:pt x="0" y="0"/>
                  </a:moveTo>
                  <a:lnTo>
                    <a:pt x="570895" y="0"/>
                  </a:lnTo>
                  <a:lnTo>
                    <a:pt x="57089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96C92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7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0761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1066800" y="4382912"/>
            <a:ext cx="20163437" cy="1319789"/>
          </a:xfrm>
          <a:custGeom>
            <a:avLst/>
            <a:gdLst/>
            <a:ahLst/>
            <a:cxnLst/>
            <a:rect l="l" t="t" r="r" b="b"/>
            <a:pathLst>
              <a:path w="20163437" h="1319789">
                <a:moveTo>
                  <a:pt x="0" y="0"/>
                </a:moveTo>
                <a:lnTo>
                  <a:pt x="20163437" y="0"/>
                </a:lnTo>
                <a:lnTo>
                  <a:pt x="20163437" y="1319789"/>
                </a:lnTo>
                <a:lnTo>
                  <a:pt x="0" y="13197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5" name="Group 5"/>
          <p:cNvGrpSpPr/>
          <p:nvPr/>
        </p:nvGrpSpPr>
        <p:grpSpPr>
          <a:xfrm>
            <a:off x="533400" y="370584"/>
            <a:ext cx="17221200" cy="9497316"/>
            <a:chOff x="0" y="0"/>
            <a:chExt cx="3919932" cy="22749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19932" cy="2274980"/>
            </a:xfrm>
            <a:custGeom>
              <a:avLst/>
              <a:gdLst/>
              <a:ahLst/>
              <a:cxnLst/>
              <a:rect l="l" t="t" r="r" b="b"/>
              <a:pathLst>
                <a:path w="3919932" h="2274980">
                  <a:moveTo>
                    <a:pt x="26529" y="0"/>
                  </a:moveTo>
                  <a:lnTo>
                    <a:pt x="3893404" y="0"/>
                  </a:lnTo>
                  <a:cubicBezTo>
                    <a:pt x="3908055" y="0"/>
                    <a:pt x="3919932" y="11877"/>
                    <a:pt x="3919932" y="26529"/>
                  </a:cubicBezTo>
                  <a:lnTo>
                    <a:pt x="3919932" y="2248451"/>
                  </a:lnTo>
                  <a:cubicBezTo>
                    <a:pt x="3919932" y="2263103"/>
                    <a:pt x="3908055" y="2274980"/>
                    <a:pt x="3893404" y="2274980"/>
                  </a:cubicBezTo>
                  <a:lnTo>
                    <a:pt x="26529" y="2274980"/>
                  </a:lnTo>
                  <a:cubicBezTo>
                    <a:pt x="19493" y="2274980"/>
                    <a:pt x="12745" y="2272185"/>
                    <a:pt x="7770" y="2267210"/>
                  </a:cubicBezTo>
                  <a:cubicBezTo>
                    <a:pt x="2795" y="2262235"/>
                    <a:pt x="0" y="2255487"/>
                    <a:pt x="0" y="2248451"/>
                  </a:cubicBezTo>
                  <a:lnTo>
                    <a:pt x="0" y="26529"/>
                  </a:lnTo>
                  <a:cubicBezTo>
                    <a:pt x="0" y="11877"/>
                    <a:pt x="11877" y="0"/>
                    <a:pt x="26529" y="0"/>
                  </a:cubicBez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066800" y="800100"/>
            <a:ext cx="4365278" cy="1053993"/>
            <a:chOff x="609600" y="1498707"/>
            <a:chExt cx="2905203" cy="105399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1" name="Rounded Rectangle 60"/>
            <p:cNvSpPr/>
            <p:nvPr/>
          </p:nvSpPr>
          <p:spPr>
            <a:xfrm>
              <a:off x="609600" y="1548063"/>
              <a:ext cx="2905203" cy="1004637"/>
            </a:xfrm>
            <a:prstGeom prst="roundRect">
              <a:avLst/>
            </a:prstGeom>
            <a:solidFill>
              <a:srgbClr val="A2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68685" y="1498707"/>
              <a:ext cx="2571296" cy="90159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</a:t>
              </a:r>
              <a:r>
                <a:rPr kumimoji="0" lang="nl-NL" sz="4000" b="1" i="0" u="none" strike="noStrike" kern="1200" cap="none" spc="0" normalizeH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tập thêm </a:t>
              </a:r>
              <a:r>
                <a:rPr kumimoji="0" lang="nl-NL" sz="4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1: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64" name="Oval Callout 63"/>
          <p:cNvSpPr/>
          <p:nvPr/>
        </p:nvSpPr>
        <p:spPr>
          <a:xfrm>
            <a:off x="8249411" y="4838700"/>
            <a:ext cx="1789177" cy="989230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439982">
            <a:off x="15628975" y="672346"/>
            <a:ext cx="1697410" cy="3011172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78200" y="6972300"/>
            <a:ext cx="1890517" cy="28187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87999" y="2171700"/>
                <a:ext cx="13033704" cy="2326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en-US" sz="40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y</m:t>
                                </m:r>
                              </m:e>
                            </m:d>
                          </m:e>
                          <m:sup>
                            <m:r>
                              <a:rPr lang="en-US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en-US" sz="40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y</m:t>
                                </m:r>
                              </m:e>
                            </m:d>
                          </m:e>
                          <m:sup>
                            <m:r>
                              <a:rPr lang="en-US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</m:d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:(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z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z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1000</m:t>
                    </m:r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99" y="2171700"/>
                <a:ext cx="13033704" cy="2326021"/>
              </a:xfrm>
              <a:prstGeom prst="rect">
                <a:avLst/>
              </a:prstGeom>
              <a:blipFill>
                <a:blip r:embed="rId10"/>
                <a:stretch>
                  <a:fillRect l="-1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671115" y="835185"/>
            <a:ext cx="777167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fr-FR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 giá trị của các biểu thức sau</a:t>
            </a:r>
            <a:endParaRPr lang="en-US" sz="400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127851" y="6144754"/>
                <a:ext cx="14721749" cy="34945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y</m:t>
                                </m:r>
                              </m:e>
                            </m:d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y</m:t>
                                </m:r>
                              </m:e>
                            </m:d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</m:d>
                  </m:oMath>
                </a14:m>
                <a:endParaRPr lang="en-US" sz="400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y</m:t>
                                </m:r>
                              </m:e>
                            </m:d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den>
                    </m:f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y</m:t>
                                </m:r>
                              </m:e>
                            </m:d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vào đa thức, có: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851" y="6144754"/>
                <a:ext cx="14721749" cy="3494546"/>
              </a:xfrm>
              <a:prstGeom prst="rect">
                <a:avLst/>
              </a:prstGeom>
              <a:blipFill>
                <a:blip r:embed="rId11"/>
                <a:stretch>
                  <a:fillRect l="-1449" b="-3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063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67618" cy="10287000"/>
            <a:chOff x="0" y="0"/>
            <a:chExt cx="57089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0895" cy="2709333"/>
            </a:xfrm>
            <a:custGeom>
              <a:avLst/>
              <a:gdLst/>
              <a:ahLst/>
              <a:cxnLst/>
              <a:rect l="l" t="t" r="r" b="b"/>
              <a:pathLst>
                <a:path w="570895" h="2709333">
                  <a:moveTo>
                    <a:pt x="0" y="0"/>
                  </a:moveTo>
                  <a:lnTo>
                    <a:pt x="570895" y="0"/>
                  </a:lnTo>
                  <a:lnTo>
                    <a:pt x="57089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96C92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5400000">
            <a:off x="-5183647" y="4940158"/>
            <a:ext cx="12153557" cy="795506"/>
          </a:xfrm>
          <a:custGeom>
            <a:avLst/>
            <a:gdLst/>
            <a:ahLst/>
            <a:cxnLst/>
            <a:rect l="l" t="t" r="r" b="b"/>
            <a:pathLst>
              <a:path w="12153557" h="795506">
                <a:moveTo>
                  <a:pt x="0" y="0"/>
                </a:moveTo>
                <a:lnTo>
                  <a:pt x="12153557" y="0"/>
                </a:lnTo>
                <a:lnTo>
                  <a:pt x="12153557" y="795505"/>
                </a:lnTo>
                <a:lnTo>
                  <a:pt x="0" y="7955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3161636" y="495300"/>
            <a:ext cx="16497964" cy="9258300"/>
          </a:xfrm>
          <a:custGeom>
            <a:avLst/>
            <a:gdLst/>
            <a:ahLst/>
            <a:cxnLst/>
            <a:rect l="l" t="t" r="r" b="b"/>
            <a:pathLst>
              <a:path w="14384364" h="9258300">
                <a:moveTo>
                  <a:pt x="0" y="0"/>
                </a:moveTo>
                <a:lnTo>
                  <a:pt x="14384365" y="0"/>
                </a:lnTo>
                <a:lnTo>
                  <a:pt x="14384365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7" name="Group 7"/>
          <p:cNvGrpSpPr/>
          <p:nvPr/>
        </p:nvGrpSpPr>
        <p:grpSpPr>
          <a:xfrm>
            <a:off x="3657600" y="1569584"/>
            <a:ext cx="13030200" cy="7147832"/>
            <a:chOff x="0" y="0"/>
            <a:chExt cx="2828673" cy="188255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828673" cy="1882557"/>
            </a:xfrm>
            <a:custGeom>
              <a:avLst/>
              <a:gdLst/>
              <a:ahLst/>
              <a:cxnLst/>
              <a:rect l="l" t="t" r="r" b="b"/>
              <a:pathLst>
                <a:path w="2828673" h="1882557">
                  <a:moveTo>
                    <a:pt x="36763" y="0"/>
                  </a:moveTo>
                  <a:lnTo>
                    <a:pt x="2791910" y="0"/>
                  </a:lnTo>
                  <a:cubicBezTo>
                    <a:pt x="2812214" y="0"/>
                    <a:pt x="2828673" y="16459"/>
                    <a:pt x="2828673" y="36763"/>
                  </a:cubicBezTo>
                  <a:lnTo>
                    <a:pt x="2828673" y="1845794"/>
                  </a:lnTo>
                  <a:cubicBezTo>
                    <a:pt x="2828673" y="1866097"/>
                    <a:pt x="2812214" y="1882557"/>
                    <a:pt x="2791910" y="1882557"/>
                  </a:cubicBezTo>
                  <a:lnTo>
                    <a:pt x="36763" y="1882557"/>
                  </a:lnTo>
                  <a:cubicBezTo>
                    <a:pt x="16459" y="1882557"/>
                    <a:pt x="0" y="1866097"/>
                    <a:pt x="0" y="1845794"/>
                  </a:cubicBezTo>
                  <a:lnTo>
                    <a:pt x="0" y="36763"/>
                  </a:lnTo>
                  <a:cubicBezTo>
                    <a:pt x="0" y="16459"/>
                    <a:pt x="16459" y="0"/>
                    <a:pt x="36763" y="0"/>
                  </a:cubicBez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766082" y="7801013"/>
            <a:ext cx="3118036" cy="85687"/>
          </a:xfrm>
          <a:custGeom>
            <a:avLst/>
            <a:gdLst/>
            <a:ahLst/>
            <a:cxnLst/>
            <a:rect l="l" t="t" r="r" b="b"/>
            <a:pathLst>
              <a:path w="6921871" h="453068">
                <a:moveTo>
                  <a:pt x="0" y="0"/>
                </a:moveTo>
                <a:lnTo>
                  <a:pt x="6921871" y="0"/>
                </a:lnTo>
                <a:lnTo>
                  <a:pt x="6921871" y="453068"/>
                </a:lnTo>
                <a:lnTo>
                  <a:pt x="0" y="453068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/>
          <a:lstStyle/>
          <a:p>
            <a:endParaRPr lang="vi-VN"/>
          </a:p>
        </p:txBody>
      </p:sp>
      <p:sp>
        <p:nvSpPr>
          <p:cNvPr id="12" name="Rectangle 11"/>
          <p:cNvSpPr/>
          <p:nvPr/>
        </p:nvSpPr>
        <p:spPr>
          <a:xfrm>
            <a:off x="5180846" y="2095500"/>
            <a:ext cx="10136108" cy="1609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7500" b="1" kern="0">
                <a:solidFill>
                  <a:srgbClr val="0070C0"/>
                </a:solidFill>
                <a:cs typeface="Arial" panose="020B0604020202020204" pitchFamily="34" charset="0"/>
              </a:rPr>
              <a:t>CHƯƠNG I. ĐA THỨC</a:t>
            </a:r>
            <a:endParaRPr lang="en-US" sz="7500" b="1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62400" y="3924300"/>
            <a:ext cx="12725400" cy="3211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7200" b="1" kern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 5. PHÉP CHIA ĐA THỨC CHO ĐƠN THỨC 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534457">
            <a:off x="14861720" y="7231464"/>
            <a:ext cx="2289746" cy="23741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1066800" y="4382912"/>
            <a:ext cx="20163437" cy="1319789"/>
          </a:xfrm>
          <a:custGeom>
            <a:avLst/>
            <a:gdLst/>
            <a:ahLst/>
            <a:cxnLst/>
            <a:rect l="l" t="t" r="r" b="b"/>
            <a:pathLst>
              <a:path w="20163437" h="1319789">
                <a:moveTo>
                  <a:pt x="0" y="0"/>
                </a:moveTo>
                <a:lnTo>
                  <a:pt x="20163437" y="0"/>
                </a:lnTo>
                <a:lnTo>
                  <a:pt x="20163437" y="1319789"/>
                </a:lnTo>
                <a:lnTo>
                  <a:pt x="0" y="13197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5" name="Group 5"/>
          <p:cNvGrpSpPr/>
          <p:nvPr/>
        </p:nvGrpSpPr>
        <p:grpSpPr>
          <a:xfrm>
            <a:off x="533400" y="370584"/>
            <a:ext cx="17221200" cy="9497316"/>
            <a:chOff x="0" y="0"/>
            <a:chExt cx="3919932" cy="22749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19932" cy="2274980"/>
            </a:xfrm>
            <a:custGeom>
              <a:avLst/>
              <a:gdLst/>
              <a:ahLst/>
              <a:cxnLst/>
              <a:rect l="l" t="t" r="r" b="b"/>
              <a:pathLst>
                <a:path w="3919932" h="2274980">
                  <a:moveTo>
                    <a:pt x="26529" y="0"/>
                  </a:moveTo>
                  <a:lnTo>
                    <a:pt x="3893404" y="0"/>
                  </a:lnTo>
                  <a:cubicBezTo>
                    <a:pt x="3908055" y="0"/>
                    <a:pt x="3919932" y="11877"/>
                    <a:pt x="3919932" y="26529"/>
                  </a:cubicBezTo>
                  <a:lnTo>
                    <a:pt x="3919932" y="2248451"/>
                  </a:lnTo>
                  <a:cubicBezTo>
                    <a:pt x="3919932" y="2263103"/>
                    <a:pt x="3908055" y="2274980"/>
                    <a:pt x="3893404" y="2274980"/>
                  </a:cubicBezTo>
                  <a:lnTo>
                    <a:pt x="26529" y="2274980"/>
                  </a:lnTo>
                  <a:cubicBezTo>
                    <a:pt x="19493" y="2274980"/>
                    <a:pt x="12745" y="2272185"/>
                    <a:pt x="7770" y="2267210"/>
                  </a:cubicBezTo>
                  <a:cubicBezTo>
                    <a:pt x="2795" y="2262235"/>
                    <a:pt x="0" y="2255487"/>
                    <a:pt x="0" y="2248451"/>
                  </a:cubicBezTo>
                  <a:lnTo>
                    <a:pt x="0" y="26529"/>
                  </a:lnTo>
                  <a:cubicBezTo>
                    <a:pt x="0" y="11877"/>
                    <a:pt x="11877" y="0"/>
                    <a:pt x="26529" y="0"/>
                  </a:cubicBez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066800" y="800100"/>
            <a:ext cx="4365278" cy="1053993"/>
            <a:chOff x="609600" y="1498707"/>
            <a:chExt cx="2905203" cy="105399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1" name="Rounded Rectangle 60"/>
            <p:cNvSpPr/>
            <p:nvPr/>
          </p:nvSpPr>
          <p:spPr>
            <a:xfrm>
              <a:off x="609600" y="1548063"/>
              <a:ext cx="2905203" cy="1004637"/>
            </a:xfrm>
            <a:prstGeom prst="roundRect">
              <a:avLst/>
            </a:prstGeom>
            <a:solidFill>
              <a:srgbClr val="A2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68685" y="1498707"/>
              <a:ext cx="2571296" cy="90159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 tập thêm 1: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64" name="Oval Callout 63"/>
          <p:cNvSpPr/>
          <p:nvPr/>
        </p:nvSpPr>
        <p:spPr>
          <a:xfrm>
            <a:off x="8249411" y="4838700"/>
            <a:ext cx="1789177" cy="989230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439982">
            <a:off x="15628975" y="672346"/>
            <a:ext cx="1697410" cy="3011172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78200" y="6972300"/>
            <a:ext cx="1890517" cy="28187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87999" y="2171700"/>
                <a:ext cx="13033704" cy="2326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kumimoji="0" lang="en-US" sz="4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kumimoji="0" lang="en-US" sz="4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sz="4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y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kumimoji="0" lang="en-US" sz="4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kumimoji="0" lang="en-US" sz="4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sz="4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y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</m:d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:(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  <m:sSup>
                          <m:sSup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z</m:t>
                            </m:r>
                          </m:e>
                          <m:sup>
                            <m: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z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1000</m:t>
                    </m:r>
                  </m:oMath>
                </a14:m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99" y="2171700"/>
                <a:ext cx="13033704" cy="2326021"/>
              </a:xfrm>
              <a:prstGeom prst="rect">
                <a:avLst/>
              </a:prstGeom>
              <a:blipFill>
                <a:blip r:embed="rId10"/>
                <a:stretch>
                  <a:fillRect l="-1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671115" y="835185"/>
            <a:ext cx="777167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 giá trị của các biểu thức sau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10117" y="6057900"/>
                <a:ext cx="16067763" cy="37183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z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z</m:t>
                        </m:r>
                      </m:e>
                      <m: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</m:oMath>
                </a14:m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1000</m:t>
                    </m:r>
                  </m:oMath>
                </a14:m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vào đa thức ta có: </a:t>
                </a:r>
                <a:endParaRPr lang="en-US" sz="4000" i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ctr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117" y="6057900"/>
                <a:ext cx="16067763" cy="3718390"/>
              </a:xfrm>
              <a:prstGeom prst="rect">
                <a:avLst/>
              </a:prstGeom>
              <a:blipFill>
                <a:blip r:embed="rId11"/>
                <a:stretch>
                  <a:fillRect l="-1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090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5450425" y="4940158"/>
            <a:ext cx="12153557" cy="795506"/>
          </a:xfrm>
          <a:custGeom>
            <a:avLst/>
            <a:gdLst/>
            <a:ahLst/>
            <a:cxnLst/>
            <a:rect l="l" t="t" r="r" b="b"/>
            <a:pathLst>
              <a:path w="12153557" h="795506">
                <a:moveTo>
                  <a:pt x="0" y="0"/>
                </a:moveTo>
                <a:lnTo>
                  <a:pt x="12153557" y="0"/>
                </a:lnTo>
                <a:lnTo>
                  <a:pt x="12153557" y="795505"/>
                </a:lnTo>
                <a:lnTo>
                  <a:pt x="0" y="7955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8" name="Oval Callout 17"/>
          <p:cNvSpPr/>
          <p:nvPr/>
        </p:nvSpPr>
        <p:spPr>
          <a:xfrm>
            <a:off x="8889966" y="4914900"/>
            <a:ext cx="1789177" cy="990600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443790" y="342900"/>
            <a:ext cx="4365278" cy="1053993"/>
            <a:chOff x="609600" y="1498707"/>
            <a:chExt cx="2905203" cy="105399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6" name="Rounded Rectangle 25"/>
            <p:cNvSpPr/>
            <p:nvPr/>
          </p:nvSpPr>
          <p:spPr>
            <a:xfrm>
              <a:off x="609600" y="1548063"/>
              <a:ext cx="2905203" cy="1004637"/>
            </a:xfrm>
            <a:prstGeom prst="roundRect">
              <a:avLst/>
            </a:prstGeom>
            <a:solidFill>
              <a:srgbClr val="A2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68685" y="1498707"/>
              <a:ext cx="2571296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 tập thêm 2: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371600" y="470968"/>
                <a:ext cx="14630400" cy="41039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       Tìm số tự nhiên n để đa thức A chia hết cho đa thức B trong các trường hợp sau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=7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</m:sSup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70968"/>
                <a:ext cx="14630400" cy="4103944"/>
              </a:xfrm>
              <a:prstGeom prst="rect">
                <a:avLst/>
              </a:prstGeom>
              <a:blipFill>
                <a:blip r:embed="rId4"/>
                <a:stretch>
                  <a:fillRect l="-1458" r="-1458" b="-2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21683" y="658465"/>
            <a:ext cx="1493668" cy="175019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443790" y="5935319"/>
            <a:ext cx="5912646" cy="2103781"/>
            <a:chOff x="2850354" y="4991100"/>
            <a:chExt cx="5912646" cy="2103781"/>
          </a:xfrm>
        </p:grpSpPr>
        <p:sp>
          <p:nvSpPr>
            <p:cNvPr id="4" name="Rectangle 3"/>
            <p:cNvSpPr/>
            <p:nvPr/>
          </p:nvSpPr>
          <p:spPr>
            <a:xfrm>
              <a:off x="2850354" y="5689707"/>
              <a:ext cx="591264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a) Có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4244889" y="4991100"/>
                  <a:ext cx="3128357" cy="210378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den>
                        </m:f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  <m: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y</m:t>
                                </m:r>
                              </m:e>
                              <m:sup>
                                <m: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y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  <m: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4889" y="4991100"/>
                  <a:ext cx="3128357" cy="210378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47800" y="7639764"/>
                <a:ext cx="16840200" cy="2151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 A chia hết cho B, khi và chỉ khi: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+1≥3</m:t>
                            </m:r>
                          </m:e>
                          <m:e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2≥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eqArr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 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  <m: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≥2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  <m: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≤3</m:t>
                                </m:r>
                              </m:e>
                            </m:eqAr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=2; 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=3</m:t>
                            </m:r>
                          </m:e>
                        </m:d>
                      </m:e>
                    </m:d>
                  </m:oMath>
                </a14:m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7639764"/>
                <a:ext cx="16840200" cy="2151936"/>
              </a:xfrm>
              <a:prstGeom prst="rect">
                <a:avLst/>
              </a:prstGeom>
              <a:blipFill>
                <a:blip r:embed="rId7"/>
                <a:stretch>
                  <a:fillRect l="-1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3934271">
            <a:off x="15987666" y="5172028"/>
            <a:ext cx="2074798" cy="158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5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8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5450425" y="4940158"/>
            <a:ext cx="12153557" cy="795506"/>
          </a:xfrm>
          <a:custGeom>
            <a:avLst/>
            <a:gdLst/>
            <a:ahLst/>
            <a:cxnLst/>
            <a:rect l="l" t="t" r="r" b="b"/>
            <a:pathLst>
              <a:path w="12153557" h="795506">
                <a:moveTo>
                  <a:pt x="0" y="0"/>
                </a:moveTo>
                <a:lnTo>
                  <a:pt x="12153557" y="0"/>
                </a:lnTo>
                <a:lnTo>
                  <a:pt x="12153557" y="795505"/>
                </a:lnTo>
                <a:lnTo>
                  <a:pt x="0" y="7955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8" name="Oval Callout 17"/>
          <p:cNvSpPr/>
          <p:nvPr/>
        </p:nvSpPr>
        <p:spPr>
          <a:xfrm>
            <a:off x="8889966" y="4914900"/>
            <a:ext cx="1789177" cy="990600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443790" y="342900"/>
            <a:ext cx="4365278" cy="1053993"/>
            <a:chOff x="609600" y="1498707"/>
            <a:chExt cx="2905203" cy="105399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6" name="Rounded Rectangle 25"/>
            <p:cNvSpPr/>
            <p:nvPr/>
          </p:nvSpPr>
          <p:spPr>
            <a:xfrm>
              <a:off x="609600" y="1548063"/>
              <a:ext cx="2905203" cy="1004637"/>
            </a:xfrm>
            <a:prstGeom prst="roundRect">
              <a:avLst/>
            </a:prstGeom>
            <a:solidFill>
              <a:srgbClr val="A2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68685" y="1498707"/>
              <a:ext cx="2571296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 tập thêm 2: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371600" y="470968"/>
                <a:ext cx="14630400" cy="41039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       Tìm số tự nhiên n để đa thức A chia hết cho đa thức B trong các trường hợp sau</a:t>
                </a: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</m:sSup>
                  </m:oMath>
                </a14:m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70968"/>
                <a:ext cx="14630400" cy="4103944"/>
              </a:xfrm>
              <a:prstGeom prst="rect">
                <a:avLst/>
              </a:prstGeom>
              <a:blipFill>
                <a:blip r:embed="rId4"/>
                <a:stretch>
                  <a:fillRect l="-1458" r="-1458" b="-2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21683" y="658465"/>
            <a:ext cx="1493668" cy="17501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3934271">
            <a:off x="15987666" y="5172028"/>
            <a:ext cx="2074798" cy="15878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43790" y="6903909"/>
                <a:ext cx="16959782" cy="3040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 A chia hết cho B, khi và chỉ khi: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≥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≥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      </m:t>
                            </m:r>
                          </m:e>
                          <m:e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≥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      </m:t>
                            </m:r>
                          </m:e>
                        </m:eqArr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  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  <m: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≥</m:t>
                                </m:r>
                                <m: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  <m: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≤</m:t>
                                </m:r>
                                <m: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</m:eqAr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790" y="6903909"/>
                <a:ext cx="16959782" cy="3040191"/>
              </a:xfrm>
              <a:prstGeom prst="rect">
                <a:avLst/>
              </a:prstGeom>
              <a:blipFill>
                <a:blip r:embed="rId7"/>
                <a:stretch>
                  <a:fillRect l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1443790" y="5769774"/>
            <a:ext cx="6440138" cy="2116926"/>
            <a:chOff x="1443790" y="5676900"/>
            <a:chExt cx="6440138" cy="2116926"/>
          </a:xfrm>
        </p:grpSpPr>
        <p:sp>
          <p:nvSpPr>
            <p:cNvPr id="8" name="Rectangle 7"/>
            <p:cNvSpPr/>
            <p:nvPr/>
          </p:nvSpPr>
          <p:spPr>
            <a:xfrm>
              <a:off x="1443790" y="6370129"/>
              <a:ext cx="1439818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lnSpc>
                  <a:spcPct val="150000"/>
                </a:lnSpc>
                <a:defRPr/>
              </a:pPr>
              <a:r>
                <a:rPr lang="en-US" sz="40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b) Có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2819400" y="5676900"/>
                  <a:ext cx="5064528" cy="21169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den>
                        </m:f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  <m:sSup>
                              <m:sSup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  <m: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y</m:t>
                                </m:r>
                              </m:e>
                              <m:sup>
                                <m: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sSup>
                              <m:sSup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y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</m:sup>
                            </m:sSup>
                          </m:den>
                        </m:f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sSup>
                              <m:sSup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y</m:t>
                                </m:r>
                              </m:e>
                              <m:sup>
                                <m: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sSup>
                              <m:sSup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y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9400" y="5676900"/>
                  <a:ext cx="5064528" cy="211692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0508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63043" y="-738868"/>
            <a:ext cx="10149475" cy="8747002"/>
          </a:xfrm>
          <a:custGeom>
            <a:avLst/>
            <a:gdLst/>
            <a:ahLst/>
            <a:cxnLst/>
            <a:rect l="l" t="t" r="r" b="b"/>
            <a:pathLst>
              <a:path w="10149475" h="8747002">
                <a:moveTo>
                  <a:pt x="0" y="0"/>
                </a:moveTo>
                <a:lnTo>
                  <a:pt x="10149475" y="0"/>
                </a:lnTo>
                <a:lnTo>
                  <a:pt x="10149475" y="8747002"/>
                </a:lnTo>
                <a:lnTo>
                  <a:pt x="0" y="87470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-667939" y="7589232"/>
            <a:ext cx="20163437" cy="1319789"/>
          </a:xfrm>
          <a:custGeom>
            <a:avLst/>
            <a:gdLst/>
            <a:ahLst/>
            <a:cxnLst/>
            <a:rect l="l" t="t" r="r" b="b"/>
            <a:pathLst>
              <a:path w="20163437" h="1319789">
                <a:moveTo>
                  <a:pt x="0" y="0"/>
                </a:moveTo>
                <a:lnTo>
                  <a:pt x="20163437" y="0"/>
                </a:lnTo>
                <a:lnTo>
                  <a:pt x="20163437" y="1319789"/>
                </a:lnTo>
                <a:lnTo>
                  <a:pt x="0" y="13197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5" name="Group 5"/>
          <p:cNvGrpSpPr/>
          <p:nvPr/>
        </p:nvGrpSpPr>
        <p:grpSpPr>
          <a:xfrm>
            <a:off x="695416" y="579050"/>
            <a:ext cx="16830584" cy="9136450"/>
            <a:chOff x="0" y="0"/>
            <a:chExt cx="3919932" cy="22749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19932" cy="2274980"/>
            </a:xfrm>
            <a:custGeom>
              <a:avLst/>
              <a:gdLst/>
              <a:ahLst/>
              <a:cxnLst/>
              <a:rect l="l" t="t" r="r" b="b"/>
              <a:pathLst>
                <a:path w="3919932" h="2274980">
                  <a:moveTo>
                    <a:pt x="26529" y="0"/>
                  </a:moveTo>
                  <a:lnTo>
                    <a:pt x="3893404" y="0"/>
                  </a:lnTo>
                  <a:cubicBezTo>
                    <a:pt x="3908055" y="0"/>
                    <a:pt x="3919932" y="11877"/>
                    <a:pt x="3919932" y="26529"/>
                  </a:cubicBezTo>
                  <a:lnTo>
                    <a:pt x="3919932" y="2248451"/>
                  </a:lnTo>
                  <a:cubicBezTo>
                    <a:pt x="3919932" y="2263103"/>
                    <a:pt x="3908055" y="2274980"/>
                    <a:pt x="3893404" y="2274980"/>
                  </a:cubicBezTo>
                  <a:lnTo>
                    <a:pt x="26529" y="2274980"/>
                  </a:lnTo>
                  <a:cubicBezTo>
                    <a:pt x="19493" y="2274980"/>
                    <a:pt x="12745" y="2272185"/>
                    <a:pt x="7770" y="2267210"/>
                  </a:cubicBezTo>
                  <a:cubicBezTo>
                    <a:pt x="2795" y="2262235"/>
                    <a:pt x="0" y="2255487"/>
                    <a:pt x="0" y="2248451"/>
                  </a:cubicBezTo>
                  <a:lnTo>
                    <a:pt x="0" y="26529"/>
                  </a:lnTo>
                  <a:cubicBezTo>
                    <a:pt x="0" y="11877"/>
                    <a:pt x="11877" y="0"/>
                    <a:pt x="26529" y="0"/>
                  </a:cubicBez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87433" y="8091666"/>
            <a:ext cx="3438567" cy="18772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286813">
            <a:off x="296386" y="152470"/>
            <a:ext cx="2057727" cy="2002112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730723" y="1485900"/>
            <a:ext cx="4730531" cy="1219200"/>
            <a:chOff x="512254" y="1453135"/>
            <a:chExt cx="3148288" cy="12192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9" name="Rounded Rectangle 18"/>
            <p:cNvSpPr/>
            <p:nvPr/>
          </p:nvSpPr>
          <p:spPr>
            <a:xfrm>
              <a:off x="512254" y="1453135"/>
              <a:ext cx="3148288" cy="1219200"/>
            </a:xfrm>
            <a:prstGeom prst="roundRect">
              <a:avLst/>
            </a:prstGeom>
            <a:solidFill>
              <a:srgbClr val="A2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68685" y="1498707"/>
              <a:ext cx="2691848" cy="94205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 tập thêm 3:</a:t>
              </a:r>
              <a:endPara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580378" y="3238500"/>
                <a:ext cx="15031222" cy="4278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4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Tìm các giá trị nguyên của n để hai biểu thức A và B đồng thời chia hết cho biểu thức C</a:t>
                </a:r>
                <a:endParaRPr lang="en-US" sz="42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4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4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en-US" sz="4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4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</m:sSup>
                    <m:sSup>
                      <m:sSupPr>
                        <m:ctrlP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</m:sSup>
                    <m:r>
                      <a:rPr lang="en-US" sz="4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4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4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42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4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4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20</m:t>
                    </m:r>
                    <m:sSup>
                      <m:sSupPr>
                        <m:ctrlP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</m:sSup>
                    <m:sSup>
                      <m:sSupPr>
                        <m:ctrlP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z</m:t>
                        </m:r>
                      </m:e>
                      <m:sup>
                        <m: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4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21</m:t>
                    </m:r>
                    <m:sSup>
                      <m:sSupPr>
                        <m:ctrlP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</m:sSup>
                    <m:r>
                      <m:rPr>
                        <m:sty m:val="p"/>
                      </m:rPr>
                      <a:rPr lang="en-US" sz="4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sz="4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4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4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22</m:t>
                    </m:r>
                    <m:sSup>
                      <m:sSupPr>
                        <m:ctrlP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2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378" y="3238500"/>
                <a:ext cx="15031222" cy="4278094"/>
              </a:xfrm>
              <a:prstGeom prst="rect">
                <a:avLst/>
              </a:prstGeom>
              <a:blipFill>
                <a:blip r:embed="rId8"/>
                <a:stretch>
                  <a:fillRect l="-1541" r="-1582" b="-2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251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63043" y="-738868"/>
            <a:ext cx="10149475" cy="8747002"/>
          </a:xfrm>
          <a:custGeom>
            <a:avLst/>
            <a:gdLst/>
            <a:ahLst/>
            <a:cxnLst/>
            <a:rect l="l" t="t" r="r" b="b"/>
            <a:pathLst>
              <a:path w="10149475" h="8747002">
                <a:moveTo>
                  <a:pt x="0" y="0"/>
                </a:moveTo>
                <a:lnTo>
                  <a:pt x="10149475" y="0"/>
                </a:lnTo>
                <a:lnTo>
                  <a:pt x="10149475" y="8747002"/>
                </a:lnTo>
                <a:lnTo>
                  <a:pt x="0" y="87470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-667939" y="7589232"/>
            <a:ext cx="20163437" cy="1319789"/>
          </a:xfrm>
          <a:custGeom>
            <a:avLst/>
            <a:gdLst/>
            <a:ahLst/>
            <a:cxnLst/>
            <a:rect l="l" t="t" r="r" b="b"/>
            <a:pathLst>
              <a:path w="20163437" h="1319789">
                <a:moveTo>
                  <a:pt x="0" y="0"/>
                </a:moveTo>
                <a:lnTo>
                  <a:pt x="20163437" y="0"/>
                </a:lnTo>
                <a:lnTo>
                  <a:pt x="20163437" y="1319789"/>
                </a:lnTo>
                <a:lnTo>
                  <a:pt x="0" y="13197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695416" y="579050"/>
            <a:ext cx="16830584" cy="9136450"/>
          </a:xfrm>
          <a:custGeom>
            <a:avLst/>
            <a:gdLst/>
            <a:ahLst/>
            <a:cxnLst/>
            <a:rect l="l" t="t" r="r" b="b"/>
            <a:pathLst>
              <a:path w="3919932" h="2274980">
                <a:moveTo>
                  <a:pt x="26529" y="0"/>
                </a:moveTo>
                <a:lnTo>
                  <a:pt x="3893404" y="0"/>
                </a:lnTo>
                <a:cubicBezTo>
                  <a:pt x="3908055" y="0"/>
                  <a:pt x="3919932" y="11877"/>
                  <a:pt x="3919932" y="26529"/>
                </a:cubicBezTo>
                <a:lnTo>
                  <a:pt x="3919932" y="2248451"/>
                </a:lnTo>
                <a:cubicBezTo>
                  <a:pt x="3919932" y="2263103"/>
                  <a:pt x="3908055" y="2274980"/>
                  <a:pt x="3893404" y="2274980"/>
                </a:cubicBezTo>
                <a:lnTo>
                  <a:pt x="26529" y="2274980"/>
                </a:lnTo>
                <a:cubicBezTo>
                  <a:pt x="19493" y="2274980"/>
                  <a:pt x="12745" y="2272185"/>
                  <a:pt x="7770" y="2267210"/>
                </a:cubicBezTo>
                <a:cubicBezTo>
                  <a:pt x="2795" y="2262235"/>
                  <a:pt x="0" y="2255487"/>
                  <a:pt x="0" y="2248451"/>
                </a:cubicBezTo>
                <a:lnTo>
                  <a:pt x="0" y="26529"/>
                </a:lnTo>
                <a:cubicBezTo>
                  <a:pt x="0" y="11877"/>
                  <a:pt x="11877" y="0"/>
                  <a:pt x="26529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/>
          <a:lstStyle/>
          <a:p>
            <a:endParaRPr lang="vi-VN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89020" y="8420100"/>
            <a:ext cx="2836980" cy="15488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286813">
            <a:off x="296386" y="152470"/>
            <a:ext cx="2057727" cy="20021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990600" y="2341106"/>
                <a:ext cx="17297400" cy="52407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 ⁝ 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  <m:e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 ⁝ 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</m:eqArr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</m:e>
                    </m:d>
                  </m:oMath>
                </a14:m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4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4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y</m:t>
                                    </m:r>
                                  </m:e>
                                  <m:sup>
                                    <m: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n</m:t>
                                    </m:r>
                                    <m:r>
                                      <a:rPr lang="en-US" sz="4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4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y</m:t>
                                    </m:r>
                                  </m:e>
                                  <m:sup>
                                    <m: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     </m:t>
                            </m:r>
                          </m:e>
                          <m:e/>
                          <m:e/>
                          <m:e>
                            <m:f>
                              <m:f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n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4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y</m:t>
                                    </m:r>
                                  </m:e>
                                  <m:sup>
                                    <m: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18</m:t>
                                    </m:r>
                                    <m:r>
                                      <a:rPr lang="en-US" sz="4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n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4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y</m:t>
                                    </m:r>
                                  </m:e>
                                  <m:sup>
                                    <m: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Z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             </m:t>
                            </m:r>
                          </m:e>
                          <m:e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6≥4  </m:t>
                            </m:r>
                          </m:e>
                          <m:e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≥2          </m:t>
                            </m:r>
                          </m:e>
                          <m:e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18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≥4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Z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    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≥5   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≥1   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≤11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Z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           </m:t>
                            </m:r>
                          </m:e>
                          <m:e/>
                          <m:e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11≥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≥5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 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341106"/>
                <a:ext cx="17297400" cy="52407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Callout 15"/>
          <p:cNvSpPr/>
          <p:nvPr/>
        </p:nvSpPr>
        <p:spPr>
          <a:xfrm>
            <a:off x="8216119" y="1167563"/>
            <a:ext cx="1789177" cy="989230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96200" y="2445716"/>
            <a:ext cx="59919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Theo đề bài, ta có: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293793" y="7686510"/>
                <a:ext cx="5991577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5;6;7;8;9;10;11</m:t>
                        </m:r>
                      </m:e>
                    </m:d>
                  </m:oMath>
                </a14:m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793" y="7686510"/>
                <a:ext cx="5991577" cy="1015663"/>
              </a:xfrm>
              <a:prstGeom prst="rect">
                <a:avLst/>
              </a:prstGeom>
              <a:blipFill>
                <a:blip r:embed="rId9"/>
                <a:stretch>
                  <a:fillRect l="-3561"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4572000" y="5219700"/>
            <a:ext cx="533400" cy="1143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5163800" y="5524500"/>
            <a:ext cx="676184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9620401">
            <a:off x="15506933" y="707915"/>
            <a:ext cx="1949051" cy="184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9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63043" y="-738868"/>
            <a:ext cx="10149475" cy="8747002"/>
          </a:xfrm>
          <a:custGeom>
            <a:avLst/>
            <a:gdLst/>
            <a:ahLst/>
            <a:cxnLst/>
            <a:rect l="l" t="t" r="r" b="b"/>
            <a:pathLst>
              <a:path w="10149475" h="8747002">
                <a:moveTo>
                  <a:pt x="0" y="0"/>
                </a:moveTo>
                <a:lnTo>
                  <a:pt x="10149475" y="0"/>
                </a:lnTo>
                <a:lnTo>
                  <a:pt x="10149475" y="8747002"/>
                </a:lnTo>
                <a:lnTo>
                  <a:pt x="0" y="87470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-667939" y="7589232"/>
            <a:ext cx="20163437" cy="1319789"/>
          </a:xfrm>
          <a:custGeom>
            <a:avLst/>
            <a:gdLst/>
            <a:ahLst/>
            <a:cxnLst/>
            <a:rect l="l" t="t" r="r" b="b"/>
            <a:pathLst>
              <a:path w="20163437" h="1319789">
                <a:moveTo>
                  <a:pt x="0" y="0"/>
                </a:moveTo>
                <a:lnTo>
                  <a:pt x="20163437" y="0"/>
                </a:lnTo>
                <a:lnTo>
                  <a:pt x="20163437" y="1319789"/>
                </a:lnTo>
                <a:lnTo>
                  <a:pt x="0" y="13197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695416" y="579050"/>
            <a:ext cx="16830584" cy="9136450"/>
          </a:xfrm>
          <a:custGeom>
            <a:avLst/>
            <a:gdLst/>
            <a:ahLst/>
            <a:cxnLst/>
            <a:rect l="l" t="t" r="r" b="b"/>
            <a:pathLst>
              <a:path w="3919932" h="2274980">
                <a:moveTo>
                  <a:pt x="26529" y="0"/>
                </a:moveTo>
                <a:lnTo>
                  <a:pt x="3893404" y="0"/>
                </a:lnTo>
                <a:cubicBezTo>
                  <a:pt x="3908055" y="0"/>
                  <a:pt x="3919932" y="11877"/>
                  <a:pt x="3919932" y="26529"/>
                </a:cubicBezTo>
                <a:lnTo>
                  <a:pt x="3919932" y="2248451"/>
                </a:lnTo>
                <a:cubicBezTo>
                  <a:pt x="3919932" y="2263103"/>
                  <a:pt x="3908055" y="2274980"/>
                  <a:pt x="3893404" y="2274980"/>
                </a:cubicBezTo>
                <a:lnTo>
                  <a:pt x="26529" y="2274980"/>
                </a:lnTo>
                <a:cubicBezTo>
                  <a:pt x="19493" y="2274980"/>
                  <a:pt x="12745" y="2272185"/>
                  <a:pt x="7770" y="2267210"/>
                </a:cubicBezTo>
                <a:cubicBezTo>
                  <a:pt x="2795" y="2262235"/>
                  <a:pt x="0" y="2255487"/>
                  <a:pt x="0" y="2248451"/>
                </a:cubicBezTo>
                <a:lnTo>
                  <a:pt x="0" y="26529"/>
                </a:lnTo>
                <a:cubicBezTo>
                  <a:pt x="0" y="11877"/>
                  <a:pt x="11877" y="0"/>
                  <a:pt x="26529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/>
          <a:lstStyle/>
          <a:p>
            <a:endParaRPr lang="vi-VN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89020" y="8420100"/>
            <a:ext cx="2836980" cy="15488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286813">
            <a:off x="296386" y="152470"/>
            <a:ext cx="2057727" cy="20021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398685" y="2476500"/>
                <a:ext cx="11506200" cy="47920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 ⁝ 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  <m:e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 ⁝ 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</m:eqAr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</m:e>
                    </m:d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40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20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n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y</m:t>
                                    </m:r>
                                  </m:e>
                                  <m:sup>
                                    <m: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n</m:t>
                                    </m:r>
                                    <m: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+3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z</m:t>
                                    </m:r>
                                  </m:e>
                                  <m:sup>
                                    <m: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22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n</m:t>
                                    </m:r>
                                    <m: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y</m:t>
                                    </m:r>
                                  </m:e>
                                  <m:sup>
                                    <m: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  <m:e/>
                          <m:e>
                            <m:f>
                              <m:f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21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y</m:t>
                                    </m:r>
                                  </m:e>
                                  <m:sup>
                                    <m: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n</m:t>
                                    </m:r>
                                  </m:sup>
                                </m:sSup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t</m:t>
                                </m:r>
                              </m:num>
                              <m:den>
                                <m: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22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n</m:t>
                                    </m:r>
                                    <m: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y</m:t>
                                    </m:r>
                                  </m:e>
                                  <m:sup>
                                    <m: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40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40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Z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       </m:t>
                            </m:r>
                          </m:e>
                          <m:e/>
                          <m:e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0≤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≤5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685" y="2476500"/>
                <a:ext cx="11506200" cy="479201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Callout 15"/>
          <p:cNvSpPr/>
          <p:nvPr/>
        </p:nvSpPr>
        <p:spPr>
          <a:xfrm>
            <a:off x="8216119" y="1167563"/>
            <a:ext cx="1789177" cy="989230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07343" y="2628900"/>
            <a:ext cx="59919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b) Theo đề bài, ta có: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5163800" y="5524500"/>
            <a:ext cx="676184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910357" y="7830206"/>
                <a:ext cx="492025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0;1;2;3;4;5</m:t>
                        </m:r>
                      </m:e>
                    </m:d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357" y="7830206"/>
                <a:ext cx="4920258" cy="707886"/>
              </a:xfrm>
              <a:prstGeom prst="rect">
                <a:avLst/>
              </a:prstGeom>
              <a:blipFill>
                <a:blip r:embed="rId9"/>
                <a:stretch>
                  <a:fillRect l="-4461" t="-1709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7999293" y="5372100"/>
            <a:ext cx="535107" cy="7108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1684535" y="5372100"/>
            <a:ext cx="450473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9620401">
            <a:off x="15506933" y="707915"/>
            <a:ext cx="1949051" cy="184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" name="Google Shape;940;p55"/>
          <p:cNvPicPr preferRelativeResize="0"/>
          <p:nvPr/>
        </p:nvPicPr>
        <p:blipFill rotWithShape="1">
          <a:blip r:embed="rId3">
            <a:alphaModFix amt="75000"/>
            <a:duotone>
              <a:prstClr val="black"/>
              <a:schemeClr val="bg2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-838200" y="-4982105"/>
            <a:ext cx="19960258" cy="199602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11"/>
          <p:cNvGrpSpPr/>
          <p:nvPr/>
        </p:nvGrpSpPr>
        <p:grpSpPr>
          <a:xfrm>
            <a:off x="4005929" y="638097"/>
            <a:ext cx="10272000" cy="3873989"/>
            <a:chOff x="4129800" y="287531"/>
            <a:chExt cx="10272000" cy="3873989"/>
          </a:xfrm>
        </p:grpSpPr>
        <p:grpSp>
          <p:nvGrpSpPr>
            <p:cNvPr id="13" name="Group 2"/>
            <p:cNvGrpSpPr/>
            <p:nvPr/>
          </p:nvGrpSpPr>
          <p:grpSpPr>
            <a:xfrm>
              <a:off x="4924472" y="287531"/>
              <a:ext cx="8610597" cy="3873989"/>
              <a:chOff x="-298267" y="-28575"/>
              <a:chExt cx="3248785" cy="841375"/>
            </a:xfrm>
          </p:grpSpPr>
          <p:sp>
            <p:nvSpPr>
              <p:cNvPr id="15" name="Freeform 3"/>
              <p:cNvSpPr/>
              <p:nvPr/>
            </p:nvSpPr>
            <p:spPr>
              <a:xfrm>
                <a:off x="-298267" y="29859"/>
                <a:ext cx="3248785" cy="272376"/>
              </a:xfrm>
              <a:custGeom>
                <a:avLst/>
                <a:gdLst/>
                <a:ahLst/>
                <a:cxnLst/>
                <a:rect l="l" t="t" r="r" b="b"/>
                <a:pathLst>
                  <a:path w="2645030" h="330991">
                    <a:moveTo>
                      <a:pt x="39315" y="0"/>
                    </a:moveTo>
                    <a:lnTo>
                      <a:pt x="2605715" y="0"/>
                    </a:lnTo>
                    <a:cubicBezTo>
                      <a:pt x="2616142" y="0"/>
                      <a:pt x="2626142" y="4142"/>
                      <a:pt x="2633515" y="11515"/>
                    </a:cubicBezTo>
                    <a:cubicBezTo>
                      <a:pt x="2640888" y="18888"/>
                      <a:pt x="2645030" y="28888"/>
                      <a:pt x="2645030" y="39315"/>
                    </a:cubicBezTo>
                    <a:lnTo>
                      <a:pt x="2645030" y="291676"/>
                    </a:lnTo>
                    <a:cubicBezTo>
                      <a:pt x="2645030" y="313389"/>
                      <a:pt x="2627428" y="330991"/>
                      <a:pt x="2605715" y="330991"/>
                    </a:cubicBezTo>
                    <a:lnTo>
                      <a:pt x="39315" y="330991"/>
                    </a:lnTo>
                    <a:cubicBezTo>
                      <a:pt x="28888" y="330991"/>
                      <a:pt x="18888" y="326849"/>
                      <a:pt x="11515" y="319476"/>
                    </a:cubicBezTo>
                    <a:cubicBezTo>
                      <a:pt x="4142" y="312103"/>
                      <a:pt x="0" y="302103"/>
                      <a:pt x="0" y="291676"/>
                    </a:cubicBezTo>
                    <a:lnTo>
                      <a:pt x="0" y="39315"/>
                    </a:lnTo>
                    <a:cubicBezTo>
                      <a:pt x="0" y="17602"/>
                      <a:pt x="17602" y="0"/>
                      <a:pt x="39315" y="0"/>
                    </a:cubicBezTo>
                    <a:close/>
                  </a:path>
                </a:pathLst>
              </a:custGeom>
              <a:solidFill>
                <a:srgbClr val="24536B"/>
              </a:solidFill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9" name="TextBox 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41"/>
                  </a:lnSpc>
                </a:pPr>
                <a:endParaRPr/>
              </a:p>
            </p:txBody>
          </p:sp>
        </p:grpSp>
        <p:sp>
          <p:nvSpPr>
            <p:cNvPr id="14" name="Google Shape;7771;p33"/>
            <p:cNvSpPr txBox="1">
              <a:spLocks/>
            </p:cNvSpPr>
            <p:nvPr/>
          </p:nvSpPr>
          <p:spPr>
            <a:xfrm>
              <a:off x="4129800" y="800100"/>
              <a:ext cx="10272000" cy="76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Kavoon"/>
                <a:buNone/>
                <a:defRPr sz="3500" b="0" i="0" u="none" strike="noStrike" cap="none">
                  <a:solidFill>
                    <a:schemeClr val="dk1"/>
                  </a:solidFill>
                  <a:latin typeface="Kavoon"/>
                  <a:ea typeface="Kavoon"/>
                  <a:cs typeface="Kavoon"/>
                  <a:sym typeface="Kavoon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9pPr>
            </a:lstStyle>
            <a:p>
              <a:pPr>
                <a:buClr>
                  <a:srgbClr val="04596F"/>
                </a:buClr>
              </a:pPr>
              <a:r>
                <a:rPr lang="vi-VN" sz="5800" b="1" kern="0">
                  <a:solidFill>
                    <a:srgbClr val="FFFF00"/>
                  </a:solidFill>
                  <a:latin typeface="Arial" panose="020B0604020202020204" pitchFamily="34" charset="0"/>
                </a:rPr>
                <a:t>HƯỚNG DẪN VỀ NHÀ</a:t>
              </a:r>
            </a:p>
          </p:txBody>
        </p:sp>
      </p:grpSp>
      <p:grpSp>
        <p:nvGrpSpPr>
          <p:cNvPr id="20" name="Google Shape;1097;p63"/>
          <p:cNvGrpSpPr/>
          <p:nvPr/>
        </p:nvGrpSpPr>
        <p:grpSpPr>
          <a:xfrm>
            <a:off x="990600" y="3226472"/>
            <a:ext cx="4447408" cy="3593428"/>
            <a:chOff x="1026411" y="2702556"/>
            <a:chExt cx="4447408" cy="4872478"/>
          </a:xfrm>
        </p:grpSpPr>
        <p:sp>
          <p:nvSpPr>
            <p:cNvPr id="21" name="Google Shape;1098;p63"/>
            <p:cNvSpPr/>
            <p:nvPr/>
          </p:nvSpPr>
          <p:spPr>
            <a:xfrm rot="10800000">
              <a:off x="1026411" y="3000040"/>
              <a:ext cx="4447408" cy="4574994"/>
            </a:xfrm>
            <a:custGeom>
              <a:avLst/>
              <a:gdLst/>
              <a:ahLst/>
              <a:cxnLst/>
              <a:rect l="l" t="t" r="r" b="b"/>
              <a:pathLst>
                <a:path w="15047908" h="15923210" extrusionOk="0">
                  <a:moveTo>
                    <a:pt x="14109009" y="15912021"/>
                  </a:moveTo>
                  <a:cubicBezTo>
                    <a:pt x="14109009" y="15912021"/>
                    <a:pt x="13689256" y="15923210"/>
                    <a:pt x="13226672" y="15920588"/>
                  </a:cubicBezTo>
                  <a:cubicBezTo>
                    <a:pt x="4710410" y="15918426"/>
                    <a:pt x="1057073" y="15910601"/>
                    <a:pt x="1057073" y="15910601"/>
                  </a:cubicBezTo>
                  <a:cubicBezTo>
                    <a:pt x="812931" y="15901766"/>
                    <a:pt x="565145" y="15884786"/>
                    <a:pt x="398404" y="15826608"/>
                  </a:cubicBezTo>
                  <a:cubicBezTo>
                    <a:pt x="120505" y="15729646"/>
                    <a:pt x="0" y="15552118"/>
                    <a:pt x="0" y="4794363"/>
                  </a:cubicBezTo>
                  <a:lnTo>
                    <a:pt x="0" y="47942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0638329" y="7673"/>
                  </a:cubicBezTo>
                  <a:cubicBezTo>
                    <a:pt x="13470330" y="0"/>
                    <a:pt x="13934256" y="7673"/>
                    <a:pt x="13934256" y="7673"/>
                  </a:cubicBezTo>
                  <a:cubicBezTo>
                    <a:pt x="14302564" y="15152"/>
                    <a:pt x="14665877" y="84484"/>
                    <a:pt x="14863617" y="207066"/>
                  </a:cubicBezTo>
                  <a:cubicBezTo>
                    <a:pt x="15014634" y="300683"/>
                    <a:pt x="15047908" y="425358"/>
                    <a:pt x="15038769" y="4794364"/>
                  </a:cubicBezTo>
                  <a:lnTo>
                    <a:pt x="15038769" y="4794487"/>
                  </a:lnTo>
                  <a:cubicBezTo>
                    <a:pt x="15038769" y="15670083"/>
                    <a:pt x="14755772" y="15884181"/>
                    <a:pt x="14109009" y="15912021"/>
                  </a:cubicBezTo>
                  <a:close/>
                </a:path>
              </a:pathLst>
            </a:custGeom>
            <a:solidFill>
              <a:srgbClr val="FFC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Google Shape;1099;p63"/>
            <p:cNvSpPr txBox="1"/>
            <p:nvPr/>
          </p:nvSpPr>
          <p:spPr>
            <a:xfrm>
              <a:off x="1155341" y="2702556"/>
              <a:ext cx="4122867" cy="19107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7596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373E56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kumimoji="0" sz="5400" b="1" i="0" u="none" strike="noStrike" kern="1200" cap="none" spc="0" normalizeH="0" baseline="0" noProof="0" dirty="0">
                <a:ln>
                  <a:noFill/>
                </a:ln>
                <a:solidFill>
                  <a:srgbClr val="373E5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100;p63"/>
            <p:cNvSpPr txBox="1"/>
            <p:nvPr/>
          </p:nvSpPr>
          <p:spPr>
            <a:xfrm>
              <a:off x="1269877" y="4534740"/>
              <a:ext cx="4030937" cy="1938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Ôn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tập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kiến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thức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đã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học</a:t>
              </a:r>
              <a:endParaRPr kumimoji="0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101;p63"/>
          <p:cNvGrpSpPr/>
          <p:nvPr/>
        </p:nvGrpSpPr>
        <p:grpSpPr>
          <a:xfrm>
            <a:off x="6477000" y="3094944"/>
            <a:ext cx="4797758" cy="3749976"/>
            <a:chOff x="6899689" y="2445687"/>
            <a:chExt cx="4797758" cy="4221814"/>
          </a:xfrm>
        </p:grpSpPr>
        <p:sp>
          <p:nvSpPr>
            <p:cNvPr id="25" name="Google Shape;1102;p63"/>
            <p:cNvSpPr/>
            <p:nvPr/>
          </p:nvSpPr>
          <p:spPr>
            <a:xfrm rot="10800000">
              <a:off x="6899689" y="2868931"/>
              <a:ext cx="4797758" cy="3798570"/>
            </a:xfrm>
            <a:custGeom>
              <a:avLst/>
              <a:gdLst/>
              <a:ahLst/>
              <a:cxnLst/>
              <a:rect l="l" t="t" r="r" b="b"/>
              <a:pathLst>
                <a:path w="15047908" h="15923210" extrusionOk="0">
                  <a:moveTo>
                    <a:pt x="14109009" y="15912021"/>
                  </a:moveTo>
                  <a:cubicBezTo>
                    <a:pt x="14109009" y="15912021"/>
                    <a:pt x="13689256" y="15923210"/>
                    <a:pt x="13226672" y="15920588"/>
                  </a:cubicBezTo>
                  <a:cubicBezTo>
                    <a:pt x="4710410" y="15918426"/>
                    <a:pt x="1057073" y="15910601"/>
                    <a:pt x="1057073" y="15910601"/>
                  </a:cubicBezTo>
                  <a:cubicBezTo>
                    <a:pt x="812931" y="15901766"/>
                    <a:pt x="565145" y="15884786"/>
                    <a:pt x="398404" y="15826608"/>
                  </a:cubicBezTo>
                  <a:cubicBezTo>
                    <a:pt x="120505" y="15729646"/>
                    <a:pt x="0" y="15552118"/>
                    <a:pt x="0" y="4794363"/>
                  </a:cubicBezTo>
                  <a:lnTo>
                    <a:pt x="0" y="47942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0638329" y="7673"/>
                  </a:cubicBezTo>
                  <a:cubicBezTo>
                    <a:pt x="13470330" y="0"/>
                    <a:pt x="13934256" y="7673"/>
                    <a:pt x="13934256" y="7673"/>
                  </a:cubicBezTo>
                  <a:cubicBezTo>
                    <a:pt x="14302564" y="15152"/>
                    <a:pt x="14665877" y="84484"/>
                    <a:pt x="14863617" y="207066"/>
                  </a:cubicBezTo>
                  <a:cubicBezTo>
                    <a:pt x="15014634" y="300683"/>
                    <a:pt x="15047908" y="425358"/>
                    <a:pt x="15038769" y="4794364"/>
                  </a:cubicBezTo>
                  <a:lnTo>
                    <a:pt x="15038769" y="4794487"/>
                  </a:lnTo>
                  <a:cubicBezTo>
                    <a:pt x="15038769" y="15670083"/>
                    <a:pt x="14755772" y="15884181"/>
                    <a:pt x="14109009" y="15912021"/>
                  </a:cubicBezTo>
                  <a:close/>
                </a:path>
              </a:pathLst>
            </a:custGeom>
            <a:solidFill>
              <a:srgbClr val="FFC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Google Shape;1103;p63"/>
            <p:cNvSpPr txBox="1"/>
            <p:nvPr/>
          </p:nvSpPr>
          <p:spPr>
            <a:xfrm>
              <a:off x="7251430" y="2445687"/>
              <a:ext cx="4122867" cy="19107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7596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373E56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kumimoji="0" sz="5400" b="1" i="0" u="none" strike="noStrike" kern="1200" cap="none" spc="0" normalizeH="0" baseline="0" noProof="0" dirty="0">
                <a:ln>
                  <a:noFill/>
                </a:ln>
                <a:solidFill>
                  <a:srgbClr val="373E5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104;p63"/>
            <p:cNvSpPr txBox="1"/>
            <p:nvPr/>
          </p:nvSpPr>
          <p:spPr>
            <a:xfrm>
              <a:off x="7014544" y="4118908"/>
              <a:ext cx="4632565" cy="1938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Hoàn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thành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bài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tập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trong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SBT</a:t>
              </a:r>
              <a:endParaRPr kumimoji="0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" name="Google Shape;1105;p63"/>
          <p:cNvGrpSpPr/>
          <p:nvPr/>
        </p:nvGrpSpPr>
        <p:grpSpPr>
          <a:xfrm>
            <a:off x="12227487" y="3181208"/>
            <a:ext cx="4962749" cy="3633633"/>
            <a:chOff x="12263298" y="2658674"/>
            <a:chExt cx="4962749" cy="4916359"/>
          </a:xfrm>
        </p:grpSpPr>
        <p:sp>
          <p:nvSpPr>
            <p:cNvPr id="29" name="Google Shape;1106;p63"/>
            <p:cNvSpPr/>
            <p:nvPr/>
          </p:nvSpPr>
          <p:spPr>
            <a:xfrm rot="10800000">
              <a:off x="12263298" y="3009914"/>
              <a:ext cx="4957847" cy="4565119"/>
            </a:xfrm>
            <a:custGeom>
              <a:avLst/>
              <a:gdLst/>
              <a:ahLst/>
              <a:cxnLst/>
              <a:rect l="l" t="t" r="r" b="b"/>
              <a:pathLst>
                <a:path w="15047908" h="15923210" extrusionOk="0">
                  <a:moveTo>
                    <a:pt x="14109009" y="15912021"/>
                  </a:moveTo>
                  <a:cubicBezTo>
                    <a:pt x="14109009" y="15912021"/>
                    <a:pt x="13689256" y="15923210"/>
                    <a:pt x="13226672" y="15920588"/>
                  </a:cubicBezTo>
                  <a:cubicBezTo>
                    <a:pt x="4710410" y="15918426"/>
                    <a:pt x="1057073" y="15910601"/>
                    <a:pt x="1057073" y="15910601"/>
                  </a:cubicBezTo>
                  <a:cubicBezTo>
                    <a:pt x="812931" y="15901766"/>
                    <a:pt x="565145" y="15884786"/>
                    <a:pt x="398404" y="15826608"/>
                  </a:cubicBezTo>
                  <a:cubicBezTo>
                    <a:pt x="120505" y="15729646"/>
                    <a:pt x="0" y="15552118"/>
                    <a:pt x="0" y="4794363"/>
                  </a:cubicBezTo>
                  <a:lnTo>
                    <a:pt x="0" y="47942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0638329" y="7673"/>
                  </a:cubicBezTo>
                  <a:cubicBezTo>
                    <a:pt x="13470330" y="0"/>
                    <a:pt x="13934256" y="7673"/>
                    <a:pt x="13934256" y="7673"/>
                  </a:cubicBezTo>
                  <a:cubicBezTo>
                    <a:pt x="14302564" y="15152"/>
                    <a:pt x="14665877" y="84484"/>
                    <a:pt x="14863617" y="207066"/>
                  </a:cubicBezTo>
                  <a:cubicBezTo>
                    <a:pt x="15014634" y="300683"/>
                    <a:pt x="15047908" y="425358"/>
                    <a:pt x="15038769" y="4794364"/>
                  </a:cubicBezTo>
                  <a:lnTo>
                    <a:pt x="15038769" y="4794487"/>
                  </a:lnTo>
                  <a:cubicBezTo>
                    <a:pt x="15038769" y="15670083"/>
                    <a:pt x="14755772" y="15884181"/>
                    <a:pt x="14109009" y="15912021"/>
                  </a:cubicBezTo>
                  <a:close/>
                </a:path>
              </a:pathLst>
            </a:custGeom>
            <a:solidFill>
              <a:srgbClr val="FFC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Google Shape;1107;p63"/>
            <p:cNvSpPr txBox="1"/>
            <p:nvPr/>
          </p:nvSpPr>
          <p:spPr>
            <a:xfrm>
              <a:off x="12680787" y="2658674"/>
              <a:ext cx="4122867" cy="19107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7596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373E56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kumimoji="0" sz="5400" b="1" i="0" u="none" strike="noStrike" kern="1200" cap="none" spc="0" normalizeH="0" baseline="0" noProof="0" dirty="0">
                <a:ln>
                  <a:noFill/>
                </a:ln>
                <a:solidFill>
                  <a:srgbClr val="373E5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108;p63"/>
            <p:cNvSpPr txBox="1"/>
            <p:nvPr/>
          </p:nvSpPr>
          <p:spPr>
            <a:xfrm>
              <a:off x="12268200" y="4528650"/>
              <a:ext cx="4957847" cy="2330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Đọc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trước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bài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sau</a:t>
              </a:r>
              <a:endParaRPr kumimoji="0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lvl="0" algn="ctr">
                <a:lnSpc>
                  <a:spcPct val="150000"/>
                </a:lnSpc>
              </a:pPr>
              <a:r>
                <a:rPr lang="en-US" sz="4000" b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“Luyện tập chung”.</a:t>
              </a:r>
              <a:endParaRPr kumimoji="0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9393" y="8165164"/>
            <a:ext cx="3433011" cy="1868809"/>
          </a:xfrm>
          <a:prstGeom prst="rect">
            <a:avLst/>
          </a:prstGeom>
        </p:spPr>
      </p:pic>
      <p:pic>
        <p:nvPicPr>
          <p:cNvPr id="32" name="Google Shape;921;p5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890780">
            <a:off x="13449035" y="-170213"/>
            <a:ext cx="6484102" cy="14029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907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63043" y="-738868"/>
            <a:ext cx="10149475" cy="8747002"/>
          </a:xfrm>
          <a:custGeom>
            <a:avLst/>
            <a:gdLst/>
            <a:ahLst/>
            <a:cxnLst/>
            <a:rect l="l" t="t" r="r" b="b"/>
            <a:pathLst>
              <a:path w="10149475" h="8747002">
                <a:moveTo>
                  <a:pt x="0" y="0"/>
                </a:moveTo>
                <a:lnTo>
                  <a:pt x="10149475" y="0"/>
                </a:lnTo>
                <a:lnTo>
                  <a:pt x="10149475" y="8747002"/>
                </a:lnTo>
                <a:lnTo>
                  <a:pt x="0" y="87470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-667939" y="7589232"/>
            <a:ext cx="20163437" cy="1319789"/>
          </a:xfrm>
          <a:custGeom>
            <a:avLst/>
            <a:gdLst/>
            <a:ahLst/>
            <a:cxnLst/>
            <a:rect l="l" t="t" r="r" b="b"/>
            <a:pathLst>
              <a:path w="20163437" h="1319789">
                <a:moveTo>
                  <a:pt x="0" y="0"/>
                </a:moveTo>
                <a:lnTo>
                  <a:pt x="20163437" y="0"/>
                </a:lnTo>
                <a:lnTo>
                  <a:pt x="20163437" y="1319789"/>
                </a:lnTo>
                <a:lnTo>
                  <a:pt x="0" y="13197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-5400000">
            <a:off x="-5183647" y="4940158"/>
            <a:ext cx="12153557" cy="795506"/>
          </a:xfrm>
          <a:custGeom>
            <a:avLst/>
            <a:gdLst/>
            <a:ahLst/>
            <a:cxnLst/>
            <a:rect l="l" t="t" r="r" b="b"/>
            <a:pathLst>
              <a:path w="12153557" h="795506">
                <a:moveTo>
                  <a:pt x="0" y="0"/>
                </a:moveTo>
                <a:lnTo>
                  <a:pt x="12153557" y="0"/>
                </a:lnTo>
                <a:lnTo>
                  <a:pt x="12153557" y="795505"/>
                </a:lnTo>
                <a:lnTo>
                  <a:pt x="0" y="7955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5" name="Group 5"/>
          <p:cNvGrpSpPr/>
          <p:nvPr/>
        </p:nvGrpSpPr>
        <p:grpSpPr>
          <a:xfrm>
            <a:off x="2375807" y="824593"/>
            <a:ext cx="14883493" cy="8637814"/>
            <a:chOff x="0" y="0"/>
            <a:chExt cx="3919932" cy="22749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19932" cy="2274980"/>
            </a:xfrm>
            <a:custGeom>
              <a:avLst/>
              <a:gdLst/>
              <a:ahLst/>
              <a:cxnLst/>
              <a:rect l="l" t="t" r="r" b="b"/>
              <a:pathLst>
                <a:path w="3919932" h="2274980">
                  <a:moveTo>
                    <a:pt x="26529" y="0"/>
                  </a:moveTo>
                  <a:lnTo>
                    <a:pt x="3893404" y="0"/>
                  </a:lnTo>
                  <a:cubicBezTo>
                    <a:pt x="3908055" y="0"/>
                    <a:pt x="3919932" y="11877"/>
                    <a:pt x="3919932" y="26529"/>
                  </a:cubicBezTo>
                  <a:lnTo>
                    <a:pt x="3919932" y="2248451"/>
                  </a:lnTo>
                  <a:cubicBezTo>
                    <a:pt x="3919932" y="2263103"/>
                    <a:pt x="3908055" y="2274980"/>
                    <a:pt x="3893404" y="2274980"/>
                  </a:cubicBezTo>
                  <a:lnTo>
                    <a:pt x="26529" y="2274980"/>
                  </a:lnTo>
                  <a:cubicBezTo>
                    <a:pt x="19493" y="2274980"/>
                    <a:pt x="12745" y="2272185"/>
                    <a:pt x="7770" y="2267210"/>
                  </a:cubicBezTo>
                  <a:cubicBezTo>
                    <a:pt x="2795" y="2262235"/>
                    <a:pt x="0" y="2255487"/>
                    <a:pt x="0" y="2248451"/>
                  </a:cubicBezTo>
                  <a:lnTo>
                    <a:pt x="0" y="26529"/>
                  </a:lnTo>
                  <a:cubicBezTo>
                    <a:pt x="0" y="11877"/>
                    <a:pt x="11877" y="0"/>
                    <a:pt x="26529" y="0"/>
                  </a:cubicBez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Rectangle 10"/>
          <p:cNvSpPr/>
          <p:nvPr/>
        </p:nvSpPr>
        <p:spPr>
          <a:xfrm>
            <a:off x="3429000" y="2045881"/>
            <a:ext cx="126873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>
                <a:srgbClr val="04596F"/>
              </a:buClr>
              <a:buSzPts val="5200"/>
              <a:defRPr/>
            </a:pPr>
            <a:r>
              <a:rPr lang="vi-VN" sz="7500" b="1" kern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cs typeface="Arial" panose="020B0604020202020204" pitchFamily="34" charset="0"/>
                <a:sym typeface="Kavoon"/>
              </a:rPr>
              <a:t>CẢM ƠN CÁC EM </a:t>
            </a:r>
          </a:p>
          <a:p>
            <a:pPr lvl="0" algn="ctr">
              <a:lnSpc>
                <a:spcPct val="150000"/>
              </a:lnSpc>
              <a:buClr>
                <a:srgbClr val="04596F"/>
              </a:buClr>
              <a:buSzPts val="5200"/>
              <a:defRPr/>
            </a:pPr>
            <a:r>
              <a:rPr lang="vi-VN" sz="7500" b="1" kern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cs typeface="Arial" panose="020B0604020202020204" pitchFamily="34" charset="0"/>
                <a:sym typeface="Kavoon"/>
              </a:rPr>
              <a:t>ĐÃ LẮNG NGHE BÀI HỌC!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7050" y="6464493"/>
            <a:ext cx="5791200" cy="35692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5183647" y="4940158"/>
            <a:ext cx="12153557" cy="795506"/>
          </a:xfrm>
          <a:custGeom>
            <a:avLst/>
            <a:gdLst/>
            <a:ahLst/>
            <a:cxnLst/>
            <a:rect l="l" t="t" r="r" b="b"/>
            <a:pathLst>
              <a:path w="12153557" h="795506">
                <a:moveTo>
                  <a:pt x="0" y="0"/>
                </a:moveTo>
                <a:lnTo>
                  <a:pt x="12153557" y="0"/>
                </a:lnTo>
                <a:lnTo>
                  <a:pt x="12153557" y="795505"/>
                </a:lnTo>
                <a:lnTo>
                  <a:pt x="0" y="7955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26" name="Group 25"/>
          <p:cNvGrpSpPr/>
          <p:nvPr/>
        </p:nvGrpSpPr>
        <p:grpSpPr>
          <a:xfrm>
            <a:off x="4429992" y="888511"/>
            <a:ext cx="10272000" cy="3873989"/>
            <a:chOff x="4129800" y="287531"/>
            <a:chExt cx="10272000" cy="3873989"/>
          </a:xfrm>
        </p:grpSpPr>
        <p:grpSp>
          <p:nvGrpSpPr>
            <p:cNvPr id="27" name="Group 2"/>
            <p:cNvGrpSpPr/>
            <p:nvPr/>
          </p:nvGrpSpPr>
          <p:grpSpPr>
            <a:xfrm>
              <a:off x="5289364" y="287531"/>
              <a:ext cx="7772401" cy="3873989"/>
              <a:chOff x="-160593" y="-28575"/>
              <a:chExt cx="2932533" cy="841375"/>
            </a:xfrm>
          </p:grpSpPr>
          <p:sp>
            <p:nvSpPr>
              <p:cNvPr id="29" name="Freeform 3"/>
              <p:cNvSpPr/>
              <p:nvPr/>
            </p:nvSpPr>
            <p:spPr>
              <a:xfrm>
                <a:off x="-160593" y="29859"/>
                <a:ext cx="2932533" cy="272376"/>
              </a:xfrm>
              <a:custGeom>
                <a:avLst/>
                <a:gdLst/>
                <a:ahLst/>
                <a:cxnLst/>
                <a:rect l="l" t="t" r="r" b="b"/>
                <a:pathLst>
                  <a:path w="2645030" h="330991">
                    <a:moveTo>
                      <a:pt x="39315" y="0"/>
                    </a:moveTo>
                    <a:lnTo>
                      <a:pt x="2605715" y="0"/>
                    </a:lnTo>
                    <a:cubicBezTo>
                      <a:pt x="2616142" y="0"/>
                      <a:pt x="2626142" y="4142"/>
                      <a:pt x="2633515" y="11515"/>
                    </a:cubicBezTo>
                    <a:cubicBezTo>
                      <a:pt x="2640888" y="18888"/>
                      <a:pt x="2645030" y="28888"/>
                      <a:pt x="2645030" y="39315"/>
                    </a:cubicBezTo>
                    <a:lnTo>
                      <a:pt x="2645030" y="291676"/>
                    </a:lnTo>
                    <a:cubicBezTo>
                      <a:pt x="2645030" y="313389"/>
                      <a:pt x="2627428" y="330991"/>
                      <a:pt x="2605715" y="330991"/>
                    </a:cubicBezTo>
                    <a:lnTo>
                      <a:pt x="39315" y="330991"/>
                    </a:lnTo>
                    <a:cubicBezTo>
                      <a:pt x="28888" y="330991"/>
                      <a:pt x="18888" y="326849"/>
                      <a:pt x="11515" y="319476"/>
                    </a:cubicBezTo>
                    <a:cubicBezTo>
                      <a:pt x="4142" y="312103"/>
                      <a:pt x="0" y="302103"/>
                      <a:pt x="0" y="291676"/>
                    </a:cubicBezTo>
                    <a:lnTo>
                      <a:pt x="0" y="39315"/>
                    </a:lnTo>
                    <a:cubicBezTo>
                      <a:pt x="0" y="17602"/>
                      <a:pt x="17602" y="0"/>
                      <a:pt x="39315" y="0"/>
                    </a:cubicBezTo>
                    <a:close/>
                  </a:path>
                </a:pathLst>
              </a:custGeom>
              <a:solidFill>
                <a:srgbClr val="24536B"/>
              </a:solidFill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" name="TextBox 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41"/>
                  </a:lnSpc>
                </a:pPr>
                <a:endParaRPr/>
              </a:p>
            </p:txBody>
          </p:sp>
        </p:grpSp>
        <p:sp>
          <p:nvSpPr>
            <p:cNvPr id="28" name="Google Shape;7771;p33"/>
            <p:cNvSpPr txBox="1">
              <a:spLocks/>
            </p:cNvSpPr>
            <p:nvPr/>
          </p:nvSpPr>
          <p:spPr>
            <a:xfrm>
              <a:off x="4129800" y="800100"/>
              <a:ext cx="10272000" cy="76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Kavoon"/>
                <a:buNone/>
                <a:defRPr sz="3500" b="0" i="0" u="none" strike="noStrike" cap="none">
                  <a:solidFill>
                    <a:schemeClr val="dk1"/>
                  </a:solidFill>
                  <a:latin typeface="Kavoon"/>
                  <a:ea typeface="Kavoon"/>
                  <a:cs typeface="Kavoon"/>
                  <a:sym typeface="Kavoon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9pPr>
            </a:lstStyle>
            <a:p>
              <a:pPr>
                <a:buClr>
                  <a:srgbClr val="04596F"/>
                </a:buClr>
              </a:pPr>
              <a:r>
                <a:rPr lang="en-US" sz="5800" b="1" kern="0" dirty="0">
                  <a:solidFill>
                    <a:srgbClr val="FFFF00"/>
                  </a:solidFill>
                  <a:latin typeface="Arial" panose="020B0604020202020204" pitchFamily="34" charset="0"/>
                </a:rPr>
                <a:t>NỘI DUNG BÀI HỌC</a:t>
              </a:r>
              <a:endParaRPr lang="vi-VN" sz="5800" b="1" kern="0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396256" y="3805546"/>
            <a:ext cx="1236936" cy="1155973"/>
            <a:chOff x="2315060" y="3149849"/>
            <a:chExt cx="1236936" cy="1155973"/>
          </a:xfrm>
        </p:grpSpPr>
        <p:pic>
          <p:nvPicPr>
            <p:cNvPr id="32" name="Picture 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15060" y="3149849"/>
              <a:ext cx="1236936" cy="1155973"/>
            </a:xfrm>
            <a:prstGeom prst="rect">
              <a:avLst/>
            </a:prstGeom>
          </p:spPr>
        </p:pic>
        <p:sp>
          <p:nvSpPr>
            <p:cNvPr id="33" name="TextBox 15"/>
            <p:cNvSpPr txBox="1"/>
            <p:nvPr/>
          </p:nvSpPr>
          <p:spPr>
            <a:xfrm>
              <a:off x="2411833" y="3543300"/>
              <a:ext cx="1043391" cy="569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36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5914606" y="3771900"/>
            <a:ext cx="9553994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>
                <a:ea typeface="Calibri" panose="020F0502020204030204" pitchFamily="34" charset="0"/>
                <a:cs typeface="Arial" panose="020B0604020202020204" pitchFamily="34" charset="0"/>
              </a:rPr>
              <a:t>Chia đơn thức cho đơn thức</a:t>
            </a:r>
            <a:endParaRPr kumimoji="0" lang="vi-VN" sz="4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390606" y="6533273"/>
            <a:ext cx="1236936" cy="1155973"/>
            <a:chOff x="2315060" y="3149849"/>
            <a:chExt cx="1236936" cy="1155973"/>
          </a:xfrm>
        </p:grpSpPr>
        <p:pic>
          <p:nvPicPr>
            <p:cNvPr id="36" name="Picture 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15060" y="3149849"/>
              <a:ext cx="1236936" cy="1155973"/>
            </a:xfrm>
            <a:prstGeom prst="rect">
              <a:avLst/>
            </a:prstGeom>
          </p:spPr>
        </p:pic>
        <p:sp>
          <p:nvSpPr>
            <p:cNvPr id="37" name="TextBox 15"/>
            <p:cNvSpPr txBox="1"/>
            <p:nvPr/>
          </p:nvSpPr>
          <p:spPr>
            <a:xfrm>
              <a:off x="2411833" y="3543300"/>
              <a:ext cx="1043391" cy="569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36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8" name="Rectangle 37"/>
          <p:cNvSpPr/>
          <p:nvPr/>
        </p:nvSpPr>
        <p:spPr>
          <a:xfrm>
            <a:off x="5914606" y="6515100"/>
            <a:ext cx="9553994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>
                <a:ea typeface="Calibri" panose="020F0502020204030204" pitchFamily="34" charset="0"/>
                <a:cs typeface="Arial" panose="020B0604020202020204" pitchFamily="34" charset="0"/>
              </a:rPr>
              <a:t>Chia đa thức cho đơn thức</a:t>
            </a:r>
            <a:endParaRPr kumimoji="0" lang="vi-VN" sz="4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35200" y="5905500"/>
            <a:ext cx="2877561" cy="411515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99936">
            <a:off x="1824238" y="620884"/>
            <a:ext cx="1985761" cy="218757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831600">
            <a:off x="1915024" y="8956186"/>
            <a:ext cx="1909541" cy="146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7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078275" y="1612788"/>
            <a:ext cx="15676325" cy="1905000"/>
            <a:chOff x="2743200" y="3162300"/>
            <a:chExt cx="12481624" cy="1905000"/>
          </a:xfrm>
        </p:grpSpPr>
        <p:sp>
          <p:nvSpPr>
            <p:cNvPr id="12" name="Freeform 4"/>
            <p:cNvSpPr/>
            <p:nvPr/>
          </p:nvSpPr>
          <p:spPr>
            <a:xfrm>
              <a:off x="2977574" y="3162300"/>
              <a:ext cx="11943896" cy="1905000"/>
            </a:xfrm>
            <a:custGeom>
              <a:avLst/>
              <a:gdLst/>
              <a:ahLst/>
              <a:cxnLst/>
              <a:rect l="l" t="t" r="r" b="b"/>
              <a:pathLst>
                <a:path w="8541811" h="5591003">
                  <a:moveTo>
                    <a:pt x="0" y="0"/>
                  </a:moveTo>
                  <a:lnTo>
                    <a:pt x="8541811" y="0"/>
                  </a:lnTo>
                  <a:lnTo>
                    <a:pt x="8541811" y="5591003"/>
                  </a:lnTo>
                  <a:lnTo>
                    <a:pt x="0" y="5591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43200" y="3295058"/>
              <a:ext cx="12481624" cy="15927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tabLst>
                  <a:tab pos="360045" algn="l"/>
                  <a:tab pos="720090" algn="l"/>
                </a:tabLst>
              </a:pPr>
              <a:r>
                <a:rPr lang="en-US" sz="6500" b="1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1. CHIA ĐƠN THỨC CHO ĐƠN THỨC</a:t>
              </a:r>
              <a:endParaRPr lang="vi-VN" sz="65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0999" y="5981700"/>
            <a:ext cx="6904242" cy="3758424"/>
          </a:xfrm>
          <a:prstGeom prst="rect">
            <a:avLst/>
          </a:prstGeom>
        </p:spPr>
      </p:pic>
      <p:grpSp>
        <p:nvGrpSpPr>
          <p:cNvPr id="15" name="Group 2"/>
          <p:cNvGrpSpPr/>
          <p:nvPr/>
        </p:nvGrpSpPr>
        <p:grpSpPr>
          <a:xfrm>
            <a:off x="678093" y="0"/>
            <a:ext cx="845907" cy="10287000"/>
            <a:chOff x="0" y="0"/>
            <a:chExt cx="570895" cy="2709333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570895" cy="2709333"/>
            </a:xfrm>
            <a:custGeom>
              <a:avLst/>
              <a:gdLst/>
              <a:ahLst/>
              <a:cxnLst/>
              <a:rect l="l" t="t" r="r" b="b"/>
              <a:pathLst>
                <a:path w="570895" h="2709333">
                  <a:moveTo>
                    <a:pt x="0" y="0"/>
                  </a:moveTo>
                  <a:lnTo>
                    <a:pt x="570895" y="0"/>
                  </a:lnTo>
                  <a:lnTo>
                    <a:pt x="57089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96C92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7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68839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5183647" y="4940158"/>
            <a:ext cx="12153557" cy="795506"/>
          </a:xfrm>
          <a:custGeom>
            <a:avLst/>
            <a:gdLst/>
            <a:ahLst/>
            <a:cxnLst/>
            <a:rect l="l" t="t" r="r" b="b"/>
            <a:pathLst>
              <a:path w="12153557" h="795506">
                <a:moveTo>
                  <a:pt x="0" y="0"/>
                </a:moveTo>
                <a:lnTo>
                  <a:pt x="12153557" y="0"/>
                </a:lnTo>
                <a:lnTo>
                  <a:pt x="12153557" y="795505"/>
                </a:lnTo>
                <a:lnTo>
                  <a:pt x="0" y="7955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27" name="Group 26"/>
          <p:cNvGrpSpPr/>
          <p:nvPr/>
        </p:nvGrpSpPr>
        <p:grpSpPr>
          <a:xfrm>
            <a:off x="2116556" y="844661"/>
            <a:ext cx="4785560" cy="754053"/>
            <a:chOff x="1735556" y="555458"/>
            <a:chExt cx="4785560" cy="754053"/>
          </a:xfrm>
        </p:grpSpPr>
        <p:sp>
          <p:nvSpPr>
            <p:cNvPr id="25" name="TextBox 24"/>
            <p:cNvSpPr txBox="1"/>
            <p:nvPr/>
          </p:nvSpPr>
          <p:spPr>
            <a:xfrm>
              <a:off x="2939716" y="555458"/>
              <a:ext cx="35814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HĐ 1:</a:t>
              </a:r>
              <a:endPara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5556" y="571501"/>
              <a:ext cx="1145200" cy="616646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/>
        </p:nvSpPr>
        <p:spPr>
          <a:xfrm>
            <a:off x="2116556" y="1905305"/>
            <a:ext cx="15452558" cy="6133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Hãy nhớ lại cách chia đơn thức cho đơn thức trong trường hợp chúng có cùng một biến và hoàn thành các yêu cầu sau: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 Thực hiện phép chia 6x</a:t>
            </a:r>
            <a:r>
              <a:rPr kumimoji="0" lang="vi-VN" sz="4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: 3x</a:t>
            </a:r>
            <a:r>
              <a:rPr kumimoji="0" lang="vi-VN" sz="4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b) Với a, b ∈ ℝ và b ≠ 0; m, n ∈ ℕ, hãy cho biết: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• Khi nào thì ax</a:t>
            </a:r>
            <a:r>
              <a:rPr kumimoji="0" lang="vi-VN" sz="4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chia hết cho bx</a:t>
            </a:r>
            <a:r>
              <a:rPr kumimoji="0" lang="vi-VN" sz="4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• Nhắc lại cách thực hiện phép chia ax</a:t>
            </a:r>
            <a:r>
              <a:rPr kumimoji="0" lang="vi-VN" sz="4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cho bx</a:t>
            </a:r>
            <a:r>
              <a:rPr kumimoji="0" lang="vi-VN" sz="4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25600" y="6612394"/>
            <a:ext cx="3453479" cy="3250901"/>
          </a:xfrm>
          <a:prstGeom prst="rect">
            <a:avLst/>
          </a:prstGeom>
        </p:spPr>
      </p:pic>
      <p:sp>
        <p:nvSpPr>
          <p:cNvPr id="10" name="Freeform 11"/>
          <p:cNvSpPr/>
          <p:nvPr/>
        </p:nvSpPr>
        <p:spPr>
          <a:xfrm>
            <a:off x="5257800" y="9325013"/>
            <a:ext cx="3118036" cy="85687"/>
          </a:xfrm>
          <a:custGeom>
            <a:avLst/>
            <a:gdLst/>
            <a:ahLst/>
            <a:cxnLst/>
            <a:rect l="l" t="t" r="r" b="b"/>
            <a:pathLst>
              <a:path w="6921871" h="453068">
                <a:moveTo>
                  <a:pt x="0" y="0"/>
                </a:moveTo>
                <a:lnTo>
                  <a:pt x="6921871" y="0"/>
                </a:lnTo>
                <a:lnTo>
                  <a:pt x="6921871" y="453068"/>
                </a:lnTo>
                <a:lnTo>
                  <a:pt x="0" y="453068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64371" y="344038"/>
            <a:ext cx="1781475" cy="174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50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5183647" y="4940158"/>
            <a:ext cx="12153557" cy="795506"/>
          </a:xfrm>
          <a:custGeom>
            <a:avLst/>
            <a:gdLst/>
            <a:ahLst/>
            <a:cxnLst/>
            <a:rect l="l" t="t" r="r" b="b"/>
            <a:pathLst>
              <a:path w="12153557" h="795506">
                <a:moveTo>
                  <a:pt x="0" y="0"/>
                </a:moveTo>
                <a:lnTo>
                  <a:pt x="12153557" y="0"/>
                </a:lnTo>
                <a:lnTo>
                  <a:pt x="12153557" y="795505"/>
                </a:lnTo>
                <a:lnTo>
                  <a:pt x="0" y="7955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5600" y="6475118"/>
            <a:ext cx="3453479" cy="32509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64371" y="344038"/>
            <a:ext cx="1781475" cy="17412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505200" y="3086100"/>
                <a:ext cx="9144000" cy="641592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 fontAlgn="base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:3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4000" i="1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 fontAlgn="base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chia hết cho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endParaRPr lang="en-US" sz="4000" i="1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 fontAlgn="base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Cách chia: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 fontAlgn="base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 Lấy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: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endParaRPr lang="en-US" sz="4000" i="1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 fontAlgn="base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 Lấy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4000" i="1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 fontAlgn="base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 Nhân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: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4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p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</m:t>
                    </m:r>
                    <m:sSup>
                      <m:sSupPr>
                        <m:ctrlPr>
                          <a:rPr lang="en-US" sz="4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000" i="1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3086100"/>
                <a:ext cx="9144000" cy="6415924"/>
              </a:xfrm>
              <a:prstGeom prst="rect">
                <a:avLst/>
              </a:prstGeom>
              <a:blipFill>
                <a:blip r:embed="rId6"/>
                <a:stretch>
                  <a:fillRect l="-2333" b="-3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9067800" y="1844814"/>
            <a:ext cx="19178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000" b="1" i="1" u="sng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 lời:</a:t>
            </a:r>
            <a:endParaRPr lang="en-US" sz="4000" b="1" i="1" u="sng">
              <a:solidFill>
                <a:srgbClr val="1F497D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16556" y="844661"/>
            <a:ext cx="4785560" cy="754053"/>
            <a:chOff x="1735556" y="555458"/>
            <a:chExt cx="4785560" cy="754053"/>
          </a:xfrm>
        </p:grpSpPr>
        <p:sp>
          <p:nvSpPr>
            <p:cNvPr id="13" name="TextBox 12"/>
            <p:cNvSpPr txBox="1"/>
            <p:nvPr/>
          </p:nvSpPr>
          <p:spPr>
            <a:xfrm>
              <a:off x="2939716" y="555458"/>
              <a:ext cx="35814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HĐ 1:</a:t>
              </a:r>
              <a:endPara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35556" y="571501"/>
              <a:ext cx="1145200" cy="6166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61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"/>
          <p:cNvGrpSpPr/>
          <p:nvPr/>
        </p:nvGrpSpPr>
        <p:grpSpPr>
          <a:xfrm>
            <a:off x="678093" y="0"/>
            <a:ext cx="845907" cy="10287000"/>
            <a:chOff x="0" y="0"/>
            <a:chExt cx="570895" cy="2709333"/>
          </a:xfrm>
        </p:grpSpPr>
        <p:sp>
          <p:nvSpPr>
            <p:cNvPr id="25" name="Freeform 3"/>
            <p:cNvSpPr/>
            <p:nvPr/>
          </p:nvSpPr>
          <p:spPr>
            <a:xfrm>
              <a:off x="0" y="0"/>
              <a:ext cx="570895" cy="2709333"/>
            </a:xfrm>
            <a:custGeom>
              <a:avLst/>
              <a:gdLst/>
              <a:ahLst/>
              <a:cxnLst/>
              <a:rect l="l" t="t" r="r" b="b"/>
              <a:pathLst>
                <a:path w="570895" h="2709333">
                  <a:moveTo>
                    <a:pt x="0" y="0"/>
                  </a:moveTo>
                  <a:lnTo>
                    <a:pt x="570895" y="0"/>
                  </a:lnTo>
                  <a:lnTo>
                    <a:pt x="57089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96C92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26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116556" y="419100"/>
            <a:ext cx="4785560" cy="754053"/>
            <a:chOff x="1735556" y="555458"/>
            <a:chExt cx="4785560" cy="754053"/>
          </a:xfrm>
        </p:grpSpPr>
        <p:sp>
          <p:nvSpPr>
            <p:cNvPr id="28" name="TextBox 27"/>
            <p:cNvSpPr txBox="1"/>
            <p:nvPr/>
          </p:nvSpPr>
          <p:spPr>
            <a:xfrm>
              <a:off x="2939716" y="555458"/>
              <a:ext cx="35814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2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HĐ 2:</a:t>
              </a:r>
              <a:endPara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5556" y="571501"/>
              <a:ext cx="1145200" cy="61664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124577" y="1203232"/>
                <a:ext cx="15452558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>
                    <a:solidFill>
                      <a:srgbClr val="000000"/>
                    </a:solidFill>
                  </a:rPr>
                  <a:t>Với mỗi trường hợp sau, hãy đoán xem đơn thức A có chia hết cho đơn thức B không; nếu chia hết, hãy tìm thương của phép chia A cho B và giải thích cách làm: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>
                    <a:solidFill>
                      <a:srgbClr val="000000"/>
                    </a:solidFill>
                  </a:rPr>
                  <a:t>	</a:t>
                </a:r>
                <a:r>
                  <a:rPr lang="vi-VN" sz="4000">
                    <a:solidFill>
                      <a:srgbClr val="000000"/>
                    </a:solidFill>
                  </a:rPr>
                  <a:t>a) 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= 6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= 3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</a:rPr>
                  <a:t>				</a:t>
                </a:r>
                <a:r>
                  <a:rPr lang="vi-VN" sz="4000">
                    <a:solidFill>
                      <a:srgbClr val="000000"/>
                    </a:solidFill>
                  </a:rPr>
                  <a:t>b) 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4000" i="1" baseline="30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vi-VN" sz="4000" i="1" baseline="30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4000" b="0" i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577" y="1203232"/>
                <a:ext cx="15452558" cy="3785652"/>
              </a:xfrm>
              <a:prstGeom prst="rect">
                <a:avLst/>
              </a:prstGeom>
              <a:blipFill>
                <a:blip r:embed="rId3"/>
                <a:stretch>
                  <a:fillRect l="-1421" r="-1421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54400" y="8420100"/>
            <a:ext cx="1801571" cy="158754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6438517" y="92168"/>
            <a:ext cx="1153760" cy="1241332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8891937" y="5295900"/>
            <a:ext cx="19178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000" b="1" i="1" u="sng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 lời:</a:t>
            </a:r>
            <a:endParaRPr lang="en-US" sz="4000" b="1" i="1" u="sng">
              <a:solidFill>
                <a:srgbClr val="1F497D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2992483" y="6003072"/>
                <a:ext cx="13542917" cy="4093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a) A chia hết cho B</a:t>
                </a:r>
              </a:p>
              <a:p>
                <a:pPr algn="ctr" fontAlgn="base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: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000" i="1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:3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6:3</m:t>
                        </m:r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4000" i="1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4000" i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fontAlgn="base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b) A không chia hết cho B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fontAlgn="base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.(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i="1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4000" i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483" y="6003072"/>
                <a:ext cx="13542917" cy="4093428"/>
              </a:xfrm>
              <a:prstGeom prst="rect">
                <a:avLst/>
              </a:prstGeom>
              <a:blipFill>
                <a:blip r:embed="rId6"/>
                <a:stretch>
                  <a:fillRect l="-1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138" y="7810500"/>
            <a:ext cx="1377815" cy="23593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63043" y="-738868"/>
            <a:ext cx="10149475" cy="8747002"/>
          </a:xfrm>
          <a:custGeom>
            <a:avLst/>
            <a:gdLst/>
            <a:ahLst/>
            <a:cxnLst/>
            <a:rect l="l" t="t" r="r" b="b"/>
            <a:pathLst>
              <a:path w="10149475" h="8747002">
                <a:moveTo>
                  <a:pt x="0" y="0"/>
                </a:moveTo>
                <a:lnTo>
                  <a:pt x="10149475" y="0"/>
                </a:lnTo>
                <a:lnTo>
                  <a:pt x="10149475" y="8747002"/>
                </a:lnTo>
                <a:lnTo>
                  <a:pt x="0" y="87470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-667939" y="7589232"/>
            <a:ext cx="20163437" cy="1319789"/>
          </a:xfrm>
          <a:custGeom>
            <a:avLst/>
            <a:gdLst/>
            <a:ahLst/>
            <a:cxnLst/>
            <a:rect l="l" t="t" r="r" b="b"/>
            <a:pathLst>
              <a:path w="20163437" h="1319789">
                <a:moveTo>
                  <a:pt x="0" y="0"/>
                </a:moveTo>
                <a:lnTo>
                  <a:pt x="20163437" y="0"/>
                </a:lnTo>
                <a:lnTo>
                  <a:pt x="20163437" y="1319789"/>
                </a:lnTo>
                <a:lnTo>
                  <a:pt x="0" y="13197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5" name="Group 5"/>
          <p:cNvGrpSpPr/>
          <p:nvPr/>
        </p:nvGrpSpPr>
        <p:grpSpPr>
          <a:xfrm>
            <a:off x="695416" y="579050"/>
            <a:ext cx="16830584" cy="9136450"/>
            <a:chOff x="0" y="0"/>
            <a:chExt cx="3919932" cy="22749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19932" cy="2274980"/>
            </a:xfrm>
            <a:custGeom>
              <a:avLst/>
              <a:gdLst/>
              <a:ahLst/>
              <a:cxnLst/>
              <a:rect l="l" t="t" r="r" b="b"/>
              <a:pathLst>
                <a:path w="3919932" h="2274980">
                  <a:moveTo>
                    <a:pt x="26529" y="0"/>
                  </a:moveTo>
                  <a:lnTo>
                    <a:pt x="3893404" y="0"/>
                  </a:lnTo>
                  <a:cubicBezTo>
                    <a:pt x="3908055" y="0"/>
                    <a:pt x="3919932" y="11877"/>
                    <a:pt x="3919932" y="26529"/>
                  </a:cubicBezTo>
                  <a:lnTo>
                    <a:pt x="3919932" y="2248451"/>
                  </a:lnTo>
                  <a:cubicBezTo>
                    <a:pt x="3919932" y="2263103"/>
                    <a:pt x="3908055" y="2274980"/>
                    <a:pt x="3893404" y="2274980"/>
                  </a:cubicBezTo>
                  <a:lnTo>
                    <a:pt x="26529" y="2274980"/>
                  </a:lnTo>
                  <a:cubicBezTo>
                    <a:pt x="19493" y="2274980"/>
                    <a:pt x="12745" y="2272185"/>
                    <a:pt x="7770" y="2267210"/>
                  </a:cubicBezTo>
                  <a:cubicBezTo>
                    <a:pt x="2795" y="2262235"/>
                    <a:pt x="0" y="2255487"/>
                    <a:pt x="0" y="2248451"/>
                  </a:cubicBezTo>
                  <a:lnTo>
                    <a:pt x="0" y="26529"/>
                  </a:lnTo>
                  <a:cubicBezTo>
                    <a:pt x="0" y="11877"/>
                    <a:pt x="11877" y="0"/>
                    <a:pt x="26529" y="0"/>
                  </a:cubicBez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372593" y="110481"/>
            <a:ext cx="7476230" cy="3314701"/>
            <a:chOff x="5013372" y="800100"/>
            <a:chExt cx="7476230" cy="3314701"/>
          </a:xfrm>
        </p:grpSpPr>
        <p:grpSp>
          <p:nvGrpSpPr>
            <p:cNvPr id="42" name="Group 5"/>
            <p:cNvGrpSpPr/>
            <p:nvPr/>
          </p:nvGrpSpPr>
          <p:grpSpPr>
            <a:xfrm>
              <a:off x="5013372" y="884039"/>
              <a:ext cx="6950028" cy="3230762"/>
              <a:chOff x="0" y="-38100"/>
              <a:chExt cx="1830460" cy="850900"/>
            </a:xfrm>
          </p:grpSpPr>
          <p:sp>
            <p:nvSpPr>
              <p:cNvPr id="43" name="Freeform 6"/>
              <p:cNvSpPr/>
              <p:nvPr/>
            </p:nvSpPr>
            <p:spPr>
              <a:xfrm>
                <a:off x="289795" y="0"/>
                <a:ext cx="1540665" cy="376692"/>
              </a:xfrm>
              <a:custGeom>
                <a:avLst/>
                <a:gdLst/>
                <a:ahLst/>
                <a:cxnLst/>
                <a:rect l="l" t="t" r="r" b="b"/>
                <a:pathLst>
                  <a:path w="2175804" h="376692">
                    <a:moveTo>
                      <a:pt x="47794" y="0"/>
                    </a:moveTo>
                    <a:lnTo>
                      <a:pt x="2128010" y="0"/>
                    </a:lnTo>
                    <a:cubicBezTo>
                      <a:pt x="2140686" y="0"/>
                      <a:pt x="2152842" y="5035"/>
                      <a:pt x="2161805" y="13999"/>
                    </a:cubicBezTo>
                    <a:cubicBezTo>
                      <a:pt x="2170768" y="22962"/>
                      <a:pt x="2175804" y="35118"/>
                      <a:pt x="2175804" y="47794"/>
                    </a:cubicBezTo>
                    <a:lnTo>
                      <a:pt x="2175804" y="328898"/>
                    </a:lnTo>
                    <a:cubicBezTo>
                      <a:pt x="2175804" y="341574"/>
                      <a:pt x="2170768" y="353730"/>
                      <a:pt x="2161805" y="362694"/>
                    </a:cubicBezTo>
                    <a:cubicBezTo>
                      <a:pt x="2152842" y="371657"/>
                      <a:pt x="2140686" y="376692"/>
                      <a:pt x="2128010" y="376692"/>
                    </a:cubicBezTo>
                    <a:lnTo>
                      <a:pt x="47794" y="376692"/>
                    </a:lnTo>
                    <a:cubicBezTo>
                      <a:pt x="35118" y="376692"/>
                      <a:pt x="22962" y="371657"/>
                      <a:pt x="13999" y="362694"/>
                    </a:cubicBezTo>
                    <a:cubicBezTo>
                      <a:pt x="5035" y="353730"/>
                      <a:pt x="0" y="341574"/>
                      <a:pt x="0" y="328898"/>
                    </a:cubicBezTo>
                    <a:lnTo>
                      <a:pt x="0" y="47794"/>
                    </a:lnTo>
                    <a:cubicBezTo>
                      <a:pt x="0" y="35118"/>
                      <a:pt x="5035" y="22962"/>
                      <a:pt x="13999" y="13999"/>
                    </a:cubicBezTo>
                    <a:cubicBezTo>
                      <a:pt x="22962" y="5035"/>
                      <a:pt x="35118" y="0"/>
                      <a:pt x="47794" y="0"/>
                    </a:cubicBezTo>
                    <a:close/>
                  </a:path>
                </a:pathLst>
              </a:custGeom>
              <a:solidFill>
                <a:srgbClr val="AD5545"/>
              </a:solidFill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4" name="TextBox 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5" name="TextBox 12"/>
            <p:cNvSpPr txBox="1"/>
            <p:nvPr/>
          </p:nvSpPr>
          <p:spPr>
            <a:xfrm>
              <a:off x="5638800" y="800100"/>
              <a:ext cx="6850802" cy="1415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lnSpc>
                  <a:spcPts val="12880"/>
                </a:lnSpc>
              </a:pPr>
              <a:r>
                <a:rPr lang="en-US" sz="6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 LUẬN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1295400" y="1975664"/>
            <a:ext cx="15544800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vi-VN" sz="410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a) Đơn thức A chia hết cho đơn thức B (B</a:t>
            </a:r>
            <a:r>
              <a:rPr lang="en-US" sz="410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10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≠</a:t>
            </a:r>
            <a:r>
              <a:rPr lang="en-US" sz="410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10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0) khi mỗi biến của B đều là biến của A với số mũ không lớn hơn số mũ của nó trong A.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vi-VN" sz="410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b) Muốn chia đơn thức A cho đơn thức B (trường hợp chia hết),</a:t>
            </a:r>
            <a:r>
              <a:rPr lang="en-US" sz="410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      </a:t>
            </a:r>
            <a:r>
              <a:rPr lang="vi-VN" sz="410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ta làm như sau:</a:t>
            </a:r>
          </a:p>
          <a:p>
            <a:pPr marL="571500" lvl="0" indent="-571500" algn="just">
              <a:lnSpc>
                <a:spcPct val="150000"/>
              </a:lnSpc>
              <a:buFontTx/>
              <a:buChar char="-"/>
              <a:defRPr/>
            </a:pPr>
            <a:r>
              <a:rPr lang="vi-VN" sz="410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Chia hệ số của đơn thức A cho hệ số của đơn thức B;</a:t>
            </a:r>
            <a:endParaRPr lang="en-US" sz="4100">
              <a:solidFill>
                <a:prstClr val="black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lvl="0" indent="-571500" algn="just">
              <a:lnSpc>
                <a:spcPct val="150000"/>
              </a:lnSpc>
              <a:buFontTx/>
              <a:buChar char="-"/>
              <a:defRPr/>
            </a:pPr>
            <a:r>
              <a:rPr lang="vi-VN" sz="410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Chia lũy thừa của từng biến trong A cho lũy thừa của cùng biến đó trong B;</a:t>
            </a:r>
            <a:endParaRPr lang="en-US" sz="4100">
              <a:solidFill>
                <a:prstClr val="black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lvl="0" indent="-571500" algn="just">
              <a:lnSpc>
                <a:spcPct val="150000"/>
              </a:lnSpc>
              <a:buFontTx/>
              <a:buChar char="-"/>
              <a:defRPr/>
            </a:pPr>
            <a:r>
              <a:rPr lang="vi-VN" sz="410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Nhân các kết quả tìm được với nhau.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38657" y="8244470"/>
            <a:ext cx="1694802" cy="132910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607908" y="426038"/>
            <a:ext cx="2161253" cy="4975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</TotalTime>
  <Words>2144</Words>
  <Application>Microsoft Office PowerPoint</Application>
  <PresentationFormat>Tùy chỉnh</PresentationFormat>
  <Paragraphs>213</Paragraphs>
  <Slides>37</Slides>
  <Notes>14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37</vt:i4>
      </vt:variant>
    </vt:vector>
  </HeadingPairs>
  <TitlesOfParts>
    <vt:vector size="45" baseType="lpstr">
      <vt:lpstr>Calibri</vt:lpstr>
      <vt:lpstr>Kavoon</vt:lpstr>
      <vt:lpstr>Open Sans</vt:lpstr>
      <vt:lpstr>Times New Roman</vt:lpstr>
      <vt:lpstr>Cambria Math</vt:lpstr>
      <vt:lpstr>Arial</vt:lpstr>
      <vt:lpstr>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Square Numbers and Multiplication Math quiz </dc:title>
  <cp:lastModifiedBy>Khánh Vân Đặng</cp:lastModifiedBy>
  <cp:revision>32</cp:revision>
  <dcterms:created xsi:type="dcterms:W3CDTF">2006-08-16T00:00:00Z</dcterms:created>
  <dcterms:modified xsi:type="dcterms:W3CDTF">2023-09-20T06:23:23Z</dcterms:modified>
  <dc:identifier>DAFnqfSk2mY</dc:identifier>
</cp:coreProperties>
</file>