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257" r:id="rId4"/>
    <p:sldId id="259" r:id="rId5"/>
    <p:sldId id="260" r:id="rId6"/>
    <p:sldId id="303" r:id="rId7"/>
    <p:sldId id="258" r:id="rId8"/>
    <p:sldId id="270" r:id="rId9"/>
    <p:sldId id="272" r:id="rId10"/>
    <p:sldId id="275" r:id="rId11"/>
    <p:sldId id="304" r:id="rId12"/>
    <p:sldId id="277" r:id="rId13"/>
    <p:sldId id="267" r:id="rId14"/>
    <p:sldId id="305" r:id="rId15"/>
    <p:sldId id="279" r:id="rId16"/>
    <p:sldId id="280" r:id="rId17"/>
    <p:sldId id="276" r:id="rId18"/>
    <p:sldId id="306" r:id="rId19"/>
    <p:sldId id="281" r:id="rId20"/>
    <p:sldId id="271" r:id="rId21"/>
    <p:sldId id="283" r:id="rId22"/>
    <p:sldId id="274" r:id="rId23"/>
    <p:sldId id="285" r:id="rId24"/>
    <p:sldId id="307" r:id="rId25"/>
    <p:sldId id="308" r:id="rId26"/>
    <p:sldId id="310" r:id="rId27"/>
    <p:sldId id="311" r:id="rId28"/>
    <p:sldId id="312" r:id="rId29"/>
    <p:sldId id="313" r:id="rId30"/>
    <p:sldId id="293" r:id="rId31"/>
    <p:sldId id="288" r:id="rId32"/>
    <p:sldId id="314" r:id="rId33"/>
    <p:sldId id="315" r:id="rId34"/>
    <p:sldId id="316" r:id="rId35"/>
    <p:sldId id="317" r:id="rId36"/>
    <p:sldId id="261" r:id="rId37"/>
    <p:sldId id="262" r:id="rId38"/>
    <p:sldId id="264" r:id="rId39"/>
    <p:sldId id="318" r:id="rId40"/>
    <p:sldId id="297" r:id="rId41"/>
    <p:sldId id="298" r:id="rId42"/>
    <p:sldId id="319" r:id="rId43"/>
    <p:sldId id="301" r:id="rId44"/>
    <p:sldId id="320" r:id="rId45"/>
    <p:sldId id="321" r:id="rId46"/>
    <p:sldId id="265" r:id="rId47"/>
    <p:sldId id="266" r:id="rId48"/>
  </p:sldIdLst>
  <p:sldSz cx="18288000" cy="10287000"/>
  <p:notesSz cx="6858000" cy="9144000"/>
  <p:embeddedFontLst>
    <p:embeddedFont>
      <p:font typeface="Cambria Math" panose="0204050305040603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Dotum" panose="020B0600000101010101" pitchFamily="34" charset="-127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3F57"/>
    <a:srgbClr val="F4D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>
        <p:scale>
          <a:sx n="40" d="100"/>
          <a:sy n="40" d="100"/>
        </p:scale>
        <p:origin x="26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9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5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50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07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20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53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77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45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2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52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068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3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59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00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97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516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4.png"/><Relationship Id="rId7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8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4.png"/><Relationship Id="rId7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90.png"/><Relationship Id="rId4" Type="http://schemas.openxmlformats.org/officeDocument/2006/relationships/image" Target="../media/image28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3.png"/><Relationship Id="rId7" Type="http://schemas.openxmlformats.org/officeDocument/2006/relationships/image" Target="../media/image9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8.png"/><Relationship Id="rId7" Type="http://schemas.openxmlformats.org/officeDocument/2006/relationships/image" Target="../media/image1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2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2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9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8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51941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87922" y="1843316"/>
            <a:ext cx="10842478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</a:t>
            </a: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MỪNG CÁC EM </a:t>
            </a:r>
            <a:endParaRPr sz="75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</a:t>
            </a:r>
            <a:r>
              <a:rPr lang="en-US" sz="75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2581554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HIỆU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HAI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BÌNH PHƯƠNG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2152" y="385606"/>
            <a:ext cx="7962900" cy="1173738"/>
            <a:chOff x="4076700" y="1864807"/>
            <a:chExt cx="7962900" cy="1173738"/>
          </a:xfrm>
        </p:grpSpPr>
        <p:sp>
          <p:nvSpPr>
            <p:cNvPr id="14" name="Google Shape;166;p5"/>
            <p:cNvSpPr/>
            <p:nvPr/>
          </p:nvSpPr>
          <p:spPr>
            <a:xfrm>
              <a:off x="5510596" y="2330699"/>
              <a:ext cx="65290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HĐ1.</a:t>
              </a:r>
              <a:endParaRPr kumimoji="0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6700" y="1864807"/>
              <a:ext cx="1281496" cy="994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057323" y="3004847"/>
            <a:ext cx="146304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của phần hình màu xanh ở Hình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hình chữ nhật màu xanh ở Hình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Có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 gì về diện tích của hai hình ở câu a và câu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Google Shape;169;p5"/>
          <p:cNvSpPr/>
          <p:nvPr/>
        </p:nvSpPr>
        <p:spPr>
          <a:xfrm>
            <a:off x="1090982" y="191315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86339" y="8500713"/>
            <a:ext cx="4383276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6163241"/>
            <a:ext cx="7391400" cy="3704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2037010"/>
            <a:ext cx="4349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sát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Hình 2.1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17" name="Google Shape;181;p6"/>
          <p:cNvGrpSpPr/>
          <p:nvPr/>
        </p:nvGrpSpPr>
        <p:grpSpPr>
          <a:xfrm>
            <a:off x="8077200" y="723900"/>
            <a:ext cx="2022200" cy="1317670"/>
            <a:chOff x="7837953" y="740739"/>
            <a:chExt cx="2022200" cy="1317670"/>
          </a:xfrm>
        </p:grpSpPr>
        <p:pic>
          <p:nvPicPr>
            <p:cNvPr id="24" name="Google Shape;18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2185" y="740739"/>
              <a:ext cx="1869036" cy="131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83;p6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Diện tích của phần hình màu xanh ở hình 2.1a: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Diện tích hình chữ nhật màu xanh ở hình 2.1b: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Diện tích của hai hình ở câu a và câu b bằng nhau.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  <a:blipFill>
                <a:blip r:embed="rId4"/>
                <a:stretch>
                  <a:fillRect l="-1507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857173">
            <a:off x="-1501811" y="7190044"/>
            <a:ext cx="3848287" cy="364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975" y="8878702"/>
            <a:ext cx="1572904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622773">
            <a:off x="16821421" y="-104900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a,b bất kì, thực hiện phép tính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  <a:blipFill>
                <a:blip r:embed="rId3"/>
                <a:stretch>
                  <a:fillRect l="-1458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8305800" y="3863423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(5+3)(5−3)=16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=25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9=16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 đó rút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  <a:blipFill>
                <a:blip r:embed="rId5"/>
                <a:stretch>
                  <a:fillRect l="-1463" b="-7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71800" y="3863423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981200" y="461952"/>
            <a:ext cx="2362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3622" y="5946476"/>
            <a:ext cx="2395956" cy="4063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24400" y="8760773"/>
            <a:ext cx="8608939" cy="1106085"/>
            <a:chOff x="4556860" y="8575679"/>
            <a:chExt cx="8608939" cy="110608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420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20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=(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4200"/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29064">
              <a:off x="4465412" y="8864829"/>
              <a:ext cx="908383" cy="725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1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222601" y="8425297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625512" y="573554"/>
            <a:ext cx="2427375" cy="1082842"/>
          </a:xfrm>
          <a:prstGeom prst="roundRect">
            <a:avLst>
              <a:gd name="adj" fmla="val 16667"/>
            </a:avLst>
          </a:prstGeom>
          <a:solidFill>
            <a:srgbClr val="CF3F57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9431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  <a:blipFill>
                <a:blip r:embed="rId4"/>
                <a:stretch>
                  <a:fillRect l="-3316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101−99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99</m:t>
                          </m:r>
                        </m:e>
                      </m:d>
                    </m:oMath>
                  </m:oMathPara>
                </a14:m>
                <a:endParaRPr lang="en-US" sz="42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  <a:blipFill>
                <a:blip r:embed="rId5"/>
                <a:stretch>
                  <a:fillRect l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  <a:blipFill>
                <a:blip r:embed="rId6"/>
                <a:stretch>
                  <a:fillRect l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  <a:blipFill>
                <a:blip r:embed="rId7"/>
                <a:stretch>
                  <a:fillRect l="-367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00" y="549442"/>
            <a:ext cx="2019146" cy="1780835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511087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556" y="6991116"/>
            <a:ext cx="1529956" cy="29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14962301" y="7159044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973759" y="6899680"/>
            <a:ext cx="2943138" cy="2864144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801600" y="244539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151057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6362700" y="750795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  <a:blipFill>
                <a:blip r:embed="rId6"/>
                <a:stretch>
                  <a:fillRect l="-321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  <a:blipFill>
                <a:blip r:embed="rId7"/>
                <a:stretch>
                  <a:fillRect l="-4236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99−1</m:t>
                        </m:r>
                      </m:e>
                    </m:d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99+1</m:t>
                        </m:r>
                      </m:e>
                    </m:d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=98.100=9800</m:t>
                    </m:r>
                  </m:oMath>
                </a14:m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  <a:blipFill>
                <a:blip r:embed="rId8"/>
                <a:stretch>
                  <a:fillRect l="-2533" b="-7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 </a:t>
              </a:r>
              <a:r>
                <a:rPr lang="en-US" sz="5000" b="1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DỤNG 1</a:t>
              </a:r>
              <a:endParaRPr lang="en-US" sz="50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6933" y="2505877"/>
            <a:ext cx="17145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Ở bài toán mở đầu, em hãy giải thích xem bạn đó tính nhanh như thế </a:t>
            </a: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nào</a:t>
            </a:r>
            <a:r>
              <a:rPr lang="vi-VN" sz="400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vi-VN" sz="400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276824" y="387902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198=200−2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202=200+2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198.202=(200−2)(200+2)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=40 000−4=39 996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  <a:blipFill>
                <a:blip r:embed="rId3"/>
                <a:stretch>
                  <a:fillRect l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1307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MỘT TỔNG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858268">
            <a:off x="16083665" y="-21696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Với hai số a,b bất kì, thực hiện phép tính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b="0" smtClean="0">
                  <a:solidFill>
                    <a:prstClr val="black"/>
                  </a:solidFill>
                  <a:latin typeface="OpenSans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Từ </a:t>
                </a: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và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  <a:blipFill>
                <a:blip r:embed="rId3"/>
                <a:stretch>
                  <a:fillRect l="-15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1403656" y="4085568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52600" y="8649092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072313" y="551846"/>
            <a:ext cx="2362200" cy="94774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HĐ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Từ đó suy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  <a:blipFill>
                <a:blip r:embed="rId6"/>
                <a:stretch>
                  <a:fillRect l="-1632" b="-10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724400" y="8432021"/>
            <a:ext cx="8686800" cy="1131079"/>
            <a:chOff x="4953000" y="8420100"/>
            <a:chExt cx="8686800" cy="113107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/>
                <p:cNvSpPr/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50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Arrow 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5368" y="4599181"/>
            <a:ext cx="3380320" cy="50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3373" y="218423"/>
            <a:ext cx="925608" cy="995277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1770851" y="14097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1157573" y="1409700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  <a:blipFill>
                <a:blip r:embed="rId4"/>
                <a:stretch>
                  <a:fillRect l="-3212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  <a:blipFill>
                <a:blip r:embed="rId5"/>
                <a:stretch>
                  <a:fillRect l="-4930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100+1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+2.100+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=10 000+200+1=10 201</m:t>
                    </m:r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  <a:blipFill>
                <a:blip r:embed="rId6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  <a:blipFill>
                <a:blip r:embed="rId7"/>
                <a:stretch>
                  <a:fillRect l="-2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010400" y="162046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381" y="6658722"/>
            <a:ext cx="2762254" cy="331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9932" y="8143327"/>
            <a:ext cx="2103308" cy="1985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9600" y="-342900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7;p2"/>
          <p:cNvSpPr txBox="1"/>
          <p:nvPr/>
        </p:nvSpPr>
        <p:spPr>
          <a:xfrm>
            <a:off x="4650175" y="342900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6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8169">
            <a:off x="511506" y="258535"/>
            <a:ext cx="1426889" cy="143948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313894">
            <a:off x="14606487" y="6239037"/>
            <a:ext cx="5064396" cy="4798515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054334">
            <a:off x="-464458" y="8645564"/>
            <a:ext cx="2048800" cy="1941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43100"/>
            <a:ext cx="1645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Trong </a:t>
            </a:r>
            <a:r>
              <a:rPr lang="vi-VN" sz="40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một trò chơi trí tuệ trên truyền hình dành cho học sinh, người dẫn chương trình yêu cầu các bạn học sinh cho biết kết quả phép tính 198×202. Ngay lập tức một bạn đã chỉ ra kết quả đúng. Bạn ấy đa tính như thế nào mà nhanh được như vậy</a:t>
            </a:r>
            <a:r>
              <a:rPr lang="vi-VN" sz="400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vi-VN" sz="40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8" y="6057900"/>
            <a:ext cx="7048503" cy="389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9466">
            <a:off x="14200575" y="6262833"/>
            <a:ext cx="1154057" cy="1843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037612" y="8424825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239000" y="571500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AutoNum type="alphaLcParenR"/>
                </a:pPr>
                <a:r>
                  <a:rPr lang="nl-NL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</a:t>
                </a: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khai triển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nl-NL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Em hãy 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  <a:blipFill>
                <a:blip r:embed="rId5"/>
                <a:stretch>
                  <a:fillRect l="-2333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9220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77400" y="4066123"/>
            <a:ext cx="9144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000" i="1" smtClean="0">
              <a:effectLst/>
              <a:latin typeface="Cambria Math" panose="020405030504060302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1000+1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+2.1000.1+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=1 002 001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951" y="352970"/>
            <a:ext cx="1194940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793" y="7594209"/>
            <a:ext cx="2403378" cy="24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90600" y="7022922"/>
            <a:ext cx="3879186" cy="35352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𝑥𝑦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dưới dạng bình phương của một tổng.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  <a:blipFill>
                <a:blip r:embed="rId3"/>
                <a:stretch>
                  <a:fillRect l="-138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305;p14"/>
          <p:cNvGrpSpPr/>
          <p:nvPr/>
        </p:nvGrpSpPr>
        <p:grpSpPr>
          <a:xfrm flipH="1">
            <a:off x="8123010" y="4945824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304;p14"/>
          <p:cNvSpPr/>
          <p:nvPr/>
        </p:nvSpPr>
        <p:spPr>
          <a:xfrm>
            <a:off x="7696200" y="1382841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+2.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1116" y="253092"/>
            <a:ext cx="2585733" cy="217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60529">
            <a:off x="14819471" y="6890984"/>
            <a:ext cx="477967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027046">
            <a:off x="16346719" y="7393700"/>
            <a:ext cx="3105991" cy="2942926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39829">
            <a:off x="412879" y="-71024"/>
            <a:ext cx="1312225" cy="155985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16222261" y="450915"/>
            <a:ext cx="1761332" cy="1857755"/>
          </a:xfrm>
          <a:prstGeom prst="rect">
            <a:avLst/>
          </a:prstGeom>
        </p:spPr>
      </p:pic>
      <p:grpSp>
        <p:nvGrpSpPr>
          <p:cNvPr id="22" name="Google Shape;305;p14"/>
          <p:cNvGrpSpPr/>
          <p:nvPr/>
        </p:nvGrpSpPr>
        <p:grpSpPr>
          <a:xfrm flipH="1">
            <a:off x="8221473" y="5597094"/>
            <a:ext cx="1505474" cy="1192826"/>
            <a:chOff x="7890477" y="787864"/>
            <a:chExt cx="2053447" cy="1377288"/>
          </a:xfrm>
        </p:grpSpPr>
        <p:pic>
          <p:nvPicPr>
            <p:cNvPr id="24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6497710" y="831321"/>
            <a:ext cx="4953000" cy="125799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3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  <a:cs typeface="Arial" panose="020B0604020202020204" pitchFamily="34" charset="0"/>
                  </a:rPr>
                  <a:t>1. K</a:t>
                </a: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hai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triển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2. Viết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 dưới dạng bình phương của một tổng</a:t>
                </a:r>
                <a:endParaRPr lang="en-US" sz="42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  <a:blipFill>
                <a:blip r:embed="rId6"/>
                <a:stretch>
                  <a:fillRect l="-1408" r="-433"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  <a:blipFill>
                <a:blip r:embed="rId7"/>
                <a:stretch>
                  <a:fillRect l="-1523" b="-9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291782" y="7712587"/>
            <a:ext cx="1342111" cy="23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2806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 MỘT HIỆU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5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388848" y="-750173"/>
            <a:ext cx="2438965" cy="2547222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09600" y="6477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059628" y="7269579"/>
            <a:ext cx="4383276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 b bất kì, viết </a:t>
                </a:r>
                <a14:m>
                  <m:oMath xmlns:m="http://schemas.openxmlformats.org/officeDocument/2006/math"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áp dụng hằng đẳng thức bình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  <a:blipFill>
                <a:blip r:embed="rId5"/>
                <a:stretch>
                  <a:fillRect l="-131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oogle Shape;305;p14"/>
          <p:cNvGrpSpPr/>
          <p:nvPr/>
        </p:nvGrpSpPr>
        <p:grpSpPr>
          <a:xfrm flipH="1">
            <a:off x="8534400" y="4255474"/>
            <a:ext cx="1505474" cy="1192826"/>
            <a:chOff x="7890477" y="787864"/>
            <a:chExt cx="2053447" cy="1377288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724400" y="8488779"/>
            <a:ext cx="8760810" cy="1302921"/>
            <a:chOff x="4953000" y="8420100"/>
            <a:chExt cx="8760810" cy="130292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/>
                <p:cNvSpPr/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80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ight Arrow 1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88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200708" y="1267751"/>
            <a:ext cx="24273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4859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triển </a:t>
                </a:r>
                <a:endParaRPr kumimoji="0" lang="en-US" sz="4200" b="0" i="1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  <a:blipFill>
                <a:blip r:embed="rId4"/>
                <a:stretch>
                  <a:fillRect l="-3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  <a:blipFill>
                <a:blip r:embed="rId5"/>
                <a:stretch>
                  <a:fillRect l="-512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1877351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654" y="852073"/>
            <a:ext cx="1699052" cy="1498520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881636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528" y="7557316"/>
            <a:ext cx="1147716" cy="22343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0−</m:t>
                            </m:r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2.100.1+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0 000 −200+1=9801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  <a:blipFill>
                <a:blip r:embed="rId9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341017" y="6615806"/>
            <a:ext cx="8130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2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923628" y="7915309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972300" y="616359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  <a:blipFill>
                <a:blip r:embed="rId5"/>
                <a:stretch>
                  <a:fillRect l="-3555" b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8839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352970"/>
            <a:ext cx="1372091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023" y="6825959"/>
            <a:ext cx="2708177" cy="27371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  <a:blipFill>
                <a:blip r:embed="rId8"/>
                <a:stretch>
                  <a:fillRect l="-2562" b="-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500</m:t>
                            </m:r>
                            <m:r>
                              <a:rPr lang="vi-VN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500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2.500.1+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=249 001</m:t>
                    </m:r>
                  </m:oMath>
                </a14:m>
                <a:r>
                  <a:rPr lang="vi-VN" sz="42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  <a:blipFill>
                <a:blip r:embed="rId9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-1757459" y="-1430567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111448" y="6947335"/>
            <a:ext cx="2694727" cy="2622400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039600" y="188199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16506813" y="442838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1059081" y="1431277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Khai triển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  <a:blipFill>
                <a:blip r:embed="rId6"/>
                <a:stretch>
                  <a:fillRect l="-4577" t="-150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543800" y="2628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2.3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6800" y="8103552"/>
            <a:ext cx="1736988" cy="18405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1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 DỤNG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Trong trò chơi “Ai thông minh hơn học sinh lớp 8”, người dẫn chương trình yêu cầu các bạn học sinh cho biết kết quả của phép tính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002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 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Chỉ vài giây sau, Nam đã tính ra kết quả chính xác và giành được điểm. Em hãy giải thích xem Nam đã tính nhanh như thế 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nào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  <a:blipFill>
                <a:blip r:embed="rId2"/>
                <a:stretch>
                  <a:fillRect l="-1102" r="-106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1154183" y="638448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1 000+2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+2.1000.2+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1 004 004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68104" y="3240466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922" y="266700"/>
            <a:ext cx="16391723" cy="96012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8047767"/>
            <a:ext cx="3954954" cy="1972533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1651786" y="1028700"/>
            <a:ext cx="1495981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II. HẰNG ĐẲNG THỨC ĐÁNG NHỚ VÀ ỨNG DỤNG</a:t>
            </a:r>
            <a:endParaRPr sz="7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1447800" y="4450076"/>
            <a:ext cx="15782276" cy="473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6. HIỆU HAI BÌNH PHƯƠNG. </a:t>
            </a: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BÌNH PHƯƠNG CỦA MỘT TỔNG </a:t>
            </a:r>
            <a:endParaRPr lang="en-US" sz="6700" b="1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vi-VN" sz="6700" b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HAY </a:t>
            </a: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MỘT HIỆU </a:t>
            </a:r>
            <a:endParaRPr lang="vi-VN" sz="67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20373">
            <a:off x="-356986" y="459577"/>
            <a:ext cx="3609574" cy="1771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   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378" y="5477261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Chọn câu 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đúng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02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/>
      <p:bldP spid="943" grpId="0" animBg="1"/>
      <p:bldP spid="944" grpId="0" animBg="1"/>
      <p:bldP spid="945" grpId="0" animBg="1"/>
      <p:bldP spid="18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8191522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B.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8191522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A. (A – B)(A +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4" y="7424623"/>
            <a:ext cx="8265879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D.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1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C.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937" y="7200900"/>
            <a:ext cx="1226505" cy="106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2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16400" y="8181005"/>
            <a:ext cx="1020820" cy="182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72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–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(x +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+ </a:t>
            </a:r>
            <a:r>
              <a:rPr lang="en-US" sz="4400">
                <a:ea typeface="Times New Roman" panose="02020603050405020304" pitchFamily="18" charset="0"/>
              </a:rPr>
              <a:t>y</a:t>
            </a:r>
            <a:r>
              <a:rPr lang="en-US" sz="4400" smtClean="0">
                <a:ea typeface="Times New Roman" panose="02020603050405020304" pitchFamily="18" charset="0"/>
              </a:rPr>
              <a:t>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(x + y)(x + y) =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(-x –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(-x)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2(-x)y +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7986" y="7554509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3.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10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(x + 2y)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 (x – 2y)(x + 2y) 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2        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3000" y="5182462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5812" y="811067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7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914400" y="7460752"/>
            <a:ext cx="72002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(4x – 25y)(4x + 25y)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914400" y="5330372"/>
            <a:ext cx="7200280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(4x – 5y)(4x + 5y)         </a:t>
            </a:r>
            <a:r>
              <a:rPr lang="en-US" sz="4400">
                <a:ea typeface="Times New Roman" panose="02020603050405020304" pitchFamily="18" charset="0"/>
              </a:rPr>
              <a:t>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7652325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(2x – 5y)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7707457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(2x – 5y)(2x + 5y)  </a:t>
            </a:r>
            <a:r>
              <a:rPr lang="en-US" sz="4400">
                <a:ea typeface="Times New Roman" panose="02020603050405020304" pitchFamily="18" charset="0"/>
              </a:rPr>
              <a:t>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0" y="5292320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4590" y="8039100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 triển 4x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25y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theo hằng đẳng thức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4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592601" y="7252277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2800" y="84277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1181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2.1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+2=3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  <a:blipFill>
                <a:blip r:embed="rId5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19400" y="3044628"/>
            <a:ext cx="12649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đẳng thức nào sau đây là hằng đẳng thức?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2=2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599" y="685320"/>
            <a:ext cx="1828800" cy="1747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600" y="6087656"/>
            <a:ext cx="7543800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058400" y="4457700"/>
            <a:ext cx="6400801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5122547" y="6765696"/>
            <a:ext cx="2915876" cy="2910659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533400" y="800101"/>
            <a:ext cx="5943600" cy="1057137"/>
            <a:chOff x="2842149" y="3741043"/>
            <a:chExt cx="5943600" cy="1057137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3174314" y="4001453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2.2 </a:t>
              </a:r>
              <a:r>
                <a:rPr lang="en-US" sz="4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05600" y="800100"/>
            <a:ext cx="10058400" cy="896503"/>
            <a:chOff x="1905000" y="2857500"/>
            <a:chExt cx="10058400" cy="896503"/>
          </a:xfrm>
        </p:grpSpPr>
        <p:sp>
          <p:nvSpPr>
            <p:cNvPr id="9" name="TextBox 8"/>
            <p:cNvSpPr txBox="1"/>
            <p:nvPr/>
          </p:nvSpPr>
          <p:spPr>
            <a:xfrm>
              <a:off x="1905000" y="3046117"/>
              <a:ext cx="1005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Thay         bằng biểu thức thích hợp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76600" y="2857500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58384" y="2552700"/>
            <a:ext cx="7439526" cy="1061829"/>
            <a:chOff x="5029200" y="3020993"/>
            <a:chExt cx="7439526" cy="1061829"/>
          </a:xfrm>
        </p:grpSpPr>
        <p:sp>
          <p:nvSpPr>
            <p:cNvPr id="26" name="Rectangle 25"/>
            <p:cNvSpPr/>
            <p:nvPr/>
          </p:nvSpPr>
          <p:spPr>
            <a:xfrm>
              <a:off x="11554326" y="3111338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endPara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  <a:blipFill>
                  <a:blip r:embed="rId3"/>
                  <a:stretch>
                    <a:fillRect l="-3619"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2" name="Group 2051"/>
          <p:cNvGrpSpPr/>
          <p:nvPr/>
        </p:nvGrpSpPr>
        <p:grpSpPr>
          <a:xfrm>
            <a:off x="3158384" y="4502441"/>
            <a:ext cx="7899214" cy="986759"/>
            <a:chOff x="5462832" y="4526073"/>
            <a:chExt cx="7899214" cy="98675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/>
                <p:cNvSpPr/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2932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11086816" y="4526073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1" name="Group 2050"/>
          <p:cNvGrpSpPr/>
          <p:nvPr/>
        </p:nvGrpSpPr>
        <p:grpSpPr>
          <a:xfrm>
            <a:off x="3158384" y="6505673"/>
            <a:ext cx="8475975" cy="935074"/>
            <a:chOff x="4332198" y="7160387"/>
            <a:chExt cx="8475975" cy="93507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48" name="Rectangle 2047"/>
                <p:cNvSpPr/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>
            <p:sp>
              <p:nvSpPr>
                <p:cNvPr id="2048" name="Rectangle 20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2732" t="-18033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9829800" y="7160387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62548" y="6494875"/>
            <a:ext cx="914400" cy="8965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3" name="Group 2052"/>
          <p:cNvGrpSpPr/>
          <p:nvPr/>
        </p:nvGrpSpPr>
        <p:grpSpPr>
          <a:xfrm>
            <a:off x="3158384" y="8557281"/>
            <a:ext cx="8675837" cy="898926"/>
            <a:chOff x="3059130" y="8506497"/>
            <a:chExt cx="8675837" cy="89892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49" name="Rectangle 2048"/>
                <p:cNvSpPr/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+9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>
            <p:sp>
              <p:nvSpPr>
                <p:cNvPr id="2049" name="Rectangle 20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  <a:blipFill>
                  <a:blip r:embed="rId8"/>
                  <a:stretch>
                    <a:fillRect l="-2670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9922281" y="8506497"/>
              <a:ext cx="1072003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20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941077">
            <a:off x="16048255" y="1238272"/>
            <a:ext cx="2477112" cy="1912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7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7810500"/>
            <a:ext cx="4114800" cy="379590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43999" y="555621"/>
            <a:ext cx="852667" cy="819499"/>
          </a:xfrm>
          <a:prstGeom prst="rect">
            <a:avLst/>
          </a:prstGeom>
        </p:spPr>
      </p:pic>
      <p:grpSp>
        <p:nvGrpSpPr>
          <p:cNvPr id="19" name="Google Shape;305;p14"/>
          <p:cNvGrpSpPr/>
          <p:nvPr/>
        </p:nvGrpSpPr>
        <p:grpSpPr>
          <a:xfrm flipH="1">
            <a:off x="12609802" y="1866900"/>
            <a:ext cx="1514649" cy="1192826"/>
            <a:chOff x="7890477" y="787864"/>
            <a:chExt cx="2065961" cy="1377288"/>
          </a:xfrm>
        </p:grpSpPr>
        <p:pic>
          <p:nvPicPr>
            <p:cNvPr id="2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77;p62"/>
          <p:cNvGrpSpPr/>
          <p:nvPr/>
        </p:nvGrpSpPr>
        <p:grpSpPr>
          <a:xfrm>
            <a:off x="1524000" y="1454088"/>
            <a:ext cx="5943600" cy="1057137"/>
            <a:chOff x="2842149" y="3741043"/>
            <a:chExt cx="5943600" cy="1057137"/>
          </a:xfrm>
        </p:grpSpPr>
        <p:sp>
          <p:nvSpPr>
            <p:cNvPr id="2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2.3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nhanh: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</a:t>
                </a:r>
                <a14:m>
                  <m:oMath xmlns:m="http://schemas.openxmlformats.org/officeDocument/2006/math">
                    <m:r>
                      <a:rPr lang="fr-FR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  <a:blipFill>
                <a:blip r:embed="rId5"/>
                <a:stretch>
                  <a:fillRect l="-5612" b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8229600" y="1530287"/>
            <a:ext cx="0" cy="856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54.66=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60−6</m:t>
                        </m:r>
                      </m:e>
                    </m:d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60+6</m:t>
                        </m:r>
                      </m:e>
                    </m:d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=3600−36=3564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200+3</m:t>
                            </m:r>
                          </m:e>
                        </m:d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+2.200.3+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 i="1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=40 000+1 200+9</m:t>
                    </m:r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=41 209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2658491" y="30861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1938" y="2704201"/>
            <a:ext cx="8086278" cy="28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rgbClr val="000000"/>
                </a:solidFill>
              </a:rPr>
              <a:t>Viết các biểu thức sau dưới dạng bình phương của một </a:t>
            </a:r>
            <a:r>
              <a:rPr lang="vi-VN" sz="4200">
                <a:solidFill>
                  <a:srgbClr val="000000"/>
                </a:solidFill>
              </a:rPr>
              <a:t>tổng </a:t>
            </a:r>
            <a:r>
              <a:rPr lang="vi-VN" sz="4200" smtClean="0">
                <a:solidFill>
                  <a:srgbClr val="000000"/>
                </a:solidFill>
              </a:rPr>
              <a:t>hoặc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một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hiệu:</a:t>
            </a:r>
            <a:endParaRPr lang="en-US" sz="4200" smtClean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284369" y="2235282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51" y="686773"/>
            <a:ext cx="1463583" cy="129084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611771" y="-461711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800" y="8021070"/>
            <a:ext cx="1026927" cy="1999230"/>
          </a:xfrm>
          <a:prstGeom prst="rect">
            <a:avLst/>
          </a:prstGeom>
        </p:spPr>
      </p:pic>
      <p:grpSp>
        <p:nvGrpSpPr>
          <p:cNvPr id="20" name="Google Shape;1077;p62"/>
          <p:cNvGrpSpPr/>
          <p:nvPr/>
        </p:nvGrpSpPr>
        <p:grpSpPr>
          <a:xfrm>
            <a:off x="1677319" y="1293372"/>
            <a:ext cx="5943600" cy="1057137"/>
            <a:chOff x="2842149" y="3741043"/>
            <a:chExt cx="5943600" cy="1057137"/>
          </a:xfrm>
        </p:grpSpPr>
        <p:sp>
          <p:nvSpPr>
            <p:cNvPr id="21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2.4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  <a:blipFill>
                <a:blip r:embed="rId6"/>
                <a:stretch>
                  <a:fillRect l="-2600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  <a:blipFill>
                <a:blip r:embed="rId7"/>
                <a:stretch>
                  <a:fillRect l="-6830" t="-18182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  <a:blipFill>
                <a:blip r:embed="rId8"/>
                <a:stretch>
                  <a:fillRect l="-4572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  <a:blipFill>
                <a:blip r:embed="rId9"/>
                <a:stretch>
                  <a:fillRect l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3222353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965029">
            <a:off x="111277" y="438257"/>
            <a:ext cx="3717645" cy="2049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385576">
            <a:off x="-2806122" y="7433052"/>
            <a:ext cx="6328580" cy="439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59945" y="2695802"/>
            <a:ext cx="690825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đẳng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9945" y="4762500"/>
            <a:ext cx="62071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Hiệu hai bình phương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07;p2"/>
          <p:cNvSpPr txBox="1"/>
          <p:nvPr/>
        </p:nvSpPr>
        <p:spPr>
          <a:xfrm>
            <a:off x="4985554" y="535073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 sz="65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79805" y="788130"/>
            <a:ext cx="1492282" cy="16046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06600" y="5474477"/>
            <a:ext cx="3109946" cy="5075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2705100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33800" y="4631826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64739" y="6558552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59945" y="6647896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tổng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33800" y="8485278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9945" y="8664363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16" grpId="0" animBg="1"/>
      <p:bldP spid="20" grpId="0" animBg="1"/>
      <p:bldP spid="21" grpId="0"/>
      <p:bldP spid="22" grpId="0" animBg="1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85062" y="311451"/>
            <a:ext cx="945738" cy="10169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gọn các biểu thức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     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  <a:blipFill>
                <a:blip r:embed="rId3"/>
                <a:stretch>
                  <a:fillRect l="-126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53652">
            <a:off x="15949126" y="8578590"/>
            <a:ext cx="1741819" cy="2070513"/>
          </a:xfrm>
          <a:prstGeom prst="rect">
            <a:avLst/>
          </a:prstGeom>
        </p:spPr>
      </p:pic>
      <p:grpSp>
        <p:nvGrpSpPr>
          <p:cNvPr id="11" name="Google Shape;1077;p62"/>
          <p:cNvGrpSpPr/>
          <p:nvPr/>
        </p:nvGrpSpPr>
        <p:grpSpPr>
          <a:xfrm>
            <a:off x="6230982" y="459207"/>
            <a:ext cx="5943600" cy="1057137"/>
            <a:chOff x="2842149" y="3741043"/>
            <a:chExt cx="5943600" cy="1057137"/>
          </a:xfrm>
        </p:grpSpPr>
        <p:sp>
          <p:nvSpPr>
            <p:cNvPr id="1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2.5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  <a:blipFill>
                <a:blip r:embed="rId5"/>
                <a:stretch>
                  <a:fillRect l="-1240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305;p14"/>
          <p:cNvGrpSpPr/>
          <p:nvPr/>
        </p:nvGrpSpPr>
        <p:grpSpPr>
          <a:xfrm>
            <a:off x="8191681" y="4099560"/>
            <a:ext cx="2022200" cy="1196340"/>
            <a:chOff x="7837953" y="804641"/>
            <a:chExt cx="2022200" cy="1289304"/>
          </a:xfrm>
        </p:grpSpPr>
        <p:pic>
          <p:nvPicPr>
            <p:cNvPr id="21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664751" y="7396484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95400" y="81991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800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2.6 </a:t>
              </a: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kumimoji="0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Chứng minh rằng với mọi số tự nhiên n, ta </a:t>
                </a: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có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 </a:t>
                </a:r>
                <a:endParaRPr lang="en-US" sz="4400" smtClean="0">
                  <a:solidFill>
                    <a:srgbClr val="000000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chia </a:t>
                </a: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hết cho </a:t>
                </a: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4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lang="en-US" sz="44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  <a:blipFill>
                <a:blip r:embed="rId5"/>
                <a:stretch>
                  <a:fillRect l="-161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372" y="510642"/>
            <a:ext cx="1579117" cy="15086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+4=4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  <a:blipFill>
                <a:blip r:embed="rId7"/>
                <a:stretch>
                  <a:fillRect l="-1574" b="-1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>
            <a:off x="7904299" y="4684068"/>
            <a:ext cx="2022200" cy="119634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9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89782" y="1160969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62880" y="826414"/>
              <a:ext cx="473200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TẬP THÊM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Với a, b, c là độ dài cạnh của một tam giác và p là nửa chu vi của tam giác đó.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  <a:blipFill>
                <a:blip r:embed="rId2"/>
                <a:stretch>
                  <a:fillRect l="-1388" r="-135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549267" y="8603419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38033" y="807781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+4(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+9)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+25+25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+10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+25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+(9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</a:t>
                </a: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  <a:blipFill>
                <a:blip r:embed="rId5"/>
                <a:stretch>
                  <a:fillRect l="-1387" r="-1351" b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a, b, c là độ dài cạnh của một tam giác và p là nửa chu vi của tam giác đó.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nửa chu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vi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 tích VT ta có: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VT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VT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  <a:blipFill>
                <a:blip r:embed="rId5"/>
                <a:stretch>
                  <a:fillRect l="-1221" r="-373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30400" y="8191500"/>
            <a:ext cx="4550928" cy="4454221"/>
          </a:xfrm>
          <a:prstGeom prst="rect">
            <a:avLst/>
          </a:prstGeom>
        </p:spPr>
      </p:pic>
      <p:sp>
        <p:nvSpPr>
          <p:cNvPr id="14" name="Google Shape;1087;p63"/>
          <p:cNvSpPr txBox="1"/>
          <p:nvPr/>
        </p:nvSpPr>
        <p:spPr>
          <a:xfrm>
            <a:off x="4177481" y="1072040"/>
            <a:ext cx="9570678" cy="109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21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rPr>
              <a:t>HƯỚNG DẪN VỀ NHÀ</a:t>
            </a:r>
            <a:endParaRPr sz="6600" b="1" dirty="0">
              <a:solidFill>
                <a:srgbClr val="37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097;p63"/>
          <p:cNvGrpSpPr/>
          <p:nvPr/>
        </p:nvGrpSpPr>
        <p:grpSpPr>
          <a:xfrm>
            <a:off x="1026411" y="3467100"/>
            <a:ext cx="4447408" cy="379857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69877" y="4193118"/>
              <a:ext cx="4030937" cy="23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học.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514545" y="3467101"/>
            <a:ext cx="4797758" cy="379857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14544" y="3859530"/>
              <a:ext cx="46325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SBT.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2263298" y="3467100"/>
            <a:ext cx="4957902" cy="3815778"/>
            <a:chOff x="12263298" y="2989232"/>
            <a:chExt cx="4957902" cy="4585801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3353" y="2989232"/>
              <a:ext cx="4957847" cy="45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Đọc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trước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vi-VN" sz="3900" b="1">
                  <a:ea typeface="Times New Roman" panose="02020603050405020304" pitchFamily="18" charset="0"/>
                </a:rPr>
                <a:t>Bài 7. Lập phương của một tổng hay </a:t>
              </a:r>
              <a:r>
                <a:rPr lang="vi-VN" sz="3900" b="1">
                  <a:ea typeface="Times New Roman" panose="02020603050405020304" pitchFamily="18" charset="0"/>
                </a:rPr>
                <a:t>một </a:t>
              </a:r>
              <a:r>
                <a:rPr lang="vi-VN" sz="3900" b="1" smtClean="0">
                  <a:ea typeface="Times New Roman" panose="02020603050405020304" pitchFamily="18" charset="0"/>
                </a:rPr>
                <a:t>hiệu</a:t>
              </a:r>
              <a:r>
                <a:rPr lang="en-US" sz="3900" b="1" smtClean="0">
                  <a:ea typeface="Times New Roman" panose="02020603050405020304" pitchFamily="18" charset="0"/>
                </a:rPr>
                <a:t>.</a:t>
              </a:r>
              <a:endParaRPr sz="3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2362200" y="0"/>
            <a:ext cx="3916041" cy="21055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-775650" y="8032791"/>
            <a:ext cx="3105991" cy="294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5133" y="-117566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14751" y="5409127"/>
            <a:ext cx="7340049" cy="9868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0" y="876300"/>
            <a:ext cx="5197958" cy="4743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44600" y="0"/>
            <a:ext cx="2735172" cy="2830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3235" y="8347166"/>
            <a:ext cx="4383276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8899" y="2171700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581400" y="3163287"/>
            <a:ext cx="108424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HẰNG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ĐẲNG THỨC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33012" y="534408"/>
            <a:ext cx="8664612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hằng đẳng thức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biểu thức: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00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b="1" i="1" u="sng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</a:t>
                </a: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thay bất kì a và b bằng một số nào đó thì biểu thức có vế trái luôn bằng vế phải</a:t>
                </a:r>
                <a:r>
                  <a:rPr lang="nl-NL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  <a:blipFill>
                <a:blip r:embed="rId18"/>
                <a:stretch>
                  <a:fillRect l="-1250" r="-1250" b="-4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14400" y="5800461"/>
            <a:ext cx="16341026" cy="3305544"/>
            <a:chOff x="1108774" y="5143500"/>
            <a:chExt cx="16341026" cy="3305544"/>
          </a:xfrm>
        </p:grpSpPr>
        <p:sp>
          <p:nvSpPr>
            <p:cNvPr id="25" name="Google Shape;259;p11"/>
            <p:cNvSpPr/>
            <p:nvPr/>
          </p:nvSpPr>
          <p:spPr>
            <a:xfrm>
              <a:off x="1108774" y="5143500"/>
              <a:ext cx="16341026" cy="3305544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2600" y="5448300"/>
              <a:ext cx="15029693" cy="236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 đẳng thức là đẳng thức mà hai vế luôn cùng nhận một giá trị khi thay các chữ trong đẳng thức bằng các số tùy ý.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39774" y="7907886"/>
            <a:ext cx="1786283" cy="173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773" y="5634213"/>
            <a:ext cx="880174" cy="9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60449" y="-1370804"/>
            <a:ext cx="4035902" cy="4151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438400" y="6767703"/>
            <a:ext cx="454191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695216">
            <a:off x="-1011861" y="-669611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396335" y="1096938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62600" y="2750066"/>
            <a:ext cx="67928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đẳng thức thường gặp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5240000" y="7581900"/>
            <a:ext cx="2524659" cy="23289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e>
                      </m:d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56375" y="8087647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hằng đẳng 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60046" y="7048499"/>
            <a:ext cx="3851119" cy="3509711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621000" y="7581900"/>
            <a:ext cx="3276600" cy="2900111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09600" y="1285645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267994"/>
            <a:ext cx="146680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Đẳng thức nào sau đây là hằng đẳng thức?</a:t>
            </a: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1036410" y="476250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hằng đẳng thức.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defRPr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 là hằng đẳng thức (vì khi ta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 hai vế của đẳng thức không bằng nhau.)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  <a:blipFill>
                <a:blip r:embed="rId4"/>
                <a:stretch>
                  <a:fillRect l="-1651" r="-1651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  <a:blipFill>
                <a:blip r:embed="rId5"/>
                <a:stretch>
                  <a:fillRect l="-445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  <a:blipFill>
                <a:blip r:embed="rId6"/>
                <a:stretch>
                  <a:fillRect l="-6387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600" y="226285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887963">
            <a:off x="16208244" y="7869227"/>
            <a:ext cx="3144853" cy="297974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-430800" y="-81126"/>
            <a:ext cx="2222236" cy="2367229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6310333" y="685102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các đẳng thức sau, đẳng thức nào là hằng đẳng thức?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  <a:blipFill>
                <a:blip r:embed="rId4"/>
                <a:stretch>
                  <a:fillRect l="-1565" r="-565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305;p14"/>
          <p:cNvGrpSpPr/>
          <p:nvPr/>
        </p:nvGrpSpPr>
        <p:grpSpPr>
          <a:xfrm flipH="1">
            <a:off x="7927859" y="5372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hằng đẳng thức.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phải là hằng đẳng thức (vì khi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thì hai vế của đẳng thức không bằng nhau).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  <a:blipFill>
                <a:blip r:embed="rId6"/>
                <a:stretch>
                  <a:fillRect l="-1422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4645" y="387180"/>
            <a:ext cx="1186025" cy="17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1012</Words>
  <Application>Microsoft Office PowerPoint</Application>
  <PresentationFormat>Custom</PresentationFormat>
  <Paragraphs>275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Cambria Math</vt:lpstr>
      <vt:lpstr>Wingdings</vt:lpstr>
      <vt:lpstr>OpenSans</vt:lpstr>
      <vt:lpstr>Calibri</vt:lpstr>
      <vt:lpstr>Times New Roman</vt:lpstr>
      <vt:lpstr>Dotum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Simple Order of Operations Presentation</dc:title>
  <cp:lastModifiedBy>Admin</cp:lastModifiedBy>
  <cp:revision>65</cp:revision>
  <dcterms:created xsi:type="dcterms:W3CDTF">2006-08-16T00:00:00Z</dcterms:created>
  <dcterms:modified xsi:type="dcterms:W3CDTF">2023-07-07T06:41:22Z</dcterms:modified>
  <dc:identifier>DAFWAZhnXwQ</dc:identifier>
</cp:coreProperties>
</file>