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31"/>
  </p:notesMasterIdLst>
  <p:sldIdLst>
    <p:sldId id="399" r:id="rId2"/>
    <p:sldId id="398" r:id="rId3"/>
    <p:sldId id="258" r:id="rId4"/>
    <p:sldId id="263" r:id="rId5"/>
    <p:sldId id="397" r:id="rId6"/>
    <p:sldId id="354" r:id="rId7"/>
    <p:sldId id="400" r:id="rId8"/>
    <p:sldId id="264" r:id="rId9"/>
    <p:sldId id="402" r:id="rId10"/>
    <p:sldId id="352" r:id="rId11"/>
    <p:sldId id="351" r:id="rId12"/>
    <p:sldId id="364" r:id="rId13"/>
    <p:sldId id="395" r:id="rId14"/>
    <p:sldId id="403" r:id="rId15"/>
    <p:sldId id="353" r:id="rId16"/>
    <p:sldId id="355" r:id="rId17"/>
    <p:sldId id="366" r:id="rId18"/>
    <p:sldId id="358" r:id="rId19"/>
    <p:sldId id="359" r:id="rId20"/>
    <p:sldId id="396" r:id="rId21"/>
    <p:sldId id="361" r:id="rId22"/>
    <p:sldId id="394" r:id="rId23"/>
    <p:sldId id="404" r:id="rId24"/>
    <p:sldId id="405" r:id="rId25"/>
    <p:sldId id="406" r:id="rId26"/>
    <p:sldId id="407" r:id="rId27"/>
    <p:sldId id="408" r:id="rId28"/>
    <p:sldId id="393" r:id="rId29"/>
    <p:sldId id="362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-29" y="-58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58CA9F-71B9-419A-8BD6-1C2C464D90A3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652A3D-2171-4FDB-B7A4-E0B64E6EE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320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52EF329-B509-4345-B944-05EFA6578F3C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BB80ED7-0770-4545-8E79-BA143412EF0A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6124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EF329-B509-4345-B944-05EFA6578F3C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0ED7-0770-4545-8E79-BA143412E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212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EF329-B509-4345-B944-05EFA6578F3C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0ED7-0770-4545-8E79-BA143412E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95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EF329-B509-4345-B944-05EFA6578F3C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0ED7-0770-4545-8E79-BA143412E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624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EF329-B509-4345-B944-05EFA6578F3C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0ED7-0770-4545-8E79-BA143412EF0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6233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EF329-B509-4345-B944-05EFA6578F3C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0ED7-0770-4545-8E79-BA143412E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659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EF329-B509-4345-B944-05EFA6578F3C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0ED7-0770-4545-8E79-BA143412E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691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EF329-B509-4345-B944-05EFA6578F3C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0ED7-0770-4545-8E79-BA143412E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322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EF329-B509-4345-B944-05EFA6578F3C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0ED7-0770-4545-8E79-BA143412E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700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EF329-B509-4345-B944-05EFA6578F3C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0ED7-0770-4545-8E79-BA143412E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462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EF329-B509-4345-B944-05EFA6578F3C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0ED7-0770-4545-8E79-BA143412E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735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C52EF329-B509-4345-B944-05EFA6578F3C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2BB80ED7-0770-4545-8E79-BA143412E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98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4" Type="http://schemas.openxmlformats.org/officeDocument/2006/relationships/slide" Target="slid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4" Type="http://schemas.openxmlformats.org/officeDocument/2006/relationships/slide" Target="slide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6B1D03-1E78-7863-4ABB-1C95ABAD53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24" y="2528048"/>
            <a:ext cx="9538446" cy="3523128"/>
          </a:xfrm>
          <a:prstGeom prst="rect">
            <a:avLst/>
          </a:prstGeom>
        </p:spPr>
      </p:pic>
      <p:sp>
        <p:nvSpPr>
          <p:cNvPr id="3" name="WordArt 11">
            <a:extLst>
              <a:ext uri="{FF2B5EF4-FFF2-40B4-BE49-F238E27FC236}">
                <a16:creationId xmlns:a16="http://schemas.microsoft.com/office/drawing/2014/main" id="{37A24DDE-7EFC-41A9-937F-46CDA65434B8}"/>
              </a:ext>
            </a:extLst>
          </p:cNvPr>
          <p:cNvSpPr>
            <a:spLocks noTextEdit="1"/>
          </p:cNvSpPr>
          <p:nvPr/>
        </p:nvSpPr>
        <p:spPr>
          <a:xfrm>
            <a:off x="3584642" y="806824"/>
            <a:ext cx="5022715" cy="6454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7049"/>
              </a:avLst>
            </a:prstTxWarp>
            <a:normAutofit lnSpcReduction="10000"/>
          </a:bodyPr>
          <a:lstStyle/>
          <a:p>
            <a:pPr algn="ctr"/>
            <a:r>
              <a:rPr lang="en-US" sz="4000" b="1" dirty="0" err="1"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Khởi</a:t>
            </a:r>
            <a:r>
              <a:rPr lang="en-US" sz="4000" b="1" dirty="0"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4000" b="1" dirty="0"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000121-ED61-4E57-98C6-AE1B39C6086D}"/>
              </a:ext>
            </a:extLst>
          </p:cNvPr>
          <p:cNvSpPr txBox="1"/>
          <p:nvPr/>
        </p:nvSpPr>
        <p:spPr>
          <a:xfrm>
            <a:off x="1600201" y="1613651"/>
            <a:ext cx="6562165" cy="5155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17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4ED593B-D25F-A11A-E712-8590CF4521A8}"/>
              </a:ext>
            </a:extLst>
          </p:cNvPr>
          <p:cNvSpPr txBox="1"/>
          <p:nvPr/>
        </p:nvSpPr>
        <p:spPr>
          <a:xfrm flipH="1">
            <a:off x="4466780" y="657908"/>
            <a:ext cx="5463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----------------------------------------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10FC43-59E9-E1CD-17BC-513980B99A3C}"/>
              </a:ext>
            </a:extLst>
          </p:cNvPr>
          <p:cNvSpPr txBox="1"/>
          <p:nvPr/>
        </p:nvSpPr>
        <p:spPr>
          <a:xfrm>
            <a:off x="4298576" y="286164"/>
            <a:ext cx="3594847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 TÊN 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OXIDE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FC4A96-D2F3-E20B-27AE-BB850058384A}"/>
              </a:ext>
            </a:extLst>
          </p:cNvPr>
          <p:cNvSpPr txBox="1"/>
          <p:nvPr/>
        </p:nvSpPr>
        <p:spPr>
          <a:xfrm>
            <a:off x="385517" y="1027240"/>
            <a:ext cx="61587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39D4D9-99FE-D47A-2EED-DC8F736A4F25}"/>
              </a:ext>
            </a:extLst>
          </p:cNvPr>
          <p:cNvSpPr txBox="1"/>
          <p:nvPr/>
        </p:nvSpPr>
        <p:spPr>
          <a:xfrm>
            <a:off x="2378626" y="1621155"/>
            <a:ext cx="865692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oxide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 oxide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DCD2B2-9D10-A88F-635B-A4F2193C59B9}"/>
              </a:ext>
            </a:extLst>
          </p:cNvPr>
          <p:cNvSpPr txBox="1"/>
          <p:nvPr/>
        </p:nvSpPr>
        <p:spPr>
          <a:xfrm>
            <a:off x="977189" y="2152792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ZnO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22">
            <a:extLst>
              <a:ext uri="{FF2B5EF4-FFF2-40B4-BE49-F238E27FC236}">
                <a16:creationId xmlns:a16="http://schemas.microsoft.com/office/drawing/2014/main" id="{DED0615E-789A-D679-085F-31B15A9CB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2165329"/>
            <a:ext cx="3581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Zinc oxide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6B0A9F-9880-F3ED-6CA1-1C7EADD003EE}"/>
              </a:ext>
            </a:extLst>
          </p:cNvPr>
          <p:cNvSpPr txBox="1"/>
          <p:nvPr/>
        </p:nvSpPr>
        <p:spPr>
          <a:xfrm>
            <a:off x="385517" y="3294369"/>
            <a:ext cx="61587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Kim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5812C77B-5DA7-EB1A-9793-94A300643981}"/>
              </a:ext>
            </a:extLst>
          </p:cNvPr>
          <p:cNvSpPr txBox="1"/>
          <p:nvPr/>
        </p:nvSpPr>
        <p:spPr>
          <a:xfrm>
            <a:off x="1828800" y="4031170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oxide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+ oxide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153808D-7A32-DFA8-87AE-4A63045ACE76}"/>
              </a:ext>
            </a:extLst>
          </p:cNvPr>
          <p:cNvSpPr txBox="1"/>
          <p:nvPr/>
        </p:nvSpPr>
        <p:spPr>
          <a:xfrm>
            <a:off x="1080927" y="4815097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Fe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5286CE-41EE-216A-5ED3-C4921C2A2A02}"/>
              </a:ext>
            </a:extLst>
          </p:cNvPr>
          <p:cNvSpPr txBox="1"/>
          <p:nvPr/>
        </p:nvSpPr>
        <p:spPr>
          <a:xfrm>
            <a:off x="2057400" y="2746707"/>
            <a:ext cx="60944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Aluminium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oxide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EBA384-13DE-88DE-7DFB-98602D7A77FB}"/>
              </a:ext>
            </a:extLst>
          </p:cNvPr>
          <p:cNvSpPr txBox="1"/>
          <p:nvPr/>
        </p:nvSpPr>
        <p:spPr>
          <a:xfrm>
            <a:off x="2233422" y="4875845"/>
            <a:ext cx="60944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Iron 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(III)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oxide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007A81-0A5C-AC98-F8B3-75824DC456B8}"/>
              </a:ext>
            </a:extLst>
          </p:cNvPr>
          <p:cNvSpPr txBox="1"/>
          <p:nvPr/>
        </p:nvSpPr>
        <p:spPr>
          <a:xfrm>
            <a:off x="2057400" y="5356074"/>
            <a:ext cx="60944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Copper 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(II)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oxide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6431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1" grpId="0"/>
      <p:bldP spid="12" grpId="0"/>
      <p:bldP spid="15" grpId="0"/>
      <p:bldP spid="16" grpId="0"/>
      <p:bldP spid="18" grpId="0"/>
      <p:bldP spid="20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B9E7B9-EE84-7BE0-66E4-45002F21D768}"/>
              </a:ext>
            </a:extLst>
          </p:cNvPr>
          <p:cNvSpPr txBox="1"/>
          <p:nvPr/>
        </p:nvSpPr>
        <p:spPr>
          <a:xfrm>
            <a:off x="1450240" y="2361733"/>
            <a:ext cx="10972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– mono; 2 – di ; 3 – tri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– tetra  ;  5 –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penta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mono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2DA996-491D-D6DD-7C50-BF0976DAD92D}"/>
              </a:ext>
            </a:extLst>
          </p:cNvPr>
          <p:cNvSpPr txBox="1"/>
          <p:nvPr/>
        </p:nvSpPr>
        <p:spPr>
          <a:xfrm flipH="1">
            <a:off x="4529531" y="671746"/>
            <a:ext cx="5463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----------------------------------------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6475DA62-5F87-312E-9342-69171BA6D417}"/>
              </a:ext>
            </a:extLst>
          </p:cNvPr>
          <p:cNvSpPr txBox="1"/>
          <p:nvPr/>
        </p:nvSpPr>
        <p:spPr>
          <a:xfrm>
            <a:off x="373513" y="1791485"/>
            <a:ext cx="1150282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oxide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(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Kim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Kim +   (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oxygen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 oxide </a:t>
            </a:r>
          </a:p>
        </p:txBody>
      </p:sp>
      <p:sp>
        <p:nvSpPr>
          <p:cNvPr id="13" name="Text Box 20">
            <a:extLst>
              <a:ext uri="{FF2B5EF4-FFF2-40B4-BE49-F238E27FC236}">
                <a16:creationId xmlns:a16="http://schemas.microsoft.com/office/drawing/2014/main" id="{3096151D-F9FD-9613-C9C1-02069742A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0240" y="3724041"/>
            <a:ext cx="5715000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SO</a:t>
            </a:r>
            <a:r>
              <a:rPr lang="en-US" altLang="en-US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SO</a:t>
            </a:r>
            <a:r>
              <a:rPr lang="en-US" altLang="en-US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P</a:t>
            </a:r>
            <a:r>
              <a:rPr lang="en-US" altLang="en-US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22">
            <a:extLst>
              <a:ext uri="{FF2B5EF4-FFF2-40B4-BE49-F238E27FC236}">
                <a16:creationId xmlns:a16="http://schemas.microsoft.com/office/drawing/2014/main" id="{914D340D-D4DC-EED7-D07D-04221F48B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1119" y="4354071"/>
            <a:ext cx="3581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Sulfur 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oxide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D8F2BD4-B91C-8C19-9F3D-4AA7F052DB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1119" y="5720345"/>
            <a:ext cx="341471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phosphorus</a:t>
            </a:r>
            <a:r>
              <a:rPr lang="vi-VN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pentao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vi-VN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Text Box 22">
            <a:extLst>
              <a:ext uri="{FF2B5EF4-FFF2-40B4-BE49-F238E27FC236}">
                <a16:creationId xmlns:a16="http://schemas.microsoft.com/office/drawing/2014/main" id="{A93AF8DF-0F02-0CA6-3A28-69133F773F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9628" y="4955148"/>
            <a:ext cx="3581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Sulfur 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oxide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9CEC87-5E26-CA64-E90F-91D40962210B}"/>
              </a:ext>
            </a:extLst>
          </p:cNvPr>
          <p:cNvSpPr txBox="1"/>
          <p:nvPr/>
        </p:nvSpPr>
        <p:spPr>
          <a:xfrm>
            <a:off x="373513" y="1031613"/>
            <a:ext cx="61587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Phi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B10843-1453-3887-AEFF-0A166991FE02}"/>
              </a:ext>
            </a:extLst>
          </p:cNvPr>
          <p:cNvSpPr txBox="1"/>
          <p:nvPr/>
        </p:nvSpPr>
        <p:spPr>
          <a:xfrm>
            <a:off x="4298576" y="286164"/>
            <a:ext cx="3594847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 TÊN 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OXIDE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72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bldLvl="0" animBg="1"/>
      <p:bldP spid="13" grpId="0"/>
      <p:bldP spid="14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4C12578-7D7C-AF4A-550A-086E0B23AD15}"/>
              </a:ext>
            </a:extLst>
          </p:cNvPr>
          <p:cNvSpPr txBox="1"/>
          <p:nvPr/>
        </p:nvSpPr>
        <p:spPr>
          <a:xfrm flipH="1">
            <a:off x="193383" y="-64361"/>
            <a:ext cx="507312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D1E242-2112-8CE9-5710-946CB4B33EEF}"/>
              </a:ext>
            </a:extLst>
          </p:cNvPr>
          <p:cNvSpPr txBox="1"/>
          <p:nvPr/>
        </p:nvSpPr>
        <p:spPr>
          <a:xfrm flipH="1">
            <a:off x="193383" y="407504"/>
            <a:ext cx="9666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Oxide base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acid</a:t>
            </a:r>
          </a:p>
        </p:txBody>
      </p:sp>
      <p:pic>
        <p:nvPicPr>
          <p:cNvPr id="3" name="Thí nghiệm dung dịch HCl tác dụng với CuO">
            <a:hlinkClick r:id="" action="ppaction://media"/>
            <a:extLst>
              <a:ext uri="{FF2B5EF4-FFF2-40B4-BE49-F238E27FC236}">
                <a16:creationId xmlns:a16="http://schemas.microsoft.com/office/drawing/2014/main" id="{CC806D11-3B72-2695-44D8-6173B81F0F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9356" y="1138053"/>
            <a:ext cx="6811618" cy="5108714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9CC5570B-B50A-FA07-BF7E-B4399AACD41E}"/>
              </a:ext>
            </a:extLst>
          </p:cNvPr>
          <p:cNvSpPr txBox="1"/>
          <p:nvPr/>
        </p:nvSpPr>
        <p:spPr>
          <a:xfrm flipH="1">
            <a:off x="7861308" y="1247235"/>
            <a:ext cx="43306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C1. Nêu hiện tượng?</a:t>
            </a:r>
          </a:p>
          <a:p>
            <a:endParaRPr lang="en-US" sz="28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C2. Có phản ứng hóa học xảy ra hay không?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D3B6C402-454D-ECD2-37AA-BFFB36D9C63B}"/>
              </a:ext>
            </a:extLst>
          </p:cNvPr>
          <p:cNvSpPr txBox="1"/>
          <p:nvPr/>
        </p:nvSpPr>
        <p:spPr>
          <a:xfrm>
            <a:off x="7656591" y="1657676"/>
            <a:ext cx="4066835" cy="13324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</a:pPr>
            <a:r>
              <a:rPr lang="en-US" sz="240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Bột CuO màu đen tan dần dung dịch từ không màu chuyển sang màu xanh lam</a:t>
            </a:r>
            <a:endParaRPr lang="en-US" sz="2400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126ADE81-BF47-47BD-8DD6-5A35338EF42C}"/>
              </a:ext>
            </a:extLst>
          </p:cNvPr>
          <p:cNvSpPr txBox="1"/>
          <p:nvPr/>
        </p:nvSpPr>
        <p:spPr>
          <a:xfrm>
            <a:off x="7665691" y="3924891"/>
            <a:ext cx="4066835" cy="9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</a:pPr>
            <a:r>
              <a:rPr lang="en-US" sz="240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CuO đã phản ứng với dung dịch HCl</a:t>
            </a:r>
            <a:endParaRPr lang="en-US" sz="2400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B8BB6EE3-C342-C24F-7C0F-1650C12D77F0}"/>
              </a:ext>
            </a:extLst>
          </p:cNvPr>
          <p:cNvSpPr txBox="1"/>
          <p:nvPr/>
        </p:nvSpPr>
        <p:spPr>
          <a:xfrm>
            <a:off x="7198659" y="4806825"/>
            <a:ext cx="4934201" cy="4494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>
              <a:lnSpc>
                <a:spcPct val="115000"/>
              </a:lnSpc>
            </a:pP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CuO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+ 2HCl   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CuCl</a:t>
            </a:r>
            <a:r>
              <a:rPr lang="en-US" sz="22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+  H</a:t>
            </a:r>
            <a:r>
              <a:rPr lang="en-US" sz="22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endParaRPr lang="en-US" sz="22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BB26632D-298D-D9A3-FBAC-C2EFD2B6D37C}"/>
              </a:ext>
            </a:extLst>
          </p:cNvPr>
          <p:cNvSpPr txBox="1"/>
          <p:nvPr/>
        </p:nvSpPr>
        <p:spPr>
          <a:xfrm>
            <a:off x="7083836" y="5334627"/>
            <a:ext cx="5426163" cy="416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</a:pPr>
            <a:r>
              <a:rPr lang="en-US" sz="2000" b="1">
                <a:latin typeface="Times New Roman" panose="02020603050405020304" pitchFamily="18" charset="0"/>
                <a:ea typeface="Times New Roman" panose="02020603050405020304" pitchFamily="18" charset="0"/>
              </a:rPr>
              <a:t>Oxide 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Base  +   Acid   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Muối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+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endParaRPr lang="en-US"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53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/>
      <p:bldP spid="6" grpId="0"/>
      <p:bldP spid="11" grpId="0"/>
      <p:bldP spid="12" grpId="0"/>
      <p:bldP spid="13" grpId="0" animBg="1"/>
      <p:bldP spid="13" grpId="1" animBg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989D7B5-D8F7-671A-629E-586B30B8FA4C}"/>
              </a:ext>
            </a:extLst>
          </p:cNvPr>
          <p:cNvSpPr txBox="1"/>
          <p:nvPr/>
        </p:nvSpPr>
        <p:spPr>
          <a:xfrm>
            <a:off x="607279" y="785405"/>
            <a:ext cx="11211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</a:rPr>
              <a:t>Bài tập .Viết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PTHH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Fe</a:t>
            </a:r>
            <a:r>
              <a:rPr lang="en-US" sz="28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sz="28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Na</a:t>
            </a:r>
            <a:r>
              <a:rPr lang="en-US" sz="28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dịch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Acid HCl</a:t>
            </a:r>
            <a:endParaRPr lang="en-US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6CDA5C-1F5B-8CA7-A267-235923D53D40}"/>
              </a:ext>
            </a:extLst>
          </p:cNvPr>
          <p:cNvSpPr txBox="1"/>
          <p:nvPr/>
        </p:nvSpPr>
        <p:spPr>
          <a:xfrm>
            <a:off x="2130700" y="2244266"/>
            <a:ext cx="7930599" cy="9065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Fe</a:t>
            </a:r>
            <a:r>
              <a:rPr lang="en-US" sz="24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sz="24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+ 6HCl  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2FeCl</a:t>
            </a:r>
            <a:r>
              <a:rPr lang="en-US" sz="24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+ 3H</a:t>
            </a:r>
            <a:r>
              <a:rPr lang="en-US" sz="24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</a:p>
          <a:p>
            <a:pPr indent="457200" algn="just">
              <a:lnSpc>
                <a:spcPct val="115000"/>
              </a:lnSpc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Na</a:t>
            </a:r>
            <a:r>
              <a:rPr lang="en-US" sz="24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 + 2HCl  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2NaCl    + H</a:t>
            </a:r>
            <a:r>
              <a:rPr lang="en-US" sz="24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97210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hử tính chất hoá học của CO2 với Ca(OH)2 - thí nghiệm hoá học">
            <a:hlinkClick r:id="" action="ppaction://media"/>
            <a:extLst>
              <a:ext uri="{FF2B5EF4-FFF2-40B4-BE49-F238E27FC236}">
                <a16:creationId xmlns:a16="http://schemas.microsoft.com/office/drawing/2014/main" id="{A937DACA-0498-4709-ACFE-C9C3A6BB91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8480" y="609600"/>
            <a:ext cx="11145520" cy="573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376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30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4C12578-7D7C-AF4A-550A-086E0B23AD15}"/>
              </a:ext>
            </a:extLst>
          </p:cNvPr>
          <p:cNvSpPr txBox="1"/>
          <p:nvPr/>
        </p:nvSpPr>
        <p:spPr>
          <a:xfrm flipH="1">
            <a:off x="284451" y="268667"/>
            <a:ext cx="7892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học của oxide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D1E242-2112-8CE9-5710-946CB4B33EEF}"/>
              </a:ext>
            </a:extLst>
          </p:cNvPr>
          <p:cNvSpPr txBox="1"/>
          <p:nvPr/>
        </p:nvSpPr>
        <p:spPr>
          <a:xfrm flipH="1">
            <a:off x="537225" y="1100776"/>
            <a:ext cx="7892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Oxide acid tác dụng với dung dịch base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0054998F-8A11-6AC0-7108-B29E28A42792}"/>
              </a:ext>
            </a:extLst>
          </p:cNvPr>
          <p:cNvSpPr txBox="1"/>
          <p:nvPr/>
        </p:nvSpPr>
        <p:spPr>
          <a:xfrm flipH="1">
            <a:off x="673290" y="2215071"/>
            <a:ext cx="848871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C2.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hay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6367127-65A3-DD32-57A7-2485CFB87BB2}"/>
              </a:ext>
            </a:extLst>
          </p:cNvPr>
          <p:cNvSpPr txBox="1"/>
          <p:nvPr/>
        </p:nvSpPr>
        <p:spPr>
          <a:xfrm>
            <a:off x="673290" y="4387398"/>
            <a:ext cx="6587220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</a:pP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</a:t>
            </a:r>
            <a:r>
              <a:rPr lang="en-US" sz="2400" baseline="-250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dịch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Ca(OH)</a:t>
            </a:r>
            <a:r>
              <a:rPr lang="en-US" sz="2400" baseline="-250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B604A69B-3057-FF27-2F55-B20EA1C78FA3}"/>
              </a:ext>
            </a:extLst>
          </p:cNvPr>
          <p:cNvSpPr txBox="1"/>
          <p:nvPr/>
        </p:nvSpPr>
        <p:spPr>
          <a:xfrm>
            <a:off x="1208826" y="5150352"/>
            <a:ext cx="5240092" cy="4494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>
              <a:lnSpc>
                <a:spcPct val="115000"/>
              </a:lnSpc>
            </a:pP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</a:t>
            </a:r>
            <a:r>
              <a:rPr lang="en-US" sz="22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+ Ca(OH)</a:t>
            </a:r>
            <a:r>
              <a:rPr lang="en-US" sz="22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CaCO</a:t>
            </a:r>
            <a:r>
              <a:rPr lang="en-US" sz="22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+  H</a:t>
            </a:r>
            <a:r>
              <a:rPr lang="en-US" sz="22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endParaRPr lang="en-US" sz="22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07A6C2F2-52F8-1C93-AF71-D272EB0370E6}"/>
              </a:ext>
            </a:extLst>
          </p:cNvPr>
          <p:cNvSpPr txBox="1"/>
          <p:nvPr/>
        </p:nvSpPr>
        <p:spPr>
          <a:xfrm>
            <a:off x="721063" y="5806664"/>
            <a:ext cx="5426163" cy="416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</a:pPr>
            <a:r>
              <a:rPr lang="en-US" sz="2000" b="1">
                <a:latin typeface="Times New Roman" panose="02020603050405020304" pitchFamily="18" charset="0"/>
                <a:ea typeface="Times New Roman" panose="02020603050405020304" pitchFamily="18" charset="0"/>
              </a:rPr>
              <a:t>Oxide acid  +   Base   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Muối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+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endParaRPr lang="en-US"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7E5C6848-C810-2D64-9F80-C149B55314B2}"/>
              </a:ext>
            </a:extLst>
          </p:cNvPr>
          <p:cNvSpPr txBox="1"/>
          <p:nvPr/>
        </p:nvSpPr>
        <p:spPr>
          <a:xfrm>
            <a:off x="186716" y="2884580"/>
            <a:ext cx="7046597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Dung dịch nước vôi trong Ca(OH)</a:t>
            </a:r>
            <a:r>
              <a:rPr lang="en-US" sz="2400" baseline="-2500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40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bị đục.  </a:t>
            </a:r>
            <a:endParaRPr lang="en-US" sz="2400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765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/>
      <p:bldP spid="6" grpId="0"/>
      <p:bldP spid="7" grpId="0" animBg="1"/>
      <p:bldP spid="7" grpId="1" animBg="1"/>
      <p:bldP spid="11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989D7B5-D8F7-671A-629E-586B30B8FA4C}"/>
              </a:ext>
            </a:extLst>
          </p:cNvPr>
          <p:cNvSpPr txBox="1"/>
          <p:nvPr/>
        </p:nvSpPr>
        <p:spPr>
          <a:xfrm>
            <a:off x="1048846" y="706684"/>
            <a:ext cx="98557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tập 2. Viết 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PTHH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SO</a:t>
            </a:r>
            <a:r>
              <a:rPr lang="en-US" sz="24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SO</a:t>
            </a:r>
            <a:r>
              <a:rPr lang="en-US" sz="24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dịch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base NaOH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6CDA5C-1F5B-8CA7-A267-235923D53D40}"/>
              </a:ext>
            </a:extLst>
          </p:cNvPr>
          <p:cNvSpPr txBox="1"/>
          <p:nvPr/>
        </p:nvSpPr>
        <p:spPr>
          <a:xfrm>
            <a:off x="2211091" y="1497098"/>
            <a:ext cx="7769817" cy="9065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</a:t>
            </a:r>
            <a:r>
              <a:rPr lang="en-US" sz="2400" baseline="-250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+ 2 NaOH   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Na</a:t>
            </a:r>
            <a:r>
              <a:rPr lang="en-US" sz="2400" baseline="-250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</a:t>
            </a:r>
            <a:r>
              <a:rPr lang="en-US" sz="2400" baseline="-250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+ H</a:t>
            </a:r>
            <a:r>
              <a:rPr lang="en-US" sz="2400" baseline="-250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</a:p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</a:t>
            </a:r>
            <a:r>
              <a:rPr lang="en-US" sz="2400" baseline="-250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     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 2NaOH   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Na</a:t>
            </a:r>
            <a:r>
              <a:rPr lang="en-US" sz="2400" baseline="-250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</a:t>
            </a:r>
            <a:r>
              <a:rPr lang="en-US" sz="2400" baseline="-250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+ H</a:t>
            </a:r>
            <a:r>
              <a:rPr lang="en-US" sz="2400" baseline="-250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5335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B31DCCC-ED76-260B-40B9-D8A47FCE6FA8}"/>
              </a:ext>
            </a:extLst>
          </p:cNvPr>
          <p:cNvSpPr txBox="1"/>
          <p:nvPr/>
        </p:nvSpPr>
        <p:spPr>
          <a:xfrm flipH="1">
            <a:off x="284451" y="268667"/>
            <a:ext cx="5073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771DA8-4E86-AB9E-1CD1-80A7FF6EC8F4}"/>
              </a:ext>
            </a:extLst>
          </p:cNvPr>
          <p:cNvSpPr txBox="1"/>
          <p:nvPr/>
        </p:nvSpPr>
        <p:spPr>
          <a:xfrm flipH="1">
            <a:off x="324189" y="3466873"/>
            <a:ext cx="7902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Oxide acid tác dụng với dung dịch base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5C773E-45E2-7C2D-9ED9-5DD80FEFB1C0}"/>
              </a:ext>
            </a:extLst>
          </p:cNvPr>
          <p:cNvSpPr txBox="1"/>
          <p:nvPr/>
        </p:nvSpPr>
        <p:spPr>
          <a:xfrm>
            <a:off x="472730" y="3907063"/>
            <a:ext cx="11228055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Oxide acid (CO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SO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…)  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base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CO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+ Ca(OH)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→ CaCO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+ H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SO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+ Ca(OH)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→ CaSO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+ H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64148F-7F1B-5386-9A90-7BFE85ACC062}"/>
              </a:ext>
            </a:extLst>
          </p:cNvPr>
          <p:cNvSpPr txBox="1"/>
          <p:nvPr/>
        </p:nvSpPr>
        <p:spPr>
          <a:xfrm>
            <a:off x="305702" y="670915"/>
            <a:ext cx="11562109" cy="27959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kern="1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Oxide base tác dụng với dung dịch acid</a:t>
            </a:r>
            <a:endParaRPr lang="en-US" sz="2400" kern="1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oxide base (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Na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..)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acid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H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→ CuSO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+ H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Fe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+ 6HCl → 2FeCl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+ 3H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8C35607D-93D9-1C0F-1AE1-708AA9995B5D}"/>
              </a:ext>
            </a:extLst>
          </p:cNvPr>
          <p:cNvSpPr txBox="1"/>
          <p:nvPr/>
        </p:nvSpPr>
        <p:spPr>
          <a:xfrm>
            <a:off x="284451" y="5414063"/>
            <a:ext cx="11583360" cy="13324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Oxide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lưỡng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acid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dịch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base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muối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ZnO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Al</a:t>
            </a:r>
            <a:r>
              <a:rPr lang="en-US" sz="2400" baseline="-250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sz="2400" baseline="-250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Cr</a:t>
            </a:r>
            <a:r>
              <a:rPr lang="en-US" sz="2400" baseline="-250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sz="2400" baseline="-250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endParaRPr lang="en-US" sz="2400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Oxide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Acid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Base </a:t>
            </a:r>
            <a:r>
              <a:rPr lang="en-US" sz="24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CO, NO</a:t>
            </a:r>
          </a:p>
        </p:txBody>
      </p:sp>
    </p:spTree>
    <p:extLst>
      <p:ext uri="{BB962C8B-B14F-4D97-AF65-F5344CB8AC3E}">
        <p14:creationId xmlns:p14="http://schemas.microsoft.com/office/powerpoint/2010/main" val="395681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497FA5C-9063-1CD0-7F9F-97AEAED886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9861390"/>
              </p:ext>
            </p:extLst>
          </p:nvPr>
        </p:nvGraphicFramePr>
        <p:xfrm>
          <a:off x="883920" y="1432560"/>
          <a:ext cx="10383520" cy="426719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042160">
                  <a:extLst>
                    <a:ext uri="{9D8B030D-6E8A-4147-A177-3AD203B41FA5}">
                      <a16:colId xmlns:a16="http://schemas.microsoft.com/office/drawing/2014/main" val="561469417"/>
                    </a:ext>
                  </a:extLst>
                </a:gridCol>
                <a:gridCol w="4666127">
                  <a:extLst>
                    <a:ext uri="{9D8B030D-6E8A-4147-A177-3AD203B41FA5}">
                      <a16:colId xmlns:a16="http://schemas.microsoft.com/office/drawing/2014/main" val="324819224"/>
                    </a:ext>
                  </a:extLst>
                </a:gridCol>
                <a:gridCol w="3675233">
                  <a:extLst>
                    <a:ext uri="{9D8B030D-6E8A-4147-A177-3AD203B41FA5}">
                      <a16:colId xmlns:a16="http://schemas.microsoft.com/office/drawing/2014/main" val="486749543"/>
                    </a:ext>
                  </a:extLst>
                </a:gridCol>
              </a:tblGrid>
              <a:tr h="9052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Oxide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NaOH(Sodium Hydroxide)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2800" baseline="-25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</a:t>
                      </a:r>
                      <a:r>
                        <a:rPr lang="en-US" sz="2800" baseline="-25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(Sulfuric acid)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34349962"/>
                  </a:ext>
                </a:extLst>
              </a:tr>
              <a:tr h="8404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</a:t>
                      </a:r>
                      <a:r>
                        <a:rPr lang="en-US" sz="2800" baseline="-25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2800" baseline="-25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9971051"/>
                  </a:ext>
                </a:extLst>
              </a:tr>
              <a:tr h="8404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26839955"/>
                  </a:ext>
                </a:extLst>
              </a:tr>
              <a:tr h="8404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94288152"/>
                  </a:ext>
                </a:extLst>
              </a:tr>
              <a:tr h="8404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2800" baseline="-25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2800" baseline="-25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0659149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36D7D01-9113-B39E-1C9D-C4BEC1645B5F}"/>
              </a:ext>
            </a:extLst>
          </p:cNvPr>
          <p:cNvSpPr txBox="1"/>
          <p:nvPr/>
        </p:nvSpPr>
        <p:spPr>
          <a:xfrm flipH="1">
            <a:off x="5105399" y="635021"/>
            <a:ext cx="2473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906CE5-3074-5433-45BD-D9AB378E7518}"/>
              </a:ext>
            </a:extLst>
          </p:cNvPr>
          <p:cNvSpPr txBox="1"/>
          <p:nvPr/>
        </p:nvSpPr>
        <p:spPr>
          <a:xfrm flipH="1">
            <a:off x="4688839" y="2438400"/>
            <a:ext cx="1498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9C745C-48F4-64BC-AEC2-A89857478500}"/>
              </a:ext>
            </a:extLst>
          </p:cNvPr>
          <p:cNvSpPr txBox="1"/>
          <p:nvPr/>
        </p:nvSpPr>
        <p:spPr>
          <a:xfrm flipH="1">
            <a:off x="8996679" y="2438400"/>
            <a:ext cx="1498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C07159-18C2-178A-80FE-E1B770BA7D9D}"/>
              </a:ext>
            </a:extLst>
          </p:cNvPr>
          <p:cNvSpPr txBox="1"/>
          <p:nvPr/>
        </p:nvSpPr>
        <p:spPr>
          <a:xfrm flipH="1">
            <a:off x="9260839" y="4175760"/>
            <a:ext cx="1498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7F7705-EF3C-3058-D9F4-CF43AA3BB07B}"/>
              </a:ext>
            </a:extLst>
          </p:cNvPr>
          <p:cNvSpPr txBox="1"/>
          <p:nvPr/>
        </p:nvSpPr>
        <p:spPr>
          <a:xfrm flipH="1">
            <a:off x="4843778" y="4902220"/>
            <a:ext cx="1498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46327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72B654-1D8E-733C-3A24-686CC687DB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65174" y="4691063"/>
            <a:ext cx="1466850" cy="204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80BC9C-4B68-F146-B4C8-F2BBDB67AC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964" y="4800241"/>
            <a:ext cx="1485900" cy="204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F57F21B-C322-E28F-E78C-69F3B71E9D6B}"/>
              </a:ext>
            </a:extLst>
          </p:cNvPr>
          <p:cNvSpPr>
            <a:spLocks noGrp="1"/>
          </p:cNvSpPr>
          <p:nvPr/>
        </p:nvSpPr>
        <p:spPr bwMode="auto">
          <a:xfrm>
            <a:off x="1949824" y="130785"/>
            <a:ext cx="77724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altLang="en-US" sz="4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exagon 5">
            <a:hlinkClick r:id="" action="ppaction://noaction"/>
            <a:extLst>
              <a:ext uri="{FF2B5EF4-FFF2-40B4-BE49-F238E27FC236}">
                <a16:creationId xmlns:a16="http://schemas.microsoft.com/office/drawing/2014/main" id="{F94B260C-A19F-167F-38D8-4897BF6706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8812" y="1641606"/>
            <a:ext cx="1752600" cy="1447800"/>
          </a:xfrm>
          <a:prstGeom prst="hexagon">
            <a:avLst>
              <a:gd name="adj" fmla="val 26082"/>
              <a:gd name="vf" fmla="val 115470"/>
            </a:avLst>
          </a:prstGeom>
          <a:solidFill>
            <a:srgbClr val="00FFF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CTHH</a:t>
            </a:r>
          </a:p>
        </p:txBody>
      </p:sp>
      <p:sp>
        <p:nvSpPr>
          <p:cNvPr id="7" name="Hexagon 6">
            <a:hlinkClick r:id="" action="ppaction://noaction"/>
            <a:extLst>
              <a:ext uri="{FF2B5EF4-FFF2-40B4-BE49-F238E27FC236}">
                <a16:creationId xmlns:a16="http://schemas.microsoft.com/office/drawing/2014/main" id="{FC4526E5-DB6C-C343-1106-358DAA1028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9724" y="1641606"/>
            <a:ext cx="1752600" cy="1447800"/>
          </a:xfrm>
          <a:prstGeom prst="hexagon">
            <a:avLst>
              <a:gd name="adj" fmla="val 26082"/>
              <a:gd name="vf" fmla="val 115470"/>
            </a:avLst>
          </a:prstGeom>
          <a:solidFill>
            <a:srgbClr val="00FF00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gọi</a:t>
            </a:r>
            <a:endParaRPr lang="en-US" altLang="en-US" sz="24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Hexagon 7">
            <a:hlinkClick r:id="" action="ppaction://noaction"/>
            <a:extLst>
              <a:ext uri="{FF2B5EF4-FFF2-40B4-BE49-F238E27FC236}">
                <a16:creationId xmlns:a16="http://schemas.microsoft.com/office/drawing/2014/main" id="{3B2266D2-B9DB-342A-9FBA-58FB5CA1F2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2085" y="1612472"/>
            <a:ext cx="1752600" cy="1447800"/>
          </a:xfrm>
          <a:prstGeom prst="hexagon">
            <a:avLst>
              <a:gd name="adj" fmla="val 26082"/>
              <a:gd name="vf" fmla="val 115470"/>
            </a:avLst>
          </a:prstGeom>
          <a:ln>
            <a:headEnd/>
            <a:tailEnd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loại</a:t>
            </a:r>
            <a:endParaRPr lang="en-US" altLang="en-US" sz="24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654335-B470-AB9E-1545-A5AABDA284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373" y="1997956"/>
            <a:ext cx="9144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76610D-4595-996D-60EB-04FF3B757D1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003" y="1997956"/>
            <a:ext cx="9144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701129-BE9D-7294-8CD9-73DEA52E54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582" y="1997956"/>
            <a:ext cx="9144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F69FBD1-7B7F-653F-8B0E-C765595F2D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53" y="1997956"/>
            <a:ext cx="9144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utoShape 22">
            <a:extLst>
              <a:ext uri="{FF2B5EF4-FFF2-40B4-BE49-F238E27FC236}">
                <a16:creationId xmlns:a16="http://schemas.microsoft.com/office/drawing/2014/main" id="{40C6EE14-5F4B-172A-28E9-FC6931C324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8374" y="3342921"/>
            <a:ext cx="797859" cy="412382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16" name="AutoShape 22">
            <a:extLst>
              <a:ext uri="{FF2B5EF4-FFF2-40B4-BE49-F238E27FC236}">
                <a16:creationId xmlns:a16="http://schemas.microsoft.com/office/drawing/2014/main" id="{C6B86C9C-C16C-8DFB-3326-3526E9C7D2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8374" y="3865390"/>
            <a:ext cx="797859" cy="412382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AutoShape 22">
            <a:extLst>
              <a:ext uri="{FF2B5EF4-FFF2-40B4-BE49-F238E27FC236}">
                <a16:creationId xmlns:a16="http://schemas.microsoft.com/office/drawing/2014/main" id="{ABBE912B-332B-E8B1-A0F9-A526040AFB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8374" y="4387859"/>
            <a:ext cx="797859" cy="412382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ZnO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AutoShape 22">
            <a:extLst>
              <a:ext uri="{FF2B5EF4-FFF2-40B4-BE49-F238E27FC236}">
                <a16:creationId xmlns:a16="http://schemas.microsoft.com/office/drawing/2014/main" id="{2CF585AE-C0A7-09EB-5ACA-A92DB3933D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8374" y="4910328"/>
            <a:ext cx="797859" cy="412382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en-US" altLang="en-US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AutoShape 22">
            <a:extLst>
              <a:ext uri="{FF2B5EF4-FFF2-40B4-BE49-F238E27FC236}">
                <a16:creationId xmlns:a16="http://schemas.microsoft.com/office/drawing/2014/main" id="{79D019E0-64E5-53B6-3181-63D032B34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8374" y="5432797"/>
            <a:ext cx="797859" cy="412382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</a:t>
            </a:r>
            <a:r>
              <a:rPr lang="en-US" altLang="en-US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0" name="AutoShape 22">
            <a:extLst>
              <a:ext uri="{FF2B5EF4-FFF2-40B4-BE49-F238E27FC236}">
                <a16:creationId xmlns:a16="http://schemas.microsoft.com/office/drawing/2014/main" id="{E4457417-7A48-1221-B8D5-32BAA69D83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7597" y="3342921"/>
            <a:ext cx="797859" cy="412382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</a:p>
        </p:txBody>
      </p:sp>
      <p:sp>
        <p:nvSpPr>
          <p:cNvPr id="21" name="AutoShape 22">
            <a:extLst>
              <a:ext uri="{FF2B5EF4-FFF2-40B4-BE49-F238E27FC236}">
                <a16:creationId xmlns:a16="http://schemas.microsoft.com/office/drawing/2014/main" id="{C4AA84BC-C2FA-9945-F2E6-7D42AFCA68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7597" y="3865390"/>
            <a:ext cx="797859" cy="412382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en-US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2" name="AutoShape 22">
            <a:extLst>
              <a:ext uri="{FF2B5EF4-FFF2-40B4-BE49-F238E27FC236}">
                <a16:creationId xmlns:a16="http://schemas.microsoft.com/office/drawing/2014/main" id="{7AAA7413-FB37-2B11-CAA4-915F10DE08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7597" y="4387859"/>
            <a:ext cx="797859" cy="412382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en-US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23" name="AutoShape 22">
            <a:extLst>
              <a:ext uri="{FF2B5EF4-FFF2-40B4-BE49-F238E27FC236}">
                <a16:creationId xmlns:a16="http://schemas.microsoft.com/office/drawing/2014/main" id="{2181F6CC-76FF-6DD4-9DB0-3B60A0418D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7597" y="4910328"/>
            <a:ext cx="797859" cy="412382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altLang="en-US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AutoShape 22">
            <a:extLst>
              <a:ext uri="{FF2B5EF4-FFF2-40B4-BE49-F238E27FC236}">
                <a16:creationId xmlns:a16="http://schemas.microsoft.com/office/drawing/2014/main" id="{3C73E8CF-DA1C-5D1E-BB84-47C2671F6B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7597" y="5432797"/>
            <a:ext cx="797859" cy="412382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en-US" altLang="en-US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D008C40-7401-CB32-A310-5BCE4CAAD4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7481" y="3332207"/>
            <a:ext cx="1369686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</a:rPr>
              <a:t>Zinc oxide</a:t>
            </a:r>
            <a:endParaRPr lang="en-US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8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E94F01F-A9E4-C3CD-050D-845DA5DA97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1833" y="3324867"/>
            <a:ext cx="2334191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</a:rPr>
              <a:t>Di Nitrogen mono Oxide</a:t>
            </a:r>
            <a:endParaRPr lang="en-US" sz="1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F1FDA9A-0E7D-258E-F072-7F25659C14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2621" y="4986784"/>
            <a:ext cx="1966637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</a:rPr>
              <a:t>Nitrogen dioxide</a:t>
            </a:r>
            <a:endParaRPr lang="en-US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0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A2ED798E-44FB-F482-FE79-17A7FA445A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2628" y="4412432"/>
            <a:ext cx="2334191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</a:rPr>
              <a:t>Chromium (II)oxide</a:t>
            </a:r>
            <a:endParaRPr lang="en-US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2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B9F23F74-4934-F8FC-7512-7DFC6D26A8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3956" y="5549132"/>
            <a:ext cx="1923448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err="1">
                <a:effectLst/>
              </a:rPr>
              <a:t>Alumium</a:t>
            </a:r>
            <a:r>
              <a:rPr lang="en-US" sz="2000" dirty="0">
                <a:effectLst/>
              </a:rPr>
              <a:t> Oxide</a:t>
            </a:r>
            <a:endParaRPr lang="en-US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2E6E903E-DA5E-C34E-EF20-7AA7B6E52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0194" y="4436738"/>
            <a:ext cx="1643909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</a:rPr>
              <a:t>Barium oxide</a:t>
            </a:r>
            <a:endParaRPr lang="en-US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4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A2CFA4AB-3901-505D-3850-C84AA38AB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1730" y="3850084"/>
            <a:ext cx="1752600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</a:rPr>
              <a:t>Sulfur di oxide</a:t>
            </a:r>
            <a:endParaRPr lang="en-US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5CF064B-2ADD-F475-3384-8A53C7E374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5708" y="3861738"/>
            <a:ext cx="2033232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</a:rPr>
              <a:t>Potassium oxide</a:t>
            </a:r>
            <a:endParaRPr lang="en-US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6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38382351-C2A6-5F59-6DF4-AFE7403F47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7271" y="5006857"/>
            <a:ext cx="2413711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</a:rPr>
              <a:t>Carbon mono oxide</a:t>
            </a:r>
            <a:endParaRPr lang="en-US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B79FEC5-88BB-CE7E-9B8F-1AE578DA1A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5708" y="5626097"/>
            <a:ext cx="3226875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</a:rPr>
              <a:t>di Phosphorus Pentoxide</a:t>
            </a:r>
            <a:endParaRPr lang="en-US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8" name="Rounded Rectangle 5">
            <a:extLst>
              <a:ext uri="{FF2B5EF4-FFF2-40B4-BE49-F238E27FC236}">
                <a16:creationId xmlns:a16="http://schemas.microsoft.com/office/drawing/2014/main" id="{F4072CBC-B8A0-D910-E717-DF96CE3F0C63}"/>
              </a:ext>
            </a:extLst>
          </p:cNvPr>
          <p:cNvSpPr/>
          <p:nvPr/>
        </p:nvSpPr>
        <p:spPr>
          <a:xfrm>
            <a:off x="8574741" y="3324868"/>
            <a:ext cx="1671918" cy="464540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Oxide Acid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ounded Rectangle 5">
            <a:extLst>
              <a:ext uri="{FF2B5EF4-FFF2-40B4-BE49-F238E27FC236}">
                <a16:creationId xmlns:a16="http://schemas.microsoft.com/office/drawing/2014/main" id="{C248FE06-5F1B-AD55-2710-1599475C6DF1}"/>
              </a:ext>
            </a:extLst>
          </p:cNvPr>
          <p:cNvSpPr/>
          <p:nvPr/>
        </p:nvSpPr>
        <p:spPr>
          <a:xfrm>
            <a:off x="8581073" y="3861738"/>
            <a:ext cx="1671918" cy="464540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Oxide Base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ounded Rectangle 5">
            <a:extLst>
              <a:ext uri="{FF2B5EF4-FFF2-40B4-BE49-F238E27FC236}">
                <a16:creationId xmlns:a16="http://schemas.microsoft.com/office/drawing/2014/main" id="{473899A8-093D-0350-9837-32B15EB0FDED}"/>
              </a:ext>
            </a:extLst>
          </p:cNvPr>
          <p:cNvSpPr/>
          <p:nvPr/>
        </p:nvSpPr>
        <p:spPr>
          <a:xfrm>
            <a:off x="8587404" y="4398608"/>
            <a:ext cx="2266221" cy="464540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Oxide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ounded Rectangle 5">
            <a:extLst>
              <a:ext uri="{FF2B5EF4-FFF2-40B4-BE49-F238E27FC236}">
                <a16:creationId xmlns:a16="http://schemas.microsoft.com/office/drawing/2014/main" id="{3B226EB2-55FB-6C5D-B201-5B0C04D2F955}"/>
              </a:ext>
            </a:extLst>
          </p:cNvPr>
          <p:cNvSpPr/>
          <p:nvPr/>
        </p:nvSpPr>
        <p:spPr>
          <a:xfrm>
            <a:off x="8593735" y="4935478"/>
            <a:ext cx="2413711" cy="464540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Oxide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91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8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0" grpId="0" animBg="1"/>
      <p:bldP spid="41" grpId="0" animBg="1"/>
      <p:bldP spid="4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1">
            <a:extLst>
              <a:ext uri="{FF2B5EF4-FFF2-40B4-BE49-F238E27FC236}">
                <a16:creationId xmlns:a16="http://schemas.microsoft.com/office/drawing/2014/main" id="{A6E4D28B-5716-4964-86DA-14D03BDE9B7E}"/>
              </a:ext>
            </a:extLst>
          </p:cNvPr>
          <p:cNvSpPr>
            <a:spLocks noTextEdit="1"/>
          </p:cNvSpPr>
          <p:nvPr/>
        </p:nvSpPr>
        <p:spPr>
          <a:xfrm>
            <a:off x="3584642" y="717174"/>
            <a:ext cx="5022715" cy="73510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7049"/>
              </a:avLst>
            </a:prstTxWarp>
            <a:normAutofit/>
          </a:bodyPr>
          <a:lstStyle/>
          <a:p>
            <a:pPr algn="ctr"/>
            <a:r>
              <a:rPr lang="en-US" sz="4000" b="1" dirty="0" err="1"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Khởi</a:t>
            </a:r>
            <a:r>
              <a:rPr lang="en-US" sz="4000" b="1" dirty="0"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4000" b="1" dirty="0"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513FBA-FDCD-46EE-B7A9-C27D5147F0CE}"/>
              </a:ext>
            </a:extLst>
          </p:cNvPr>
          <p:cNvSpPr txBox="1"/>
          <p:nvPr/>
        </p:nvSpPr>
        <p:spPr>
          <a:xfrm>
            <a:off x="667871" y="1775017"/>
            <a:ext cx="10430435" cy="235609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xảy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pPr marL="514350" marR="0" indent="-5143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AutoNum type="alphaLcParenR"/>
            </a:pPr>
            <a:r>
              <a:rPr lang="en-US" sz="2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Đốt</a:t>
            </a:r>
            <a:r>
              <a:rPr lang="en-US" sz="2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than </a:t>
            </a:r>
            <a:r>
              <a:rPr lang="en-US" sz="2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carbon </a:t>
            </a:r>
            <a:r>
              <a:rPr lang="en-US" sz="2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Carbon </a:t>
            </a:r>
            <a:r>
              <a:rPr lang="en-US" sz="2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oxygen </a:t>
            </a:r>
            <a:r>
              <a:rPr lang="en-US" sz="2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2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carbon dioxide (CO</a:t>
            </a:r>
            <a:r>
              <a:rPr lang="en-US" sz="2600" b="1" baseline="-25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marL="514350" marR="0" indent="-5143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AutoNum type="alphaLcParenR"/>
            </a:pP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Aluminium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cháy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oxygen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aluminium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oxide (Al</a:t>
            </a:r>
            <a:r>
              <a:rPr lang="en-US" sz="2600" b="1" baseline="-25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sz="2600" b="1" baseline="-25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en-US" sz="2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4F100E9-3A36-442F-B5A5-8656F5AE885F}"/>
                  </a:ext>
                </a:extLst>
              </p:cNvPr>
              <p:cNvSpPr txBox="1"/>
              <p:nvPr/>
            </p:nvSpPr>
            <p:spPr>
              <a:xfrm>
                <a:off x="2617694" y="4980333"/>
                <a:ext cx="4338919" cy="6363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indent="45720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1" dirty="0">
                    <a:solidFill>
                      <a:schemeClr val="accent2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   +   O</a:t>
                </a:r>
                <a:r>
                  <a:rPr lang="en-US" sz="2400" b="1" baseline="-25000" dirty="0">
                    <a:solidFill>
                      <a:schemeClr val="accent2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r>
                  <a:rPr lang="en-US" sz="2400" dirty="0">
                    <a:solidFill>
                      <a:schemeClr val="accent2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2400" i="1">
                            <a:solidFill>
                              <a:schemeClr val="accent2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boxPr>
                      <m:e>
                        <m:groupChr>
                          <m:groupChrPr>
                            <m:chr m:val="→"/>
                            <m:vertJc m:val="bot"/>
                            <m:ctrlPr>
                              <a:rPr lang="en-US" sz="2400" i="1">
                                <a:solidFill>
                                  <a:schemeClr val="accent2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groupChrPr>
                          <m:e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chemeClr val="accent2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solidFill>
                                      <a:schemeClr val="accent2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sz="2400" i="1">
                                    <a:solidFill>
                                      <a:schemeClr val="accent2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groupChr>
                      </m:e>
                    </m:box>
                  </m:oMath>
                </a14:m>
                <a:r>
                  <a:rPr lang="en-US" sz="2400" dirty="0">
                    <a:solidFill>
                      <a:schemeClr val="accent2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</a:t>
                </a:r>
                <a:r>
                  <a:rPr lang="en-US" sz="2400" b="1" dirty="0">
                    <a:solidFill>
                      <a:schemeClr val="accent2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CO</a:t>
                </a:r>
                <a:r>
                  <a:rPr lang="en-US" sz="2400" b="1" baseline="-25000" dirty="0">
                    <a:solidFill>
                      <a:schemeClr val="accent2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endParaRPr lang="en-US" sz="2400" dirty="0">
                  <a:solidFill>
                    <a:schemeClr val="accent2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4F100E9-3A36-442F-B5A5-8656F5AE88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7694" y="4980333"/>
                <a:ext cx="4338919" cy="636393"/>
              </a:xfrm>
              <a:prstGeom prst="rect">
                <a:avLst/>
              </a:prstGeom>
              <a:blipFill>
                <a:blip r:embed="rId2"/>
                <a:stretch>
                  <a:fillRect b="-22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EB61DD7-7A04-4521-8EFF-497ECF65CEFB}"/>
                  </a:ext>
                </a:extLst>
              </p:cNvPr>
              <p:cNvSpPr txBox="1"/>
              <p:nvPr/>
            </p:nvSpPr>
            <p:spPr>
              <a:xfrm>
                <a:off x="2501153" y="5639336"/>
                <a:ext cx="4778190" cy="6474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indent="45720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1" dirty="0">
                    <a:solidFill>
                      <a:schemeClr val="accent2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4Al</a:t>
                </a:r>
                <a:r>
                  <a:rPr lang="en-US" sz="2400" b="1" dirty="0">
                    <a:solidFill>
                      <a:schemeClr val="accent2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+   3O</a:t>
                </a:r>
                <a:r>
                  <a:rPr lang="en-US" sz="2400" b="1" baseline="-25000" dirty="0">
                    <a:solidFill>
                      <a:schemeClr val="accent2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r>
                  <a:rPr lang="en-US" sz="2400" b="1" dirty="0">
                    <a:solidFill>
                      <a:schemeClr val="accent2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2400" b="1" i="1">
                            <a:solidFill>
                              <a:schemeClr val="accent2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boxPr>
                      <m:e>
                        <m:groupChr>
                          <m:groupChrPr>
                            <m:chr m:val="→"/>
                            <m:vertJc m:val="bot"/>
                            <m:ctrlPr>
                              <a:rPr lang="en-US" sz="2400" b="1" i="1">
                                <a:solidFill>
                                  <a:schemeClr val="accent2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groupChrPr>
                          <m:e>
                            <m:sSup>
                              <m:sSupPr>
                                <m:ctrlPr>
                                  <a:rPr lang="en-US" sz="2400" b="1" i="1">
                                    <a:solidFill>
                                      <a:schemeClr val="accent2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1" i="1">
                                    <a:solidFill>
                                      <a:schemeClr val="accent2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𝒕</m:t>
                                </m:r>
                              </m:e>
                              <m:sup>
                                <m:r>
                                  <a:rPr lang="en-US" sz="2400" b="1" i="1">
                                    <a:solidFill>
                                      <a:schemeClr val="accent2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𝟎</m:t>
                                </m:r>
                              </m:sup>
                            </m:sSup>
                          </m:e>
                        </m:groupChr>
                      </m:e>
                    </m:box>
                  </m:oMath>
                </a14:m>
                <a:r>
                  <a:rPr lang="en-US" sz="2400" b="1" dirty="0">
                    <a:solidFill>
                      <a:schemeClr val="accent2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 2Al</a:t>
                </a:r>
                <a:r>
                  <a:rPr lang="en-US" sz="2400" b="1" baseline="-25000" dirty="0">
                    <a:solidFill>
                      <a:schemeClr val="accent2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r>
                  <a:rPr lang="en-US" sz="2400" b="1" dirty="0">
                    <a:solidFill>
                      <a:schemeClr val="accent2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O</a:t>
                </a:r>
                <a:r>
                  <a:rPr lang="en-US" sz="2400" b="1" baseline="-25000" dirty="0">
                    <a:solidFill>
                      <a:schemeClr val="accent2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3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EB61DD7-7A04-4521-8EFF-497ECF65CE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1153" y="5639336"/>
                <a:ext cx="4778190" cy="647485"/>
              </a:xfrm>
              <a:prstGeom prst="rect">
                <a:avLst/>
              </a:prstGeom>
              <a:blipFill>
                <a:blip r:embed="rId3"/>
                <a:stretch>
                  <a:fillRect b="-216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B304C77B-04CE-4DE5-8F0A-18D36E4AC014}"/>
              </a:ext>
            </a:extLst>
          </p:cNvPr>
          <p:cNvSpPr txBox="1"/>
          <p:nvPr/>
        </p:nvSpPr>
        <p:spPr>
          <a:xfrm>
            <a:off x="4840941" y="4598894"/>
            <a:ext cx="1183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37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72B654-1D8E-733C-3A24-686CC687DB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65174" y="4691063"/>
            <a:ext cx="1466850" cy="204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80BC9C-4B68-F146-B4C8-F2BBDB67AC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84" y="4691063"/>
            <a:ext cx="1485900" cy="204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F57F21B-C322-E28F-E78C-69F3B71E9D6B}"/>
              </a:ext>
            </a:extLst>
          </p:cNvPr>
          <p:cNvSpPr>
            <a:spLocks noGrp="1"/>
          </p:cNvSpPr>
          <p:nvPr/>
        </p:nvSpPr>
        <p:spPr bwMode="auto">
          <a:xfrm>
            <a:off x="1949824" y="130785"/>
            <a:ext cx="77724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altLang="en-US" sz="4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654335-B470-AB9E-1545-A5AABDA284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233" y="361255"/>
            <a:ext cx="9144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76610D-4595-996D-60EB-04FF3B757D1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5174" y="427537"/>
            <a:ext cx="9144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701129-BE9D-7294-8CD9-73DEA52E54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4169" y="424812"/>
            <a:ext cx="9144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F69FBD1-7B7F-653F-8B0E-C765595F2D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26" y="397485"/>
            <a:ext cx="9144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utoShape 22">
            <a:extLst>
              <a:ext uri="{FF2B5EF4-FFF2-40B4-BE49-F238E27FC236}">
                <a16:creationId xmlns:a16="http://schemas.microsoft.com/office/drawing/2014/main" id="{40C6EE14-5F4B-172A-28E9-FC6931C324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3130" y="1336944"/>
            <a:ext cx="797859" cy="412382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16" name="AutoShape 22">
            <a:extLst>
              <a:ext uri="{FF2B5EF4-FFF2-40B4-BE49-F238E27FC236}">
                <a16:creationId xmlns:a16="http://schemas.microsoft.com/office/drawing/2014/main" id="{C6B86C9C-C16C-8DFB-3326-3526E9C7D2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3130" y="1823710"/>
            <a:ext cx="797859" cy="412382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AutoShape 22">
            <a:extLst>
              <a:ext uri="{FF2B5EF4-FFF2-40B4-BE49-F238E27FC236}">
                <a16:creationId xmlns:a16="http://schemas.microsoft.com/office/drawing/2014/main" id="{ABBE912B-332B-E8B1-A0F9-A526040AFB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5312" y="2344367"/>
            <a:ext cx="797859" cy="412382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ZnO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AutoShape 22">
            <a:extLst>
              <a:ext uri="{FF2B5EF4-FFF2-40B4-BE49-F238E27FC236}">
                <a16:creationId xmlns:a16="http://schemas.microsoft.com/office/drawing/2014/main" id="{2CF585AE-C0A7-09EB-5ACA-A92DB3933D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5865" y="2866062"/>
            <a:ext cx="797859" cy="412382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en-US" altLang="en-US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AutoShape 22">
            <a:extLst>
              <a:ext uri="{FF2B5EF4-FFF2-40B4-BE49-F238E27FC236}">
                <a16:creationId xmlns:a16="http://schemas.microsoft.com/office/drawing/2014/main" id="{79D019E0-64E5-53B6-3181-63D032B34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5311" y="3391458"/>
            <a:ext cx="797859" cy="412382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</a:t>
            </a:r>
            <a:r>
              <a:rPr lang="en-US" altLang="en-US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0" name="AutoShape 22">
            <a:extLst>
              <a:ext uri="{FF2B5EF4-FFF2-40B4-BE49-F238E27FC236}">
                <a16:creationId xmlns:a16="http://schemas.microsoft.com/office/drawing/2014/main" id="{E4457417-7A48-1221-B8D5-32BAA69D83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6136" y="3898594"/>
            <a:ext cx="759325" cy="310612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</a:p>
        </p:txBody>
      </p:sp>
      <p:sp>
        <p:nvSpPr>
          <p:cNvPr id="21" name="AutoShape 22">
            <a:extLst>
              <a:ext uri="{FF2B5EF4-FFF2-40B4-BE49-F238E27FC236}">
                <a16:creationId xmlns:a16="http://schemas.microsoft.com/office/drawing/2014/main" id="{C4AA84BC-C2FA-9945-F2E6-7D42AFCA68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6136" y="4421063"/>
            <a:ext cx="759325" cy="412382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en-US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2" name="AutoShape 22">
            <a:extLst>
              <a:ext uri="{FF2B5EF4-FFF2-40B4-BE49-F238E27FC236}">
                <a16:creationId xmlns:a16="http://schemas.microsoft.com/office/drawing/2014/main" id="{7AAA7413-FB37-2B11-CAA4-915F10DE08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6136" y="4943532"/>
            <a:ext cx="759325" cy="412382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en-US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23" name="AutoShape 22">
            <a:extLst>
              <a:ext uri="{FF2B5EF4-FFF2-40B4-BE49-F238E27FC236}">
                <a16:creationId xmlns:a16="http://schemas.microsoft.com/office/drawing/2014/main" id="{2181F6CC-76FF-6DD4-9DB0-3B60A0418D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6136" y="5466001"/>
            <a:ext cx="759325" cy="432316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altLang="en-US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AutoShape 22">
            <a:extLst>
              <a:ext uri="{FF2B5EF4-FFF2-40B4-BE49-F238E27FC236}">
                <a16:creationId xmlns:a16="http://schemas.microsoft.com/office/drawing/2014/main" id="{3C73E8CF-DA1C-5D1E-BB84-47C2671F6B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6137" y="5988470"/>
            <a:ext cx="747588" cy="457200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en-US" altLang="en-US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D008C40-7401-CB32-A310-5BCE4CAAD4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6049" y="2311983"/>
            <a:ext cx="1369686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</a:rPr>
              <a:t>Zinc oxide</a:t>
            </a:r>
            <a:endParaRPr lang="en-US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8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E94F01F-A9E4-C3CD-050D-845DA5DA97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3797" y="1314535"/>
            <a:ext cx="2334191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</a:rPr>
              <a:t>Di Nitrogen mono Oxide</a:t>
            </a:r>
            <a:endParaRPr lang="en-US" sz="1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F1FDA9A-0E7D-258E-F072-7F25659C14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630" y="2830985"/>
            <a:ext cx="1966637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</a:rPr>
              <a:t>Nitrogen dioxide</a:t>
            </a:r>
            <a:endParaRPr lang="en-US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0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A2ED798E-44FB-F482-FE79-17A7FA445A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3852" y="3351768"/>
            <a:ext cx="2334191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</a:rPr>
              <a:t>Chromium (III)oxide</a:t>
            </a:r>
            <a:endParaRPr lang="en-US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2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B9F23F74-4934-F8FC-7512-7DFC6D26A8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4592" y="6020836"/>
            <a:ext cx="1923448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err="1">
                <a:effectLst/>
              </a:rPr>
              <a:t>Alumium</a:t>
            </a:r>
            <a:r>
              <a:rPr lang="en-US" sz="2000" dirty="0">
                <a:effectLst/>
              </a:rPr>
              <a:t> Oxide</a:t>
            </a:r>
            <a:endParaRPr lang="en-US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2E6E903E-DA5E-C34E-EF20-7AA7B6E52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8937" y="1815040"/>
            <a:ext cx="1643909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</a:rPr>
              <a:t>Barium oxide</a:t>
            </a:r>
            <a:endParaRPr lang="en-US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4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A2CFA4AB-3901-505D-3850-C84AA38AB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2315" y="5441117"/>
            <a:ext cx="1752600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</a:rPr>
              <a:t>Sulfur di oxide</a:t>
            </a:r>
            <a:endParaRPr lang="en-US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5CF064B-2ADD-F475-3384-8A53C7E374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999" y="4943532"/>
            <a:ext cx="2033232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</a:rPr>
              <a:t>Potassium oxide</a:t>
            </a:r>
            <a:endParaRPr lang="en-US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6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38382351-C2A6-5F59-6DF4-AFE7403F47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9460" y="3867484"/>
            <a:ext cx="2413711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</a:rPr>
              <a:t>Carbon mono oxide</a:t>
            </a:r>
            <a:endParaRPr lang="en-US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B79FEC5-88BB-CE7E-9B8F-1AE578DA1A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7100" y="4406399"/>
            <a:ext cx="3226875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</a:rPr>
              <a:t>di Phosphorus Pentoxide</a:t>
            </a:r>
            <a:endParaRPr lang="en-US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8" name="Rounded Rectangle 5">
            <a:extLst>
              <a:ext uri="{FF2B5EF4-FFF2-40B4-BE49-F238E27FC236}">
                <a16:creationId xmlns:a16="http://schemas.microsoft.com/office/drawing/2014/main" id="{F4072CBC-B8A0-D910-E717-DF96CE3F0C63}"/>
              </a:ext>
            </a:extLst>
          </p:cNvPr>
          <p:cNvSpPr/>
          <p:nvPr/>
        </p:nvSpPr>
        <p:spPr>
          <a:xfrm>
            <a:off x="7144964" y="1307195"/>
            <a:ext cx="1671918" cy="464540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Oxide Acid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ounded Rectangle 5">
            <a:extLst>
              <a:ext uri="{FF2B5EF4-FFF2-40B4-BE49-F238E27FC236}">
                <a16:creationId xmlns:a16="http://schemas.microsoft.com/office/drawing/2014/main" id="{C248FE06-5F1B-AD55-2710-1599475C6DF1}"/>
              </a:ext>
            </a:extLst>
          </p:cNvPr>
          <p:cNvSpPr/>
          <p:nvPr/>
        </p:nvSpPr>
        <p:spPr>
          <a:xfrm>
            <a:off x="7144964" y="1807700"/>
            <a:ext cx="1671918" cy="464540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Oxide Base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ounded Rectangle 5">
            <a:extLst>
              <a:ext uri="{FF2B5EF4-FFF2-40B4-BE49-F238E27FC236}">
                <a16:creationId xmlns:a16="http://schemas.microsoft.com/office/drawing/2014/main" id="{473899A8-093D-0350-9837-32B15EB0FDED}"/>
              </a:ext>
            </a:extLst>
          </p:cNvPr>
          <p:cNvSpPr/>
          <p:nvPr/>
        </p:nvSpPr>
        <p:spPr>
          <a:xfrm>
            <a:off x="7057328" y="3897668"/>
            <a:ext cx="2266221" cy="464540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Oxide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ounded Rectangle 5">
            <a:extLst>
              <a:ext uri="{FF2B5EF4-FFF2-40B4-BE49-F238E27FC236}">
                <a16:creationId xmlns:a16="http://schemas.microsoft.com/office/drawing/2014/main" id="{3B226EB2-55FB-6C5D-B201-5B0C04D2F955}"/>
              </a:ext>
            </a:extLst>
          </p:cNvPr>
          <p:cNvSpPr/>
          <p:nvPr/>
        </p:nvSpPr>
        <p:spPr>
          <a:xfrm>
            <a:off x="6843021" y="2316431"/>
            <a:ext cx="2413711" cy="464540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Oxide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7CBD7D2D-76F1-B84A-23A1-16F08A40F23A}"/>
              </a:ext>
            </a:extLst>
          </p:cNvPr>
          <p:cNvSpPr/>
          <p:nvPr/>
        </p:nvSpPr>
        <p:spPr>
          <a:xfrm>
            <a:off x="7144964" y="2825162"/>
            <a:ext cx="1671918" cy="464540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Oxide Acid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945DED78-C50A-5BE8-DCA2-187DA13A3B11}"/>
              </a:ext>
            </a:extLst>
          </p:cNvPr>
          <p:cNvSpPr/>
          <p:nvPr/>
        </p:nvSpPr>
        <p:spPr>
          <a:xfrm>
            <a:off x="7270483" y="4936192"/>
            <a:ext cx="1671918" cy="464540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Oxide Base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D159C763-4B32-574E-71B0-1F489B5611E7}"/>
              </a:ext>
            </a:extLst>
          </p:cNvPr>
          <p:cNvSpPr/>
          <p:nvPr/>
        </p:nvSpPr>
        <p:spPr>
          <a:xfrm>
            <a:off x="7307674" y="4406399"/>
            <a:ext cx="1671918" cy="464540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Oxide Acid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5">
            <a:extLst>
              <a:ext uri="{FF2B5EF4-FFF2-40B4-BE49-F238E27FC236}">
                <a16:creationId xmlns:a16="http://schemas.microsoft.com/office/drawing/2014/main" id="{8BCD8F68-CBFE-06CF-3EA3-727A22621ED8}"/>
              </a:ext>
            </a:extLst>
          </p:cNvPr>
          <p:cNvSpPr/>
          <p:nvPr/>
        </p:nvSpPr>
        <p:spPr>
          <a:xfrm>
            <a:off x="6921100" y="6039991"/>
            <a:ext cx="2413711" cy="464540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Oxide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5">
            <a:extLst>
              <a:ext uri="{FF2B5EF4-FFF2-40B4-BE49-F238E27FC236}">
                <a16:creationId xmlns:a16="http://schemas.microsoft.com/office/drawing/2014/main" id="{7624BEC3-8B6D-5E24-E010-DC95800FD2C4}"/>
              </a:ext>
            </a:extLst>
          </p:cNvPr>
          <p:cNvSpPr/>
          <p:nvPr/>
        </p:nvSpPr>
        <p:spPr>
          <a:xfrm>
            <a:off x="6936777" y="3374294"/>
            <a:ext cx="2413711" cy="464540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Oxide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ounded Rectangle 5">
            <a:extLst>
              <a:ext uri="{FF2B5EF4-FFF2-40B4-BE49-F238E27FC236}">
                <a16:creationId xmlns:a16="http://schemas.microsoft.com/office/drawing/2014/main" id="{D7883E50-68D3-E78B-6E98-3EF7C1881036}"/>
              </a:ext>
            </a:extLst>
          </p:cNvPr>
          <p:cNvSpPr/>
          <p:nvPr/>
        </p:nvSpPr>
        <p:spPr>
          <a:xfrm>
            <a:off x="7270483" y="5482730"/>
            <a:ext cx="1671918" cy="464540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Oxide Acid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46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0" grpId="0" animBg="1"/>
      <p:bldP spid="41" grpId="0" animBg="1"/>
      <p:bldP spid="42" grpId="0" animBg="1"/>
      <p:bldP spid="5" grpId="0" animBg="1"/>
      <p:bldP spid="11" grpId="0" animBg="1"/>
      <p:bldP spid="14" grpId="0" animBg="1"/>
      <p:bldP spid="25" grpId="0" animBg="1"/>
      <p:bldP spid="26" grpId="0" animBg="1"/>
      <p:bldP spid="3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3E99EDFB-37B5-4C74-C439-06092B7F852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29917213"/>
                  </p:ext>
                </p:extLst>
              </p:nvPr>
            </p:nvGraphicFramePr>
            <p:xfrm>
              <a:off x="1015999" y="1158240"/>
              <a:ext cx="10160001" cy="4504863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2224631">
                      <a:extLst>
                        <a:ext uri="{9D8B030D-6E8A-4147-A177-3AD203B41FA5}">
                          <a16:colId xmlns:a16="http://schemas.microsoft.com/office/drawing/2014/main" val="4149708783"/>
                        </a:ext>
                      </a:extLst>
                    </a:gridCol>
                    <a:gridCol w="2415801">
                      <a:extLst>
                        <a:ext uri="{9D8B030D-6E8A-4147-A177-3AD203B41FA5}">
                          <a16:colId xmlns:a16="http://schemas.microsoft.com/office/drawing/2014/main" val="124486551"/>
                        </a:ext>
                      </a:extLst>
                    </a:gridCol>
                    <a:gridCol w="2759176">
                      <a:extLst>
                        <a:ext uri="{9D8B030D-6E8A-4147-A177-3AD203B41FA5}">
                          <a16:colId xmlns:a16="http://schemas.microsoft.com/office/drawing/2014/main" val="3538382217"/>
                        </a:ext>
                      </a:extLst>
                    </a:gridCol>
                    <a:gridCol w="2760393">
                      <a:extLst>
                        <a:ext uri="{9D8B030D-6E8A-4147-A177-3AD203B41FA5}">
                          <a16:colId xmlns:a16="http://schemas.microsoft.com/office/drawing/2014/main" val="3465654814"/>
                        </a:ext>
                      </a:extLst>
                    </a:gridCol>
                  </a:tblGrid>
                  <a:tr h="487680">
                    <a:tc gridSpan="4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Câu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1: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Viết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CTHH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của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Base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và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Acid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tương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ứng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của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các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Oxide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sau</a:t>
                          </a:r>
                          <a:endParaRPr lang="en-US" sz="2400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45519912"/>
                      </a:ext>
                    </a:extLst>
                  </a:tr>
                  <a:tr h="390314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Oxide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Base</a:t>
                          </a:r>
                          <a:endParaRPr lang="en-US" sz="2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Oxide Acid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Acid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293531970"/>
                      </a:ext>
                    </a:extLst>
                  </a:tr>
                  <a:tr h="390314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Al</a:t>
                          </a:r>
                          <a:r>
                            <a:rPr lang="en-US" sz="2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</a:t>
                          </a:r>
                          <a:r>
                            <a:rPr lang="en-US" sz="2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SO</a:t>
                          </a:r>
                          <a:r>
                            <a:rPr lang="en-US" sz="2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746627642"/>
                      </a:ext>
                    </a:extLst>
                  </a:tr>
                  <a:tr h="390314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</a:t>
                          </a:r>
                          <a:r>
                            <a:rPr lang="en-US" sz="2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</a:t>
                          </a:r>
                          <a:r>
                            <a:rPr lang="en-US" sz="2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</a:t>
                          </a:r>
                          <a:r>
                            <a:rPr lang="en-US" sz="2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27946731"/>
                      </a:ext>
                    </a:extLst>
                  </a:tr>
                  <a:tr h="390314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CaO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SO</a:t>
                          </a:r>
                          <a:r>
                            <a:rPr lang="en-US" sz="2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92314945"/>
                      </a:ext>
                    </a:extLst>
                  </a:tr>
                  <a:tr h="0">
                    <a:tc gridSpan="4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Câu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2:  Hoàn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thành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các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phản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ứng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sau</a:t>
                          </a:r>
                          <a:endParaRPr lang="en-US" sz="2400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21114738"/>
                      </a:ext>
                    </a:extLst>
                  </a:tr>
                  <a:tr h="2057161">
                    <a:tc gridSpan="4">
                      <a:txBody>
                        <a:bodyPr/>
                        <a:lstStyle/>
                        <a:p>
                          <a:pPr marL="342900" marR="0" lvl="0" indent="-34290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Font typeface="+mj-lt"/>
                            <a:buAutoNum type="arabicPeriod"/>
                          </a:pPr>
                          <a:r>
                            <a:rPr lang="en-US" sz="2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Na +  O</a:t>
                          </a:r>
                          <a:r>
                            <a:rPr lang="en-US" sz="2400" baseline="-25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2400">
                                  <a:effectLst/>
                                  <a:latin typeface="Cambria Math" panose="02040503050406030204" pitchFamily="18" charset="0"/>
                                </a:rPr>
                                <m:t>−−−−−−−</m:t>
                              </m:r>
                            </m:oMath>
                          </a14:m>
                          <a:r>
                            <a:rPr lang="en-US" sz="2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  <a:t></a:t>
                          </a:r>
                          <a:endParaRPr lang="en-US" sz="24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342900" marR="0" lvl="0" indent="-34290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Font typeface="+mj-lt"/>
                            <a:buAutoNum type="arabicPeriod"/>
                          </a:pPr>
                          <a:r>
                            <a:rPr lang="en-US" sz="2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    +    </a:t>
                          </a:r>
                          <a14:m>
                            <m:oMath xmlns:m="http://schemas.openxmlformats.org/officeDocument/2006/math">
                              <m:r>
                                <a:rPr lang="en-US" sz="2400">
                                  <a:effectLst/>
                                  <a:latin typeface="Cambria Math" panose="02040503050406030204" pitchFamily="18" charset="0"/>
                                </a:rPr>
                                <m:t>…………−−</m:t>
                              </m:r>
                            </m:oMath>
                          </a14:m>
                          <a:r>
                            <a:rPr lang="en-US" sz="2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  <a:t></a:t>
                          </a:r>
                          <a:r>
                            <a:rPr lang="en-US" sz="2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P</a:t>
                          </a:r>
                          <a:r>
                            <a:rPr lang="en-US" sz="2400" baseline="-25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</a:t>
                          </a:r>
                          <a:r>
                            <a:rPr lang="en-US" sz="2400" baseline="-25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endParaRPr lang="en-US" sz="24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342900" marR="0" lvl="0" indent="-34290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Font typeface="+mj-lt"/>
                            <a:buAutoNum type="arabicPeriod"/>
                          </a:pPr>
                          <a:r>
                            <a:rPr lang="en-US" sz="240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BaO</a:t>
                          </a:r>
                          <a:r>
                            <a:rPr lang="en-US" sz="2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+   </a:t>
                          </a:r>
                          <a14:m>
                            <m:oMath xmlns:m="http://schemas.openxmlformats.org/officeDocument/2006/math">
                              <m:r>
                                <a:rPr lang="en-US" sz="2400">
                                  <a:effectLst/>
                                  <a:latin typeface="Cambria Math" panose="02040503050406030204" pitchFamily="18" charset="0"/>
                                </a:rPr>
                                <m:t>……………..−−</m:t>
                              </m:r>
                            </m:oMath>
                          </a14:m>
                          <a:r>
                            <a:rPr lang="en-US" sz="2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  <a:t></a:t>
                          </a:r>
                          <a:r>
                            <a:rPr lang="en-US" sz="2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BaCl</a:t>
                          </a:r>
                          <a:r>
                            <a:rPr lang="en-US" sz="2400" baseline="-25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+  ……</a:t>
                          </a:r>
                        </a:p>
                        <a:p>
                          <a:pPr marL="342900" marR="0" lvl="0" indent="-34290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Font typeface="+mj-lt"/>
                            <a:buAutoNum type="arabicPeriod"/>
                          </a:pPr>
                          <a:r>
                            <a:rPr lang="en-US" sz="2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SO</a:t>
                          </a:r>
                          <a:r>
                            <a:rPr lang="en-US" sz="2400" baseline="-25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lang="en-US" sz="2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+     Ca(OH)</a:t>
                          </a:r>
                          <a:r>
                            <a:rPr lang="en-US" sz="2400" baseline="-25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14:m>
                            <m:oMath xmlns:m="http://schemas.openxmlformats.org/officeDocument/2006/math">
                              <m:r>
                                <a:rPr lang="en-US" sz="2400">
                                  <a:effectLst/>
                                  <a:latin typeface="Cambria Math" panose="02040503050406030204" pitchFamily="18" charset="0"/>
                                </a:rPr>
                                <m:t>    −−</m:t>
                              </m:r>
                            </m:oMath>
                          </a14:m>
                          <a:r>
                            <a:rPr lang="en-US" sz="2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  <a:t></a:t>
                          </a:r>
                          <a:r>
                            <a:rPr lang="en-US" sz="2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---------   + H</a:t>
                          </a:r>
                          <a:r>
                            <a:rPr lang="en-US" sz="2400" baseline="-25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</a:t>
                          </a:r>
                        </a:p>
                        <a:p>
                          <a:pPr marL="342900" marR="0" lvl="0" indent="-34290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Font typeface="+mj-lt"/>
                            <a:buAutoNum type="arabicPeriod"/>
                          </a:pPr>
                          <a:r>
                            <a:rPr lang="en-US" sz="240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FeO</a:t>
                          </a:r>
                          <a:r>
                            <a:rPr lang="en-US" sz="2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+      H</a:t>
                          </a:r>
                          <a:r>
                            <a:rPr lang="en-US" sz="2400" baseline="-25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SO</a:t>
                          </a:r>
                          <a:r>
                            <a:rPr lang="en-US" sz="2400" baseline="-25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  <a:r>
                            <a:rPr lang="en-US" sz="2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2400">
                                  <a:effectLst/>
                                  <a:latin typeface="Cambria Math" panose="02040503050406030204" pitchFamily="18" charset="0"/>
                                </a:rPr>
                                <m:t>−−</m:t>
                              </m:r>
                            </m:oMath>
                          </a14:m>
                          <a:r>
                            <a:rPr lang="en-US" sz="2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sym typeface="Wingdings" panose="05000000000000000000" pitchFamily="2" charset="2"/>
                            </a:rPr>
                            <a:t></a:t>
                          </a:r>
                          <a:r>
                            <a:rPr lang="en-US" sz="2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---------   + H</a:t>
                          </a:r>
                          <a:r>
                            <a:rPr lang="en-US" sz="2400" baseline="-25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</a:t>
                          </a:r>
                          <a:endParaRPr lang="en-US" sz="2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4212712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3E99EDFB-37B5-4C74-C439-06092B7F852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29917213"/>
                  </p:ext>
                </p:extLst>
              </p:nvPr>
            </p:nvGraphicFramePr>
            <p:xfrm>
              <a:off x="1015999" y="1158240"/>
              <a:ext cx="10160001" cy="4504863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2224631">
                      <a:extLst>
                        <a:ext uri="{9D8B030D-6E8A-4147-A177-3AD203B41FA5}">
                          <a16:colId xmlns:a16="http://schemas.microsoft.com/office/drawing/2014/main" val="4149708783"/>
                        </a:ext>
                      </a:extLst>
                    </a:gridCol>
                    <a:gridCol w="2415801">
                      <a:extLst>
                        <a:ext uri="{9D8B030D-6E8A-4147-A177-3AD203B41FA5}">
                          <a16:colId xmlns:a16="http://schemas.microsoft.com/office/drawing/2014/main" val="124486551"/>
                        </a:ext>
                      </a:extLst>
                    </a:gridCol>
                    <a:gridCol w="2759176">
                      <a:extLst>
                        <a:ext uri="{9D8B030D-6E8A-4147-A177-3AD203B41FA5}">
                          <a16:colId xmlns:a16="http://schemas.microsoft.com/office/drawing/2014/main" val="3538382217"/>
                        </a:ext>
                      </a:extLst>
                    </a:gridCol>
                    <a:gridCol w="2760393">
                      <a:extLst>
                        <a:ext uri="{9D8B030D-6E8A-4147-A177-3AD203B41FA5}">
                          <a16:colId xmlns:a16="http://schemas.microsoft.com/office/drawing/2014/main" val="3465654814"/>
                        </a:ext>
                      </a:extLst>
                    </a:gridCol>
                  </a:tblGrid>
                  <a:tr h="487680">
                    <a:tc gridSpan="4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Câu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1: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Viết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CTHH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của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Base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và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Acid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tương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ứng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của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các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Oxide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sau</a:t>
                          </a:r>
                          <a:endParaRPr lang="en-US" sz="2400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45519912"/>
                      </a:ext>
                    </a:extLst>
                  </a:tr>
                  <a:tr h="390314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Oxide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Base</a:t>
                          </a:r>
                          <a:endParaRPr lang="en-US" sz="2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Oxide Acid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Acid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293531970"/>
                      </a:ext>
                    </a:extLst>
                  </a:tr>
                  <a:tr h="390314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Al</a:t>
                          </a:r>
                          <a:r>
                            <a:rPr lang="en-US" sz="2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</a:t>
                          </a:r>
                          <a:r>
                            <a:rPr lang="en-US" sz="2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SO</a:t>
                          </a:r>
                          <a:r>
                            <a:rPr lang="en-US" sz="2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746627642"/>
                      </a:ext>
                    </a:extLst>
                  </a:tr>
                  <a:tr h="390314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</a:t>
                          </a:r>
                          <a:r>
                            <a:rPr lang="en-US" sz="2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</a:t>
                          </a:r>
                          <a:r>
                            <a:rPr lang="en-US" sz="2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</a:t>
                          </a:r>
                          <a:r>
                            <a:rPr lang="en-US" sz="2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27946731"/>
                      </a:ext>
                    </a:extLst>
                  </a:tr>
                  <a:tr h="390314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CaO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SO</a:t>
                          </a:r>
                          <a:r>
                            <a:rPr lang="en-US" sz="2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92314945"/>
                      </a:ext>
                    </a:extLst>
                  </a:tr>
                  <a:tr h="386906">
                    <a:tc gridSpan="4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Câu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2:  Hoàn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thành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các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phản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ứng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sau</a:t>
                          </a:r>
                          <a:endParaRPr lang="en-US" sz="2400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21114738"/>
                      </a:ext>
                    </a:extLst>
                  </a:tr>
                  <a:tr h="2069021">
                    <a:tc gridSpan="4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60" t="-121239" r="-120" b="-9145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4212712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9CD06493-9CB6-2E3E-8258-8532182E8FE5}"/>
              </a:ext>
            </a:extLst>
          </p:cNvPr>
          <p:cNvSpPr txBox="1"/>
          <p:nvPr/>
        </p:nvSpPr>
        <p:spPr>
          <a:xfrm>
            <a:off x="4114800" y="376837"/>
            <a:ext cx="3302000" cy="54809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 1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 descr="Học Tập, Giáo Dục, Trẻ Em, Học Bài, Tải hình PNG 103 - Free.Vector6.com">
            <a:extLst>
              <a:ext uri="{FF2B5EF4-FFF2-40B4-BE49-F238E27FC236}">
                <a16:creationId xmlns:a16="http://schemas.microsoft.com/office/drawing/2014/main" id="{4630E507-35D9-E533-D50F-0565F8D6B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1420" y="4378959"/>
            <a:ext cx="2580579" cy="2528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81792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3E99EDFB-37B5-4C74-C439-06092B7F852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25308584"/>
                  </p:ext>
                </p:extLst>
              </p:nvPr>
            </p:nvGraphicFramePr>
            <p:xfrm>
              <a:off x="1015999" y="1158240"/>
              <a:ext cx="10160001" cy="4496163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2224631">
                      <a:extLst>
                        <a:ext uri="{9D8B030D-6E8A-4147-A177-3AD203B41FA5}">
                          <a16:colId xmlns:a16="http://schemas.microsoft.com/office/drawing/2014/main" val="4149708783"/>
                        </a:ext>
                      </a:extLst>
                    </a:gridCol>
                    <a:gridCol w="2415801">
                      <a:extLst>
                        <a:ext uri="{9D8B030D-6E8A-4147-A177-3AD203B41FA5}">
                          <a16:colId xmlns:a16="http://schemas.microsoft.com/office/drawing/2014/main" val="124486551"/>
                        </a:ext>
                      </a:extLst>
                    </a:gridCol>
                    <a:gridCol w="2759176">
                      <a:extLst>
                        <a:ext uri="{9D8B030D-6E8A-4147-A177-3AD203B41FA5}">
                          <a16:colId xmlns:a16="http://schemas.microsoft.com/office/drawing/2014/main" val="3538382217"/>
                        </a:ext>
                      </a:extLst>
                    </a:gridCol>
                    <a:gridCol w="2760393">
                      <a:extLst>
                        <a:ext uri="{9D8B030D-6E8A-4147-A177-3AD203B41FA5}">
                          <a16:colId xmlns:a16="http://schemas.microsoft.com/office/drawing/2014/main" val="3465654814"/>
                        </a:ext>
                      </a:extLst>
                    </a:gridCol>
                  </a:tblGrid>
                  <a:tr h="487680">
                    <a:tc gridSpan="4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Câu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1: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Viết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CTHH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của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Base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và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Acid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tương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ứng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của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các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Oxide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sau</a:t>
                          </a:r>
                          <a:endParaRPr lang="en-US" sz="2400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45519912"/>
                      </a:ext>
                    </a:extLst>
                  </a:tr>
                  <a:tr h="390314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Oxide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Base</a:t>
                          </a:r>
                          <a:endParaRPr lang="en-US" sz="2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Oxide Acid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Acid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293531970"/>
                      </a:ext>
                    </a:extLst>
                  </a:tr>
                  <a:tr h="390314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Al</a:t>
                          </a:r>
                          <a:r>
                            <a:rPr lang="en-US" sz="2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</a:t>
                          </a:r>
                          <a:r>
                            <a:rPr lang="en-US" sz="2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SO</a:t>
                          </a:r>
                          <a:r>
                            <a:rPr lang="en-US" sz="2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746627642"/>
                      </a:ext>
                    </a:extLst>
                  </a:tr>
                  <a:tr h="390314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</a:t>
                          </a:r>
                          <a:r>
                            <a:rPr lang="en-US" sz="2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</a:t>
                          </a:r>
                          <a:r>
                            <a:rPr lang="en-US" sz="2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</a:t>
                          </a:r>
                          <a:r>
                            <a:rPr lang="en-US" sz="2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27946731"/>
                      </a:ext>
                    </a:extLst>
                  </a:tr>
                  <a:tr h="390314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CaO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SO</a:t>
                          </a:r>
                          <a:r>
                            <a:rPr lang="en-US" sz="2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92314945"/>
                      </a:ext>
                    </a:extLst>
                  </a:tr>
                  <a:tr h="0">
                    <a:tc gridSpan="4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Câu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2:  Hoàn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thành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các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phản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ứng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sau</a:t>
                          </a:r>
                          <a:endParaRPr lang="en-US" sz="2400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21114738"/>
                      </a:ext>
                    </a:extLst>
                  </a:tr>
                  <a:tr h="2057161">
                    <a:tc gridSpan="4">
                      <a:txBody>
                        <a:bodyPr/>
                        <a:lstStyle/>
                        <a:p>
                          <a:pPr marL="342900" marR="0" lvl="0" indent="-34290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Font typeface="+mj-lt"/>
                            <a:buAutoNum type="arabicPeriod"/>
                          </a:pPr>
                          <a:endParaRPr lang="en-US" sz="24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lvl="0"/>
                          <a:r>
                            <a:rPr lang="en-US" sz="24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2. 4P    +    5O</a:t>
                          </a:r>
                          <a:r>
                            <a:rPr lang="en-US" sz="2400" kern="1200" baseline="-250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4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box>
                                <m:boxPr>
                                  <m:ctrlPr>
                                    <a:rPr lang="en-US" sz="2400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boxPr>
                                <m:e>
                                  <m:groupChr>
                                    <m:groupChrPr>
                                      <m:chr m:val="→"/>
                                      <m:vertJc m:val="bot"/>
                                      <m:ctrlPr>
                                        <a:rPr lang="en-US" sz="24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groupChrPr>
                                    <m:e>
                                      <m:sSup>
                                        <m:sSupPr>
                                          <m:ctrlPr>
                                            <a:rPr lang="en-US" sz="2400" i="1" kern="1200"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i="1" kern="1200"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𝑡</m:t>
                                          </m:r>
                                        </m:e>
                                        <m:sup>
                                          <m:r>
                                            <a:rPr lang="en-US" sz="2400" i="1" kern="1200"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0</m:t>
                                          </m:r>
                                        </m:sup>
                                      </m:sSup>
                                    </m:e>
                                  </m:groupChr>
                                </m:e>
                              </m:box>
                              <m:r>
                                <a:rPr lang="en-US" sz="2400" i="1" kern="120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sz="24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2P</a:t>
                          </a:r>
                          <a:r>
                            <a:rPr lang="en-US" sz="2400" kern="1200" baseline="-250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4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O</a:t>
                          </a:r>
                          <a:r>
                            <a:rPr lang="en-US" sz="2400" kern="1200" baseline="-250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5</a:t>
                          </a:r>
                          <a:endParaRPr lang="en-US" sz="2400" kern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lvl="0"/>
                          <a:r>
                            <a:rPr lang="en-US" sz="24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3. </a:t>
                          </a:r>
                          <a:r>
                            <a:rPr lang="en-US" sz="2400" kern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BaO</a:t>
                          </a:r>
                          <a:r>
                            <a:rPr lang="en-US" sz="24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  +  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i="1" kern="120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a:rPr lang="en-US" sz="2400" i="1" kern="120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𝐻𝐶𝑙</m:t>
                              </m:r>
                            </m:oMath>
                          </a14:m>
                          <a:r>
                            <a:rPr lang="en-US" sz="24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a:t></a:t>
                          </a:r>
                          <a:r>
                            <a:rPr lang="en-US" sz="24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BaCl</a:t>
                          </a:r>
                          <a:r>
                            <a:rPr lang="en-US" sz="2400" kern="1200" baseline="-250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4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  +  H</a:t>
                          </a:r>
                          <a:r>
                            <a:rPr lang="en-US" sz="2400" kern="1200" baseline="-250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4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O</a:t>
                          </a:r>
                        </a:p>
                        <a:p>
                          <a:pPr lvl="0"/>
                          <a:r>
                            <a:rPr lang="en-US" sz="24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4. SO</a:t>
                          </a:r>
                          <a:r>
                            <a:rPr lang="en-US" sz="2400" kern="1200" baseline="-250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lang="en-US" sz="24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  +     Ca(OH)</a:t>
                          </a:r>
                          <a:r>
                            <a:rPr lang="en-US" sz="2400" kern="1200" baseline="-250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</a:t>
                          </a:r>
                          <a14:m>
                            <m:oMath xmlns:m="http://schemas.openxmlformats.org/officeDocument/2006/math">
                              <m:r>
                                <a:rPr lang="en-US" sz="2400" i="1" kern="120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     </m:t>
                              </m:r>
                            </m:oMath>
                          </a14:m>
                          <a:r>
                            <a:rPr lang="en-US" sz="2400" i="1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a:t></a:t>
                          </a:r>
                          <a:r>
                            <a:rPr lang="en-US" sz="24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  CaSO</a:t>
                          </a:r>
                          <a:r>
                            <a:rPr lang="en-US" sz="2400" kern="1200" baseline="-250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4</a:t>
                          </a:r>
                          <a:r>
                            <a:rPr lang="en-US" sz="24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 + 2H</a:t>
                          </a:r>
                          <a:r>
                            <a:rPr lang="en-US" sz="2400" kern="1200" baseline="-250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4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O</a:t>
                          </a:r>
                        </a:p>
                        <a:p>
                          <a:r>
                            <a:rPr lang="en-US" sz="24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5. </a:t>
                          </a:r>
                          <a:r>
                            <a:rPr lang="en-US" sz="2400" kern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FeO</a:t>
                          </a:r>
                          <a:r>
                            <a:rPr lang="en-US" sz="24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  +      H</a:t>
                          </a:r>
                          <a:r>
                            <a:rPr lang="en-US" sz="2400" kern="1200" baseline="-250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4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SO</a:t>
                          </a:r>
                          <a:r>
                            <a:rPr lang="en-US" sz="2400" kern="1200" baseline="-250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4</a:t>
                          </a:r>
                          <a:r>
                            <a:rPr lang="en-US" sz="24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       </a:t>
                          </a:r>
                          <a:r>
                            <a:rPr lang="en-US" sz="2400" i="1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a:t></a:t>
                          </a:r>
                          <a:r>
                            <a:rPr lang="en-US" sz="24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   FeSO</a:t>
                          </a:r>
                          <a:r>
                            <a:rPr lang="en-US" sz="2400" kern="1200" baseline="-250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4</a:t>
                          </a:r>
                          <a:r>
                            <a:rPr lang="en-US" sz="24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 + H</a:t>
                          </a:r>
                          <a:r>
                            <a:rPr lang="en-US" sz="2400" kern="1200" baseline="-250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4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O</a:t>
                          </a:r>
                          <a:endParaRPr lang="en-US" sz="2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4212712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3E99EDFB-37B5-4C74-C439-06092B7F852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25308584"/>
                  </p:ext>
                </p:extLst>
              </p:nvPr>
            </p:nvGraphicFramePr>
            <p:xfrm>
              <a:off x="1015999" y="1158240"/>
              <a:ext cx="10160001" cy="4508927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2224631">
                      <a:extLst>
                        <a:ext uri="{9D8B030D-6E8A-4147-A177-3AD203B41FA5}">
                          <a16:colId xmlns:a16="http://schemas.microsoft.com/office/drawing/2014/main" val="4149708783"/>
                        </a:ext>
                      </a:extLst>
                    </a:gridCol>
                    <a:gridCol w="2415801">
                      <a:extLst>
                        <a:ext uri="{9D8B030D-6E8A-4147-A177-3AD203B41FA5}">
                          <a16:colId xmlns:a16="http://schemas.microsoft.com/office/drawing/2014/main" val="124486551"/>
                        </a:ext>
                      </a:extLst>
                    </a:gridCol>
                    <a:gridCol w="2759176">
                      <a:extLst>
                        <a:ext uri="{9D8B030D-6E8A-4147-A177-3AD203B41FA5}">
                          <a16:colId xmlns:a16="http://schemas.microsoft.com/office/drawing/2014/main" val="3538382217"/>
                        </a:ext>
                      </a:extLst>
                    </a:gridCol>
                    <a:gridCol w="2760393">
                      <a:extLst>
                        <a:ext uri="{9D8B030D-6E8A-4147-A177-3AD203B41FA5}">
                          <a16:colId xmlns:a16="http://schemas.microsoft.com/office/drawing/2014/main" val="3465654814"/>
                        </a:ext>
                      </a:extLst>
                    </a:gridCol>
                  </a:tblGrid>
                  <a:tr h="487680">
                    <a:tc gridSpan="4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Câu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1: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Viết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CTHH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của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Base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và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Acid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tương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ứng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của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các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Oxide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sau</a:t>
                          </a:r>
                          <a:endParaRPr lang="en-US" sz="2400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45519912"/>
                      </a:ext>
                    </a:extLst>
                  </a:tr>
                  <a:tr h="390314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Oxide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Base</a:t>
                          </a:r>
                          <a:endParaRPr lang="en-US" sz="2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Oxide Acid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Acid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293531970"/>
                      </a:ext>
                    </a:extLst>
                  </a:tr>
                  <a:tr h="390314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Al</a:t>
                          </a:r>
                          <a:r>
                            <a:rPr lang="en-US" sz="2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</a:t>
                          </a:r>
                          <a:r>
                            <a:rPr lang="en-US" sz="2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SO</a:t>
                          </a:r>
                          <a:r>
                            <a:rPr lang="en-US" sz="2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746627642"/>
                      </a:ext>
                    </a:extLst>
                  </a:tr>
                  <a:tr h="390314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</a:t>
                          </a:r>
                          <a:r>
                            <a:rPr lang="en-US" sz="2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</a:t>
                          </a:r>
                          <a:r>
                            <a:rPr lang="en-US" sz="2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</a:t>
                          </a:r>
                          <a:r>
                            <a:rPr lang="en-US" sz="2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27946731"/>
                      </a:ext>
                    </a:extLst>
                  </a:tr>
                  <a:tr h="390314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CaO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SO</a:t>
                          </a:r>
                          <a:r>
                            <a:rPr lang="en-US" sz="2400" baseline="-25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92314945"/>
                      </a:ext>
                    </a:extLst>
                  </a:tr>
                  <a:tr h="386906">
                    <a:tc gridSpan="4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Câu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2:  Hoàn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thành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các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phản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ứng</a:t>
                          </a:r>
                          <a:r>
                            <a:rPr lang="en-US" sz="24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400" dirty="0" err="1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sau</a:t>
                          </a:r>
                          <a:endParaRPr lang="en-US" sz="2400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21114738"/>
                      </a:ext>
                    </a:extLst>
                  </a:tr>
                  <a:tr h="2073085">
                    <a:tc gridSpan="4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60" t="-120882" r="-120" b="-9118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4212712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9CD06493-9CB6-2E3E-8258-8532182E8FE5}"/>
              </a:ext>
            </a:extLst>
          </p:cNvPr>
          <p:cNvSpPr txBox="1"/>
          <p:nvPr/>
        </p:nvSpPr>
        <p:spPr>
          <a:xfrm>
            <a:off x="4114800" y="376837"/>
            <a:ext cx="3302000" cy="54809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 1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23C93AE-3CF9-0F37-8D53-84A5F0ED443A}"/>
                  </a:ext>
                </a:extLst>
              </p:cNvPr>
              <p:cNvSpPr txBox="1"/>
              <p:nvPr/>
            </p:nvSpPr>
            <p:spPr>
              <a:xfrm>
                <a:off x="1015999" y="3532132"/>
                <a:ext cx="6096000" cy="6363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lvl="0" indent="-34290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Font typeface="+mj-lt"/>
                  <a:buAutoNum type="arabicPeriod"/>
                </a:pP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4Na +  O</a:t>
                </a:r>
                <a:r>
                  <a:rPr lang="en-US" sz="2400" baseline="-25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boxPr>
                      <m:e>
                        <m:groupChr>
                          <m:groupChrPr>
                            <m:chr m:val="→"/>
                            <m:vertJc m:val="bot"/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groupChrPr>
                          <m:e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groupChr>
                      </m:e>
                    </m:box>
                    <m:r>
                      <a:rPr lang="en-US" sz="2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 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2Na</a:t>
                </a:r>
                <a:r>
                  <a:rPr lang="en-US" sz="2400" baseline="-25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O</a:t>
                </a:r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23C93AE-3CF9-0F37-8D53-84A5F0ED44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5999" y="3532132"/>
                <a:ext cx="6096000" cy="636393"/>
              </a:xfrm>
              <a:prstGeom prst="rect">
                <a:avLst/>
              </a:prstGeom>
              <a:blipFill>
                <a:blip r:embed="rId4"/>
                <a:stretch>
                  <a:fillRect l="-1400" b="-2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86992347-87A3-C520-2F5E-C3975EDE8C39}"/>
              </a:ext>
            </a:extLst>
          </p:cNvPr>
          <p:cNvSpPr txBox="1"/>
          <p:nvPr/>
        </p:nvSpPr>
        <p:spPr>
          <a:xfrm>
            <a:off x="3708399" y="1993408"/>
            <a:ext cx="6096000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Al(OH)</a:t>
            </a:r>
            <a:r>
              <a:rPr lang="en-US" sz="2400" baseline="-250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endParaRPr lang="en-US" sz="2400" dirty="0"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C53F02-C680-AB56-C69B-552137BD3B54}"/>
              </a:ext>
            </a:extLst>
          </p:cNvPr>
          <p:cNvSpPr txBox="1"/>
          <p:nvPr/>
        </p:nvSpPr>
        <p:spPr>
          <a:xfrm>
            <a:off x="3708399" y="2377382"/>
            <a:ext cx="6096000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7BE90D-9EA3-A3F8-6BA7-CCDDFF00085C}"/>
              </a:ext>
            </a:extLst>
          </p:cNvPr>
          <p:cNvSpPr txBox="1"/>
          <p:nvPr/>
        </p:nvSpPr>
        <p:spPr>
          <a:xfrm>
            <a:off x="3708399" y="2761356"/>
            <a:ext cx="6096000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Ca(OH)</a:t>
            </a:r>
            <a:r>
              <a:rPr lang="en-US" sz="2400" baseline="-250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en-US" sz="2400" dirty="0"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A720AD-49AE-E206-67B8-B005E6EF924C}"/>
              </a:ext>
            </a:extLst>
          </p:cNvPr>
          <p:cNvSpPr txBox="1"/>
          <p:nvPr/>
        </p:nvSpPr>
        <p:spPr>
          <a:xfrm>
            <a:off x="9072879" y="1996509"/>
            <a:ext cx="1310641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sz="2400" baseline="-250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endParaRPr lang="en-US" sz="2400" dirty="0"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A473C7-AF77-F16D-257D-CC26CD43076C}"/>
              </a:ext>
            </a:extLst>
          </p:cNvPr>
          <p:cNvSpPr txBox="1"/>
          <p:nvPr/>
        </p:nvSpPr>
        <p:spPr>
          <a:xfrm>
            <a:off x="9179558" y="2345791"/>
            <a:ext cx="1310641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en-US" sz="2400" baseline="-250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</a:t>
            </a:r>
            <a:r>
              <a:rPr lang="en-US" sz="2400" baseline="-250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FCF301-648C-E473-F876-A92B3604B9A3}"/>
              </a:ext>
            </a:extLst>
          </p:cNvPr>
          <p:cNvSpPr txBox="1"/>
          <p:nvPr/>
        </p:nvSpPr>
        <p:spPr>
          <a:xfrm>
            <a:off x="9255757" y="2756253"/>
            <a:ext cx="1310641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en-US" sz="2400" baseline="-25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</a:t>
            </a:r>
            <a:r>
              <a:rPr lang="en-US" sz="2400" baseline="-250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109626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FA14ACE-EF12-4C31-BA0C-3DB2B3D5DF10}"/>
              </a:ext>
            </a:extLst>
          </p:cNvPr>
          <p:cNvSpPr txBox="1"/>
          <p:nvPr/>
        </p:nvSpPr>
        <p:spPr>
          <a:xfrm>
            <a:off x="563431" y="1275616"/>
            <a:ext cx="11268636" cy="4607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1. SO</a:t>
            </a:r>
            <a:r>
              <a:rPr lang="en-US" sz="1800" b="1" baseline="-25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athJax_Main"/>
                <a:cs typeface="Times New Roman" panose="02020603050405020304" pitchFamily="18" charset="0"/>
              </a:rPr>
              <a:t>2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 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oxide: </a:t>
            </a:r>
            <a:endParaRPr lang="en-US" sz="1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lnSpc>
                <a:spcPct val="115000"/>
              </a:lnSpc>
              <a:tabLst>
                <a:tab pos="228600" algn="l"/>
              </a:tabLs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Oxide acid.			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B. Oxide base.		C. Oxide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trung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			D. Oxide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lưỡng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1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2. Oxide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oxide base?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P</a:t>
            </a:r>
            <a:r>
              <a:rPr lang="en-US" sz="1800" b="1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1800" b="1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					B. SO</a:t>
            </a:r>
            <a:r>
              <a:rPr lang="en-US" sz="1800" b="1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					C.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						D. CO.</a:t>
            </a:r>
            <a:endParaRPr lang="en-US" sz="1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3. Oxide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oxide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180340" algn="l"/>
                <a:tab pos="3420745" algn="l"/>
              </a:tabLst>
            </a:pP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                                B. Al</a:t>
            </a:r>
            <a:r>
              <a:rPr lang="en-US" sz="1800" b="1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1800" b="1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                                 C. SO</a:t>
            </a:r>
            <a:r>
              <a:rPr lang="en-US" sz="1800" b="1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                    			D. MgO.</a:t>
            </a:r>
            <a:endParaRPr lang="en-US" sz="1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Dãy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oxide base?</a:t>
            </a:r>
            <a:endParaRPr lang="en-US" sz="16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CuO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CO</a:t>
            </a:r>
            <a:r>
              <a:rPr lang="en-US" sz="1800" b="1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2,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Na</a:t>
            </a:r>
            <a:r>
              <a:rPr lang="en-US" sz="1800" b="1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O.                                  	B.  CO</a:t>
            </a:r>
            <a:r>
              <a:rPr lang="en-US" sz="1800" b="1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SO</a:t>
            </a:r>
            <a:r>
              <a:rPr lang="en-US" sz="1800" b="1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</a:t>
            </a:r>
            <a:r>
              <a:rPr lang="en-US" sz="1800" b="1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1800" b="1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N</a:t>
            </a:r>
            <a:r>
              <a:rPr lang="en-US" sz="1800" b="1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1800" b="1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CuO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MgO, K</a:t>
            </a:r>
            <a:r>
              <a:rPr lang="en-US" sz="1800" b="1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O,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                                	D. CO</a:t>
            </a:r>
            <a:r>
              <a:rPr lang="en-US" sz="1800" b="1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FeO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CuO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5.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Dãy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oxide acid?</a:t>
            </a:r>
            <a:endParaRPr lang="en-US" sz="16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 CO</a:t>
            </a:r>
            <a:r>
              <a:rPr lang="en-US" sz="1800" b="1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SO</a:t>
            </a:r>
            <a:r>
              <a:rPr lang="en-US" sz="1800" b="1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</a:t>
            </a:r>
            <a:r>
              <a:rPr lang="en-US" sz="1800" b="1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1800" b="1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N</a:t>
            </a:r>
            <a:r>
              <a:rPr lang="en-US" sz="1800" b="1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1800" b="1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                                 	        B.  MgO,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ZnO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CO,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FeO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MgO, Na</a:t>
            </a:r>
            <a:r>
              <a:rPr lang="en-US" sz="1800" b="1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O,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                           		D. CO,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ZnO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Al</a:t>
            </a:r>
            <a:r>
              <a:rPr lang="en-US" sz="1800" b="1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1800" b="1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3,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</a:t>
            </a:r>
            <a:r>
              <a:rPr lang="en-US" sz="1800" b="1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1800" b="1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9751F90-E124-494E-9FD3-4C3F9F3A965F}"/>
              </a:ext>
            </a:extLst>
          </p:cNvPr>
          <p:cNvSpPr/>
          <p:nvPr/>
        </p:nvSpPr>
        <p:spPr>
          <a:xfrm>
            <a:off x="563431" y="1539240"/>
            <a:ext cx="350970" cy="4953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6DDB5F8-23F8-43DA-84AD-F4D7B6442565}"/>
              </a:ext>
            </a:extLst>
          </p:cNvPr>
          <p:cNvSpPr/>
          <p:nvPr/>
        </p:nvSpPr>
        <p:spPr>
          <a:xfrm>
            <a:off x="6034591" y="2202180"/>
            <a:ext cx="350970" cy="4953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07EED45-8FEB-42E3-9356-85DACFE83A87}"/>
              </a:ext>
            </a:extLst>
          </p:cNvPr>
          <p:cNvSpPr/>
          <p:nvPr/>
        </p:nvSpPr>
        <p:spPr>
          <a:xfrm>
            <a:off x="3260911" y="2910840"/>
            <a:ext cx="350970" cy="4953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878D1A9-5F4E-4AA3-B498-B5277033D844}"/>
              </a:ext>
            </a:extLst>
          </p:cNvPr>
          <p:cNvSpPr/>
          <p:nvPr/>
        </p:nvSpPr>
        <p:spPr>
          <a:xfrm>
            <a:off x="525331" y="4122420"/>
            <a:ext cx="350970" cy="4953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8EFA0DA-B227-4374-9DE2-6B3F846CBB37}"/>
              </a:ext>
            </a:extLst>
          </p:cNvPr>
          <p:cNvSpPr/>
          <p:nvPr/>
        </p:nvSpPr>
        <p:spPr>
          <a:xfrm>
            <a:off x="540571" y="5059680"/>
            <a:ext cx="350970" cy="4953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57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56">
            <a:extLst>
              <a:ext uri="{FF2B5EF4-FFF2-40B4-BE49-F238E27FC236}">
                <a16:creationId xmlns:a16="http://schemas.microsoft.com/office/drawing/2014/main" id="{51526262-EE8F-4F4F-9918-7861B231299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835140" y="1066800"/>
            <a:ext cx="4975859" cy="50977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DABB0F-4715-4D13-BAAE-D3DB98B14118}"/>
              </a:ext>
            </a:extLst>
          </p:cNvPr>
          <p:cNvSpPr txBox="1"/>
          <p:nvPr/>
        </p:nvSpPr>
        <p:spPr>
          <a:xfrm>
            <a:off x="449580" y="1121041"/>
            <a:ext cx="6126480" cy="49182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funkyl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ball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Hippycrack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 hay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gây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Khi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phấn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triệu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mệt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mỏi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rùng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…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: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</a:t>
            </a:r>
            <a:r>
              <a:rPr lang="en-US" sz="28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                        </a:t>
            </a: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               B.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</a:t>
            </a:r>
            <a:r>
              <a:rPr lang="en-US" sz="28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O.</a:t>
            </a:r>
            <a:b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NO.                               	               </a:t>
            </a: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D.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CO.</a:t>
            </a:r>
            <a:endParaRPr lang="en-US" sz="28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43F3FC3-F4CF-4CC1-9742-F39B2C4E8430}"/>
              </a:ext>
            </a:extLst>
          </p:cNvPr>
          <p:cNvSpPr/>
          <p:nvPr/>
        </p:nvSpPr>
        <p:spPr>
          <a:xfrm>
            <a:off x="5356411" y="5059680"/>
            <a:ext cx="350970" cy="4953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35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56">
            <a:extLst>
              <a:ext uri="{FF2B5EF4-FFF2-40B4-BE49-F238E27FC236}">
                <a16:creationId xmlns:a16="http://schemas.microsoft.com/office/drawing/2014/main" id="{293BAB56-614D-4F21-ABB5-CF3BF5CACD0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519160" y="1249680"/>
            <a:ext cx="3291840" cy="49682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53D51A-3CB9-4ED1-A3A8-DA6B4A7F3369}"/>
              </a:ext>
            </a:extLst>
          </p:cNvPr>
          <p:cNvSpPr txBox="1"/>
          <p:nvPr/>
        </p:nvSpPr>
        <p:spPr>
          <a:xfrm>
            <a:off x="381000" y="1706880"/>
            <a:ext cx="819912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7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gây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cháy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nhiễm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X. Khi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hemoglobin,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giảm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khả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oxygen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máu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N</a:t>
            </a:r>
            <a:r>
              <a:rPr lang="en-US" sz="2800" b="1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               B. H</a:t>
            </a:r>
            <a:r>
              <a:rPr lang="en-US" sz="2800" b="1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               C. CO.            D. CO</a:t>
            </a:r>
            <a:r>
              <a:rPr lang="en-US" sz="2800" b="1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2800" b="1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59B9A4A-350B-4235-BFF1-9E3E9527DD65}"/>
              </a:ext>
            </a:extLst>
          </p:cNvPr>
          <p:cNvSpPr/>
          <p:nvPr/>
        </p:nvSpPr>
        <p:spPr>
          <a:xfrm>
            <a:off x="5059230" y="3474720"/>
            <a:ext cx="442409" cy="4953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469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E40A626-1F69-4D16-A4A9-CCCE99933B08}"/>
              </a:ext>
            </a:extLst>
          </p:cNvPr>
          <p:cNvSpPr txBox="1"/>
          <p:nvPr/>
        </p:nvSpPr>
        <p:spPr>
          <a:xfrm>
            <a:off x="525780" y="937260"/>
            <a:ext cx="104698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8.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‘‘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Nước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đá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khô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”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không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nóng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chảy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mà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dễ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thăng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nên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dùng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để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tạo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môi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trường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lạnh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khô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rất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tiện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cho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việc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bảo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quản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phẩm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 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‘‘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Nước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đá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khô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”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</a:t>
            </a:r>
            <a:r>
              <a:rPr lang="en-US" sz="2800" b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 </a:t>
            </a:r>
            <a:r>
              <a:rPr lang="en-US" sz="2800" b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rắn</a:t>
            </a:r>
            <a:r>
              <a:rPr lang="en-US" sz="2800" b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		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B. </a:t>
            </a:r>
            <a:r>
              <a:rPr lang="en-US" sz="2800" b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SO</a:t>
            </a:r>
            <a:r>
              <a:rPr lang="en-US" sz="2800" b="0" baseline="-25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2</a:t>
            </a:r>
            <a:r>
              <a:rPr lang="en-US" sz="2800" b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rắn</a:t>
            </a:r>
            <a:r>
              <a:rPr lang="en-US" sz="2800" b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				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C. </a:t>
            </a:r>
            <a:r>
              <a:rPr lang="en-US" sz="2800" b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CO</a:t>
            </a:r>
            <a:r>
              <a:rPr lang="en-US" sz="2800" b="0" baseline="-25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2</a:t>
            </a:r>
            <a:r>
              <a:rPr lang="en-US" sz="2800" b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rắn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		D. </a:t>
            </a:r>
            <a:r>
              <a:rPr lang="en-US" sz="2800" b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</a:t>
            </a:r>
            <a:r>
              <a:rPr lang="en-US" sz="2800" b="0" baseline="-25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2</a:t>
            </a:r>
            <a:r>
              <a:rPr lang="en-US" sz="2800" b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O </a:t>
            </a:r>
            <a:r>
              <a:rPr lang="en-US" sz="2800" b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rắn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2800" dirty="0"/>
          </a:p>
        </p:txBody>
      </p:sp>
      <p:pic>
        <p:nvPicPr>
          <p:cNvPr id="8" name="Picture 7" descr="IMG_256">
            <a:extLst>
              <a:ext uri="{FF2B5EF4-FFF2-40B4-BE49-F238E27FC236}">
                <a16:creationId xmlns:a16="http://schemas.microsoft.com/office/drawing/2014/main" id="{5DF38907-DEC6-409E-9EBC-A3B311F4382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64820" y="2705100"/>
            <a:ext cx="10332720" cy="374903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F94857D-480C-48BF-81CA-7F559A695410}"/>
              </a:ext>
            </a:extLst>
          </p:cNvPr>
          <p:cNvSpPr/>
          <p:nvPr/>
        </p:nvSpPr>
        <p:spPr>
          <a:xfrm>
            <a:off x="6454140" y="2225040"/>
            <a:ext cx="495300" cy="5181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37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5148845-FEC6-488C-934F-A42C68305BFA}"/>
              </a:ext>
            </a:extLst>
          </p:cNvPr>
          <p:cNvSpPr txBox="1"/>
          <p:nvPr/>
        </p:nvSpPr>
        <p:spPr>
          <a:xfrm>
            <a:off x="441960" y="1410502"/>
            <a:ext cx="10888980" cy="2034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9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Cho 2,479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</a:t>
            </a:r>
            <a:r>
              <a:rPr lang="en-US" sz="28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đủ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dịch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barium hydroxide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bari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cacbonat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barium carbonate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b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9,85 gam.           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19,7 gam.               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39,4 gam.        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D.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29,55 gam.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0863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2B69DE8-DEA3-61F5-2BB3-FE79CC89D685}"/>
              </a:ext>
            </a:extLst>
          </p:cNvPr>
          <p:cNvSpPr txBox="1"/>
          <p:nvPr/>
        </p:nvSpPr>
        <p:spPr>
          <a:xfrm>
            <a:off x="3391877" y="424173"/>
            <a:ext cx="5181600" cy="74347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 vụ giao về nhà</a:t>
            </a:r>
            <a:endParaRPr lang="en-US" sz="4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40DF62-EC79-818D-4939-1526CE3DC397}"/>
              </a:ext>
            </a:extLst>
          </p:cNvPr>
          <p:cNvSpPr txBox="1"/>
          <p:nvPr/>
        </p:nvSpPr>
        <p:spPr>
          <a:xfrm>
            <a:off x="292610" y="2693804"/>
            <a:ext cx="11606780" cy="33499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dung:</a:t>
            </a:r>
          </a:p>
          <a:p>
            <a:pPr indent="457200" algn="just">
              <a:lnSpc>
                <a:spcPct val="150000"/>
              </a:lnSpc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indent="457200" algn="just">
              <a:lnSpc>
                <a:spcPct val="150000"/>
              </a:lnSpc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gây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PTHH</a:t>
            </a:r>
          </a:p>
          <a:p>
            <a:pPr indent="457200" algn="just">
              <a:lnSpc>
                <a:spcPct val="150000"/>
              </a:lnSpc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ít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indent="457200" algn="just">
              <a:lnSpc>
                <a:spcPct val="150000"/>
              </a:lnSpc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Sạch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word, Power point, Video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EC5C910-8C5C-3B62-BDB9-E9098B446CE2}"/>
              </a:ext>
            </a:extLst>
          </p:cNvPr>
          <p:cNvGrpSpPr/>
          <p:nvPr/>
        </p:nvGrpSpPr>
        <p:grpSpPr>
          <a:xfrm>
            <a:off x="8371840" y="2261713"/>
            <a:ext cx="3312160" cy="2613393"/>
            <a:chOff x="10068560" y="180607"/>
            <a:chExt cx="3749040" cy="2892028"/>
          </a:xfrm>
        </p:grpSpPr>
        <p:sp>
          <p:nvSpPr>
            <p:cNvPr id="14" name="Explosion: 14 Points 13">
              <a:extLst>
                <a:ext uri="{FF2B5EF4-FFF2-40B4-BE49-F238E27FC236}">
                  <a16:creationId xmlns:a16="http://schemas.microsoft.com/office/drawing/2014/main" id="{0586C319-D371-9AF0-C8F6-2C80E85E157F}"/>
                </a:ext>
              </a:extLst>
            </p:cNvPr>
            <p:cNvSpPr/>
            <p:nvPr/>
          </p:nvSpPr>
          <p:spPr>
            <a:xfrm>
              <a:off x="10068560" y="180607"/>
              <a:ext cx="3749040" cy="2892028"/>
            </a:xfrm>
            <a:prstGeom prst="irregularSeal2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6E1DB7D-D90B-31A6-E052-ED12B475EDAE}"/>
                </a:ext>
              </a:extLst>
            </p:cNvPr>
            <p:cNvSpPr txBox="1"/>
            <p:nvPr/>
          </p:nvSpPr>
          <p:spPr>
            <a:xfrm>
              <a:off x="10870519" y="1241900"/>
              <a:ext cx="19805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</a:rPr>
                <a:t>NHÓM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64E90BD-1B60-52A8-5DFA-3CB2E3F3EC6C}"/>
              </a:ext>
            </a:extLst>
          </p:cNvPr>
          <p:cNvSpPr txBox="1"/>
          <p:nvPr/>
        </p:nvSpPr>
        <p:spPr>
          <a:xfrm>
            <a:off x="279585" y="1400441"/>
            <a:ext cx="11177715" cy="1141146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spc="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en-US" sz="2400" spc="3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hân</a:t>
            </a:r>
            <a:r>
              <a:rPr lang="en-US" sz="2400" spc="3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3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400" spc="3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3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spc="3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3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spc="3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3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gây</a:t>
            </a:r>
            <a:r>
              <a:rPr lang="en-US" sz="2400" spc="3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3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400" spc="3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3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spc="3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3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400" spc="3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3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400" spc="3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3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400" spc="3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3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spc="3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3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2400" spc="3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3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spc="3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3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400" spc="3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3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400" spc="3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3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spc="3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3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spc="3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3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400" spc="3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3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400" spc="3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400" spc="3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400" spc="3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3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400" spc="3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3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spc="3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3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giảm</a:t>
            </a:r>
            <a:r>
              <a:rPr lang="en-US" sz="2400" spc="3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3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thiểu</a:t>
            </a:r>
            <a:r>
              <a:rPr lang="en-US" sz="2400" spc="3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3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400" spc="3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3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400" spc="3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3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spc="3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3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2400" spc="3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370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51E9E64-004D-4F36-907A-A81B77C8A9D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5872242"/>
              </p:ext>
            </p:extLst>
          </p:nvPr>
        </p:nvGraphicFramePr>
        <p:xfrm>
          <a:off x="624840" y="409192"/>
          <a:ext cx="10942319" cy="603961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646635">
                  <a:extLst>
                    <a:ext uri="{9D8B030D-6E8A-4147-A177-3AD203B41FA5}">
                      <a16:colId xmlns:a16="http://schemas.microsoft.com/office/drawing/2014/main" val="1348208428"/>
                    </a:ext>
                  </a:extLst>
                </a:gridCol>
                <a:gridCol w="5507525">
                  <a:extLst>
                    <a:ext uri="{9D8B030D-6E8A-4147-A177-3AD203B41FA5}">
                      <a16:colId xmlns:a16="http://schemas.microsoft.com/office/drawing/2014/main" val="4181637250"/>
                    </a:ext>
                  </a:extLst>
                </a:gridCol>
                <a:gridCol w="1788159">
                  <a:extLst>
                    <a:ext uri="{9D8B030D-6E8A-4147-A177-3AD203B41FA5}">
                      <a16:colId xmlns:a16="http://schemas.microsoft.com/office/drawing/2014/main" val="17914897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tiêu chí</a:t>
                      </a:r>
                      <a:endParaRPr lang="en-US" sz="240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 cầu</a:t>
                      </a:r>
                      <a:endParaRPr lang="en-US" sz="240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tối</a:t>
                      </a:r>
                      <a:r>
                        <a:rPr lang="en-US" sz="24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10712670"/>
                  </a:ext>
                </a:extLst>
              </a:tr>
              <a:tr h="0"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khoa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7379000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-Nêu được khái quát về hiện tượng hiệu ứng nhà kính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3752290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Nêu được nguyên nhân gây ra hiệu ứng nhà kính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997821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 xuất được giải pháp giảm thiểu hiệu nhứng nhà kính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90076131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sạch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khoa hoc,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80004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-Có sử dụng nhiều hình ảnh tư liệu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-Sử dụng it hình ảnh tư liệu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 có hình ảnh, tư liệu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287874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493113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6022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1">
            <a:extLst>
              <a:ext uri="{FF2B5EF4-FFF2-40B4-BE49-F238E27FC236}">
                <a16:creationId xmlns:a16="http://schemas.microsoft.com/office/drawing/2014/main" id="{3BDAA09A-3977-3F1D-DB39-16A1CFCAAFFA}"/>
              </a:ext>
            </a:extLst>
          </p:cNvPr>
          <p:cNvSpPr>
            <a:spLocks noTextEdit="1"/>
          </p:cNvSpPr>
          <p:nvPr/>
        </p:nvSpPr>
        <p:spPr>
          <a:xfrm>
            <a:off x="3584642" y="2362200"/>
            <a:ext cx="5022715" cy="16167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7049"/>
              </a:avLst>
            </a:prstTxWarp>
            <a:normAutofit/>
          </a:bodyPr>
          <a:lstStyle/>
          <a:p>
            <a:pPr algn="ctr"/>
            <a:r>
              <a:rPr lang="en-US" sz="4000" b="1" dirty="0"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OXIDE </a:t>
            </a:r>
          </a:p>
        </p:txBody>
      </p:sp>
      <p:sp>
        <p:nvSpPr>
          <p:cNvPr id="5" name="WordArt 11">
            <a:extLst>
              <a:ext uri="{FF2B5EF4-FFF2-40B4-BE49-F238E27FC236}">
                <a16:creationId xmlns:a16="http://schemas.microsoft.com/office/drawing/2014/main" id="{7DF3ECDF-DD24-8C31-2495-4DC8E2D0E629}"/>
              </a:ext>
            </a:extLst>
          </p:cNvPr>
          <p:cNvSpPr>
            <a:spLocks noTextEdit="1"/>
          </p:cNvSpPr>
          <p:nvPr/>
        </p:nvSpPr>
        <p:spPr>
          <a:xfrm>
            <a:off x="990600" y="914401"/>
            <a:ext cx="2930049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7049"/>
              </a:avLst>
            </a:prstTxWarp>
            <a:normAutofit fontScale="85000" lnSpcReduction="20000"/>
          </a:bodyPr>
          <a:lstStyle/>
          <a:p>
            <a:pPr algn="ctr"/>
            <a:r>
              <a:rPr lang="en-US" sz="4000" b="1" dirty="0" err="1"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4000" b="1"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11</a:t>
            </a:r>
            <a:endParaRPr lang="en-US" sz="4000" b="1" dirty="0"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  <a:solidFill>
                <a:srgbClr val="CC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CF75911-6A31-5551-8779-30463269EE09}"/>
              </a:ext>
            </a:extLst>
          </p:cNvPr>
          <p:cNvGrpSpPr/>
          <p:nvPr/>
        </p:nvGrpSpPr>
        <p:grpSpPr>
          <a:xfrm>
            <a:off x="612438" y="4430466"/>
            <a:ext cx="2275523" cy="2090262"/>
            <a:chOff x="2246" y="7704"/>
            <a:chExt cx="3138" cy="2589"/>
          </a:xfrm>
        </p:grpSpPr>
        <p:pic>
          <p:nvPicPr>
            <p:cNvPr id="7" name="Picture 12" descr="slide0013_image018.png">
              <a:extLst>
                <a:ext uri="{FF2B5EF4-FFF2-40B4-BE49-F238E27FC236}">
                  <a16:creationId xmlns:a16="http://schemas.microsoft.com/office/drawing/2014/main" id="{0101BB23-26D2-2DEF-76EB-0D778663F0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6" y="7704"/>
              <a:ext cx="2329" cy="2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1" descr="slide0013_image014.png">
              <a:extLst>
                <a:ext uri="{FF2B5EF4-FFF2-40B4-BE49-F238E27FC236}">
                  <a16:creationId xmlns:a16="http://schemas.microsoft.com/office/drawing/2014/main" id="{CEC45021-C9BC-2524-F63E-125D3D0D8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6" y="7847"/>
              <a:ext cx="1463" cy="2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6" descr="BOOK1">
            <a:extLst>
              <a:ext uri="{FF2B5EF4-FFF2-40B4-BE49-F238E27FC236}">
                <a16:creationId xmlns:a16="http://schemas.microsoft.com/office/drawing/2014/main" id="{FAE7A194-852D-778B-77D9-51B896531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5528" y="5691696"/>
            <a:ext cx="1821913" cy="829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atom1">
            <a:extLst>
              <a:ext uri="{FF2B5EF4-FFF2-40B4-BE49-F238E27FC236}">
                <a16:creationId xmlns:a16="http://schemas.microsoft.com/office/drawing/2014/main" id="{965DF878-038A-1EF5-5C02-F08ED771B6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417432" y="3978928"/>
            <a:ext cx="2318103" cy="1930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04251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CE72B23-9549-2028-C7D5-8DA48F462F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20109"/>
              </p:ext>
            </p:extLst>
          </p:nvPr>
        </p:nvGraphicFramePr>
        <p:xfrm>
          <a:off x="241610" y="970156"/>
          <a:ext cx="11708780" cy="56790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53766">
                  <a:extLst>
                    <a:ext uri="{9D8B030D-6E8A-4147-A177-3AD203B41FA5}">
                      <a16:colId xmlns:a16="http://schemas.microsoft.com/office/drawing/2014/main" val="4133305548"/>
                    </a:ext>
                  </a:extLst>
                </a:gridCol>
                <a:gridCol w="2803490">
                  <a:extLst>
                    <a:ext uri="{9D8B030D-6E8A-4147-A177-3AD203B41FA5}">
                      <a16:colId xmlns:a16="http://schemas.microsoft.com/office/drawing/2014/main" val="1399402615"/>
                    </a:ext>
                  </a:extLst>
                </a:gridCol>
                <a:gridCol w="2692958">
                  <a:extLst>
                    <a:ext uri="{9D8B030D-6E8A-4147-A177-3AD203B41FA5}">
                      <a16:colId xmlns:a16="http://schemas.microsoft.com/office/drawing/2014/main" val="2674816247"/>
                    </a:ext>
                  </a:extLst>
                </a:gridCol>
                <a:gridCol w="3258566">
                  <a:extLst>
                    <a:ext uri="{9D8B030D-6E8A-4147-A177-3AD203B41FA5}">
                      <a16:colId xmlns:a16="http://schemas.microsoft.com/office/drawing/2014/main" val="3929832260"/>
                    </a:ext>
                  </a:extLst>
                </a:gridCol>
              </a:tblGrid>
              <a:tr h="6532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(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Cột 3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4(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51438830"/>
                  </a:ext>
                </a:extLst>
              </a:tr>
              <a:tr h="15947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Iron( III) Oxide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diphosphorus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pentoxide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9444166"/>
                  </a:ext>
                </a:extLst>
              </a:tr>
              <a:tr h="177210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Copper (II) Oxide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Carbon dioxide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68684037"/>
                  </a:ext>
                </a:extLst>
              </a:tr>
              <a:tr h="165888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Cancium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Oxide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Sulfur dioxide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78869974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A27E0DB2-0312-45AF-95A3-B57A2EEFD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895" y="1703081"/>
            <a:ext cx="1706562" cy="1219200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9A5A1B-AE0F-4507-A6A6-84C04CB11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14836"/>
            <a:ext cx="1477962" cy="1158875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C25D22-FE39-4548-99A0-BAC8F4AC8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895" y="3330586"/>
            <a:ext cx="1784350" cy="1547812"/>
          </a:xfrm>
          <a:prstGeom prst="ellipse">
            <a:avLst/>
          </a:prstGeom>
        </p:spPr>
      </p:pic>
      <p:pic>
        <p:nvPicPr>
          <p:cNvPr id="4101" name="Picture 4">
            <a:extLst>
              <a:ext uri="{FF2B5EF4-FFF2-40B4-BE49-F238E27FC236}">
                <a16:creationId xmlns:a16="http://schemas.microsoft.com/office/drawing/2014/main" id="{37372BF5-C101-EB75-3B2F-1884CC4FA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838" y="3330586"/>
            <a:ext cx="1439862" cy="140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17">
            <a:extLst>
              <a:ext uri="{FF2B5EF4-FFF2-40B4-BE49-F238E27FC236}">
                <a16:creationId xmlns:a16="http://schemas.microsoft.com/office/drawing/2014/main" id="{D1D83B82-5FB8-3EAA-CC87-DB4190296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34" y="5154919"/>
            <a:ext cx="1812925" cy="145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Picture 21">
            <a:extLst>
              <a:ext uri="{FF2B5EF4-FFF2-40B4-BE49-F238E27FC236}">
                <a16:creationId xmlns:a16="http://schemas.microsoft.com/office/drawing/2014/main" id="{C8A477A4-1369-9204-5B83-78FBE01FD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190" y="5189223"/>
            <a:ext cx="1874837" cy="1301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7">
            <a:extLst>
              <a:ext uri="{FF2B5EF4-FFF2-40B4-BE49-F238E27FC236}">
                <a16:creationId xmlns:a16="http://schemas.microsoft.com/office/drawing/2014/main" id="{F1EFEE4F-39F4-3732-7318-BCD63FCB64C8}"/>
              </a:ext>
            </a:extLst>
          </p:cNvPr>
          <p:cNvSpPr txBox="1"/>
          <p:nvPr/>
        </p:nvSpPr>
        <p:spPr>
          <a:xfrm>
            <a:off x="2067627" y="3521194"/>
            <a:ext cx="868363" cy="533141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83ECDC39-5326-CCE8-8FFF-4FBFA5A394DA}"/>
              </a:ext>
            </a:extLst>
          </p:cNvPr>
          <p:cNvSpPr txBox="1"/>
          <p:nvPr/>
        </p:nvSpPr>
        <p:spPr>
          <a:xfrm>
            <a:off x="2013172" y="1761134"/>
            <a:ext cx="1035692" cy="533140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Fe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596C5331-3C67-8918-FDDB-EB85FFF29C96}"/>
              </a:ext>
            </a:extLst>
          </p:cNvPr>
          <p:cNvSpPr txBox="1"/>
          <p:nvPr/>
        </p:nvSpPr>
        <p:spPr>
          <a:xfrm>
            <a:off x="7577831" y="1844561"/>
            <a:ext cx="868363" cy="533141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 Box 18">
            <a:extLst>
              <a:ext uri="{FF2B5EF4-FFF2-40B4-BE49-F238E27FC236}">
                <a16:creationId xmlns:a16="http://schemas.microsoft.com/office/drawing/2014/main" id="{38812DC5-FF08-BB3C-FD84-D94EB1E001E6}"/>
              </a:ext>
            </a:extLst>
          </p:cNvPr>
          <p:cNvSpPr txBox="1"/>
          <p:nvPr/>
        </p:nvSpPr>
        <p:spPr>
          <a:xfrm>
            <a:off x="2289059" y="5347414"/>
            <a:ext cx="854058" cy="533140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Text Box 19">
            <a:extLst>
              <a:ext uri="{FF2B5EF4-FFF2-40B4-BE49-F238E27FC236}">
                <a16:creationId xmlns:a16="http://schemas.microsoft.com/office/drawing/2014/main" id="{14AC1089-0A3F-27EE-796F-C819B840A5E7}"/>
              </a:ext>
            </a:extLst>
          </p:cNvPr>
          <p:cNvSpPr txBox="1"/>
          <p:nvPr/>
        </p:nvSpPr>
        <p:spPr>
          <a:xfrm>
            <a:off x="7573962" y="3602139"/>
            <a:ext cx="872232" cy="502353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 Box 20">
            <a:extLst>
              <a:ext uri="{FF2B5EF4-FFF2-40B4-BE49-F238E27FC236}">
                <a16:creationId xmlns:a16="http://schemas.microsoft.com/office/drawing/2014/main" id="{17D0B845-A688-8519-7C4A-8A612532076E}"/>
              </a:ext>
            </a:extLst>
          </p:cNvPr>
          <p:cNvSpPr txBox="1"/>
          <p:nvPr/>
        </p:nvSpPr>
        <p:spPr>
          <a:xfrm>
            <a:off x="7749254" y="5102882"/>
            <a:ext cx="872232" cy="547888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</a:t>
            </a:r>
            <a:r>
              <a:rPr lang="en-US" sz="2400" baseline="-25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12F102-259B-5E8E-2638-89D61B34358E}"/>
              </a:ext>
            </a:extLst>
          </p:cNvPr>
          <p:cNvSpPr txBox="1"/>
          <p:nvPr/>
        </p:nvSpPr>
        <p:spPr>
          <a:xfrm>
            <a:off x="3385076" y="379677"/>
            <a:ext cx="706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OXIDE THƯỜNG GẶP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8541F6-E9B8-4739-F6C4-8066D8DF0933}"/>
              </a:ext>
            </a:extLst>
          </p:cNvPr>
          <p:cNvSpPr txBox="1"/>
          <p:nvPr/>
        </p:nvSpPr>
        <p:spPr>
          <a:xfrm flipH="1">
            <a:off x="205803" y="184925"/>
            <a:ext cx="5073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39413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̉ng 3">
            <a:extLst>
              <a:ext uri="{FF2B5EF4-FFF2-40B4-BE49-F238E27FC236}">
                <a16:creationId xmlns:a16="http://schemas.microsoft.com/office/drawing/2014/main" id="{A8A0201A-6E68-9FB9-5862-BE06CED892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9243766"/>
              </p:ext>
            </p:extLst>
          </p:nvPr>
        </p:nvGraphicFramePr>
        <p:xfrm>
          <a:off x="381202" y="257618"/>
          <a:ext cx="5190436" cy="4713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6749">
                  <a:extLst>
                    <a:ext uri="{9D8B030D-6E8A-4147-A177-3AD203B41FA5}">
                      <a16:colId xmlns:a16="http://schemas.microsoft.com/office/drawing/2014/main" val="2337946361"/>
                    </a:ext>
                  </a:extLst>
                </a:gridCol>
                <a:gridCol w="2663687">
                  <a:extLst>
                    <a:ext uri="{9D8B030D-6E8A-4147-A177-3AD203B41FA5}">
                      <a16:colId xmlns:a16="http://schemas.microsoft.com/office/drawing/2014/main" val="1733923577"/>
                    </a:ext>
                  </a:extLst>
                </a:gridCol>
              </a:tblGrid>
              <a:tr h="726483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2060"/>
                          </a:solidFill>
                        </a:rPr>
                        <a:t>Công thức oxide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2060"/>
                          </a:solidFill>
                        </a:rPr>
                        <a:t>Tên gọi oxide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5472617"/>
                  </a:ext>
                </a:extLst>
              </a:tr>
              <a:tr h="63286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Iron( III) Oxide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9739375"/>
                  </a:ext>
                </a:extLst>
              </a:tr>
              <a:tr h="63286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Copper (II) Oxide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8458272"/>
                  </a:ext>
                </a:extLst>
              </a:tr>
              <a:tr h="63286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Cancium Oxide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5447118"/>
                  </a:ext>
                </a:extLst>
              </a:tr>
              <a:tr h="63286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diphosphorus pentoxide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3520572"/>
                  </a:ext>
                </a:extLst>
              </a:tr>
              <a:tr h="63286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Carbon dioxide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9031693"/>
                  </a:ext>
                </a:extLst>
              </a:tr>
              <a:tr h="63286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Sulfur dioxide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1146976"/>
                  </a:ext>
                </a:extLst>
              </a:tr>
            </a:tbl>
          </a:graphicData>
        </a:graphic>
      </p:graphicFrame>
      <p:sp>
        <p:nvSpPr>
          <p:cNvPr id="6" name="Text Box 8">
            <a:extLst>
              <a:ext uri="{FF2B5EF4-FFF2-40B4-BE49-F238E27FC236}">
                <a16:creationId xmlns:a16="http://schemas.microsoft.com/office/drawing/2014/main" id="{8CF7D193-92D1-5D96-74B3-36E7153CCF53}"/>
              </a:ext>
            </a:extLst>
          </p:cNvPr>
          <p:cNvSpPr txBox="1"/>
          <p:nvPr/>
        </p:nvSpPr>
        <p:spPr>
          <a:xfrm>
            <a:off x="545650" y="1059768"/>
            <a:ext cx="1294296" cy="533140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Fe</a:t>
            </a:r>
            <a:r>
              <a:rPr lang="en-US" sz="2400" baseline="-25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sz="2400" baseline="-25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1B53514B-9E4C-C385-A252-69B0005F8BB7}"/>
              </a:ext>
            </a:extLst>
          </p:cNvPr>
          <p:cNvSpPr txBox="1"/>
          <p:nvPr/>
        </p:nvSpPr>
        <p:spPr>
          <a:xfrm>
            <a:off x="595602" y="1624839"/>
            <a:ext cx="1139399" cy="533141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CuO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 Box 18">
            <a:extLst>
              <a:ext uri="{FF2B5EF4-FFF2-40B4-BE49-F238E27FC236}">
                <a16:creationId xmlns:a16="http://schemas.microsoft.com/office/drawing/2014/main" id="{4E20EE74-7F53-2658-1E76-06A8694D0DAE}"/>
              </a:ext>
            </a:extLst>
          </p:cNvPr>
          <p:cNvSpPr txBox="1"/>
          <p:nvPr/>
        </p:nvSpPr>
        <p:spPr>
          <a:xfrm>
            <a:off x="556878" y="2275395"/>
            <a:ext cx="1216848" cy="533140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CaO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6933CE3C-9E66-870B-4643-744445C10C14}"/>
              </a:ext>
            </a:extLst>
          </p:cNvPr>
          <p:cNvSpPr txBox="1"/>
          <p:nvPr/>
        </p:nvSpPr>
        <p:spPr>
          <a:xfrm>
            <a:off x="595602" y="3065342"/>
            <a:ext cx="1274621" cy="533141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P</a:t>
            </a:r>
            <a:r>
              <a:rPr lang="en-US" sz="2400" baseline="-25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sz="2400" baseline="-25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 Box 19">
            <a:extLst>
              <a:ext uri="{FF2B5EF4-FFF2-40B4-BE49-F238E27FC236}">
                <a16:creationId xmlns:a16="http://schemas.microsoft.com/office/drawing/2014/main" id="{65ADD9A1-6ED7-2ED5-6920-D905F40B5C74}"/>
              </a:ext>
            </a:extLst>
          </p:cNvPr>
          <p:cNvSpPr txBox="1"/>
          <p:nvPr/>
        </p:nvSpPr>
        <p:spPr>
          <a:xfrm>
            <a:off x="545650" y="3745214"/>
            <a:ext cx="1274621" cy="502353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5. CO</a:t>
            </a:r>
            <a:r>
              <a:rPr lang="en-US" sz="2400" baseline="-25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 Box 20">
            <a:extLst>
              <a:ext uri="{FF2B5EF4-FFF2-40B4-BE49-F238E27FC236}">
                <a16:creationId xmlns:a16="http://schemas.microsoft.com/office/drawing/2014/main" id="{DB836114-91CD-03CE-6560-B2BB4F100DB3}"/>
              </a:ext>
            </a:extLst>
          </p:cNvPr>
          <p:cNvSpPr txBox="1"/>
          <p:nvPr/>
        </p:nvSpPr>
        <p:spPr>
          <a:xfrm>
            <a:off x="615504" y="4394298"/>
            <a:ext cx="1099328" cy="547888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6. SO</a:t>
            </a:r>
            <a:r>
              <a:rPr lang="en-US" sz="2400" baseline="-25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6E383288-6285-C082-527D-438C17DD7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785" y="995537"/>
            <a:ext cx="880859" cy="629302"/>
          </a:xfrm>
          <a:prstGeom prst="ellipse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3A57AD69-7678-B64E-E4E0-45930FBBE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785" y="1624839"/>
            <a:ext cx="783984" cy="680057"/>
          </a:xfrm>
          <a:prstGeom prst="ellipse">
            <a:avLst/>
          </a:prstGeom>
        </p:spPr>
      </p:pic>
      <p:pic>
        <p:nvPicPr>
          <p:cNvPr id="14" name="Picture 17">
            <a:extLst>
              <a:ext uri="{FF2B5EF4-FFF2-40B4-BE49-F238E27FC236}">
                <a16:creationId xmlns:a16="http://schemas.microsoft.com/office/drawing/2014/main" id="{6CCA211B-B146-F853-A511-E8D366834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893" y="2368826"/>
            <a:ext cx="613768" cy="491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F2478E6D-98E9-0986-C0C0-F1CAFB1F38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5893" y="2955144"/>
            <a:ext cx="838286" cy="657303"/>
          </a:xfrm>
          <a:prstGeom prst="ellipse">
            <a:avLst/>
          </a:prstGeom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E1335962-548F-F3E5-7768-2B0A720EA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743" y="3731059"/>
            <a:ext cx="613768" cy="59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1">
            <a:extLst>
              <a:ext uri="{FF2B5EF4-FFF2-40B4-BE49-F238E27FC236}">
                <a16:creationId xmlns:a16="http://schemas.microsoft.com/office/drawing/2014/main" id="{A764B064-BDD0-863F-4B47-FA48B239D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85893" y="4498777"/>
            <a:ext cx="638618" cy="443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2">
            <a:extLst>
              <a:ext uri="{FF2B5EF4-FFF2-40B4-BE49-F238E27FC236}">
                <a16:creationId xmlns:a16="http://schemas.microsoft.com/office/drawing/2014/main" id="{C5F518E9-23C6-3290-8E6A-617447F16B8B}"/>
              </a:ext>
            </a:extLst>
          </p:cNvPr>
          <p:cNvSpPr txBox="1"/>
          <p:nvPr/>
        </p:nvSpPr>
        <p:spPr>
          <a:xfrm>
            <a:off x="5312884" y="221418"/>
            <a:ext cx="6879115" cy="6124754"/>
          </a:xfrm>
          <a:prstGeom prst="rect">
            <a:avLst/>
          </a:prstGeom>
          <a:ln w="1270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THẢO LUẬN</a:t>
            </a: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Các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oxide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oxide trên có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Oxide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chia oxide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mấy loại?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TextBox 31">
            <a:extLst>
              <a:ext uri="{FF2B5EF4-FFF2-40B4-BE49-F238E27FC236}">
                <a16:creationId xmlns:a16="http://schemas.microsoft.com/office/drawing/2014/main" id="{F9BAB32C-0B3D-3110-6C19-78EA5BCDEFA7}"/>
              </a:ext>
            </a:extLst>
          </p:cNvPr>
          <p:cNvSpPr txBox="1"/>
          <p:nvPr/>
        </p:nvSpPr>
        <p:spPr>
          <a:xfrm>
            <a:off x="9371089" y="995537"/>
            <a:ext cx="18402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4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tố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33">
            <a:extLst>
              <a:ext uri="{FF2B5EF4-FFF2-40B4-BE49-F238E27FC236}">
                <a16:creationId xmlns:a16="http://schemas.microsoft.com/office/drawing/2014/main" id="{F6A74AE7-049E-78F4-0E86-35961EAC8E2B}"/>
              </a:ext>
            </a:extLst>
          </p:cNvPr>
          <p:cNvSpPr txBox="1"/>
          <p:nvPr/>
        </p:nvSpPr>
        <p:spPr>
          <a:xfrm>
            <a:off x="6544959" y="2398490"/>
            <a:ext cx="64699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tử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33">
            <a:extLst>
              <a:ext uri="{FF2B5EF4-FFF2-40B4-BE49-F238E27FC236}">
                <a16:creationId xmlns:a16="http://schemas.microsoft.com/office/drawing/2014/main" id="{248D55A2-BFA4-1B4C-9BAF-AC2B982B33EF}"/>
              </a:ext>
            </a:extLst>
          </p:cNvPr>
          <p:cNvSpPr txBox="1"/>
          <p:nvPr/>
        </p:nvSpPr>
        <p:spPr>
          <a:xfrm>
            <a:off x="5692315" y="2781489"/>
            <a:ext cx="64699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Oxide 1,2,3: Có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lk </a:t>
            </a:r>
            <a:r>
              <a:rPr lang="en-US" sz="24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</a:p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Oxide 4,5,6:  Có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4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lk với O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35">
            <a:extLst>
              <a:ext uri="{FF2B5EF4-FFF2-40B4-BE49-F238E27FC236}">
                <a16:creationId xmlns:a16="http://schemas.microsoft.com/office/drawing/2014/main" id="{244A2035-5F0F-4F0D-67AF-ADB3F025AC3E}"/>
              </a:ext>
            </a:extLst>
          </p:cNvPr>
          <p:cNvSpPr txBox="1"/>
          <p:nvPr/>
        </p:nvSpPr>
        <p:spPr>
          <a:xfrm>
            <a:off x="5571638" y="4488311"/>
            <a:ext cx="5622741" cy="9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Oxide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Oxygen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marR="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6">
            <a:extLst>
              <a:ext uri="{FF2B5EF4-FFF2-40B4-BE49-F238E27FC236}">
                <a16:creationId xmlns:a16="http://schemas.microsoft.com/office/drawing/2014/main" id="{364725A9-7D73-9E4B-0513-FCD0F1901654}"/>
              </a:ext>
            </a:extLst>
          </p:cNvPr>
          <p:cNvSpPr txBox="1"/>
          <p:nvPr/>
        </p:nvSpPr>
        <p:spPr>
          <a:xfrm>
            <a:off x="9128621" y="5724095"/>
            <a:ext cx="1621265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96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8" grpId="0" animBg="1"/>
      <p:bldP spid="19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008FA8F-5DF2-7E48-68B5-4FB065B1C314}"/>
              </a:ext>
            </a:extLst>
          </p:cNvPr>
          <p:cNvSpPr txBox="1"/>
          <p:nvPr/>
        </p:nvSpPr>
        <p:spPr>
          <a:xfrm>
            <a:off x="314213" y="911165"/>
            <a:ext cx="11384280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Oxide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oxygen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512E77-0CFA-C2D8-BA65-C7CF86A88D46}"/>
              </a:ext>
            </a:extLst>
          </p:cNvPr>
          <p:cNvSpPr txBox="1"/>
          <p:nvPr/>
        </p:nvSpPr>
        <p:spPr>
          <a:xfrm flipH="1">
            <a:off x="467060" y="376515"/>
            <a:ext cx="5073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303A4C5F-C2A3-7E7F-CF60-45B5199C89CA}"/>
              </a:ext>
            </a:extLst>
          </p:cNvPr>
          <p:cNvSpPr txBox="1"/>
          <p:nvPr/>
        </p:nvSpPr>
        <p:spPr>
          <a:xfrm flipH="1">
            <a:off x="735103" y="1606626"/>
            <a:ext cx="86778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1.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oxide: 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</a:t>
            </a:r>
            <a:r>
              <a:rPr lang="en-US" sz="28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sz="28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CaCO</a:t>
            </a:r>
            <a:r>
              <a:rPr lang="en-US" sz="28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SO</a:t>
            </a:r>
            <a:r>
              <a:rPr lang="en-US" sz="28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NaCl,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CuO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E06051-7523-4CB7-813A-31EEFD3D7584}"/>
              </a:ext>
            </a:extLst>
          </p:cNvPr>
          <p:cNvSpPr txBox="1"/>
          <p:nvPr/>
        </p:nvSpPr>
        <p:spPr>
          <a:xfrm>
            <a:off x="466613" y="3887445"/>
            <a:ext cx="11384280" cy="1043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o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xide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kim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phi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kim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oxygen 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A7A648E2-9209-4665-819B-0EA5A112C087}"/>
              </a:ext>
            </a:extLst>
          </p:cNvPr>
          <p:cNvSpPr txBox="1"/>
          <p:nvPr/>
        </p:nvSpPr>
        <p:spPr>
          <a:xfrm flipH="1">
            <a:off x="923361" y="2798931"/>
            <a:ext cx="86778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oxide: 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SO</a:t>
            </a:r>
            <a:r>
              <a:rPr lang="en-US" sz="28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CuO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454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7CFD5704-0372-4834-AC93-13891C1026C6}"/>
              </a:ext>
            </a:extLst>
          </p:cNvPr>
          <p:cNvSpPr txBox="1"/>
          <p:nvPr/>
        </p:nvSpPr>
        <p:spPr>
          <a:xfrm flipH="1">
            <a:off x="923360" y="772907"/>
            <a:ext cx="102825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oxygen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phi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oxide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oxide: 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SO</a:t>
            </a:r>
            <a:r>
              <a:rPr lang="en-US" sz="2800" b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CuO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074BEDB-1020-4758-AF17-0FE2A24001AC}"/>
                  </a:ext>
                </a:extLst>
              </p:cNvPr>
              <p:cNvSpPr txBox="1"/>
              <p:nvPr/>
            </p:nvSpPr>
            <p:spPr>
              <a:xfrm>
                <a:off x="1556850" y="3532630"/>
                <a:ext cx="6751674" cy="7269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indent="45720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b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2Ba   +   O</a:t>
                </a:r>
                <a:r>
                  <a:rPr lang="en-US" sz="2800" b="1" baseline="-250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boxPr>
                      <m:e>
                        <m:groupChr>
                          <m:groupChrPr>
                            <m:chr m:val="→"/>
                            <m:vertJc m:val="bot"/>
                            <m:ctrlPr>
                              <a:rPr lang="en-US" sz="28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groupChrPr>
                          <m:e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sz="2800" i="1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groupChr>
                      </m:e>
                    </m:box>
                  </m:oMath>
                </a14:m>
                <a:r>
                  <a:rPr lang="en-US" sz="28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2</a:t>
                </a:r>
                <a:r>
                  <a:rPr lang="en-US" sz="2800" b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BaO</a:t>
                </a:r>
                <a:endParaRPr lang="en-US" sz="28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074BEDB-1020-4758-AF17-0FE2A24001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6850" y="3532630"/>
                <a:ext cx="6751674" cy="726994"/>
              </a:xfrm>
              <a:prstGeom prst="rect">
                <a:avLst/>
              </a:prstGeom>
              <a:blipFill>
                <a:blip r:embed="rId2"/>
                <a:stretch>
                  <a:fillRect b="-2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727C000-A000-4853-9100-EEEE95004160}"/>
                  </a:ext>
                </a:extLst>
              </p:cNvPr>
              <p:cNvSpPr txBox="1"/>
              <p:nvPr/>
            </p:nvSpPr>
            <p:spPr>
              <a:xfrm>
                <a:off x="1618770" y="4225311"/>
                <a:ext cx="6751674" cy="7269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indent="45720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b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2Cu +   O</a:t>
                </a:r>
                <a:r>
                  <a:rPr lang="en-US" sz="2800" b="1" baseline="-250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boxPr>
                      <m:e>
                        <m:groupChr>
                          <m:groupChrPr>
                            <m:chr m:val="→"/>
                            <m:vertJc m:val="bot"/>
                            <m:ctrlPr>
                              <a:rPr lang="en-US" sz="28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groupChrPr>
                          <m:e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sz="2800" i="1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groupChr>
                      </m:e>
                    </m:box>
                  </m:oMath>
                </a14:m>
                <a:r>
                  <a:rPr lang="en-US" sz="28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</a:t>
                </a:r>
                <a:r>
                  <a:rPr lang="en-US" sz="2800" b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2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Cu</a:t>
                </a:r>
                <a:r>
                  <a:rPr lang="en-US" sz="2800" b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O</a:t>
                </a:r>
                <a:endParaRPr lang="en-US" sz="28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727C000-A000-4853-9100-EEEE950041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8770" y="4225311"/>
                <a:ext cx="6751674" cy="726994"/>
              </a:xfrm>
              <a:prstGeom prst="rect">
                <a:avLst/>
              </a:prstGeom>
              <a:blipFill>
                <a:blip r:embed="rId3"/>
                <a:stretch>
                  <a:fillRect b="-2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75C9D97-D657-4C20-9624-D5B6599C00B2}"/>
                  </a:ext>
                </a:extLst>
              </p:cNvPr>
              <p:cNvSpPr txBox="1"/>
              <p:nvPr/>
            </p:nvSpPr>
            <p:spPr>
              <a:xfrm>
                <a:off x="1818392" y="4941067"/>
                <a:ext cx="6751674" cy="7269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indent="45720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b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S+   O</a:t>
                </a:r>
                <a:r>
                  <a:rPr lang="en-US" sz="2800" b="1" baseline="-250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boxPr>
                      <m:e>
                        <m:groupChr>
                          <m:groupChrPr>
                            <m:chr m:val="→"/>
                            <m:vertJc m:val="bot"/>
                            <m:ctrlPr>
                              <a:rPr lang="en-US" sz="28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groupChrPr>
                          <m:e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sz="2800" i="1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groupChr>
                      </m:e>
                    </m:box>
                  </m:oMath>
                </a14:m>
                <a:r>
                  <a:rPr lang="en-US" sz="28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</a:t>
                </a:r>
                <a:r>
                  <a:rPr lang="en-US" sz="2800" b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</a:t>
                </a:r>
                <a:r>
                  <a:rPr lang="en-US" sz="2800" b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O</a:t>
                </a:r>
                <a:r>
                  <a:rPr lang="en-US" sz="2800" b="1" baseline="-250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endParaRPr lang="en-US" sz="28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75C9D97-D657-4C20-9624-D5B6599C00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8392" y="4941067"/>
                <a:ext cx="6751674" cy="726994"/>
              </a:xfrm>
              <a:prstGeom prst="rect">
                <a:avLst/>
              </a:prstGeom>
              <a:blipFill>
                <a:blip r:embed="rId4"/>
                <a:stretch>
                  <a:fillRect b="-2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208ACE55-E098-4B9B-AECF-31EC1C36530D}"/>
              </a:ext>
            </a:extLst>
          </p:cNvPr>
          <p:cNvSpPr txBox="1"/>
          <p:nvPr/>
        </p:nvSpPr>
        <p:spPr>
          <a:xfrm>
            <a:off x="3173505" y="2850777"/>
            <a:ext cx="2187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26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B9A85D0-728F-ADAB-9E69-108C2512C3B7}"/>
              </a:ext>
            </a:extLst>
          </p:cNvPr>
          <p:cNvSpPr/>
          <p:nvPr/>
        </p:nvSpPr>
        <p:spPr>
          <a:xfrm>
            <a:off x="2046685" y="1172927"/>
            <a:ext cx="5316072" cy="517263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68B113E-11EC-B318-0DA8-691FB22BB2F3}"/>
              </a:ext>
            </a:extLst>
          </p:cNvPr>
          <p:cNvSpPr/>
          <p:nvPr/>
        </p:nvSpPr>
        <p:spPr>
          <a:xfrm>
            <a:off x="1711505" y="1139151"/>
            <a:ext cx="5672536" cy="517263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6E8E65-1406-483A-650E-DDCFD92DAB10}"/>
              </a:ext>
            </a:extLst>
          </p:cNvPr>
          <p:cNvSpPr txBox="1"/>
          <p:nvPr/>
        </p:nvSpPr>
        <p:spPr>
          <a:xfrm>
            <a:off x="1465862" y="2454368"/>
            <a:ext cx="1007990" cy="230832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AAD1172-E624-BB31-2C0C-1C1BDE08BE5A}"/>
              </a:ext>
            </a:extLst>
          </p:cNvPr>
          <p:cNvCxnSpPr>
            <a:cxnSpLocks/>
          </p:cNvCxnSpPr>
          <p:nvPr/>
        </p:nvCxnSpPr>
        <p:spPr>
          <a:xfrm flipV="1">
            <a:off x="2585763" y="1709807"/>
            <a:ext cx="714797" cy="188753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74EE1D7-C3CE-1F8F-0ABB-A4BB79BA9262}"/>
              </a:ext>
            </a:extLst>
          </p:cNvPr>
          <p:cNvCxnSpPr>
            <a:cxnSpLocks/>
          </p:cNvCxnSpPr>
          <p:nvPr/>
        </p:nvCxnSpPr>
        <p:spPr>
          <a:xfrm>
            <a:off x="2585762" y="3597341"/>
            <a:ext cx="519955" cy="165874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4940550-40E5-718F-788F-C6D483F93B9E}"/>
                  </a:ext>
                </a:extLst>
              </p:cNvPr>
              <p:cNvSpPr txBox="1"/>
              <p:nvPr/>
            </p:nvSpPr>
            <p:spPr>
              <a:xfrm>
                <a:off x="2435142" y="1087557"/>
                <a:ext cx="5672537" cy="555024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0" marR="0" indent="45720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Kim </a:t>
                </a:r>
                <a:r>
                  <a:rPr lang="en-US" sz="2000" b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loại</a:t>
                </a:r>
                <a:r>
                  <a:rPr lang="en-US" sz="20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+ </a:t>
                </a:r>
                <a:r>
                  <a:rPr lang="en-US" sz="2000" b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Khí</a:t>
                </a:r>
                <a:r>
                  <a:rPr lang="en-US" sz="20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Oxygen  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20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boxPr>
                      <m:e>
                        <m:groupChr>
                          <m:groupChrPr>
                            <m:chr m:val="→"/>
                            <m:vertJc m:val="bot"/>
                            <m:ctrlPr>
                              <a:rPr lang="en-US" sz="20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groupChrPr>
                          <m:e>
                            <m:sSup>
                              <m:sSupPr>
                                <m:ctrlPr>
                                  <a:rPr lang="en-US" sz="20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𝒕</m:t>
                                </m:r>
                              </m:e>
                              <m:sup>
                                <m:r>
                                  <a:rPr lang="en-US" sz="20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𝟎</m:t>
                                </m:r>
                              </m:sup>
                            </m:sSup>
                          </m:e>
                        </m:groupChr>
                      </m:e>
                    </m:box>
                  </m:oMath>
                </a14:m>
                <a:r>
                  <a:rPr lang="en-US" sz="20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b="1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Oxide </a:t>
                </a:r>
                <a:r>
                  <a:rPr lang="en-US" sz="2000" b="1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kim</a:t>
                </a:r>
                <a:r>
                  <a:rPr lang="en-US" sz="2000" b="1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loại</a:t>
                </a:r>
                <a:endParaRPr lang="en-US" sz="20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4940550-40E5-718F-788F-C6D483F93B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5142" y="1087557"/>
                <a:ext cx="5672537" cy="555024"/>
              </a:xfrm>
              <a:prstGeom prst="rect">
                <a:avLst/>
              </a:prstGeom>
              <a:blipFill>
                <a:blip r:embed="rId2"/>
                <a:stretch>
                  <a:fillRect b="-15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1BB4345-550F-9F15-9FC3-6F35F18D1F57}"/>
                  </a:ext>
                </a:extLst>
              </p:cNvPr>
              <p:cNvSpPr txBox="1"/>
              <p:nvPr/>
            </p:nvSpPr>
            <p:spPr>
              <a:xfrm>
                <a:off x="3212930" y="2313429"/>
                <a:ext cx="6751674" cy="500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indent="45720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2Ba   +   O</a:t>
                </a:r>
                <a:r>
                  <a:rPr lang="en-US" sz="1800" b="1" baseline="-250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r>
                  <a:rPr lang="en-US" sz="1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1800" i="1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boxPr>
                      <m:e>
                        <m:groupChr>
                          <m:groupChrPr>
                            <m:chr m:val="→"/>
                            <m:vertJc m:val="bot"/>
                            <m:ctrlPr>
                              <a:rPr lang="en-US" sz="1800" i="1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groupChrPr>
                          <m:e>
                            <m:sSup>
                              <m:sSupPr>
                                <m:ctrlPr>
                                  <a:rPr lang="en-US" sz="180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sz="180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groupChr>
                      </m:e>
                    </m:box>
                  </m:oMath>
                </a14:m>
                <a:r>
                  <a:rPr lang="en-US" sz="1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</a:t>
                </a:r>
                <a:r>
                  <a:rPr lang="en-US" sz="18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2BaO</a:t>
                </a:r>
                <a:endParaRPr lang="en-US" sz="18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1BB4345-550F-9F15-9FC3-6F35F18D1F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2930" y="2313429"/>
                <a:ext cx="6751674" cy="500330"/>
              </a:xfrm>
              <a:prstGeom prst="rect">
                <a:avLst/>
              </a:prstGeom>
              <a:blipFill>
                <a:blip r:embed="rId3"/>
                <a:stretch>
                  <a:fillRect b="-180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15CE15D-4245-989E-3CAC-419651CC3631}"/>
                  </a:ext>
                </a:extLst>
              </p:cNvPr>
              <p:cNvSpPr txBox="1"/>
              <p:nvPr/>
            </p:nvSpPr>
            <p:spPr>
              <a:xfrm>
                <a:off x="3274850" y="2647522"/>
                <a:ext cx="6751674" cy="500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indent="45720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2Cu +   O</a:t>
                </a:r>
                <a:r>
                  <a:rPr lang="en-US" sz="1800" b="1" baseline="-250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r>
                  <a:rPr lang="en-US" sz="1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1800" i="1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boxPr>
                      <m:e>
                        <m:groupChr>
                          <m:groupChrPr>
                            <m:chr m:val="→"/>
                            <m:vertJc m:val="bot"/>
                            <m:ctrlPr>
                              <a:rPr lang="en-US" sz="1800" i="1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groupChrPr>
                          <m:e>
                            <m:sSup>
                              <m:sSupPr>
                                <m:ctrlPr>
                                  <a:rPr lang="en-US" sz="180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sz="180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groupChr>
                      </m:e>
                    </m:box>
                  </m:oMath>
                </a14:m>
                <a:r>
                  <a:rPr lang="en-US" sz="1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</a:t>
                </a:r>
                <a:r>
                  <a:rPr lang="en-US" sz="18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2</a:t>
                </a:r>
                <a:r>
                  <a:rPr lang="en-US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Cu</a:t>
                </a:r>
                <a:r>
                  <a:rPr lang="en-US" sz="18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O</a:t>
                </a:r>
                <a:endParaRPr lang="en-US" sz="18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15CE15D-4245-989E-3CAC-419651CC36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4850" y="2647522"/>
                <a:ext cx="6751674" cy="500330"/>
              </a:xfrm>
              <a:prstGeom prst="rect">
                <a:avLst/>
              </a:prstGeom>
              <a:blipFill>
                <a:blip r:embed="rId4"/>
                <a:stretch>
                  <a:fillRect b="-195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944A5950-D6AE-E803-FCF9-8B7E0BD1980C}"/>
              </a:ext>
            </a:extLst>
          </p:cNvPr>
          <p:cNvSpPr txBox="1"/>
          <p:nvPr/>
        </p:nvSpPr>
        <p:spPr>
          <a:xfrm>
            <a:off x="4251280" y="1831185"/>
            <a:ext cx="6751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VD: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BaO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CuO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CD9AA8F-C5CF-2A53-A9B8-3581979F5F82}"/>
                  </a:ext>
                </a:extLst>
              </p:cNvPr>
              <p:cNvSpPr txBox="1"/>
              <p:nvPr/>
            </p:nvSpPr>
            <p:spPr>
              <a:xfrm>
                <a:off x="2747450" y="5328893"/>
                <a:ext cx="5800912" cy="555024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0" marR="0" indent="45720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Phi </a:t>
                </a:r>
                <a:r>
                  <a:rPr lang="en-US" sz="2000" b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kim</a:t>
                </a:r>
                <a:r>
                  <a:rPr lang="en-US" sz="20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+   </a:t>
                </a:r>
                <a:r>
                  <a:rPr lang="en-US" sz="2000" b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Khí</a:t>
                </a:r>
                <a:r>
                  <a:rPr lang="en-US" sz="20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Oxygen  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20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boxPr>
                      <m:e>
                        <m:groupChr>
                          <m:groupChrPr>
                            <m:chr m:val="→"/>
                            <m:vertJc m:val="bot"/>
                            <m:ctrlPr>
                              <a:rPr lang="en-US" sz="20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groupChrPr>
                          <m:e>
                            <m:sSup>
                              <m:sSupPr>
                                <m:ctrlPr>
                                  <a:rPr lang="en-US" sz="20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𝒕</m:t>
                                </m:r>
                              </m:e>
                              <m:sup>
                                <m:r>
                                  <a:rPr lang="en-US" sz="20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𝟎</m:t>
                                </m:r>
                              </m:sup>
                            </m:sSup>
                          </m:e>
                        </m:groupChr>
                      </m:e>
                    </m:box>
                  </m:oMath>
                </a14:m>
                <a:r>
                  <a:rPr lang="en-US" sz="20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b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Oxide Phi </a:t>
                </a:r>
                <a:r>
                  <a:rPr lang="en-US" sz="2000" b="1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kim</a:t>
                </a:r>
                <a:endParaRPr lang="en-US" sz="20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CD9AA8F-C5CF-2A53-A9B8-3581979F5F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7450" y="5328893"/>
                <a:ext cx="5800912" cy="555024"/>
              </a:xfrm>
              <a:prstGeom prst="rect">
                <a:avLst/>
              </a:prstGeom>
              <a:blipFill>
                <a:blip r:embed="rId5"/>
                <a:stretch>
                  <a:fillRect b="-15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4" name="TextBox 1023">
                <a:extLst>
                  <a:ext uri="{FF2B5EF4-FFF2-40B4-BE49-F238E27FC236}">
                    <a16:creationId xmlns:a16="http://schemas.microsoft.com/office/drawing/2014/main" id="{24B56EB5-90E7-1CC8-29BB-22EEAF61B903}"/>
                  </a:ext>
                </a:extLst>
              </p:cNvPr>
              <p:cNvSpPr txBox="1"/>
              <p:nvPr/>
            </p:nvSpPr>
            <p:spPr>
              <a:xfrm>
                <a:off x="3546189" y="4164544"/>
                <a:ext cx="6751674" cy="500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indent="45720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   +   O</a:t>
                </a:r>
                <a:r>
                  <a:rPr lang="en-US" sz="1800" b="1" baseline="-250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r>
                  <a:rPr lang="en-US" sz="1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1800" i="1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boxPr>
                      <m:e>
                        <m:groupChr>
                          <m:groupChrPr>
                            <m:chr m:val="→"/>
                            <m:vertJc m:val="bot"/>
                            <m:ctrlPr>
                              <a:rPr lang="en-US" sz="1800" i="1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groupChrPr>
                          <m:e>
                            <m:sSup>
                              <m:sSupPr>
                                <m:ctrlPr>
                                  <a:rPr lang="en-US" sz="180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sz="180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groupChr>
                      </m:e>
                    </m:box>
                  </m:oMath>
                </a14:m>
                <a:r>
                  <a:rPr lang="en-US" sz="1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</a:t>
                </a:r>
                <a:r>
                  <a:rPr lang="en-US" sz="18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CO</a:t>
                </a:r>
                <a:r>
                  <a:rPr lang="en-US" sz="1800" b="1" baseline="-250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endParaRPr lang="en-US" sz="18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24" name="TextBox 1023">
                <a:extLst>
                  <a:ext uri="{FF2B5EF4-FFF2-40B4-BE49-F238E27FC236}">
                    <a16:creationId xmlns:a16="http://schemas.microsoft.com/office/drawing/2014/main" id="{24B56EB5-90E7-1CC8-29BB-22EEAF61B9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6189" y="4164544"/>
                <a:ext cx="6751674" cy="500330"/>
              </a:xfrm>
              <a:prstGeom prst="rect">
                <a:avLst/>
              </a:prstGeom>
              <a:blipFill>
                <a:blip r:embed="rId6"/>
                <a:stretch>
                  <a:fillRect b="-195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5" name="TextBox 1024">
                <a:extLst>
                  <a:ext uri="{FF2B5EF4-FFF2-40B4-BE49-F238E27FC236}">
                    <a16:creationId xmlns:a16="http://schemas.microsoft.com/office/drawing/2014/main" id="{44F7969D-5A12-1302-C2B7-9E11B9C83560}"/>
                  </a:ext>
                </a:extLst>
              </p:cNvPr>
              <p:cNvSpPr txBox="1"/>
              <p:nvPr/>
            </p:nvSpPr>
            <p:spPr>
              <a:xfrm>
                <a:off x="3474472" y="3721866"/>
                <a:ext cx="6751674" cy="500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indent="45720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S+   O</a:t>
                </a:r>
                <a:r>
                  <a:rPr lang="en-US" sz="1800" b="1" baseline="-250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r>
                  <a:rPr lang="en-US" sz="1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1800" i="1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boxPr>
                      <m:e>
                        <m:groupChr>
                          <m:groupChrPr>
                            <m:chr m:val="→"/>
                            <m:vertJc m:val="bot"/>
                            <m:ctrlPr>
                              <a:rPr lang="en-US" sz="1800" i="1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groupChrPr>
                          <m:e>
                            <m:sSup>
                              <m:sSupPr>
                                <m:ctrlPr>
                                  <a:rPr lang="en-US" sz="180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sz="180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groupChr>
                      </m:e>
                    </m:box>
                  </m:oMath>
                </a14:m>
                <a:r>
                  <a:rPr lang="en-US" sz="1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</a:t>
                </a:r>
                <a:r>
                  <a:rPr lang="en-US" sz="18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</a:t>
                </a:r>
                <a:r>
                  <a:rPr lang="en-US" sz="18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O</a:t>
                </a:r>
                <a:r>
                  <a:rPr lang="en-US" sz="1800" b="1" baseline="-250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endParaRPr lang="en-US" sz="18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25" name="TextBox 1024">
                <a:extLst>
                  <a:ext uri="{FF2B5EF4-FFF2-40B4-BE49-F238E27FC236}">
                    <a16:creationId xmlns:a16="http://schemas.microsoft.com/office/drawing/2014/main" id="{44F7969D-5A12-1302-C2B7-9E11B9C835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4472" y="3721866"/>
                <a:ext cx="6751674" cy="500330"/>
              </a:xfrm>
              <a:prstGeom prst="rect">
                <a:avLst/>
              </a:prstGeom>
              <a:blipFill>
                <a:blip r:embed="rId7"/>
                <a:stretch>
                  <a:fillRect b="-195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51" name="TextBox 1050">
            <a:extLst>
              <a:ext uri="{FF2B5EF4-FFF2-40B4-BE49-F238E27FC236}">
                <a16:creationId xmlns:a16="http://schemas.microsoft.com/office/drawing/2014/main" id="{7DD1E05E-5CF2-F3AB-1533-6CF4FF3D601F}"/>
              </a:ext>
            </a:extLst>
          </p:cNvPr>
          <p:cNvSpPr txBox="1"/>
          <p:nvPr/>
        </p:nvSpPr>
        <p:spPr>
          <a:xfrm>
            <a:off x="4106024" y="4824537"/>
            <a:ext cx="6751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VD: CO</a:t>
            </a:r>
            <a:r>
              <a:rPr lang="en-US" sz="1800" b="1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SO</a:t>
            </a:r>
            <a:r>
              <a:rPr lang="en-US" sz="1800" b="1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endParaRPr lang="en-US" dirty="0"/>
          </a:p>
        </p:txBody>
      </p:sp>
      <p:sp>
        <p:nvSpPr>
          <p:cNvPr id="1054" name="TextBox 1053">
            <a:extLst>
              <a:ext uri="{FF2B5EF4-FFF2-40B4-BE49-F238E27FC236}">
                <a16:creationId xmlns:a16="http://schemas.microsoft.com/office/drawing/2014/main" id="{F29BC005-9A7F-3BD2-97A1-3A82BCD2767C}"/>
              </a:ext>
            </a:extLst>
          </p:cNvPr>
          <p:cNvSpPr txBox="1"/>
          <p:nvPr/>
        </p:nvSpPr>
        <p:spPr>
          <a:xfrm flipH="1">
            <a:off x="284451" y="240958"/>
            <a:ext cx="2310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Phân loại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99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3" grpId="0" animBg="1"/>
      <p:bldP spid="25" grpId="0"/>
      <p:bldP spid="26" grpId="0"/>
      <p:bldP spid="28" grpId="0"/>
      <p:bldP spid="30" grpId="0" animBg="1"/>
      <p:bldP spid="1024" grpId="0"/>
      <p:bldP spid="1025" grpId="0"/>
      <p:bldP spid="105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9BBA0EB-5894-FA5C-7C5F-819049117058}"/>
              </a:ext>
            </a:extLst>
          </p:cNvPr>
          <p:cNvSpPr/>
          <p:nvPr/>
        </p:nvSpPr>
        <p:spPr>
          <a:xfrm>
            <a:off x="3374657" y="1078537"/>
            <a:ext cx="5217459" cy="517263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C501DE6-97EF-6AFA-96DC-E5BFB41B7B27}"/>
              </a:ext>
            </a:extLst>
          </p:cNvPr>
          <p:cNvSpPr/>
          <p:nvPr/>
        </p:nvSpPr>
        <p:spPr>
          <a:xfrm>
            <a:off x="1513840" y="1005840"/>
            <a:ext cx="9215120" cy="53848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9" name="TextBox 1028">
            <a:extLst>
              <a:ext uri="{FF2B5EF4-FFF2-40B4-BE49-F238E27FC236}">
                <a16:creationId xmlns:a16="http://schemas.microsoft.com/office/drawing/2014/main" id="{5477CBB8-CB33-52CC-3182-01E8A731CC88}"/>
              </a:ext>
            </a:extLst>
          </p:cNvPr>
          <p:cNvSpPr txBox="1"/>
          <p:nvPr/>
        </p:nvSpPr>
        <p:spPr>
          <a:xfrm>
            <a:off x="1711759" y="2423621"/>
            <a:ext cx="1231404" cy="26776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ựa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endParaRPr lang="en-US" sz="2800" b="1" dirty="0">
              <a:solidFill>
                <a:srgbClr val="FF0000"/>
              </a:solidFill>
            </a:endParaRPr>
          </a:p>
        </p:txBody>
      </p:sp>
      <p:cxnSp>
        <p:nvCxnSpPr>
          <p:cNvPr id="1030" name="Straight Arrow Connector 1029">
            <a:extLst>
              <a:ext uri="{FF2B5EF4-FFF2-40B4-BE49-F238E27FC236}">
                <a16:creationId xmlns:a16="http://schemas.microsoft.com/office/drawing/2014/main" id="{4211E5C9-B286-5DD0-93A7-DE9B0427F586}"/>
              </a:ext>
            </a:extLst>
          </p:cNvPr>
          <p:cNvCxnSpPr>
            <a:cxnSpLocks/>
          </p:cNvCxnSpPr>
          <p:nvPr/>
        </p:nvCxnSpPr>
        <p:spPr>
          <a:xfrm flipV="1">
            <a:off x="3214899" y="1820247"/>
            <a:ext cx="699816" cy="184468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1" name="Straight Arrow Connector 1030">
            <a:extLst>
              <a:ext uri="{FF2B5EF4-FFF2-40B4-BE49-F238E27FC236}">
                <a16:creationId xmlns:a16="http://schemas.microsoft.com/office/drawing/2014/main" id="{2ADDC207-F17A-A743-C6C7-2D72B6C82804}"/>
              </a:ext>
            </a:extLst>
          </p:cNvPr>
          <p:cNvCxnSpPr>
            <a:cxnSpLocks/>
          </p:cNvCxnSpPr>
          <p:nvPr/>
        </p:nvCxnSpPr>
        <p:spPr>
          <a:xfrm>
            <a:off x="3214898" y="3664927"/>
            <a:ext cx="956226" cy="162950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2" name="Straight Arrow Connector 1031">
            <a:extLst>
              <a:ext uri="{FF2B5EF4-FFF2-40B4-BE49-F238E27FC236}">
                <a16:creationId xmlns:a16="http://schemas.microsoft.com/office/drawing/2014/main" id="{08615E99-AA6B-FE96-0D73-6523556A7E5C}"/>
              </a:ext>
            </a:extLst>
          </p:cNvPr>
          <p:cNvCxnSpPr>
            <a:cxnSpLocks/>
          </p:cNvCxnSpPr>
          <p:nvPr/>
        </p:nvCxnSpPr>
        <p:spPr>
          <a:xfrm flipV="1">
            <a:off x="3214898" y="3003206"/>
            <a:ext cx="880941" cy="60599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3" name="Straight Arrow Connector 1032">
            <a:extLst>
              <a:ext uri="{FF2B5EF4-FFF2-40B4-BE49-F238E27FC236}">
                <a16:creationId xmlns:a16="http://schemas.microsoft.com/office/drawing/2014/main" id="{14C57CC4-8845-0087-CDB4-35520056CEC1}"/>
              </a:ext>
            </a:extLst>
          </p:cNvPr>
          <p:cNvCxnSpPr>
            <a:cxnSpLocks/>
          </p:cNvCxnSpPr>
          <p:nvPr/>
        </p:nvCxnSpPr>
        <p:spPr>
          <a:xfrm>
            <a:off x="3199572" y="3628767"/>
            <a:ext cx="911068" cy="73359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5" name="TextBox 1044">
            <a:extLst>
              <a:ext uri="{FF2B5EF4-FFF2-40B4-BE49-F238E27FC236}">
                <a16:creationId xmlns:a16="http://schemas.microsoft.com/office/drawing/2014/main" id="{F6929584-C712-71EF-414F-43EDA4924060}"/>
              </a:ext>
            </a:extLst>
          </p:cNvPr>
          <p:cNvSpPr txBox="1"/>
          <p:nvPr/>
        </p:nvSpPr>
        <p:spPr>
          <a:xfrm>
            <a:off x="3990004" y="1513410"/>
            <a:ext cx="1777763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Oxide base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046" name="TextBox 1045">
            <a:extLst>
              <a:ext uri="{FF2B5EF4-FFF2-40B4-BE49-F238E27FC236}">
                <a16:creationId xmlns:a16="http://schemas.microsoft.com/office/drawing/2014/main" id="{805B358D-8933-B3CB-100C-00F65320B447}"/>
              </a:ext>
            </a:extLst>
          </p:cNvPr>
          <p:cNvSpPr txBox="1"/>
          <p:nvPr/>
        </p:nvSpPr>
        <p:spPr>
          <a:xfrm>
            <a:off x="4110640" y="2606524"/>
            <a:ext cx="1646967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xide acid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047" name="TextBox 1046">
            <a:extLst>
              <a:ext uri="{FF2B5EF4-FFF2-40B4-BE49-F238E27FC236}">
                <a16:creationId xmlns:a16="http://schemas.microsoft.com/office/drawing/2014/main" id="{AFBFF264-62AD-B48A-616B-E8183995AB17}"/>
              </a:ext>
            </a:extLst>
          </p:cNvPr>
          <p:cNvSpPr txBox="1"/>
          <p:nvPr/>
        </p:nvSpPr>
        <p:spPr>
          <a:xfrm>
            <a:off x="4133724" y="3695936"/>
            <a:ext cx="1860676" cy="83099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sz="24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xide </a:t>
            </a:r>
            <a:r>
              <a:rPr lang="en-US" sz="24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00B0F0"/>
              </a:solidFill>
            </a:endParaRPr>
          </a:p>
        </p:txBody>
      </p:sp>
      <p:sp>
        <p:nvSpPr>
          <p:cNvPr id="1048" name="TextBox 1047">
            <a:extLst>
              <a:ext uri="{FF2B5EF4-FFF2-40B4-BE49-F238E27FC236}">
                <a16:creationId xmlns:a16="http://schemas.microsoft.com/office/drawing/2014/main" id="{28EBADC9-5A71-6BB5-0E44-A9BCF86A807F}"/>
              </a:ext>
            </a:extLst>
          </p:cNvPr>
          <p:cNvSpPr txBox="1"/>
          <p:nvPr/>
        </p:nvSpPr>
        <p:spPr>
          <a:xfrm>
            <a:off x="4193904" y="5008450"/>
            <a:ext cx="1962163" cy="83099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xide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lưỡng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1049" name="TextBox 1048">
            <a:extLst>
              <a:ext uri="{FF2B5EF4-FFF2-40B4-BE49-F238E27FC236}">
                <a16:creationId xmlns:a16="http://schemas.microsoft.com/office/drawing/2014/main" id="{01B6FBD8-CA1B-920C-5570-F521E56FC567}"/>
              </a:ext>
            </a:extLst>
          </p:cNvPr>
          <p:cNvSpPr txBox="1"/>
          <p:nvPr/>
        </p:nvSpPr>
        <p:spPr>
          <a:xfrm>
            <a:off x="4165600" y="2033971"/>
            <a:ext cx="2733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VD: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BaO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CuO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050" name="TextBox 1049">
            <a:extLst>
              <a:ext uri="{FF2B5EF4-FFF2-40B4-BE49-F238E27FC236}">
                <a16:creationId xmlns:a16="http://schemas.microsoft.com/office/drawing/2014/main" id="{353E09F6-E53C-5389-4199-4B3CCEA6AD0A}"/>
              </a:ext>
            </a:extLst>
          </p:cNvPr>
          <p:cNvSpPr txBox="1"/>
          <p:nvPr/>
        </p:nvSpPr>
        <p:spPr>
          <a:xfrm>
            <a:off x="4003040" y="3121540"/>
            <a:ext cx="24601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VD: CO</a:t>
            </a:r>
            <a:r>
              <a:rPr lang="en-US" sz="2400" b="1" baseline="-25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SO</a:t>
            </a:r>
            <a:r>
              <a:rPr lang="en-US" sz="2400" b="1" baseline="-25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1052" name="TextBox 1051">
            <a:extLst>
              <a:ext uri="{FF2B5EF4-FFF2-40B4-BE49-F238E27FC236}">
                <a16:creationId xmlns:a16="http://schemas.microsoft.com/office/drawing/2014/main" id="{BC982A58-204D-CF1E-D291-701A02B4D598}"/>
              </a:ext>
            </a:extLst>
          </p:cNvPr>
          <p:cNvSpPr txBox="1"/>
          <p:nvPr/>
        </p:nvSpPr>
        <p:spPr>
          <a:xfrm>
            <a:off x="4110640" y="4546502"/>
            <a:ext cx="19621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VD: CO, NO  </a:t>
            </a:r>
            <a:endParaRPr lang="en-US" sz="2400" dirty="0">
              <a:solidFill>
                <a:srgbClr val="00B0F0"/>
              </a:solidFill>
            </a:endParaRPr>
          </a:p>
        </p:txBody>
      </p:sp>
      <p:sp>
        <p:nvSpPr>
          <p:cNvPr id="1053" name="TextBox 1052">
            <a:extLst>
              <a:ext uri="{FF2B5EF4-FFF2-40B4-BE49-F238E27FC236}">
                <a16:creationId xmlns:a16="http://schemas.microsoft.com/office/drawing/2014/main" id="{772C228D-08E5-0CAC-6273-00ECA730D3C9}"/>
              </a:ext>
            </a:extLst>
          </p:cNvPr>
          <p:cNvSpPr txBox="1"/>
          <p:nvPr/>
        </p:nvSpPr>
        <p:spPr>
          <a:xfrm>
            <a:off x="4124960" y="5895757"/>
            <a:ext cx="41669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VD: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ZnO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Al</a:t>
            </a:r>
            <a:r>
              <a:rPr lang="en-US" sz="2400" b="1" baseline="-250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sz="2400" b="1" baseline="-250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054" name="TextBox 1053">
            <a:extLst>
              <a:ext uri="{FF2B5EF4-FFF2-40B4-BE49-F238E27FC236}">
                <a16:creationId xmlns:a16="http://schemas.microsoft.com/office/drawing/2014/main" id="{F29BC005-9A7F-3BD2-97A1-3A82BCD2767C}"/>
              </a:ext>
            </a:extLst>
          </p:cNvPr>
          <p:cNvSpPr txBox="1"/>
          <p:nvPr/>
        </p:nvSpPr>
        <p:spPr>
          <a:xfrm flipH="1">
            <a:off x="701011" y="433998"/>
            <a:ext cx="3090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E3CD057-034E-48E6-A395-BC84FF57C3C0}"/>
              </a:ext>
            </a:extLst>
          </p:cNvPr>
          <p:cNvSpPr txBox="1"/>
          <p:nvPr/>
        </p:nvSpPr>
        <p:spPr>
          <a:xfrm>
            <a:off x="5920403" y="1533730"/>
            <a:ext cx="4713775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dung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dịch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acid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F3E89E7-32A0-41BC-8B97-2FC3EE682AE8}"/>
              </a:ext>
            </a:extLst>
          </p:cNvPr>
          <p:cNvSpPr txBox="1"/>
          <p:nvPr/>
        </p:nvSpPr>
        <p:spPr>
          <a:xfrm>
            <a:off x="5940723" y="2610690"/>
            <a:ext cx="4713775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dung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dịch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base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6F05F65-A2DB-4FE1-B367-A8FA65AEB57B}"/>
              </a:ext>
            </a:extLst>
          </p:cNvPr>
          <p:cNvSpPr txBox="1"/>
          <p:nvPr/>
        </p:nvSpPr>
        <p:spPr>
          <a:xfrm>
            <a:off x="6032163" y="3677490"/>
            <a:ext cx="4713775" cy="83099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dung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dịch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acid, base</a:t>
            </a:r>
            <a:endParaRPr lang="en-US" sz="2400" b="1" dirty="0">
              <a:solidFill>
                <a:srgbClr val="00B0F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CC97B9D-838A-406B-8FDA-62E23B724CE2}"/>
              </a:ext>
            </a:extLst>
          </p:cNvPr>
          <p:cNvSpPr txBox="1"/>
          <p:nvPr/>
        </p:nvSpPr>
        <p:spPr>
          <a:xfrm>
            <a:off x="6184563" y="5008450"/>
            <a:ext cx="4713775" cy="83099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cả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dung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dịch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acid, base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8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9" grpId="0" animBg="1"/>
      <p:bldP spid="1045" grpId="0" animBg="1"/>
      <p:bldP spid="1046" grpId="0" animBg="1"/>
      <p:bldP spid="1047" grpId="0" animBg="1"/>
      <p:bldP spid="1048" grpId="0" animBg="1"/>
      <p:bldP spid="1049" grpId="0"/>
      <p:bldP spid="1050" grpId="0"/>
      <p:bldP spid="1052" grpId="0"/>
      <p:bldP spid="1053" grpId="0"/>
      <p:bldP spid="39" grpId="0" animBg="1"/>
      <p:bldP spid="40" grpId="0" animBg="1"/>
      <p:bldP spid="42" grpId="0" animBg="1"/>
      <p:bldP spid="43" grpId="0" animBg="1"/>
    </p:bldLst>
  </p:timing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873</TotalTime>
  <Words>2151</Words>
  <Application>Microsoft Office PowerPoint</Application>
  <PresentationFormat>Widescreen</PresentationFormat>
  <Paragraphs>357</Paragraphs>
  <Slides>29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Cambria Math</vt:lpstr>
      <vt:lpstr>Corbel</vt:lpstr>
      <vt:lpstr>Times New Roman</vt:lpstr>
      <vt:lpstr>Basis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VnTeach.Com</dc:creator>
  <cp:keywords>VnTeach.Com</cp:keywords>
  <cp:lastModifiedBy>Admin</cp:lastModifiedBy>
  <cp:revision>14</cp:revision>
  <dcterms:created xsi:type="dcterms:W3CDTF">2023-07-17T06:01:02Z</dcterms:created>
  <dcterms:modified xsi:type="dcterms:W3CDTF">2025-11-09T14:48:34Z</dcterms:modified>
</cp:coreProperties>
</file>