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396" r:id="rId2"/>
    <p:sldId id="321" r:id="rId3"/>
    <p:sldId id="277" r:id="rId4"/>
    <p:sldId id="278" r:id="rId5"/>
    <p:sldId id="279" r:id="rId6"/>
    <p:sldId id="280" r:id="rId7"/>
    <p:sldId id="281" r:id="rId8"/>
    <p:sldId id="282" r:id="rId9"/>
    <p:sldId id="397" r:id="rId10"/>
    <p:sldId id="284" r:id="rId11"/>
    <p:sldId id="401" r:id="rId12"/>
    <p:sldId id="361" r:id="rId13"/>
    <p:sldId id="402" r:id="rId14"/>
    <p:sldId id="362" r:id="rId15"/>
    <p:sldId id="287" r:id="rId16"/>
    <p:sldId id="288" r:id="rId17"/>
    <p:sldId id="289" r:id="rId18"/>
    <p:sldId id="363" r:id="rId19"/>
    <p:sldId id="290" r:id="rId20"/>
    <p:sldId id="394" r:id="rId21"/>
    <p:sldId id="395" r:id="rId22"/>
    <p:sldId id="291" r:id="rId23"/>
    <p:sldId id="398" r:id="rId24"/>
    <p:sldId id="292" r:id="rId25"/>
    <p:sldId id="293" r:id="rId26"/>
    <p:sldId id="294" r:id="rId27"/>
    <p:sldId id="295" r:id="rId28"/>
    <p:sldId id="296" r:id="rId29"/>
    <p:sldId id="298" r:id="rId30"/>
    <p:sldId id="299" r:id="rId31"/>
    <p:sldId id="303" r:id="rId32"/>
    <p:sldId id="403" r:id="rId33"/>
    <p:sldId id="382" r:id="rId34"/>
    <p:sldId id="383" r:id="rId35"/>
    <p:sldId id="384" r:id="rId36"/>
    <p:sldId id="385" r:id="rId37"/>
    <p:sldId id="386" r:id="rId38"/>
    <p:sldId id="387" r:id="rId39"/>
    <p:sldId id="388" r:id="rId40"/>
    <p:sldId id="306" r:id="rId41"/>
    <p:sldId id="307" r:id="rId42"/>
    <p:sldId id="308" r:id="rId43"/>
    <p:sldId id="309" r:id="rId44"/>
    <p:sldId id="310" r:id="rId45"/>
    <p:sldId id="311" r:id="rId46"/>
    <p:sldId id="312" r:id="rId47"/>
    <p:sldId id="313" r:id="rId48"/>
    <p:sldId id="302" r:id="rId49"/>
    <p:sldId id="314" r:id="rId50"/>
    <p:sldId id="315" r:id="rId51"/>
  </p:sldIdLst>
  <p:sldSz cx="12192000" cy="6858000"/>
  <p:notesSz cx="6858000" cy="9144000"/>
  <p:embeddedFontLst>
    <p:embeddedFont>
      <p:font typeface=".VnTime" panose="020B7200000000000000"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Cambria" panose="02040503050406030204" pitchFamily="18"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p15:clr>
            <a:srgbClr val="A4A3A4"/>
          </p15:clr>
        </p15:guide>
        <p15:guide id="2" pos="3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a:srgbClr val="0000CC"/>
    <a:srgbClr val="190377"/>
    <a:srgbClr val="CCFF99"/>
    <a:srgbClr val="FFFFFF"/>
    <a:srgbClr val="00FF00"/>
    <a:srgbClr val="FF6600"/>
    <a:srgbClr val="CC00FF"/>
    <a:srgbClr val="8D4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4364" autoAdjust="0"/>
  </p:normalViewPr>
  <p:slideViewPr>
    <p:cSldViewPr snapToGrid="0">
      <p:cViewPr varScale="1">
        <p:scale>
          <a:sx n="85" d="100"/>
          <a:sy n="85" d="100"/>
        </p:scale>
        <p:origin x="355" y="62"/>
      </p:cViewPr>
      <p:guideLst>
        <p:guide orient="horz" pos="1984"/>
        <p:guide pos="38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17/8/2025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44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11</a:t>
            </a:fld>
            <a:endParaRPr lang="zh-CN" altLang="en-US"/>
          </a:p>
        </p:txBody>
      </p:sp>
    </p:spTree>
    <p:extLst>
      <p:ext uri="{BB962C8B-B14F-4D97-AF65-F5344CB8AC3E}">
        <p14:creationId xmlns:p14="http://schemas.microsoft.com/office/powerpoint/2010/main" val="111882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t>30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41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42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43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17/8/2025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17/8/2025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17/8/2025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17/8/2025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GIF"/><Relationship Id="rId26" Type="http://schemas.openxmlformats.org/officeDocument/2006/relationships/slide" Target="slide5.xml"/><Relationship Id="rId3" Type="http://schemas.openxmlformats.org/officeDocument/2006/relationships/slideLayout" Target="../slideLayouts/slideLayout2.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18.png"/><Relationship Id="rId33"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2.GIF"/><Relationship Id="rId20" Type="http://schemas.openxmlformats.org/officeDocument/2006/relationships/image" Target="../media/image15.png"/><Relationship Id="rId29" Type="http://schemas.openxmlformats.org/officeDocument/2006/relationships/image" Target="../media/image20.png"/><Relationship Id="rId1" Type="http://schemas.microsoft.com/office/2007/relationships/media" Target="../media/media1.wm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slide" Target="slide4.xml"/><Relationship Id="rId32" Type="http://schemas.openxmlformats.org/officeDocument/2006/relationships/slide" Target="slide8.xml"/><Relationship Id="rId5" Type="http://schemas.openxmlformats.org/officeDocument/2006/relationships/audio" Target="../media/audio1.wav"/><Relationship Id="rId15" Type="http://schemas.openxmlformats.org/officeDocument/2006/relationships/image" Target="../media/image11.GIF"/><Relationship Id="rId23" Type="http://schemas.openxmlformats.org/officeDocument/2006/relationships/image" Target="../media/image17.png"/><Relationship Id="rId28" Type="http://schemas.openxmlformats.org/officeDocument/2006/relationships/slide" Target="slide6.xml"/><Relationship Id="rId10" Type="http://schemas.openxmlformats.org/officeDocument/2006/relationships/image" Target="../media/image6.png"/><Relationship Id="rId19" Type="http://schemas.openxmlformats.org/officeDocument/2006/relationships/slide" Target="slide10.xml"/><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slide" Target="slide3.xml"/><Relationship Id="rId27" Type="http://schemas.openxmlformats.org/officeDocument/2006/relationships/image" Target="../media/image19.png"/><Relationship Id="rId30"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16589C-418B-CD39-0451-8F348B86C0B5}"/>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6074230E-7AAF-2797-C1B2-3AD37DC9C7F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09779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687" y="2943635"/>
            <a:ext cx="12192000" cy="3976379"/>
          </a:xfrm>
          <a:prstGeom prst="rect">
            <a:avLst/>
          </a:prstGeom>
        </p:spPr>
      </p:pic>
      <p:sp>
        <p:nvSpPr>
          <p:cNvPr id="29" name="文本框 28"/>
          <p:cNvSpPr txBox="1"/>
          <p:nvPr/>
        </p:nvSpPr>
        <p:spPr>
          <a:xfrm>
            <a:off x="1586454" y="2636267"/>
            <a:ext cx="9592628" cy="829945"/>
          </a:xfrm>
          <a:prstGeom prst="rect">
            <a:avLst/>
          </a:prstGeom>
          <a:noFill/>
        </p:spPr>
        <p:txBody>
          <a:bodyPr wrap="square" rtlCol="0">
            <a:spAutoFit/>
          </a:bodyPr>
          <a:lstStyle/>
          <a:p>
            <a:pPr algn="ctr"/>
            <a:r>
              <a:rPr lang="vi-VN" sz="4800" b="1">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a:solidFill>
                  <a:srgbClr val="002060"/>
                </a:solidFill>
                <a:latin typeface="Yeseva One" panose="00000500000000000000" charset="0"/>
                <a:ea typeface="Yeseva One" panose="00000500000000000000" charset="0"/>
                <a:sym typeface="Yeseva One" panose="00000500000000000000" charset="0"/>
              </a:rPr>
              <a:t>12</a:t>
            </a:r>
            <a:r>
              <a:rPr lang="vi-VN" sz="4800" b="1">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156815" y="-2311179"/>
            <a:ext cx="609600" cy="609600"/>
          </a:xfrm>
          <a:prstGeom prst="rect">
            <a:avLst/>
          </a:prstGeom>
        </p:spPr>
      </p:pic>
      <p:sp>
        <p:nvSpPr>
          <p:cNvPr id="2" name="文本框 28"/>
          <p:cNvSpPr txBox="1"/>
          <p:nvPr/>
        </p:nvSpPr>
        <p:spPr>
          <a:xfrm>
            <a:off x="1713454" y="3372867"/>
            <a:ext cx="9592628" cy="829945"/>
          </a:xfrm>
          <a:prstGeom prst="rect">
            <a:avLst/>
          </a:prstGeom>
          <a:noFill/>
        </p:spPr>
        <p:txBody>
          <a:bodyPr wrap="square" rtlCol="0">
            <a:spAutoFit/>
          </a:bodyPr>
          <a:lstStyle/>
          <a:p>
            <a:pPr algn="ctr"/>
            <a:r>
              <a:rPr lang="en-US" sz="4800" b="1">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(5 </a:t>
            </a: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tiết)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161109"/>
            <a:ext cx="3425938" cy="523220"/>
          </a:xfrm>
          <a:prstGeom prst="rect">
            <a:avLst/>
          </a:prstGeom>
          <a:noFill/>
        </p:spPr>
        <p:txBody>
          <a:bodyPr wrap="none" rtlCol="0">
            <a:spAutoFit/>
          </a:bodyPr>
          <a:lstStyle/>
          <a:p>
            <a:r>
              <a:rPr lang="vi-VN" altLang="zh-CN" sz="2800" b="1" dirty="0">
                <a:solidFill>
                  <a:srgbClr val="FF0000"/>
                </a:solidFill>
                <a:ea typeface="Yeseva One" panose="00000500000000000000" charset="0"/>
                <a:sym typeface="Yeseva One" panose="00000500000000000000" charset="0"/>
              </a:rPr>
              <a:t>I. KHÁI NIỆM</a:t>
            </a:r>
            <a:r>
              <a:rPr lang="en-US" altLang="zh-CN" sz="2800" b="1" dirty="0">
                <a:solidFill>
                  <a:srgbClr val="FF0000"/>
                </a:solidFill>
                <a:ea typeface="Yeseva One" panose="00000500000000000000" charset="0"/>
                <a:sym typeface="Yeseva One" panose="00000500000000000000" charset="0"/>
              </a:rPr>
              <a:t> MUỐI</a:t>
            </a:r>
            <a:r>
              <a:rPr lang="vi-VN" altLang="zh-CN" sz="2800" b="1" dirty="0">
                <a:solidFill>
                  <a:srgbClr val="FF0000"/>
                </a:solidFill>
                <a:ea typeface="Yeseva One" panose="00000500000000000000" charset="0"/>
                <a:sym typeface="Yeseva One" panose="00000500000000000000" charset="0"/>
              </a:rPr>
              <a:t> </a:t>
            </a:r>
            <a:endParaRPr lang="zh-CN" altLang="en-US" sz="2800" b="1" dirty="0">
              <a:solidFill>
                <a:srgbClr val="FF0000"/>
              </a:solidFill>
              <a:ea typeface="Yeseva One" panose="00000500000000000000" charset="0"/>
              <a:sym typeface="Yeseva One" panose="00000500000000000000" charset="0"/>
            </a:endParaRPr>
          </a:p>
        </p:txBody>
      </p:sp>
      <p:sp>
        <p:nvSpPr>
          <p:cNvPr id="21" name="Rectangle 2"/>
          <p:cNvSpPr/>
          <p:nvPr/>
        </p:nvSpPr>
        <p:spPr>
          <a:xfrm>
            <a:off x="26895" y="2903934"/>
            <a:ext cx="11437039" cy="400110"/>
          </a:xfrm>
          <a:prstGeom prst="rect">
            <a:avLst/>
          </a:prstGeom>
          <a:ln>
            <a:solidFill>
              <a:schemeClr val="accent1"/>
            </a:solidFill>
          </a:ln>
        </p:spPr>
        <p:txBody>
          <a:bodyPr wrap="square">
            <a:spAutoFit/>
          </a:bodyPr>
          <a:lstStyle/>
          <a:p>
            <a:r>
              <a:rPr lang="vi-VN" sz="2000" b="1" dirty="0">
                <a:solidFill>
                  <a:srgbClr val="190377"/>
                </a:solidFill>
                <a:latin typeface="Arial" panose="020B0604020202020204" pitchFamily="34" charset="0"/>
                <a:cs typeface="Arial" panose="020B0604020202020204" pitchFamily="34" charset="0"/>
              </a:rPr>
              <a:t> </a:t>
            </a:r>
            <a:r>
              <a:rPr lang="en-US" sz="2000" b="1" dirty="0">
                <a:solidFill>
                  <a:srgbClr val="190377"/>
                </a:solidFill>
                <a:latin typeface="Arial" panose="020B0604020202020204" pitchFamily="34" charset="0"/>
                <a:cs typeface="Arial" panose="020B0604020202020204" pitchFamily="34" charset="0"/>
              </a:rPr>
              <a:t>?</a:t>
            </a:r>
            <a:r>
              <a:rPr lang="en-US" altLang="vi-VN" sz="2000" b="1" dirty="0">
                <a:solidFill>
                  <a:srgbClr val="190377"/>
                </a:solidFill>
                <a:latin typeface="Arial" panose="020B0604020202020204" pitchFamily="34" charset="0"/>
                <a:cs typeface="Arial" panose="020B0604020202020204" pitchFamily="34" charset="0"/>
              </a:rPr>
              <a:t> </a:t>
            </a:r>
            <a:r>
              <a:rPr lang="en-US" altLang="vi-VN" sz="2000" b="1" dirty="0" err="1">
                <a:solidFill>
                  <a:srgbClr val="190377"/>
                </a:solidFill>
                <a:latin typeface="Arial" panose="020B0604020202020204" pitchFamily="34" charset="0"/>
                <a:cs typeface="Arial" panose="020B0604020202020204" pitchFamily="34" charset="0"/>
              </a:rPr>
              <a:t>Hãy</a:t>
            </a:r>
            <a:r>
              <a:rPr lang="en-US" altLang="vi-VN" sz="2000" b="1" dirty="0">
                <a:solidFill>
                  <a:srgbClr val="190377"/>
                </a:solidFill>
                <a:latin typeface="Arial" panose="020B0604020202020204" pitchFamily="34" charset="0"/>
                <a:cs typeface="Arial" panose="020B0604020202020204" pitchFamily="34" charset="0"/>
              </a:rPr>
              <a:t> so sánh thành phần CTHH của </a:t>
            </a:r>
            <a:r>
              <a:rPr lang="en-US" altLang="vi-VN" sz="2000" b="1" dirty="0" err="1">
                <a:solidFill>
                  <a:srgbClr val="190377"/>
                </a:solidFill>
                <a:latin typeface="Arial" panose="020B0604020202020204" pitchFamily="34" charset="0"/>
                <a:cs typeface="Arial" panose="020B0604020202020204" pitchFamily="34" charset="0"/>
              </a:rPr>
              <a:t>muối</a:t>
            </a:r>
            <a:r>
              <a:rPr lang="en-US" altLang="vi-VN" sz="2000" b="1" dirty="0">
                <a:solidFill>
                  <a:srgbClr val="190377"/>
                </a:solidFill>
                <a:latin typeface="Arial" panose="020B0604020202020204" pitchFamily="34" charset="0"/>
                <a:cs typeface="Arial" panose="020B0604020202020204" pitchFamily="34" charset="0"/>
              </a:rPr>
              <a:t> </a:t>
            </a:r>
            <a:r>
              <a:rPr lang="en-US" altLang="vi-VN" sz="2000" b="1" dirty="0" err="1">
                <a:solidFill>
                  <a:srgbClr val="190377"/>
                </a:solidFill>
                <a:latin typeface="Arial" panose="020B0604020202020204" pitchFamily="34" charset="0"/>
                <a:cs typeface="Arial" panose="020B0604020202020204" pitchFamily="34" charset="0"/>
              </a:rPr>
              <a:t>với</a:t>
            </a:r>
            <a:r>
              <a:rPr lang="en-US" altLang="vi-VN" sz="2000" b="1" dirty="0">
                <a:solidFill>
                  <a:srgbClr val="190377"/>
                </a:solidFill>
                <a:latin typeface="Arial" panose="020B0604020202020204" pitchFamily="34" charset="0"/>
                <a:cs typeface="Arial" panose="020B0604020202020204" pitchFamily="34" charset="0"/>
              </a:rPr>
              <a:t> acid → tìm đặc điểm giống và </a:t>
            </a:r>
            <a:r>
              <a:rPr lang="en-US" altLang="vi-VN" sz="2000" b="1" dirty="0" err="1">
                <a:solidFill>
                  <a:srgbClr val="190377"/>
                </a:solidFill>
                <a:latin typeface="Arial" panose="020B0604020202020204" pitchFamily="34" charset="0"/>
                <a:cs typeface="Arial" panose="020B0604020202020204" pitchFamily="34" charset="0"/>
              </a:rPr>
              <a:t>khác</a:t>
            </a:r>
            <a:r>
              <a:rPr lang="en-US" altLang="vi-VN" sz="2000" b="1" dirty="0">
                <a:solidFill>
                  <a:srgbClr val="190377"/>
                </a:solidFill>
                <a:latin typeface="Arial" panose="020B0604020202020204" pitchFamily="34" charset="0"/>
                <a:cs typeface="Arial" panose="020B0604020202020204" pitchFamily="34" charset="0"/>
              </a:rPr>
              <a:t> </a:t>
            </a:r>
            <a:r>
              <a:rPr lang="en-US" altLang="vi-VN" sz="2000" b="1" dirty="0" err="1">
                <a:solidFill>
                  <a:srgbClr val="190377"/>
                </a:solidFill>
                <a:latin typeface="Arial" panose="020B0604020202020204" pitchFamily="34" charset="0"/>
                <a:cs typeface="Arial" panose="020B0604020202020204" pitchFamily="34" charset="0"/>
              </a:rPr>
              <a:t>nhau</a:t>
            </a:r>
            <a:r>
              <a:rPr lang="en-US" altLang="vi-VN" sz="2000" b="1" dirty="0">
                <a:solidFill>
                  <a:srgbClr val="190377"/>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rotWithShape="1">
          <a:blip r:embed="rId4"/>
          <a:srcRect l="32523"/>
          <a:stretch/>
        </p:blipFill>
        <p:spPr>
          <a:xfrm>
            <a:off x="7675581" y="701057"/>
            <a:ext cx="4551313" cy="2123993"/>
          </a:xfrm>
          <a:prstGeom prst="rect">
            <a:avLst/>
          </a:prstGeom>
        </p:spPr>
      </p:pic>
      <p:sp>
        <p:nvSpPr>
          <p:cNvPr id="19" name="Rectangle 18">
            <a:extLst>
              <a:ext uri="{FF2B5EF4-FFF2-40B4-BE49-F238E27FC236}">
                <a16:creationId xmlns:a16="http://schemas.microsoft.com/office/drawing/2014/main" id="{BBD8AEEA-25CF-433B-B723-1411FFC91385}"/>
              </a:ext>
            </a:extLst>
          </p:cNvPr>
          <p:cNvSpPr/>
          <p:nvPr/>
        </p:nvSpPr>
        <p:spPr>
          <a:xfrm>
            <a:off x="572021" y="1731990"/>
            <a:ext cx="7103560"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H</a:t>
            </a:r>
            <a:r>
              <a:rPr lang="en-US" sz="2000" b="1" baseline="-25000" dirty="0">
                <a:solidFill>
                  <a:srgbClr val="190377"/>
                </a:solidFill>
                <a:latin typeface="Arial" panose="020B0604020202020204" pitchFamily="34" charset="0"/>
                <a:cs typeface="Arial" panose="020B0604020202020204" pitchFamily="34" charset="0"/>
              </a:rPr>
              <a:t>2</a:t>
            </a:r>
            <a:r>
              <a:rPr lang="en-US" sz="2000" b="1" dirty="0">
                <a:solidFill>
                  <a:srgbClr val="190377"/>
                </a:solidFill>
                <a:latin typeface="Arial" panose="020B0604020202020204" pitchFamily="34" charset="0"/>
                <a:cs typeface="Arial" panose="020B0604020202020204" pitchFamily="34" charset="0"/>
              </a:rPr>
              <a:t>SO</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   +       </a:t>
            </a:r>
            <a:r>
              <a:rPr lang="en-US" sz="2000" b="1" dirty="0" err="1">
                <a:solidFill>
                  <a:srgbClr val="190377"/>
                </a:solidFill>
                <a:latin typeface="Arial" panose="020B0604020202020204" pitchFamily="34" charset="0"/>
                <a:cs typeface="Arial" panose="020B0604020202020204" pitchFamily="34" charset="0"/>
              </a:rPr>
              <a:t>CuO</a:t>
            </a:r>
            <a:r>
              <a:rPr lang="en-US" sz="2000" b="1" dirty="0">
                <a:solidFill>
                  <a:srgbClr val="190377"/>
                </a:solidFill>
                <a:latin typeface="Arial" panose="020B0604020202020204" pitchFamily="34" charset="0"/>
                <a:cs typeface="Arial" panose="020B0604020202020204" pitchFamily="34" charset="0"/>
              </a:rPr>
              <a:t>      </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       CuSO</a:t>
            </a:r>
            <a:r>
              <a:rPr lang="en-US" sz="2000" b="1" baseline="-25000" dirty="0">
                <a:solidFill>
                  <a:srgbClr val="190377"/>
                </a:solidFill>
                <a:latin typeface="Arial" panose="020B0604020202020204" pitchFamily="34" charset="0"/>
                <a:cs typeface="Arial" panose="020B0604020202020204" pitchFamily="34" charset="0"/>
                <a:sym typeface="Wingdings" panose="05000000000000000000" pitchFamily="2" charset="2"/>
              </a:rPr>
              <a:t>4</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      +              H</a:t>
            </a:r>
            <a:r>
              <a:rPr lang="en-US" sz="2000" b="1" baseline="-25000" dirty="0">
                <a:solidFill>
                  <a:srgbClr val="190377"/>
                </a:solidFill>
                <a:latin typeface="Arial" panose="020B0604020202020204" pitchFamily="34" charset="0"/>
                <a:cs typeface="Arial" panose="020B0604020202020204" pitchFamily="34" charset="0"/>
                <a:sym typeface="Wingdings" panose="05000000000000000000" pitchFamily="2" charset="2"/>
              </a:rPr>
              <a:t>2</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O</a:t>
            </a:r>
            <a:endParaRPr lang="en-US" sz="2000" b="1" dirty="0">
              <a:solidFill>
                <a:srgbClr val="190377"/>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9C337BA5-30EE-496A-A574-4D5EC6F08E79}"/>
              </a:ext>
            </a:extLst>
          </p:cNvPr>
          <p:cNvSpPr/>
          <p:nvPr/>
        </p:nvSpPr>
        <p:spPr>
          <a:xfrm>
            <a:off x="168608" y="3564370"/>
            <a:ext cx="6196333" cy="400110"/>
          </a:xfrm>
          <a:prstGeom prst="rect">
            <a:avLst/>
          </a:prstGeom>
          <a:ln>
            <a:solidFill>
              <a:schemeClr val="accent1"/>
            </a:solidFill>
          </a:ln>
        </p:spPr>
        <p:txBody>
          <a:bodyPr wrap="square">
            <a:spAutoFit/>
          </a:bodyPr>
          <a:lstStyle/>
          <a:p>
            <a:pPr lvl="0" indent="34925"/>
            <a:r>
              <a:rPr lang="en-US" sz="2000" b="1" dirty="0">
                <a:solidFill>
                  <a:srgbClr val="FF0066"/>
                </a:solidFill>
                <a:latin typeface="Arial" panose="020B0604020202020204" pitchFamily="34" charset="0"/>
                <a:cs typeface="Arial" panose="020B0604020202020204" pitchFamily="34" charset="0"/>
              </a:rPr>
              <a:t>Ở </a:t>
            </a:r>
            <a:r>
              <a:rPr lang="en-US" sz="2000" b="1" dirty="0" err="1">
                <a:solidFill>
                  <a:srgbClr val="FF0066"/>
                </a:solidFill>
                <a:latin typeface="Arial" panose="020B0604020202020204" pitchFamily="34" charset="0"/>
                <a:cs typeface="Arial" panose="020B0604020202020204" pitchFamily="34" charset="0"/>
              </a:rPr>
              <a:t>đây</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có</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sự</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thay</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thế</a:t>
            </a:r>
            <a:r>
              <a:rPr lang="en-US" sz="2000" b="1" dirty="0">
                <a:solidFill>
                  <a:srgbClr val="FF0066"/>
                </a:solidFill>
                <a:latin typeface="Arial" panose="020B0604020202020204" pitchFamily="34" charset="0"/>
                <a:cs typeface="Arial" panose="020B0604020202020204" pitchFamily="34" charset="0"/>
              </a:rPr>
              <a:t> ion H</a:t>
            </a:r>
            <a:r>
              <a:rPr lang="en-US" sz="2000" b="1" baseline="30000" dirty="0">
                <a:solidFill>
                  <a:srgbClr val="FF0066"/>
                </a:solidFill>
                <a:latin typeface="Arial" panose="020B0604020202020204" pitchFamily="34" charset="0"/>
                <a:cs typeface="Arial" panose="020B0604020202020204" pitchFamily="34" charset="0"/>
              </a:rPr>
              <a:t>+</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bằng</a:t>
            </a:r>
            <a:r>
              <a:rPr lang="en-US" sz="2000" b="1" dirty="0">
                <a:solidFill>
                  <a:srgbClr val="FF0066"/>
                </a:solidFill>
                <a:latin typeface="Arial" panose="020B0604020202020204" pitchFamily="34" charset="0"/>
                <a:cs typeface="Arial" panose="020B0604020202020204" pitchFamily="34" charset="0"/>
              </a:rPr>
              <a:t> ion </a:t>
            </a:r>
            <a:r>
              <a:rPr lang="en-US" sz="2000" b="1" dirty="0" err="1">
                <a:solidFill>
                  <a:srgbClr val="FF0066"/>
                </a:solidFill>
                <a:latin typeface="Arial" panose="020B0604020202020204" pitchFamily="34" charset="0"/>
                <a:cs typeface="Arial" panose="020B0604020202020204" pitchFamily="34" charset="0"/>
              </a:rPr>
              <a:t>kim</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loại</a:t>
            </a:r>
            <a:r>
              <a:rPr lang="en-US" sz="2000" b="1" dirty="0">
                <a:solidFill>
                  <a:srgbClr val="FF0066"/>
                </a:solidFill>
                <a:latin typeface="Arial" panose="020B0604020202020204" pitchFamily="34" charset="0"/>
                <a:cs typeface="Arial" panose="020B0604020202020204" pitchFamily="34" charset="0"/>
              </a:rPr>
              <a:t> </a:t>
            </a:r>
          </a:p>
        </p:txBody>
      </p:sp>
      <p:sp>
        <p:nvSpPr>
          <p:cNvPr id="22" name="Rectangle 21">
            <a:extLst>
              <a:ext uri="{FF2B5EF4-FFF2-40B4-BE49-F238E27FC236}">
                <a16:creationId xmlns:a16="http://schemas.microsoft.com/office/drawing/2014/main" id="{5E1B59BA-1E31-427A-9CCC-9C433C11E99F}"/>
              </a:ext>
            </a:extLst>
          </p:cNvPr>
          <p:cNvSpPr/>
          <p:nvPr/>
        </p:nvSpPr>
        <p:spPr>
          <a:xfrm>
            <a:off x="195502" y="4245686"/>
            <a:ext cx="7001364" cy="400110"/>
          </a:xfrm>
          <a:prstGeom prst="rect">
            <a:avLst/>
          </a:prstGeom>
          <a:ln>
            <a:solidFill>
              <a:schemeClr val="accent1"/>
            </a:solidFill>
          </a:ln>
        </p:spPr>
        <p:txBody>
          <a:bodyPr wrap="square">
            <a:spAutoFit/>
          </a:bodyPr>
          <a:lstStyle/>
          <a:p>
            <a:pPr lvl="0" indent="34925"/>
            <a:r>
              <a:rPr lang="en-US" sz="2000" b="1" dirty="0" err="1">
                <a:solidFill>
                  <a:srgbClr val="190377"/>
                </a:solidFill>
                <a:latin typeface="Arial" panose="020B0604020202020204" pitchFamily="34" charset="0"/>
                <a:cs typeface="Arial" panose="020B0604020202020204" pitchFamily="34" charset="0"/>
              </a:rPr>
              <a:t>Các</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muối</a:t>
            </a:r>
            <a:r>
              <a:rPr lang="en-US" sz="2000" b="1" dirty="0">
                <a:solidFill>
                  <a:srgbClr val="190377"/>
                </a:solidFill>
                <a:latin typeface="Arial" panose="020B0604020202020204" pitchFamily="34" charset="0"/>
                <a:cs typeface="Arial" panose="020B0604020202020204" pitchFamily="34" charset="0"/>
              </a:rPr>
              <a:t> NH</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NO</a:t>
            </a:r>
            <a:r>
              <a:rPr lang="en-US" sz="2000" b="1" baseline="-25000" dirty="0">
                <a:solidFill>
                  <a:srgbClr val="190377"/>
                </a:solidFill>
                <a:latin typeface="Arial" panose="020B0604020202020204" pitchFamily="34" charset="0"/>
                <a:cs typeface="Arial" panose="020B0604020202020204" pitchFamily="34" charset="0"/>
              </a:rPr>
              <a:t>3</a:t>
            </a:r>
            <a:r>
              <a:rPr lang="en-US" sz="2000" b="1" dirty="0">
                <a:solidFill>
                  <a:srgbClr val="190377"/>
                </a:solidFill>
                <a:latin typeface="Arial" panose="020B0604020202020204" pitchFamily="34" charset="0"/>
                <a:cs typeface="Arial" panose="020B0604020202020204" pitchFamily="34" charset="0"/>
              </a:rPr>
              <a:t>; (NH</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a:t>
            </a:r>
            <a:r>
              <a:rPr lang="en-US" sz="2000" b="1" baseline="-25000" dirty="0">
                <a:solidFill>
                  <a:srgbClr val="190377"/>
                </a:solidFill>
                <a:latin typeface="Arial" panose="020B0604020202020204" pitchFamily="34" charset="0"/>
                <a:cs typeface="Arial" panose="020B0604020202020204" pitchFamily="34" charset="0"/>
              </a:rPr>
              <a:t>2</a:t>
            </a:r>
            <a:r>
              <a:rPr lang="en-US" sz="2000" b="1" dirty="0">
                <a:solidFill>
                  <a:srgbClr val="190377"/>
                </a:solidFill>
                <a:latin typeface="Arial" panose="020B0604020202020204" pitchFamily="34" charset="0"/>
                <a:cs typeface="Arial" panose="020B0604020202020204" pitchFamily="34" charset="0"/>
              </a:rPr>
              <a:t>SO</a:t>
            </a:r>
            <a:r>
              <a:rPr lang="en-US" sz="2000" b="1" baseline="-25000" dirty="0">
                <a:solidFill>
                  <a:srgbClr val="190377"/>
                </a:solidFill>
                <a:latin typeface="Arial" panose="020B0604020202020204" pitchFamily="34" charset="0"/>
                <a:cs typeface="Arial" panose="020B0604020202020204" pitchFamily="34" charset="0"/>
              </a:rPr>
              <a:t>4  </a:t>
            </a:r>
            <a:r>
              <a:rPr lang="en-US" sz="2000" b="1" dirty="0" err="1">
                <a:solidFill>
                  <a:srgbClr val="190377"/>
                </a:solidFill>
                <a:latin typeface="Arial" panose="020B0604020202020204" pitchFamily="34" charset="0"/>
                <a:cs typeface="Arial" panose="020B0604020202020204" pitchFamily="34" charset="0"/>
              </a:rPr>
              <a:t>tương</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ứng</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với</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axit</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nào</a:t>
            </a:r>
            <a:r>
              <a:rPr lang="en-US" sz="2000" b="1" dirty="0">
                <a:solidFill>
                  <a:srgbClr val="190377"/>
                </a:solidFill>
                <a:latin typeface="Arial" panose="020B0604020202020204" pitchFamily="34" charset="0"/>
                <a:cs typeface="Arial" panose="020B0604020202020204" pitchFamily="34" charset="0"/>
              </a:rPr>
              <a:t>? </a:t>
            </a:r>
          </a:p>
        </p:txBody>
      </p:sp>
      <p:sp>
        <p:nvSpPr>
          <p:cNvPr id="23" name="Rectangle 22">
            <a:extLst>
              <a:ext uri="{FF2B5EF4-FFF2-40B4-BE49-F238E27FC236}">
                <a16:creationId xmlns:a16="http://schemas.microsoft.com/office/drawing/2014/main" id="{E293917C-625B-41B4-B6D3-0683998D1595}"/>
              </a:ext>
            </a:extLst>
          </p:cNvPr>
          <p:cNvSpPr/>
          <p:nvPr/>
        </p:nvSpPr>
        <p:spPr>
          <a:xfrm>
            <a:off x="545128" y="718976"/>
            <a:ext cx="7103559"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HCl        +       NaOH    </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       NaCl         +             H</a:t>
            </a:r>
            <a:r>
              <a:rPr lang="en-US" sz="2000" b="1" baseline="-25000" dirty="0">
                <a:solidFill>
                  <a:srgbClr val="190377"/>
                </a:solidFill>
                <a:latin typeface="Arial" panose="020B0604020202020204" pitchFamily="34" charset="0"/>
                <a:cs typeface="Arial" panose="020B0604020202020204" pitchFamily="34" charset="0"/>
                <a:sym typeface="Wingdings" panose="05000000000000000000" pitchFamily="2" charset="2"/>
              </a:rPr>
              <a:t>2</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O</a:t>
            </a:r>
            <a:endParaRPr lang="en-US" sz="2000" b="1" dirty="0">
              <a:solidFill>
                <a:srgbClr val="190377"/>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3F2549B-45CB-4E1D-A1B6-1D7B9698E639}"/>
              </a:ext>
            </a:extLst>
          </p:cNvPr>
          <p:cNvSpPr/>
          <p:nvPr/>
        </p:nvSpPr>
        <p:spPr>
          <a:xfrm>
            <a:off x="3243506" y="1167211"/>
            <a:ext cx="2262403"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Sodium chloride</a:t>
            </a:r>
          </a:p>
        </p:txBody>
      </p:sp>
      <p:sp>
        <p:nvSpPr>
          <p:cNvPr id="25" name="Rectangle 24">
            <a:extLst>
              <a:ext uri="{FF2B5EF4-FFF2-40B4-BE49-F238E27FC236}">
                <a16:creationId xmlns:a16="http://schemas.microsoft.com/office/drawing/2014/main" id="{F50FAC73-F53A-438F-8D1C-2EC60D689F9B}"/>
              </a:ext>
            </a:extLst>
          </p:cNvPr>
          <p:cNvSpPr/>
          <p:nvPr/>
        </p:nvSpPr>
        <p:spPr>
          <a:xfrm>
            <a:off x="3342116" y="2162296"/>
            <a:ext cx="3022825"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Copper (II) sulfate</a:t>
            </a:r>
          </a:p>
        </p:txBody>
      </p:sp>
      <p:sp>
        <p:nvSpPr>
          <p:cNvPr id="26" name="Rectangle 25">
            <a:extLst>
              <a:ext uri="{FF2B5EF4-FFF2-40B4-BE49-F238E27FC236}">
                <a16:creationId xmlns:a16="http://schemas.microsoft.com/office/drawing/2014/main" id="{BEEAA1C4-D486-4D83-93A1-9666F42F9910}"/>
              </a:ext>
            </a:extLst>
          </p:cNvPr>
          <p:cNvSpPr/>
          <p:nvPr/>
        </p:nvSpPr>
        <p:spPr>
          <a:xfrm>
            <a:off x="218808" y="4839152"/>
            <a:ext cx="8935950" cy="400110"/>
          </a:xfrm>
          <a:prstGeom prst="rect">
            <a:avLst/>
          </a:prstGeom>
          <a:ln>
            <a:solidFill>
              <a:schemeClr val="accent1"/>
            </a:solidFill>
          </a:ln>
        </p:spPr>
        <p:txBody>
          <a:bodyPr wrap="square">
            <a:spAutoFit/>
          </a:bodyPr>
          <a:lstStyle/>
          <a:p>
            <a:pPr lvl="0" indent="34925"/>
            <a:r>
              <a:rPr lang="en-US" sz="2000" b="1" dirty="0" err="1">
                <a:solidFill>
                  <a:srgbClr val="FF0066"/>
                </a:solidFill>
                <a:latin typeface="Arial" panose="020B0604020202020204" pitchFamily="34" charset="0"/>
                <a:cs typeface="Arial" panose="020B0604020202020204" pitchFamily="34" charset="0"/>
              </a:rPr>
              <a:t>Các</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muối</a:t>
            </a:r>
            <a:r>
              <a:rPr lang="en-US" sz="2000" b="1" dirty="0">
                <a:solidFill>
                  <a:srgbClr val="FF0066"/>
                </a:solidFill>
                <a:latin typeface="Arial" panose="020B0604020202020204" pitchFamily="34" charset="0"/>
                <a:cs typeface="Arial" panose="020B0604020202020204" pitchFamily="34" charset="0"/>
              </a:rPr>
              <a:t> NH</a:t>
            </a:r>
            <a:r>
              <a:rPr lang="en-US" sz="2000" b="1" baseline="-25000" dirty="0">
                <a:solidFill>
                  <a:srgbClr val="FF0066"/>
                </a:solidFill>
                <a:latin typeface="Arial" panose="020B0604020202020204" pitchFamily="34" charset="0"/>
                <a:cs typeface="Arial" panose="020B0604020202020204" pitchFamily="34" charset="0"/>
              </a:rPr>
              <a:t>4</a:t>
            </a:r>
            <a:r>
              <a:rPr lang="en-US" sz="2000" b="1" dirty="0">
                <a:solidFill>
                  <a:srgbClr val="FF0066"/>
                </a:solidFill>
                <a:latin typeface="Arial" panose="020B0604020202020204" pitchFamily="34" charset="0"/>
                <a:cs typeface="Arial" panose="020B0604020202020204" pitchFamily="34" charset="0"/>
              </a:rPr>
              <a:t>NO</a:t>
            </a:r>
            <a:r>
              <a:rPr lang="en-US" sz="2000" b="1" baseline="-25000" dirty="0">
                <a:solidFill>
                  <a:srgbClr val="FF0066"/>
                </a:solidFill>
                <a:latin typeface="Arial" panose="020B0604020202020204" pitchFamily="34" charset="0"/>
                <a:cs typeface="Arial" panose="020B0604020202020204" pitchFamily="34" charset="0"/>
              </a:rPr>
              <a:t>3</a:t>
            </a:r>
            <a:r>
              <a:rPr lang="en-US" sz="2000" b="1" dirty="0">
                <a:solidFill>
                  <a:srgbClr val="FF0066"/>
                </a:solidFill>
                <a:latin typeface="Arial" panose="020B0604020202020204" pitchFamily="34" charset="0"/>
                <a:cs typeface="Arial" panose="020B0604020202020204" pitchFamily="34" charset="0"/>
              </a:rPr>
              <a:t>; (NH</a:t>
            </a:r>
            <a:r>
              <a:rPr lang="en-US" sz="2000" b="1" baseline="-25000" dirty="0">
                <a:solidFill>
                  <a:srgbClr val="FF0066"/>
                </a:solidFill>
                <a:latin typeface="Arial" panose="020B0604020202020204" pitchFamily="34" charset="0"/>
                <a:cs typeface="Arial" panose="020B0604020202020204" pitchFamily="34" charset="0"/>
              </a:rPr>
              <a:t>4</a:t>
            </a:r>
            <a:r>
              <a:rPr lang="en-US" sz="2000" b="1" dirty="0">
                <a:solidFill>
                  <a:srgbClr val="FF0066"/>
                </a:solidFill>
                <a:latin typeface="Arial" panose="020B0604020202020204" pitchFamily="34" charset="0"/>
                <a:cs typeface="Arial" panose="020B0604020202020204" pitchFamily="34" charset="0"/>
              </a:rPr>
              <a:t>)</a:t>
            </a:r>
            <a:r>
              <a:rPr lang="en-US" sz="2000" b="1" baseline="-25000" dirty="0">
                <a:solidFill>
                  <a:srgbClr val="FF0066"/>
                </a:solidFill>
                <a:latin typeface="Arial" panose="020B0604020202020204" pitchFamily="34" charset="0"/>
                <a:cs typeface="Arial" panose="020B0604020202020204" pitchFamily="34" charset="0"/>
              </a:rPr>
              <a:t>2</a:t>
            </a:r>
            <a:r>
              <a:rPr lang="en-US" sz="2000" b="1" dirty="0">
                <a:solidFill>
                  <a:srgbClr val="FF0066"/>
                </a:solidFill>
                <a:latin typeface="Arial" panose="020B0604020202020204" pitchFamily="34" charset="0"/>
                <a:cs typeface="Arial" panose="020B0604020202020204" pitchFamily="34" charset="0"/>
              </a:rPr>
              <a:t>SO</a:t>
            </a:r>
            <a:r>
              <a:rPr lang="en-US" sz="2000" b="1" baseline="-25000" dirty="0">
                <a:solidFill>
                  <a:srgbClr val="FF0066"/>
                </a:solidFill>
                <a:latin typeface="Arial" panose="020B0604020202020204" pitchFamily="34" charset="0"/>
                <a:cs typeface="Arial" panose="020B0604020202020204" pitchFamily="34" charset="0"/>
              </a:rPr>
              <a:t>4  </a:t>
            </a:r>
            <a:r>
              <a:rPr lang="en-US" sz="2000" b="1" dirty="0" err="1">
                <a:solidFill>
                  <a:srgbClr val="FF0066"/>
                </a:solidFill>
                <a:latin typeface="Arial" panose="020B0604020202020204" pitchFamily="34" charset="0"/>
                <a:cs typeface="Arial" panose="020B0604020202020204" pitchFamily="34" charset="0"/>
              </a:rPr>
              <a:t>tương</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ứng</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với</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axit</a:t>
            </a:r>
            <a:r>
              <a:rPr lang="en-US" sz="2000" b="1" dirty="0">
                <a:solidFill>
                  <a:srgbClr val="FF0066"/>
                </a:solidFill>
                <a:latin typeface="Arial" panose="020B0604020202020204" pitchFamily="34" charset="0"/>
                <a:cs typeface="Arial" panose="020B0604020202020204" pitchFamily="34" charset="0"/>
              </a:rPr>
              <a:t> HNO</a:t>
            </a:r>
            <a:r>
              <a:rPr lang="en-US" sz="2000" b="1" baseline="-25000" dirty="0">
                <a:solidFill>
                  <a:srgbClr val="FF0066"/>
                </a:solidFill>
                <a:latin typeface="Arial" panose="020B0604020202020204" pitchFamily="34" charset="0"/>
                <a:cs typeface="Arial" panose="020B0604020202020204" pitchFamily="34" charset="0"/>
              </a:rPr>
              <a:t>3</a:t>
            </a:r>
            <a:r>
              <a:rPr lang="en-US" sz="2000" b="1" dirty="0">
                <a:solidFill>
                  <a:srgbClr val="FF0066"/>
                </a:solidFill>
                <a:latin typeface="Arial" panose="020B0604020202020204" pitchFamily="34" charset="0"/>
                <a:cs typeface="Arial" panose="020B0604020202020204" pitchFamily="34" charset="0"/>
              </a:rPr>
              <a:t>; H</a:t>
            </a:r>
            <a:r>
              <a:rPr lang="en-US" sz="2000" b="1" baseline="-25000" dirty="0">
                <a:solidFill>
                  <a:srgbClr val="FF0066"/>
                </a:solidFill>
                <a:latin typeface="Arial" panose="020B0604020202020204" pitchFamily="34" charset="0"/>
                <a:cs typeface="Arial" panose="020B0604020202020204" pitchFamily="34" charset="0"/>
              </a:rPr>
              <a:t>2</a:t>
            </a:r>
            <a:r>
              <a:rPr lang="en-US" sz="2000" b="1" dirty="0">
                <a:solidFill>
                  <a:srgbClr val="FF0066"/>
                </a:solidFill>
                <a:latin typeface="Arial" panose="020B0604020202020204" pitchFamily="34" charset="0"/>
                <a:cs typeface="Arial" panose="020B0604020202020204" pitchFamily="34" charset="0"/>
              </a:rPr>
              <a:t>SO</a:t>
            </a:r>
            <a:r>
              <a:rPr lang="en-US" sz="2000" b="1" baseline="-25000" dirty="0">
                <a:solidFill>
                  <a:srgbClr val="FF0066"/>
                </a:solidFill>
                <a:latin typeface="Arial" panose="020B0604020202020204" pitchFamily="34" charset="0"/>
                <a:cs typeface="Arial" panose="020B0604020202020204" pitchFamily="34" charset="0"/>
              </a:rPr>
              <a:t>4</a:t>
            </a:r>
            <a:r>
              <a:rPr lang="en-US" sz="2000" b="1" dirty="0">
                <a:solidFill>
                  <a:srgbClr val="FF0066"/>
                </a:solidFill>
                <a:latin typeface="Arial" panose="020B0604020202020204" pitchFamily="34" charset="0"/>
                <a:cs typeface="Arial" panose="020B0604020202020204" pitchFamily="34" charset="0"/>
              </a:rPr>
              <a:t> </a:t>
            </a:r>
          </a:p>
        </p:txBody>
      </p:sp>
      <p:sp>
        <p:nvSpPr>
          <p:cNvPr id="27" name="Rectangle 26">
            <a:extLst>
              <a:ext uri="{FF2B5EF4-FFF2-40B4-BE49-F238E27FC236}">
                <a16:creationId xmlns:a16="http://schemas.microsoft.com/office/drawing/2014/main" id="{3E8DD57F-784B-40DD-8465-11572D84DBB6}"/>
              </a:ext>
            </a:extLst>
          </p:cNvPr>
          <p:cNvSpPr/>
          <p:nvPr/>
        </p:nvSpPr>
        <p:spPr>
          <a:xfrm>
            <a:off x="304870" y="5441579"/>
            <a:ext cx="10915356" cy="400110"/>
          </a:xfrm>
          <a:prstGeom prst="rect">
            <a:avLst/>
          </a:prstGeom>
          <a:ln>
            <a:solidFill>
              <a:schemeClr val="accent1"/>
            </a:solidFill>
          </a:ln>
        </p:spPr>
        <p:txBody>
          <a:bodyPr wrap="square">
            <a:spAutoFit/>
          </a:bodyPr>
          <a:lstStyle/>
          <a:p>
            <a:pPr lvl="0" indent="34925"/>
            <a:r>
              <a:rPr lang="en-US" sz="2000" b="1" dirty="0" err="1">
                <a:solidFill>
                  <a:srgbClr val="190377"/>
                </a:solidFill>
                <a:latin typeface="Arial" panose="020B0604020202020204" pitchFamily="34" charset="0"/>
                <a:cs typeface="Arial" panose="020B0604020202020204" pitchFamily="34" charset="0"/>
              </a:rPr>
              <a:t>Trong</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các</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muối</a:t>
            </a:r>
            <a:r>
              <a:rPr lang="en-US" sz="2000" b="1" dirty="0">
                <a:solidFill>
                  <a:srgbClr val="190377"/>
                </a:solidFill>
                <a:latin typeface="Arial" panose="020B0604020202020204" pitchFamily="34" charset="0"/>
                <a:cs typeface="Arial" panose="020B0604020202020204" pitchFamily="34" charset="0"/>
              </a:rPr>
              <a:t> NH</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NO</a:t>
            </a:r>
            <a:r>
              <a:rPr lang="en-US" sz="2000" b="1" baseline="-25000" dirty="0">
                <a:solidFill>
                  <a:srgbClr val="190377"/>
                </a:solidFill>
                <a:latin typeface="Arial" panose="020B0604020202020204" pitchFamily="34" charset="0"/>
                <a:cs typeface="Arial" panose="020B0604020202020204" pitchFamily="34" charset="0"/>
              </a:rPr>
              <a:t>3</a:t>
            </a:r>
            <a:r>
              <a:rPr lang="en-US" sz="2000" b="1" dirty="0">
                <a:solidFill>
                  <a:srgbClr val="190377"/>
                </a:solidFill>
                <a:latin typeface="Arial" panose="020B0604020202020204" pitchFamily="34" charset="0"/>
                <a:cs typeface="Arial" panose="020B0604020202020204" pitchFamily="34" charset="0"/>
              </a:rPr>
              <a:t>; (NH</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a:t>
            </a:r>
            <a:r>
              <a:rPr lang="en-US" sz="2000" b="1" baseline="-25000" dirty="0">
                <a:solidFill>
                  <a:srgbClr val="190377"/>
                </a:solidFill>
                <a:latin typeface="Arial" panose="020B0604020202020204" pitchFamily="34" charset="0"/>
                <a:cs typeface="Arial" panose="020B0604020202020204" pitchFamily="34" charset="0"/>
              </a:rPr>
              <a:t>2</a:t>
            </a:r>
            <a:r>
              <a:rPr lang="en-US" sz="2000" b="1" dirty="0">
                <a:solidFill>
                  <a:srgbClr val="190377"/>
                </a:solidFill>
                <a:latin typeface="Arial" panose="020B0604020202020204" pitchFamily="34" charset="0"/>
                <a:cs typeface="Arial" panose="020B0604020202020204" pitchFamily="34" charset="0"/>
              </a:rPr>
              <a:t>SO</a:t>
            </a:r>
            <a:r>
              <a:rPr lang="en-US" sz="2000" b="1" baseline="-25000" dirty="0">
                <a:solidFill>
                  <a:srgbClr val="190377"/>
                </a:solidFill>
                <a:latin typeface="Arial" panose="020B0604020202020204" pitchFamily="34" charset="0"/>
                <a:cs typeface="Arial" panose="020B0604020202020204" pitchFamily="34" charset="0"/>
              </a:rPr>
              <a:t>4  </a:t>
            </a:r>
            <a:r>
              <a:rPr lang="en-US" sz="2000" b="1" dirty="0">
                <a:solidFill>
                  <a:srgbClr val="190377"/>
                </a:solidFill>
                <a:latin typeface="Arial" panose="020B0604020202020204" pitchFamily="34" charset="0"/>
                <a:cs typeface="Arial" panose="020B0604020202020204" pitchFamily="34" charset="0"/>
              </a:rPr>
              <a:t>ion H</a:t>
            </a:r>
            <a:r>
              <a:rPr lang="en-US" sz="2000" b="1" baseline="30000" dirty="0">
                <a:solidFill>
                  <a:srgbClr val="190377"/>
                </a:solidFill>
                <a:latin typeface="Arial" panose="020B0604020202020204" pitchFamily="34" charset="0"/>
                <a:cs typeface="Arial" panose="020B0604020202020204" pitchFamily="34" charset="0"/>
              </a:rPr>
              <a:t>+</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được</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thay</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thế</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bởi</a:t>
            </a:r>
            <a:r>
              <a:rPr lang="en-US" sz="2000" b="1" dirty="0">
                <a:solidFill>
                  <a:srgbClr val="190377"/>
                </a:solidFill>
                <a:latin typeface="Arial" panose="020B0604020202020204" pitchFamily="34" charset="0"/>
                <a:cs typeface="Arial" panose="020B0604020202020204" pitchFamily="34" charset="0"/>
              </a:rPr>
              <a:t> ion </a:t>
            </a:r>
            <a:r>
              <a:rPr lang="en-US" sz="2000" b="1" dirty="0" err="1">
                <a:solidFill>
                  <a:srgbClr val="190377"/>
                </a:solidFill>
                <a:latin typeface="Arial" panose="020B0604020202020204" pitchFamily="34" charset="0"/>
                <a:cs typeface="Arial" panose="020B0604020202020204" pitchFamily="34" charset="0"/>
              </a:rPr>
              <a:t>nào</a:t>
            </a:r>
            <a:r>
              <a:rPr lang="en-US" sz="2000" b="1" dirty="0">
                <a:solidFill>
                  <a:srgbClr val="190377"/>
                </a:solidFill>
                <a:latin typeface="Arial" panose="020B0604020202020204" pitchFamily="34" charset="0"/>
                <a:cs typeface="Arial" panose="020B0604020202020204" pitchFamily="34" charset="0"/>
              </a:rPr>
              <a:t>? </a:t>
            </a:r>
          </a:p>
        </p:txBody>
      </p:sp>
      <p:sp>
        <p:nvSpPr>
          <p:cNvPr id="29" name="Rectangle 28">
            <a:extLst>
              <a:ext uri="{FF2B5EF4-FFF2-40B4-BE49-F238E27FC236}">
                <a16:creationId xmlns:a16="http://schemas.microsoft.com/office/drawing/2014/main" id="{0C9F0CBA-A520-4D1A-A376-9935AAA70D32}"/>
              </a:ext>
            </a:extLst>
          </p:cNvPr>
          <p:cNvSpPr/>
          <p:nvPr/>
        </p:nvSpPr>
        <p:spPr>
          <a:xfrm>
            <a:off x="123781" y="6217924"/>
            <a:ext cx="10915356" cy="400110"/>
          </a:xfrm>
          <a:prstGeom prst="rect">
            <a:avLst/>
          </a:prstGeom>
          <a:ln>
            <a:solidFill>
              <a:schemeClr val="accent1"/>
            </a:solidFill>
          </a:ln>
        </p:spPr>
        <p:txBody>
          <a:bodyPr wrap="square">
            <a:spAutoFit/>
          </a:bodyPr>
          <a:lstStyle/>
          <a:p>
            <a:pPr lvl="0" indent="34925"/>
            <a:r>
              <a:rPr lang="en-US" sz="2000" b="1" dirty="0" err="1">
                <a:solidFill>
                  <a:srgbClr val="FF0066"/>
                </a:solidFill>
                <a:latin typeface="Arial" panose="020B0604020202020204" pitchFamily="34" charset="0"/>
                <a:cs typeface="Arial" panose="020B0604020202020204" pitchFamily="34" charset="0"/>
              </a:rPr>
              <a:t>Trong</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các</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muối</a:t>
            </a:r>
            <a:r>
              <a:rPr lang="en-US" sz="2000" b="1" dirty="0">
                <a:solidFill>
                  <a:srgbClr val="FF0066"/>
                </a:solidFill>
                <a:latin typeface="Arial" panose="020B0604020202020204" pitchFamily="34" charset="0"/>
                <a:cs typeface="Arial" panose="020B0604020202020204" pitchFamily="34" charset="0"/>
              </a:rPr>
              <a:t> NH</a:t>
            </a:r>
            <a:r>
              <a:rPr lang="en-US" sz="2000" b="1" baseline="-25000" dirty="0">
                <a:solidFill>
                  <a:srgbClr val="FF0066"/>
                </a:solidFill>
                <a:latin typeface="Arial" panose="020B0604020202020204" pitchFamily="34" charset="0"/>
                <a:cs typeface="Arial" panose="020B0604020202020204" pitchFamily="34" charset="0"/>
              </a:rPr>
              <a:t>4</a:t>
            </a:r>
            <a:r>
              <a:rPr lang="en-US" sz="2000" b="1" dirty="0">
                <a:solidFill>
                  <a:srgbClr val="FF0066"/>
                </a:solidFill>
                <a:latin typeface="Arial" panose="020B0604020202020204" pitchFamily="34" charset="0"/>
                <a:cs typeface="Arial" panose="020B0604020202020204" pitchFamily="34" charset="0"/>
              </a:rPr>
              <a:t>NO</a:t>
            </a:r>
            <a:r>
              <a:rPr lang="en-US" sz="2000" b="1" baseline="-25000" dirty="0">
                <a:solidFill>
                  <a:srgbClr val="FF0066"/>
                </a:solidFill>
                <a:latin typeface="Arial" panose="020B0604020202020204" pitchFamily="34" charset="0"/>
                <a:cs typeface="Arial" panose="020B0604020202020204" pitchFamily="34" charset="0"/>
              </a:rPr>
              <a:t>3</a:t>
            </a:r>
            <a:r>
              <a:rPr lang="en-US" sz="2000" b="1" dirty="0">
                <a:solidFill>
                  <a:srgbClr val="FF0066"/>
                </a:solidFill>
                <a:latin typeface="Arial" panose="020B0604020202020204" pitchFamily="34" charset="0"/>
                <a:cs typeface="Arial" panose="020B0604020202020204" pitchFamily="34" charset="0"/>
              </a:rPr>
              <a:t>; (NH</a:t>
            </a:r>
            <a:r>
              <a:rPr lang="en-US" sz="2000" b="1" baseline="-25000" dirty="0">
                <a:solidFill>
                  <a:srgbClr val="FF0066"/>
                </a:solidFill>
                <a:latin typeface="Arial" panose="020B0604020202020204" pitchFamily="34" charset="0"/>
                <a:cs typeface="Arial" panose="020B0604020202020204" pitchFamily="34" charset="0"/>
              </a:rPr>
              <a:t>4</a:t>
            </a:r>
            <a:r>
              <a:rPr lang="en-US" sz="2000" b="1" dirty="0">
                <a:solidFill>
                  <a:srgbClr val="FF0066"/>
                </a:solidFill>
                <a:latin typeface="Arial" panose="020B0604020202020204" pitchFamily="34" charset="0"/>
                <a:cs typeface="Arial" panose="020B0604020202020204" pitchFamily="34" charset="0"/>
              </a:rPr>
              <a:t>)</a:t>
            </a:r>
            <a:r>
              <a:rPr lang="en-US" sz="2000" b="1" baseline="-25000" dirty="0">
                <a:solidFill>
                  <a:srgbClr val="FF0066"/>
                </a:solidFill>
                <a:latin typeface="Arial" panose="020B0604020202020204" pitchFamily="34" charset="0"/>
                <a:cs typeface="Arial" panose="020B0604020202020204" pitchFamily="34" charset="0"/>
              </a:rPr>
              <a:t>2</a:t>
            </a:r>
            <a:r>
              <a:rPr lang="en-US" sz="2000" b="1" dirty="0">
                <a:solidFill>
                  <a:srgbClr val="FF0066"/>
                </a:solidFill>
                <a:latin typeface="Arial" panose="020B0604020202020204" pitchFamily="34" charset="0"/>
                <a:cs typeface="Arial" panose="020B0604020202020204" pitchFamily="34" charset="0"/>
              </a:rPr>
              <a:t>SO</a:t>
            </a:r>
            <a:r>
              <a:rPr lang="en-US" sz="2000" b="1" baseline="-25000" dirty="0">
                <a:solidFill>
                  <a:srgbClr val="FF0066"/>
                </a:solidFill>
                <a:latin typeface="Arial" panose="020B0604020202020204" pitchFamily="34" charset="0"/>
                <a:cs typeface="Arial" panose="020B0604020202020204" pitchFamily="34" charset="0"/>
              </a:rPr>
              <a:t>4  </a:t>
            </a:r>
            <a:r>
              <a:rPr lang="en-US" sz="2000" b="1" dirty="0">
                <a:solidFill>
                  <a:srgbClr val="FF0066"/>
                </a:solidFill>
                <a:latin typeface="Arial" panose="020B0604020202020204" pitchFamily="34" charset="0"/>
                <a:cs typeface="Arial" panose="020B0604020202020204" pitchFamily="34" charset="0"/>
              </a:rPr>
              <a:t>ion H</a:t>
            </a:r>
            <a:r>
              <a:rPr lang="en-US" sz="2000" b="1" baseline="30000" dirty="0">
                <a:solidFill>
                  <a:srgbClr val="FF0066"/>
                </a:solidFill>
                <a:latin typeface="Arial" panose="020B0604020202020204" pitchFamily="34" charset="0"/>
                <a:cs typeface="Arial" panose="020B0604020202020204" pitchFamily="34" charset="0"/>
              </a:rPr>
              <a:t>+</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được</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thay</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thế</a:t>
            </a:r>
            <a:r>
              <a:rPr lang="en-US" sz="2000" b="1" dirty="0">
                <a:solidFill>
                  <a:srgbClr val="FF0066"/>
                </a:solidFill>
                <a:latin typeface="Arial" panose="020B0604020202020204" pitchFamily="34" charset="0"/>
                <a:cs typeface="Arial" panose="020B0604020202020204" pitchFamily="34" charset="0"/>
              </a:rPr>
              <a:t> </a:t>
            </a:r>
            <a:r>
              <a:rPr lang="en-US" sz="2000" b="1" dirty="0" err="1">
                <a:solidFill>
                  <a:srgbClr val="FF0066"/>
                </a:solidFill>
                <a:latin typeface="Arial" panose="020B0604020202020204" pitchFamily="34" charset="0"/>
                <a:cs typeface="Arial" panose="020B0604020202020204" pitchFamily="34" charset="0"/>
              </a:rPr>
              <a:t>bởi</a:t>
            </a:r>
            <a:r>
              <a:rPr lang="en-US" sz="2000" b="1" dirty="0">
                <a:solidFill>
                  <a:srgbClr val="FF0066"/>
                </a:solidFill>
                <a:latin typeface="Arial" panose="020B0604020202020204" pitchFamily="34" charset="0"/>
                <a:cs typeface="Arial" panose="020B0604020202020204" pitchFamily="34" charset="0"/>
              </a:rPr>
              <a:t> ion NH</a:t>
            </a:r>
            <a:r>
              <a:rPr lang="en-US" sz="2000" b="1" baseline="-25000" dirty="0">
                <a:solidFill>
                  <a:srgbClr val="FF0066"/>
                </a:solidFill>
                <a:latin typeface="Arial" panose="020B0604020202020204" pitchFamily="34" charset="0"/>
                <a:cs typeface="Arial" panose="020B0604020202020204" pitchFamily="34" charset="0"/>
              </a:rPr>
              <a:t>4</a:t>
            </a:r>
            <a:r>
              <a:rPr lang="en-US" sz="2000" b="1" baseline="30000" dirty="0">
                <a:solidFill>
                  <a:srgbClr val="FF0066"/>
                </a:solidFill>
                <a:latin typeface="Arial" panose="020B0604020202020204" pitchFamily="34" charset="0"/>
                <a:cs typeface="Arial" panose="020B0604020202020204" pitchFamily="34" charset="0"/>
              </a:rPr>
              <a:t>+ </a:t>
            </a:r>
            <a:r>
              <a:rPr lang="en-US" sz="2000" b="1" dirty="0">
                <a:solidFill>
                  <a:srgbClr val="FF0066"/>
                </a:solidFill>
                <a:latin typeface="Arial" panose="020B0604020202020204" pitchFamily="34" charset="0"/>
                <a:cs typeface="Arial" panose="020B0604020202020204" pitchFamily="34" charset="0"/>
              </a:rPr>
              <a:t>( ion ammonium) </a:t>
            </a:r>
          </a:p>
        </p:txBody>
      </p:sp>
    </p:spTree>
    <p:extLst>
      <p:ext uri="{BB962C8B-B14F-4D97-AF65-F5344CB8AC3E}">
        <p14:creationId xmlns:p14="http://schemas.microsoft.com/office/powerpoint/2010/main" val="1666811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2"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P spid="20" grpId="0" animBg="1"/>
      <p:bldP spid="22" grpId="0" animBg="1"/>
      <p:bldP spid="24" grpId="0" animBg="1"/>
      <p:bldP spid="25" grpId="0" animBg="1"/>
      <p:bldP spid="26" grpId="0" animBg="1"/>
      <p:bldP spid="27"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161109"/>
            <a:ext cx="3961070" cy="523220"/>
          </a:xfrm>
          <a:prstGeom prst="rect">
            <a:avLst/>
          </a:prstGeom>
          <a:noFill/>
        </p:spPr>
        <p:txBody>
          <a:bodyPr wrap="square" rtlCol="0">
            <a:spAutoFit/>
          </a:bodyPr>
          <a:lstStyle/>
          <a:p>
            <a:r>
              <a:rPr lang="vi-VN" altLang="zh-CN"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 KHÁI NIỆM</a:t>
            </a:r>
            <a:r>
              <a:rPr lang="en-US" altLang="zh-CN"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MUỐI</a:t>
            </a:r>
            <a:r>
              <a:rPr lang="vi-VN" altLang="zh-CN"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a:t>
            </a:r>
            <a:endParaRPr lang="zh-CN" altLang="en-US" sz="28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graphicFrame>
        <p:nvGraphicFramePr>
          <p:cNvPr id="10" name="Picture Placeholder 9"/>
          <p:cNvGraphicFramePr>
            <a:graphicFrameLocks noGrp="1"/>
          </p:cNvGraphicFramePr>
          <p:nvPr>
            <p:ph type="pic" sz="quarter" idx="10"/>
            <p:extLst>
              <p:ext uri="{D42A27DB-BD31-4B8C-83A1-F6EECF244321}">
                <p14:modId xmlns:p14="http://schemas.microsoft.com/office/powerpoint/2010/main" val="3250711424"/>
              </p:ext>
            </p:extLst>
          </p:nvPr>
        </p:nvGraphicFramePr>
        <p:xfrm>
          <a:off x="3827676" y="3571536"/>
          <a:ext cx="8143370" cy="3303007"/>
        </p:xfrm>
        <a:graphic>
          <a:graphicData uri="http://schemas.openxmlformats.org/drawingml/2006/table">
            <a:tbl>
              <a:tblPr firstRow="1" bandRow="1">
                <a:tableStyleId>{5940675A-B579-460E-94D1-54222C63F5DA}</a:tableStyleId>
              </a:tblPr>
              <a:tblGrid>
                <a:gridCol w="730790">
                  <a:extLst>
                    <a:ext uri="{9D8B030D-6E8A-4147-A177-3AD203B41FA5}">
                      <a16:colId xmlns:a16="http://schemas.microsoft.com/office/drawing/2014/main" val="20000"/>
                    </a:ext>
                  </a:extLst>
                </a:gridCol>
                <a:gridCol w="1581907">
                  <a:extLst>
                    <a:ext uri="{9D8B030D-6E8A-4147-A177-3AD203B41FA5}">
                      <a16:colId xmlns:a16="http://schemas.microsoft.com/office/drawing/2014/main" val="20001"/>
                    </a:ext>
                  </a:extLst>
                </a:gridCol>
                <a:gridCol w="2963485">
                  <a:extLst>
                    <a:ext uri="{9D8B030D-6E8A-4147-A177-3AD203B41FA5}">
                      <a16:colId xmlns:a16="http://schemas.microsoft.com/office/drawing/2014/main" val="20002"/>
                    </a:ext>
                  </a:extLst>
                </a:gridCol>
                <a:gridCol w="2867188">
                  <a:extLst>
                    <a:ext uri="{9D8B030D-6E8A-4147-A177-3AD203B41FA5}">
                      <a16:colId xmlns:a16="http://schemas.microsoft.com/office/drawing/2014/main" val="20003"/>
                    </a:ext>
                  </a:extLst>
                </a:gridCol>
              </a:tblGrid>
              <a:tr h="54473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en-US"/>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extLst>
                  <a:ext uri="{0D108BD9-81ED-4DB2-BD59-A6C34878D82A}">
                    <a16:rowId xmlns:a16="http://schemas.microsoft.com/office/drawing/2014/main" val="10000"/>
                  </a:ext>
                </a:extLst>
              </a:tr>
              <a:tr h="993616">
                <a:tc vMerge="1">
                  <a:txBody>
                    <a:bodyPr/>
                    <a:lstStyle/>
                    <a:p>
                      <a:endParaRPr lang="en-US"/>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en-US"/>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546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1</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6399">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CuSO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6399">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NH</a:t>
                      </a:r>
                      <a:r>
                        <a:rPr lang="en-US" sz="2400" b="1" baseline="-25000" dirty="0">
                          <a:solidFill>
                            <a:srgbClr val="000000"/>
                          </a:solidFill>
                          <a:latin typeface="Times New Roman" panose="02020603050405020304" pitchFamily="18" charset="0"/>
                          <a:cs typeface="Times New Roman" panose="02020603050405020304" pitchFamily="18" charset="0"/>
                        </a:rPr>
                        <a:t>4</a:t>
                      </a:r>
                      <a:r>
                        <a:rPr lang="en-US" sz="2400" b="1" baseline="0" dirty="0">
                          <a:solidFill>
                            <a:srgbClr val="000000"/>
                          </a:solidFill>
                          <a:latin typeface="Times New Roman" panose="02020603050405020304" pitchFamily="18" charset="0"/>
                          <a:cs typeface="Times New Roman" panose="02020603050405020304" pitchFamily="18" charset="0"/>
                        </a:rPr>
                        <a:t>NO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6399">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(NH</a:t>
                      </a:r>
                      <a:r>
                        <a:rPr lang="en-US" sz="2400" b="1" baseline="-25000" dirty="0">
                          <a:solidFill>
                            <a:srgbClr val="000000"/>
                          </a:solidFill>
                          <a:latin typeface="Times New Roman" panose="02020603050405020304" pitchFamily="18" charset="0"/>
                          <a:cs typeface="Times New Roman" panose="02020603050405020304" pitchFamily="18" charset="0"/>
                        </a:rPr>
                        <a:t>4</a:t>
                      </a:r>
                      <a:r>
                        <a:rPr lang="en-US" sz="2400" b="1" dirty="0">
                          <a:solidFill>
                            <a:srgbClr val="000000"/>
                          </a:solidFill>
                          <a:latin typeface="Times New Roman" panose="02020603050405020304" pitchFamily="18" charset="0"/>
                          <a:cs typeface="Times New Roman" panose="02020603050405020304" pitchFamily="18" charset="0"/>
                        </a:rPr>
                        <a:t>)</a:t>
                      </a:r>
                      <a:r>
                        <a:rPr lang="en-US" sz="2400" b="1" baseline="-25000" dirty="0">
                          <a:solidFill>
                            <a:srgbClr val="000000"/>
                          </a:solidFill>
                          <a:latin typeface="Times New Roman" panose="02020603050405020304" pitchFamily="18" charset="0"/>
                          <a:cs typeface="Times New Roman" panose="02020603050405020304" pitchFamily="18" charset="0"/>
                        </a:rPr>
                        <a:t>2</a:t>
                      </a:r>
                      <a:r>
                        <a:rPr lang="en-US" sz="2400" b="1" dirty="0">
                          <a:solidFill>
                            <a:srgbClr val="000000"/>
                          </a:solidFill>
                          <a:latin typeface="Times New Roman" panose="02020603050405020304" pitchFamily="18" charset="0"/>
                          <a:cs typeface="Times New Roman" panose="02020603050405020304" pitchFamily="18" charset="0"/>
                        </a:rPr>
                        <a:t>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文本框 1"/>
          <p:cNvSpPr txBox="1"/>
          <p:nvPr/>
        </p:nvSpPr>
        <p:spPr>
          <a:xfrm>
            <a:off x="6377786" y="5063567"/>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Na</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6438746" y="5498601"/>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Cu</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SO</a:t>
            </a:r>
            <a:r>
              <a:rPr lang="en-US" altLang="vi-VN"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6494308" y="5931434"/>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NH</a:t>
            </a:r>
            <a:r>
              <a:rPr lang="en-US" altLang="vi-VN" sz="2400" b="1" baseline="-25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4</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NO</a:t>
            </a:r>
            <a:r>
              <a:rPr lang="en-US" altLang="vi-VN" sz="2400" b="1" baseline="-25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6514946" y="6380744"/>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2NH</a:t>
            </a:r>
            <a:r>
              <a:rPr lang="en-US" altLang="vi-VN" sz="2400" b="1" baseline="-25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4</a:t>
            </a:r>
            <a:r>
              <a:rPr lang="en-US" altLang="vi-VN" sz="2400" b="1" baseline="30000"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a:t>
            </a:r>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6269915" y="4072312"/>
            <a:ext cx="5878195" cy="830997"/>
          </a:xfrm>
          <a:prstGeom prst="rect">
            <a:avLst/>
          </a:prstGeom>
          <a:noFill/>
        </p:spPr>
        <p:txBody>
          <a:bodyPr wrap="square" rtlCol="0">
            <a:spAutoFit/>
          </a:bodyPr>
          <a:lstStyle/>
          <a:p>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ion </a:t>
            </a:r>
            <a:r>
              <a:rPr lang="en-US" altLang="vi-VN" sz="2400" b="1" dirty="0" err="1">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kim</a:t>
            </a:r>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r>
              <a:rPr lang="en-US" altLang="vi-VN" sz="2400" b="1" dirty="0" err="1">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loại</a:t>
            </a:r>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a:p>
            <a:r>
              <a:rPr lang="en-US" altLang="vi-VN" sz="2400" b="1" dirty="0">
                <a:solidFill>
                  <a:srgbClr val="FF0066"/>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ion ammonium                </a:t>
            </a:r>
            <a:r>
              <a:rPr lang="en-US" altLang="vi-VN" sz="2400" b="1" dirty="0">
                <a:solidFill>
                  <a:srgbClr val="0070C0"/>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gốc acid                  </a:t>
            </a:r>
            <a:endParaRPr lang="vi-VN" altLang="zh-CN" sz="2400" b="1" dirty="0">
              <a:solidFill>
                <a:srgbClr val="0070C0"/>
              </a:solidFill>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5" name="Rectangle 4"/>
          <p:cNvSpPr/>
          <p:nvPr/>
        </p:nvSpPr>
        <p:spPr>
          <a:xfrm>
            <a:off x="13512" y="2770538"/>
            <a:ext cx="9851250" cy="523220"/>
          </a:xfrm>
          <a:prstGeom prst="rect">
            <a:avLst/>
          </a:prstGeom>
        </p:spPr>
        <p:txBody>
          <a:bodyPr wrap="square">
            <a:spAutoFit/>
          </a:bodyPr>
          <a:lstStyle/>
          <a:p>
            <a:pPr lvl="0">
              <a:defRPr/>
            </a:pPr>
            <a:r>
              <a:rPr lang="vi-VN"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Phân</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tử</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muối</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gồm</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những</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thành</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phần</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nào</a:t>
            </a:r>
            <a:r>
              <a:rPr lang="en-US" sz="2800" b="1" dirty="0">
                <a:solidFill>
                  <a:srgbClr val="190377"/>
                </a:solidFill>
                <a:latin typeface="Times New Roman" panose="02020603050405020304" pitchFamily="18" charset="0"/>
                <a:cs typeface="Times New Roman" panose="02020603050405020304" pitchFamily="18" charset="0"/>
              </a:rPr>
              <a:t>?</a:t>
            </a:r>
            <a:endParaRPr lang="vi-VN" sz="2800" b="1" dirty="0">
              <a:solidFill>
                <a:srgbClr val="190377"/>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E52E2A0-F9E2-446B-BDF2-9235FD9374B6}"/>
              </a:ext>
            </a:extLst>
          </p:cNvPr>
          <p:cNvSpPr/>
          <p:nvPr/>
        </p:nvSpPr>
        <p:spPr>
          <a:xfrm>
            <a:off x="414593" y="1041723"/>
            <a:ext cx="5717267" cy="523220"/>
          </a:xfrm>
          <a:prstGeom prst="rect">
            <a:avLst/>
          </a:prstGeom>
          <a:ln>
            <a:solidFill>
              <a:schemeClr val="accent1"/>
            </a:solidFill>
          </a:ln>
        </p:spPr>
        <p:txBody>
          <a:bodyPr wrap="square">
            <a:spAutoFit/>
          </a:bodyPr>
          <a:lstStyle/>
          <a:p>
            <a:pPr lvl="0" indent="34925"/>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Nêu</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khái</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niệm</a:t>
            </a:r>
            <a:r>
              <a:rPr lang="en-US" sz="2800" b="1" dirty="0">
                <a:solidFill>
                  <a:srgbClr val="190377"/>
                </a:solidFill>
                <a:latin typeface="Times New Roman" panose="02020603050405020304" pitchFamily="18" charset="0"/>
                <a:cs typeface="Times New Roman" panose="02020603050405020304" pitchFamily="18" charset="0"/>
              </a:rPr>
              <a:t> </a:t>
            </a:r>
            <a:r>
              <a:rPr lang="en-US" sz="2800" b="1" dirty="0" err="1">
                <a:solidFill>
                  <a:srgbClr val="190377"/>
                </a:solidFill>
                <a:latin typeface="Times New Roman" panose="02020603050405020304" pitchFamily="18" charset="0"/>
                <a:cs typeface="Times New Roman" panose="02020603050405020304" pitchFamily="18" charset="0"/>
              </a:rPr>
              <a:t>muối</a:t>
            </a:r>
            <a:r>
              <a:rPr lang="en-US" sz="2800" b="1" dirty="0">
                <a:solidFill>
                  <a:srgbClr val="190377"/>
                </a:solidFill>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a16="http://schemas.microsoft.com/office/drawing/2014/main" id="{CE1A911B-B49A-4934-9412-EACDC6CA8FEE}"/>
              </a:ext>
            </a:extLst>
          </p:cNvPr>
          <p:cNvSpPr/>
          <p:nvPr/>
        </p:nvSpPr>
        <p:spPr>
          <a:xfrm>
            <a:off x="225910" y="1724139"/>
            <a:ext cx="11263626" cy="954107"/>
          </a:xfrm>
          <a:prstGeom prst="rect">
            <a:avLst/>
          </a:prstGeom>
          <a:ln>
            <a:solidFill>
              <a:schemeClr val="accent1"/>
            </a:solidFill>
          </a:ln>
        </p:spPr>
        <p:txBody>
          <a:bodyPr wrap="square">
            <a:spAutoFit/>
          </a:bodyPr>
          <a:lstStyle/>
          <a:p>
            <a:pPr lvl="0" indent="34925"/>
            <a:r>
              <a:rPr lang="en-US" sz="2800" b="1" dirty="0" err="1">
                <a:solidFill>
                  <a:srgbClr val="FF0066"/>
                </a:solidFill>
                <a:latin typeface="Times New Roman" panose="02020603050405020304" pitchFamily="18" charset="0"/>
                <a:cs typeface="Times New Roman" panose="02020603050405020304" pitchFamily="18" charset="0"/>
              </a:rPr>
              <a:t>Khái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niệm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Muối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là</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những</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hợp</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chất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được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tạo</a:t>
            </a:r>
            <a:r>
              <a:rPr lang="en-US" sz="2800" b="1" dirty="0">
                <a:solidFill>
                  <a:srgbClr val="FF0066"/>
                </a:solidFill>
                <a:latin typeface="Times New Roman" panose="02020603050405020304" pitchFamily="18" charset="0"/>
                <a:cs typeface="Times New Roman" panose="02020603050405020304" pitchFamily="18" charset="0"/>
              </a:rPr>
              <a:t> ra </a:t>
            </a:r>
            <a:r>
              <a:rPr lang="en-US" sz="2800" b="1" dirty="0" err="1">
                <a:solidFill>
                  <a:srgbClr val="FF0066"/>
                </a:solidFill>
                <a:latin typeface="Times New Roman" panose="02020603050405020304" pitchFamily="18" charset="0"/>
                <a:cs typeface="Times New Roman" panose="02020603050405020304" pitchFamily="18" charset="0"/>
              </a:rPr>
              <a:t>khi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thay</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thế</a:t>
            </a:r>
            <a:r>
              <a:rPr lang="en-US" sz="2800" b="1" dirty="0">
                <a:solidFill>
                  <a:srgbClr val="FF0066"/>
                </a:solidFill>
                <a:latin typeface="Times New Roman" panose="02020603050405020304" pitchFamily="18" charset="0"/>
                <a:cs typeface="Times New Roman" panose="02020603050405020304" pitchFamily="18" charset="0"/>
              </a:rPr>
              <a:t> ion H</a:t>
            </a:r>
            <a:r>
              <a:rPr lang="en-US" sz="2800" b="1" baseline="30000" dirty="0">
                <a:solidFill>
                  <a:srgbClr val="FF0066"/>
                </a:solidFill>
                <a:latin typeface="Times New Roman" panose="02020603050405020304" pitchFamily="18" charset="0"/>
                <a:cs typeface="Times New Roman" panose="02020603050405020304" pitchFamily="18" charset="0"/>
              </a:rPr>
              <a: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trong</a:t>
            </a:r>
            <a:r>
              <a:rPr lang="en-US" sz="2800" b="1" dirty="0">
                <a:solidFill>
                  <a:srgbClr val="FF0066"/>
                </a:solidFill>
                <a:latin typeface="Times New Roman" panose="02020603050405020304" pitchFamily="18" charset="0"/>
                <a:cs typeface="Times New Roman" panose="02020603050405020304" pitchFamily="18" charset="0"/>
              </a:rPr>
              <a:t> acid </a:t>
            </a:r>
            <a:r>
              <a:rPr lang="en-US" sz="2800" b="1" dirty="0" err="1">
                <a:solidFill>
                  <a:srgbClr val="FF0066"/>
                </a:solidFill>
                <a:latin typeface="Times New Roman" panose="02020603050405020304" pitchFamily="18" charset="0"/>
                <a:cs typeface="Times New Roman" panose="02020603050405020304" pitchFamily="18" charset="0"/>
              </a:rPr>
              <a:t>bằng</a:t>
            </a:r>
            <a:r>
              <a:rPr lang="en-US" sz="2800" b="1" dirty="0">
                <a:solidFill>
                  <a:srgbClr val="FF0066"/>
                </a:solidFill>
                <a:latin typeface="Times New Roman" panose="02020603050405020304" pitchFamily="18" charset="0"/>
                <a:cs typeface="Times New Roman" panose="02020603050405020304" pitchFamily="18" charset="0"/>
              </a:rPr>
              <a:t> ion </a:t>
            </a:r>
            <a:r>
              <a:rPr lang="en-US" sz="2800" b="1" dirty="0" err="1">
                <a:solidFill>
                  <a:srgbClr val="FF0066"/>
                </a:solidFill>
                <a:latin typeface="Times New Roman" panose="02020603050405020304" pitchFamily="18" charset="0"/>
                <a:cs typeface="Times New Roman" panose="02020603050405020304" pitchFamily="18" charset="0"/>
              </a:rPr>
              <a:t>kim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loại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hoặc</a:t>
            </a:r>
            <a:r>
              <a:rPr lang="en-US" sz="2800" b="1" dirty="0">
                <a:solidFill>
                  <a:srgbClr val="FF0066"/>
                </a:solidFill>
                <a:latin typeface="Times New Roman" panose="02020603050405020304" pitchFamily="18" charset="0"/>
                <a:cs typeface="Times New Roman" panose="02020603050405020304" pitchFamily="18" charset="0"/>
              </a:rPr>
              <a:t> ion ammonium (NH</a:t>
            </a:r>
            <a:r>
              <a:rPr lang="en-US" sz="2800" b="1" baseline="-25000" dirty="0">
                <a:solidFill>
                  <a:srgbClr val="FF0066"/>
                </a:solidFill>
                <a:latin typeface="Times New Roman" panose="02020603050405020304" pitchFamily="18" charset="0"/>
                <a:cs typeface="Times New Roman" panose="02020603050405020304" pitchFamily="18" charset="0"/>
              </a:rPr>
              <a:t>4</a:t>
            </a:r>
            <a:r>
              <a:rPr lang="en-US" sz="2800" b="1" baseline="30000" dirty="0">
                <a:solidFill>
                  <a:srgbClr val="FF0066"/>
                </a:solidFill>
                <a:latin typeface="Times New Roman" panose="02020603050405020304" pitchFamily="18" charset="0"/>
                <a:cs typeface="Times New Roman" panose="02020603050405020304" pitchFamily="18" charset="0"/>
              </a:rPr>
              <a:t>+)</a:t>
            </a:r>
            <a:endParaRPr lang="en-US" sz="2800" b="1" dirty="0">
              <a:solidFill>
                <a:srgbClr val="FF0066"/>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2"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2"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2"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2"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1"/>
      <p:bldP spid="15" grpId="2"/>
      <p:bldP spid="16" grpId="1"/>
      <p:bldP spid="16" grpId="2"/>
      <p:bldP spid="17" grpId="1"/>
      <p:bldP spid="17" grpId="2"/>
      <p:bldP spid="18" grpId="1"/>
      <p:bldP spid="18" grpId="2"/>
      <p:bldP spid="5" grpId="0"/>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icture Placeholder 9">
            <a:extLst>
              <a:ext uri="{FF2B5EF4-FFF2-40B4-BE49-F238E27FC236}">
                <a16:creationId xmlns:a16="http://schemas.microsoft.com/office/drawing/2014/main" id="{C01FE8B7-A82E-4867-9589-5E7733393D65}"/>
              </a:ext>
            </a:extLst>
          </p:cNvPr>
          <p:cNvGraphicFramePr>
            <a:graphicFrameLocks noGrp="1"/>
          </p:cNvGraphicFramePr>
          <p:nvPr>
            <p:ph type="pic" sz="quarter" idx="10"/>
            <p:extLst>
              <p:ext uri="{D42A27DB-BD31-4B8C-83A1-F6EECF244321}">
                <p14:modId xmlns:p14="http://schemas.microsoft.com/office/powerpoint/2010/main" val="3116436838"/>
              </p:ext>
            </p:extLst>
          </p:nvPr>
        </p:nvGraphicFramePr>
        <p:xfrm>
          <a:off x="1073721" y="279696"/>
          <a:ext cx="9404227" cy="2756832"/>
        </p:xfrm>
        <a:graphic>
          <a:graphicData uri="http://schemas.openxmlformats.org/drawingml/2006/table">
            <a:tbl>
              <a:tblPr firstRow="1" bandRow="1">
                <a:tableStyleId>{5940675A-B579-460E-94D1-54222C63F5DA}</a:tableStyleId>
              </a:tblPr>
              <a:tblGrid>
                <a:gridCol w="1764625">
                  <a:extLst>
                    <a:ext uri="{9D8B030D-6E8A-4147-A177-3AD203B41FA5}">
                      <a16:colId xmlns:a16="http://schemas.microsoft.com/office/drawing/2014/main" val="20000"/>
                    </a:ext>
                  </a:extLst>
                </a:gridCol>
                <a:gridCol w="3819801">
                  <a:extLst>
                    <a:ext uri="{9D8B030D-6E8A-4147-A177-3AD203B41FA5}">
                      <a16:colId xmlns:a16="http://schemas.microsoft.com/office/drawing/2014/main" val="20001"/>
                    </a:ext>
                  </a:extLst>
                </a:gridCol>
                <a:gridCol w="3819801">
                  <a:extLst>
                    <a:ext uri="{9D8B030D-6E8A-4147-A177-3AD203B41FA5}">
                      <a16:colId xmlns:a16="http://schemas.microsoft.com/office/drawing/2014/main" val="1549103423"/>
                    </a:ext>
                  </a:extLst>
                </a:gridCol>
              </a:tblGrid>
              <a:tr h="585132">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STT</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CTHH </a:t>
                      </a:r>
                      <a:r>
                        <a:rPr lang="en-US" sz="2400" b="1" dirty="0" err="1">
                          <a:solidFill>
                            <a:srgbClr val="FF0000"/>
                          </a:solidFill>
                          <a:latin typeface="Times New Roman" panose="02020603050405020304" pitchFamily="18" charset="0"/>
                          <a:cs typeface="Times New Roman" panose="02020603050405020304" pitchFamily="18" charset="0"/>
                        </a:rPr>
                        <a:t>muối</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Axit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1</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400" b="1"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MgCl</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0614">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CuSO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0614">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KNO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3720965424"/>
                  </a:ext>
                </a:extLst>
              </a:tr>
            </a:tbl>
          </a:graphicData>
        </a:graphic>
      </p:graphicFrame>
      <p:graphicFrame>
        <p:nvGraphicFramePr>
          <p:cNvPr id="4" name="Picture Placeholder 9">
            <a:extLst>
              <a:ext uri="{FF2B5EF4-FFF2-40B4-BE49-F238E27FC236}">
                <a16:creationId xmlns:a16="http://schemas.microsoft.com/office/drawing/2014/main" id="{99ADA244-670E-416A-B364-1E8E65763608}"/>
              </a:ext>
            </a:extLst>
          </p:cNvPr>
          <p:cNvGraphicFramePr>
            <a:graphicFrameLocks/>
          </p:cNvGraphicFramePr>
          <p:nvPr>
            <p:extLst>
              <p:ext uri="{D42A27DB-BD31-4B8C-83A1-F6EECF244321}">
                <p14:modId xmlns:p14="http://schemas.microsoft.com/office/powerpoint/2010/main" val="3857982110"/>
              </p:ext>
            </p:extLst>
          </p:nvPr>
        </p:nvGraphicFramePr>
        <p:xfrm>
          <a:off x="989452" y="3465752"/>
          <a:ext cx="9404227" cy="2876460"/>
        </p:xfrm>
        <a:graphic>
          <a:graphicData uri="http://schemas.openxmlformats.org/drawingml/2006/table">
            <a:tbl>
              <a:tblPr firstRow="1" bandRow="1">
                <a:tableStyleId>{5940675A-B579-460E-94D1-54222C63F5DA}</a:tableStyleId>
              </a:tblPr>
              <a:tblGrid>
                <a:gridCol w="1764625">
                  <a:extLst>
                    <a:ext uri="{9D8B030D-6E8A-4147-A177-3AD203B41FA5}">
                      <a16:colId xmlns:a16="http://schemas.microsoft.com/office/drawing/2014/main" val="20000"/>
                    </a:ext>
                  </a:extLst>
                </a:gridCol>
                <a:gridCol w="3819801">
                  <a:extLst>
                    <a:ext uri="{9D8B030D-6E8A-4147-A177-3AD203B41FA5}">
                      <a16:colId xmlns:a16="http://schemas.microsoft.com/office/drawing/2014/main" val="20001"/>
                    </a:ext>
                  </a:extLst>
                </a:gridCol>
                <a:gridCol w="3819801">
                  <a:extLst>
                    <a:ext uri="{9D8B030D-6E8A-4147-A177-3AD203B41FA5}">
                      <a16:colId xmlns:a16="http://schemas.microsoft.com/office/drawing/2014/main" val="1549103423"/>
                    </a:ext>
                  </a:extLst>
                </a:gridCol>
              </a:tblGrid>
              <a:tr h="704760">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STT</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CTHH </a:t>
                      </a:r>
                      <a:r>
                        <a:rPr lang="en-US" sz="2400" b="1" dirty="0" err="1">
                          <a:solidFill>
                            <a:srgbClr val="FF0000"/>
                          </a:solidFill>
                          <a:latin typeface="Times New Roman" panose="02020603050405020304" pitchFamily="18" charset="0"/>
                          <a:cs typeface="Times New Roman" panose="02020603050405020304" pitchFamily="18" charset="0"/>
                        </a:rPr>
                        <a:t>muối</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Axit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62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1</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400" b="1"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lgn="ctr">
                      <a:solidFill>
                        <a:srgbClr val="786992"/>
                      </a:solidFill>
                      <a:prstDash val="solid"/>
                      <a:roun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8422">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MgCl</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HCl</a:t>
                      </a: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8422">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8422">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CuSO</a:t>
                      </a:r>
                      <a:r>
                        <a:rPr lang="en-US" sz="2400" b="1" baseline="-25000"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b="1" baseline="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12700" cap="flat" cmpd="sng" algn="ctr">
                      <a:solidFill>
                        <a:srgbClr val="78699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8422">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34290" marB="34290" anchor="ctr">
                    <a:lnL w="28575" cap="flat" cmpd="sng">
                      <a:solidFill>
                        <a:srgbClr val="786992"/>
                      </a:solidFill>
                      <a:prstDash val="soli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KNO</a:t>
                      </a:r>
                      <a:r>
                        <a:rPr lang="en-US" sz="2400" b="1"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lgn="ctr">
                      <a:solidFill>
                        <a:srgbClr val="786992"/>
                      </a:solidFill>
                      <a:prstDash val="solid"/>
                      <a:roun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HNO</a:t>
                      </a:r>
                      <a:r>
                        <a:rPr lang="en-US" sz="2400" b="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786992"/>
                      </a:solidFill>
                      <a:prstDash val="solid"/>
                      <a:round/>
                      <a:headEnd type="none" w="med" len="med"/>
                      <a:tailEnd type="none" w="med" len="med"/>
                    </a:lnL>
                    <a:lnR w="12700" cap="flat" cmpd="sng">
                      <a:solidFill>
                        <a:srgbClr val="786992"/>
                      </a:solidFill>
                      <a:prstDash val="solid"/>
                      <a:headEnd type="none" w="med" len="med"/>
                      <a:tailEnd type="none" w="med" len="med"/>
                    </a:lnR>
                    <a:lnT w="12700" cap="flat" cmpd="sng" algn="ctr">
                      <a:solidFill>
                        <a:srgbClr val="786992"/>
                      </a:solidFill>
                      <a:prstDash val="solid"/>
                      <a:roun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3720965424"/>
                  </a:ext>
                </a:extLst>
              </a:tr>
            </a:tbl>
          </a:graphicData>
        </a:graphic>
      </p:graphicFrame>
    </p:spTree>
    <p:extLst>
      <p:ext uri="{BB962C8B-B14F-4D97-AF65-F5344CB8AC3E}">
        <p14:creationId xmlns:p14="http://schemas.microsoft.com/office/powerpoint/2010/main" val="179645001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66824" y="5134164"/>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98246" y="5999406"/>
            <a:ext cx="10691446" cy="545727"/>
          </a:xfrm>
          <a:prstGeom prst="rect">
            <a:avLst/>
          </a:prstGeom>
        </p:spPr>
        <p:txBody>
          <a:bodyPr wrap="square">
            <a:spAutoFit/>
          </a:bodyPr>
          <a:lstStyle/>
          <a:p>
            <a:pPr marL="457200">
              <a:lnSpc>
                <a:spcPct val="115000"/>
              </a:lnSpc>
              <a:spcAft>
                <a:spcPts val="0"/>
              </a:spcAft>
            </a:pPr>
            <a:r>
              <a:rPr lang="fr-FR"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Tên</a:t>
            </a:r>
            <a:r>
              <a:rPr lang="fr-FR"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b="1" dirty="0" err="1">
                <a:solidFill>
                  <a:srgbClr val="FF0000"/>
                </a:solidFill>
                <a:latin typeface="Arial" panose="020B0604020202020204" pitchFamily="34" charset="0"/>
                <a:ea typeface="Calibri" panose="020F0502020204030204" pitchFamily="34" charset="0"/>
                <a:cs typeface="Arial" panose="020B0604020202020204" pitchFamily="34" charset="0"/>
              </a:rPr>
              <a:t>muối</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tên</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kim</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loại</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kèm</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hoá</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trị</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kim</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latin typeface="Arial" panose="020B0604020202020204" pitchFamily="34" charset="0"/>
                <a:ea typeface="Calibri" panose="020F0502020204030204" pitchFamily="34" charset="0"/>
                <a:cs typeface="Arial" panose="020B0604020202020204" pitchFamily="34" charset="0"/>
              </a:rPr>
              <a:t>loại</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tên</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gốc</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2800" dirty="0" err="1">
                <a:solidFill>
                  <a:srgbClr val="FF0000"/>
                </a:solidFill>
                <a:latin typeface="Arial" panose="020B0604020202020204" pitchFamily="34" charset="0"/>
                <a:ea typeface="Calibri" panose="020F0502020204030204" pitchFamily="34" charset="0"/>
                <a:cs typeface="Arial" panose="020B0604020202020204" pitchFamily="34" charset="0"/>
              </a:rPr>
              <a:t>acid</a:t>
            </a:r>
            <a:r>
              <a:rPr lang="fr-FR" sz="28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vi-VN"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Nhóm 2">
            <a:extLst>
              <a:ext uri="{FF2B5EF4-FFF2-40B4-BE49-F238E27FC236}">
                <a16:creationId xmlns:a16="http://schemas.microsoft.com/office/drawing/2014/main" id="{87C47767-2AC7-B182-1765-BD8B5B59AFB8}"/>
              </a:ext>
            </a:extLst>
          </p:cNvPr>
          <p:cNvGrpSpPr/>
          <p:nvPr/>
        </p:nvGrpSpPr>
        <p:grpSpPr>
          <a:xfrm>
            <a:off x="1209005" y="934010"/>
            <a:ext cx="8669929" cy="3694656"/>
            <a:chOff x="2004136" y="480448"/>
            <a:chExt cx="8669929" cy="3694656"/>
          </a:xfrm>
        </p:grpSpPr>
        <p:pic>
          <p:nvPicPr>
            <p:cNvPr id="10" name="Picture 9"/>
            <p:cNvPicPr>
              <a:picLocks noChangeAspect="1"/>
            </p:cNvPicPr>
            <p:nvPr/>
          </p:nvPicPr>
          <p:blipFill>
            <a:blip r:embed="rId2"/>
            <a:stretch>
              <a:fillRect/>
            </a:stretch>
          </p:blipFill>
          <p:spPr>
            <a:xfrm>
              <a:off x="2004136" y="480448"/>
              <a:ext cx="8669929" cy="3694656"/>
            </a:xfrm>
            <a:prstGeom prst="rect">
              <a:avLst/>
            </a:prstGeom>
          </p:spPr>
        </p:pic>
        <p:sp>
          <p:nvSpPr>
            <p:cNvPr id="2" name="Hình chữ nhật 1">
              <a:extLst>
                <a:ext uri="{FF2B5EF4-FFF2-40B4-BE49-F238E27FC236}">
                  <a16:creationId xmlns:a16="http://schemas.microsoft.com/office/drawing/2014/main" id="{211D82F7-B62F-2ACE-3D5A-08ADA8E4A985}"/>
                </a:ext>
              </a:extLst>
            </p:cNvPr>
            <p:cNvSpPr/>
            <p:nvPr/>
          </p:nvSpPr>
          <p:spPr>
            <a:xfrm>
              <a:off x="2004136" y="480448"/>
              <a:ext cx="1061107" cy="4074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文本框 1">
            <a:extLst>
              <a:ext uri="{FF2B5EF4-FFF2-40B4-BE49-F238E27FC236}">
                <a16:creationId xmlns:a16="http://schemas.microsoft.com/office/drawing/2014/main" id="{80FC8BDA-CA73-464F-920D-CED4CBD371AA}"/>
              </a:ext>
            </a:extLst>
          </p:cNvPr>
          <p:cNvSpPr txBox="1"/>
          <p:nvPr/>
        </p:nvSpPr>
        <p:spPr>
          <a:xfrm>
            <a:off x="3020643" y="161109"/>
            <a:ext cx="3576620" cy="523220"/>
          </a:xfrm>
          <a:prstGeom prst="rect">
            <a:avLst/>
          </a:prstGeom>
          <a:noFill/>
        </p:spPr>
        <p:txBody>
          <a:bodyPr wrap="none" rtlCol="0">
            <a:spAutoFit/>
          </a:bodyPr>
          <a:lstStyle/>
          <a:p>
            <a:r>
              <a:rPr lang="en-US" altLang="zh-CN" sz="2800" b="1" dirty="0">
                <a:solidFill>
                  <a:srgbClr val="FF0000"/>
                </a:solidFill>
                <a:ea typeface="Yeseva One" panose="00000500000000000000" charset="0"/>
                <a:sym typeface="Yeseva One" panose="00000500000000000000" charset="0"/>
              </a:rPr>
              <a:t>II. TÊN GỌI CỦA MUỐI</a:t>
            </a:r>
            <a:r>
              <a:rPr lang="vi-VN" altLang="zh-CN" sz="2800" b="1" dirty="0">
                <a:solidFill>
                  <a:srgbClr val="FF0000"/>
                </a:solidFill>
                <a:ea typeface="Yeseva One" panose="00000500000000000000" charset="0"/>
                <a:sym typeface="Yeseva One" panose="00000500000000000000" charset="0"/>
              </a:rPr>
              <a:t> </a:t>
            </a:r>
            <a:endParaRPr lang="zh-CN" altLang="en-US" sz="2800" b="1" dirty="0">
              <a:solidFill>
                <a:srgbClr val="FF0000"/>
              </a:solidFill>
              <a:ea typeface="Yeseva One" panose="00000500000000000000" charset="0"/>
              <a:sym typeface="Yeseva One"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lstStyle/>
          <a:p>
            <a:pPr indent="0"/>
            <a:r>
              <a:rPr lang="en-US" sz="2800" b="1" u="sng">
                <a:solidFill>
                  <a:srgbClr val="000000"/>
                </a:solidFill>
                <a:latin typeface="Times New Roman" panose="02020603050405020304" pitchFamily="18" charset="0"/>
              </a:rPr>
              <a:t> Phân loại:</a:t>
            </a:r>
            <a:endParaRPr lang="en-US" sz="2800" b="0">
              <a:solidFill>
                <a:srgbClr val="000000"/>
              </a:solidFill>
              <a:latin typeface="Times New Roman" panose="02020603050405020304" pitchFamily="18" charset="0"/>
            </a:endParaRPr>
          </a:p>
          <a:p>
            <a:pPr indent="0"/>
            <a:r>
              <a:rPr lang="en-US" sz="2800" b="0">
                <a:solidFill>
                  <a:srgbClr val="000000"/>
                </a:solidFill>
                <a:latin typeface="Times New Roman" panose="02020603050405020304" pitchFamily="18" charset="0"/>
              </a:rPr>
              <a:t>- Theo thành phần, muối được chia làm 2 loại: muối trung hòa và muối acid.</a:t>
            </a:r>
          </a:p>
          <a:p>
            <a:pPr indent="0"/>
            <a:r>
              <a:rPr lang="en-US" sz="2800" b="0">
                <a:solidFill>
                  <a:srgbClr val="000000"/>
                </a:solidFill>
                <a:latin typeface="Times New Roman" panose="02020603050405020304" pitchFamily="18" charset="0"/>
              </a:rPr>
              <a:t>+ Muối trung hòa: là muối mà trong gốc acid không có nguyên tử hyđrogen.</a:t>
            </a:r>
          </a:p>
          <a:p>
            <a:pPr indent="0"/>
            <a:r>
              <a:rPr lang="en-US" sz="2800" b="0">
                <a:solidFill>
                  <a:srgbClr val="000000"/>
                </a:solidFill>
                <a:latin typeface="Times New Roman" panose="02020603050405020304" pitchFamily="18" charset="0"/>
              </a:rPr>
              <a:t>Ví dụ: Na</a:t>
            </a:r>
            <a:r>
              <a:rPr lang="en-US" sz="2800" b="0" baseline="-25000">
                <a:solidFill>
                  <a:srgbClr val="000000"/>
                </a:solidFill>
                <a:latin typeface="Times New Roman" panose="02020603050405020304" pitchFamily="18" charset="0"/>
              </a:rPr>
              <a:t>2</a:t>
            </a:r>
            <a:r>
              <a:rPr lang="en-US" sz="2800" b="0">
                <a:solidFill>
                  <a:srgbClr val="000000"/>
                </a:solidFill>
                <a:latin typeface="Times New Roman" panose="02020603050405020304" pitchFamily="18" charset="0"/>
              </a:rPr>
              <a:t>SO</a:t>
            </a:r>
            <a:r>
              <a:rPr lang="en-US" sz="2800" b="0" baseline="-25000">
                <a:solidFill>
                  <a:srgbClr val="000000"/>
                </a:solidFill>
                <a:latin typeface="Times New Roman" panose="02020603050405020304" pitchFamily="18" charset="0"/>
              </a:rPr>
              <a:t>4</a:t>
            </a:r>
            <a:r>
              <a:rPr lang="en-US" sz="2800" b="0">
                <a:solidFill>
                  <a:srgbClr val="000000"/>
                </a:solidFill>
                <a:latin typeface="Times New Roman" panose="02020603050405020304" pitchFamily="18" charset="0"/>
              </a:rPr>
              <a:t>, CaCO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p>
          <a:p>
            <a:pPr indent="0"/>
            <a:r>
              <a:rPr lang="en-US" sz="2800" b="0">
                <a:solidFill>
                  <a:srgbClr val="000000"/>
                </a:solidFill>
                <a:latin typeface="Times New Roman" panose="02020603050405020304" pitchFamily="18" charset="0"/>
              </a:rPr>
              <a:t>+ Muối acid: là muối mà trong đó gốc axit còn nguyên tử hyđrogen.</a:t>
            </a:r>
          </a:p>
          <a:p>
            <a:pPr indent="0"/>
            <a:r>
              <a:rPr lang="en-US" sz="2800" b="0">
                <a:solidFill>
                  <a:srgbClr val="000000"/>
                </a:solidFill>
                <a:latin typeface="Times New Roman" panose="02020603050405020304" pitchFamily="18" charset="0"/>
              </a:rPr>
              <a:t>Ví dụ: NaHCO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 Ba(HCO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r>
              <a:rPr lang="en-US" sz="2800" b="0" baseline="-25000">
                <a:solidFill>
                  <a:srgbClr val="000000"/>
                </a:solidFill>
                <a:latin typeface="Times New Roman" panose="02020603050405020304" pitchFamily="18" charset="0"/>
              </a:rPr>
              <a:t>2</a:t>
            </a:r>
            <a:endParaRPr lang="en-US" sz="2800"/>
          </a:p>
        </p:txBody>
      </p:sp>
      <p:sp>
        <p:nvSpPr>
          <p:cNvPr id="2" name="Hình chữ nhật 1">
            <a:extLst>
              <a:ext uri="{FF2B5EF4-FFF2-40B4-BE49-F238E27FC236}">
                <a16:creationId xmlns:a16="http://schemas.microsoft.com/office/drawing/2014/main" id="{E499A148-E0EE-83EF-980F-A74EDC9F7292}"/>
              </a:ext>
            </a:extLst>
          </p:cNvPr>
          <p:cNvSpPr/>
          <p:nvPr/>
        </p:nvSpPr>
        <p:spPr>
          <a:xfrm>
            <a:off x="1475740" y="87630"/>
            <a:ext cx="1380002" cy="407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279400"/>
            <a:r>
              <a:rPr lang="en-US" sz="2400" b="1">
                <a:solidFill>
                  <a:srgbClr val="232323"/>
                </a:solidFill>
                <a:latin typeface="Times New Roman" panose="02020603050405020304" pitchFamily="18" charset="0"/>
              </a:rPr>
              <a:t>2. </a:t>
            </a:r>
            <a:r>
              <a:rPr lang="en-US" sz="2400" b="0">
                <a:latin typeface="Times New Roman" panose="02020603050405020304" pitchFamily="18" charset="0"/>
                <a:cs typeface="Segoe UI" panose="020B0502040204020203" charset="0"/>
              </a:rPr>
              <a:t> Tên gọi của các muối: AlCl</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chloride KC1: potassium chloride A1</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sulfate MgSO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magnesium sulfate NH</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ammonium nitrate NaHCO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sodium hydrocarbonate.</a:t>
            </a:r>
            <a:endParaRPr lang="en-US" sz="2400"/>
          </a:p>
        </p:txBody>
      </p:sp>
      <p:sp>
        <p:nvSpPr>
          <p:cNvPr id="9" name="Text Box 8"/>
          <p:cNvSpPr txBox="1"/>
          <p:nvPr/>
        </p:nvSpPr>
        <p:spPr>
          <a:xfrm>
            <a:off x="7988935" y="3093720"/>
            <a:ext cx="3974465" cy="829945"/>
          </a:xfrm>
          <a:prstGeom prst="rect">
            <a:avLst/>
          </a:prstGeom>
          <a:noFill/>
          <a:ln w="9525">
            <a:noFill/>
          </a:ln>
        </p:spPr>
        <p:txBody>
          <a:bodyPr wrap="square">
            <a:spAutoFit/>
          </a:bodyPr>
          <a:lstStyle/>
          <a:p>
            <a:pPr indent="279400"/>
            <a:r>
              <a:rPr lang="en-US" sz="2400" b="1">
                <a:solidFill>
                  <a:srgbClr val="232323"/>
                </a:solidFill>
                <a:latin typeface="Times New Roman" panose="02020603050405020304" pitchFamily="18" charset="0"/>
              </a:rPr>
              <a:t>3. </a:t>
            </a:r>
            <a:r>
              <a:rPr lang="en-US" sz="2400" b="0">
                <a:latin typeface="Times New Roman" panose="02020603050405020304" pitchFamily="18" charset="0"/>
                <a:cs typeface="Segoe UI" panose="020B0502040204020203" charset="0"/>
              </a:rPr>
              <a:t> Phản ứng tạ muối KC1:</a:t>
            </a:r>
          </a:p>
          <a:p>
            <a:pPr indent="279400"/>
            <a:r>
              <a:rPr lang="en-US" sz="2400" b="0">
                <a:latin typeface="Times New Roman" panose="02020603050405020304" pitchFamily="18" charset="0"/>
                <a:cs typeface="Segoe UI" panose="020B0502040204020203" charset="0"/>
              </a:rPr>
              <a:t>KOH + HC1      KC1 + 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O</a:t>
            </a:r>
            <a:endParaRPr lang="en-US" sz="240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Mg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MgSO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a:t>
            </a:r>
            <a:endParaRPr lang="en-US" sz="240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animBg="1"/>
      <p:bldP spid="100" grpId="0" animBg="1"/>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en-US" sz="2400" b="1" u="sng">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a:t>
            </a:r>
            <a:r>
              <a:rPr lang="vi-VN" sz="2400" b="1" u="sng">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863600" y="5124450"/>
            <a:ext cx="11181346"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lstStyle/>
          <a:p>
            <a:pPr marL="228600" indent="-228600"/>
            <a:r>
              <a:rPr lang="en-US" sz="2400" b="1">
                <a:latin typeface="Times New Roman" panose="02020603050405020304" pitchFamily="18" charset="0"/>
                <a:cs typeface="Calibri" panose="020F0502020204030204" pitchFamily="34" charset="0"/>
              </a:rPr>
              <a:t>*. Công thức hoá học của phân tử muối:</a:t>
            </a:r>
          </a:p>
          <a:p>
            <a:pPr marL="228600" indent="-228600"/>
            <a:r>
              <a:rPr lang="en-US" sz="2400" b="1">
                <a:latin typeface="Times New Roman" panose="02020603050405020304" pitchFamily="18" charset="0"/>
                <a:cs typeface="Calibri" panose="020F0502020204030204" pitchFamily="34" charset="0"/>
              </a:rPr>
              <a:t>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endParaRPr lang="en-US" sz="2400" b="0">
              <a:latin typeface="Times New Roman" panose="02020603050405020304" pitchFamily="18" charset="0"/>
              <a:cs typeface="Calibri" panose="020F0502020204030204" pitchFamily="34" charset="0"/>
            </a:endParaRPr>
          </a:p>
          <a:p>
            <a:pPr marL="228600" indent="-228600"/>
            <a:r>
              <a:rPr lang="en-US" sz="2400" b="0">
                <a:latin typeface="Times New Roman" panose="02020603050405020304" pitchFamily="18" charset="0"/>
                <a:cs typeface="Calibri" panose="020F0502020204030204" pitchFamily="34" charset="0"/>
              </a:rPr>
              <a:t>Trong đó   </a:t>
            </a:r>
          </a:p>
          <a:p>
            <a:pPr marL="228600" indent="-228600"/>
            <a:r>
              <a:rPr lang="en-US" sz="2400" b="0">
                <a:latin typeface="Times New Roman" panose="02020603050405020304" pitchFamily="18" charset="0"/>
                <a:cs typeface="Calibri" panose="020F0502020204030204" pitchFamily="34" charset="0"/>
              </a:rPr>
              <a:t>- M: là cation kim loại.			- A: là anion gốc acid</a:t>
            </a:r>
          </a:p>
          <a:p>
            <a:pPr marL="228600" indent="-228600"/>
            <a:r>
              <a:rPr lang="en-US" sz="2400" b="0">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lstStyle/>
          <a:p>
            <a:pPr marL="228600" indent="-228600"/>
            <a:r>
              <a:rPr lang="en-US" sz="2400" b="1" u="sng">
                <a:latin typeface="Times New Roman" panose="02020603050405020304" pitchFamily="18" charset="0"/>
                <a:cs typeface="Calibri" panose="020F0502020204030204" pitchFamily="34" charset="0"/>
              </a:rPr>
              <a:t>II. Tên gọi</a:t>
            </a:r>
          </a:p>
        </p:txBody>
      </p:sp>
      <p:sp>
        <p:nvSpPr>
          <p:cNvPr id="7" name="Text Box 6"/>
          <p:cNvSpPr txBox="1"/>
          <p:nvPr/>
        </p:nvSpPr>
        <p:spPr>
          <a:xfrm>
            <a:off x="1871980" y="5650230"/>
            <a:ext cx="6529705" cy="1198880"/>
          </a:xfrm>
          <a:prstGeom prst="rect">
            <a:avLst/>
          </a:prstGeom>
          <a:noFill/>
          <a:ln w="9525">
            <a:noFill/>
          </a:ln>
        </p:spPr>
        <p:txBody>
          <a:bodyPr wrap="square">
            <a:spAutoFit/>
          </a:bodyPr>
          <a:lstStyle/>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endParaRPr lang="en-US" sz="2400" b="0">
              <a:latin typeface="Times New Roman" panose="02020603050405020304" pitchFamily="18" charset="0"/>
              <a:cs typeface="Calibri" panose="020F0502020204030204" pitchFamily="34" charset="0"/>
            </a:endParaRPr>
          </a:p>
          <a:p>
            <a:pPr indent="228600"/>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a:t>
            </a:r>
          </a:p>
          <a:p>
            <a:pPr indent="228600"/>
            <a:r>
              <a:rPr lang="en-US" sz="2400" b="0">
                <a:latin typeface="Times New Roman" panose="02020603050405020304" pitchFamily="18" charset="0"/>
                <a:cs typeface="Calibri" panose="020F0502020204030204" pitchFamily="34" charset="0"/>
              </a:rPr>
              <a:t>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animBg="1"/>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313"/>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8"/>
          <a:stretch>
            <a:fillRect/>
          </a:stretch>
        </p:blipFill>
        <p:spPr>
          <a:xfrm>
            <a:off x="1237939" y="5085116"/>
            <a:ext cx="647700" cy="904875"/>
          </a:xfrm>
          <a:prstGeom prst="rect">
            <a:avLst/>
          </a:prstGeom>
        </p:spPr>
      </p:pic>
      <p:pic>
        <p:nvPicPr>
          <p:cNvPr id="159" name="Picture 15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80424" y="739513"/>
            <a:ext cx="2651990" cy="2651990"/>
          </a:xfrm>
          <a:prstGeom prst="rect">
            <a:avLst/>
          </a:prstGeom>
        </p:spPr>
      </p:pic>
      <p:pic>
        <p:nvPicPr>
          <p:cNvPr id="140" name="mau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76551" y="1090663"/>
            <a:ext cx="2633741" cy="2639810"/>
          </a:xfrm>
          <a:prstGeom prst="rect">
            <a:avLst/>
          </a:prstGeom>
        </p:spPr>
      </p:pic>
      <p:pic>
        <p:nvPicPr>
          <p:cNvPr id="141" name="mau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52603" y="738002"/>
            <a:ext cx="2639810" cy="2639810"/>
          </a:xfrm>
          <a:prstGeom prst="rect">
            <a:avLst/>
          </a:prstGeom>
        </p:spPr>
      </p:pic>
      <p:pic>
        <p:nvPicPr>
          <p:cNvPr id="142" name="mau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28184" y="3020060"/>
            <a:ext cx="2651990" cy="2651990"/>
          </a:xfrm>
          <a:prstGeom prst="rect">
            <a:avLst/>
          </a:prstGeom>
        </p:spPr>
      </p:pic>
      <p:pic>
        <p:nvPicPr>
          <p:cNvPr id="143"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18772" y="3371486"/>
            <a:ext cx="2633741" cy="2639810"/>
          </a:xfrm>
          <a:prstGeom prst="rect">
            <a:avLst/>
          </a:prstGeom>
        </p:spPr>
      </p:pic>
      <p:pic>
        <p:nvPicPr>
          <p:cNvPr id="144"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4994" y="3027045"/>
            <a:ext cx="2651990" cy="2651990"/>
          </a:xfrm>
          <a:prstGeom prst="rect">
            <a:avLst/>
          </a:prstGeom>
        </p:spPr>
      </p:pic>
      <p:sp>
        <p:nvSpPr>
          <p:cNvPr id="2" name="Hình chữ nhật 1">
            <a:extLst>
              <a:ext uri="{FF2B5EF4-FFF2-40B4-BE49-F238E27FC236}">
                <a16:creationId xmlns:a16="http://schemas.microsoft.com/office/drawing/2014/main" id="{B8AC840C-147D-9E7E-410A-A557D5AF913B}"/>
              </a:ext>
            </a:extLst>
          </p:cNvPr>
          <p:cNvSpPr/>
          <p:nvPr/>
        </p:nvSpPr>
        <p:spPr>
          <a:xfrm>
            <a:off x="3366052" y="6351270"/>
            <a:ext cx="2160105" cy="29592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E4C53CEC-2CD5-AE6A-B8F2-CA6E1715BA00}"/>
              </a:ext>
            </a:extLst>
          </p:cNvPr>
          <p:cNvSpPr/>
          <p:nvPr/>
        </p:nvSpPr>
        <p:spPr>
          <a:xfrm>
            <a:off x="292098" y="5756548"/>
            <a:ext cx="1061107" cy="30371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331595" y="74930"/>
            <a:ext cx="5975350" cy="584775"/>
          </a:xfrm>
          <a:prstGeom prst="rect">
            <a:avLst/>
          </a:prstGeom>
          <a:noFill/>
        </p:spPr>
        <p:txBody>
          <a:bodyPr wrap="square" rtlCol="0">
            <a:spAutoFit/>
          </a:bodyPr>
          <a:lstStyle/>
          <a:p>
            <a:r>
              <a:rPr lang="vi-VN" altLang="zh-C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FF0000"/>
                </a:solidFill>
                <a:ea typeface="Yeseva One" panose="00000500000000000000" charset="0"/>
                <a:sym typeface="Yeseva One" panose="00000500000000000000" charset="0"/>
              </a:rPr>
              <a:t> </a:t>
            </a:r>
            <a:endParaRPr lang="zh-CN" altLang="en-US" sz="2800" b="1" dirty="0">
              <a:solidFill>
                <a:srgbClr val="FF000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rPr>
              <a:t>Em hãy nghiên cứu rút ra khái quát về tính tan của một số muối?</a:t>
            </a:r>
          </a:p>
        </p:txBody>
      </p:sp>
      <p:sp>
        <p:nvSpPr>
          <p:cNvPr id="4" name="Hình chữ nhật 3">
            <a:extLst>
              <a:ext uri="{FF2B5EF4-FFF2-40B4-BE49-F238E27FC236}">
                <a16:creationId xmlns:a16="http://schemas.microsoft.com/office/drawing/2014/main" id="{5F037D4B-60DD-9CD6-DDB2-3BA25FC18E4A}"/>
              </a:ext>
            </a:extLst>
          </p:cNvPr>
          <p:cNvSpPr/>
          <p:nvPr/>
        </p:nvSpPr>
        <p:spPr>
          <a:xfrm>
            <a:off x="1320800" y="574675"/>
            <a:ext cx="1239520" cy="3678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373A9301-333C-B7F1-BE63-FB43A1B37901}"/>
              </a:ext>
            </a:extLst>
          </p:cNvPr>
          <p:cNvSpPr/>
          <p:nvPr/>
        </p:nvSpPr>
        <p:spPr>
          <a:xfrm>
            <a:off x="892248" y="5050302"/>
            <a:ext cx="10390041" cy="1705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3DE40F2A-B347-CE7D-0295-F0D9620FB9B0}"/>
              </a:ext>
            </a:extLst>
          </p:cNvPr>
          <p:cNvPicPr>
            <a:picLocks noChangeAspect="1"/>
          </p:cNvPicPr>
          <p:nvPr/>
        </p:nvPicPr>
        <p:blipFill>
          <a:blip r:embed="rId3"/>
          <a:stretch>
            <a:fillRect/>
          </a:stretch>
        </p:blipFill>
        <p:spPr>
          <a:xfrm>
            <a:off x="1331595" y="5014828"/>
            <a:ext cx="9040348" cy="18431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56272" y="1272882"/>
            <a:ext cx="11971606" cy="2677656"/>
          </a:xfrm>
          <a:prstGeom prst="rect">
            <a:avLst/>
          </a:prstGeom>
          <a:noFill/>
          <a:ln w="9525">
            <a:noFill/>
          </a:ln>
        </p:spPr>
        <p:txBody>
          <a:bodyPr wrap="square">
            <a:spAutoFit/>
          </a:bodyPr>
          <a:lstStyle/>
          <a:p>
            <a:pPr indent="0"/>
            <a:r>
              <a:rPr lang="en-US" sz="2800" b="0">
                <a:latin typeface="Times New Roman" panose="02020603050405020304" pitchFamily="18" charset="0"/>
              </a:rPr>
              <a:t>- Tất cả các muối </a:t>
            </a:r>
            <a:r>
              <a:rPr lang="en-US" sz="2800" b="0">
                <a:latin typeface="Times New Roman" panose="02020603050405020304" pitchFamily="18" charset="0"/>
                <a:cs typeface="Calibri" panose="020F0502020204030204" pitchFamily="34" charset="0"/>
              </a:rPr>
              <a:t>nitrate đều tan</a:t>
            </a:r>
          </a:p>
          <a:p>
            <a:pPr indent="0"/>
            <a:r>
              <a:rPr lang="en-US" sz="2800" b="0">
                <a:latin typeface="Times New Roman" panose="02020603050405020304" pitchFamily="18" charset="0"/>
                <a:cs typeface="Calibri" panose="020F0502020204030204" pitchFamily="34" charset="0"/>
              </a:rPr>
              <a:t>- Các muối </a:t>
            </a:r>
            <a:r>
              <a:rPr lang="en-US" sz="2800" b="0">
                <a:latin typeface="Times New Roman" panose="02020603050405020304" pitchFamily="18" charset="0"/>
              </a:rPr>
              <a:t>chloride đều tan trừ AgCl</a:t>
            </a:r>
          </a:p>
          <a:p>
            <a:pPr indent="0"/>
            <a:r>
              <a:rPr lang="en-US" sz="2800" b="0">
                <a:latin typeface="Times New Roman" panose="02020603050405020304" pitchFamily="18" charset="0"/>
              </a:rPr>
              <a:t>- Trong các muối carbonate thường gặp chỉ có muối carbonate của kim loại kiềm (như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K</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và muối </a:t>
            </a:r>
            <a:r>
              <a:rPr lang="en-US" sz="2800" b="0">
                <a:latin typeface="Times New Roman" panose="02020603050405020304" pitchFamily="18" charset="0"/>
                <a:cs typeface="Calibri" panose="020F0502020204030204" pitchFamily="34" charset="0"/>
              </a:rPr>
              <a:t>ammonium </a:t>
            </a:r>
            <a:r>
              <a:rPr lang="en-US" sz="2800" b="0">
                <a:latin typeface="Times New Roman" panose="02020603050405020304" pitchFamily="18" charset="0"/>
              </a:rPr>
              <a:t>carbonate (</a:t>
            </a:r>
            <a:r>
              <a:rPr lang="en-US" sz="2800" b="0">
                <a:latin typeface="Times New Roman" panose="02020603050405020304" pitchFamily="18" charset="0"/>
                <a:cs typeface="Calibri" panose="020F0502020204030204" pitchFamily="34" charset="0"/>
              </a:rPr>
              <a:t>NH</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a:t>
            </a:r>
            <a:r>
              <a:rPr lang="en-US" sz="2800" b="0" baseline="-25000">
                <a:latin typeface="Times New Roman" panose="02020603050405020304" pitchFamily="18" charset="0"/>
                <a:cs typeface="Calibri" panose="020F0502020204030204" pitchFamily="34" charset="0"/>
              </a:rPr>
              <a:t>2</a:t>
            </a:r>
            <a:r>
              <a:rPr lang="en-US" sz="2800" b="0">
                <a:latin typeface="Times New Roman" panose="02020603050405020304" pitchFamily="18" charset="0"/>
                <a:cs typeface="Calibri" panose="020F0502020204030204" pitchFamily="34" charset="0"/>
              </a:rPr>
              <a:t>CO</a:t>
            </a:r>
            <a:r>
              <a:rPr lang="en-US" sz="2800" b="0" baseline="-25000">
                <a:latin typeface="Times New Roman" panose="02020603050405020304" pitchFamily="18" charset="0"/>
                <a:cs typeface="Calibri" panose="020F0502020204030204" pitchFamily="34" charset="0"/>
              </a:rPr>
              <a:t>3</a:t>
            </a:r>
            <a:r>
              <a:rPr lang="en-US" sz="2800" b="0">
                <a:latin typeface="Times New Roman" panose="02020603050405020304" pitchFamily="18" charset="0"/>
                <a:cs typeface="Calibri" panose="020F0502020204030204" pitchFamily="34" charset="0"/>
              </a:rPr>
              <a:t> tan trong nước.</a:t>
            </a:r>
          </a:p>
          <a:p>
            <a:pPr indent="0"/>
            <a:r>
              <a:rPr lang="en-US" sz="2800" b="0">
                <a:latin typeface="Times New Roman" panose="02020603050405020304" pitchFamily="18" charset="0"/>
                <a:cs typeface="Calibri" panose="020F0502020204030204" pitchFamily="34" charset="0"/>
              </a:rPr>
              <a:t>- Tất cả cá muối K, Na, Li, ammonium đều tan.</a:t>
            </a:r>
          </a:p>
          <a:p>
            <a:pPr indent="0"/>
            <a:r>
              <a:rPr lang="en-US" sz="2800" b="0">
                <a:latin typeface="Times New Roman" panose="02020603050405020304" pitchFamily="18" charset="0"/>
                <a:cs typeface="Calibri" panose="020F0502020204030204" pitchFamily="34" charset="0"/>
              </a:rPr>
              <a:t>Hầu hết các muối sulfate đều tan, trừ BaSO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không tan, CaSO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và PbSO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ít tan</a:t>
            </a:r>
            <a:endParaRPr lang="en-US" sz="28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9151"/>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V</a:t>
            </a:r>
            <a:r>
              <a:rPr lang="vi-VN" altLang="zh-C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a:t>
            </a:r>
            <a:r>
              <a:rPr lang="en-US" altLang="zh-CN" sz="3200" b="1" dirty="0">
                <a:solidFill>
                  <a:srgbClr val="FF000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TÍNH CHẤT HÓA HỌC</a:t>
            </a:r>
            <a:endParaRPr lang="zh-CN" altLang="en-US" sz="2800" b="1" dirty="0">
              <a:solidFill>
                <a:srgbClr val="FF000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516890" y="1623695"/>
            <a:ext cx="3681730" cy="4154170"/>
          </a:xfrm>
          <a:prstGeom prst="rect">
            <a:avLst/>
          </a:prstGeom>
          <a:noFill/>
          <a:ln w="9525">
            <a:noFill/>
          </a:ln>
        </p:spPr>
        <p:txBody>
          <a:bodyPr wrap="square">
            <a:spAutoFit/>
          </a:bodyPr>
          <a:lstStyle/>
          <a:p>
            <a:pPr indent="0" algn="l"/>
            <a:r>
              <a:rPr lang="en-US" sz="2400" b="1" dirty="0" err="1">
                <a:solidFill>
                  <a:srgbClr val="000000"/>
                </a:solidFill>
                <a:latin typeface="Times New Roman" panose="02020603050405020304" pitchFamily="18" charset="0"/>
                <a:cs typeface="Arial" panose="020B0604020202020204" pitchFamily="34" charset="0"/>
              </a:rPr>
              <a:t>Phiếu</a:t>
            </a:r>
            <a:r>
              <a:rPr lang="en-US" sz="2400" b="1" dirty="0">
                <a:solidFill>
                  <a:srgbClr val="000000"/>
                </a:solidFill>
                <a:latin typeface="Times New Roman" panose="02020603050405020304" pitchFamily="18" charset="0"/>
                <a:cs typeface="Arial" panose="020B0604020202020204" pitchFamily="34" charset="0"/>
              </a:rPr>
              <a:t> </a:t>
            </a:r>
            <a:r>
              <a:rPr lang="en-US" sz="2400" b="1" dirty="0" err="1">
                <a:solidFill>
                  <a:srgbClr val="000000"/>
                </a:solidFill>
                <a:latin typeface="Times New Roman" panose="02020603050405020304" pitchFamily="18" charset="0"/>
                <a:cs typeface="Arial" panose="020B0604020202020204" pitchFamily="34" charset="0"/>
              </a:rPr>
              <a:t>học</a:t>
            </a:r>
            <a:r>
              <a:rPr lang="en-US" sz="2400" b="1" dirty="0">
                <a:solidFill>
                  <a:srgbClr val="000000"/>
                </a:solidFill>
                <a:latin typeface="Times New Roman" panose="02020603050405020304" pitchFamily="18" charset="0"/>
                <a:cs typeface="Arial" panose="020B0604020202020204" pitchFamily="34" charset="0"/>
              </a:rPr>
              <a:t> </a:t>
            </a:r>
            <a:r>
              <a:rPr lang="en-US" sz="2400" b="1" dirty="0" err="1">
                <a:solidFill>
                  <a:srgbClr val="000000"/>
                </a:solidFill>
                <a:latin typeface="Times New Roman" panose="02020603050405020304" pitchFamily="18" charset="0"/>
                <a:cs typeface="Arial" panose="020B0604020202020204" pitchFamily="34" charset="0"/>
              </a:rPr>
              <a:t>tập</a:t>
            </a:r>
            <a:r>
              <a:rPr lang="en-US" sz="2400" b="1" dirty="0">
                <a:solidFill>
                  <a:srgbClr val="000000"/>
                </a:solidFill>
                <a:latin typeface="Times New Roman" panose="02020603050405020304" pitchFamily="18" charset="0"/>
                <a:cs typeface="Arial" panose="020B0604020202020204" pitchFamily="34" charset="0"/>
              </a:rPr>
              <a:t> </a:t>
            </a:r>
            <a:r>
              <a:rPr lang="en-US" sz="2400" b="1" dirty="0" err="1">
                <a:solidFill>
                  <a:srgbClr val="000000"/>
                </a:solidFill>
                <a:latin typeface="Times New Roman" panose="02020603050405020304" pitchFamily="18" charset="0"/>
                <a:cs typeface="Arial" panose="020B0604020202020204" pitchFamily="34" charset="0"/>
              </a:rPr>
              <a:t>số</a:t>
            </a:r>
            <a:r>
              <a:rPr lang="en-US" sz="2400" b="1" dirty="0">
                <a:solidFill>
                  <a:srgbClr val="000000"/>
                </a:solidFill>
                <a:latin typeface="Times New Roman" panose="02020603050405020304" pitchFamily="18" charset="0"/>
                <a:cs typeface="Arial" panose="020B0604020202020204" pitchFamily="34" charset="0"/>
              </a:rPr>
              <a:t> </a:t>
            </a:r>
            <a:endParaRPr lang="en-US" sz="2400" b="0" dirty="0">
              <a:solidFill>
                <a:srgbClr val="000000"/>
              </a:solidFill>
              <a:latin typeface="Times New Roman" panose="02020603050405020304" pitchFamily="18" charset="0"/>
              <a:cs typeface="Arial" panose="020B0604020202020204" pitchFamily="34" charset="0"/>
            </a:endParaRPr>
          </a:p>
          <a:p>
            <a:pPr indent="0" algn="l"/>
            <a:r>
              <a:rPr lang="en-US" sz="2400" b="1" dirty="0">
                <a:solidFill>
                  <a:srgbClr val="0070C0"/>
                </a:solidFill>
                <a:latin typeface="Times New Roman" panose="02020603050405020304" pitchFamily="18" charset="0"/>
                <a:cs typeface="Arial" panose="020B0604020202020204" pitchFamily="34" charset="0"/>
              </a:rPr>
              <a:t>1.(</a:t>
            </a:r>
            <a:r>
              <a:rPr lang="en-US" sz="2400" b="1" dirty="0" err="1">
                <a:solidFill>
                  <a:srgbClr val="0070C0"/>
                </a:solidFill>
                <a:latin typeface="Times New Roman" panose="02020603050405020304" pitchFamily="18" charset="0"/>
                <a:cs typeface="Arial" panose="020B0604020202020204" pitchFamily="34" charset="0"/>
              </a:rPr>
              <a:t>Trạm</a:t>
            </a:r>
            <a:r>
              <a:rPr lang="en-US" sz="2400" b="1" dirty="0">
                <a:solidFill>
                  <a:srgbClr val="0070C0"/>
                </a:solidFill>
                <a:latin typeface="Times New Roman" panose="02020603050405020304" pitchFamily="18" charset="0"/>
                <a:cs typeface="Arial" panose="020B0604020202020204" pitchFamily="34" charset="0"/>
              </a:rPr>
              <a:t> 1) - </a:t>
            </a:r>
            <a:r>
              <a:rPr lang="en-US" sz="2400" b="1" dirty="0" err="1">
                <a:solidFill>
                  <a:srgbClr val="0070C0"/>
                </a:solidFill>
                <a:latin typeface="Times New Roman" panose="02020603050405020304" pitchFamily="18" charset="0"/>
                <a:cs typeface="Arial" panose="020B0604020202020204" pitchFamily="34" charset="0"/>
              </a:rPr>
              <a:t>Nêu</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tính</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chất</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hóa</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học</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của</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muối</a:t>
            </a:r>
            <a:r>
              <a:rPr lang="en-US" sz="2400" b="1" dirty="0">
                <a:solidFill>
                  <a:srgbClr val="0070C0"/>
                </a:solidFill>
                <a:latin typeface="Times New Roman" panose="02020603050405020304" pitchFamily="18" charset="0"/>
                <a:cs typeface="Arial" panose="020B0604020202020204" pitchFamily="34" charset="0"/>
              </a:rPr>
              <a:t>?</a:t>
            </a:r>
          </a:p>
          <a:p>
            <a:pPr indent="0" algn="l"/>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Nêu</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thí</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nghiệm</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thể</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hiện</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từng</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tính</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chất</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hóa</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học</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của</a:t>
            </a:r>
            <a:r>
              <a:rPr lang="en-US" sz="2400" b="1" dirty="0">
                <a:solidFill>
                  <a:srgbClr val="0070C0"/>
                </a:solidFill>
                <a:latin typeface="Times New Roman" panose="02020603050405020304" pitchFamily="18" charset="0"/>
                <a:cs typeface="Arial" panose="020B0604020202020204" pitchFamily="34" charset="0"/>
              </a:rPr>
              <a:t> </a:t>
            </a:r>
            <a:r>
              <a:rPr lang="en-US" sz="2400" b="1" dirty="0" err="1">
                <a:solidFill>
                  <a:srgbClr val="0070C0"/>
                </a:solidFill>
                <a:latin typeface="Times New Roman" panose="02020603050405020304" pitchFamily="18" charset="0"/>
                <a:cs typeface="Arial" panose="020B0604020202020204" pitchFamily="34" charset="0"/>
              </a:rPr>
              <a:t>muối</a:t>
            </a:r>
            <a:r>
              <a:rPr lang="en-US" sz="2400" b="1" dirty="0">
                <a:solidFill>
                  <a:srgbClr val="0070C0"/>
                </a:solidFill>
                <a:latin typeface="Times New Roman" panose="02020603050405020304" pitchFamily="18" charset="0"/>
                <a:cs typeface="Arial" panose="020B0604020202020204" pitchFamily="34" charset="0"/>
              </a:rPr>
              <a:t>?</a:t>
            </a:r>
          </a:p>
          <a:p>
            <a:pPr indent="0" algn="l"/>
            <a:r>
              <a:rPr lang="en-US" sz="2400" b="1" dirty="0">
                <a:solidFill>
                  <a:srgbClr val="FF00FF"/>
                </a:solidFill>
                <a:latin typeface="Times New Roman" panose="02020603050405020304" pitchFamily="18" charset="0"/>
                <a:cs typeface="Arial" panose="020B0604020202020204" pitchFamily="34" charset="0"/>
              </a:rPr>
              <a:t>2.</a:t>
            </a:r>
            <a:r>
              <a:rPr lang="en-US" sz="2400" b="1" dirty="0">
                <a:solidFill>
                  <a:srgbClr val="FF00FF"/>
                </a:solidFill>
                <a:latin typeface="Times New Roman" panose="02020603050405020304" pitchFamily="18" charset="0"/>
                <a:cs typeface="Arial" panose="020B0604020202020204" pitchFamily="34" charset="0"/>
                <a:sym typeface="+mn-ea"/>
              </a:rPr>
              <a:t>(</a:t>
            </a:r>
            <a:r>
              <a:rPr lang="en-US" sz="2400" b="1" dirty="0" err="1">
                <a:solidFill>
                  <a:srgbClr val="FF00FF"/>
                </a:solidFill>
                <a:latin typeface="Times New Roman" panose="02020603050405020304" pitchFamily="18" charset="0"/>
                <a:cs typeface="Arial" panose="020B0604020202020204" pitchFamily="34" charset="0"/>
                <a:sym typeface="+mn-ea"/>
              </a:rPr>
              <a:t>Trạm</a:t>
            </a:r>
            <a:r>
              <a:rPr lang="en-US" sz="2400" b="1" dirty="0">
                <a:solidFill>
                  <a:srgbClr val="FF00FF"/>
                </a:solidFill>
                <a:latin typeface="Times New Roman" panose="02020603050405020304" pitchFamily="18" charset="0"/>
                <a:cs typeface="Arial" panose="020B0604020202020204" pitchFamily="34" charset="0"/>
                <a:sym typeface="+mn-ea"/>
              </a:rPr>
              <a:t> 2)</a:t>
            </a:r>
            <a:r>
              <a:rPr lang="en-US" sz="2400" b="1" dirty="0">
                <a:solidFill>
                  <a:srgbClr val="FF00FF"/>
                </a:solidFill>
                <a:latin typeface="Times New Roman" panose="02020603050405020304" pitchFamily="18" charset="0"/>
                <a:cs typeface="Arial" panose="020B0604020202020204" pitchFamily="34" charset="0"/>
              </a:rPr>
              <a:t> - </a:t>
            </a:r>
            <a:r>
              <a:rPr lang="en-US" sz="2400" b="1" dirty="0" err="1">
                <a:solidFill>
                  <a:srgbClr val="FF00FF"/>
                </a:solidFill>
                <a:latin typeface="Times New Roman" panose="02020603050405020304" pitchFamily="18" charset="0"/>
                <a:cs typeface="Arial" panose="020B0604020202020204" pitchFamily="34" charset="0"/>
              </a:rPr>
              <a:t>Nêu</a:t>
            </a:r>
            <a:r>
              <a:rPr lang="en-US" sz="2400" b="1" dirty="0">
                <a:solidFill>
                  <a:srgbClr val="FF00FF"/>
                </a:solidFill>
                <a:latin typeface="Times New Roman" panose="02020603050405020304" pitchFamily="18" charset="0"/>
                <a:cs typeface="Arial" panose="020B0604020202020204" pitchFamily="34" charset="0"/>
              </a:rPr>
              <a:t> </a:t>
            </a:r>
            <a:r>
              <a:rPr lang="en-US" sz="2400" b="1" dirty="0" err="1">
                <a:solidFill>
                  <a:srgbClr val="FF00FF"/>
                </a:solidFill>
                <a:latin typeface="Times New Roman" panose="02020603050405020304" pitchFamily="18" charset="0"/>
                <a:cs typeface="Arial" panose="020B0604020202020204" pitchFamily="34" charset="0"/>
              </a:rPr>
              <a:t>cách</a:t>
            </a:r>
            <a:r>
              <a:rPr lang="en-US" sz="2400" b="1" dirty="0">
                <a:solidFill>
                  <a:srgbClr val="FF00FF"/>
                </a:solidFill>
                <a:latin typeface="Times New Roman" panose="02020603050405020304" pitchFamily="18" charset="0"/>
                <a:cs typeface="Arial" panose="020B0604020202020204" pitchFamily="34" charset="0"/>
              </a:rPr>
              <a:t> </a:t>
            </a:r>
            <a:r>
              <a:rPr lang="en-US" sz="2400" b="1" dirty="0" err="1">
                <a:solidFill>
                  <a:srgbClr val="FF00FF"/>
                </a:solidFill>
                <a:latin typeface="Times New Roman" panose="02020603050405020304" pitchFamily="18" charset="0"/>
                <a:cs typeface="Arial" panose="020B0604020202020204" pitchFamily="34" charset="0"/>
              </a:rPr>
              <a:t>tiến</a:t>
            </a:r>
            <a:r>
              <a:rPr lang="en-US" sz="2400" b="1" dirty="0">
                <a:solidFill>
                  <a:srgbClr val="FF00FF"/>
                </a:solidFill>
                <a:latin typeface="Times New Roman" panose="02020603050405020304" pitchFamily="18" charset="0"/>
                <a:cs typeface="Arial" panose="020B0604020202020204" pitchFamily="34" charset="0"/>
              </a:rPr>
              <a:t> </a:t>
            </a:r>
            <a:r>
              <a:rPr lang="en-US" sz="2400" b="1" dirty="0" err="1">
                <a:solidFill>
                  <a:srgbClr val="FF00FF"/>
                </a:solidFill>
                <a:latin typeface="Times New Roman" panose="02020603050405020304" pitchFamily="18" charset="0"/>
                <a:cs typeface="Arial" panose="020B0604020202020204" pitchFamily="34" charset="0"/>
              </a:rPr>
              <a:t>hành</a:t>
            </a:r>
            <a:r>
              <a:rPr lang="en-US" sz="2400" b="1" dirty="0">
                <a:solidFill>
                  <a:srgbClr val="FF00FF"/>
                </a:solidFill>
                <a:latin typeface="Times New Roman" panose="02020603050405020304" pitchFamily="18" charset="0"/>
                <a:cs typeface="Arial" panose="020B0604020202020204" pitchFamily="34" charset="0"/>
              </a:rPr>
              <a:t> </a:t>
            </a:r>
            <a:r>
              <a:rPr lang="en-US" sz="2400" b="1" dirty="0" err="1">
                <a:solidFill>
                  <a:srgbClr val="FF00FF"/>
                </a:solidFill>
                <a:latin typeface="Times New Roman" panose="02020603050405020304" pitchFamily="18" charset="0"/>
                <a:cs typeface="Arial" panose="020B0604020202020204" pitchFamily="34" charset="0"/>
              </a:rPr>
              <a:t>thí</a:t>
            </a:r>
            <a:r>
              <a:rPr lang="en-US" sz="2400" b="1" dirty="0">
                <a:solidFill>
                  <a:srgbClr val="FF00FF"/>
                </a:solidFill>
                <a:latin typeface="Times New Roman" panose="02020603050405020304" pitchFamily="18" charset="0"/>
                <a:cs typeface="Arial" panose="020B0604020202020204" pitchFamily="34" charset="0"/>
              </a:rPr>
              <a:t> </a:t>
            </a:r>
            <a:r>
              <a:rPr lang="en-US" sz="2400" b="1" dirty="0" err="1">
                <a:solidFill>
                  <a:srgbClr val="FF00FF"/>
                </a:solidFill>
                <a:latin typeface="Times New Roman" panose="02020603050405020304" pitchFamily="18" charset="0"/>
                <a:cs typeface="Arial" panose="020B0604020202020204" pitchFamily="34" charset="0"/>
              </a:rPr>
              <a:t>nghiệm</a:t>
            </a:r>
            <a:r>
              <a:rPr lang="en-US" sz="2400" b="1" dirty="0">
                <a:solidFill>
                  <a:srgbClr val="FF00FF"/>
                </a:solidFill>
                <a:latin typeface="Times New Roman" panose="02020603050405020304" pitchFamily="18" charset="0"/>
                <a:cs typeface="Arial" panose="020B0604020202020204" pitchFamily="34" charset="0"/>
              </a:rPr>
              <a:t>.</a:t>
            </a:r>
          </a:p>
          <a:p>
            <a:pPr indent="0" algn="l"/>
            <a:r>
              <a:rPr lang="en-US" sz="2400" b="0" dirty="0">
                <a:solidFill>
                  <a:srgbClr val="000000"/>
                </a:solidFill>
                <a:latin typeface="Times New Roman" panose="02020603050405020304" pitchFamily="18" charset="0"/>
                <a:cs typeface="Arial" panose="020B0604020202020204" pitchFamily="34" charset="0"/>
              </a:rPr>
              <a:t> </a:t>
            </a:r>
            <a:r>
              <a:rPr lang="en-US" sz="2400" b="1" dirty="0">
                <a:solidFill>
                  <a:srgbClr val="00B050"/>
                </a:solidFill>
                <a:latin typeface="Times New Roman" panose="02020603050405020304" pitchFamily="18" charset="0"/>
                <a:cs typeface="Arial" panose="020B0604020202020204" pitchFamily="34" charset="0"/>
              </a:rPr>
              <a:t>3.</a:t>
            </a:r>
            <a:r>
              <a:rPr lang="en-US" sz="2400" b="1" dirty="0">
                <a:solidFill>
                  <a:srgbClr val="00B050"/>
                </a:solidFill>
                <a:latin typeface="Times New Roman" panose="02020603050405020304" pitchFamily="18" charset="0"/>
                <a:cs typeface="Arial" panose="020B0604020202020204" pitchFamily="34" charset="0"/>
                <a:sym typeface="+mn-ea"/>
              </a:rPr>
              <a:t>(</a:t>
            </a:r>
            <a:r>
              <a:rPr lang="en-US" sz="2400" b="1" dirty="0" err="1">
                <a:solidFill>
                  <a:srgbClr val="00B050"/>
                </a:solidFill>
                <a:latin typeface="Times New Roman" panose="02020603050405020304" pitchFamily="18" charset="0"/>
                <a:cs typeface="Arial" panose="020B0604020202020204" pitchFamily="34" charset="0"/>
                <a:sym typeface="+mn-ea"/>
              </a:rPr>
              <a:t>Trạm</a:t>
            </a:r>
            <a:r>
              <a:rPr lang="en-US" sz="2400" b="1" dirty="0">
                <a:solidFill>
                  <a:srgbClr val="00B050"/>
                </a:solidFill>
                <a:latin typeface="Times New Roman" panose="02020603050405020304" pitchFamily="18" charset="0"/>
                <a:cs typeface="Arial" panose="020B0604020202020204" pitchFamily="34" charset="0"/>
                <a:sym typeface="+mn-ea"/>
              </a:rPr>
              <a:t> 3) - </a:t>
            </a:r>
            <a:r>
              <a:rPr lang="en-US" sz="2400" b="1" dirty="0" err="1">
                <a:solidFill>
                  <a:srgbClr val="00B050"/>
                </a:solidFill>
                <a:latin typeface="Times New Roman" panose="02020603050405020304" pitchFamily="18" charset="0"/>
                <a:cs typeface="Arial" panose="020B0604020202020204" pitchFamily="34" charset="0"/>
              </a:rPr>
              <a:t>Nêu</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hiện</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tượng</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viết</a:t>
            </a:r>
            <a:r>
              <a:rPr lang="en-US" sz="2400" b="1" dirty="0">
                <a:solidFill>
                  <a:srgbClr val="00B050"/>
                </a:solidFill>
                <a:latin typeface="Times New Roman" panose="02020603050405020304" pitchFamily="18" charset="0"/>
                <a:cs typeface="Arial" panose="020B0604020202020204" pitchFamily="34" charset="0"/>
              </a:rPr>
              <a:t> PTHH </a:t>
            </a:r>
            <a:r>
              <a:rPr lang="en-US" sz="2400" b="1" dirty="0" err="1">
                <a:solidFill>
                  <a:srgbClr val="00B050"/>
                </a:solidFill>
                <a:latin typeface="Times New Roman" panose="02020603050405020304" pitchFamily="18" charset="0"/>
                <a:cs typeface="Arial" panose="020B0604020202020204" pitchFamily="34" charset="0"/>
              </a:rPr>
              <a:t>của</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từng</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thí</a:t>
            </a:r>
            <a:r>
              <a:rPr lang="en-US" sz="2400" b="1" dirty="0">
                <a:solidFill>
                  <a:srgbClr val="00B050"/>
                </a:solidFill>
                <a:latin typeface="Times New Roman" panose="02020603050405020304" pitchFamily="18" charset="0"/>
                <a:cs typeface="Arial" panose="020B0604020202020204" pitchFamily="34" charset="0"/>
              </a:rPr>
              <a:t> </a:t>
            </a:r>
            <a:r>
              <a:rPr lang="en-US" sz="2400" b="1" dirty="0" err="1">
                <a:solidFill>
                  <a:srgbClr val="00B050"/>
                </a:solidFill>
                <a:latin typeface="Times New Roman" panose="02020603050405020304" pitchFamily="18" charset="0"/>
                <a:cs typeface="Arial" panose="020B0604020202020204" pitchFamily="34" charset="0"/>
              </a:rPr>
              <a:t>nghiệm</a:t>
            </a:r>
            <a:r>
              <a:rPr lang="en-US" sz="2400" b="1" dirty="0">
                <a:solidFill>
                  <a:srgbClr val="00B050"/>
                </a:solidFill>
                <a:latin typeface="Times New Roman" panose="02020603050405020304" pitchFamily="18" charset="0"/>
                <a:cs typeface="Arial" panose="020B0604020202020204" pitchFamily="34" charset="0"/>
              </a:rPr>
              <a:t>? </a:t>
            </a:r>
            <a:endParaRPr lang="en-US" sz="2400" b="1" dirty="0">
              <a:solidFill>
                <a:srgbClr val="00B050"/>
              </a:solidFill>
            </a:endParaRPr>
          </a:p>
        </p:txBody>
      </p:sp>
      <p:pic>
        <p:nvPicPr>
          <p:cNvPr id="10" name="Picture 9"/>
          <p:cNvPicPr>
            <a:picLocks noChangeAspect="1"/>
          </p:cNvPicPr>
          <p:nvPr/>
        </p:nvPicPr>
        <p:blipFill>
          <a:blip r:embed="rId3"/>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03200" y="89943"/>
            <a:ext cx="11183815" cy="1077218"/>
          </a:xfrm>
          <a:prstGeom prst="rect">
            <a:avLst/>
          </a:prstGeom>
          <a:noFill/>
          <a:ln w="9525">
            <a:noFill/>
          </a:ln>
        </p:spPr>
        <p:txBody>
          <a:bodyPr wrap="square">
            <a:spAutoFit/>
          </a:bodyPr>
          <a:lstStyle/>
          <a:p>
            <a:pPr indent="0"/>
            <a:r>
              <a:rPr lang="en-US" sz="3200" b="1">
                <a:latin typeface="Times New Roman" panose="02020603050405020304" pitchFamily="18" charset="0"/>
              </a:rPr>
              <a:t>Trạm 1. Nghiên cứu SGK và hoàn thành vào phiếu học tập sau </a:t>
            </a:r>
          </a:p>
          <a:p>
            <a:pPr indent="0"/>
            <a:r>
              <a:rPr lang="en-US" sz="3200" b="1">
                <a:latin typeface="Times New Roman" panose="02020603050405020304" pitchFamily="18" charset="0"/>
              </a:rPr>
              <a:t>Phiếu học tập: Thí nghiệm tìm hiểu tính chất hóa học của Muối </a:t>
            </a:r>
          </a:p>
        </p:txBody>
      </p:sp>
      <p:graphicFrame>
        <p:nvGraphicFramePr>
          <p:cNvPr id="2" name="Table 1"/>
          <p:cNvGraphicFramePr/>
          <p:nvPr>
            <p:extLst>
              <p:ext uri="{D42A27DB-BD31-4B8C-83A1-F6EECF244321}">
                <p14:modId xmlns:p14="http://schemas.microsoft.com/office/powerpoint/2010/main" val="4075268358"/>
              </p:ext>
            </p:extLst>
          </p:nvPr>
        </p:nvGraphicFramePr>
        <p:xfrm>
          <a:off x="203200" y="1186407"/>
          <a:ext cx="11805920" cy="5628640"/>
        </p:xfrm>
        <a:graphic>
          <a:graphicData uri="http://schemas.openxmlformats.org/drawingml/2006/table">
            <a:tbl>
              <a:tblPr firstRow="1" bandRow="1">
                <a:tableStyleId>{5940675A-B579-460E-94D1-54222C63F5DA}</a:tableStyleId>
              </a:tblPr>
              <a:tblGrid>
                <a:gridCol w="723079">
                  <a:extLst>
                    <a:ext uri="{9D8B030D-6E8A-4147-A177-3AD203B41FA5}">
                      <a16:colId xmlns:a16="http://schemas.microsoft.com/office/drawing/2014/main" val="20000"/>
                    </a:ext>
                  </a:extLst>
                </a:gridCol>
                <a:gridCol w="2171923">
                  <a:extLst>
                    <a:ext uri="{9D8B030D-6E8A-4147-A177-3AD203B41FA5}">
                      <a16:colId xmlns:a16="http://schemas.microsoft.com/office/drawing/2014/main" val="65736593"/>
                    </a:ext>
                  </a:extLst>
                </a:gridCol>
                <a:gridCol w="3377902">
                  <a:extLst>
                    <a:ext uri="{9D8B030D-6E8A-4147-A177-3AD203B41FA5}">
                      <a16:colId xmlns:a16="http://schemas.microsoft.com/office/drawing/2014/main" val="20001"/>
                    </a:ext>
                  </a:extLst>
                </a:gridCol>
                <a:gridCol w="3012141">
                  <a:extLst>
                    <a:ext uri="{9D8B030D-6E8A-4147-A177-3AD203B41FA5}">
                      <a16:colId xmlns:a16="http://schemas.microsoft.com/office/drawing/2014/main" val="20002"/>
                    </a:ext>
                  </a:extLst>
                </a:gridCol>
                <a:gridCol w="2520875">
                  <a:extLst>
                    <a:ext uri="{9D8B030D-6E8A-4147-A177-3AD203B41FA5}">
                      <a16:colId xmlns:a16="http://schemas.microsoft.com/office/drawing/2014/main" val="20003"/>
                    </a:ext>
                  </a:extLst>
                </a:gridCol>
              </a:tblGrid>
              <a:tr h="597535">
                <a:tc>
                  <a:txBody>
                    <a:bodyPr/>
                    <a:lstStyle/>
                    <a:p>
                      <a:pPr indent="0">
                        <a:buNone/>
                      </a:pPr>
                      <a:r>
                        <a:rPr lang="en-US" sz="2400" b="0" dirty="0">
                          <a:latin typeface="Times New Roman" panose="02020603050405020304" pitchFamily="18" charset="0"/>
                          <a:cs typeface="Times New Roman" panose="02020603050405020304" pitchFamily="18" charset="0"/>
                        </a:rPr>
                        <a:t>STT</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b="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ea typeface="Times New Roman" panose="02020603050405020304" pitchFamily="18" charset="0"/>
                          <a:cs typeface="Times New Roman" panose="02020603050405020304" pitchFamily="18" charset="0"/>
                        </a:rPr>
                        <a:t>thí</a:t>
                      </a:r>
                      <a:r>
                        <a:rPr lang="en-US" sz="2400" b="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ea typeface="Times New Roman" panose="02020603050405020304" pitchFamily="18" charset="0"/>
                          <a:cs typeface="Times New Roman" panose="02020603050405020304" pitchFamily="18" charset="0"/>
                        </a:rPr>
                        <a:t>nghiệm</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8316601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3" name="Phản ứng Fe+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07105" y="581025"/>
            <a:ext cx="8684895" cy="6276975"/>
          </a:xfrm>
          <a:prstGeom prst="rect">
            <a:avLst/>
          </a:prstGeom>
        </p:spPr>
      </p:pic>
      <p:sp>
        <p:nvSpPr>
          <p:cNvPr id="11" name="Text Box 10"/>
          <p:cNvSpPr txBox="1"/>
          <p:nvPr/>
        </p:nvSpPr>
        <p:spPr>
          <a:xfrm>
            <a:off x="111760" y="1143000"/>
            <a:ext cx="350647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TN1:Fe tác dụng với dung dịch CuSO</a:t>
            </a:r>
            <a:r>
              <a:rPr lang="en-US" sz="2800" b="0" baseline="-25000">
                <a:solidFill>
                  <a:schemeClr val="tx1"/>
                </a:solidFill>
                <a:latin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00" grpId="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pic>
        <p:nvPicPr>
          <p:cNvPr id="4" name="#22 - BaCl2 + H2SO4 - 💚 Thí nghiệm hóa học 💚">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19455" y="1043940"/>
            <a:ext cx="11472545" cy="5814060"/>
          </a:xfrm>
          <a:prstGeom prst="rect">
            <a:avLst/>
          </a:prstGeom>
        </p:spPr>
      </p:pic>
      <p:sp>
        <p:nvSpPr>
          <p:cNvPr id="5" name="Text Box 4"/>
          <p:cNvSpPr txBox="1"/>
          <p:nvPr/>
        </p:nvSpPr>
        <p:spPr>
          <a:xfrm>
            <a:off x="2745740" y="666750"/>
            <a:ext cx="7319645" cy="460375"/>
          </a:xfrm>
          <a:prstGeom prst="rect">
            <a:avLst/>
          </a:prstGeom>
          <a:noFill/>
          <a:ln w="9525">
            <a:noFill/>
          </a:ln>
        </p:spPr>
        <p:txBody>
          <a:bodyPr wrap="square">
            <a:spAutoFit/>
          </a:bodyPr>
          <a:lstStyle/>
          <a:p>
            <a:pPr indent="0"/>
            <a:r>
              <a:rPr lang="en-US" sz="2400" b="1">
                <a:solidFill>
                  <a:srgbClr val="000000"/>
                </a:solidFill>
                <a:latin typeface="Times New Roman" panose="02020603050405020304" pitchFamily="18" charset="0"/>
                <a:ea typeface="SimSun" panose="02010600030101010101" pitchFamily="2" charset="-122"/>
              </a:rPr>
              <a:t>TN 2:Dung dịch </a:t>
            </a:r>
            <a:r>
              <a:rPr lang="en-US" sz="2400" b="1">
                <a:latin typeface="Times New Roman" panose="02020603050405020304" pitchFamily="18" charset="0"/>
                <a:ea typeface="SimSun" panose="02010600030101010101" pitchFamily="2" charset="-122"/>
              </a:rPr>
              <a:t>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H</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endParaRPr lang="en-US" sz="2400" b="1"/>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3231515" y="666750"/>
            <a:ext cx="747331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p>
        </p:txBody>
      </p:sp>
      <p:pic>
        <p:nvPicPr>
          <p:cNvPr id="2" name="NaOH + 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127125"/>
            <a:ext cx="9966325" cy="5730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lstStyle/>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p>
        </p:txBody>
      </p:sp>
      <p:sp>
        <p:nvSpPr>
          <p:cNvPr id="5" name="Text Box 4"/>
          <p:cNvSpPr txBox="1"/>
          <p:nvPr/>
        </p:nvSpPr>
        <p:spPr>
          <a:xfrm>
            <a:off x="2069465" y="666750"/>
            <a:ext cx="747204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p>
        </p:txBody>
      </p:sp>
      <p:pic>
        <p:nvPicPr>
          <p:cNvPr id="2" name="Na2SO4 + BaCl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36090" y="1212215"/>
            <a:ext cx="9956165" cy="5645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69590" y="98425"/>
            <a:ext cx="5921375" cy="583565"/>
          </a:xfrm>
          <a:prstGeom prst="rect">
            <a:avLst/>
          </a:prstGeom>
          <a:noFill/>
          <a:ln w="9525">
            <a:noFill/>
          </a:ln>
        </p:spPr>
        <p:txBody>
          <a:bodyPr wrap="square">
            <a:spAutoFit/>
          </a:bodyPr>
          <a:lstStyle/>
          <a:p>
            <a:pPr indent="0"/>
            <a:r>
              <a:rPr lang="en-US" sz="3200" b="1">
                <a:latin typeface="Times New Roman" panose="02020603050405020304" pitchFamily="18" charset="0"/>
              </a:rPr>
              <a:t>Kết quả thảo luận của nhóm</a:t>
            </a:r>
          </a:p>
        </p:txBody>
      </p:sp>
      <p:graphicFrame>
        <p:nvGraphicFramePr>
          <p:cNvPr id="2" name="Table 1"/>
          <p:cNvGraphicFramePr/>
          <p:nvPr/>
        </p:nvGraphicFramePr>
        <p:xfrm>
          <a:off x="203200" y="822325"/>
          <a:ext cx="11805920" cy="5581650"/>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dirty="0" err="1">
                <a:solidFill>
                  <a:schemeClr val="tx1"/>
                </a:solidFill>
                <a:latin typeface="Times New Roman" panose="02020603050405020304" pitchFamily="18" charset="0"/>
                <a:cs typeface="Times New Roman" panose="02020603050405020304" pitchFamily="18" charset="0"/>
                <a:sym typeface="+mn-ea"/>
              </a:rPr>
              <a:t>Màu</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xanh</a:t>
            </a:r>
            <a:r>
              <a:rPr lang="en-US" sz="2400" dirty="0">
                <a:solidFill>
                  <a:schemeClr val="tx1"/>
                </a:solidFill>
                <a:latin typeface="Times New Roman" panose="02020603050405020304" pitchFamily="18" charset="0"/>
                <a:cs typeface="Times New Roman" panose="02020603050405020304" pitchFamily="18" charset="0"/>
                <a:sym typeface="+mn-ea"/>
              </a:rPr>
              <a:t> dung </a:t>
            </a:r>
            <a:r>
              <a:rPr lang="en-US" sz="2400" dirty="0" err="1">
                <a:solidFill>
                  <a:schemeClr val="tx1"/>
                </a:solidFill>
                <a:latin typeface="Times New Roman" panose="02020603050405020304" pitchFamily="18" charset="0"/>
                <a:cs typeface="Times New Roman" panose="02020603050405020304" pitchFamily="18" charset="0"/>
                <a:sym typeface="+mn-ea"/>
              </a:rPr>
              <a:t>dịch</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nhạt</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dần</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có</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lớp</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đồng</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đỏ</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bám</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trên</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đinh</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sắt</a:t>
            </a:r>
            <a:r>
              <a:rPr lang="en-US" sz="2400" dirty="0">
                <a:solidFill>
                  <a:schemeClr val="tx1"/>
                </a:solidFill>
                <a:latin typeface="Times New Roman" panose="02020603050405020304" pitchFamily="18" charset="0"/>
                <a:cs typeface="Times New Roman" panose="02020603050405020304" pitchFamily="18" charset="0"/>
                <a:sym typeface="+mn-ea"/>
              </a:rPr>
              <a: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sym typeface="+mn-ea"/>
              </a:rPr>
              <a:t>Fe + CuSO</a:t>
            </a:r>
            <a:r>
              <a:rPr lang="en-US" sz="2400" baseline="-25000">
                <a:solidFill>
                  <a:schemeClr val="tx1"/>
                </a:solidFill>
                <a:latin typeface="Times New Roman" panose="02020603050405020304" pitchFamily="18" charset="0"/>
                <a:cs typeface="Times New Roman" panose="02020603050405020304" pitchFamily="18" charset="0"/>
                <a:sym typeface="+mn-ea"/>
              </a:rPr>
              <a:t>4         </a:t>
            </a:r>
            <a:r>
              <a:rPr lang="en-US" sz="2400">
                <a:solidFill>
                  <a:schemeClr val="tx1"/>
                </a:solidFill>
                <a:latin typeface="Times New Roman" panose="02020603050405020304" pitchFamily="18" charset="0"/>
                <a:cs typeface="Times New Roman" panose="02020603050405020304" pitchFamily="18" charset="0"/>
                <a:sym typeface="+mn-ea"/>
              </a:rPr>
              <a:t>FeSO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dirty="0" err="1">
                <a:solidFill>
                  <a:schemeClr val="tx1"/>
                </a:solidFill>
                <a:latin typeface="Times New Roman" panose="02020603050405020304" pitchFamily="18" charset="0"/>
                <a:cs typeface="Times New Roman" panose="02020603050405020304" pitchFamily="18" charset="0"/>
                <a:sym typeface="+mn-ea"/>
              </a:rPr>
              <a:t>Có</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kết</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tủa</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trắng</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tạo</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thành</a:t>
            </a:r>
            <a:r>
              <a:rPr lang="en-US" sz="2400" dirty="0">
                <a:solidFill>
                  <a:schemeClr val="tx1"/>
                </a:solidFill>
                <a:latin typeface="Times New Roman" panose="02020603050405020304" pitchFamily="18" charset="0"/>
                <a:cs typeface="Times New Roman" panose="02020603050405020304" pitchFamily="18" charset="0"/>
                <a:sym typeface="+mn-ea"/>
              </a:rPr>
              <a:t>.</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dirty="0" err="1">
                <a:solidFill>
                  <a:schemeClr val="tx1"/>
                </a:solidFill>
                <a:latin typeface="Times New Roman" panose="02020603050405020304" pitchFamily="18" charset="0"/>
                <a:cs typeface="Times New Roman" panose="02020603050405020304" pitchFamily="18" charset="0"/>
                <a:sym typeface="+mn-ea"/>
              </a:rPr>
              <a:t>Có</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kết</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tủa</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xanh</a:t>
            </a:r>
            <a:r>
              <a:rPr lang="en-US" sz="2400" dirty="0">
                <a:solidFill>
                  <a:schemeClr val="tx1"/>
                </a:solidFill>
                <a:latin typeface="Times New Roman" panose="02020603050405020304" pitchFamily="18" charset="0"/>
                <a:cs typeface="Times New Roman" panose="02020603050405020304" pitchFamily="18" charset="0"/>
                <a:sym typeface="+mn-ea"/>
              </a:rPr>
              <a:t> da </a:t>
            </a:r>
            <a:r>
              <a:rPr lang="en-US" sz="2400" dirty="0" err="1">
                <a:solidFill>
                  <a:schemeClr val="tx1"/>
                </a:solidFill>
                <a:latin typeface="Times New Roman" panose="02020603050405020304" pitchFamily="18" charset="0"/>
                <a:cs typeface="Times New Roman" panose="02020603050405020304" pitchFamily="18" charset="0"/>
                <a:sym typeface="+mn-ea"/>
              </a:rPr>
              <a:t>trời</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tạo</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thành</a:t>
            </a:r>
            <a:endParaRPr lang="en-US"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17" name="Rectangles 16"/>
          <p:cNvSpPr/>
          <p:nvPr/>
        </p:nvSpPr>
        <p:spPr>
          <a:xfrm>
            <a:off x="7973060" y="4026535"/>
            <a:ext cx="400621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a:solidFill>
                  <a:schemeClr val="tx1"/>
                </a:solidFill>
                <a:latin typeface="Times New Roman" panose="02020603050405020304" pitchFamily="18" charset="0"/>
                <a:cs typeface="Times New Roman" panose="02020603050405020304" pitchFamily="18" charset="0"/>
                <a:sym typeface="+mn-ea"/>
              </a:rPr>
              <a:t>CuSO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+ 2NaOH   </a:t>
            </a:r>
            <a:r>
              <a:rPr lang="en-US" sz="2000" baseline="-25000">
                <a:solidFill>
                  <a:schemeClr val="tx1"/>
                </a:solidFill>
                <a:latin typeface="Times New Roman" panose="02020603050405020304" pitchFamily="18" charset="0"/>
                <a:cs typeface="Times New Roman" panose="02020603050405020304" pitchFamily="18" charset="0"/>
                <a:sym typeface="+mn-ea"/>
              </a:rPr>
              <a:t>      </a:t>
            </a:r>
            <a:r>
              <a:rPr lang="en-US" sz="2000">
                <a:solidFill>
                  <a:schemeClr val="tx1"/>
                </a:solidFill>
                <a:latin typeface="Times New Roman" panose="02020603050405020304" pitchFamily="18" charset="0"/>
                <a:cs typeface="Times New Roman" panose="02020603050405020304" pitchFamily="18" charset="0"/>
                <a:sym typeface="+mn-ea"/>
              </a:rPr>
              <a:t>    Cu(OH)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 Na</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dirty="0" err="1">
                <a:solidFill>
                  <a:schemeClr val="tx1"/>
                </a:solidFill>
                <a:latin typeface="Times New Roman" panose="02020603050405020304" pitchFamily="18" charset="0"/>
                <a:cs typeface="Times New Roman" panose="02020603050405020304" pitchFamily="18" charset="0"/>
                <a:sym typeface="+mn-ea"/>
              </a:rPr>
              <a:t>Có</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kết</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tủa</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trắng</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tạo</a:t>
            </a:r>
            <a:r>
              <a:rPr lang="en-US" sz="2400" dirty="0">
                <a:solidFill>
                  <a:schemeClr val="tx1"/>
                </a:solidFill>
                <a:latin typeface="Times New Roman" panose="02020603050405020304" pitchFamily="18" charset="0"/>
                <a:cs typeface="Times New Roman" panose="02020603050405020304" pitchFamily="18" charset="0"/>
                <a:sym typeface="+mn-ea"/>
              </a:rPr>
              <a:t> </a:t>
            </a:r>
            <a:r>
              <a:rPr lang="en-US" sz="2400" dirty="0" err="1">
                <a:solidFill>
                  <a:schemeClr val="tx1"/>
                </a:solidFill>
                <a:latin typeface="Times New Roman" panose="02020603050405020304" pitchFamily="18" charset="0"/>
                <a:cs typeface="Times New Roman" panose="02020603050405020304" pitchFamily="18" charset="0"/>
                <a:sym typeface="+mn-ea"/>
              </a:rPr>
              <a:t>thành</a:t>
            </a:r>
            <a:r>
              <a:rPr lang="en-US" sz="2400" dirty="0">
                <a:solidFill>
                  <a:schemeClr val="tx1"/>
                </a:solidFill>
                <a:latin typeface="Times New Roman" panose="02020603050405020304" pitchFamily="18" charset="0"/>
                <a:cs typeface="Times New Roman" panose="02020603050405020304" pitchFamily="18" charset="0"/>
                <a:sym typeface="+mn-ea"/>
              </a:rPr>
              <a:t>.</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a:t>
            </a: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10106978" y="4368800"/>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8" name="Text Box 7"/>
          <p:cNvSpPr txBox="1"/>
          <p:nvPr/>
        </p:nvSpPr>
        <p:spPr>
          <a:xfrm>
            <a:off x="458470" y="848360"/>
            <a:ext cx="11432540" cy="1198880"/>
          </a:xfrm>
          <a:prstGeom prst="rect">
            <a:avLst/>
          </a:prstGeom>
          <a:noFill/>
          <a:ln w="9525">
            <a:noFill/>
          </a:ln>
        </p:spPr>
        <p:txBody>
          <a:bodyPr wrap="square">
            <a:spAutoFit/>
          </a:bodyPr>
          <a:lstStyle/>
          <a:p>
            <a:pPr indent="0" algn="ctr"/>
            <a:r>
              <a:rPr lang="en-US" sz="2400" b="1" dirty="0" err="1">
                <a:latin typeface="Times New Roman" panose="02020603050405020304" pitchFamily="18" charset="0"/>
              </a:rPr>
              <a:t>Tính</a:t>
            </a:r>
            <a:r>
              <a:rPr lang="en-US" sz="2400" b="1" dirty="0">
                <a:latin typeface="Times New Roman" panose="02020603050405020304" pitchFamily="18" charset="0"/>
              </a:rPr>
              <a:t> </a:t>
            </a:r>
            <a:r>
              <a:rPr lang="en-US" sz="2400" b="1" dirty="0" err="1">
                <a:latin typeface="Times New Roman" panose="02020603050405020304" pitchFamily="18" charset="0"/>
              </a:rPr>
              <a:t>chất</a:t>
            </a:r>
            <a:r>
              <a:rPr lang="en-US" sz="2400" b="1" dirty="0">
                <a:latin typeface="Times New Roman" panose="02020603050405020304" pitchFamily="18" charset="0"/>
              </a:rPr>
              <a:t> </a:t>
            </a:r>
            <a:r>
              <a:rPr lang="en-US" sz="2400" b="1" dirty="0" err="1">
                <a:latin typeface="Times New Roman" panose="02020603050405020304" pitchFamily="18" charset="0"/>
              </a:rPr>
              <a:t>hóa</a:t>
            </a:r>
            <a:r>
              <a:rPr lang="en-US" sz="2400" b="1" dirty="0">
                <a:latin typeface="Times New Roman" panose="02020603050405020304" pitchFamily="18" charset="0"/>
              </a:rPr>
              <a:t> </a:t>
            </a:r>
            <a:r>
              <a:rPr lang="en-US" sz="2400" b="1" dirty="0" err="1">
                <a:latin typeface="Times New Roman" panose="02020603050405020304" pitchFamily="18" charset="0"/>
              </a:rPr>
              <a:t>học</a:t>
            </a:r>
            <a:r>
              <a:rPr lang="en-US" sz="2400" b="1" dirty="0">
                <a:latin typeface="Times New Roman" panose="02020603050405020304" pitchFamily="18" charset="0"/>
              </a:rPr>
              <a:t> </a:t>
            </a:r>
            <a:r>
              <a:rPr lang="en-US" sz="2400" b="1" dirty="0" err="1">
                <a:latin typeface="Times New Roman" panose="02020603050405020304" pitchFamily="18" charset="0"/>
              </a:rPr>
              <a:t>của</a:t>
            </a:r>
            <a:r>
              <a:rPr lang="en-US" sz="2400" b="1" dirty="0">
                <a:latin typeface="Times New Roman" panose="02020603050405020304" pitchFamily="18" charset="0"/>
              </a:rPr>
              <a:t> </a:t>
            </a:r>
            <a:r>
              <a:rPr lang="en-US" sz="2400" b="1" dirty="0" err="1">
                <a:latin typeface="Times New Roman" panose="02020603050405020304" pitchFamily="18" charset="0"/>
              </a:rPr>
              <a:t>muối</a:t>
            </a:r>
            <a:endParaRPr lang="en-US" sz="2400" b="0" dirty="0">
              <a:solidFill>
                <a:srgbClr val="232323"/>
              </a:solidFill>
              <a:latin typeface="Times New Roman" panose="02020603050405020304" pitchFamily="18" charset="0"/>
            </a:endParaRPr>
          </a:p>
          <a:p>
            <a:pPr marL="457200" indent="-457200">
              <a:buAutoNum type="arabicPeriod"/>
            </a:pPr>
            <a:r>
              <a:rPr lang="en-US" sz="2400" b="1" dirty="0">
                <a:latin typeface="Times New Roman" panose="02020603050405020304" pitchFamily="18" charset="0"/>
                <a:cs typeface="Segoe UI" panose="020B0502040204020203" charset="0"/>
              </a:rPr>
              <a:t>DD </a:t>
            </a:r>
            <a:r>
              <a:rPr lang="en-US" sz="2400" b="1" dirty="0" err="1">
                <a:latin typeface="Times New Roman" panose="02020603050405020304" pitchFamily="18" charset="0"/>
                <a:cs typeface="Segoe UI" panose="020B0502040204020203" charset="0"/>
              </a:rPr>
              <a:t>muối</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tác</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dụng</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với</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kim</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loại</a:t>
            </a:r>
            <a:r>
              <a:rPr lang="en-US" sz="2400" b="1" dirty="0">
                <a:latin typeface="Times New Roman" panose="02020603050405020304" pitchFamily="18" charset="0"/>
                <a:cs typeface="Segoe UI" panose="020B0502040204020203" charset="0"/>
              </a:rPr>
              <a:t> </a:t>
            </a:r>
            <a:r>
              <a:rPr lang="en-US" sz="2400" b="1" dirty="0">
                <a:latin typeface="Times New Roman" panose="02020603050405020304" pitchFamily="18" charset="0"/>
                <a:cs typeface="Segoe UI" panose="020B0502040204020203" charset="0"/>
                <a:sym typeface="Wingdings" panose="05000000000000000000" pitchFamily="2" charset="2"/>
              </a:rPr>
              <a:t> </a:t>
            </a:r>
            <a:r>
              <a:rPr lang="en-US" sz="2400" b="1" dirty="0" err="1">
                <a:latin typeface="Times New Roman" panose="02020603050405020304" pitchFamily="18" charset="0"/>
                <a:cs typeface="Segoe UI" panose="020B0502040204020203" charset="0"/>
                <a:sym typeface="Wingdings" panose="05000000000000000000" pitchFamily="2" charset="2"/>
              </a:rPr>
              <a:t>Muối</a:t>
            </a:r>
            <a:r>
              <a:rPr lang="en-US" sz="2400" b="1" dirty="0">
                <a:latin typeface="Times New Roman" panose="02020603050405020304" pitchFamily="18" charset="0"/>
                <a:cs typeface="Segoe UI" panose="020B0502040204020203" charset="0"/>
                <a:sym typeface="Wingdings" panose="05000000000000000000" pitchFamily="2" charset="2"/>
              </a:rPr>
              <a:t> </a:t>
            </a:r>
            <a:r>
              <a:rPr lang="en-US" sz="2400" b="1" dirty="0" err="1">
                <a:latin typeface="Times New Roman" panose="02020603050405020304" pitchFamily="18" charset="0"/>
                <a:cs typeface="Segoe UI" panose="020B0502040204020203" charset="0"/>
                <a:sym typeface="Wingdings" panose="05000000000000000000" pitchFamily="2" charset="2"/>
              </a:rPr>
              <a:t>mới</a:t>
            </a:r>
            <a:r>
              <a:rPr lang="en-US" sz="2400" b="1" dirty="0">
                <a:latin typeface="Times New Roman" panose="02020603050405020304" pitchFamily="18" charset="0"/>
                <a:cs typeface="Segoe UI" panose="020B0502040204020203" charset="0"/>
                <a:sym typeface="Wingdings" panose="05000000000000000000" pitchFamily="2" charset="2"/>
              </a:rPr>
              <a:t> + Kim </a:t>
            </a:r>
            <a:r>
              <a:rPr lang="en-US" sz="2400" b="1" dirty="0" err="1">
                <a:latin typeface="Times New Roman" panose="02020603050405020304" pitchFamily="18" charset="0"/>
                <a:cs typeface="Segoe UI" panose="020B0502040204020203" charset="0"/>
                <a:sym typeface="Wingdings" panose="05000000000000000000" pitchFamily="2" charset="2"/>
              </a:rPr>
              <a:t>loại</a:t>
            </a:r>
            <a:r>
              <a:rPr lang="en-US" sz="2400" b="1" dirty="0">
                <a:latin typeface="Times New Roman" panose="02020603050405020304" pitchFamily="18" charset="0"/>
                <a:cs typeface="Segoe UI" panose="020B0502040204020203" charset="0"/>
                <a:sym typeface="Wingdings" panose="05000000000000000000" pitchFamily="2" charset="2"/>
              </a:rPr>
              <a:t> </a:t>
            </a:r>
            <a:r>
              <a:rPr lang="en-US" sz="2400" b="1" dirty="0" err="1">
                <a:latin typeface="Times New Roman" panose="02020603050405020304" pitchFamily="18" charset="0"/>
                <a:cs typeface="Segoe UI" panose="020B0502040204020203" charset="0"/>
                <a:sym typeface="Wingdings" panose="05000000000000000000" pitchFamily="2" charset="2"/>
              </a:rPr>
              <a:t>mới</a:t>
            </a:r>
            <a:endParaRPr lang="en-US" sz="2400" b="1" dirty="0">
              <a:latin typeface="Times New Roman" panose="02020603050405020304" pitchFamily="18" charset="0"/>
              <a:cs typeface="Segoe UI" panose="020B0502040204020203" charset="0"/>
            </a:endParaRPr>
          </a:p>
          <a:p>
            <a:r>
              <a:rPr lang="en-US" sz="2400" b="0" dirty="0">
                <a:latin typeface="Times New Roman" panose="02020603050405020304" pitchFamily="18" charset="0"/>
                <a:cs typeface="Segoe UI" panose="020B0502040204020203" charset="0"/>
              </a:rPr>
              <a:t> Kim </a:t>
            </a:r>
            <a:r>
              <a:rPr lang="en-US" sz="2400" b="0" dirty="0" err="1">
                <a:latin typeface="Times New Roman" panose="02020603050405020304" pitchFamily="18" charset="0"/>
                <a:cs typeface="Segoe UI" panose="020B0502040204020203" charset="0"/>
              </a:rPr>
              <a:t>loại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mạnh</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hơn</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có</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thể</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đẩy</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kim</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loại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yếu</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hơn</a:t>
            </a:r>
            <a:r>
              <a:rPr lang="en-US" sz="2400" b="0" dirty="0">
                <a:latin typeface="Times New Roman" panose="02020603050405020304" pitchFamily="18" charset="0"/>
                <a:cs typeface="Segoe UI" panose="020B0502040204020203" charset="0"/>
              </a:rPr>
              <a:t> ra </a:t>
            </a:r>
            <a:r>
              <a:rPr lang="en-US" sz="2400" b="0" dirty="0" err="1">
                <a:latin typeface="Times New Roman" panose="02020603050405020304" pitchFamily="18" charset="0"/>
                <a:cs typeface="Segoe UI" panose="020B0502040204020203" charset="0"/>
              </a:rPr>
              <a:t>khỏi</a:t>
            </a:r>
            <a:r>
              <a:rPr lang="en-US" sz="2400" b="0" dirty="0">
                <a:latin typeface="Times New Roman" panose="02020603050405020304" pitchFamily="18" charset="0"/>
                <a:cs typeface="Segoe UI" panose="020B0502040204020203" charset="0"/>
              </a:rPr>
              <a:t> dung </a:t>
            </a:r>
            <a:r>
              <a:rPr lang="en-US" sz="2400" b="0" dirty="0" err="1">
                <a:latin typeface="Times New Roman" panose="02020603050405020304" pitchFamily="18" charset="0"/>
                <a:cs typeface="Segoe UI" panose="020B0502040204020203" charset="0"/>
              </a:rPr>
              <a:t>dịch</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của</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nó</a:t>
            </a:r>
            <a:r>
              <a:rPr lang="en-US" sz="2400" b="0" dirty="0">
                <a:latin typeface="Times New Roman" panose="02020603050405020304" pitchFamily="18" charset="0"/>
                <a:cs typeface="Segoe UI" panose="020B0502040204020203" charset="0"/>
              </a:rPr>
              <a:t>.</a:t>
            </a:r>
            <a:endParaRPr lang="en-US" sz="2400" dirty="0"/>
          </a:p>
        </p:txBody>
      </p:sp>
      <p:sp>
        <p:nvSpPr>
          <p:cNvPr id="9" name="Text Box 8"/>
          <p:cNvSpPr txBox="1"/>
          <p:nvPr/>
        </p:nvSpPr>
        <p:spPr>
          <a:xfrm>
            <a:off x="3551872" y="1987512"/>
            <a:ext cx="5080000" cy="460375"/>
          </a:xfrm>
          <a:prstGeom prst="rect">
            <a:avLst/>
          </a:prstGeom>
          <a:noFill/>
          <a:ln w="9525">
            <a:noFill/>
          </a:ln>
        </p:spPr>
        <p:txBody>
          <a:bodyPr>
            <a:spAutoFit/>
          </a:bodyPr>
          <a:lstStyle/>
          <a:p>
            <a:pPr indent="0"/>
            <a:r>
              <a:rPr lang="en-US" sz="2400" b="0" dirty="0">
                <a:latin typeface="Times New Roman" panose="02020603050405020304" pitchFamily="18" charset="0"/>
                <a:ea typeface="SimSun" panose="02010600030101010101" pitchFamily="2" charset="-122"/>
              </a:rPr>
              <a:t>VD: Fe + CuSO</a:t>
            </a:r>
            <a:r>
              <a:rPr lang="en-US" sz="2400" b="0" baseline="-25000" dirty="0">
                <a:latin typeface="Times New Roman" panose="02020603050405020304" pitchFamily="18" charset="0"/>
                <a:ea typeface="SimSun" panose="02010600030101010101" pitchFamily="2" charset="-122"/>
              </a:rPr>
              <a:t>4 </a:t>
            </a:r>
            <a:r>
              <a:rPr lang="en-US" sz="2400" b="0" dirty="0">
                <a:latin typeface="Times New Roman" panose="02020603050405020304" pitchFamily="18" charset="0"/>
                <a:ea typeface="SimSun" panose="02010600030101010101" pitchFamily="2" charset="-122"/>
              </a:rPr>
              <a:t>           FeSO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 Cu</a:t>
            </a:r>
            <a:endParaRPr lang="en-US" sz="2400" dirty="0"/>
          </a:p>
        </p:txBody>
      </p:sp>
      <p:cxnSp>
        <p:nvCxnSpPr>
          <p:cNvPr id="1967435393" name="Straight Arrow Connector 6"/>
          <p:cNvCxnSpPr/>
          <p:nvPr/>
        </p:nvCxnSpPr>
        <p:spPr>
          <a:xfrm>
            <a:off x="5832158" y="2245601"/>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220980" y="2453339"/>
            <a:ext cx="11908155" cy="829945"/>
          </a:xfrm>
          <a:prstGeom prst="rect">
            <a:avLst/>
          </a:prstGeom>
          <a:noFill/>
          <a:ln w="9525">
            <a:noFill/>
          </a:ln>
        </p:spPr>
        <p:txBody>
          <a:bodyPr wrap="square">
            <a:spAutoFit/>
          </a:bodyPr>
          <a:lstStyle/>
          <a:p>
            <a:pPr indent="292100"/>
            <a:r>
              <a:rPr lang="en-US" sz="2400" b="1" dirty="0">
                <a:solidFill>
                  <a:srgbClr val="232323"/>
                </a:solidFill>
                <a:latin typeface="Times New Roman" panose="02020603050405020304" pitchFamily="18" charset="0"/>
              </a:rPr>
              <a:t>2. </a:t>
            </a:r>
            <a:r>
              <a:rPr lang="en-US" sz="2400" b="1" dirty="0">
                <a:solidFill>
                  <a:srgbClr val="232323"/>
                </a:solidFill>
                <a:latin typeface="Times New Roman" panose="02020603050405020304" pitchFamily="18" charset="0"/>
                <a:cs typeface="Segoe UI" panose="020B0502040204020203" charset="0"/>
              </a:rPr>
              <a:t>DD </a:t>
            </a:r>
            <a:r>
              <a:rPr lang="en-US" sz="2400" b="1" dirty="0" err="1">
                <a:solidFill>
                  <a:srgbClr val="232323"/>
                </a:solidFill>
                <a:latin typeface="Times New Roman" panose="02020603050405020304" pitchFamily="18" charset="0"/>
                <a:cs typeface="Segoe UI" panose="020B0502040204020203" charset="0"/>
              </a:rPr>
              <a:t>m</a:t>
            </a:r>
            <a:r>
              <a:rPr lang="en-US" sz="2400" b="1" dirty="0" err="1">
                <a:latin typeface="Times New Roman" panose="02020603050405020304" pitchFamily="18" charset="0"/>
                <a:cs typeface="Segoe UI" panose="020B0502040204020203" charset="0"/>
              </a:rPr>
              <a:t>uối</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tác</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dụng</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với</a:t>
            </a:r>
            <a:r>
              <a:rPr lang="en-US" sz="2400" b="1" dirty="0">
                <a:latin typeface="Times New Roman" panose="02020603050405020304" pitchFamily="18" charset="0"/>
                <a:cs typeface="Segoe UI" panose="020B0502040204020203" charset="0"/>
              </a:rPr>
              <a:t> dung </a:t>
            </a:r>
            <a:r>
              <a:rPr lang="en-US" sz="2400" b="1" dirty="0" err="1">
                <a:latin typeface="Times New Roman" panose="02020603050405020304" pitchFamily="18" charset="0"/>
                <a:cs typeface="Segoe UI" panose="020B0502040204020203" charset="0"/>
              </a:rPr>
              <a:t>dịch</a:t>
            </a:r>
            <a:r>
              <a:rPr lang="en-US" sz="2400" b="1" dirty="0">
                <a:latin typeface="Times New Roman" panose="02020603050405020304" pitchFamily="18" charset="0"/>
                <a:cs typeface="Segoe UI" panose="020B0502040204020203" charset="0"/>
              </a:rPr>
              <a:t> acid </a:t>
            </a:r>
            <a:r>
              <a:rPr lang="en-US" sz="2400" b="1" dirty="0">
                <a:latin typeface="Times New Roman" panose="02020603050405020304" pitchFamily="18" charset="0"/>
                <a:cs typeface="Segoe UI" panose="020B0502040204020203" charset="0"/>
                <a:sym typeface="Wingdings" panose="05000000000000000000" pitchFamily="2" charset="2"/>
              </a:rPr>
              <a:t> </a:t>
            </a:r>
            <a:r>
              <a:rPr lang="en-US" sz="2400" b="1" dirty="0" err="1">
                <a:latin typeface="Times New Roman" panose="02020603050405020304" pitchFamily="18" charset="0"/>
                <a:cs typeface="Segoe UI" panose="020B0502040204020203" charset="0"/>
                <a:sym typeface="Wingdings" panose="05000000000000000000" pitchFamily="2" charset="2"/>
              </a:rPr>
              <a:t>Muối</a:t>
            </a:r>
            <a:r>
              <a:rPr lang="en-US" sz="2400" b="1" dirty="0">
                <a:latin typeface="Times New Roman" panose="02020603050405020304" pitchFamily="18" charset="0"/>
                <a:cs typeface="Segoe UI" panose="020B0502040204020203" charset="0"/>
                <a:sym typeface="Wingdings" panose="05000000000000000000" pitchFamily="2" charset="2"/>
              </a:rPr>
              <a:t> </a:t>
            </a:r>
            <a:r>
              <a:rPr lang="en-US" sz="2400" b="1" dirty="0" err="1">
                <a:latin typeface="Times New Roman" panose="02020603050405020304" pitchFamily="18" charset="0"/>
                <a:cs typeface="Segoe UI" panose="020B0502040204020203" charset="0"/>
                <a:sym typeface="Wingdings" panose="05000000000000000000" pitchFamily="2" charset="2"/>
              </a:rPr>
              <a:t>mới</a:t>
            </a:r>
            <a:r>
              <a:rPr lang="en-US" sz="2400" b="1" dirty="0">
                <a:latin typeface="Times New Roman" panose="02020603050405020304" pitchFamily="18" charset="0"/>
                <a:cs typeface="Segoe UI" panose="020B0502040204020203" charset="0"/>
                <a:sym typeface="Wingdings" panose="05000000000000000000" pitchFamily="2" charset="2"/>
              </a:rPr>
              <a:t> + </a:t>
            </a:r>
            <a:r>
              <a:rPr lang="en-US" sz="2400" b="1" dirty="0" err="1">
                <a:latin typeface="Times New Roman" panose="02020603050405020304" pitchFamily="18" charset="0"/>
                <a:cs typeface="Segoe UI" panose="020B0502040204020203" charset="0"/>
                <a:sym typeface="Wingdings" panose="05000000000000000000" pitchFamily="2" charset="2"/>
              </a:rPr>
              <a:t>Acide</a:t>
            </a:r>
            <a:r>
              <a:rPr lang="en-US" sz="2400" b="1" dirty="0">
                <a:latin typeface="Times New Roman" panose="02020603050405020304" pitchFamily="18" charset="0"/>
                <a:cs typeface="Segoe UI" panose="020B0502040204020203" charset="0"/>
                <a:sym typeface="Wingdings" panose="05000000000000000000" pitchFamily="2" charset="2"/>
              </a:rPr>
              <a:t> </a:t>
            </a:r>
            <a:r>
              <a:rPr lang="en-US" sz="2400" b="1" dirty="0" err="1">
                <a:latin typeface="Times New Roman" panose="02020603050405020304" pitchFamily="18" charset="0"/>
                <a:cs typeface="Segoe UI" panose="020B0502040204020203" charset="0"/>
                <a:sym typeface="Wingdings" panose="05000000000000000000" pitchFamily="2" charset="2"/>
              </a:rPr>
              <a:t>mới</a:t>
            </a:r>
            <a:endParaRPr lang="en-US" sz="2400" b="1" dirty="0">
              <a:latin typeface="Times New Roman" panose="02020603050405020304" pitchFamily="18" charset="0"/>
              <a:cs typeface="Segoe UI" panose="020B0502040204020203" charset="0"/>
            </a:endParaRPr>
          </a:p>
          <a:p>
            <a:pPr indent="292100"/>
            <a:r>
              <a:rPr lang="en-US" sz="2400" dirty="0" err="1">
                <a:latin typeface="Times New Roman" panose="02020603050405020304" pitchFamily="18" charset="0"/>
                <a:cs typeface="Segoe UI" panose="020B0502040204020203" charset="0"/>
              </a:rPr>
              <a:t>Sản</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phẩm</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của</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phản</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ứng</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có</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ít</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nhất</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một</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chất</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là</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chất</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khí</a:t>
            </a:r>
            <a:r>
              <a:rPr lang="en-US" sz="2400" dirty="0">
                <a:latin typeface="Times New Roman" panose="02020603050405020304" pitchFamily="18" charset="0"/>
                <a:cs typeface="Segoe UI" panose="020B0502040204020203" charset="0"/>
              </a:rPr>
              <a:t>/</a:t>
            </a:r>
            <a:r>
              <a:rPr lang="en-US" sz="2400" dirty="0" err="1">
                <a:latin typeface="Times New Roman" panose="02020603050405020304" pitchFamily="18" charset="0"/>
                <a:cs typeface="Segoe UI" panose="020B0502040204020203" charset="0"/>
              </a:rPr>
              <a:t>chất</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ít</a:t>
            </a:r>
            <a:r>
              <a:rPr lang="en-US" sz="2400" dirty="0">
                <a:latin typeface="Times New Roman" panose="02020603050405020304" pitchFamily="18" charset="0"/>
                <a:cs typeface="Segoe UI" panose="020B0502040204020203" charset="0"/>
              </a:rPr>
              <a:t> tan/ </a:t>
            </a:r>
            <a:r>
              <a:rPr lang="en-US" sz="2400" dirty="0" err="1">
                <a:latin typeface="Times New Roman" panose="02020603050405020304" pitchFamily="18" charset="0"/>
                <a:cs typeface="Segoe UI" panose="020B0502040204020203" charset="0"/>
              </a:rPr>
              <a:t>không</a:t>
            </a:r>
            <a:r>
              <a:rPr lang="en-US" sz="2400" dirty="0">
                <a:latin typeface="Times New Roman" panose="02020603050405020304" pitchFamily="18" charset="0"/>
                <a:cs typeface="Segoe UI" panose="020B0502040204020203" charset="0"/>
              </a:rPr>
              <a:t> tan</a:t>
            </a:r>
            <a:endParaRPr lang="en-US" sz="2400" dirty="0"/>
          </a:p>
        </p:txBody>
      </p:sp>
      <p:sp>
        <p:nvSpPr>
          <p:cNvPr id="11" name="Text Box 10"/>
          <p:cNvSpPr txBox="1"/>
          <p:nvPr/>
        </p:nvSpPr>
        <p:spPr>
          <a:xfrm>
            <a:off x="2228215" y="3312438"/>
            <a:ext cx="6316345" cy="460375"/>
          </a:xfrm>
          <a:prstGeom prst="rect">
            <a:avLst/>
          </a:prstGeom>
          <a:noFill/>
          <a:ln w="9525">
            <a:noFill/>
          </a:ln>
        </p:spPr>
        <p:txBody>
          <a:bodyPr wrap="square">
            <a:spAutoFit/>
          </a:bodyPr>
          <a:lstStyle/>
          <a:p>
            <a:pPr indent="0"/>
            <a:r>
              <a:rPr lang="en-US" sz="2400" b="0" dirty="0">
                <a:latin typeface="Times New Roman" panose="02020603050405020304" pitchFamily="18" charset="0"/>
                <a:ea typeface="SimSun" panose="02010600030101010101" pitchFamily="2" charset="-122"/>
              </a:rPr>
              <a:t>VD:   H</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SO</a:t>
            </a:r>
            <a:r>
              <a:rPr lang="en-US" sz="2400" b="0" baseline="-25000" dirty="0">
                <a:latin typeface="Times New Roman" panose="02020603050405020304" pitchFamily="18" charset="0"/>
                <a:ea typeface="SimSun" panose="02010600030101010101" pitchFamily="2" charset="-122"/>
              </a:rPr>
              <a:t>4   </a:t>
            </a:r>
            <a:r>
              <a:rPr lang="en-US" sz="2400" b="0" dirty="0">
                <a:latin typeface="Times New Roman" panose="02020603050405020304" pitchFamily="18" charset="0"/>
                <a:ea typeface="SimSun" panose="02010600030101010101" pitchFamily="2" charset="-122"/>
              </a:rPr>
              <a:t>+ BaCl</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         BaSO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+ 2HCl</a:t>
            </a:r>
            <a:endParaRPr lang="en-US" sz="2400" dirty="0"/>
          </a:p>
        </p:txBody>
      </p:sp>
      <p:cxnSp>
        <p:nvCxnSpPr>
          <p:cNvPr id="13" name="Straight Arrow Connector 6"/>
          <p:cNvCxnSpPr/>
          <p:nvPr/>
        </p:nvCxnSpPr>
        <p:spPr>
          <a:xfrm>
            <a:off x="5159374" y="364785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279400" y="3689130"/>
            <a:ext cx="11419840" cy="1200329"/>
          </a:xfrm>
          <a:prstGeom prst="rect">
            <a:avLst/>
          </a:prstGeom>
          <a:noFill/>
          <a:ln w="9525">
            <a:noFill/>
          </a:ln>
        </p:spPr>
        <p:txBody>
          <a:bodyPr wrap="square">
            <a:spAutoFit/>
          </a:bodyPr>
          <a:lstStyle/>
          <a:p>
            <a:pPr indent="292100"/>
            <a:r>
              <a:rPr lang="en-US" sz="2400" b="1" dirty="0">
                <a:solidFill>
                  <a:srgbClr val="232323"/>
                </a:solidFill>
                <a:latin typeface="Times New Roman" panose="02020603050405020304" pitchFamily="18" charset="0"/>
              </a:rPr>
              <a:t>3. DD </a:t>
            </a:r>
            <a:r>
              <a:rPr lang="en-US" sz="2400" b="1" dirty="0" err="1">
                <a:solidFill>
                  <a:srgbClr val="232323"/>
                </a:solidFill>
                <a:latin typeface="Times New Roman" panose="02020603050405020304" pitchFamily="18" charset="0"/>
              </a:rPr>
              <a:t>m</a:t>
            </a:r>
            <a:r>
              <a:rPr lang="en-US" sz="2400" b="1" dirty="0" err="1">
                <a:latin typeface="Times New Roman" panose="02020603050405020304" pitchFamily="18" charset="0"/>
                <a:cs typeface="Segoe UI" panose="020B0502040204020203" charset="0"/>
              </a:rPr>
              <a:t>uối</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tác</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dụng</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với</a:t>
            </a:r>
            <a:r>
              <a:rPr lang="en-US" sz="2400" b="1" dirty="0">
                <a:latin typeface="Times New Roman" panose="02020603050405020304" pitchFamily="18" charset="0"/>
                <a:cs typeface="Segoe UI" panose="020B0502040204020203" charset="0"/>
              </a:rPr>
              <a:t> dung </a:t>
            </a:r>
            <a:r>
              <a:rPr lang="en-US" sz="2400" b="1" dirty="0" err="1">
                <a:latin typeface="Times New Roman" panose="02020603050405020304" pitchFamily="18" charset="0"/>
                <a:cs typeface="Segoe UI" panose="020B0502040204020203" charset="0"/>
              </a:rPr>
              <a:t>dịch</a:t>
            </a:r>
            <a:r>
              <a:rPr lang="en-US" sz="2400" b="1" dirty="0">
                <a:latin typeface="Times New Roman" panose="02020603050405020304" pitchFamily="18" charset="0"/>
                <a:cs typeface="Segoe UI" panose="020B0502040204020203" charset="0"/>
              </a:rPr>
              <a:t> base </a:t>
            </a:r>
            <a:r>
              <a:rPr lang="en-US" sz="2400" b="1" dirty="0">
                <a:latin typeface="Times New Roman" panose="02020603050405020304" pitchFamily="18" charset="0"/>
                <a:cs typeface="Segoe UI" panose="020B0502040204020203" charset="0"/>
                <a:sym typeface="Wingdings" panose="05000000000000000000" pitchFamily="2" charset="2"/>
              </a:rPr>
              <a:t> </a:t>
            </a:r>
            <a:r>
              <a:rPr lang="en-US" sz="2400" b="1" dirty="0" err="1">
                <a:latin typeface="Times New Roman" panose="02020603050405020304" pitchFamily="18" charset="0"/>
                <a:cs typeface="Segoe UI" panose="020B0502040204020203" charset="0"/>
                <a:sym typeface="Wingdings" panose="05000000000000000000" pitchFamily="2" charset="2"/>
              </a:rPr>
              <a:t>Muối</a:t>
            </a:r>
            <a:r>
              <a:rPr lang="en-US" sz="2400" b="1" dirty="0">
                <a:latin typeface="Times New Roman" panose="02020603050405020304" pitchFamily="18" charset="0"/>
                <a:cs typeface="Segoe UI" panose="020B0502040204020203" charset="0"/>
                <a:sym typeface="Wingdings" panose="05000000000000000000" pitchFamily="2" charset="2"/>
              </a:rPr>
              <a:t> </a:t>
            </a:r>
            <a:r>
              <a:rPr lang="en-US" sz="2400" b="1" dirty="0" err="1">
                <a:latin typeface="Times New Roman" panose="02020603050405020304" pitchFamily="18" charset="0"/>
                <a:cs typeface="Segoe UI" panose="020B0502040204020203" charset="0"/>
                <a:sym typeface="Wingdings" panose="05000000000000000000" pitchFamily="2" charset="2"/>
              </a:rPr>
              <a:t>mới</a:t>
            </a:r>
            <a:r>
              <a:rPr lang="en-US" sz="2400" b="1" dirty="0">
                <a:latin typeface="Times New Roman" panose="02020603050405020304" pitchFamily="18" charset="0"/>
                <a:cs typeface="Segoe UI" panose="020B0502040204020203" charset="0"/>
                <a:sym typeface="Wingdings" panose="05000000000000000000" pitchFamily="2" charset="2"/>
              </a:rPr>
              <a:t> + Base </a:t>
            </a:r>
            <a:r>
              <a:rPr lang="en-US" sz="2400" b="1" dirty="0" err="1">
                <a:latin typeface="Times New Roman" panose="02020603050405020304" pitchFamily="18" charset="0"/>
                <a:cs typeface="Segoe UI" panose="020B0502040204020203" charset="0"/>
                <a:sym typeface="Wingdings" panose="05000000000000000000" pitchFamily="2" charset="2"/>
              </a:rPr>
              <a:t>mới</a:t>
            </a:r>
            <a:endParaRPr lang="en-US" sz="2400" b="0" dirty="0">
              <a:latin typeface="Times New Roman" panose="02020603050405020304" pitchFamily="18" charset="0"/>
              <a:cs typeface="Segoe UI" panose="020B0502040204020203" charset="0"/>
            </a:endParaRPr>
          </a:p>
          <a:p>
            <a:pPr indent="292100"/>
            <a:r>
              <a:rPr lang="en-US" sz="2400" dirty="0" err="1">
                <a:latin typeface="Times New Roman" panose="02020603050405020304" pitchFamily="18" charset="0"/>
                <a:cs typeface="Segoe UI" panose="020B0502040204020203" charset="0"/>
              </a:rPr>
              <a:t>Sản</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phẩm</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của</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phản</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ứng</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có</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ít</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nhất</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một</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chất</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không</a:t>
            </a:r>
            <a:r>
              <a:rPr lang="en-US" sz="2400" dirty="0">
                <a:latin typeface="Times New Roman" panose="02020603050405020304" pitchFamily="18" charset="0"/>
                <a:cs typeface="Segoe UI" panose="020B0502040204020203" charset="0"/>
              </a:rPr>
              <a:t> tan </a:t>
            </a:r>
            <a:r>
              <a:rPr lang="en-US" sz="2400" dirty="0" err="1">
                <a:latin typeface="Times New Roman" panose="02020603050405020304" pitchFamily="18" charset="0"/>
                <a:cs typeface="Segoe UI" panose="020B0502040204020203" charset="0"/>
              </a:rPr>
              <a:t>hoặc</a:t>
            </a:r>
            <a:r>
              <a:rPr lang="en-US" sz="2400" dirty="0">
                <a:latin typeface="Times New Roman" panose="02020603050405020304" pitchFamily="18" charset="0"/>
                <a:cs typeface="Segoe UI" panose="020B0502040204020203" charset="0"/>
              </a:rPr>
              <a:t> </a:t>
            </a:r>
            <a:r>
              <a:rPr lang="en-US" sz="2400" dirty="0" err="1">
                <a:latin typeface="Times New Roman" panose="02020603050405020304" pitchFamily="18" charset="0"/>
                <a:cs typeface="Segoe UI" panose="020B0502040204020203" charset="0"/>
              </a:rPr>
              <a:t>ít</a:t>
            </a:r>
            <a:r>
              <a:rPr lang="en-US" sz="2400" dirty="0">
                <a:latin typeface="Times New Roman" panose="02020603050405020304" pitchFamily="18" charset="0"/>
                <a:cs typeface="Segoe UI" panose="020B0502040204020203" charset="0"/>
              </a:rPr>
              <a:t> tan</a:t>
            </a:r>
            <a:endParaRPr lang="en-US" sz="2400" dirty="0"/>
          </a:p>
          <a:p>
            <a:pPr indent="292100"/>
            <a:r>
              <a:rPr lang="en-US" sz="2400" dirty="0">
                <a:latin typeface="Times New Roman" panose="02020603050405020304" pitchFamily="18" charset="0"/>
                <a:cs typeface="Segoe UI" panose="020B0502040204020203" charset="0"/>
              </a:rPr>
              <a:t>VD</a:t>
            </a:r>
            <a:r>
              <a:rPr lang="en-US" sz="2400" b="0" dirty="0">
                <a:latin typeface="Times New Roman" panose="02020603050405020304" pitchFamily="18" charset="0"/>
                <a:cs typeface="Segoe UI" panose="020B0502040204020203" charset="0"/>
              </a:rPr>
              <a:t>: CuSO</a:t>
            </a:r>
            <a:r>
              <a:rPr lang="en-US" sz="2400" baseline="-25000" dirty="0">
                <a:latin typeface="Times New Roman" panose="02020603050405020304" pitchFamily="18" charset="0"/>
                <a:cs typeface="Segoe UI" panose="020B0502040204020203" charset="0"/>
              </a:rPr>
              <a:t>4</a:t>
            </a:r>
            <a:r>
              <a:rPr lang="en-US" sz="2400" b="0" dirty="0">
                <a:latin typeface="Times New Roman" panose="02020603050405020304" pitchFamily="18" charset="0"/>
                <a:cs typeface="Segoe UI" panose="020B0502040204020203" charset="0"/>
              </a:rPr>
              <a:t> + 2NaOH          Cu(OH)</a:t>
            </a:r>
            <a:r>
              <a:rPr lang="en-US" sz="2400" b="0" baseline="-25000" dirty="0">
                <a:latin typeface="Times New Roman" panose="02020603050405020304" pitchFamily="18" charset="0"/>
                <a:cs typeface="Segoe UI" panose="020B0502040204020203" charset="0"/>
              </a:rPr>
              <a:t>2</a:t>
            </a:r>
            <a:r>
              <a:rPr lang="en-US" sz="2400" b="0" dirty="0">
                <a:latin typeface="Times New Roman" panose="02020603050405020304" pitchFamily="18" charset="0"/>
                <a:cs typeface="Segoe UI" panose="020B0502040204020203" charset="0"/>
              </a:rPr>
              <a:t> + Na</a:t>
            </a:r>
            <a:r>
              <a:rPr lang="en-US" sz="2400" b="0" baseline="-25000" dirty="0">
                <a:latin typeface="Times New Roman" panose="02020603050405020304" pitchFamily="18" charset="0"/>
                <a:cs typeface="Segoe UI" panose="020B0502040204020203" charset="0"/>
              </a:rPr>
              <a:t>2</a:t>
            </a:r>
            <a:r>
              <a:rPr lang="en-US" sz="2400" b="0" dirty="0">
                <a:latin typeface="Times New Roman" panose="02020603050405020304" pitchFamily="18" charset="0"/>
                <a:cs typeface="Segoe UI" panose="020B0502040204020203" charset="0"/>
              </a:rPr>
              <a:t>SO</a:t>
            </a:r>
            <a:r>
              <a:rPr lang="en-US" sz="2400" b="0" baseline="-25000" dirty="0">
                <a:latin typeface="Times New Roman" panose="02020603050405020304" pitchFamily="18" charset="0"/>
                <a:cs typeface="Segoe UI" panose="020B0502040204020203" charset="0"/>
              </a:rPr>
              <a:t>4</a:t>
            </a:r>
          </a:p>
        </p:txBody>
      </p:sp>
      <p:cxnSp>
        <p:nvCxnSpPr>
          <p:cNvPr id="15" name="Straight Arrow Connector 6"/>
          <p:cNvCxnSpPr/>
          <p:nvPr/>
        </p:nvCxnSpPr>
        <p:spPr>
          <a:xfrm>
            <a:off x="3619226" y="4664333"/>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342582" y="5228028"/>
            <a:ext cx="11616055" cy="830997"/>
          </a:xfrm>
          <a:prstGeom prst="rect">
            <a:avLst/>
          </a:prstGeom>
          <a:noFill/>
          <a:ln w="9525">
            <a:noFill/>
          </a:ln>
        </p:spPr>
        <p:txBody>
          <a:bodyPr wrap="square">
            <a:spAutoFit/>
          </a:bodyPr>
          <a:lstStyle/>
          <a:p>
            <a:pPr indent="292100"/>
            <a:r>
              <a:rPr lang="en-US" sz="2400" b="1" dirty="0">
                <a:solidFill>
                  <a:srgbClr val="232323"/>
                </a:solidFill>
                <a:latin typeface="Times New Roman" panose="02020603050405020304" pitchFamily="18" charset="0"/>
              </a:rPr>
              <a:t>4. DD </a:t>
            </a:r>
            <a:r>
              <a:rPr lang="en-US" sz="2400" b="1" dirty="0" err="1">
                <a:solidFill>
                  <a:srgbClr val="232323"/>
                </a:solidFill>
                <a:latin typeface="Times New Roman" panose="02020603050405020304" pitchFamily="18" charset="0"/>
              </a:rPr>
              <a:t>m</a:t>
            </a:r>
            <a:r>
              <a:rPr lang="en-US" sz="2400" b="1" dirty="0" err="1">
                <a:latin typeface="Times New Roman" panose="02020603050405020304" pitchFamily="18" charset="0"/>
                <a:cs typeface="Segoe UI" panose="020B0502040204020203" charset="0"/>
              </a:rPr>
              <a:t>uối</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tác</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dụng</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với</a:t>
            </a:r>
            <a:r>
              <a:rPr lang="en-US" sz="2400" b="1" dirty="0">
                <a:latin typeface="Times New Roman" panose="02020603050405020304" pitchFamily="18" charset="0"/>
                <a:cs typeface="Segoe UI" panose="020B0502040204020203" charset="0"/>
              </a:rPr>
              <a:t> dung </a:t>
            </a:r>
            <a:r>
              <a:rPr lang="en-US" sz="2400" b="1" dirty="0" err="1">
                <a:latin typeface="Times New Roman" panose="02020603050405020304" pitchFamily="18" charset="0"/>
                <a:cs typeface="Segoe UI" panose="020B0502040204020203" charset="0"/>
              </a:rPr>
              <a:t>dịch</a:t>
            </a:r>
            <a:r>
              <a:rPr lang="en-US" sz="2400" b="1" dirty="0">
                <a:latin typeface="Times New Roman" panose="02020603050405020304" pitchFamily="18" charset="0"/>
                <a:cs typeface="Segoe UI" panose="020B0502040204020203" charset="0"/>
              </a:rPr>
              <a:t> </a:t>
            </a:r>
            <a:r>
              <a:rPr lang="en-US" sz="2400" b="1" dirty="0" err="1">
                <a:latin typeface="Times New Roman" panose="02020603050405020304" pitchFamily="18" charset="0"/>
                <a:cs typeface="Segoe UI" panose="020B0502040204020203" charset="0"/>
              </a:rPr>
              <a:t>muối</a:t>
            </a:r>
            <a:r>
              <a:rPr lang="en-US" sz="2400" dirty="0">
                <a:latin typeface="Times New Roman" panose="02020603050405020304" pitchFamily="18" charset="0"/>
                <a:cs typeface="Segoe UI" panose="020B0502040204020203" charset="0"/>
              </a:rPr>
              <a:t> </a:t>
            </a:r>
            <a:r>
              <a:rPr lang="en-US" sz="2400" dirty="0">
                <a:latin typeface="Times New Roman" panose="02020603050405020304" pitchFamily="18" charset="0"/>
                <a:cs typeface="Segoe UI" panose="020B0502040204020203" charset="0"/>
                <a:sym typeface="Wingdings" panose="05000000000000000000" pitchFamily="2" charset="2"/>
              </a:rPr>
              <a:t> </a:t>
            </a:r>
            <a:r>
              <a:rPr lang="en-US" sz="2400" b="1" dirty="0">
                <a:latin typeface="Times New Roman" panose="02020603050405020304" pitchFamily="18" charset="0"/>
                <a:cs typeface="Segoe UI" panose="020B0502040204020203" charset="0"/>
                <a:sym typeface="Wingdings" panose="05000000000000000000" pitchFamily="2" charset="2"/>
              </a:rPr>
              <a:t>2 </a:t>
            </a:r>
            <a:r>
              <a:rPr lang="en-US" sz="2400" b="1" dirty="0" err="1">
                <a:latin typeface="Times New Roman" panose="02020603050405020304" pitchFamily="18" charset="0"/>
                <a:cs typeface="Segoe UI" panose="020B0502040204020203" charset="0"/>
                <a:sym typeface="Wingdings" panose="05000000000000000000" pitchFamily="2" charset="2"/>
              </a:rPr>
              <a:t>muối</a:t>
            </a:r>
            <a:r>
              <a:rPr lang="en-US" sz="2400" b="1" dirty="0">
                <a:latin typeface="Times New Roman" panose="02020603050405020304" pitchFamily="18" charset="0"/>
                <a:cs typeface="Segoe UI" panose="020B0502040204020203" charset="0"/>
                <a:sym typeface="Wingdings" panose="05000000000000000000" pitchFamily="2" charset="2"/>
              </a:rPr>
              <a:t> </a:t>
            </a:r>
            <a:r>
              <a:rPr lang="en-US" sz="2400" b="1" dirty="0" err="1">
                <a:latin typeface="Times New Roman" panose="02020603050405020304" pitchFamily="18" charset="0"/>
                <a:cs typeface="Segoe UI" panose="020B0502040204020203" charset="0"/>
                <a:sym typeface="Wingdings" panose="05000000000000000000" pitchFamily="2" charset="2"/>
              </a:rPr>
              <a:t>mới</a:t>
            </a:r>
            <a:r>
              <a:rPr lang="en-US" sz="2400" b="1" dirty="0">
                <a:latin typeface="Times New Roman" panose="02020603050405020304" pitchFamily="18" charset="0"/>
                <a:cs typeface="Segoe UI" panose="020B0502040204020203" charset="0"/>
                <a:sym typeface="Wingdings" panose="05000000000000000000" pitchFamily="2" charset="2"/>
              </a:rPr>
              <a:t> (</a:t>
            </a:r>
            <a:r>
              <a:rPr lang="en-US" sz="2400" b="0" dirty="0" err="1">
                <a:latin typeface="Times New Roman" panose="02020603050405020304" pitchFamily="18" charset="0"/>
                <a:cs typeface="Segoe UI" panose="020B0502040204020203" charset="0"/>
              </a:rPr>
              <a:t>ít</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nhất</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có</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một</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muối</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không</a:t>
            </a:r>
            <a:r>
              <a:rPr lang="en-US" sz="2400" b="0" dirty="0">
                <a:latin typeface="Times New Roman" panose="02020603050405020304" pitchFamily="18" charset="0"/>
                <a:cs typeface="Segoe UI" panose="020B0502040204020203" charset="0"/>
              </a:rPr>
              <a:t> tan </a:t>
            </a:r>
            <a:r>
              <a:rPr lang="en-US" sz="2400" b="0" dirty="0" err="1">
                <a:latin typeface="Times New Roman" panose="02020603050405020304" pitchFamily="18" charset="0"/>
                <a:cs typeface="Segoe UI" panose="020B0502040204020203" charset="0"/>
              </a:rPr>
              <a:t>hoặc</a:t>
            </a:r>
            <a:r>
              <a:rPr lang="en-US" sz="2400" b="0" dirty="0">
                <a:latin typeface="Times New Roman" panose="02020603050405020304" pitchFamily="18" charset="0"/>
                <a:cs typeface="Segoe UI" panose="020B0502040204020203" charset="0"/>
              </a:rPr>
              <a:t> </a:t>
            </a:r>
            <a:r>
              <a:rPr lang="en-US" sz="2400" b="0" dirty="0" err="1">
                <a:latin typeface="Times New Roman" panose="02020603050405020304" pitchFamily="18" charset="0"/>
                <a:cs typeface="Segoe UI" panose="020B0502040204020203" charset="0"/>
              </a:rPr>
              <a:t>ít</a:t>
            </a:r>
            <a:r>
              <a:rPr lang="en-US" sz="2400" b="0" dirty="0">
                <a:latin typeface="Times New Roman" panose="02020603050405020304" pitchFamily="18" charset="0"/>
                <a:cs typeface="Segoe UI" panose="020B0502040204020203" charset="0"/>
              </a:rPr>
              <a:t> tan).</a:t>
            </a:r>
            <a:endParaRPr lang="en-US" sz="2400" dirty="0"/>
          </a:p>
        </p:txBody>
      </p:sp>
      <p:sp>
        <p:nvSpPr>
          <p:cNvPr id="19" name="Text Box 18"/>
          <p:cNvSpPr txBox="1"/>
          <p:nvPr/>
        </p:nvSpPr>
        <p:spPr>
          <a:xfrm>
            <a:off x="2315527" y="6009640"/>
            <a:ext cx="631634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VD: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cxnSp>
        <p:nvCxnSpPr>
          <p:cNvPr id="20" name="Straight Arrow Connector 6"/>
          <p:cNvCxnSpPr/>
          <p:nvPr/>
        </p:nvCxnSpPr>
        <p:spPr>
          <a:xfrm>
            <a:off x="5430520" y="626808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p>
          <a:p>
            <a:pPr algn="ctr"/>
            <a:r>
              <a:rPr lang="en-US" sz="3200" b="1">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tretch>
            <a:fillRect/>
          </a:stretch>
        </p:blipFill>
        <p:spPr>
          <a:xfrm>
            <a:off x="635" y="-38735"/>
            <a:ext cx="12232005" cy="4208780"/>
          </a:xfrm>
          <a:prstGeom prst="rect">
            <a:avLst/>
          </a:prstGeom>
        </p:spPr>
      </p:pic>
      <p:sp>
        <p:nvSpPr>
          <p:cNvPr id="3" name="Rectangles 2"/>
          <p:cNvSpPr/>
          <p:nvPr/>
        </p:nvSpPr>
        <p:spPr>
          <a:xfrm>
            <a:off x="3244850"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Box 106"/>
          <p:cNvSpPr txBox="1"/>
          <p:nvPr/>
        </p:nvSpPr>
        <p:spPr>
          <a:xfrm>
            <a:off x="3565525" y="21748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9774555" y="214185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977455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9"/>
          <p:cNvSpPr txBox="1"/>
          <p:nvPr/>
        </p:nvSpPr>
        <p:spPr>
          <a:xfrm>
            <a:off x="977455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24" name="Rectangles 23"/>
          <p:cNvSpPr/>
          <p:nvPr/>
        </p:nvSpPr>
        <p:spPr>
          <a:xfrm>
            <a:off x="7008495" y="214185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4"/>
          <p:cNvSpPr txBox="1"/>
          <p:nvPr/>
        </p:nvSpPr>
        <p:spPr>
          <a:xfrm>
            <a:off x="7419975" y="210883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7419975" y="2659380"/>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421245" y="3209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5607685" y="2108835"/>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Box 34"/>
          <p:cNvSpPr txBox="1"/>
          <p:nvPr/>
        </p:nvSpPr>
        <p:spPr>
          <a:xfrm>
            <a:off x="5715635" y="2654300"/>
            <a:ext cx="133794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36"/>
          <p:cNvSpPr txBox="1"/>
          <p:nvPr/>
        </p:nvSpPr>
        <p:spPr>
          <a:xfrm>
            <a:off x="5725160" y="3216910"/>
            <a:ext cx="1489075"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Không</a:t>
            </a: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3559175" y="270192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Box 40"/>
          <p:cNvSpPr txBox="1"/>
          <p:nvPr/>
        </p:nvSpPr>
        <p:spPr>
          <a:xfrm>
            <a:off x="3559175" y="3216275"/>
            <a:ext cx="1530350" cy="583565"/>
          </a:xfrm>
          <a:prstGeom prst="rect">
            <a:avLst/>
          </a:prstGeom>
          <a:noFill/>
          <a:ln w="9525">
            <a:noFill/>
          </a:ln>
        </p:spPr>
        <p:txBody>
          <a:bodyPr wrap="square">
            <a:spAutoFit/>
          </a:bodyPr>
          <a:lstStyle/>
          <a:p>
            <a:pPr indent="0"/>
            <a:r>
              <a:rPr lang="en-US" sz="3200" b="0">
                <a:latin typeface="Times New Roman" panose="02020603050405020304" pitchFamily="18" charset="0"/>
                <a:ea typeface="SimSun" panose="02010600030101010101" pitchFamily="2" charset="-122"/>
              </a:rPr>
              <a:t>Có</a:t>
            </a:r>
          </a:p>
        </p:txBody>
      </p:sp>
      <p:sp>
        <p:nvSpPr>
          <p:cNvPr id="9" name="Text Box 8"/>
          <p:cNvSpPr txBox="1"/>
          <p:nvPr/>
        </p:nvSpPr>
        <p:spPr>
          <a:xfrm>
            <a:off x="638810" y="6090285"/>
            <a:ext cx="547560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sp>
        <p:nvSpPr>
          <p:cNvPr id="11" name="Text Box 10"/>
          <p:cNvSpPr txBox="1"/>
          <p:nvPr/>
        </p:nvSpPr>
        <p:spPr>
          <a:xfrm>
            <a:off x="553720" y="4095115"/>
            <a:ext cx="580644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CaCO</a:t>
            </a:r>
            <a:r>
              <a:rPr lang="en-US" sz="2400" b="0" baseline="-25000">
                <a:latin typeface="Times New Roman" panose="02020603050405020304" pitchFamily="18" charset="0"/>
              </a:rPr>
              <a:t>3</a:t>
            </a:r>
            <a:r>
              <a:rPr lang="en-US" sz="2400" b="0">
                <a:latin typeface="Times New Roman" panose="02020603050405020304" pitchFamily="18" charset="0"/>
              </a:rPr>
              <a:t> </a:t>
            </a:r>
            <a:endParaRPr lang="en-US" sz="2400"/>
          </a:p>
        </p:txBody>
      </p:sp>
      <p:pic>
        <p:nvPicPr>
          <p:cNvPr id="12" name="Picture 11"/>
          <p:cNvPicPr/>
          <p:nvPr/>
        </p:nvPicPr>
        <p:blipFill>
          <a:blip r:embed="rId4"/>
          <a:stretch>
            <a:fillRect/>
          </a:stretch>
        </p:blipFill>
        <p:spPr>
          <a:xfrm>
            <a:off x="3391535" y="5217160"/>
            <a:ext cx="546100" cy="76200"/>
          </a:xfrm>
          <a:prstGeom prst="rect">
            <a:avLst/>
          </a:prstGeom>
          <a:noFill/>
          <a:ln w="9525">
            <a:noFill/>
          </a:ln>
        </p:spPr>
      </p:pic>
      <p:sp>
        <p:nvSpPr>
          <p:cNvPr id="108" name="Text Box 107"/>
          <p:cNvSpPr txBox="1"/>
          <p:nvPr/>
        </p:nvSpPr>
        <p:spPr>
          <a:xfrm>
            <a:off x="488315" y="5070475"/>
            <a:ext cx="7058025" cy="460375"/>
          </a:xfrm>
          <a:prstGeom prst="rect">
            <a:avLst/>
          </a:prstGeom>
          <a:noFill/>
          <a:ln w="9525">
            <a:noFill/>
          </a:ln>
        </p:spPr>
        <p:txBody>
          <a:bodyPr wrap="square">
            <a:spAutoFit/>
          </a:bodyPr>
          <a:lstStyle/>
          <a:p>
            <a:pPr indent="0"/>
            <a:r>
              <a:rPr lang="en-US" sz="2400" b="0">
                <a:latin typeface="Times New Roman" panose="02020603050405020304" pitchFamily="18" charset="0"/>
              </a:rPr>
              <a:t>2HNO</a:t>
            </a:r>
            <a:r>
              <a:rPr lang="en-US" sz="2400" b="0" baseline="-25000">
                <a:latin typeface="Times New Roman" panose="02020603050405020304" pitchFamily="18" charset="0"/>
              </a:rPr>
              <a:t>3</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CO</a:t>
            </a:r>
            <a:r>
              <a:rPr lang="en-US" sz="2400" b="0" baseline="-25000">
                <a:latin typeface="Times New Roman" panose="02020603050405020304" pitchFamily="18" charset="0"/>
              </a:rPr>
              <a:t>2</a:t>
            </a:r>
            <a:r>
              <a:rPr lang="en-US" sz="2400" b="0">
                <a:latin typeface="Times New Roman" panose="02020603050405020304" pitchFamily="18" charset="0"/>
              </a:rPr>
              <a:t> + H</a:t>
            </a:r>
            <a:r>
              <a:rPr lang="en-US" sz="2400" b="0" baseline="-25000">
                <a:latin typeface="Times New Roman" panose="02020603050405020304" pitchFamily="18" charset="0"/>
              </a:rPr>
              <a:t>2</a:t>
            </a:r>
            <a:r>
              <a:rPr lang="en-US" sz="2400" b="0">
                <a:latin typeface="Times New Roman" panose="02020603050405020304" pitchFamily="18" charset="0"/>
              </a:rPr>
              <a:t>O </a:t>
            </a:r>
            <a:endParaRPr lang="en-US" sz="2400"/>
          </a:p>
        </p:txBody>
      </p:sp>
      <p:pic>
        <p:nvPicPr>
          <p:cNvPr id="15" name="Picture 14"/>
          <p:cNvPicPr/>
          <p:nvPr/>
        </p:nvPicPr>
        <p:blipFill>
          <a:blip r:embed="rId5"/>
          <a:stretch>
            <a:fillRect/>
          </a:stretch>
        </p:blipFill>
        <p:spPr>
          <a:xfrm>
            <a:off x="3082925" y="6336983"/>
            <a:ext cx="320040" cy="60960"/>
          </a:xfrm>
          <a:prstGeom prst="rect">
            <a:avLst/>
          </a:prstGeom>
          <a:noFill/>
          <a:ln w="9525">
            <a:noFill/>
          </a:ln>
        </p:spPr>
      </p:pic>
      <p:pic>
        <p:nvPicPr>
          <p:cNvPr id="22" name="Picture 21"/>
          <p:cNvPicPr/>
          <p:nvPr/>
        </p:nvPicPr>
        <p:blipFill>
          <a:blip r:embed="rId5"/>
          <a:stretch>
            <a:fillRect/>
          </a:stretch>
        </p:blipFill>
        <p:spPr>
          <a:xfrm>
            <a:off x="3181350" y="4799013"/>
            <a:ext cx="320040" cy="60960"/>
          </a:xfrm>
          <a:prstGeom prst="rect">
            <a:avLst/>
          </a:prstGeom>
          <a:noFill/>
          <a:ln w="9525">
            <a:noFill/>
          </a:ln>
        </p:spPr>
      </p:pic>
      <p:pic>
        <p:nvPicPr>
          <p:cNvPr id="23" name="Picture 22"/>
          <p:cNvPicPr/>
          <p:nvPr/>
        </p:nvPicPr>
        <p:blipFill>
          <a:blip r:embed="rId5"/>
          <a:stretch>
            <a:fillRect/>
          </a:stretch>
        </p:blipFill>
        <p:spPr>
          <a:xfrm>
            <a:off x="3296920" y="4328478"/>
            <a:ext cx="320040" cy="60960"/>
          </a:xfrm>
          <a:prstGeom prst="rect">
            <a:avLst/>
          </a:prstGeom>
          <a:noFill/>
          <a:ln w="9525">
            <a:noFill/>
          </a:ln>
        </p:spPr>
      </p:pic>
      <p:sp>
        <p:nvSpPr>
          <p:cNvPr id="31" name="Text Box 30"/>
          <p:cNvSpPr txBox="1"/>
          <p:nvPr/>
        </p:nvSpPr>
        <p:spPr>
          <a:xfrm>
            <a:off x="554355" y="5536565"/>
            <a:ext cx="6865620" cy="460375"/>
          </a:xfrm>
          <a:prstGeom prst="rect">
            <a:avLst/>
          </a:prstGeom>
          <a:noFill/>
          <a:ln w="9525">
            <a:noFill/>
          </a:ln>
        </p:spPr>
        <p:txBody>
          <a:bodyPr wrap="square">
            <a:spAutoFit/>
          </a:bodyPr>
          <a:lstStyle/>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SO</a:t>
            </a:r>
            <a:r>
              <a:rPr lang="en-US" sz="2400" b="0" baseline="-25000">
                <a:latin typeface="Times New Roman" panose="02020603050405020304" pitchFamily="18" charset="0"/>
              </a:rPr>
              <a:t>4</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CaSO</a:t>
            </a:r>
            <a:r>
              <a:rPr lang="en-US" sz="2400" b="0" baseline="-25000">
                <a:latin typeface="Times New Roman" panose="02020603050405020304" pitchFamily="18" charset="0"/>
              </a:rPr>
              <a:t>4</a:t>
            </a:r>
            <a:r>
              <a:rPr lang="en-US" sz="2400" b="0">
                <a:latin typeface="Times New Roman" panose="02020603050405020304" pitchFamily="18" charset="0"/>
              </a:rPr>
              <a:t> (ít tan)</a:t>
            </a:r>
            <a:endParaRPr lang="en-US" sz="2400"/>
          </a:p>
        </p:txBody>
      </p:sp>
      <p:pic>
        <p:nvPicPr>
          <p:cNvPr id="43" name="Picture 42"/>
          <p:cNvPicPr/>
          <p:nvPr/>
        </p:nvPicPr>
        <p:blipFill>
          <a:blip r:embed="rId5"/>
          <a:stretch>
            <a:fillRect/>
          </a:stretch>
        </p:blipFill>
        <p:spPr>
          <a:xfrm>
            <a:off x="3308350" y="5792788"/>
            <a:ext cx="320040" cy="60960"/>
          </a:xfrm>
          <a:prstGeom prst="rect">
            <a:avLst/>
          </a:prstGeom>
          <a:noFill/>
          <a:ln w="9525">
            <a:noFill/>
          </a:ln>
        </p:spPr>
      </p:pic>
      <p:sp>
        <p:nvSpPr>
          <p:cNvPr id="45" name="Text Box 44"/>
          <p:cNvSpPr txBox="1"/>
          <p:nvPr/>
        </p:nvSpPr>
        <p:spPr>
          <a:xfrm>
            <a:off x="488315" y="4582795"/>
            <a:ext cx="6743065" cy="460375"/>
          </a:xfrm>
          <a:prstGeom prst="rect">
            <a:avLst/>
          </a:prstGeom>
          <a:noFill/>
          <a:ln w="9525">
            <a:noFill/>
          </a:ln>
        </p:spPr>
        <p:txBody>
          <a:bodyPr wrap="square">
            <a:spAutoFit/>
          </a:bodyPr>
          <a:lstStyle/>
          <a:p>
            <a:pPr indent="0"/>
            <a:r>
              <a:rPr lang="en-US" sz="2400">
                <a:latin typeface="Times New Roman" panose="02020603050405020304" pitchFamily="18" charset="0"/>
                <a:ea typeface="SimSun" panose="02010600030101010101" pitchFamily="2" charset="-122"/>
                <a:sym typeface="+mn-ea"/>
              </a:rPr>
              <a:t>Na</a:t>
            </a:r>
            <a:r>
              <a:rPr lang="en-US" sz="2400" baseline="-25000">
                <a:latin typeface="Times New Roman" panose="02020603050405020304" pitchFamily="18" charset="0"/>
                <a:ea typeface="SimSun" panose="02010600030101010101" pitchFamily="2" charset="-122"/>
                <a:sym typeface="+mn-ea"/>
              </a:rPr>
              <a:t>2</a:t>
            </a:r>
            <a:r>
              <a:rPr lang="en-US" sz="2400">
                <a:latin typeface="Times New Roman" panose="02020603050405020304" pitchFamily="18" charset="0"/>
                <a:ea typeface="SimSun" panose="02010600030101010101" pitchFamily="2" charset="-122"/>
                <a:sym typeface="+mn-ea"/>
              </a:rPr>
              <a:t>CO</a:t>
            </a:r>
            <a:r>
              <a:rPr lang="en-US" sz="2400" baseline="-25000">
                <a:latin typeface="Times New Roman" panose="02020603050405020304" pitchFamily="18" charset="0"/>
                <a:ea typeface="SimSun" panose="02010600030101010101" pitchFamily="2" charset="-122"/>
                <a:sym typeface="+mn-ea"/>
              </a:rPr>
              <a:t>3</a:t>
            </a:r>
            <a:r>
              <a:rPr lang="en-US" sz="2400">
                <a:latin typeface="Times New Roman" panose="02020603050405020304" pitchFamily="18" charset="0"/>
                <a:ea typeface="SimSun" panose="02010600030101010101" pitchFamily="2" charset="-122"/>
                <a:sym typeface="+mn-ea"/>
              </a:rPr>
              <a:t>  +  </a:t>
            </a:r>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BaCO</a:t>
            </a:r>
            <a:r>
              <a:rPr lang="en-US" sz="2400" b="0" baseline="-25000">
                <a:latin typeface="Times New Roman" panose="02020603050405020304" pitchFamily="18" charset="0"/>
                <a:ea typeface="SimSun" panose="02010600030101010101" pitchFamily="2" charset="-122"/>
              </a:rPr>
              <a:t>3</a:t>
            </a:r>
            <a:r>
              <a:rPr lang="en-US" sz="2400" b="0">
                <a:latin typeface="Times New Roman" panose="02020603050405020304" pitchFamily="18" charset="0"/>
                <a:ea typeface="SimSun" panose="02010600030101010101" pitchFamily="2" charset="-122"/>
              </a:rPr>
              <a:t> + 2NaCl</a:t>
            </a:r>
            <a:endParaRPr lang="en-US" sz="2400"/>
          </a:p>
        </p:txBody>
      </p:sp>
      <p:pic>
        <p:nvPicPr>
          <p:cNvPr id="46" name="Picture 45"/>
          <p:cNvPicPr/>
          <p:nvPr/>
        </p:nvPicPr>
        <p:blipFill>
          <a:blip r:embed="rId5"/>
          <a:stretch>
            <a:fillRect/>
          </a:stretch>
        </p:blipFill>
        <p:spPr>
          <a:xfrm>
            <a:off x="3175635" y="4812983"/>
            <a:ext cx="32004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108"/>
                                        </p:tgtEl>
                                        <p:attrNameLst>
                                          <p:attrName>style.visibility</p:attrName>
                                        </p:attrNameLst>
                                      </p:cBhvr>
                                      <p:to>
                                        <p:strVal val="visible"/>
                                      </p:to>
                                    </p:set>
                                    <p:anim calcmode="lin" valueType="num">
                                      <p:cBhvr additive="base">
                                        <p:cTn id="147" dur="500" fill="hold"/>
                                        <p:tgtEl>
                                          <p:spTgt spid="108"/>
                                        </p:tgtEl>
                                        <p:attrNameLst>
                                          <p:attrName>ppt_x</p:attrName>
                                        </p:attrNameLst>
                                      </p:cBhvr>
                                      <p:tavLst>
                                        <p:tav tm="0">
                                          <p:val>
                                            <p:strVal val="#ppt_x"/>
                                          </p:val>
                                        </p:tav>
                                        <p:tav tm="100000">
                                          <p:val>
                                            <p:strVal val="#ppt_x"/>
                                          </p:val>
                                        </p:tav>
                                      </p:tavLst>
                                    </p:anim>
                                    <p:anim calcmode="lin" valueType="num">
                                      <p:cBhvr additive="base">
                                        <p:cTn id="14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 calcmode="lin" valueType="num">
                                      <p:cBhvr additive="base">
                                        <p:cTn id="153" dur="500" fill="hold"/>
                                        <p:tgtEl>
                                          <p:spTgt spid="31"/>
                                        </p:tgtEl>
                                        <p:attrNameLst>
                                          <p:attrName>ppt_x</p:attrName>
                                        </p:attrNameLst>
                                      </p:cBhvr>
                                      <p:tavLst>
                                        <p:tav tm="0">
                                          <p:val>
                                            <p:strVal val="#ppt_x"/>
                                          </p:val>
                                        </p:tav>
                                        <p:tav tm="100000">
                                          <p:val>
                                            <p:strVal val="#ppt_x"/>
                                          </p:val>
                                        </p:tav>
                                      </p:tavLst>
                                    </p:anim>
                                    <p:anim calcmode="lin" valueType="num">
                                      <p:cBhvr additive="base">
                                        <p:cTn id="154" dur="500" fill="hold"/>
                                        <p:tgtEl>
                                          <p:spTgt spid="3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500" fill="hold"/>
                                        <p:tgtEl>
                                          <p:spTgt spid="43"/>
                                        </p:tgtEl>
                                        <p:attrNameLst>
                                          <p:attrName>ppt_x</p:attrName>
                                        </p:attrNameLst>
                                      </p:cBhvr>
                                      <p:tavLst>
                                        <p:tav tm="0">
                                          <p:val>
                                            <p:strVal val="#ppt_x"/>
                                          </p:val>
                                        </p:tav>
                                        <p:tav tm="100000">
                                          <p:val>
                                            <p:strVal val="#ppt_x"/>
                                          </p:val>
                                        </p:tav>
                                      </p:tavLst>
                                    </p:anim>
                                    <p:anim calcmode="lin" valueType="num">
                                      <p:cBhvr additive="base">
                                        <p:cTn id="1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9"/>
                                        </p:tgtEl>
                                        <p:attrNameLst>
                                          <p:attrName>style.visibility</p:attrName>
                                        </p:attrNameLst>
                                      </p:cBhvr>
                                      <p:to>
                                        <p:strVal val="visible"/>
                                      </p:to>
                                    </p:set>
                                    <p:anim calcmode="lin" valueType="num">
                                      <p:cBhvr additive="base">
                                        <p:cTn id="163" dur="500" fill="hold"/>
                                        <p:tgtEl>
                                          <p:spTgt spid="9"/>
                                        </p:tgtEl>
                                        <p:attrNameLst>
                                          <p:attrName>ppt_x</p:attrName>
                                        </p:attrNameLst>
                                      </p:cBhvr>
                                      <p:tavLst>
                                        <p:tav tm="0">
                                          <p:val>
                                            <p:strVal val="#ppt_x"/>
                                          </p:val>
                                        </p:tav>
                                        <p:tav tm="100000">
                                          <p:val>
                                            <p:strVal val="#ppt_x"/>
                                          </p:val>
                                        </p:tav>
                                      </p:tavLst>
                                    </p:anim>
                                    <p:anim calcmode="lin" valueType="num">
                                      <p:cBhvr additive="base">
                                        <p:cTn id="164" dur="500" fill="hold"/>
                                        <p:tgtEl>
                                          <p:spTgt spid="9"/>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additive="base">
                                        <p:cTn id="167" dur="500" fill="hold"/>
                                        <p:tgtEl>
                                          <p:spTgt spid="15"/>
                                        </p:tgtEl>
                                        <p:attrNameLst>
                                          <p:attrName>ppt_x</p:attrName>
                                        </p:attrNameLst>
                                      </p:cBhvr>
                                      <p:tavLst>
                                        <p:tav tm="0">
                                          <p:val>
                                            <p:strVal val="#ppt_x"/>
                                          </p:val>
                                        </p:tav>
                                        <p:tav tm="100000">
                                          <p:val>
                                            <p:strVal val="#ppt_x"/>
                                          </p:val>
                                        </p:tav>
                                      </p:tavLst>
                                    </p:anim>
                                    <p:anim calcmode="lin" valueType="num">
                                      <p:cBhvr additive="base">
                                        <p:cTn id="1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7" grpId="0"/>
      <p:bldP spid="13" grpId="0" bldLvl="0" animBg="1"/>
      <p:bldP spid="14" grpId="0"/>
      <p:bldP spid="16" grpId="0" bldLvl="0" animBg="1"/>
      <p:bldP spid="17" grpId="0"/>
      <p:bldP spid="18" grpId="0" bldLvl="0" animBg="1"/>
      <p:bldP spid="20" grpId="0"/>
      <p:bldP spid="24" grpId="0" bldLvl="0" animBg="1"/>
      <p:bldP spid="25" grpId="0"/>
      <p:bldP spid="26" grpId="0" bldLvl="0" animBg="1"/>
      <p:bldP spid="27" grpId="0"/>
      <p:bldP spid="28" grpId="0" bldLvl="0" animBg="1"/>
      <p:bldP spid="29" grpId="0"/>
      <p:bldP spid="32" grpId="0" bldLvl="0" animBg="1"/>
      <p:bldP spid="33" grpId="0"/>
      <p:bldP spid="34" grpId="0" bldLvl="0" animBg="1"/>
      <p:bldP spid="35" grpId="0"/>
      <p:bldP spid="36" grpId="0" bldLvl="0" animBg="1"/>
      <p:bldP spid="37" grpId="0"/>
      <p:bldP spid="38" grpId="0" bldLvl="0" animBg="1"/>
      <p:bldP spid="39" grpId="0"/>
      <p:bldP spid="40" grpId="0" bldLvl="0" animBg="1"/>
      <p:bldP spid="41" grpId="0"/>
      <p:bldP spid="9" grpId="0"/>
      <p:bldP spid="11" grpId="1"/>
      <p:bldP spid="108" grpId="0"/>
      <p:bldP spid="31" grpId="0"/>
      <p:bldP spid="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71731" y="20380"/>
            <a:ext cx="11376318" cy="584775"/>
          </a:xfrm>
          <a:prstGeom prst="rect">
            <a:avLst/>
          </a:prstGeom>
          <a:noFill/>
          <a:ln w="9525">
            <a:noFill/>
          </a:ln>
        </p:spPr>
        <p:txBody>
          <a:bodyPr wrap="square">
            <a:spAutoFit/>
          </a:bodyPr>
          <a:lstStyle/>
          <a:p>
            <a:pPr indent="0"/>
            <a:r>
              <a:rPr lang="en-US" sz="3200" b="1">
                <a:solidFill>
                  <a:srgbClr val="0000CC"/>
                </a:solidFill>
                <a:latin typeface="Times New Roman" panose="02020603050405020304" pitchFamily="18" charset="0"/>
              </a:rPr>
              <a:t>V. Mối quan hệ giữa các hợp chất vô cơ (acid, base, oxide, muối)</a:t>
            </a:r>
          </a:p>
        </p:txBody>
      </p:sp>
      <p:sp>
        <p:nvSpPr>
          <p:cNvPr id="2" name="Text Box 1"/>
          <p:cNvSpPr txBox="1"/>
          <p:nvPr/>
        </p:nvSpPr>
        <p:spPr>
          <a:xfrm>
            <a:off x="918845" y="605155"/>
            <a:ext cx="10306685" cy="46166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a:t>
            </a:r>
            <a:r>
              <a:rPr lang="en-US" sz="2400">
                <a:latin typeface="Times New Roman" panose="02020603050405020304" pitchFamily="18" charset="0"/>
              </a:rPr>
              <a:t>Sắp xếp các hợp chất sau vào từng nhóm cho phù hợp</a:t>
            </a:r>
            <a:endParaRPr lang="en-US" sz="2400" b="0">
              <a:latin typeface="Times New Roman" panose="02020603050405020304" pitchFamily="18" charset="0"/>
            </a:endParaRPr>
          </a:p>
        </p:txBody>
      </p:sp>
      <p:sp>
        <p:nvSpPr>
          <p:cNvPr id="3" name="Text Box 2"/>
          <p:cNvSpPr txBox="1"/>
          <p:nvPr/>
        </p:nvSpPr>
        <p:spPr>
          <a:xfrm>
            <a:off x="797560" y="1493520"/>
            <a:ext cx="1793240" cy="461665"/>
          </a:xfrm>
          <a:prstGeom prst="rect">
            <a:avLst/>
          </a:prstGeom>
          <a:noFill/>
          <a:ln w="9525">
            <a:noFill/>
          </a:ln>
        </p:spPr>
        <p:txBody>
          <a:bodyPr wrap="square">
            <a:spAutoFit/>
          </a:bodyPr>
          <a:lstStyle/>
          <a:p>
            <a:pPr indent="0"/>
            <a:r>
              <a:rPr lang="en-US" sz="2400" b="1" dirty="0" err="1">
                <a:solidFill>
                  <a:srgbClr val="FF0000"/>
                </a:solidFill>
                <a:latin typeface="Times New Roman" panose="02020603050405020304" pitchFamily="18" charset="0"/>
              </a:rPr>
              <a:t>A.NaCl</a:t>
            </a:r>
            <a:endParaRPr lang="en-US" sz="2400" b="1" dirty="0">
              <a:solidFill>
                <a:srgbClr val="FF0000"/>
              </a:solidFill>
              <a:latin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
        <p:nvSpPr>
          <p:cNvPr id="6" name="Text Box 2">
            <a:extLst>
              <a:ext uri="{FF2B5EF4-FFF2-40B4-BE49-F238E27FC236}">
                <a16:creationId xmlns:a16="http://schemas.microsoft.com/office/drawing/2014/main" id="{54B82CFA-EEE1-4617-9593-1AA43F85465C}"/>
              </a:ext>
            </a:extLst>
          </p:cNvPr>
          <p:cNvSpPr txBox="1"/>
          <p:nvPr/>
        </p:nvSpPr>
        <p:spPr>
          <a:xfrm>
            <a:off x="2886337" y="1502485"/>
            <a:ext cx="1793240" cy="461665"/>
          </a:xfrm>
          <a:prstGeom prst="rect">
            <a:avLst/>
          </a:prstGeom>
          <a:noFill/>
          <a:ln w="9525">
            <a:noFill/>
          </a:ln>
        </p:spPr>
        <p:txBody>
          <a:bodyPr wrap="square">
            <a:spAutoFit/>
          </a:bodyPr>
          <a:lstStyle/>
          <a:p>
            <a:pPr indent="0"/>
            <a:r>
              <a:rPr lang="en-US" sz="2400" b="1" dirty="0">
                <a:solidFill>
                  <a:srgbClr val="FF0000"/>
                </a:solidFill>
                <a:latin typeface="Times New Roman" panose="02020603050405020304" pitchFamily="18" charset="0"/>
              </a:rPr>
              <a:t>B. NaOH</a:t>
            </a:r>
          </a:p>
        </p:txBody>
      </p:sp>
      <p:sp>
        <p:nvSpPr>
          <p:cNvPr id="7" name="Text Box 2">
            <a:extLst>
              <a:ext uri="{FF2B5EF4-FFF2-40B4-BE49-F238E27FC236}">
                <a16:creationId xmlns:a16="http://schemas.microsoft.com/office/drawing/2014/main" id="{033F9A68-5243-4C5B-BD2B-AFD8BF06E821}"/>
              </a:ext>
            </a:extLst>
          </p:cNvPr>
          <p:cNvSpPr txBox="1"/>
          <p:nvPr/>
        </p:nvSpPr>
        <p:spPr>
          <a:xfrm>
            <a:off x="5154408" y="1484555"/>
            <a:ext cx="1793240" cy="461665"/>
          </a:xfrm>
          <a:prstGeom prst="rect">
            <a:avLst/>
          </a:prstGeom>
          <a:noFill/>
          <a:ln w="9525">
            <a:noFill/>
          </a:ln>
        </p:spPr>
        <p:txBody>
          <a:bodyPr wrap="square">
            <a:spAutoFit/>
          </a:bodyPr>
          <a:lstStyle/>
          <a:p>
            <a:pPr indent="0"/>
            <a:r>
              <a:rPr lang="en-US" sz="2400" b="1" dirty="0">
                <a:solidFill>
                  <a:srgbClr val="FF0000"/>
                </a:solidFill>
                <a:latin typeface="Times New Roman" panose="02020603050405020304" pitchFamily="18" charset="0"/>
              </a:rPr>
              <a:t>C. HCl</a:t>
            </a:r>
          </a:p>
        </p:txBody>
      </p:sp>
      <p:sp>
        <p:nvSpPr>
          <p:cNvPr id="8" name="Text Box 2">
            <a:extLst>
              <a:ext uri="{FF2B5EF4-FFF2-40B4-BE49-F238E27FC236}">
                <a16:creationId xmlns:a16="http://schemas.microsoft.com/office/drawing/2014/main" id="{8FB4AB03-6108-4BFA-B5A4-58DE761B538C}"/>
              </a:ext>
            </a:extLst>
          </p:cNvPr>
          <p:cNvSpPr txBox="1"/>
          <p:nvPr/>
        </p:nvSpPr>
        <p:spPr>
          <a:xfrm>
            <a:off x="7126646" y="1466626"/>
            <a:ext cx="1793240" cy="461665"/>
          </a:xfrm>
          <a:prstGeom prst="rect">
            <a:avLst/>
          </a:prstGeom>
          <a:noFill/>
          <a:ln w="9525">
            <a:noFill/>
          </a:ln>
        </p:spPr>
        <p:txBody>
          <a:bodyPr wrap="square">
            <a:spAutoFit/>
          </a:bodyPr>
          <a:lstStyle/>
          <a:p>
            <a:pPr indent="0"/>
            <a:r>
              <a:rPr lang="en-US" sz="2400" b="1" dirty="0">
                <a:solidFill>
                  <a:srgbClr val="FF0000"/>
                </a:solidFill>
                <a:latin typeface="Times New Roman" panose="02020603050405020304" pitchFamily="18" charset="0"/>
              </a:rPr>
              <a:t>D. SO</a:t>
            </a:r>
            <a:r>
              <a:rPr lang="en-US" sz="2400" b="1" baseline="-25000" dirty="0">
                <a:solidFill>
                  <a:srgbClr val="FF0000"/>
                </a:solidFill>
                <a:latin typeface="Times New Roman" panose="02020603050405020304" pitchFamily="18" charset="0"/>
              </a:rPr>
              <a:t>2</a:t>
            </a:r>
            <a:endParaRPr lang="en-US" sz="2400" b="1" dirty="0">
              <a:solidFill>
                <a:srgbClr val="FF0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EFED24C-402E-4AF9-B242-EE07388FCA5F}"/>
              </a:ext>
            </a:extLst>
          </p:cNvPr>
          <p:cNvSpPr txBox="1"/>
          <p:nvPr/>
        </p:nvSpPr>
        <p:spPr>
          <a:xfrm>
            <a:off x="805180" y="15240"/>
            <a:ext cx="10582275" cy="521970"/>
          </a:xfrm>
          <a:prstGeom prst="rect">
            <a:avLst/>
          </a:prstGeom>
          <a:noFill/>
        </p:spPr>
        <p:txBody>
          <a:bodyPr wrap="square" rtlCol="0" anchor="t">
            <a:spAutoFit/>
          </a:bodyPr>
          <a:lstStyle/>
          <a:p>
            <a:pPr indent="0"/>
            <a:r>
              <a:rPr lang="en-US" sz="2800" b="1" dirty="0">
                <a:latin typeface="Times New Roman" panose="02020603050405020304" pitchFamily="18" charset="0"/>
                <a:sym typeface="+mn-ea"/>
              </a:rPr>
              <a:t>NHIỆM VỤ 2</a:t>
            </a:r>
            <a:r>
              <a:rPr lang="en-US" sz="2800" dirty="0">
                <a:latin typeface="Times New Roman" panose="02020603050405020304" pitchFamily="18" charset="0"/>
                <a:sym typeface="+mn-ea"/>
              </a:rPr>
              <a:t>: </a:t>
            </a:r>
            <a:r>
              <a:rPr lang="en-US" sz="2800" dirty="0" err="1">
                <a:latin typeface="Times New Roman" panose="02020603050405020304" pitchFamily="18" charset="0"/>
                <a:sym typeface="+mn-ea"/>
              </a:rPr>
              <a:t>Các</a:t>
            </a:r>
            <a:r>
              <a:rPr lang="en-US" sz="2800" dirty="0">
                <a:latin typeface="Times New Roman" panose="02020603050405020304" pitchFamily="18" charset="0"/>
                <a:sym typeface="+mn-ea"/>
              </a:rPr>
              <a:t> </a:t>
            </a:r>
            <a:r>
              <a:rPr lang="en-US" sz="2800" dirty="0" err="1">
                <a:latin typeface="Times New Roman" panose="02020603050405020304" pitchFamily="18" charset="0"/>
                <a:sym typeface="+mn-ea"/>
              </a:rPr>
              <a:t>nhóm</a:t>
            </a:r>
            <a:r>
              <a:rPr lang="en-US" sz="2800" dirty="0">
                <a:latin typeface="Times New Roman" panose="02020603050405020304" pitchFamily="18" charset="0"/>
                <a:sym typeface="+mn-ea"/>
              </a:rPr>
              <a:t> </a:t>
            </a:r>
            <a:r>
              <a:rPr lang="en-US" sz="2800" dirty="0" err="1">
                <a:latin typeface="Times New Roman" panose="02020603050405020304" pitchFamily="18" charset="0"/>
                <a:sym typeface="+mn-ea"/>
              </a:rPr>
              <a:t>tiếp</a:t>
            </a:r>
            <a:r>
              <a:rPr lang="en-US" sz="2800" dirty="0">
                <a:latin typeface="Times New Roman" panose="02020603050405020304" pitchFamily="18" charset="0"/>
                <a:sym typeface="+mn-ea"/>
              </a:rPr>
              <a:t> </a:t>
            </a:r>
            <a:r>
              <a:rPr lang="en-US" sz="2800" dirty="0" err="1">
                <a:latin typeface="Times New Roman" panose="02020603050405020304" pitchFamily="18" charset="0"/>
                <a:sym typeface="+mn-ea"/>
              </a:rPr>
              <a:t>tục</a:t>
            </a:r>
            <a:r>
              <a:rPr lang="en-US" sz="2800" dirty="0">
                <a:latin typeface="Times New Roman" panose="02020603050405020304" pitchFamily="18" charset="0"/>
                <a:sym typeface="+mn-ea"/>
              </a:rPr>
              <a:t> </a:t>
            </a:r>
            <a:r>
              <a:rPr lang="en-US" sz="2800" dirty="0" err="1">
                <a:latin typeface="Times New Roman" panose="02020603050405020304" pitchFamily="18" charset="0"/>
                <a:sym typeface="+mn-ea"/>
              </a:rPr>
              <a:t>hoàn</a:t>
            </a:r>
            <a:r>
              <a:rPr lang="en-US" sz="2800" dirty="0">
                <a:latin typeface="Times New Roman" panose="02020603050405020304" pitchFamily="18" charset="0"/>
                <a:sym typeface="+mn-ea"/>
              </a:rPr>
              <a:t> </a:t>
            </a:r>
            <a:r>
              <a:rPr lang="en-US" sz="2800" dirty="0" err="1">
                <a:latin typeface="Times New Roman" panose="02020603050405020304" pitchFamily="18" charset="0"/>
                <a:sym typeface="+mn-ea"/>
              </a:rPr>
              <a:t>thành</a:t>
            </a:r>
            <a:r>
              <a:rPr lang="en-US" sz="2800" dirty="0">
                <a:latin typeface="Times New Roman" panose="02020603050405020304" pitchFamily="18" charset="0"/>
                <a:sym typeface="+mn-ea"/>
              </a:rPr>
              <a:t> </a:t>
            </a:r>
            <a:r>
              <a:rPr lang="en-US" sz="2800" dirty="0" err="1">
                <a:latin typeface="Times New Roman" panose="02020603050405020304" pitchFamily="18" charset="0"/>
                <a:sym typeface="+mn-ea"/>
              </a:rPr>
              <a:t>nhiệm</a:t>
            </a:r>
            <a:r>
              <a:rPr lang="en-US" sz="2800" dirty="0">
                <a:latin typeface="Times New Roman" panose="02020603050405020304" pitchFamily="18" charset="0"/>
                <a:sym typeface="+mn-ea"/>
              </a:rPr>
              <a:t> </a:t>
            </a:r>
            <a:r>
              <a:rPr lang="en-US" sz="2800" dirty="0" err="1">
                <a:latin typeface="Times New Roman" panose="02020603050405020304" pitchFamily="18" charset="0"/>
                <a:sym typeface="+mn-ea"/>
              </a:rPr>
              <a:t>vụ</a:t>
            </a:r>
            <a:r>
              <a:rPr lang="en-US" sz="2800" dirty="0">
                <a:latin typeface="Times New Roman" panose="02020603050405020304" pitchFamily="18" charset="0"/>
                <a:sym typeface="+mn-ea"/>
              </a:rPr>
              <a:t> </a:t>
            </a:r>
            <a:r>
              <a:rPr lang="en-US" sz="2800" dirty="0" err="1">
                <a:latin typeface="Times New Roman" panose="02020603050405020304" pitchFamily="18" charset="0"/>
                <a:sym typeface="+mn-ea"/>
              </a:rPr>
              <a:t>tiếp</a:t>
            </a:r>
            <a:r>
              <a:rPr lang="en-US" sz="2800" dirty="0">
                <a:latin typeface="Times New Roman" panose="02020603050405020304" pitchFamily="18" charset="0"/>
                <a:sym typeface="+mn-ea"/>
              </a:rPr>
              <a:t> </a:t>
            </a:r>
            <a:r>
              <a:rPr lang="en-US" sz="2800" dirty="0" err="1">
                <a:latin typeface="Times New Roman" panose="02020603050405020304" pitchFamily="18" charset="0"/>
                <a:sym typeface="+mn-ea"/>
              </a:rPr>
              <a:t>theo</a:t>
            </a:r>
            <a:endParaRPr lang="en-US" sz="2800" dirty="0">
              <a:latin typeface="Times New Roman" panose="02020603050405020304" pitchFamily="18" charset="0"/>
              <a:sym typeface="+mn-ea"/>
            </a:endParaRPr>
          </a:p>
        </p:txBody>
      </p:sp>
      <p:sp>
        <p:nvSpPr>
          <p:cNvPr id="3" name="Text Box 99">
            <a:extLst>
              <a:ext uri="{FF2B5EF4-FFF2-40B4-BE49-F238E27FC236}">
                <a16:creationId xmlns:a16="http://schemas.microsoft.com/office/drawing/2014/main" id="{8A0626D6-7F70-4C3B-BDFE-ACAB68440869}"/>
              </a:ext>
            </a:extLst>
          </p:cNvPr>
          <p:cNvSpPr txBox="1"/>
          <p:nvPr/>
        </p:nvSpPr>
        <p:spPr>
          <a:xfrm>
            <a:off x="918210" y="533400"/>
            <a:ext cx="10688955" cy="1383665"/>
          </a:xfrm>
          <a:prstGeom prst="rect">
            <a:avLst/>
          </a:prstGeom>
          <a:noFill/>
          <a:ln w="9525">
            <a:noFill/>
          </a:ln>
        </p:spPr>
        <p:txBody>
          <a:bodyPr wrap="square">
            <a:spAutoFit/>
          </a:bodyPr>
          <a:lstStyle/>
          <a:p>
            <a:pPr indent="457200"/>
            <a:r>
              <a:rPr lang="en-US" sz="2800" b="1" dirty="0">
                <a:latin typeface="Times New Roman" panose="02020603050405020304" pitchFamily="18" charset="0"/>
              </a:rPr>
              <a:t>1. </a:t>
            </a:r>
            <a:r>
              <a:rPr lang="en-US" sz="2800" b="0" dirty="0" err="1">
                <a:latin typeface="Times New Roman" panose="02020603050405020304" pitchFamily="18" charset="0"/>
              </a:rPr>
              <a:t>Dùng</a:t>
            </a:r>
            <a:r>
              <a:rPr lang="en-US" sz="2800" b="0" dirty="0">
                <a:latin typeface="Times New Roman" panose="02020603050405020304" pitchFamily="18" charset="0"/>
              </a:rPr>
              <a:t>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kiến</a:t>
            </a:r>
            <a:r>
              <a:rPr lang="en-US" sz="2800" b="0" dirty="0">
                <a:latin typeface="Times New Roman" panose="02020603050405020304" pitchFamily="18" charset="0"/>
              </a:rPr>
              <a:t> </a:t>
            </a:r>
            <a:r>
              <a:rPr lang="en-US" sz="2800" b="0" dirty="0" err="1">
                <a:latin typeface="Times New Roman" panose="02020603050405020304" pitchFamily="18" charset="0"/>
              </a:rPr>
              <a:t>thức</a:t>
            </a:r>
            <a:r>
              <a:rPr lang="en-US" sz="2800" b="0" dirty="0">
                <a:latin typeface="Times New Roman" panose="02020603050405020304" pitchFamily="18" charset="0"/>
              </a:rPr>
              <a:t> </a:t>
            </a:r>
            <a:r>
              <a:rPr lang="en-US" sz="2800" b="0" dirty="0" err="1">
                <a:latin typeface="Times New Roman" panose="02020603050405020304" pitchFamily="18" charset="0"/>
              </a:rPr>
              <a:t>đã</a:t>
            </a:r>
            <a:r>
              <a:rPr lang="en-US" sz="2800" b="0" dirty="0">
                <a:latin typeface="Times New Roman" panose="02020603050405020304" pitchFamily="18" charset="0"/>
              </a:rPr>
              <a:t> </a:t>
            </a:r>
            <a:r>
              <a:rPr lang="en-US" sz="2800" b="0" dirty="0" err="1">
                <a:latin typeface="Times New Roman" panose="02020603050405020304" pitchFamily="18" charset="0"/>
              </a:rPr>
              <a:t>được</a:t>
            </a:r>
            <a:r>
              <a:rPr lang="en-US" sz="2800" b="0" dirty="0">
                <a:latin typeface="Times New Roman" panose="02020603050405020304" pitchFamily="18" charset="0"/>
              </a:rPr>
              <a:t> </a:t>
            </a:r>
            <a:r>
              <a:rPr lang="en-US" sz="2800" b="0" dirty="0" err="1">
                <a:latin typeface="Times New Roman" panose="02020603050405020304" pitchFamily="18" charset="0"/>
              </a:rPr>
              <a:t>học</a:t>
            </a:r>
            <a:r>
              <a:rPr lang="en-US" sz="2800" b="0" dirty="0">
                <a:latin typeface="Times New Roman" panose="02020603050405020304" pitchFamily="18" charset="0"/>
              </a:rPr>
              <a:t>,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em</a:t>
            </a:r>
            <a:r>
              <a:rPr lang="en-US" sz="2800" b="0" dirty="0">
                <a:latin typeface="Times New Roman" panose="02020603050405020304" pitchFamily="18" charset="0"/>
              </a:rPr>
              <a:t> </a:t>
            </a:r>
            <a:r>
              <a:rPr lang="en-US" sz="2800" b="0" dirty="0" err="1">
                <a:latin typeface="Times New Roman" panose="02020603050405020304" pitchFamily="18" charset="0"/>
              </a:rPr>
              <a:t>hãy</a:t>
            </a:r>
            <a:r>
              <a:rPr lang="en-US" sz="2800" b="0" dirty="0">
                <a:latin typeface="Times New Roman" panose="02020603050405020304" pitchFamily="18" charset="0"/>
              </a:rPr>
              <a:t> </a:t>
            </a:r>
            <a:r>
              <a:rPr lang="en-US" sz="2800" b="0" dirty="0" err="1">
                <a:latin typeface="Times New Roman" panose="02020603050405020304" pitchFamily="18" charset="0"/>
              </a:rPr>
              <a:t>tìm</a:t>
            </a:r>
            <a:r>
              <a:rPr lang="en-US" sz="2800" b="0" dirty="0">
                <a:latin typeface="Times New Roman" panose="02020603050405020304" pitchFamily="18" charset="0"/>
              </a:rPr>
              <a:t> </a:t>
            </a:r>
            <a:r>
              <a:rPr lang="en-US" sz="2800" b="0" dirty="0" err="1">
                <a:latin typeface="Times New Roman" panose="02020603050405020304" pitchFamily="18" charset="0"/>
              </a:rPr>
              <a:t>mối</a:t>
            </a:r>
            <a:r>
              <a:rPr lang="en-US" sz="2800" b="0" dirty="0">
                <a:latin typeface="Times New Roman" panose="02020603050405020304" pitchFamily="18" charset="0"/>
              </a:rPr>
              <a:t> </a:t>
            </a:r>
            <a:r>
              <a:rPr lang="en-US" sz="2800" b="0" dirty="0" err="1">
                <a:latin typeface="Times New Roman" panose="02020603050405020304" pitchFamily="18" charset="0"/>
              </a:rPr>
              <a:t>liên</a:t>
            </a:r>
            <a:r>
              <a:rPr lang="en-US" sz="2800" b="0" dirty="0">
                <a:latin typeface="Times New Roman" panose="02020603050405020304" pitchFamily="18" charset="0"/>
              </a:rPr>
              <a:t> </a:t>
            </a:r>
            <a:r>
              <a:rPr lang="en-US" sz="2800" b="0" dirty="0" err="1">
                <a:latin typeface="Times New Roman" panose="02020603050405020304" pitchFamily="18" charset="0"/>
              </a:rPr>
              <a:t>hệ</a:t>
            </a:r>
            <a:r>
              <a:rPr lang="en-US" sz="2800" b="0" dirty="0">
                <a:latin typeface="Times New Roman" panose="02020603050405020304" pitchFamily="18" charset="0"/>
              </a:rPr>
              <a:t> </a:t>
            </a:r>
            <a:r>
              <a:rPr lang="en-US" sz="2800" b="0" dirty="0" err="1">
                <a:latin typeface="Times New Roman" panose="02020603050405020304" pitchFamily="18" charset="0"/>
              </a:rPr>
              <a:t>giữa</a:t>
            </a:r>
            <a:r>
              <a:rPr lang="en-US" sz="2800" b="0" dirty="0">
                <a:latin typeface="Times New Roman" panose="02020603050405020304" pitchFamily="18" charset="0"/>
              </a:rPr>
              <a:t>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nhà</a:t>
            </a:r>
            <a:r>
              <a:rPr lang="en-US" sz="2800" b="0" dirty="0">
                <a:latin typeface="Times New Roman" panose="02020603050405020304" pitchFamily="18" charset="0"/>
              </a:rPr>
              <a:t>” (</a:t>
            </a:r>
            <a:r>
              <a:rPr lang="en-US" sz="2800" b="0" dirty="0" err="1">
                <a:latin typeface="Times New Roman" panose="02020603050405020304" pitchFamily="18" charset="0"/>
              </a:rPr>
              <a:t>các</a:t>
            </a:r>
            <a:r>
              <a:rPr lang="en-US" sz="2800" b="0" dirty="0">
                <a:latin typeface="Times New Roman" panose="02020603050405020304" pitchFamily="18" charset="0"/>
              </a:rPr>
              <a:t> </a:t>
            </a:r>
            <a:r>
              <a:rPr lang="en-US" sz="2800" b="0" dirty="0" err="1">
                <a:latin typeface="Times New Roman" panose="02020603050405020304" pitchFamily="18" charset="0"/>
              </a:rPr>
              <a:t>loại</a:t>
            </a:r>
            <a:r>
              <a:rPr lang="en-US" sz="2800" b="0" dirty="0">
                <a:latin typeface="Times New Roman" panose="02020603050405020304" pitchFamily="18" charset="0"/>
              </a:rPr>
              <a:t> </a:t>
            </a:r>
            <a:r>
              <a:rPr lang="en-US" sz="2800" b="0" dirty="0" err="1">
                <a:latin typeface="Times New Roman" panose="02020603050405020304" pitchFamily="18" charset="0"/>
              </a:rPr>
              <a:t>hợp</a:t>
            </a:r>
            <a:r>
              <a:rPr lang="en-US" sz="2800" b="0" dirty="0">
                <a:latin typeface="Times New Roman" panose="02020603050405020304" pitchFamily="18" charset="0"/>
              </a:rPr>
              <a:t> </a:t>
            </a:r>
            <a:r>
              <a:rPr lang="en-US" sz="2800" b="0" dirty="0" err="1">
                <a:latin typeface="Times New Roman" panose="02020603050405020304" pitchFamily="18" charset="0"/>
              </a:rPr>
              <a:t>chất</a:t>
            </a:r>
            <a:r>
              <a:rPr lang="en-US" sz="2800" b="0" dirty="0">
                <a:latin typeface="Times New Roman" panose="02020603050405020304" pitchFamily="18" charset="0"/>
              </a:rPr>
              <a:t> </a:t>
            </a:r>
            <a:r>
              <a:rPr lang="en-US" sz="2800" b="0" dirty="0" err="1">
                <a:latin typeface="Times New Roman" panose="02020603050405020304" pitchFamily="18" charset="0"/>
              </a:rPr>
              <a:t>vô</a:t>
            </a:r>
            <a:r>
              <a:rPr lang="en-US" sz="2800" b="0" dirty="0">
                <a:latin typeface="Times New Roman" panose="02020603050405020304" pitchFamily="18" charset="0"/>
              </a:rPr>
              <a:t> </a:t>
            </a:r>
            <a:r>
              <a:rPr lang="en-US" sz="2800" b="0" dirty="0" err="1">
                <a:latin typeface="Times New Roman" panose="02020603050405020304" pitchFamily="18" charset="0"/>
              </a:rPr>
              <a:t>cơ</a:t>
            </a:r>
            <a:r>
              <a:rPr lang="en-US" sz="2800" b="0" dirty="0">
                <a:latin typeface="Times New Roman" panose="02020603050405020304" pitchFamily="18" charset="0"/>
              </a:rPr>
              <a:t>) </a:t>
            </a:r>
            <a:endParaRPr lang="en-US" sz="2800" b="1" dirty="0">
              <a:latin typeface="Times New Roman" panose="02020603050405020304" pitchFamily="18" charset="0"/>
            </a:endParaRPr>
          </a:p>
          <a:p>
            <a:pPr indent="457200"/>
            <a:r>
              <a:rPr lang="en-US" sz="2800" b="1" dirty="0">
                <a:latin typeface="Times New Roman" panose="02020603050405020304" pitchFamily="18" charset="0"/>
              </a:rPr>
              <a:t>     2. </a:t>
            </a:r>
            <a:r>
              <a:rPr lang="en-US" sz="2800" b="0" dirty="0" err="1">
                <a:latin typeface="Times New Roman" panose="02020603050405020304" pitchFamily="18" charset="0"/>
              </a:rPr>
              <a:t>Viết</a:t>
            </a:r>
            <a:r>
              <a:rPr lang="en-US" sz="2800" b="0" dirty="0">
                <a:latin typeface="Times New Roman" panose="02020603050405020304" pitchFamily="18" charset="0"/>
              </a:rPr>
              <a:t> </a:t>
            </a:r>
            <a:r>
              <a:rPr lang="en-US" sz="2800" b="0" dirty="0" err="1">
                <a:latin typeface="Times New Roman" panose="02020603050405020304" pitchFamily="18" charset="0"/>
              </a:rPr>
              <a:t>phương</a:t>
            </a:r>
            <a:r>
              <a:rPr lang="en-US" sz="2800" b="0" dirty="0">
                <a:latin typeface="Times New Roman" panose="02020603050405020304" pitchFamily="18" charset="0"/>
              </a:rPr>
              <a:t> </a:t>
            </a:r>
            <a:r>
              <a:rPr lang="en-US" sz="2800" b="0" dirty="0" err="1">
                <a:latin typeface="Times New Roman" panose="02020603050405020304" pitchFamily="18" charset="0"/>
              </a:rPr>
              <a:t>trình</a:t>
            </a:r>
            <a:r>
              <a:rPr lang="en-US" sz="2800" b="0" dirty="0">
                <a:latin typeface="Times New Roman" panose="02020603050405020304" pitchFamily="18" charset="0"/>
              </a:rPr>
              <a:t> </a:t>
            </a:r>
            <a:r>
              <a:rPr lang="en-US" sz="2800" b="0" dirty="0" err="1">
                <a:latin typeface="Times New Roman" panose="02020603050405020304" pitchFamily="18" charset="0"/>
              </a:rPr>
              <a:t>hóa</a:t>
            </a:r>
            <a:r>
              <a:rPr lang="en-US" sz="2800" b="0" dirty="0">
                <a:latin typeface="Times New Roman" panose="02020603050405020304" pitchFamily="18" charset="0"/>
              </a:rPr>
              <a:t> </a:t>
            </a:r>
            <a:r>
              <a:rPr lang="en-US" sz="2800" b="0" dirty="0" err="1">
                <a:latin typeface="Times New Roman" panose="02020603050405020304" pitchFamily="18" charset="0"/>
              </a:rPr>
              <a:t>học</a:t>
            </a:r>
            <a:r>
              <a:rPr lang="en-US" sz="2800" b="0" dirty="0">
                <a:latin typeface="Times New Roman" panose="02020603050405020304" pitchFamily="18" charset="0"/>
              </a:rPr>
              <a:t> </a:t>
            </a:r>
            <a:r>
              <a:rPr lang="en-US" sz="2800" b="0" dirty="0" err="1">
                <a:latin typeface="Times New Roman" panose="02020603050405020304" pitchFamily="18" charset="0"/>
              </a:rPr>
              <a:t>minh</a:t>
            </a:r>
            <a:r>
              <a:rPr lang="en-US" sz="2800" b="0" dirty="0">
                <a:latin typeface="Times New Roman" panose="02020603050405020304" pitchFamily="18" charset="0"/>
              </a:rPr>
              <a:t> </a:t>
            </a:r>
            <a:r>
              <a:rPr lang="en-US" sz="2800" b="0" dirty="0" err="1">
                <a:latin typeface="Times New Roman" panose="02020603050405020304" pitchFamily="18" charset="0"/>
              </a:rPr>
              <a:t>họa</a:t>
            </a:r>
            <a:r>
              <a:rPr lang="en-US" sz="2800" b="0" dirty="0">
                <a:latin typeface="Times New Roman" panose="02020603050405020304" pitchFamily="18" charset="0"/>
              </a:rPr>
              <a:t> </a:t>
            </a:r>
            <a:r>
              <a:rPr lang="en-US" sz="2800" b="0" dirty="0" err="1">
                <a:latin typeface="Times New Roman" panose="02020603050405020304" pitchFamily="18" charset="0"/>
              </a:rPr>
              <a:t>cho</a:t>
            </a:r>
            <a:r>
              <a:rPr lang="en-US" sz="2800" b="0" dirty="0">
                <a:latin typeface="Times New Roman" panose="02020603050405020304" pitchFamily="18" charset="0"/>
              </a:rPr>
              <a:t> </a:t>
            </a:r>
            <a:r>
              <a:rPr lang="en-US" sz="2800" b="0" dirty="0" err="1">
                <a:latin typeface="Times New Roman" panose="02020603050405020304" pitchFamily="18" charset="0"/>
              </a:rPr>
              <a:t>mỗi</a:t>
            </a:r>
            <a:r>
              <a:rPr lang="en-US" sz="2800" b="0" dirty="0">
                <a:latin typeface="Times New Roman" panose="02020603050405020304" pitchFamily="18" charset="0"/>
              </a:rPr>
              <a:t> </a:t>
            </a:r>
            <a:r>
              <a:rPr lang="en-US" sz="2800" b="0" dirty="0" err="1">
                <a:latin typeface="Times New Roman" panose="02020603050405020304" pitchFamily="18" charset="0"/>
              </a:rPr>
              <a:t>mối</a:t>
            </a:r>
            <a:r>
              <a:rPr lang="en-US" sz="2800" b="0" dirty="0">
                <a:latin typeface="Times New Roman" panose="02020603050405020304" pitchFamily="18" charset="0"/>
              </a:rPr>
              <a:t> </a:t>
            </a:r>
            <a:r>
              <a:rPr lang="en-US" sz="2800" b="0" dirty="0" err="1">
                <a:latin typeface="Times New Roman" panose="02020603050405020304" pitchFamily="18" charset="0"/>
              </a:rPr>
              <a:t>quan</a:t>
            </a:r>
            <a:r>
              <a:rPr lang="en-US" sz="2800" b="0" dirty="0">
                <a:latin typeface="Times New Roman" panose="02020603050405020304" pitchFamily="18" charset="0"/>
              </a:rPr>
              <a:t> </a:t>
            </a:r>
            <a:r>
              <a:rPr lang="en-US" sz="2800" b="0" dirty="0" err="1">
                <a:latin typeface="Times New Roman" panose="02020603050405020304" pitchFamily="18" charset="0"/>
              </a:rPr>
              <a:t>hệ</a:t>
            </a:r>
            <a:r>
              <a:rPr lang="en-US" sz="2800" b="0" dirty="0">
                <a:latin typeface="Times New Roman" panose="02020603050405020304" pitchFamily="18" charset="0"/>
              </a:rPr>
              <a:t> </a:t>
            </a:r>
            <a:r>
              <a:rPr lang="en-US" sz="2800" b="0" dirty="0" err="1">
                <a:latin typeface="Times New Roman" panose="02020603050405020304" pitchFamily="18" charset="0"/>
              </a:rPr>
              <a:t>đó</a:t>
            </a:r>
            <a:endParaRPr lang="en-US" sz="2800" dirty="0"/>
          </a:p>
        </p:txBody>
      </p:sp>
    </p:spTree>
    <p:extLst>
      <p:ext uri="{BB962C8B-B14F-4D97-AF65-F5344CB8AC3E}">
        <p14:creationId xmlns:p14="http://schemas.microsoft.com/office/powerpoint/2010/main" val="146883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8" name="TextBox 27"/>
          <p:cNvSpPr txBox="1"/>
          <p:nvPr/>
        </p:nvSpPr>
        <p:spPr>
          <a:xfrm>
            <a:off x="0" y="410309"/>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V. </a:t>
            </a:r>
            <a:r>
              <a:rPr lang="en-US" sz="2800" b="1" dirty="0" err="1">
                <a:solidFill>
                  <a:srgbClr val="0000FF"/>
                </a:solidFill>
                <a:latin typeface="Times New Roman" pitchFamily="18" charset="0"/>
                <a:cs typeface="Times New Roman" pitchFamily="18" charset="0"/>
              </a:rPr>
              <a:t>MỐI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QUAN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GIỮA</a:t>
            </a:r>
            <a:r>
              <a:rPr lang="en-US" sz="2800" b="1" dirty="0">
                <a:solidFill>
                  <a:srgbClr val="0000FF"/>
                </a:solidFill>
                <a:latin typeface="Times New Roman" pitchFamily="18" charset="0"/>
                <a:cs typeface="Times New Roman" pitchFamily="18" charset="0"/>
              </a:rPr>
              <a:t> ACID, BASE, OXIDE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MUỐI</a:t>
            </a:r>
            <a:endParaRPr lang="en-US" sz="2800" b="1" dirty="0">
              <a:solidFill>
                <a:srgbClr val="0000FF"/>
              </a:solidFill>
              <a:latin typeface="Times New Roman" pitchFamily="18" charset="0"/>
              <a:cs typeface="Times New Roman" pitchFamily="18" charset="0"/>
            </a:endParaRPr>
          </a:p>
        </p:txBody>
      </p:sp>
      <p:sp>
        <p:nvSpPr>
          <p:cNvPr id="36" name="TextBox 35"/>
          <p:cNvSpPr txBox="1"/>
          <p:nvPr/>
        </p:nvSpPr>
        <p:spPr>
          <a:xfrm>
            <a:off x="1260793" y="1066793"/>
            <a:ext cx="2064328" cy="584775"/>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solidFill>
                  <a:srgbClr val="0000FF"/>
                </a:solidFill>
                <a:latin typeface="Times New Roman" pitchFamily="18" charset="0"/>
                <a:cs typeface="Times New Roman" pitchFamily="18" charset="0"/>
              </a:rPr>
              <a:t>Oxide acid</a:t>
            </a:r>
          </a:p>
        </p:txBody>
      </p:sp>
      <p:sp>
        <p:nvSpPr>
          <p:cNvPr id="37" name="TextBox 36"/>
          <p:cNvSpPr txBox="1"/>
          <p:nvPr/>
        </p:nvSpPr>
        <p:spPr>
          <a:xfrm>
            <a:off x="7620029" y="969805"/>
            <a:ext cx="2064328" cy="584775"/>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solidFill>
                  <a:srgbClr val="0000FF"/>
                </a:solidFill>
                <a:latin typeface="Times New Roman" pitchFamily="18" charset="0"/>
                <a:cs typeface="Times New Roman" pitchFamily="18" charset="0"/>
              </a:rPr>
              <a:t>Oxide base</a:t>
            </a:r>
          </a:p>
        </p:txBody>
      </p:sp>
      <p:sp>
        <p:nvSpPr>
          <p:cNvPr id="38" name="TextBox 37"/>
          <p:cNvSpPr txBox="1"/>
          <p:nvPr/>
        </p:nvSpPr>
        <p:spPr>
          <a:xfrm>
            <a:off x="7620029" y="4710539"/>
            <a:ext cx="2064328" cy="584775"/>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solidFill>
                  <a:srgbClr val="0000FF"/>
                </a:solidFill>
                <a:latin typeface="Times New Roman" pitchFamily="18" charset="0"/>
                <a:cs typeface="Times New Roman" pitchFamily="18" charset="0"/>
              </a:rPr>
              <a:t>Base</a:t>
            </a:r>
          </a:p>
        </p:txBody>
      </p:sp>
      <p:sp>
        <p:nvSpPr>
          <p:cNvPr id="39" name="TextBox 38"/>
          <p:cNvSpPr txBox="1"/>
          <p:nvPr/>
        </p:nvSpPr>
        <p:spPr>
          <a:xfrm>
            <a:off x="1149957" y="4696685"/>
            <a:ext cx="2064328" cy="584775"/>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3200" dirty="0">
                <a:solidFill>
                  <a:srgbClr val="0000FF"/>
                </a:solidFill>
                <a:latin typeface="Times New Roman" pitchFamily="18" charset="0"/>
                <a:cs typeface="Times New Roman" pitchFamily="18" charset="0"/>
              </a:rPr>
              <a:t>Acid</a:t>
            </a:r>
          </a:p>
        </p:txBody>
      </p:sp>
      <p:sp>
        <p:nvSpPr>
          <p:cNvPr id="40" name="TextBox 39"/>
          <p:cNvSpPr txBox="1"/>
          <p:nvPr/>
        </p:nvSpPr>
        <p:spPr>
          <a:xfrm>
            <a:off x="4738284" y="2826321"/>
            <a:ext cx="1745672"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3200" dirty="0" err="1">
                <a:solidFill>
                  <a:srgbClr val="0000FF"/>
                </a:solidFill>
                <a:latin typeface="Times New Roman" pitchFamily="18" charset="0"/>
                <a:cs typeface="Times New Roman" pitchFamily="18" charset="0"/>
              </a:rPr>
              <a:t>Muối</a:t>
            </a:r>
            <a:endParaRPr lang="en-US" sz="3200" dirty="0">
              <a:solidFill>
                <a:srgbClr val="0000FF"/>
              </a:solidFill>
              <a:latin typeface="Times New Roman" pitchFamily="18" charset="0"/>
              <a:cs typeface="Times New Roman" pitchFamily="18" charset="0"/>
            </a:endParaRPr>
          </a:p>
        </p:txBody>
      </p:sp>
      <p:cxnSp>
        <p:nvCxnSpPr>
          <p:cNvPr id="42" name="Straight Arrow Connector 41"/>
          <p:cNvCxnSpPr>
            <a:stCxn id="36" idx="3"/>
            <a:endCxn id="40" idx="0"/>
          </p:cNvCxnSpPr>
          <p:nvPr/>
        </p:nvCxnSpPr>
        <p:spPr>
          <a:xfrm>
            <a:off x="3325121" y="1359181"/>
            <a:ext cx="2285999" cy="146714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7" idx="1"/>
            <a:endCxn id="40" idx="0"/>
          </p:cNvCxnSpPr>
          <p:nvPr/>
        </p:nvCxnSpPr>
        <p:spPr>
          <a:xfrm rot="10800000" flipV="1">
            <a:off x="5611121" y="1262193"/>
            <a:ext cx="2008909" cy="156412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39" idx="3"/>
          </p:cNvCxnSpPr>
          <p:nvPr/>
        </p:nvCxnSpPr>
        <p:spPr>
          <a:xfrm rot="10800000" flipV="1">
            <a:off x="3214285" y="3409653"/>
            <a:ext cx="2424546" cy="1579419"/>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9" idx="0"/>
            <a:endCxn id="40" idx="1"/>
          </p:cNvCxnSpPr>
          <p:nvPr/>
        </p:nvCxnSpPr>
        <p:spPr>
          <a:xfrm rot="5400000" flipH="1" flipV="1">
            <a:off x="2671214" y="2629616"/>
            <a:ext cx="1577976" cy="2556163"/>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38" idx="1"/>
          </p:cNvCxnSpPr>
          <p:nvPr/>
        </p:nvCxnSpPr>
        <p:spPr>
          <a:xfrm>
            <a:off x="5624975" y="3409654"/>
            <a:ext cx="1995054" cy="1593273"/>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38" idx="0"/>
            <a:endCxn id="40" idx="3"/>
          </p:cNvCxnSpPr>
          <p:nvPr/>
        </p:nvCxnSpPr>
        <p:spPr>
          <a:xfrm rot="16200000" flipV="1">
            <a:off x="6772160" y="2830505"/>
            <a:ext cx="1591830" cy="2168237"/>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045538" y="1510146"/>
            <a:ext cx="1260753"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Base</a:t>
            </a:r>
          </a:p>
        </p:txBody>
      </p:sp>
      <p:sp>
        <p:nvSpPr>
          <p:cNvPr id="54" name="TextBox 53"/>
          <p:cNvSpPr txBox="1"/>
          <p:nvPr/>
        </p:nvSpPr>
        <p:spPr>
          <a:xfrm>
            <a:off x="5680381" y="1482439"/>
            <a:ext cx="1399309"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Acid</a:t>
            </a:r>
          </a:p>
        </p:txBody>
      </p:sp>
      <p:sp>
        <p:nvSpPr>
          <p:cNvPr id="57" name="TextBox 56"/>
          <p:cNvSpPr txBox="1"/>
          <p:nvPr/>
        </p:nvSpPr>
        <p:spPr>
          <a:xfrm>
            <a:off x="2798623" y="2909452"/>
            <a:ext cx="1856509"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loại</a:t>
            </a:r>
            <a:endParaRPr lang="en-US" sz="2800" dirty="0">
              <a:solidFill>
                <a:srgbClr val="0000FF"/>
              </a:solidFill>
              <a:latin typeface="Times New Roman" pitchFamily="18" charset="0"/>
              <a:cs typeface="Times New Roman" pitchFamily="18" charset="0"/>
            </a:endParaRPr>
          </a:p>
        </p:txBody>
      </p:sp>
      <p:sp>
        <p:nvSpPr>
          <p:cNvPr id="61" name="TextBox 60"/>
          <p:cNvSpPr txBox="1"/>
          <p:nvPr/>
        </p:nvSpPr>
        <p:spPr>
          <a:xfrm>
            <a:off x="1773376" y="3297379"/>
            <a:ext cx="218902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Oxide base</a:t>
            </a:r>
          </a:p>
        </p:txBody>
      </p:sp>
      <p:sp>
        <p:nvSpPr>
          <p:cNvPr id="62" name="TextBox 61"/>
          <p:cNvSpPr txBox="1"/>
          <p:nvPr/>
        </p:nvSpPr>
        <p:spPr>
          <a:xfrm>
            <a:off x="1925799" y="3685306"/>
            <a:ext cx="1260753"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Base</a:t>
            </a:r>
          </a:p>
        </p:txBody>
      </p:sp>
      <p:sp>
        <p:nvSpPr>
          <p:cNvPr id="63" name="TextBox 62"/>
          <p:cNvSpPr txBox="1"/>
          <p:nvPr/>
        </p:nvSpPr>
        <p:spPr>
          <a:xfrm>
            <a:off x="1219198" y="4128656"/>
            <a:ext cx="1260753"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Muối</a:t>
            </a:r>
            <a:endParaRPr lang="en-US" sz="2800" dirty="0">
              <a:solidFill>
                <a:srgbClr val="0000FF"/>
              </a:solidFill>
              <a:latin typeface="Times New Roman" pitchFamily="18" charset="0"/>
              <a:cs typeface="Times New Roman" pitchFamily="18" charset="0"/>
            </a:endParaRPr>
          </a:p>
        </p:txBody>
      </p:sp>
      <p:sp>
        <p:nvSpPr>
          <p:cNvPr id="64" name="TextBox 63"/>
          <p:cNvSpPr txBox="1"/>
          <p:nvPr/>
        </p:nvSpPr>
        <p:spPr>
          <a:xfrm>
            <a:off x="4253360" y="4045525"/>
            <a:ext cx="1399309"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Acid</a:t>
            </a:r>
          </a:p>
        </p:txBody>
      </p:sp>
      <p:sp>
        <p:nvSpPr>
          <p:cNvPr id="68" name="TextBox 67"/>
          <p:cNvSpPr txBox="1"/>
          <p:nvPr/>
        </p:nvSpPr>
        <p:spPr>
          <a:xfrm>
            <a:off x="5832781" y="4239497"/>
            <a:ext cx="1260753"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Base</a:t>
            </a:r>
          </a:p>
        </p:txBody>
      </p:sp>
      <p:sp>
        <p:nvSpPr>
          <p:cNvPr id="69" name="TextBox 68"/>
          <p:cNvSpPr txBox="1"/>
          <p:nvPr/>
        </p:nvSpPr>
        <p:spPr>
          <a:xfrm>
            <a:off x="6761036" y="2951021"/>
            <a:ext cx="1399309"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Acid</a:t>
            </a:r>
          </a:p>
        </p:txBody>
      </p:sp>
      <p:sp>
        <p:nvSpPr>
          <p:cNvPr id="70" name="TextBox 69"/>
          <p:cNvSpPr txBox="1"/>
          <p:nvPr/>
        </p:nvSpPr>
        <p:spPr>
          <a:xfrm>
            <a:off x="7301340" y="3477488"/>
            <a:ext cx="218902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Oxide acid</a:t>
            </a:r>
          </a:p>
        </p:txBody>
      </p:sp>
      <p:sp>
        <p:nvSpPr>
          <p:cNvPr id="71" name="TextBox 70"/>
          <p:cNvSpPr txBox="1"/>
          <p:nvPr/>
        </p:nvSpPr>
        <p:spPr>
          <a:xfrm>
            <a:off x="8132616" y="4003965"/>
            <a:ext cx="1260753"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Muối</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Effect transition="in" filter="fade">
                                      <p:cBhvr>
                                        <p:cTn id="9" dur="10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1000" fill="hold"/>
                                        <p:tgtEl>
                                          <p:spTgt spid="37"/>
                                        </p:tgtEl>
                                        <p:attrNameLst>
                                          <p:attrName>ppt_w</p:attrName>
                                        </p:attrNameLst>
                                      </p:cBhvr>
                                      <p:tavLst>
                                        <p:tav tm="0">
                                          <p:val>
                                            <p:fltVal val="0"/>
                                          </p:val>
                                        </p:tav>
                                        <p:tav tm="100000">
                                          <p:val>
                                            <p:strVal val="#ppt_w"/>
                                          </p:val>
                                        </p:tav>
                                      </p:tavLst>
                                    </p:anim>
                                    <p:anim calcmode="lin" valueType="num">
                                      <p:cBhvr>
                                        <p:cTn id="15" dur="1000" fill="hold"/>
                                        <p:tgtEl>
                                          <p:spTgt spid="37"/>
                                        </p:tgtEl>
                                        <p:attrNameLst>
                                          <p:attrName>ppt_h</p:attrName>
                                        </p:attrNameLst>
                                      </p:cBhvr>
                                      <p:tavLst>
                                        <p:tav tm="0">
                                          <p:val>
                                            <p:fltVal val="0"/>
                                          </p:val>
                                        </p:tav>
                                        <p:tav tm="100000">
                                          <p:val>
                                            <p:strVal val="#ppt_h"/>
                                          </p:val>
                                        </p:tav>
                                      </p:tavLst>
                                    </p:anim>
                                    <p:animEffect transition="in" filter="fade">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fltVal val="0"/>
                                          </p:val>
                                        </p:tav>
                                        <p:tav tm="100000">
                                          <p:val>
                                            <p:strVal val="#ppt_w"/>
                                          </p:val>
                                        </p:tav>
                                      </p:tavLst>
                                    </p:anim>
                                    <p:anim calcmode="lin" valueType="num">
                                      <p:cBhvr>
                                        <p:cTn id="22" dur="1000" fill="hold"/>
                                        <p:tgtEl>
                                          <p:spTgt spid="38"/>
                                        </p:tgtEl>
                                        <p:attrNameLst>
                                          <p:attrName>ppt_h</p:attrName>
                                        </p:attrNameLst>
                                      </p:cBhvr>
                                      <p:tavLst>
                                        <p:tav tm="0">
                                          <p:val>
                                            <p:fltVal val="0"/>
                                          </p:val>
                                        </p:tav>
                                        <p:tav tm="100000">
                                          <p:val>
                                            <p:strVal val="#ppt_h"/>
                                          </p:val>
                                        </p:tav>
                                      </p:tavLst>
                                    </p:anim>
                                    <p:animEffect transition="in" filter="fade">
                                      <p:cBhvr>
                                        <p:cTn id="23" dur="10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1000" fill="hold"/>
                                        <p:tgtEl>
                                          <p:spTgt spid="40"/>
                                        </p:tgtEl>
                                        <p:attrNameLst>
                                          <p:attrName>ppt_w</p:attrName>
                                        </p:attrNameLst>
                                      </p:cBhvr>
                                      <p:tavLst>
                                        <p:tav tm="0">
                                          <p:val>
                                            <p:fltVal val="0"/>
                                          </p:val>
                                        </p:tav>
                                        <p:tav tm="100000">
                                          <p:val>
                                            <p:strVal val="#ppt_w"/>
                                          </p:val>
                                        </p:tav>
                                      </p:tavLst>
                                    </p:anim>
                                    <p:anim calcmode="lin" valueType="num">
                                      <p:cBhvr>
                                        <p:cTn id="29" dur="1000" fill="hold"/>
                                        <p:tgtEl>
                                          <p:spTgt spid="40"/>
                                        </p:tgtEl>
                                        <p:attrNameLst>
                                          <p:attrName>ppt_h</p:attrName>
                                        </p:attrNameLst>
                                      </p:cBhvr>
                                      <p:tavLst>
                                        <p:tav tm="0">
                                          <p:val>
                                            <p:fltVal val="0"/>
                                          </p:val>
                                        </p:tav>
                                        <p:tav tm="100000">
                                          <p:val>
                                            <p:strVal val="#ppt_h"/>
                                          </p:val>
                                        </p:tav>
                                      </p:tavLst>
                                    </p:anim>
                                    <p:animEffect transition="in" filter="fade">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fltVal val="0"/>
                                          </p:val>
                                        </p:tav>
                                        <p:tav tm="100000">
                                          <p:val>
                                            <p:strVal val="#ppt_w"/>
                                          </p:val>
                                        </p:tav>
                                      </p:tavLst>
                                    </p:anim>
                                    <p:anim calcmode="lin" valueType="num">
                                      <p:cBhvr>
                                        <p:cTn id="36" dur="1000" fill="hold"/>
                                        <p:tgtEl>
                                          <p:spTgt spid="39"/>
                                        </p:tgtEl>
                                        <p:attrNameLst>
                                          <p:attrName>ppt_h</p:attrName>
                                        </p:attrNameLst>
                                      </p:cBhvr>
                                      <p:tavLst>
                                        <p:tav tm="0">
                                          <p:val>
                                            <p:fltVal val="0"/>
                                          </p:val>
                                        </p:tav>
                                        <p:tav tm="100000">
                                          <p:val>
                                            <p:strVal val="#ppt_h"/>
                                          </p:val>
                                        </p:tav>
                                      </p:tavLst>
                                    </p:anim>
                                    <p:animEffect transition="in" filter="fade">
                                      <p:cBhvr>
                                        <p:cTn id="37" dur="10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strips(downRight)">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strips(downLeft)">
                                      <p:cBhvr>
                                        <p:cTn id="53" dur="10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54"/>
                                        </p:tgtEl>
                                        <p:attrNameLst>
                                          <p:attrName>style.visibility</p:attrName>
                                        </p:attrNameLst>
                                      </p:cBhvr>
                                      <p:to>
                                        <p:strVal val="visible"/>
                                      </p:to>
                                    </p:set>
                                    <p:anim calcmode="lin" valueType="num">
                                      <p:cBhvr>
                                        <p:cTn id="58" dur="500" fill="hold"/>
                                        <p:tgtEl>
                                          <p:spTgt spid="54"/>
                                        </p:tgtEl>
                                        <p:attrNameLst>
                                          <p:attrName>ppt_w</p:attrName>
                                        </p:attrNameLst>
                                      </p:cBhvr>
                                      <p:tavLst>
                                        <p:tav tm="0">
                                          <p:val>
                                            <p:fltVal val="0"/>
                                          </p:val>
                                        </p:tav>
                                        <p:tav tm="100000">
                                          <p:val>
                                            <p:strVal val="#ppt_w"/>
                                          </p:val>
                                        </p:tav>
                                      </p:tavLst>
                                    </p:anim>
                                    <p:anim calcmode="lin" valueType="num">
                                      <p:cBhvr>
                                        <p:cTn id="59" dur="500" fill="hold"/>
                                        <p:tgtEl>
                                          <p:spTgt spid="54"/>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8" presetClass="entr" presetSubtype="3" fill="hold"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strips(upRight)">
                                      <p:cBhvr>
                                        <p:cTn id="64" dur="1000"/>
                                        <p:tgtEl>
                                          <p:spTgt spid="48"/>
                                        </p:tgtEl>
                                      </p:cBhvr>
                                    </p:animEffect>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p:cTn id="69" dur="500" fill="hold"/>
                                        <p:tgtEl>
                                          <p:spTgt spid="57"/>
                                        </p:tgtEl>
                                        <p:attrNameLst>
                                          <p:attrName>ppt_w</p:attrName>
                                        </p:attrNameLst>
                                      </p:cBhvr>
                                      <p:tavLst>
                                        <p:tav tm="0">
                                          <p:val>
                                            <p:fltVal val="0"/>
                                          </p:val>
                                        </p:tav>
                                        <p:tav tm="100000">
                                          <p:val>
                                            <p:strVal val="#ppt_w"/>
                                          </p:val>
                                        </p:tav>
                                      </p:tavLst>
                                    </p:anim>
                                    <p:anim calcmode="lin" valueType="num">
                                      <p:cBhvr>
                                        <p:cTn id="7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anim calcmode="lin" valueType="num">
                                      <p:cBhvr>
                                        <p:cTn id="75" dur="500" fill="hold"/>
                                        <p:tgtEl>
                                          <p:spTgt spid="61"/>
                                        </p:tgtEl>
                                        <p:attrNameLst>
                                          <p:attrName>ppt_w</p:attrName>
                                        </p:attrNameLst>
                                      </p:cBhvr>
                                      <p:tavLst>
                                        <p:tav tm="0">
                                          <p:val>
                                            <p:fltVal val="0"/>
                                          </p:val>
                                        </p:tav>
                                        <p:tav tm="100000">
                                          <p:val>
                                            <p:strVal val="#ppt_w"/>
                                          </p:val>
                                        </p:tav>
                                      </p:tavLst>
                                    </p:anim>
                                    <p:anim calcmode="lin" valueType="num">
                                      <p:cBhvr>
                                        <p:cTn id="76" dur="500" fill="hold"/>
                                        <p:tgtEl>
                                          <p:spTgt spid="61"/>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62"/>
                                        </p:tgtEl>
                                        <p:attrNameLst>
                                          <p:attrName>style.visibility</p:attrName>
                                        </p:attrNameLst>
                                      </p:cBhvr>
                                      <p:to>
                                        <p:strVal val="visible"/>
                                      </p:to>
                                    </p:set>
                                    <p:anim calcmode="lin" valueType="num">
                                      <p:cBhvr>
                                        <p:cTn id="81" dur="500" fill="hold"/>
                                        <p:tgtEl>
                                          <p:spTgt spid="62"/>
                                        </p:tgtEl>
                                        <p:attrNameLst>
                                          <p:attrName>ppt_w</p:attrName>
                                        </p:attrNameLst>
                                      </p:cBhvr>
                                      <p:tavLst>
                                        <p:tav tm="0">
                                          <p:val>
                                            <p:fltVal val="0"/>
                                          </p:val>
                                        </p:tav>
                                        <p:tav tm="100000">
                                          <p:val>
                                            <p:strVal val="#ppt_w"/>
                                          </p:val>
                                        </p:tav>
                                      </p:tavLst>
                                    </p:anim>
                                    <p:anim calcmode="lin" valueType="num">
                                      <p:cBhvr>
                                        <p:cTn id="82" dur="500" fill="hold"/>
                                        <p:tgtEl>
                                          <p:spTgt spid="62"/>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63"/>
                                        </p:tgtEl>
                                        <p:attrNameLst>
                                          <p:attrName>style.visibility</p:attrName>
                                        </p:attrNameLst>
                                      </p:cBhvr>
                                      <p:to>
                                        <p:strVal val="visible"/>
                                      </p:to>
                                    </p:set>
                                    <p:anim calcmode="lin" valueType="num">
                                      <p:cBhvr>
                                        <p:cTn id="87" dur="500" fill="hold"/>
                                        <p:tgtEl>
                                          <p:spTgt spid="63"/>
                                        </p:tgtEl>
                                        <p:attrNameLst>
                                          <p:attrName>ppt_w</p:attrName>
                                        </p:attrNameLst>
                                      </p:cBhvr>
                                      <p:tavLst>
                                        <p:tav tm="0">
                                          <p:val>
                                            <p:fltVal val="0"/>
                                          </p:val>
                                        </p:tav>
                                        <p:tav tm="100000">
                                          <p:val>
                                            <p:strVal val="#ppt_w"/>
                                          </p:val>
                                        </p:tav>
                                      </p:tavLst>
                                    </p:anim>
                                    <p:anim calcmode="lin" valueType="num">
                                      <p:cBhvr>
                                        <p:cTn id="88" dur="500" fill="hold"/>
                                        <p:tgtEl>
                                          <p:spTgt spid="63"/>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8" presetClass="entr" presetSubtype="12" fill="hold" nodeType="click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strips(downLeft)">
                                      <p:cBhvr>
                                        <p:cTn id="93" dur="1000"/>
                                        <p:tgtEl>
                                          <p:spTgt spid="46"/>
                                        </p:tgtEl>
                                      </p:cBhvr>
                                    </p:animEffect>
                                  </p:childTnLst>
                                </p:cTn>
                              </p:par>
                            </p:childTnLst>
                          </p:cTn>
                        </p:par>
                      </p:childTnLst>
                    </p:cTn>
                  </p:par>
                  <p:par>
                    <p:cTn id="94" fill="hold">
                      <p:stCondLst>
                        <p:cond delay="indefinite"/>
                      </p:stCondLst>
                      <p:childTnLst>
                        <p:par>
                          <p:cTn id="95" fill="hold">
                            <p:stCondLst>
                              <p:cond delay="0"/>
                            </p:stCondLst>
                            <p:childTnLst>
                              <p:par>
                                <p:cTn id="96" presetID="23" presetClass="entr" presetSubtype="16" fill="hold" grpId="0" nodeType="clickEffect">
                                  <p:stCondLst>
                                    <p:cond delay="0"/>
                                  </p:stCondLst>
                                  <p:childTnLst>
                                    <p:set>
                                      <p:cBhvr>
                                        <p:cTn id="97" dur="1" fill="hold">
                                          <p:stCondLst>
                                            <p:cond delay="0"/>
                                          </p:stCondLst>
                                        </p:cTn>
                                        <p:tgtEl>
                                          <p:spTgt spid="64"/>
                                        </p:tgtEl>
                                        <p:attrNameLst>
                                          <p:attrName>style.visibility</p:attrName>
                                        </p:attrNameLst>
                                      </p:cBhvr>
                                      <p:to>
                                        <p:strVal val="visible"/>
                                      </p:to>
                                    </p:set>
                                    <p:anim calcmode="lin" valueType="num">
                                      <p:cBhvr>
                                        <p:cTn id="98" dur="500" fill="hold"/>
                                        <p:tgtEl>
                                          <p:spTgt spid="64"/>
                                        </p:tgtEl>
                                        <p:attrNameLst>
                                          <p:attrName>ppt_w</p:attrName>
                                        </p:attrNameLst>
                                      </p:cBhvr>
                                      <p:tavLst>
                                        <p:tav tm="0">
                                          <p:val>
                                            <p:fltVal val="0"/>
                                          </p:val>
                                        </p:tav>
                                        <p:tav tm="100000">
                                          <p:val>
                                            <p:strVal val="#ppt_w"/>
                                          </p:val>
                                        </p:tav>
                                      </p:tavLst>
                                    </p:anim>
                                    <p:anim calcmode="lin" valueType="num">
                                      <p:cBhvr>
                                        <p:cTn id="99" dur="500" fill="hold"/>
                                        <p:tgtEl>
                                          <p:spTgt spid="64"/>
                                        </p:tgtEl>
                                        <p:attrNameLst>
                                          <p:attrName>ppt_h</p:attrName>
                                        </p:attrNameLst>
                                      </p:cBhvr>
                                      <p:tavLst>
                                        <p:tav tm="0">
                                          <p:val>
                                            <p:fltVal val="0"/>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18" presetClass="entr" presetSubtype="6" fill="hold" nodeType="click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strips(downRight)">
                                      <p:cBhvr>
                                        <p:cTn id="104" dur="1000"/>
                                        <p:tgtEl>
                                          <p:spTgt spid="50"/>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grpId="0" nodeType="clickEffect">
                                  <p:stCondLst>
                                    <p:cond delay="0"/>
                                  </p:stCondLst>
                                  <p:childTnLst>
                                    <p:set>
                                      <p:cBhvr>
                                        <p:cTn id="108" dur="1" fill="hold">
                                          <p:stCondLst>
                                            <p:cond delay="0"/>
                                          </p:stCondLst>
                                        </p:cTn>
                                        <p:tgtEl>
                                          <p:spTgt spid="68"/>
                                        </p:tgtEl>
                                        <p:attrNameLst>
                                          <p:attrName>style.visibility</p:attrName>
                                        </p:attrNameLst>
                                      </p:cBhvr>
                                      <p:to>
                                        <p:strVal val="visible"/>
                                      </p:to>
                                    </p:set>
                                    <p:anim calcmode="lin" valueType="num">
                                      <p:cBhvr>
                                        <p:cTn id="109" dur="500" fill="hold"/>
                                        <p:tgtEl>
                                          <p:spTgt spid="68"/>
                                        </p:tgtEl>
                                        <p:attrNameLst>
                                          <p:attrName>ppt_w</p:attrName>
                                        </p:attrNameLst>
                                      </p:cBhvr>
                                      <p:tavLst>
                                        <p:tav tm="0">
                                          <p:val>
                                            <p:fltVal val="0"/>
                                          </p:val>
                                        </p:tav>
                                        <p:tav tm="100000">
                                          <p:val>
                                            <p:strVal val="#ppt_w"/>
                                          </p:val>
                                        </p:tav>
                                      </p:tavLst>
                                    </p:anim>
                                    <p:anim calcmode="lin" valueType="num">
                                      <p:cBhvr>
                                        <p:cTn id="110" dur="500" fill="hold"/>
                                        <p:tgtEl>
                                          <p:spTgt spid="68"/>
                                        </p:tgtEl>
                                        <p:attrNameLst>
                                          <p:attrName>ppt_h</p:attrName>
                                        </p:attrNameLst>
                                      </p:cBhvr>
                                      <p:tavLst>
                                        <p:tav tm="0">
                                          <p:val>
                                            <p:fltVal val="0"/>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8" presetClass="entr" presetSubtype="12" fill="hold" nodeType="click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strips(downLeft)">
                                      <p:cBhvr>
                                        <p:cTn id="115" dur="1000"/>
                                        <p:tgtEl>
                                          <p:spTgt spid="52"/>
                                        </p:tgtEl>
                                      </p:cBhvr>
                                    </p:animEffect>
                                  </p:childTnLst>
                                </p:cTn>
                              </p:par>
                            </p:childTnLst>
                          </p:cTn>
                        </p:par>
                      </p:childTnLst>
                    </p:cTn>
                  </p:par>
                  <p:par>
                    <p:cTn id="116" fill="hold">
                      <p:stCondLst>
                        <p:cond delay="indefinite"/>
                      </p:stCondLst>
                      <p:childTnLst>
                        <p:par>
                          <p:cTn id="117" fill="hold">
                            <p:stCondLst>
                              <p:cond delay="0"/>
                            </p:stCondLst>
                            <p:childTnLst>
                              <p:par>
                                <p:cTn id="118" presetID="23" presetClass="entr" presetSubtype="16" fill="hold" grpId="0" nodeType="clickEffect">
                                  <p:stCondLst>
                                    <p:cond delay="0"/>
                                  </p:stCondLst>
                                  <p:childTnLst>
                                    <p:set>
                                      <p:cBhvr>
                                        <p:cTn id="119" dur="1" fill="hold">
                                          <p:stCondLst>
                                            <p:cond delay="0"/>
                                          </p:stCondLst>
                                        </p:cTn>
                                        <p:tgtEl>
                                          <p:spTgt spid="69"/>
                                        </p:tgtEl>
                                        <p:attrNameLst>
                                          <p:attrName>style.visibility</p:attrName>
                                        </p:attrNameLst>
                                      </p:cBhvr>
                                      <p:to>
                                        <p:strVal val="visible"/>
                                      </p:to>
                                    </p:set>
                                    <p:anim calcmode="lin" valueType="num">
                                      <p:cBhvr>
                                        <p:cTn id="120" dur="500" fill="hold"/>
                                        <p:tgtEl>
                                          <p:spTgt spid="69"/>
                                        </p:tgtEl>
                                        <p:attrNameLst>
                                          <p:attrName>ppt_w</p:attrName>
                                        </p:attrNameLst>
                                      </p:cBhvr>
                                      <p:tavLst>
                                        <p:tav tm="0">
                                          <p:val>
                                            <p:fltVal val="0"/>
                                          </p:val>
                                        </p:tav>
                                        <p:tav tm="100000">
                                          <p:val>
                                            <p:strVal val="#ppt_w"/>
                                          </p:val>
                                        </p:tav>
                                      </p:tavLst>
                                    </p:anim>
                                    <p:anim calcmode="lin" valueType="num">
                                      <p:cBhvr>
                                        <p:cTn id="121" dur="500" fill="hold"/>
                                        <p:tgtEl>
                                          <p:spTgt spid="69"/>
                                        </p:tgtEl>
                                        <p:attrNameLst>
                                          <p:attrName>ppt_h</p:attrName>
                                        </p:attrNameLst>
                                      </p:cBhvr>
                                      <p:tavLst>
                                        <p:tav tm="0">
                                          <p:val>
                                            <p:fltVal val="0"/>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23" presetClass="entr" presetSubtype="16" fill="hold" grpId="0" nodeType="clickEffect">
                                  <p:stCondLst>
                                    <p:cond delay="0"/>
                                  </p:stCondLst>
                                  <p:childTnLst>
                                    <p:set>
                                      <p:cBhvr>
                                        <p:cTn id="125" dur="1" fill="hold">
                                          <p:stCondLst>
                                            <p:cond delay="0"/>
                                          </p:stCondLst>
                                        </p:cTn>
                                        <p:tgtEl>
                                          <p:spTgt spid="70"/>
                                        </p:tgtEl>
                                        <p:attrNameLst>
                                          <p:attrName>style.visibility</p:attrName>
                                        </p:attrNameLst>
                                      </p:cBhvr>
                                      <p:to>
                                        <p:strVal val="visible"/>
                                      </p:to>
                                    </p:set>
                                    <p:anim calcmode="lin" valueType="num">
                                      <p:cBhvr>
                                        <p:cTn id="126" dur="500" fill="hold"/>
                                        <p:tgtEl>
                                          <p:spTgt spid="70"/>
                                        </p:tgtEl>
                                        <p:attrNameLst>
                                          <p:attrName>ppt_w</p:attrName>
                                        </p:attrNameLst>
                                      </p:cBhvr>
                                      <p:tavLst>
                                        <p:tav tm="0">
                                          <p:val>
                                            <p:fltVal val="0"/>
                                          </p:val>
                                        </p:tav>
                                        <p:tav tm="100000">
                                          <p:val>
                                            <p:strVal val="#ppt_w"/>
                                          </p:val>
                                        </p:tav>
                                      </p:tavLst>
                                    </p:anim>
                                    <p:anim calcmode="lin" valueType="num">
                                      <p:cBhvr>
                                        <p:cTn id="127" dur="500" fill="hold"/>
                                        <p:tgtEl>
                                          <p:spTgt spid="70"/>
                                        </p:tgtEl>
                                        <p:attrNameLst>
                                          <p:attrName>ppt_h</p:attrName>
                                        </p:attrNameLst>
                                      </p:cBhvr>
                                      <p:tavLst>
                                        <p:tav tm="0">
                                          <p:val>
                                            <p:fltVal val="0"/>
                                          </p:val>
                                        </p:tav>
                                        <p:tav tm="100000">
                                          <p:val>
                                            <p:strVal val="#ppt_h"/>
                                          </p:val>
                                        </p:tav>
                                      </p:tavLst>
                                    </p:anim>
                                  </p:childTnLst>
                                </p:cTn>
                              </p:par>
                            </p:childTnLst>
                          </p:cTn>
                        </p:par>
                      </p:childTnLst>
                    </p:cTn>
                  </p:par>
                  <p:par>
                    <p:cTn id="128" fill="hold">
                      <p:stCondLst>
                        <p:cond delay="indefinite"/>
                      </p:stCondLst>
                      <p:childTnLst>
                        <p:par>
                          <p:cTn id="129" fill="hold">
                            <p:stCondLst>
                              <p:cond delay="0"/>
                            </p:stCondLst>
                            <p:childTnLst>
                              <p:par>
                                <p:cTn id="130" presetID="23" presetClass="entr" presetSubtype="16" fill="hold" grpId="0" nodeType="clickEffect">
                                  <p:stCondLst>
                                    <p:cond delay="0"/>
                                  </p:stCondLst>
                                  <p:childTnLst>
                                    <p:set>
                                      <p:cBhvr>
                                        <p:cTn id="131" dur="1" fill="hold">
                                          <p:stCondLst>
                                            <p:cond delay="0"/>
                                          </p:stCondLst>
                                        </p:cTn>
                                        <p:tgtEl>
                                          <p:spTgt spid="71"/>
                                        </p:tgtEl>
                                        <p:attrNameLst>
                                          <p:attrName>style.visibility</p:attrName>
                                        </p:attrNameLst>
                                      </p:cBhvr>
                                      <p:to>
                                        <p:strVal val="visible"/>
                                      </p:to>
                                    </p:set>
                                    <p:anim calcmode="lin" valueType="num">
                                      <p:cBhvr>
                                        <p:cTn id="132" dur="500" fill="hold"/>
                                        <p:tgtEl>
                                          <p:spTgt spid="71"/>
                                        </p:tgtEl>
                                        <p:attrNameLst>
                                          <p:attrName>ppt_w</p:attrName>
                                        </p:attrNameLst>
                                      </p:cBhvr>
                                      <p:tavLst>
                                        <p:tav tm="0">
                                          <p:val>
                                            <p:fltVal val="0"/>
                                          </p:val>
                                        </p:tav>
                                        <p:tav tm="100000">
                                          <p:val>
                                            <p:strVal val="#ppt_w"/>
                                          </p:val>
                                        </p:tav>
                                      </p:tavLst>
                                    </p:anim>
                                    <p:anim calcmode="lin" valueType="num">
                                      <p:cBhvr>
                                        <p:cTn id="133" dur="500" fill="hold"/>
                                        <p:tgtEl>
                                          <p:spTgt spid="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53" grpId="0"/>
      <p:bldP spid="54" grpId="0"/>
      <p:bldP spid="57" grpId="0"/>
      <p:bldP spid="61" grpId="0"/>
      <p:bldP spid="62" grpId="0"/>
      <p:bldP spid="63" grpId="0"/>
      <p:bldP spid="64" grpId="0"/>
      <p:bldP spid="68" grpId="0"/>
      <p:bldP spid="69" grpId="0"/>
      <p:bldP spid="70" grpId="0"/>
      <p:bldP spid="7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19"/>
          <p:cNvSpPr/>
          <p:nvPr/>
        </p:nvSpPr>
        <p:spPr>
          <a:xfrm>
            <a:off x="5320145" y="1263240"/>
            <a:ext cx="6871855" cy="523220"/>
          </a:xfrm>
          <a:prstGeom prst="rect">
            <a:avLst/>
          </a:prstGeom>
          <a:solidFill>
            <a:schemeClr val="bg1"/>
          </a:solidFill>
        </p:spPr>
        <p:txBody>
          <a:bodyPr wrap="square">
            <a:spAutoFit/>
          </a:bodyPr>
          <a:lstStyle/>
          <a:p>
            <a:r>
              <a:rPr lang="en-US" sz="2800" dirty="0">
                <a:solidFill>
                  <a:srgbClr val="FF00FF"/>
                </a:solidFill>
                <a:latin typeface="Times New Roman" pitchFamily="18" charset="0"/>
                <a:cs typeface="Times New Roman" pitchFamily="18" charset="0"/>
              </a:rPr>
              <a:t>a) </a:t>
            </a:r>
            <a:r>
              <a:rPr lang="en-US" sz="2800" dirty="0" err="1">
                <a:solidFill>
                  <a:srgbClr val="FF00FF"/>
                </a:solidFill>
                <a:latin typeface="Times New Roman" pitchFamily="18" charset="0"/>
                <a:cs typeface="Times New Roman" pitchFamily="18" charset="0"/>
              </a:rPr>
              <a:t>NaCl</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AgNO</a:t>
            </a:r>
            <a:r>
              <a:rPr lang="en-US" sz="2800" baseline="-25000" dirty="0" err="1">
                <a:solidFill>
                  <a:srgbClr val="FF00FF"/>
                </a:solidFill>
                <a:latin typeface="Times New Roman" pitchFamily="18" charset="0"/>
                <a:cs typeface="Times New Roman" pitchFamily="18" charset="0"/>
              </a:rPr>
              <a:t>3</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AgCl</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NaNO</a:t>
            </a:r>
            <a:r>
              <a:rPr lang="en-US" sz="2800" baseline="-25000" dirty="0" err="1">
                <a:solidFill>
                  <a:srgbClr val="FF00FF"/>
                </a:solidFill>
                <a:latin typeface="Times New Roman" pitchFamily="18" charset="0"/>
                <a:cs typeface="Times New Roman" pitchFamily="18" charset="0"/>
              </a:rPr>
              <a:t>3</a:t>
            </a:r>
            <a:r>
              <a:rPr lang="en-US" sz="2800" dirty="0">
                <a:solidFill>
                  <a:srgbClr val="FF00FF"/>
                </a:solidFill>
                <a:latin typeface="Times New Roman" pitchFamily="18" charset="0"/>
                <a:cs typeface="Times New Roman" pitchFamily="18" charset="0"/>
              </a:rPr>
              <a:t>.</a:t>
            </a:r>
          </a:p>
        </p:txBody>
      </p:sp>
      <p:pic>
        <p:nvPicPr>
          <p:cNvPr id="32770" name="Picture 2"/>
          <p:cNvPicPr>
            <a:picLocks noChangeAspect="1" noChangeArrowheads="1"/>
          </p:cNvPicPr>
          <p:nvPr/>
        </p:nvPicPr>
        <p:blipFill>
          <a:blip r:embed="rId2"/>
          <a:srcRect/>
          <a:stretch>
            <a:fillRect/>
          </a:stretch>
        </p:blipFill>
        <p:spPr bwMode="auto">
          <a:xfrm>
            <a:off x="0" y="0"/>
            <a:ext cx="5149970" cy="6858000"/>
          </a:xfrm>
          <a:prstGeom prst="rect">
            <a:avLst/>
          </a:prstGeom>
          <a:noFill/>
          <a:ln w="9525">
            <a:noFill/>
            <a:miter lim="800000"/>
            <a:headEnd/>
            <a:tailEnd/>
          </a:ln>
          <a:effectLst/>
        </p:spPr>
      </p:pic>
      <p:sp>
        <p:nvSpPr>
          <p:cNvPr id="18" name="Rectangle 17"/>
          <p:cNvSpPr/>
          <p:nvPr/>
        </p:nvSpPr>
        <p:spPr>
          <a:xfrm>
            <a:off x="5320145" y="2662549"/>
            <a:ext cx="6871855" cy="523220"/>
          </a:xfrm>
          <a:prstGeom prst="rect">
            <a:avLst/>
          </a:prstGeom>
          <a:solidFill>
            <a:schemeClr val="bg1"/>
          </a:solidFill>
        </p:spPr>
        <p:txBody>
          <a:bodyPr wrap="square">
            <a:spAutoFit/>
          </a:bodyPr>
          <a:lstStyle/>
          <a:p>
            <a:r>
              <a:rPr lang="en-US" sz="2800" dirty="0">
                <a:solidFill>
                  <a:srgbClr val="FF00FF"/>
                </a:solidFill>
                <a:latin typeface="Times New Roman" pitchFamily="18" charset="0"/>
                <a:cs typeface="Times New Roman" pitchFamily="18" charset="0"/>
              </a:rPr>
              <a:t>b) </a:t>
            </a:r>
            <a:r>
              <a:rPr lang="en-US" sz="2800" dirty="0" err="1">
                <a:solidFill>
                  <a:srgbClr val="FF00FF"/>
                </a:solidFill>
                <a:latin typeface="Times New Roman" pitchFamily="18" charset="0"/>
                <a:cs typeface="Times New Roman" pitchFamily="18" charset="0"/>
              </a:rPr>
              <a:t>Na</a:t>
            </a:r>
            <a:r>
              <a:rPr lang="en-US" sz="2800" baseline="-25000" dirty="0" err="1">
                <a:solidFill>
                  <a:srgbClr val="FF00FF"/>
                </a:solidFill>
                <a:latin typeface="Times New Roman" pitchFamily="18" charset="0"/>
                <a:cs typeface="Times New Roman" pitchFamily="18" charset="0"/>
              </a:rPr>
              <a:t>2</a:t>
            </a:r>
            <a:r>
              <a:rPr lang="en-US" sz="2800" dirty="0" err="1">
                <a:solidFill>
                  <a:srgbClr val="FF00FF"/>
                </a:solidFill>
                <a:latin typeface="Times New Roman" pitchFamily="18" charset="0"/>
                <a:cs typeface="Times New Roman" pitchFamily="18" charset="0"/>
              </a:rPr>
              <a:t>SO</a:t>
            </a:r>
            <a:r>
              <a:rPr lang="en-US" sz="2800" baseline="-25000" dirty="0" err="1">
                <a:solidFill>
                  <a:srgbClr val="FF00FF"/>
                </a:solidFill>
                <a:latin typeface="Times New Roman" pitchFamily="18" charset="0"/>
                <a:cs typeface="Times New Roman" pitchFamily="18" charset="0"/>
              </a:rPr>
              <a:t>4</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BaCl</a:t>
            </a:r>
            <a:r>
              <a:rPr lang="en-US" sz="2800" baseline="-25000" dirty="0" err="1">
                <a:solidFill>
                  <a:srgbClr val="FF00FF"/>
                </a:solidFill>
                <a:latin typeface="Times New Roman" pitchFamily="18" charset="0"/>
                <a:cs typeface="Times New Roman" pitchFamily="18" charset="0"/>
              </a:rPr>
              <a:t>2</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BaSO</a:t>
            </a:r>
            <a:r>
              <a:rPr lang="en-US" sz="2800" baseline="-25000" dirty="0" err="1">
                <a:solidFill>
                  <a:srgbClr val="FF00FF"/>
                </a:solidFill>
                <a:latin typeface="Times New Roman" pitchFamily="18" charset="0"/>
                <a:cs typeface="Times New Roman" pitchFamily="18" charset="0"/>
              </a:rPr>
              <a:t>4</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2NaCl</a:t>
            </a:r>
            <a:r>
              <a:rPr lang="en-US" sz="2800" dirty="0">
                <a:solidFill>
                  <a:srgbClr val="FF00FF"/>
                </a:solidFill>
                <a:latin typeface="Times New Roman" pitchFamily="18" charset="0"/>
                <a:cs typeface="Times New Roman" pitchFamily="18" charset="0"/>
              </a:rPr>
              <a:t>.</a:t>
            </a:r>
          </a:p>
        </p:txBody>
      </p:sp>
      <p:sp>
        <p:nvSpPr>
          <p:cNvPr id="21" name="Rectangle 20"/>
          <p:cNvSpPr/>
          <p:nvPr/>
        </p:nvSpPr>
        <p:spPr>
          <a:xfrm>
            <a:off x="5320145" y="4144985"/>
            <a:ext cx="6871855" cy="523220"/>
          </a:xfrm>
          <a:prstGeom prst="rect">
            <a:avLst/>
          </a:prstGeom>
          <a:solidFill>
            <a:schemeClr val="bg1"/>
          </a:solidFill>
        </p:spPr>
        <p:txBody>
          <a:bodyPr wrap="square">
            <a:spAutoFit/>
          </a:bodyPr>
          <a:lstStyle/>
          <a:p>
            <a:r>
              <a:rPr lang="en-US" sz="2800" dirty="0">
                <a:solidFill>
                  <a:srgbClr val="FF00FF"/>
                </a:solidFill>
                <a:latin typeface="Times New Roman" pitchFamily="18" charset="0"/>
                <a:cs typeface="Times New Roman" pitchFamily="18" charset="0"/>
              </a:rPr>
              <a:t>c) </a:t>
            </a:r>
            <a:r>
              <a:rPr lang="en-US" sz="2800" dirty="0" err="1">
                <a:solidFill>
                  <a:srgbClr val="FF00FF"/>
                </a:solidFill>
                <a:latin typeface="Times New Roman" pitchFamily="18" charset="0"/>
                <a:cs typeface="Times New Roman" pitchFamily="18" charset="0"/>
              </a:rPr>
              <a:t>K</a:t>
            </a:r>
            <a:r>
              <a:rPr lang="en-US" sz="2800" baseline="-25000" dirty="0" err="1">
                <a:solidFill>
                  <a:srgbClr val="FF00FF"/>
                </a:solidFill>
                <a:latin typeface="Times New Roman" pitchFamily="18" charset="0"/>
                <a:cs typeface="Times New Roman" pitchFamily="18" charset="0"/>
              </a:rPr>
              <a:t>2</a:t>
            </a:r>
            <a:r>
              <a:rPr lang="en-US" sz="2800" dirty="0" err="1">
                <a:solidFill>
                  <a:srgbClr val="FF00FF"/>
                </a:solidFill>
                <a:latin typeface="Times New Roman" pitchFamily="18" charset="0"/>
                <a:cs typeface="Times New Roman" pitchFamily="18" charset="0"/>
              </a:rPr>
              <a:t>CO</a:t>
            </a:r>
            <a:r>
              <a:rPr lang="en-US" sz="2800" baseline="-25000" dirty="0" err="1">
                <a:solidFill>
                  <a:srgbClr val="FF00FF"/>
                </a:solidFill>
                <a:latin typeface="Times New Roman" pitchFamily="18" charset="0"/>
                <a:cs typeface="Times New Roman" pitchFamily="18" charset="0"/>
              </a:rPr>
              <a:t>3</a:t>
            </a:r>
            <a:r>
              <a:rPr lang="en-US" sz="2800" dirty="0">
                <a:solidFill>
                  <a:srgbClr val="FF00FF"/>
                </a:solidFill>
                <a:latin typeface="Times New Roman" pitchFamily="18" charset="0"/>
                <a:cs typeface="Times New Roman" pitchFamily="18" charset="0"/>
              </a:rPr>
              <a:t> + Ca(</a:t>
            </a:r>
            <a:r>
              <a:rPr lang="en-US" sz="2800" dirty="0" err="1">
                <a:solidFill>
                  <a:srgbClr val="FF00FF"/>
                </a:solidFill>
                <a:latin typeface="Times New Roman" pitchFamily="18" charset="0"/>
                <a:cs typeface="Times New Roman" pitchFamily="18" charset="0"/>
              </a:rPr>
              <a:t>NO</a:t>
            </a:r>
            <a:r>
              <a:rPr lang="en-US" sz="2800" baseline="-25000" dirty="0" err="1">
                <a:solidFill>
                  <a:srgbClr val="FF00FF"/>
                </a:solidFill>
                <a:latin typeface="Times New Roman" pitchFamily="18" charset="0"/>
                <a:cs typeface="Times New Roman" pitchFamily="18" charset="0"/>
              </a:rPr>
              <a:t>3</a:t>
            </a:r>
            <a:r>
              <a:rPr lang="en-US" sz="2800" dirty="0">
                <a:solidFill>
                  <a:srgbClr val="FF00FF"/>
                </a:solidFill>
                <a:latin typeface="Times New Roman" pitchFamily="18" charset="0"/>
                <a:cs typeface="Times New Roman" pitchFamily="18" charset="0"/>
              </a:rPr>
              <a:t>)</a:t>
            </a:r>
            <a:r>
              <a:rPr lang="en-US" sz="2800" baseline="-25000" dirty="0">
                <a:solidFill>
                  <a:srgbClr val="FF00FF"/>
                </a:solidFill>
                <a:latin typeface="Times New Roman" pitchFamily="18" charset="0"/>
                <a:cs typeface="Times New Roman" pitchFamily="18" charset="0"/>
              </a:rPr>
              <a:t>2</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CaCO</a:t>
            </a:r>
            <a:r>
              <a:rPr lang="en-US" sz="2800" baseline="-25000" dirty="0" err="1">
                <a:solidFill>
                  <a:srgbClr val="FF00FF"/>
                </a:solidFill>
                <a:latin typeface="Times New Roman" pitchFamily="18" charset="0"/>
                <a:cs typeface="Times New Roman" pitchFamily="18" charset="0"/>
              </a:rPr>
              <a:t>3</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2KNO</a:t>
            </a:r>
            <a:r>
              <a:rPr lang="en-US" sz="2800" baseline="-25000" dirty="0" err="1">
                <a:solidFill>
                  <a:srgbClr val="FF00FF"/>
                </a:solidFill>
                <a:latin typeface="Times New Roman" pitchFamily="18" charset="0"/>
                <a:cs typeface="Times New Roman" pitchFamily="18" charset="0"/>
              </a:rPr>
              <a:t>3</a:t>
            </a:r>
            <a:r>
              <a:rPr lang="en-US" sz="2800" dirty="0">
                <a:solidFill>
                  <a:srgbClr val="FF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slide(fromBottom)">
                                      <p:cBhvr>
                                        <p:cTn id="7" dur="1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 calcmode="lin" valueType="num">
                                      <p:cBhvr>
                                        <p:cTn id="14" dur="1000" fill="hold"/>
                                        <p:tgtEl>
                                          <p:spTgt spid="20"/>
                                        </p:tgtEl>
                                        <p:attrNameLst>
                                          <p:attrName>style.rotation</p:attrName>
                                        </p:attrNameLst>
                                      </p:cBhvr>
                                      <p:tavLst>
                                        <p:tav tm="0">
                                          <p:val>
                                            <p:fltVal val="360"/>
                                          </p:val>
                                        </p:tav>
                                        <p:tav tm="100000">
                                          <p:val>
                                            <p:fltVal val="0"/>
                                          </p:val>
                                        </p:tav>
                                      </p:tavLst>
                                    </p:anim>
                                    <p:animEffect transition="in" filter="fade">
                                      <p:cBhvr>
                                        <p:cTn id="15" dur="1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fltVal val="0"/>
                                          </p:val>
                                        </p:tav>
                                        <p:tav tm="100000">
                                          <p:val>
                                            <p:strVal val="#ppt_w"/>
                                          </p:val>
                                        </p:tav>
                                      </p:tavLst>
                                    </p:anim>
                                    <p:anim calcmode="lin" valueType="num">
                                      <p:cBhvr>
                                        <p:cTn id="21" dur="1000" fill="hold"/>
                                        <p:tgtEl>
                                          <p:spTgt spid="18"/>
                                        </p:tgtEl>
                                        <p:attrNameLst>
                                          <p:attrName>ppt_h</p:attrName>
                                        </p:attrNameLst>
                                      </p:cBhvr>
                                      <p:tavLst>
                                        <p:tav tm="0">
                                          <p:val>
                                            <p:fltVal val="0"/>
                                          </p:val>
                                        </p:tav>
                                        <p:tav tm="100000">
                                          <p:val>
                                            <p:strVal val="#ppt_h"/>
                                          </p:val>
                                        </p:tav>
                                      </p:tavLst>
                                    </p:anim>
                                    <p:anim calcmode="lin" valueType="num">
                                      <p:cBhvr>
                                        <p:cTn id="22" dur="1000" fill="hold"/>
                                        <p:tgtEl>
                                          <p:spTgt spid="18"/>
                                        </p:tgtEl>
                                        <p:attrNameLst>
                                          <p:attrName>style.rotation</p:attrName>
                                        </p:attrNameLst>
                                      </p:cBhvr>
                                      <p:tavLst>
                                        <p:tav tm="0">
                                          <p:val>
                                            <p:fltVal val="360"/>
                                          </p:val>
                                        </p:tav>
                                        <p:tav tm="100000">
                                          <p:val>
                                            <p:fltVal val="0"/>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fltVal val="0"/>
                                          </p:val>
                                        </p:tav>
                                        <p:tav tm="100000">
                                          <p:val>
                                            <p:strVal val="#ppt_w"/>
                                          </p:val>
                                        </p:tav>
                                      </p:tavLst>
                                    </p:anim>
                                    <p:anim calcmode="lin" valueType="num">
                                      <p:cBhvr>
                                        <p:cTn id="29" dur="1000" fill="hold"/>
                                        <p:tgtEl>
                                          <p:spTgt spid="21"/>
                                        </p:tgtEl>
                                        <p:attrNameLst>
                                          <p:attrName>ppt_h</p:attrName>
                                        </p:attrNameLst>
                                      </p:cBhvr>
                                      <p:tavLst>
                                        <p:tav tm="0">
                                          <p:val>
                                            <p:fltVal val="0"/>
                                          </p:val>
                                        </p:tav>
                                        <p:tav tm="100000">
                                          <p:val>
                                            <p:strVal val="#ppt_h"/>
                                          </p:val>
                                        </p:tav>
                                      </p:tavLst>
                                    </p:anim>
                                    <p:anim calcmode="lin" valueType="num">
                                      <p:cBhvr>
                                        <p:cTn id="30" dur="1000" fill="hold"/>
                                        <p:tgtEl>
                                          <p:spTgt spid="21"/>
                                        </p:tgtEl>
                                        <p:attrNameLst>
                                          <p:attrName>style.rotation</p:attrName>
                                        </p:attrNameLst>
                                      </p:cBhvr>
                                      <p:tavLst>
                                        <p:tav tm="0">
                                          <p:val>
                                            <p:fltVal val="360"/>
                                          </p:val>
                                        </p:tav>
                                        <p:tav tm="100000">
                                          <p:val>
                                            <p:fltVal val="0"/>
                                          </p:val>
                                        </p:tav>
                                      </p:tavLst>
                                    </p:anim>
                                    <p:animEffect transition="in" filter="fade">
                                      <p:cBhvr>
                                        <p:cTn id="3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1" name="Rectangle 20"/>
          <p:cNvSpPr/>
          <p:nvPr/>
        </p:nvSpPr>
        <p:spPr>
          <a:xfrm>
            <a:off x="803563" y="2052948"/>
            <a:ext cx="6871855" cy="523220"/>
          </a:xfrm>
          <a:prstGeom prst="rect">
            <a:avLst/>
          </a:prstGeom>
          <a:solidFill>
            <a:schemeClr val="bg1"/>
          </a:solidFill>
        </p:spPr>
        <p:txBody>
          <a:bodyPr wrap="square">
            <a:spAutoFit/>
          </a:bodyPr>
          <a:lstStyle/>
          <a:p>
            <a:r>
              <a:rPr lang="en-US" sz="2800" dirty="0">
                <a:solidFill>
                  <a:srgbClr val="FF00FF"/>
                </a:solidFill>
                <a:latin typeface="Times New Roman" pitchFamily="18" charset="0"/>
                <a:cs typeface="Times New Roman" pitchFamily="18" charset="0"/>
              </a:rPr>
              <a:t>(1) </a:t>
            </a:r>
            <a:r>
              <a:rPr lang="en-US" sz="2800" dirty="0" err="1">
                <a:solidFill>
                  <a:srgbClr val="FF00FF"/>
                </a:solidFill>
                <a:latin typeface="Times New Roman" pitchFamily="18" charset="0"/>
                <a:cs typeface="Times New Roman" pitchFamily="18" charset="0"/>
              </a:rPr>
              <a:t>CuO</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H</a:t>
            </a:r>
            <a:r>
              <a:rPr lang="en-US" sz="2800" baseline="-25000" dirty="0" err="1">
                <a:solidFill>
                  <a:srgbClr val="FF00FF"/>
                </a:solidFill>
                <a:latin typeface="Times New Roman" pitchFamily="18" charset="0"/>
                <a:cs typeface="Times New Roman" pitchFamily="18" charset="0"/>
              </a:rPr>
              <a:t>2</a:t>
            </a:r>
            <a:r>
              <a:rPr lang="en-US" sz="2800" dirty="0" err="1">
                <a:solidFill>
                  <a:srgbClr val="FF00FF"/>
                </a:solidFill>
                <a:latin typeface="Times New Roman" pitchFamily="18" charset="0"/>
                <a:cs typeface="Times New Roman" pitchFamily="18" charset="0"/>
              </a:rPr>
              <a:t>SO</a:t>
            </a:r>
            <a:r>
              <a:rPr lang="en-US" sz="2800" baseline="-25000" dirty="0" err="1">
                <a:solidFill>
                  <a:srgbClr val="FF00FF"/>
                </a:solidFill>
                <a:latin typeface="Times New Roman" pitchFamily="18" charset="0"/>
                <a:cs typeface="Times New Roman" pitchFamily="18" charset="0"/>
              </a:rPr>
              <a:t>4</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CuSO</a:t>
            </a:r>
            <a:r>
              <a:rPr lang="en-US" sz="2800" baseline="-25000" dirty="0" err="1">
                <a:solidFill>
                  <a:srgbClr val="FF00FF"/>
                </a:solidFill>
                <a:latin typeface="Times New Roman" pitchFamily="18" charset="0"/>
                <a:cs typeface="Times New Roman" pitchFamily="18" charset="0"/>
              </a:rPr>
              <a:t>4</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H</a:t>
            </a:r>
            <a:r>
              <a:rPr lang="en-US" sz="2800" baseline="-25000" dirty="0" err="1">
                <a:solidFill>
                  <a:srgbClr val="FF00FF"/>
                </a:solidFill>
                <a:latin typeface="Times New Roman" pitchFamily="18" charset="0"/>
                <a:cs typeface="Times New Roman" pitchFamily="18" charset="0"/>
              </a:rPr>
              <a:t>2</a:t>
            </a:r>
            <a:r>
              <a:rPr lang="en-US" sz="2800" dirty="0" err="1">
                <a:solidFill>
                  <a:srgbClr val="FF00FF"/>
                </a:solidFill>
                <a:latin typeface="Times New Roman" pitchFamily="18" charset="0"/>
                <a:cs typeface="Times New Roman" pitchFamily="18" charset="0"/>
              </a:rPr>
              <a:t>O</a:t>
            </a:r>
            <a:r>
              <a:rPr lang="en-US" sz="2800" dirty="0">
                <a:solidFill>
                  <a:srgbClr val="FF00FF"/>
                </a:solidFill>
                <a:latin typeface="Times New Roman" pitchFamily="18" charset="0"/>
                <a:cs typeface="Times New Roman" pitchFamily="18" charset="0"/>
              </a:rPr>
              <a:t>.</a:t>
            </a:r>
          </a:p>
        </p:txBody>
      </p:sp>
      <p:pic>
        <p:nvPicPr>
          <p:cNvPr id="33794" name="Picture 2"/>
          <p:cNvPicPr>
            <a:picLocks noChangeAspect="1" noChangeArrowheads="1"/>
          </p:cNvPicPr>
          <p:nvPr/>
        </p:nvPicPr>
        <p:blipFill>
          <a:blip r:embed="rId2"/>
          <a:srcRect/>
          <a:stretch>
            <a:fillRect/>
          </a:stretch>
        </p:blipFill>
        <p:spPr bwMode="auto">
          <a:xfrm>
            <a:off x="-1" y="-1"/>
            <a:ext cx="12192001" cy="2105225"/>
          </a:xfrm>
          <a:prstGeom prst="rect">
            <a:avLst/>
          </a:prstGeom>
          <a:noFill/>
          <a:ln w="9525">
            <a:noFill/>
            <a:miter lim="800000"/>
            <a:headEnd/>
            <a:tailEnd/>
          </a:ln>
          <a:effectLst/>
        </p:spPr>
      </p:pic>
      <p:sp>
        <p:nvSpPr>
          <p:cNvPr id="19" name="Rectangle 18"/>
          <p:cNvSpPr/>
          <p:nvPr/>
        </p:nvSpPr>
        <p:spPr>
          <a:xfrm>
            <a:off x="817414" y="2690253"/>
            <a:ext cx="6871855" cy="523220"/>
          </a:xfrm>
          <a:prstGeom prst="rect">
            <a:avLst/>
          </a:prstGeom>
          <a:solidFill>
            <a:schemeClr val="bg1"/>
          </a:solidFill>
        </p:spPr>
        <p:txBody>
          <a:bodyPr wrap="square">
            <a:spAutoFit/>
          </a:bodyPr>
          <a:lstStyle/>
          <a:p>
            <a:r>
              <a:rPr lang="en-US" sz="2800" dirty="0">
                <a:solidFill>
                  <a:srgbClr val="FF00FF"/>
                </a:solidFill>
                <a:latin typeface="Times New Roman" pitchFamily="18" charset="0"/>
                <a:cs typeface="Times New Roman" pitchFamily="18" charset="0"/>
              </a:rPr>
              <a:t>(2) </a:t>
            </a:r>
            <a:r>
              <a:rPr lang="en-US" sz="2800" dirty="0" err="1">
                <a:solidFill>
                  <a:srgbClr val="FF00FF"/>
                </a:solidFill>
                <a:latin typeface="Times New Roman" pitchFamily="18" charset="0"/>
                <a:cs typeface="Times New Roman" pitchFamily="18" charset="0"/>
              </a:rPr>
              <a:t>CuSO</a:t>
            </a:r>
            <a:r>
              <a:rPr lang="en-US" sz="2800" baseline="-25000" dirty="0" err="1">
                <a:solidFill>
                  <a:srgbClr val="FF00FF"/>
                </a:solidFill>
                <a:latin typeface="Times New Roman" pitchFamily="18" charset="0"/>
                <a:cs typeface="Times New Roman" pitchFamily="18" charset="0"/>
              </a:rPr>
              <a:t>4</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BaCl</a:t>
            </a:r>
            <a:r>
              <a:rPr lang="en-US" sz="2800" baseline="-25000" dirty="0" err="1">
                <a:solidFill>
                  <a:srgbClr val="FF00FF"/>
                </a:solidFill>
                <a:latin typeface="Times New Roman" pitchFamily="18" charset="0"/>
                <a:cs typeface="Times New Roman" pitchFamily="18" charset="0"/>
              </a:rPr>
              <a:t>2</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BaSO</a:t>
            </a:r>
            <a:r>
              <a:rPr lang="en-US" sz="2800" baseline="-25000" dirty="0" err="1">
                <a:solidFill>
                  <a:srgbClr val="FF00FF"/>
                </a:solidFill>
                <a:latin typeface="Times New Roman" pitchFamily="18" charset="0"/>
                <a:cs typeface="Times New Roman" pitchFamily="18" charset="0"/>
              </a:rPr>
              <a:t>4</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CuCl</a:t>
            </a:r>
            <a:r>
              <a:rPr lang="en-US" sz="2800" baseline="-25000" dirty="0" err="1">
                <a:solidFill>
                  <a:srgbClr val="FF00FF"/>
                </a:solidFill>
                <a:latin typeface="Times New Roman" pitchFamily="18" charset="0"/>
                <a:cs typeface="Times New Roman" pitchFamily="18" charset="0"/>
              </a:rPr>
              <a:t>2</a:t>
            </a:r>
            <a:r>
              <a:rPr lang="en-US" sz="2800" dirty="0">
                <a:solidFill>
                  <a:srgbClr val="FF00FF"/>
                </a:solidFill>
                <a:latin typeface="Times New Roman" pitchFamily="18" charset="0"/>
                <a:cs typeface="Times New Roman" pitchFamily="18" charset="0"/>
              </a:rPr>
              <a:t>.</a:t>
            </a:r>
          </a:p>
        </p:txBody>
      </p:sp>
      <p:sp>
        <p:nvSpPr>
          <p:cNvPr id="22" name="Rectangle 21"/>
          <p:cNvSpPr/>
          <p:nvPr/>
        </p:nvSpPr>
        <p:spPr>
          <a:xfrm>
            <a:off x="817421" y="3258291"/>
            <a:ext cx="6871855" cy="523220"/>
          </a:xfrm>
          <a:prstGeom prst="rect">
            <a:avLst/>
          </a:prstGeom>
          <a:solidFill>
            <a:schemeClr val="bg1"/>
          </a:solidFill>
        </p:spPr>
        <p:txBody>
          <a:bodyPr wrap="square">
            <a:spAutoFit/>
          </a:bodyPr>
          <a:lstStyle/>
          <a:p>
            <a:r>
              <a:rPr lang="en-US" sz="2800" dirty="0">
                <a:solidFill>
                  <a:srgbClr val="FF00FF"/>
                </a:solidFill>
                <a:latin typeface="Times New Roman" pitchFamily="18" charset="0"/>
                <a:cs typeface="Times New Roman" pitchFamily="18" charset="0"/>
              </a:rPr>
              <a:t>(3) </a:t>
            </a:r>
            <a:r>
              <a:rPr lang="en-US" sz="2800" dirty="0" err="1">
                <a:solidFill>
                  <a:srgbClr val="FF00FF"/>
                </a:solidFill>
                <a:latin typeface="Times New Roman" pitchFamily="18" charset="0"/>
                <a:cs typeface="Times New Roman" pitchFamily="18" charset="0"/>
              </a:rPr>
              <a:t>CuCl</a:t>
            </a:r>
            <a:r>
              <a:rPr lang="en-US" sz="2800" baseline="-25000" dirty="0" err="1">
                <a:solidFill>
                  <a:srgbClr val="FF00FF"/>
                </a:solidFill>
                <a:latin typeface="Times New Roman" pitchFamily="18" charset="0"/>
                <a:cs typeface="Times New Roman" pitchFamily="18" charset="0"/>
              </a:rPr>
              <a:t>2</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2NaOH</a:t>
            </a:r>
            <a:r>
              <a:rPr lang="en-US" sz="2800" dirty="0">
                <a:solidFill>
                  <a:srgbClr val="FF00FF"/>
                </a:solidFill>
                <a:latin typeface="Times New Roman" pitchFamily="18" charset="0"/>
                <a:cs typeface="Times New Roman" pitchFamily="18" charset="0"/>
              </a:rPr>
              <a:t> → Cu(OH)</a:t>
            </a:r>
            <a:r>
              <a:rPr lang="en-US" sz="2800" baseline="-25000" dirty="0">
                <a:solidFill>
                  <a:srgbClr val="FF00FF"/>
                </a:solidFill>
                <a:latin typeface="Times New Roman" pitchFamily="18" charset="0"/>
                <a:cs typeface="Times New Roman" pitchFamily="18" charset="0"/>
              </a:rPr>
              <a:t>2</a:t>
            </a:r>
            <a:r>
              <a:rPr lang="en-US" sz="2800" dirty="0">
                <a:solidFill>
                  <a:srgbClr val="FF00FF"/>
                </a:solidFill>
                <a:latin typeface="Times New Roman" pitchFamily="18" charset="0"/>
                <a:cs typeface="Times New Roman" pitchFamily="18" charset="0"/>
              </a:rPr>
              <a:t>↓ + </a:t>
            </a:r>
            <a:r>
              <a:rPr lang="en-US" sz="2800" dirty="0" err="1">
                <a:solidFill>
                  <a:srgbClr val="FF00FF"/>
                </a:solidFill>
                <a:latin typeface="Times New Roman" pitchFamily="18" charset="0"/>
                <a:cs typeface="Times New Roman" pitchFamily="18" charset="0"/>
              </a:rPr>
              <a:t>2NaCl</a:t>
            </a:r>
            <a:r>
              <a:rPr lang="en-US" sz="2800" dirty="0">
                <a:solidFill>
                  <a:srgbClr val="FF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1000"/>
                                        <p:tgtEl>
                                          <p:spTgt spid="33794"/>
                                        </p:tgtEl>
                                      </p:cBhvr>
                                    </p:animEffect>
                                    <p:anim calcmode="lin" valueType="num">
                                      <p:cBhvr>
                                        <p:cTn id="8" dur="1000" fill="hold"/>
                                        <p:tgtEl>
                                          <p:spTgt spid="33794"/>
                                        </p:tgtEl>
                                        <p:attrNameLst>
                                          <p:attrName>ppt_x</p:attrName>
                                        </p:attrNameLst>
                                      </p:cBhvr>
                                      <p:tavLst>
                                        <p:tav tm="0">
                                          <p:val>
                                            <p:strVal val="#ppt_x"/>
                                          </p:val>
                                        </p:tav>
                                        <p:tav tm="100000">
                                          <p:val>
                                            <p:strVal val="#ppt_x"/>
                                          </p:val>
                                        </p:tav>
                                      </p:tavLst>
                                    </p:anim>
                                    <p:anim calcmode="lin" valueType="num">
                                      <p:cBhvr>
                                        <p:cTn id="9" dur="900" decel="100000" fill="hold"/>
                                        <p:tgtEl>
                                          <p:spTgt spid="3379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379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360"/>
                                          </p:val>
                                        </p:tav>
                                        <p:tav tm="100000">
                                          <p:val>
                                            <p:fltVal val="0"/>
                                          </p:val>
                                        </p:tav>
                                      </p:tavLst>
                                    </p:anim>
                                    <p:animEffect transition="in" filter="fade">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anim calcmode="lin" valueType="num">
                                      <p:cBhvr>
                                        <p:cTn id="25" dur="1000" fill="hold"/>
                                        <p:tgtEl>
                                          <p:spTgt spid="19"/>
                                        </p:tgtEl>
                                        <p:attrNameLst>
                                          <p:attrName>style.rotation</p:attrName>
                                        </p:attrNameLst>
                                      </p:cBhvr>
                                      <p:tavLst>
                                        <p:tav tm="0">
                                          <p:val>
                                            <p:fltVal val="360"/>
                                          </p:val>
                                        </p:tav>
                                        <p:tav tm="100000">
                                          <p:val>
                                            <p:fltVal val="0"/>
                                          </p:val>
                                        </p:tav>
                                      </p:tavLst>
                                    </p:anim>
                                    <p:animEffect transition="in" filter="fade">
                                      <p:cBhvr>
                                        <p:cTn id="26" dur="1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fltVal val="0"/>
                                          </p:val>
                                        </p:tav>
                                        <p:tav tm="100000">
                                          <p:val>
                                            <p:strVal val="#ppt_w"/>
                                          </p:val>
                                        </p:tav>
                                      </p:tavLst>
                                    </p:anim>
                                    <p:anim calcmode="lin" valueType="num">
                                      <p:cBhvr>
                                        <p:cTn id="32" dur="1000" fill="hold"/>
                                        <p:tgtEl>
                                          <p:spTgt spid="22"/>
                                        </p:tgtEl>
                                        <p:attrNameLst>
                                          <p:attrName>ppt_h</p:attrName>
                                        </p:attrNameLst>
                                      </p:cBhvr>
                                      <p:tavLst>
                                        <p:tav tm="0">
                                          <p:val>
                                            <p:fltVal val="0"/>
                                          </p:val>
                                        </p:tav>
                                        <p:tav tm="100000">
                                          <p:val>
                                            <p:strVal val="#ppt_h"/>
                                          </p:val>
                                        </p:tav>
                                      </p:tavLst>
                                    </p:anim>
                                    <p:anim calcmode="lin" valueType="num">
                                      <p:cBhvr>
                                        <p:cTn id="33" dur="1000" fill="hold"/>
                                        <p:tgtEl>
                                          <p:spTgt spid="22"/>
                                        </p:tgtEl>
                                        <p:attrNameLst>
                                          <p:attrName>style.rotation</p:attrName>
                                        </p:attrNameLst>
                                      </p:cBhvr>
                                      <p:tavLst>
                                        <p:tav tm="0">
                                          <p:val>
                                            <p:fltVal val="360"/>
                                          </p:val>
                                        </p:tav>
                                        <p:tav tm="100000">
                                          <p:val>
                                            <p:fltVal val="0"/>
                                          </p:val>
                                        </p:tav>
                                      </p:tavLst>
                                    </p:anim>
                                    <p:animEffect transition="in" filter="fade">
                                      <p:cBhvr>
                                        <p:cTn id="3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12:  </a:t>
            </a:r>
            <a:r>
              <a:rPr lang="en-US" sz="2600" b="1" dirty="0" err="1">
                <a:solidFill>
                  <a:srgbClr val="FF00FF"/>
                </a:solidFill>
                <a:latin typeface="Times New Roman" pitchFamily="18" charset="0"/>
                <a:cs typeface="Times New Roman" pitchFamily="18" charset="0"/>
              </a:rPr>
              <a:t>MUỐI</a:t>
            </a:r>
            <a:endParaRPr lang="en-US" sz="2600" b="1" dirty="0">
              <a:solidFill>
                <a:srgbClr val="FF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6" name="TextBox 25"/>
          <p:cNvSpPr txBox="1"/>
          <p:nvPr/>
        </p:nvSpPr>
        <p:spPr>
          <a:xfrm>
            <a:off x="0" y="42416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VI.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PHƯƠNG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PHÁP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ĐIỀU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MUỐI</a:t>
            </a:r>
            <a:endParaRPr lang="en-US" sz="2800" b="1" dirty="0">
              <a:solidFill>
                <a:srgbClr val="0000FF"/>
              </a:solidFill>
              <a:latin typeface="Times New Roman" pitchFamily="18" charset="0"/>
              <a:cs typeface="Times New Roman" pitchFamily="18" charset="0"/>
            </a:endParaRPr>
          </a:p>
        </p:txBody>
      </p:sp>
      <p:sp>
        <p:nvSpPr>
          <p:cNvPr id="29" name="TextBox 28"/>
          <p:cNvSpPr txBox="1"/>
          <p:nvPr/>
        </p:nvSpPr>
        <p:spPr>
          <a:xfrm>
            <a:off x="0" y="914366"/>
            <a:ext cx="12192000" cy="584775"/>
          </a:xfrm>
          <a:prstGeom prst="rect">
            <a:avLst/>
          </a:prstGeom>
          <a:noFill/>
        </p:spPr>
        <p:txBody>
          <a:bodyPr wrap="square" rtlCol="0">
            <a:spAutoFit/>
          </a:bodyPr>
          <a:lstStyle/>
          <a:p>
            <a:pPr lvl="1"/>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dd</a:t>
            </a:r>
            <a:r>
              <a:rPr lang="en-US" sz="3200" b="1" i="1" dirty="0">
                <a:solidFill>
                  <a:srgbClr val="0000FF"/>
                </a:solidFill>
                <a:latin typeface="Times New Roman" pitchFamily="18" charset="0"/>
                <a:cs typeface="Times New Roman" pitchFamily="18" charset="0"/>
              </a:rPr>
              <a:t> acid + base</a:t>
            </a:r>
            <a:r>
              <a:rPr lang="en-US" sz="3200" b="1" i="1" dirty="0">
                <a:solidFill>
                  <a:srgbClr val="0000FF"/>
                </a:solidFill>
                <a:latin typeface="Times New Roman" pitchFamily="18" charset="0"/>
                <a:cs typeface="Times New Roman" pitchFamily="18" charset="0"/>
                <a:sym typeface="Wingdings 3"/>
              </a:rPr>
              <a:t> </a:t>
            </a:r>
            <a:r>
              <a:rPr lang="en-US" sz="3200" b="1" i="1" dirty="0" err="1">
                <a:solidFill>
                  <a:srgbClr val="0000FF"/>
                </a:solidFill>
                <a:latin typeface="Times New Roman" pitchFamily="18" charset="0"/>
                <a:cs typeface="Times New Roman" pitchFamily="18" charset="0"/>
              </a:rPr>
              <a:t>muối</a:t>
            </a:r>
            <a:r>
              <a:rPr lang="en-US" sz="3200" b="1" i="1" dirty="0">
                <a:solidFill>
                  <a:srgbClr val="0000FF"/>
                </a:solidFill>
                <a:latin typeface="Times New Roman" pitchFamily="18" charset="0"/>
                <a:cs typeface="Times New Roman" pitchFamily="18" charset="0"/>
              </a:rPr>
              <a:t> + </a:t>
            </a:r>
            <a:r>
              <a:rPr lang="en-US" sz="3200" b="1" i="1" dirty="0" err="1">
                <a:solidFill>
                  <a:srgbClr val="0000FF"/>
                </a:solidFill>
                <a:latin typeface="Times New Roman" pitchFamily="18" charset="0"/>
                <a:cs typeface="Times New Roman" pitchFamily="18" charset="0"/>
              </a:rPr>
              <a:t>H</a:t>
            </a:r>
            <a:r>
              <a:rPr lang="en-US" sz="3200" b="1" i="1" baseline="-25000" dirty="0" err="1">
                <a:solidFill>
                  <a:srgbClr val="0000FF"/>
                </a:solidFill>
                <a:latin typeface="Times New Roman" pitchFamily="18" charset="0"/>
                <a:cs typeface="Times New Roman" pitchFamily="18" charset="0"/>
              </a:rPr>
              <a:t>2</a:t>
            </a:r>
            <a:r>
              <a:rPr lang="en-US" sz="3200" b="1" i="1" dirty="0" err="1">
                <a:solidFill>
                  <a:srgbClr val="0000FF"/>
                </a:solidFill>
                <a:latin typeface="Times New Roman" pitchFamily="18" charset="0"/>
                <a:cs typeface="Times New Roman" pitchFamily="18" charset="0"/>
              </a:rPr>
              <a:t>O</a:t>
            </a:r>
            <a:r>
              <a:rPr lang="en-US" sz="3200" dirty="0">
                <a:solidFill>
                  <a:srgbClr val="0000FF"/>
                </a:solidFill>
                <a:latin typeface="Times New Roman" pitchFamily="18" charset="0"/>
                <a:cs typeface="Times New Roman" pitchFamily="18" charset="0"/>
              </a:rPr>
              <a:t>.</a:t>
            </a:r>
          </a:p>
        </p:txBody>
      </p:sp>
      <p:sp>
        <p:nvSpPr>
          <p:cNvPr id="30" name="TextBox 29"/>
          <p:cNvSpPr txBox="1"/>
          <p:nvPr/>
        </p:nvSpPr>
        <p:spPr>
          <a:xfrm>
            <a:off x="0" y="1407837"/>
            <a:ext cx="12192000" cy="523220"/>
          </a:xfrm>
          <a:prstGeom prst="rect">
            <a:avLst/>
          </a:prstGeom>
          <a:noFill/>
        </p:spPr>
        <p:txBody>
          <a:bodyPr wrap="square" rtlCol="0">
            <a:spAutoFit/>
          </a:bodyPr>
          <a:lstStyle/>
          <a:p>
            <a:pPr marL="0" lvl="1"/>
            <a:r>
              <a:rPr lang="en-US" sz="2800" dirty="0">
                <a:solidFill>
                  <a:srgbClr val="0000FF"/>
                </a:solidFill>
                <a:latin typeface="Times New Roman" pitchFamily="18" charset="0"/>
                <a:cs typeface="Times New Roman" pitchFamily="18" charset="0"/>
              </a:rPr>
              <a:t>VD: </a:t>
            </a:r>
            <a:r>
              <a:rPr lang="en-US" sz="2800" dirty="0" err="1">
                <a:solidFill>
                  <a:srgbClr val="0000FF"/>
                </a:solidFill>
                <a:latin typeface="Times New Roman" pitchFamily="18" charset="0"/>
                <a:cs typeface="Times New Roman" pitchFamily="18" charset="0"/>
              </a:rPr>
              <a:t>H</a:t>
            </a:r>
            <a:r>
              <a:rPr lang="en-US" sz="2800" baseline="-25000" dirty="0" err="1">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SO</a:t>
            </a:r>
            <a:r>
              <a:rPr lang="vi-VN" sz="2800" baseline="-25000" dirty="0">
                <a:solidFill>
                  <a:srgbClr val="0000FF"/>
                </a:solidFill>
                <a:latin typeface="Times New Roman" pitchFamily="18" charset="0"/>
                <a:cs typeface="Times New Roman" pitchFamily="18" charset="0"/>
              </a:rPr>
              <a:t>4</a:t>
            </a:r>
            <a:r>
              <a:rPr lang="vi-VN" sz="2800" dirty="0">
                <a:solidFill>
                  <a:srgbClr val="0000FF"/>
                </a:solidFill>
                <a:latin typeface="Times New Roman" pitchFamily="18" charset="0"/>
                <a:cs typeface="Times New Roman" pitchFamily="18" charset="0"/>
              </a:rPr>
              <a:t> + 2NaOH → Na</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SO</a:t>
            </a:r>
            <a:r>
              <a:rPr lang="vi-VN" sz="2800" baseline="-25000" dirty="0">
                <a:solidFill>
                  <a:srgbClr val="0000FF"/>
                </a:solidFill>
                <a:latin typeface="Times New Roman" pitchFamily="18" charset="0"/>
                <a:cs typeface="Times New Roman" pitchFamily="18" charset="0"/>
              </a:rPr>
              <a:t>4</a:t>
            </a:r>
            <a:r>
              <a:rPr lang="en-US" sz="2800" dirty="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2H</a:t>
            </a:r>
            <a:r>
              <a:rPr lang="en-US" sz="2800" i="1" baseline="-25000" dirty="0" err="1">
                <a:solidFill>
                  <a:srgbClr val="0000FF"/>
                </a:solidFill>
                <a:latin typeface="Times New Roman" pitchFamily="18" charset="0"/>
                <a:cs typeface="Times New Roman" pitchFamily="18" charset="0"/>
              </a:rPr>
              <a:t>2</a:t>
            </a:r>
            <a:r>
              <a:rPr lang="en-US" sz="2800" i="1" dirty="0" err="1">
                <a:solidFill>
                  <a:srgbClr val="0000FF"/>
                </a:solidFill>
                <a:latin typeface="Times New Roman" pitchFamily="18" charset="0"/>
                <a:cs typeface="Times New Roman" pitchFamily="18" charset="0"/>
              </a:rPr>
              <a:t>O</a:t>
            </a:r>
            <a:r>
              <a:rPr lang="en-US" sz="2800" dirty="0">
                <a:solidFill>
                  <a:srgbClr val="0000FF"/>
                </a:solidFill>
                <a:latin typeface="Times New Roman" pitchFamily="18" charset="0"/>
                <a:cs typeface="Times New Roman" pitchFamily="18" charset="0"/>
              </a:rPr>
              <a:t>.  </a:t>
            </a:r>
          </a:p>
        </p:txBody>
      </p:sp>
      <p:sp>
        <p:nvSpPr>
          <p:cNvPr id="36" name="TextBox 35"/>
          <p:cNvSpPr txBox="1"/>
          <p:nvPr/>
        </p:nvSpPr>
        <p:spPr>
          <a:xfrm>
            <a:off x="0" y="1842620"/>
            <a:ext cx="12192000" cy="584775"/>
          </a:xfrm>
          <a:prstGeom prst="rect">
            <a:avLst/>
          </a:prstGeom>
          <a:noFill/>
        </p:spPr>
        <p:txBody>
          <a:bodyPr wrap="square" rtlCol="0">
            <a:spAutoFit/>
          </a:bodyPr>
          <a:lstStyle/>
          <a:p>
            <a:pPr lvl="1"/>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dd</a:t>
            </a:r>
            <a:r>
              <a:rPr lang="en-US" sz="3200" b="1" i="1" dirty="0">
                <a:solidFill>
                  <a:srgbClr val="0000FF"/>
                </a:solidFill>
                <a:latin typeface="Times New Roman" pitchFamily="18" charset="0"/>
                <a:cs typeface="Times New Roman" pitchFamily="18" charset="0"/>
              </a:rPr>
              <a:t> acid + Oxide base</a:t>
            </a:r>
            <a:r>
              <a:rPr lang="en-US" sz="3200" b="1" i="1" dirty="0">
                <a:solidFill>
                  <a:srgbClr val="0000FF"/>
                </a:solidFill>
                <a:latin typeface="Times New Roman" pitchFamily="18" charset="0"/>
                <a:cs typeface="Times New Roman" pitchFamily="18" charset="0"/>
                <a:sym typeface="Wingdings 3"/>
              </a:rPr>
              <a:t> </a:t>
            </a:r>
            <a:r>
              <a:rPr lang="en-US" sz="3200" b="1" i="1" dirty="0" err="1">
                <a:solidFill>
                  <a:srgbClr val="0000FF"/>
                </a:solidFill>
                <a:latin typeface="Times New Roman" pitchFamily="18" charset="0"/>
                <a:cs typeface="Times New Roman" pitchFamily="18" charset="0"/>
              </a:rPr>
              <a:t>muối</a:t>
            </a:r>
            <a:r>
              <a:rPr lang="en-US" sz="3200" b="1" i="1" dirty="0">
                <a:solidFill>
                  <a:srgbClr val="0000FF"/>
                </a:solidFill>
                <a:latin typeface="Times New Roman" pitchFamily="18" charset="0"/>
                <a:cs typeface="Times New Roman" pitchFamily="18" charset="0"/>
              </a:rPr>
              <a:t> + </a:t>
            </a:r>
            <a:r>
              <a:rPr lang="en-US" sz="3200" b="1" i="1" dirty="0" err="1">
                <a:solidFill>
                  <a:srgbClr val="0000FF"/>
                </a:solidFill>
                <a:latin typeface="Times New Roman" pitchFamily="18" charset="0"/>
                <a:cs typeface="Times New Roman" pitchFamily="18" charset="0"/>
              </a:rPr>
              <a:t>H</a:t>
            </a:r>
            <a:r>
              <a:rPr lang="en-US" sz="3200" b="1" i="1" baseline="-25000" dirty="0" err="1">
                <a:solidFill>
                  <a:srgbClr val="0000FF"/>
                </a:solidFill>
                <a:latin typeface="Times New Roman" pitchFamily="18" charset="0"/>
                <a:cs typeface="Times New Roman" pitchFamily="18" charset="0"/>
              </a:rPr>
              <a:t>2</a:t>
            </a:r>
            <a:r>
              <a:rPr lang="en-US" sz="3200" b="1" i="1" dirty="0" err="1">
                <a:solidFill>
                  <a:srgbClr val="0000FF"/>
                </a:solidFill>
                <a:latin typeface="Times New Roman" pitchFamily="18" charset="0"/>
                <a:cs typeface="Times New Roman" pitchFamily="18" charset="0"/>
              </a:rPr>
              <a:t>O</a:t>
            </a:r>
            <a:r>
              <a:rPr lang="en-US" sz="3200" dirty="0">
                <a:solidFill>
                  <a:srgbClr val="0000FF"/>
                </a:solidFill>
                <a:latin typeface="Times New Roman" pitchFamily="18" charset="0"/>
                <a:cs typeface="Times New Roman" pitchFamily="18" charset="0"/>
              </a:rPr>
              <a:t>.</a:t>
            </a:r>
          </a:p>
        </p:txBody>
      </p:sp>
      <p:sp>
        <p:nvSpPr>
          <p:cNvPr id="37" name="TextBox 36"/>
          <p:cNvSpPr txBox="1"/>
          <p:nvPr/>
        </p:nvSpPr>
        <p:spPr>
          <a:xfrm>
            <a:off x="0" y="2349947"/>
            <a:ext cx="12192000" cy="523220"/>
          </a:xfrm>
          <a:prstGeom prst="rect">
            <a:avLst/>
          </a:prstGeom>
          <a:noFill/>
        </p:spPr>
        <p:txBody>
          <a:bodyPr wrap="square" rtlCol="0">
            <a:spAutoFit/>
          </a:bodyPr>
          <a:lstStyle/>
          <a:p>
            <a:pPr marL="0" lvl="1"/>
            <a:r>
              <a:rPr lang="en-US" sz="2800" dirty="0">
                <a:solidFill>
                  <a:srgbClr val="0000FF"/>
                </a:solidFill>
                <a:latin typeface="Times New Roman" pitchFamily="18" charset="0"/>
                <a:cs typeface="Times New Roman" pitchFamily="18" charset="0"/>
              </a:rPr>
              <a:t>VD: </a:t>
            </a:r>
            <a:r>
              <a:rPr lang="en-US" sz="2800" dirty="0" err="1">
                <a:solidFill>
                  <a:srgbClr val="0000FF"/>
                </a:solidFill>
                <a:latin typeface="Times New Roman" pitchFamily="18" charset="0"/>
                <a:cs typeface="Times New Roman" pitchFamily="18" charset="0"/>
              </a:rPr>
              <a:t>2HCl</a:t>
            </a:r>
            <a:r>
              <a:rPr lang="vi-VN"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CuO</a:t>
            </a:r>
            <a:r>
              <a:rPr lang="vi-VN"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CuCl</a:t>
            </a:r>
            <a:r>
              <a:rPr lang="en-US" sz="2800" baseline="-25000" dirty="0" err="1">
                <a:solidFill>
                  <a:srgbClr val="0000FF"/>
                </a:solidFill>
                <a:latin typeface="Times New Roman" pitchFamily="18" charset="0"/>
                <a:cs typeface="Times New Roman" pitchFamily="18" charset="0"/>
              </a:rPr>
              <a:t>2</a:t>
            </a:r>
            <a:r>
              <a:rPr lang="en-US" sz="2800" dirty="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H</a:t>
            </a:r>
            <a:r>
              <a:rPr lang="en-US" sz="2800" i="1" baseline="-25000" dirty="0" err="1">
                <a:solidFill>
                  <a:srgbClr val="0000FF"/>
                </a:solidFill>
                <a:latin typeface="Times New Roman" pitchFamily="18" charset="0"/>
                <a:cs typeface="Times New Roman" pitchFamily="18" charset="0"/>
              </a:rPr>
              <a:t>2</a:t>
            </a:r>
            <a:r>
              <a:rPr lang="en-US" sz="2800" i="1" dirty="0" err="1">
                <a:solidFill>
                  <a:srgbClr val="0000FF"/>
                </a:solidFill>
                <a:latin typeface="Times New Roman" pitchFamily="18" charset="0"/>
                <a:cs typeface="Times New Roman" pitchFamily="18" charset="0"/>
              </a:rPr>
              <a:t>O</a:t>
            </a:r>
            <a:r>
              <a:rPr lang="en-US" sz="2800" dirty="0">
                <a:solidFill>
                  <a:srgbClr val="0000FF"/>
                </a:solidFill>
                <a:latin typeface="Times New Roman" pitchFamily="18" charset="0"/>
                <a:cs typeface="Times New Roman" pitchFamily="18" charset="0"/>
              </a:rPr>
              <a:t>.  </a:t>
            </a:r>
          </a:p>
        </p:txBody>
      </p:sp>
      <p:sp>
        <p:nvSpPr>
          <p:cNvPr id="38" name="TextBox 37"/>
          <p:cNvSpPr txBox="1"/>
          <p:nvPr/>
        </p:nvSpPr>
        <p:spPr>
          <a:xfrm>
            <a:off x="0" y="2798584"/>
            <a:ext cx="12192000" cy="584775"/>
          </a:xfrm>
          <a:prstGeom prst="rect">
            <a:avLst/>
          </a:prstGeom>
          <a:noFill/>
        </p:spPr>
        <p:txBody>
          <a:bodyPr wrap="square" rtlCol="0">
            <a:spAutoFit/>
          </a:bodyPr>
          <a:lstStyle/>
          <a:p>
            <a:pPr lvl="1"/>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dd</a:t>
            </a:r>
            <a:r>
              <a:rPr lang="en-US" sz="3200" b="1" i="1" dirty="0">
                <a:solidFill>
                  <a:srgbClr val="0000FF"/>
                </a:solidFill>
                <a:latin typeface="Times New Roman" pitchFamily="18" charset="0"/>
                <a:cs typeface="Times New Roman" pitchFamily="18" charset="0"/>
              </a:rPr>
              <a:t> acid + </a:t>
            </a:r>
            <a:r>
              <a:rPr lang="en-US" sz="3200" b="1" i="1" dirty="0" err="1">
                <a:solidFill>
                  <a:srgbClr val="0000FF"/>
                </a:solidFill>
                <a:latin typeface="Times New Roman" pitchFamily="18" charset="0"/>
                <a:cs typeface="Times New Roman" pitchFamily="18" charset="0"/>
              </a:rPr>
              <a:t>Muối</a:t>
            </a:r>
            <a:r>
              <a:rPr lang="en-US" sz="3200" b="1" i="1" dirty="0">
                <a:solidFill>
                  <a:srgbClr val="0000FF"/>
                </a:solidFill>
                <a:latin typeface="Times New Roman" pitchFamily="18" charset="0"/>
                <a:cs typeface="Times New Roman" pitchFamily="18" charset="0"/>
                <a:sym typeface="Wingdings 3"/>
              </a:rPr>
              <a:t> </a:t>
            </a:r>
            <a:r>
              <a:rPr lang="en-US" sz="3200" b="1" i="1" dirty="0" err="1">
                <a:solidFill>
                  <a:srgbClr val="0000FF"/>
                </a:solidFill>
                <a:latin typeface="Times New Roman" pitchFamily="18" charset="0"/>
                <a:cs typeface="Times New Roman" pitchFamily="18" charset="0"/>
              </a:rPr>
              <a:t>muối</a:t>
            </a:r>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mới</a:t>
            </a:r>
            <a:r>
              <a:rPr lang="en-US" sz="3200" b="1" i="1" dirty="0">
                <a:solidFill>
                  <a:srgbClr val="0000FF"/>
                </a:solidFill>
                <a:latin typeface="Times New Roman" pitchFamily="18" charset="0"/>
                <a:cs typeface="Times New Roman" pitchFamily="18" charset="0"/>
              </a:rPr>
              <a:t> + acid </a:t>
            </a:r>
            <a:r>
              <a:rPr lang="en-US" sz="3200" b="1" i="1" dirty="0" err="1">
                <a:solidFill>
                  <a:srgbClr val="0000FF"/>
                </a:solidFill>
                <a:latin typeface="Times New Roman" pitchFamily="18" charset="0"/>
                <a:cs typeface="Times New Roman" pitchFamily="18" charset="0"/>
              </a:rPr>
              <a:t>mới</a:t>
            </a:r>
            <a:r>
              <a:rPr lang="en-US" sz="3200" dirty="0">
                <a:solidFill>
                  <a:srgbClr val="0000FF"/>
                </a:solidFill>
                <a:latin typeface="Times New Roman" pitchFamily="18" charset="0"/>
                <a:cs typeface="Times New Roman" pitchFamily="18" charset="0"/>
              </a:rPr>
              <a:t>.</a:t>
            </a:r>
          </a:p>
        </p:txBody>
      </p:sp>
      <p:sp>
        <p:nvSpPr>
          <p:cNvPr id="39" name="Rectangle 38"/>
          <p:cNvSpPr/>
          <p:nvPr/>
        </p:nvSpPr>
        <p:spPr>
          <a:xfrm>
            <a:off x="0" y="3327508"/>
            <a:ext cx="12192000" cy="523220"/>
          </a:xfrm>
          <a:prstGeom prst="rect">
            <a:avLst/>
          </a:prstGeom>
        </p:spPr>
        <p:txBody>
          <a:bodyPr wrap="square">
            <a:spAutoFit/>
          </a:bodyPr>
          <a:lstStyle/>
          <a:p>
            <a:pPr algn="just"/>
            <a:r>
              <a:rPr lang="en-US" sz="2800" dirty="0">
                <a:solidFill>
                  <a:srgbClr val="0000FF"/>
                </a:solidFill>
                <a:latin typeface="Times New Roman" pitchFamily="18" charset="0"/>
                <a:cs typeface="Times New Roman" pitchFamily="18" charset="0"/>
              </a:rPr>
              <a:t>VD</a:t>
            </a:r>
            <a:r>
              <a:rPr lang="vi-VN" sz="2800" dirty="0">
                <a:solidFill>
                  <a:srgbClr val="0000FF"/>
                </a:solidFill>
                <a:latin typeface="Times New Roman" pitchFamily="18" charset="0"/>
                <a:cs typeface="Times New Roman" pitchFamily="18" charset="0"/>
              </a:rPr>
              <a:t>:</a:t>
            </a:r>
            <a:r>
              <a:rPr lang="en-US" sz="2800" dirty="0">
                <a:solidFill>
                  <a:srgbClr val="0000FF"/>
                </a:solidFill>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BaCl</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 H</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SO</a:t>
            </a:r>
            <a:r>
              <a:rPr lang="vi-VN" sz="2800" baseline="-25000" dirty="0">
                <a:solidFill>
                  <a:srgbClr val="0000FF"/>
                </a:solidFill>
                <a:latin typeface="Times New Roman" pitchFamily="18" charset="0"/>
                <a:cs typeface="Times New Roman" pitchFamily="18" charset="0"/>
              </a:rPr>
              <a:t>4</a:t>
            </a:r>
            <a:r>
              <a:rPr lang="vi-VN" sz="2800" dirty="0">
                <a:solidFill>
                  <a:srgbClr val="0000FF"/>
                </a:solidFill>
                <a:latin typeface="Times New Roman" pitchFamily="18" charset="0"/>
                <a:cs typeface="Times New Roman" pitchFamily="18" charset="0"/>
              </a:rPr>
              <a:t> → BaSO</a:t>
            </a:r>
            <a:r>
              <a:rPr lang="vi-VN" sz="2800" baseline="-25000" dirty="0">
                <a:solidFill>
                  <a:srgbClr val="0000FF"/>
                </a:solidFill>
                <a:latin typeface="Times New Roman" pitchFamily="18" charset="0"/>
                <a:cs typeface="Times New Roman" pitchFamily="18" charset="0"/>
              </a:rPr>
              <a:t>4</a:t>
            </a:r>
            <a:r>
              <a:rPr lang="vi-VN" sz="2800" dirty="0">
                <a:solidFill>
                  <a:srgbClr val="0000FF"/>
                </a:solidFill>
                <a:latin typeface="Times New Roman" pitchFamily="18" charset="0"/>
                <a:cs typeface="Times New Roman" pitchFamily="18" charset="0"/>
              </a:rPr>
              <a:t>↓ + 2HCl.</a:t>
            </a:r>
          </a:p>
        </p:txBody>
      </p:sp>
      <p:sp>
        <p:nvSpPr>
          <p:cNvPr id="40" name="TextBox 39"/>
          <p:cNvSpPr txBox="1"/>
          <p:nvPr/>
        </p:nvSpPr>
        <p:spPr>
          <a:xfrm>
            <a:off x="0" y="3768402"/>
            <a:ext cx="12192000" cy="584775"/>
          </a:xfrm>
          <a:prstGeom prst="rect">
            <a:avLst/>
          </a:prstGeom>
          <a:noFill/>
        </p:spPr>
        <p:txBody>
          <a:bodyPr wrap="square" rtlCol="0">
            <a:spAutoFit/>
          </a:bodyPr>
          <a:lstStyle/>
          <a:p>
            <a:pPr lvl="1"/>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dd</a:t>
            </a:r>
            <a:r>
              <a:rPr lang="en-US" sz="3200" b="1" i="1" dirty="0">
                <a:solidFill>
                  <a:srgbClr val="0000FF"/>
                </a:solidFill>
                <a:latin typeface="Times New Roman" pitchFamily="18" charset="0"/>
                <a:cs typeface="Times New Roman" pitchFamily="18" charset="0"/>
              </a:rPr>
              <a:t> base + Oxide acid</a:t>
            </a:r>
            <a:r>
              <a:rPr lang="en-US" sz="3200" b="1" i="1" dirty="0">
                <a:solidFill>
                  <a:srgbClr val="0000FF"/>
                </a:solidFill>
                <a:latin typeface="Times New Roman" pitchFamily="18" charset="0"/>
                <a:cs typeface="Times New Roman" pitchFamily="18" charset="0"/>
                <a:sym typeface="Wingdings 3"/>
              </a:rPr>
              <a:t> </a:t>
            </a:r>
            <a:r>
              <a:rPr lang="en-US" sz="3200" b="1" i="1" dirty="0" err="1">
                <a:solidFill>
                  <a:srgbClr val="0000FF"/>
                </a:solidFill>
                <a:latin typeface="Times New Roman" pitchFamily="18" charset="0"/>
                <a:cs typeface="Times New Roman" pitchFamily="18" charset="0"/>
              </a:rPr>
              <a:t>muối</a:t>
            </a:r>
            <a:r>
              <a:rPr lang="en-US" sz="3200" b="1" i="1" dirty="0">
                <a:solidFill>
                  <a:srgbClr val="0000FF"/>
                </a:solidFill>
                <a:latin typeface="Times New Roman" pitchFamily="18" charset="0"/>
                <a:cs typeface="Times New Roman" pitchFamily="18" charset="0"/>
              </a:rPr>
              <a:t> + </a:t>
            </a:r>
            <a:r>
              <a:rPr lang="en-US" sz="3200" b="1" i="1" dirty="0" err="1">
                <a:solidFill>
                  <a:srgbClr val="0000FF"/>
                </a:solidFill>
                <a:latin typeface="Times New Roman" pitchFamily="18" charset="0"/>
                <a:cs typeface="Times New Roman" pitchFamily="18" charset="0"/>
              </a:rPr>
              <a:t>H</a:t>
            </a:r>
            <a:r>
              <a:rPr lang="en-US" sz="3200" b="1" i="1" baseline="-25000" dirty="0" err="1">
                <a:solidFill>
                  <a:srgbClr val="0000FF"/>
                </a:solidFill>
                <a:latin typeface="Times New Roman" pitchFamily="18" charset="0"/>
                <a:cs typeface="Times New Roman" pitchFamily="18" charset="0"/>
              </a:rPr>
              <a:t>2</a:t>
            </a:r>
            <a:r>
              <a:rPr lang="en-US" sz="3200" b="1" i="1" dirty="0" err="1">
                <a:solidFill>
                  <a:srgbClr val="0000FF"/>
                </a:solidFill>
                <a:latin typeface="Times New Roman" pitchFamily="18" charset="0"/>
                <a:cs typeface="Times New Roman" pitchFamily="18" charset="0"/>
              </a:rPr>
              <a:t>O</a:t>
            </a:r>
            <a:r>
              <a:rPr lang="en-US" sz="3200" dirty="0">
                <a:solidFill>
                  <a:srgbClr val="0000FF"/>
                </a:solidFill>
                <a:latin typeface="Times New Roman" pitchFamily="18" charset="0"/>
                <a:cs typeface="Times New Roman" pitchFamily="18" charset="0"/>
              </a:rPr>
              <a:t>.</a:t>
            </a:r>
          </a:p>
        </p:txBody>
      </p:sp>
      <p:sp>
        <p:nvSpPr>
          <p:cNvPr id="41" name="Rectangle 40"/>
          <p:cNvSpPr/>
          <p:nvPr/>
        </p:nvSpPr>
        <p:spPr>
          <a:xfrm>
            <a:off x="0" y="4255763"/>
            <a:ext cx="12192000" cy="523220"/>
          </a:xfrm>
          <a:prstGeom prst="rect">
            <a:avLst/>
          </a:prstGeom>
        </p:spPr>
        <p:txBody>
          <a:bodyPr wrap="square">
            <a:spAutoFit/>
          </a:bodyPr>
          <a:lstStyle/>
          <a:p>
            <a:pPr marL="0" lvl="1"/>
            <a:r>
              <a:rPr lang="en-US" sz="2800" dirty="0">
                <a:solidFill>
                  <a:srgbClr val="0000FF"/>
                </a:solidFill>
                <a:latin typeface="Times New Roman" pitchFamily="18" charset="0"/>
                <a:cs typeface="Times New Roman" pitchFamily="18" charset="0"/>
              </a:rPr>
              <a:t>VD</a:t>
            </a:r>
            <a:r>
              <a:rPr lang="vi-VN" sz="2800" dirty="0">
                <a:solidFill>
                  <a:srgbClr val="0000FF"/>
                </a:solidFill>
                <a:latin typeface="Times New Roman" pitchFamily="18" charset="0"/>
                <a:cs typeface="Times New Roman" pitchFamily="18" charset="0"/>
              </a:rPr>
              <a:t>:</a:t>
            </a:r>
            <a:r>
              <a:rPr lang="en-US" sz="2800" dirty="0">
                <a:solidFill>
                  <a:srgbClr val="0000FF"/>
                </a:solidFill>
                <a:latin typeface="Times New Roman" pitchFamily="18" charset="0"/>
                <a:cs typeface="Times New Roman" pitchFamily="18" charset="0"/>
              </a:rPr>
              <a:t> Ca(OH)</a:t>
            </a:r>
            <a:r>
              <a:rPr lang="en-US"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 </a:t>
            </a:r>
            <a:r>
              <a:rPr lang="en-US" sz="2800" dirty="0">
                <a:solidFill>
                  <a:srgbClr val="0000FF"/>
                </a:solidFill>
                <a:latin typeface="Times New Roman" pitchFamily="18" charset="0"/>
                <a:cs typeface="Times New Roman" pitchFamily="18" charset="0"/>
              </a:rPr>
              <a:t>C</a:t>
            </a:r>
            <a:r>
              <a:rPr lang="vi-VN" sz="2800" dirty="0">
                <a:solidFill>
                  <a:srgbClr val="0000FF"/>
                </a:solidFill>
                <a:latin typeface="Times New Roman" pitchFamily="18" charset="0"/>
                <a:cs typeface="Times New Roman" pitchFamily="18" charset="0"/>
              </a:rPr>
              <a:t>O</a:t>
            </a:r>
            <a:r>
              <a:rPr lang="en-US"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 </a:t>
            </a:r>
            <a:r>
              <a:rPr lang="en-US" sz="2800" dirty="0">
                <a:solidFill>
                  <a:srgbClr val="0000FF"/>
                </a:solidFill>
                <a:latin typeface="Times New Roman" pitchFamily="18" charset="0"/>
                <a:cs typeface="Times New Roman" pitchFamily="18" charset="0"/>
              </a:rPr>
              <a:t>C</a:t>
            </a:r>
            <a:r>
              <a:rPr lang="vi-VN" sz="2800" dirty="0">
                <a:solidFill>
                  <a:srgbClr val="0000FF"/>
                </a:solidFill>
                <a:latin typeface="Times New Roman" pitchFamily="18" charset="0"/>
                <a:cs typeface="Times New Roman" pitchFamily="18" charset="0"/>
              </a:rPr>
              <a:t>a</a:t>
            </a:r>
            <a:r>
              <a:rPr lang="en-US" sz="2800" dirty="0">
                <a:solidFill>
                  <a:srgbClr val="0000FF"/>
                </a:solidFill>
                <a:latin typeface="Times New Roman" pitchFamily="18" charset="0"/>
                <a:cs typeface="Times New Roman" pitchFamily="18" charset="0"/>
              </a:rPr>
              <a:t>C</a:t>
            </a:r>
            <a:r>
              <a:rPr lang="vi-VN" sz="2800" dirty="0">
                <a:solidFill>
                  <a:srgbClr val="0000FF"/>
                </a:solidFill>
                <a:latin typeface="Times New Roman" pitchFamily="18" charset="0"/>
                <a:cs typeface="Times New Roman" pitchFamily="18" charset="0"/>
              </a:rPr>
              <a:t>O</a:t>
            </a:r>
            <a:r>
              <a:rPr lang="en-US" sz="2800" baseline="-25000" dirty="0">
                <a:solidFill>
                  <a:srgbClr val="0000FF"/>
                </a:solidFill>
                <a:latin typeface="Times New Roman" pitchFamily="18" charset="0"/>
                <a:cs typeface="Times New Roman" pitchFamily="18" charset="0"/>
              </a:rPr>
              <a:t>3</a:t>
            </a:r>
            <a:r>
              <a:rPr lang="vi-VN" sz="2800" dirty="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H</a:t>
            </a:r>
            <a:r>
              <a:rPr lang="en-US" sz="2800" i="1" baseline="-25000" dirty="0" err="1">
                <a:solidFill>
                  <a:srgbClr val="0000FF"/>
                </a:solidFill>
                <a:latin typeface="Times New Roman" pitchFamily="18" charset="0"/>
                <a:cs typeface="Times New Roman" pitchFamily="18" charset="0"/>
              </a:rPr>
              <a:t>2</a:t>
            </a:r>
            <a:r>
              <a:rPr lang="en-US" sz="2800" i="1" dirty="0" err="1">
                <a:solidFill>
                  <a:srgbClr val="0000FF"/>
                </a:solidFill>
                <a:latin typeface="Times New Roman" pitchFamily="18" charset="0"/>
                <a:cs typeface="Times New Roman" pitchFamily="18" charset="0"/>
              </a:rPr>
              <a:t>O</a:t>
            </a:r>
            <a:r>
              <a:rPr lang="en-US" sz="2800" dirty="0">
                <a:solidFill>
                  <a:srgbClr val="0000FF"/>
                </a:solidFill>
                <a:latin typeface="Times New Roman" pitchFamily="18" charset="0"/>
                <a:cs typeface="Times New Roman" pitchFamily="18" charset="0"/>
              </a:rPr>
              <a:t>.  </a:t>
            </a:r>
          </a:p>
        </p:txBody>
      </p:sp>
      <p:sp>
        <p:nvSpPr>
          <p:cNvPr id="42" name="TextBox 41"/>
          <p:cNvSpPr txBox="1"/>
          <p:nvPr/>
        </p:nvSpPr>
        <p:spPr>
          <a:xfrm>
            <a:off x="0" y="4752073"/>
            <a:ext cx="12192000" cy="584775"/>
          </a:xfrm>
          <a:prstGeom prst="rect">
            <a:avLst/>
          </a:prstGeom>
          <a:noFill/>
        </p:spPr>
        <p:txBody>
          <a:bodyPr wrap="square" rtlCol="0">
            <a:spAutoFit/>
          </a:bodyPr>
          <a:lstStyle/>
          <a:p>
            <a:pPr lvl="1"/>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dd</a:t>
            </a:r>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muối</a:t>
            </a:r>
            <a:r>
              <a:rPr lang="en-US" sz="3200" b="1" i="1" dirty="0">
                <a:solidFill>
                  <a:srgbClr val="0000FF"/>
                </a:solidFill>
                <a:latin typeface="Times New Roman" pitchFamily="18" charset="0"/>
                <a:cs typeface="Times New Roman" pitchFamily="18" charset="0"/>
              </a:rPr>
              <a:t> + </a:t>
            </a:r>
            <a:r>
              <a:rPr lang="en-US" sz="3200" b="1" i="1" dirty="0" err="1">
                <a:solidFill>
                  <a:srgbClr val="0000FF"/>
                </a:solidFill>
                <a:latin typeface="Times New Roman" pitchFamily="18" charset="0"/>
                <a:cs typeface="Times New Roman" pitchFamily="18" charset="0"/>
              </a:rPr>
              <a:t>dd</a:t>
            </a:r>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muối</a:t>
            </a:r>
            <a:r>
              <a:rPr lang="en-US" sz="3200" b="1" i="1" dirty="0">
                <a:solidFill>
                  <a:srgbClr val="0000FF"/>
                </a:solidFill>
                <a:latin typeface="Times New Roman" pitchFamily="18" charset="0"/>
                <a:cs typeface="Times New Roman" pitchFamily="18" charset="0"/>
                <a:sym typeface="Wingdings 3"/>
              </a:rPr>
              <a:t> 2 </a:t>
            </a:r>
            <a:r>
              <a:rPr lang="en-US" sz="3200" b="1" i="1" dirty="0" err="1">
                <a:solidFill>
                  <a:srgbClr val="0000FF"/>
                </a:solidFill>
                <a:latin typeface="Times New Roman" pitchFamily="18" charset="0"/>
                <a:cs typeface="Times New Roman" pitchFamily="18" charset="0"/>
              </a:rPr>
              <a:t>muối</a:t>
            </a:r>
            <a:r>
              <a:rPr lang="en-US" sz="3200" b="1" i="1" dirty="0">
                <a:solidFill>
                  <a:srgbClr val="0000FF"/>
                </a:solidFill>
                <a:latin typeface="Times New Roman" pitchFamily="18" charset="0"/>
                <a:cs typeface="Times New Roman" pitchFamily="18" charset="0"/>
              </a:rPr>
              <a:t> </a:t>
            </a:r>
            <a:r>
              <a:rPr lang="en-US" sz="3200" b="1" i="1" dirty="0" err="1">
                <a:solidFill>
                  <a:srgbClr val="0000FF"/>
                </a:solidFill>
                <a:latin typeface="Times New Roman" pitchFamily="18" charset="0"/>
                <a:cs typeface="Times New Roman" pitchFamily="18" charset="0"/>
              </a:rPr>
              <a:t>mới</a:t>
            </a:r>
            <a:endParaRPr lang="en-US" sz="3200" dirty="0">
              <a:solidFill>
                <a:srgbClr val="0000FF"/>
              </a:solidFill>
              <a:latin typeface="Times New Roman" pitchFamily="18" charset="0"/>
              <a:cs typeface="Times New Roman" pitchFamily="18" charset="0"/>
            </a:endParaRPr>
          </a:p>
        </p:txBody>
      </p:sp>
      <p:sp>
        <p:nvSpPr>
          <p:cNvPr id="43" name="Rectangle 42"/>
          <p:cNvSpPr/>
          <p:nvPr/>
        </p:nvSpPr>
        <p:spPr>
          <a:xfrm>
            <a:off x="0" y="5294854"/>
            <a:ext cx="12192000" cy="523220"/>
          </a:xfrm>
          <a:prstGeom prst="rect">
            <a:avLst/>
          </a:prstGeom>
        </p:spPr>
        <p:txBody>
          <a:bodyPr wrap="square">
            <a:spAutoFit/>
          </a:bodyPr>
          <a:lstStyle/>
          <a:p>
            <a:r>
              <a:rPr lang="en-US" sz="2800" dirty="0">
                <a:solidFill>
                  <a:srgbClr val="0000FF"/>
                </a:solidFill>
                <a:latin typeface="Times New Roman" pitchFamily="18" charset="0"/>
                <a:cs typeface="Times New Roman" pitchFamily="18" charset="0"/>
              </a:rPr>
              <a:t>VD</a:t>
            </a:r>
            <a:r>
              <a:rPr lang="vi-VN" sz="2800" dirty="0">
                <a:solidFill>
                  <a:srgbClr val="0000FF"/>
                </a:solidFill>
                <a:latin typeface="Times New Roman" pitchFamily="18" charset="0"/>
                <a:cs typeface="Times New Roman" pitchFamily="18" charset="0"/>
              </a:rPr>
              <a:t>: Na</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CO</a:t>
            </a:r>
            <a:r>
              <a:rPr lang="vi-VN" sz="2800" baseline="-25000" dirty="0">
                <a:solidFill>
                  <a:srgbClr val="0000FF"/>
                </a:solidFill>
                <a:latin typeface="Times New Roman" pitchFamily="18" charset="0"/>
                <a:cs typeface="Times New Roman" pitchFamily="18" charset="0"/>
              </a:rPr>
              <a:t>3</a:t>
            </a:r>
            <a:r>
              <a:rPr lang="vi-VN" sz="2800" dirty="0">
                <a:solidFill>
                  <a:srgbClr val="0000FF"/>
                </a:solidFill>
                <a:latin typeface="Times New Roman" pitchFamily="18" charset="0"/>
                <a:cs typeface="Times New Roman" pitchFamily="18" charset="0"/>
              </a:rPr>
              <a:t> + CaCl</a:t>
            </a:r>
            <a:r>
              <a:rPr lang="vi-VN" sz="2800" baseline="-25000" dirty="0">
                <a:solidFill>
                  <a:srgbClr val="0000FF"/>
                </a:solidFill>
                <a:latin typeface="Times New Roman" pitchFamily="18" charset="0"/>
                <a:cs typeface="Times New Roman" pitchFamily="18" charset="0"/>
              </a:rPr>
              <a:t>2</a:t>
            </a:r>
            <a:r>
              <a:rPr lang="vi-VN" sz="2800" dirty="0">
                <a:solidFill>
                  <a:srgbClr val="0000FF"/>
                </a:solidFill>
                <a:latin typeface="Times New Roman" pitchFamily="18" charset="0"/>
                <a:cs typeface="Times New Roman" pitchFamily="18" charset="0"/>
              </a:rPr>
              <a:t> → CaCO</a:t>
            </a:r>
            <a:r>
              <a:rPr lang="vi-VN" sz="2800" baseline="-25000" dirty="0">
                <a:solidFill>
                  <a:srgbClr val="0000FF"/>
                </a:solidFill>
                <a:latin typeface="Times New Roman" pitchFamily="18" charset="0"/>
                <a:cs typeface="Times New Roman" pitchFamily="18" charset="0"/>
              </a:rPr>
              <a:t>3</a:t>
            </a:r>
            <a:r>
              <a:rPr lang="vi-VN" sz="2800" dirty="0">
                <a:solidFill>
                  <a:srgbClr val="0000FF"/>
                </a:solidFill>
                <a:latin typeface="Times New Roman" pitchFamily="18" charset="0"/>
                <a:cs typeface="Times New Roman" pitchFamily="18" charset="0"/>
              </a:rPr>
              <a:t>↓ + 2NaCl</a:t>
            </a:r>
            <a:endParaRPr lang="en-US" sz="2800" dirty="0">
              <a:solidFill>
                <a:srgbClr val="0000FF"/>
              </a:solidFill>
              <a:latin typeface="Times New Roman" pitchFamily="18" charset="0"/>
              <a:cs typeface="Times New Roman" pitchFamily="18" charset="0"/>
            </a:endParaRPr>
          </a:p>
        </p:txBody>
      </p:sp>
      <p:pic>
        <p:nvPicPr>
          <p:cNvPr id="34818" name="Picture 2"/>
          <p:cNvPicPr>
            <a:picLocks noChangeAspect="1" noChangeArrowheads="1"/>
          </p:cNvPicPr>
          <p:nvPr/>
        </p:nvPicPr>
        <p:blipFill>
          <a:blip r:embed="rId2"/>
          <a:srcRect/>
          <a:stretch>
            <a:fillRect/>
          </a:stretch>
        </p:blipFill>
        <p:spPr bwMode="auto">
          <a:xfrm>
            <a:off x="6830591" y="3810000"/>
            <a:ext cx="5361410" cy="3048000"/>
          </a:xfrm>
          <a:prstGeom prst="rect">
            <a:avLst/>
          </a:prstGeom>
          <a:noFill/>
          <a:ln w="9525">
            <a:noFill/>
            <a:miter lim="800000"/>
            <a:headEnd/>
            <a:tailEnd/>
          </a:ln>
          <a:effectLst/>
        </p:spPr>
      </p:pic>
      <p:sp>
        <p:nvSpPr>
          <p:cNvPr id="44" name="Rectangle 43"/>
          <p:cNvSpPr/>
          <p:nvPr/>
        </p:nvSpPr>
        <p:spPr>
          <a:xfrm>
            <a:off x="7190509" y="1678817"/>
            <a:ext cx="5001491" cy="954107"/>
          </a:xfrm>
          <a:prstGeom prst="rect">
            <a:avLst/>
          </a:prstGeom>
        </p:spPr>
        <p:txBody>
          <a:bodyPr wrap="square">
            <a:spAutoFit/>
          </a:bodyPr>
          <a:lstStyle/>
          <a:p>
            <a:r>
              <a:rPr lang="en-US" sz="2800" dirty="0" err="1">
                <a:solidFill>
                  <a:srgbClr val="FF0000"/>
                </a:solidFill>
                <a:latin typeface="Times New Roman" pitchFamily="18" charset="0"/>
                <a:cs typeface="Times New Roman" pitchFamily="18" charset="0"/>
              </a:rPr>
              <a:t>Dựa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đồ</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hình</a:t>
            </a:r>
            <a:r>
              <a:rPr lang="en-US" sz="2800" dirty="0">
                <a:solidFill>
                  <a:srgbClr val="FF0000"/>
                </a:solidFill>
                <a:latin typeface="Times New Roman" pitchFamily="18" charset="0"/>
                <a:cs typeface="Times New Roman" pitchFamily="18" charset="0"/>
              </a:rPr>
              <a:t> 12.2 </a:t>
            </a:r>
            <a:r>
              <a:rPr lang="en-US" sz="2800" dirty="0" err="1">
                <a:solidFill>
                  <a:srgbClr val="FF0000"/>
                </a:solidFill>
                <a:latin typeface="Times New Roman" pitchFamily="18" charset="0"/>
                <a:cs typeface="Times New Roman" pitchFamily="18" charset="0"/>
              </a:rPr>
              <a:t>Hãy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nêu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phương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pháp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muối</a:t>
            </a:r>
            <a:r>
              <a:rPr lang="en-US" sz="2800"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818"/>
                                        </p:tgtEl>
                                        <p:attrNameLst>
                                          <p:attrName>style.visibility</p:attrName>
                                        </p:attrNameLst>
                                      </p:cBhvr>
                                      <p:to>
                                        <p:strVal val="visible"/>
                                      </p:to>
                                    </p:set>
                                    <p:animEffect transition="in" filter="wedge">
                                      <p:cBhvr>
                                        <p:cTn id="14" dur="1000"/>
                                        <p:tgtEl>
                                          <p:spTgt spid="348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1000" fill="hold"/>
                                        <p:tgtEl>
                                          <p:spTgt spid="44"/>
                                        </p:tgtEl>
                                        <p:attrNameLst>
                                          <p:attrName>ppt_w</p:attrName>
                                        </p:attrNameLst>
                                      </p:cBhvr>
                                      <p:tavLst>
                                        <p:tav tm="0">
                                          <p:val>
                                            <p:fltVal val="0"/>
                                          </p:val>
                                        </p:tav>
                                        <p:tav tm="100000">
                                          <p:val>
                                            <p:strVal val="#ppt_w"/>
                                          </p:val>
                                        </p:tav>
                                      </p:tavLst>
                                    </p:anim>
                                    <p:anim calcmode="lin" valueType="num">
                                      <p:cBhvr>
                                        <p:cTn id="20" dur="1000" fill="hold"/>
                                        <p:tgtEl>
                                          <p:spTgt spid="44"/>
                                        </p:tgtEl>
                                        <p:attrNameLst>
                                          <p:attrName>ppt_h</p:attrName>
                                        </p:attrNameLst>
                                      </p:cBhvr>
                                      <p:tavLst>
                                        <p:tav tm="0">
                                          <p:val>
                                            <p:fltVal val="0"/>
                                          </p:val>
                                        </p:tav>
                                        <p:tav tm="100000">
                                          <p:val>
                                            <p:strVal val="#ppt_h"/>
                                          </p:val>
                                        </p:tav>
                                      </p:tavLst>
                                    </p:anim>
                                    <p:animEffect transition="in" filter="fade">
                                      <p:cBhvr>
                                        <p:cTn id="21" dur="10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1000" fill="hold"/>
                                        <p:tgtEl>
                                          <p:spTgt spid="29"/>
                                        </p:tgtEl>
                                        <p:attrNameLst>
                                          <p:attrName>ppt_w</p:attrName>
                                        </p:attrNameLst>
                                      </p:cBhvr>
                                      <p:tavLst>
                                        <p:tav tm="0">
                                          <p:val>
                                            <p:fltVal val="0"/>
                                          </p:val>
                                        </p:tav>
                                        <p:tav tm="100000">
                                          <p:val>
                                            <p:strVal val="#ppt_w"/>
                                          </p:val>
                                        </p:tav>
                                      </p:tavLst>
                                    </p:anim>
                                    <p:anim calcmode="lin" valueType="num">
                                      <p:cBhvr>
                                        <p:cTn id="27" dur="1000" fill="hold"/>
                                        <p:tgtEl>
                                          <p:spTgt spid="29"/>
                                        </p:tgtEl>
                                        <p:attrNameLst>
                                          <p:attrName>ppt_h</p:attrName>
                                        </p:attrNameLst>
                                      </p:cBhvr>
                                      <p:tavLst>
                                        <p:tav tm="0">
                                          <p:val>
                                            <p:fltVal val="0"/>
                                          </p:val>
                                        </p:tav>
                                        <p:tav tm="100000">
                                          <p:val>
                                            <p:strVal val="#ppt_h"/>
                                          </p:val>
                                        </p:tav>
                                      </p:tavLst>
                                    </p:anim>
                                    <p:animEffect transition="in" filter="fade">
                                      <p:cBhvr>
                                        <p:cTn id="28" dur="1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1000" fill="hold"/>
                                        <p:tgtEl>
                                          <p:spTgt spid="30"/>
                                        </p:tgtEl>
                                        <p:attrNameLst>
                                          <p:attrName>ppt_w</p:attrName>
                                        </p:attrNameLst>
                                      </p:cBhvr>
                                      <p:tavLst>
                                        <p:tav tm="0">
                                          <p:val>
                                            <p:fltVal val="0"/>
                                          </p:val>
                                        </p:tav>
                                        <p:tav tm="100000">
                                          <p:val>
                                            <p:strVal val="#ppt_w"/>
                                          </p:val>
                                        </p:tav>
                                      </p:tavLst>
                                    </p:anim>
                                    <p:anim calcmode="lin" valueType="num">
                                      <p:cBhvr>
                                        <p:cTn id="34" dur="1000" fill="hold"/>
                                        <p:tgtEl>
                                          <p:spTgt spid="30"/>
                                        </p:tgtEl>
                                        <p:attrNameLst>
                                          <p:attrName>ppt_h</p:attrName>
                                        </p:attrNameLst>
                                      </p:cBhvr>
                                      <p:tavLst>
                                        <p:tav tm="0">
                                          <p:val>
                                            <p:fltVal val="0"/>
                                          </p:val>
                                        </p:tav>
                                        <p:tav tm="100000">
                                          <p:val>
                                            <p:strVal val="#ppt_h"/>
                                          </p:val>
                                        </p:tav>
                                      </p:tavLst>
                                    </p:anim>
                                    <p:animEffect transition="in" filter="fade">
                                      <p:cBhvr>
                                        <p:cTn id="35" dur="10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1000" fill="hold"/>
                                        <p:tgtEl>
                                          <p:spTgt spid="36"/>
                                        </p:tgtEl>
                                        <p:attrNameLst>
                                          <p:attrName>ppt_w</p:attrName>
                                        </p:attrNameLst>
                                      </p:cBhvr>
                                      <p:tavLst>
                                        <p:tav tm="0">
                                          <p:val>
                                            <p:fltVal val="0"/>
                                          </p:val>
                                        </p:tav>
                                        <p:tav tm="100000">
                                          <p:val>
                                            <p:strVal val="#ppt_w"/>
                                          </p:val>
                                        </p:tav>
                                      </p:tavLst>
                                    </p:anim>
                                    <p:anim calcmode="lin" valueType="num">
                                      <p:cBhvr>
                                        <p:cTn id="41" dur="1000" fill="hold"/>
                                        <p:tgtEl>
                                          <p:spTgt spid="36"/>
                                        </p:tgtEl>
                                        <p:attrNameLst>
                                          <p:attrName>ppt_h</p:attrName>
                                        </p:attrNameLst>
                                      </p:cBhvr>
                                      <p:tavLst>
                                        <p:tav tm="0">
                                          <p:val>
                                            <p:fltVal val="0"/>
                                          </p:val>
                                        </p:tav>
                                        <p:tav tm="100000">
                                          <p:val>
                                            <p:strVal val="#ppt_h"/>
                                          </p:val>
                                        </p:tav>
                                      </p:tavLst>
                                    </p:anim>
                                    <p:animEffect transition="in" filter="fade">
                                      <p:cBhvr>
                                        <p:cTn id="42" dur="1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fltVal val="0"/>
                                          </p:val>
                                        </p:tav>
                                        <p:tav tm="100000">
                                          <p:val>
                                            <p:strVal val="#ppt_w"/>
                                          </p:val>
                                        </p:tav>
                                      </p:tavLst>
                                    </p:anim>
                                    <p:anim calcmode="lin" valueType="num">
                                      <p:cBhvr>
                                        <p:cTn id="48" dur="1000" fill="hold"/>
                                        <p:tgtEl>
                                          <p:spTgt spid="37"/>
                                        </p:tgtEl>
                                        <p:attrNameLst>
                                          <p:attrName>ppt_h</p:attrName>
                                        </p:attrNameLst>
                                      </p:cBhvr>
                                      <p:tavLst>
                                        <p:tav tm="0">
                                          <p:val>
                                            <p:fltVal val="0"/>
                                          </p:val>
                                        </p:tav>
                                        <p:tav tm="100000">
                                          <p:val>
                                            <p:strVal val="#ppt_h"/>
                                          </p:val>
                                        </p:tav>
                                      </p:tavLst>
                                    </p:anim>
                                    <p:animEffect transition="in" filter="fade">
                                      <p:cBhvr>
                                        <p:cTn id="49" dur="10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p:cTn id="54" dur="1000" fill="hold"/>
                                        <p:tgtEl>
                                          <p:spTgt spid="38"/>
                                        </p:tgtEl>
                                        <p:attrNameLst>
                                          <p:attrName>ppt_w</p:attrName>
                                        </p:attrNameLst>
                                      </p:cBhvr>
                                      <p:tavLst>
                                        <p:tav tm="0">
                                          <p:val>
                                            <p:fltVal val="0"/>
                                          </p:val>
                                        </p:tav>
                                        <p:tav tm="100000">
                                          <p:val>
                                            <p:strVal val="#ppt_w"/>
                                          </p:val>
                                        </p:tav>
                                      </p:tavLst>
                                    </p:anim>
                                    <p:anim calcmode="lin" valueType="num">
                                      <p:cBhvr>
                                        <p:cTn id="55" dur="1000" fill="hold"/>
                                        <p:tgtEl>
                                          <p:spTgt spid="38"/>
                                        </p:tgtEl>
                                        <p:attrNameLst>
                                          <p:attrName>ppt_h</p:attrName>
                                        </p:attrNameLst>
                                      </p:cBhvr>
                                      <p:tavLst>
                                        <p:tav tm="0">
                                          <p:val>
                                            <p:fltVal val="0"/>
                                          </p:val>
                                        </p:tav>
                                        <p:tav tm="100000">
                                          <p:val>
                                            <p:strVal val="#ppt_h"/>
                                          </p:val>
                                        </p:tav>
                                      </p:tavLst>
                                    </p:anim>
                                    <p:animEffect transition="in" filter="fade">
                                      <p:cBhvr>
                                        <p:cTn id="56" dur="10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1000" fill="hold"/>
                                        <p:tgtEl>
                                          <p:spTgt spid="39"/>
                                        </p:tgtEl>
                                        <p:attrNameLst>
                                          <p:attrName>ppt_w</p:attrName>
                                        </p:attrNameLst>
                                      </p:cBhvr>
                                      <p:tavLst>
                                        <p:tav tm="0">
                                          <p:val>
                                            <p:fltVal val="0"/>
                                          </p:val>
                                        </p:tav>
                                        <p:tav tm="100000">
                                          <p:val>
                                            <p:strVal val="#ppt_w"/>
                                          </p:val>
                                        </p:tav>
                                      </p:tavLst>
                                    </p:anim>
                                    <p:anim calcmode="lin" valueType="num">
                                      <p:cBhvr>
                                        <p:cTn id="62" dur="1000" fill="hold"/>
                                        <p:tgtEl>
                                          <p:spTgt spid="39"/>
                                        </p:tgtEl>
                                        <p:attrNameLst>
                                          <p:attrName>ppt_h</p:attrName>
                                        </p:attrNameLst>
                                      </p:cBhvr>
                                      <p:tavLst>
                                        <p:tav tm="0">
                                          <p:val>
                                            <p:fltVal val="0"/>
                                          </p:val>
                                        </p:tav>
                                        <p:tav tm="100000">
                                          <p:val>
                                            <p:strVal val="#ppt_h"/>
                                          </p:val>
                                        </p:tav>
                                      </p:tavLst>
                                    </p:anim>
                                    <p:animEffect transition="in" filter="fade">
                                      <p:cBhvr>
                                        <p:cTn id="63" dur="10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p:cTn id="68" dur="1000" fill="hold"/>
                                        <p:tgtEl>
                                          <p:spTgt spid="40"/>
                                        </p:tgtEl>
                                        <p:attrNameLst>
                                          <p:attrName>ppt_w</p:attrName>
                                        </p:attrNameLst>
                                      </p:cBhvr>
                                      <p:tavLst>
                                        <p:tav tm="0">
                                          <p:val>
                                            <p:fltVal val="0"/>
                                          </p:val>
                                        </p:tav>
                                        <p:tav tm="100000">
                                          <p:val>
                                            <p:strVal val="#ppt_w"/>
                                          </p:val>
                                        </p:tav>
                                      </p:tavLst>
                                    </p:anim>
                                    <p:anim calcmode="lin" valueType="num">
                                      <p:cBhvr>
                                        <p:cTn id="69" dur="1000" fill="hold"/>
                                        <p:tgtEl>
                                          <p:spTgt spid="40"/>
                                        </p:tgtEl>
                                        <p:attrNameLst>
                                          <p:attrName>ppt_h</p:attrName>
                                        </p:attrNameLst>
                                      </p:cBhvr>
                                      <p:tavLst>
                                        <p:tav tm="0">
                                          <p:val>
                                            <p:fltVal val="0"/>
                                          </p:val>
                                        </p:tav>
                                        <p:tav tm="100000">
                                          <p:val>
                                            <p:strVal val="#ppt_h"/>
                                          </p:val>
                                        </p:tav>
                                      </p:tavLst>
                                    </p:anim>
                                    <p:animEffect transition="in" filter="fade">
                                      <p:cBhvr>
                                        <p:cTn id="70" dur="10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p:cTn id="75" dur="1000" fill="hold"/>
                                        <p:tgtEl>
                                          <p:spTgt spid="41"/>
                                        </p:tgtEl>
                                        <p:attrNameLst>
                                          <p:attrName>ppt_w</p:attrName>
                                        </p:attrNameLst>
                                      </p:cBhvr>
                                      <p:tavLst>
                                        <p:tav tm="0">
                                          <p:val>
                                            <p:fltVal val="0"/>
                                          </p:val>
                                        </p:tav>
                                        <p:tav tm="100000">
                                          <p:val>
                                            <p:strVal val="#ppt_w"/>
                                          </p:val>
                                        </p:tav>
                                      </p:tavLst>
                                    </p:anim>
                                    <p:anim calcmode="lin" valueType="num">
                                      <p:cBhvr>
                                        <p:cTn id="76" dur="1000" fill="hold"/>
                                        <p:tgtEl>
                                          <p:spTgt spid="41"/>
                                        </p:tgtEl>
                                        <p:attrNameLst>
                                          <p:attrName>ppt_h</p:attrName>
                                        </p:attrNameLst>
                                      </p:cBhvr>
                                      <p:tavLst>
                                        <p:tav tm="0">
                                          <p:val>
                                            <p:fltVal val="0"/>
                                          </p:val>
                                        </p:tav>
                                        <p:tav tm="100000">
                                          <p:val>
                                            <p:strVal val="#ppt_h"/>
                                          </p:val>
                                        </p:tav>
                                      </p:tavLst>
                                    </p:anim>
                                    <p:animEffect transition="in" filter="fade">
                                      <p:cBhvr>
                                        <p:cTn id="77" dur="10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0"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 calcmode="lin" valueType="num">
                                      <p:cBhvr>
                                        <p:cTn id="82" dur="1000" fill="hold"/>
                                        <p:tgtEl>
                                          <p:spTgt spid="42"/>
                                        </p:tgtEl>
                                        <p:attrNameLst>
                                          <p:attrName>ppt_w</p:attrName>
                                        </p:attrNameLst>
                                      </p:cBhvr>
                                      <p:tavLst>
                                        <p:tav tm="0">
                                          <p:val>
                                            <p:fltVal val="0"/>
                                          </p:val>
                                        </p:tav>
                                        <p:tav tm="100000">
                                          <p:val>
                                            <p:strVal val="#ppt_w"/>
                                          </p:val>
                                        </p:tav>
                                      </p:tavLst>
                                    </p:anim>
                                    <p:anim calcmode="lin" valueType="num">
                                      <p:cBhvr>
                                        <p:cTn id="83" dur="1000" fill="hold"/>
                                        <p:tgtEl>
                                          <p:spTgt spid="42"/>
                                        </p:tgtEl>
                                        <p:attrNameLst>
                                          <p:attrName>ppt_h</p:attrName>
                                        </p:attrNameLst>
                                      </p:cBhvr>
                                      <p:tavLst>
                                        <p:tav tm="0">
                                          <p:val>
                                            <p:fltVal val="0"/>
                                          </p:val>
                                        </p:tav>
                                        <p:tav tm="100000">
                                          <p:val>
                                            <p:strVal val="#ppt_h"/>
                                          </p:val>
                                        </p:tav>
                                      </p:tavLst>
                                    </p:anim>
                                    <p:animEffect transition="in" filter="fade">
                                      <p:cBhvr>
                                        <p:cTn id="84" dur="1000"/>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0" fill="hold" grpId="0" nodeType="click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1000" fill="hold"/>
                                        <p:tgtEl>
                                          <p:spTgt spid="43"/>
                                        </p:tgtEl>
                                        <p:attrNameLst>
                                          <p:attrName>ppt_w</p:attrName>
                                        </p:attrNameLst>
                                      </p:cBhvr>
                                      <p:tavLst>
                                        <p:tav tm="0">
                                          <p:val>
                                            <p:fltVal val="0"/>
                                          </p:val>
                                        </p:tav>
                                        <p:tav tm="100000">
                                          <p:val>
                                            <p:strVal val="#ppt_w"/>
                                          </p:val>
                                        </p:tav>
                                      </p:tavLst>
                                    </p:anim>
                                    <p:anim calcmode="lin" valueType="num">
                                      <p:cBhvr>
                                        <p:cTn id="90" dur="1000" fill="hold"/>
                                        <p:tgtEl>
                                          <p:spTgt spid="43"/>
                                        </p:tgtEl>
                                        <p:attrNameLst>
                                          <p:attrName>ppt_h</p:attrName>
                                        </p:attrNameLst>
                                      </p:cBhvr>
                                      <p:tavLst>
                                        <p:tav tm="0">
                                          <p:val>
                                            <p:fltVal val="0"/>
                                          </p:val>
                                        </p:tav>
                                        <p:tav tm="100000">
                                          <p:val>
                                            <p:strVal val="#ppt_h"/>
                                          </p:val>
                                        </p:tav>
                                      </p:tavLst>
                                    </p:anim>
                                    <p:animEffect transition="in" filter="fade">
                                      <p:cBhvr>
                                        <p:cTn id="9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p:bldP spid="36" grpId="0"/>
      <p:bldP spid="37" grpId="0"/>
      <p:bldP spid="38" grpId="0"/>
      <p:bldP spid="39" grpId="0"/>
      <p:bldP spid="40" grpId="0"/>
      <p:bldP spid="41" grpId="0"/>
      <p:bldP spid="42" grpId="0"/>
      <p:bldP spid="43" grpId="0"/>
      <p:bldP spid="4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p:cNvSpPr/>
          <p:nvPr/>
        </p:nvSpPr>
        <p:spPr>
          <a:xfrm>
            <a:off x="1620982" y="2510137"/>
            <a:ext cx="8866909" cy="2062103"/>
          </a:xfrm>
          <a:prstGeom prst="rect">
            <a:avLst/>
          </a:prstGeom>
          <a:solidFill>
            <a:schemeClr val="bg1"/>
          </a:solidFill>
        </p:spPr>
        <p:txBody>
          <a:bodyPr wrap="square">
            <a:spAutoFit/>
          </a:bodyPr>
          <a:lstStyle/>
          <a:p>
            <a:r>
              <a:rPr lang="en-US" sz="3200" dirty="0">
                <a:solidFill>
                  <a:srgbClr val="FF00FF"/>
                </a:solidFill>
                <a:latin typeface="Times New Roman" pitchFamily="18" charset="0"/>
                <a:cs typeface="Times New Roman" pitchFamily="18" charset="0"/>
              </a:rPr>
              <a:t>10. </a:t>
            </a:r>
          </a:p>
          <a:p>
            <a:r>
              <a:rPr lang="pt-BR" sz="3200" dirty="0">
                <a:solidFill>
                  <a:srgbClr val="FF00FF"/>
                </a:solidFill>
                <a:latin typeface="Times New Roman" pitchFamily="18" charset="0"/>
                <a:cs typeface="Times New Roman" pitchFamily="18" charset="0"/>
              </a:rPr>
              <a:t>(1) 2NaOH + SO</a:t>
            </a:r>
            <a:r>
              <a:rPr lang="pt-BR" sz="3200" baseline="-25000" dirty="0">
                <a:solidFill>
                  <a:srgbClr val="FF00FF"/>
                </a:solidFill>
                <a:latin typeface="Times New Roman" pitchFamily="18" charset="0"/>
                <a:cs typeface="Times New Roman" pitchFamily="18" charset="0"/>
              </a:rPr>
              <a:t>3</a:t>
            </a:r>
            <a:r>
              <a:rPr lang="pt-BR" sz="3200" dirty="0">
                <a:solidFill>
                  <a:srgbClr val="FF00FF"/>
                </a:solidFill>
                <a:latin typeface="Times New Roman" pitchFamily="18" charset="0"/>
                <a:cs typeface="Times New Roman" pitchFamily="18" charset="0"/>
              </a:rPr>
              <a:t> → Na</a:t>
            </a:r>
            <a:r>
              <a:rPr lang="pt-BR" sz="3200" baseline="-25000" dirty="0">
                <a:solidFill>
                  <a:srgbClr val="FF00FF"/>
                </a:solidFill>
                <a:latin typeface="Times New Roman" pitchFamily="18" charset="0"/>
                <a:cs typeface="Times New Roman" pitchFamily="18" charset="0"/>
              </a:rPr>
              <a:t>2</a:t>
            </a:r>
            <a:r>
              <a:rPr lang="pt-BR" sz="3200" dirty="0">
                <a:solidFill>
                  <a:srgbClr val="FF00FF"/>
                </a:solidFill>
                <a:latin typeface="Times New Roman" pitchFamily="18" charset="0"/>
                <a:cs typeface="Times New Roman" pitchFamily="18" charset="0"/>
              </a:rPr>
              <a:t>SO</a:t>
            </a:r>
            <a:r>
              <a:rPr lang="pt-BR" sz="3200" baseline="-25000" dirty="0">
                <a:solidFill>
                  <a:srgbClr val="FF00FF"/>
                </a:solidFill>
                <a:latin typeface="Times New Roman" pitchFamily="18" charset="0"/>
                <a:cs typeface="Times New Roman" pitchFamily="18" charset="0"/>
              </a:rPr>
              <a:t>4</a:t>
            </a:r>
            <a:r>
              <a:rPr lang="pt-BR" sz="3200" dirty="0">
                <a:solidFill>
                  <a:srgbClr val="FF00FF"/>
                </a:solidFill>
                <a:latin typeface="Times New Roman" pitchFamily="18" charset="0"/>
                <a:cs typeface="Times New Roman" pitchFamily="18" charset="0"/>
              </a:rPr>
              <a:t> + H</a:t>
            </a:r>
            <a:r>
              <a:rPr lang="pt-BR" sz="3200" baseline="-25000" dirty="0">
                <a:solidFill>
                  <a:srgbClr val="FF00FF"/>
                </a:solidFill>
                <a:latin typeface="Times New Roman" pitchFamily="18" charset="0"/>
                <a:cs typeface="Times New Roman" pitchFamily="18" charset="0"/>
              </a:rPr>
              <a:t>2</a:t>
            </a:r>
            <a:r>
              <a:rPr lang="pt-BR" sz="3200" dirty="0">
                <a:solidFill>
                  <a:srgbClr val="FF00FF"/>
                </a:solidFill>
                <a:latin typeface="Times New Roman" pitchFamily="18" charset="0"/>
                <a:cs typeface="Times New Roman" pitchFamily="18" charset="0"/>
              </a:rPr>
              <a:t>O.</a:t>
            </a:r>
          </a:p>
          <a:p>
            <a:r>
              <a:rPr lang="pt-BR" sz="3200" dirty="0">
                <a:solidFill>
                  <a:srgbClr val="FF00FF"/>
                </a:solidFill>
                <a:latin typeface="Times New Roman" pitchFamily="18" charset="0"/>
                <a:cs typeface="Times New Roman" pitchFamily="18" charset="0"/>
              </a:rPr>
              <a:t>(2) 2NaOH + H</a:t>
            </a:r>
            <a:r>
              <a:rPr lang="pt-BR" sz="3200" baseline="-25000" dirty="0">
                <a:solidFill>
                  <a:srgbClr val="FF00FF"/>
                </a:solidFill>
                <a:latin typeface="Times New Roman" pitchFamily="18" charset="0"/>
                <a:cs typeface="Times New Roman" pitchFamily="18" charset="0"/>
              </a:rPr>
              <a:t>2</a:t>
            </a:r>
            <a:r>
              <a:rPr lang="pt-BR" sz="3200" dirty="0">
                <a:solidFill>
                  <a:srgbClr val="FF00FF"/>
                </a:solidFill>
                <a:latin typeface="Times New Roman" pitchFamily="18" charset="0"/>
                <a:cs typeface="Times New Roman" pitchFamily="18" charset="0"/>
              </a:rPr>
              <a:t>SO</a:t>
            </a:r>
            <a:r>
              <a:rPr lang="pt-BR" sz="3200" baseline="-25000" dirty="0">
                <a:solidFill>
                  <a:srgbClr val="FF00FF"/>
                </a:solidFill>
                <a:latin typeface="Times New Roman" pitchFamily="18" charset="0"/>
                <a:cs typeface="Times New Roman" pitchFamily="18" charset="0"/>
              </a:rPr>
              <a:t>4</a:t>
            </a:r>
            <a:r>
              <a:rPr lang="pt-BR" sz="3200" dirty="0">
                <a:solidFill>
                  <a:srgbClr val="FF00FF"/>
                </a:solidFill>
                <a:latin typeface="Times New Roman" pitchFamily="18" charset="0"/>
                <a:cs typeface="Times New Roman" pitchFamily="18" charset="0"/>
              </a:rPr>
              <a:t> → Na</a:t>
            </a:r>
            <a:r>
              <a:rPr lang="pt-BR" sz="3200" baseline="-25000" dirty="0">
                <a:solidFill>
                  <a:srgbClr val="FF00FF"/>
                </a:solidFill>
                <a:latin typeface="Times New Roman" pitchFamily="18" charset="0"/>
                <a:cs typeface="Times New Roman" pitchFamily="18" charset="0"/>
              </a:rPr>
              <a:t>2</a:t>
            </a:r>
            <a:r>
              <a:rPr lang="pt-BR" sz="3200" dirty="0">
                <a:solidFill>
                  <a:srgbClr val="FF00FF"/>
                </a:solidFill>
                <a:latin typeface="Times New Roman" pitchFamily="18" charset="0"/>
                <a:cs typeface="Times New Roman" pitchFamily="18" charset="0"/>
              </a:rPr>
              <a:t>SO</a:t>
            </a:r>
            <a:r>
              <a:rPr lang="pt-BR" sz="3200" baseline="-25000" dirty="0">
                <a:solidFill>
                  <a:srgbClr val="FF00FF"/>
                </a:solidFill>
                <a:latin typeface="Times New Roman" pitchFamily="18" charset="0"/>
                <a:cs typeface="Times New Roman" pitchFamily="18" charset="0"/>
              </a:rPr>
              <a:t>4</a:t>
            </a:r>
            <a:r>
              <a:rPr lang="pt-BR" sz="3200" dirty="0">
                <a:solidFill>
                  <a:srgbClr val="FF00FF"/>
                </a:solidFill>
                <a:latin typeface="Times New Roman" pitchFamily="18" charset="0"/>
                <a:cs typeface="Times New Roman" pitchFamily="18" charset="0"/>
              </a:rPr>
              <a:t> + 2H</a:t>
            </a:r>
            <a:r>
              <a:rPr lang="pt-BR" sz="3200" baseline="-25000" dirty="0">
                <a:solidFill>
                  <a:srgbClr val="FF00FF"/>
                </a:solidFill>
                <a:latin typeface="Times New Roman" pitchFamily="18" charset="0"/>
                <a:cs typeface="Times New Roman" pitchFamily="18" charset="0"/>
              </a:rPr>
              <a:t>2</a:t>
            </a:r>
            <a:r>
              <a:rPr lang="pt-BR" sz="3200" dirty="0">
                <a:solidFill>
                  <a:srgbClr val="FF00FF"/>
                </a:solidFill>
                <a:latin typeface="Times New Roman" pitchFamily="18" charset="0"/>
                <a:cs typeface="Times New Roman" pitchFamily="18" charset="0"/>
              </a:rPr>
              <a:t>O.</a:t>
            </a:r>
          </a:p>
          <a:p>
            <a:r>
              <a:rPr lang="pt-BR" sz="3200" dirty="0">
                <a:solidFill>
                  <a:srgbClr val="FF00FF"/>
                </a:solidFill>
                <a:latin typeface="Times New Roman" pitchFamily="18" charset="0"/>
                <a:cs typeface="Times New Roman" pitchFamily="18" charset="0"/>
              </a:rPr>
              <a:t>(3) 2NaOH + CuSO</a:t>
            </a:r>
            <a:r>
              <a:rPr lang="pt-BR" sz="3200" baseline="-25000" dirty="0">
                <a:solidFill>
                  <a:srgbClr val="FF00FF"/>
                </a:solidFill>
                <a:latin typeface="Times New Roman" pitchFamily="18" charset="0"/>
                <a:cs typeface="Times New Roman" pitchFamily="18" charset="0"/>
              </a:rPr>
              <a:t>4</a:t>
            </a:r>
            <a:r>
              <a:rPr lang="pt-BR" sz="3200" dirty="0">
                <a:solidFill>
                  <a:srgbClr val="FF00FF"/>
                </a:solidFill>
                <a:latin typeface="Times New Roman" pitchFamily="18" charset="0"/>
                <a:cs typeface="Times New Roman" pitchFamily="18" charset="0"/>
              </a:rPr>
              <a:t> → Na</a:t>
            </a:r>
            <a:r>
              <a:rPr lang="pt-BR" sz="3200" baseline="-25000" dirty="0">
                <a:solidFill>
                  <a:srgbClr val="FF00FF"/>
                </a:solidFill>
                <a:latin typeface="Times New Roman" pitchFamily="18" charset="0"/>
                <a:cs typeface="Times New Roman" pitchFamily="18" charset="0"/>
              </a:rPr>
              <a:t>2</a:t>
            </a:r>
            <a:r>
              <a:rPr lang="pt-BR" sz="3200" dirty="0">
                <a:solidFill>
                  <a:srgbClr val="FF00FF"/>
                </a:solidFill>
                <a:latin typeface="Times New Roman" pitchFamily="18" charset="0"/>
                <a:cs typeface="Times New Roman" pitchFamily="18" charset="0"/>
              </a:rPr>
              <a:t>SO</a:t>
            </a:r>
            <a:r>
              <a:rPr lang="pt-BR" sz="3200" baseline="-25000" dirty="0">
                <a:solidFill>
                  <a:srgbClr val="FF00FF"/>
                </a:solidFill>
                <a:latin typeface="Times New Roman" pitchFamily="18" charset="0"/>
                <a:cs typeface="Times New Roman" pitchFamily="18" charset="0"/>
              </a:rPr>
              <a:t>4</a:t>
            </a:r>
            <a:r>
              <a:rPr lang="pt-BR" sz="3200" dirty="0">
                <a:solidFill>
                  <a:srgbClr val="FF00FF"/>
                </a:solidFill>
                <a:latin typeface="Times New Roman" pitchFamily="18" charset="0"/>
                <a:cs typeface="Times New Roman" pitchFamily="18" charset="0"/>
              </a:rPr>
              <a:t> + Cu(OH)</a:t>
            </a:r>
            <a:r>
              <a:rPr lang="pt-BR" sz="3200" baseline="-25000" dirty="0">
                <a:solidFill>
                  <a:srgbClr val="FF00FF"/>
                </a:solidFill>
                <a:latin typeface="Times New Roman" pitchFamily="18" charset="0"/>
                <a:cs typeface="Times New Roman" pitchFamily="18" charset="0"/>
              </a:rPr>
              <a:t>2</a:t>
            </a:r>
            <a:r>
              <a:rPr lang="pt-BR" sz="3200" dirty="0">
                <a:solidFill>
                  <a:srgbClr val="FF00FF"/>
                </a:solidFill>
                <a:latin typeface="Times New Roman" pitchFamily="18" charset="0"/>
                <a:cs typeface="Times New Roman" pitchFamily="18" charset="0"/>
              </a:rPr>
              <a:t>↓.</a:t>
            </a:r>
            <a:endParaRPr lang="en-US" sz="2800" dirty="0">
              <a:solidFill>
                <a:srgbClr val="FF00FF"/>
              </a:solidFill>
              <a:latin typeface="Times New Roman" pitchFamily="18" charset="0"/>
              <a:cs typeface="Times New Roman" pitchFamily="18" charset="0"/>
            </a:endParaRPr>
          </a:p>
        </p:txBody>
      </p:sp>
      <p:pic>
        <p:nvPicPr>
          <p:cNvPr id="35842" name="Picture 2"/>
          <p:cNvPicPr>
            <a:picLocks noChangeAspect="1" noChangeArrowheads="1"/>
          </p:cNvPicPr>
          <p:nvPr/>
        </p:nvPicPr>
        <p:blipFill>
          <a:blip r:embed="rId2"/>
          <a:srcRect/>
          <a:stretch>
            <a:fillRect/>
          </a:stretch>
        </p:blipFill>
        <p:spPr bwMode="auto">
          <a:xfrm>
            <a:off x="-2" y="-1"/>
            <a:ext cx="12192001" cy="2618510"/>
          </a:xfrm>
          <a:prstGeom prst="rect">
            <a:avLst/>
          </a:prstGeom>
          <a:noFill/>
          <a:ln w="9525">
            <a:noFill/>
            <a:miter lim="800000"/>
            <a:headEnd/>
            <a:tailEnd/>
          </a:ln>
          <a:effectLst/>
        </p:spPr>
      </p:pic>
      <p:sp>
        <p:nvSpPr>
          <p:cNvPr id="20" name="Rectangle 19"/>
          <p:cNvSpPr/>
          <p:nvPr/>
        </p:nvSpPr>
        <p:spPr>
          <a:xfrm>
            <a:off x="1634835" y="4574453"/>
            <a:ext cx="8908473" cy="2062103"/>
          </a:xfrm>
          <a:prstGeom prst="rect">
            <a:avLst/>
          </a:prstGeom>
        </p:spPr>
        <p:txBody>
          <a:bodyPr wrap="square">
            <a:spAutoFit/>
          </a:bodyPr>
          <a:lstStyle/>
          <a:p>
            <a:r>
              <a:rPr lang="en-US" sz="3200" dirty="0">
                <a:solidFill>
                  <a:srgbClr val="FF00FF"/>
                </a:solidFill>
                <a:latin typeface="Times New Roman" pitchFamily="18" charset="0"/>
                <a:cs typeface="Times New Roman" pitchFamily="18" charset="0"/>
              </a:rPr>
              <a:t>11.</a:t>
            </a:r>
          </a:p>
          <a:p>
            <a:r>
              <a:rPr lang="en-US" sz="3200" dirty="0">
                <a:solidFill>
                  <a:srgbClr val="FF00FF"/>
                </a:solidFill>
                <a:latin typeface="Times New Roman" pitchFamily="18" charset="0"/>
                <a:cs typeface="Times New Roman" pitchFamily="18" charset="0"/>
              </a:rPr>
              <a:t>(1) </a:t>
            </a:r>
            <a:r>
              <a:rPr lang="en-US" sz="3200" dirty="0" err="1">
                <a:solidFill>
                  <a:srgbClr val="FF00FF"/>
                </a:solidFill>
                <a:latin typeface="Times New Roman" pitchFamily="18" charset="0"/>
                <a:cs typeface="Times New Roman" pitchFamily="18" charset="0"/>
              </a:rPr>
              <a:t>CuO</a:t>
            </a:r>
            <a:r>
              <a:rPr lang="en-US" sz="3200" dirty="0">
                <a:solidFill>
                  <a:srgbClr val="FF00FF"/>
                </a:solidFill>
                <a:latin typeface="Times New Roman" pitchFamily="18" charset="0"/>
                <a:cs typeface="Times New Roman" pitchFamily="18" charset="0"/>
              </a:rPr>
              <a:t> + </a:t>
            </a:r>
            <a:r>
              <a:rPr lang="en-US" sz="3200" dirty="0" err="1">
                <a:solidFill>
                  <a:srgbClr val="FF00FF"/>
                </a:solidFill>
                <a:latin typeface="Times New Roman" pitchFamily="18" charset="0"/>
                <a:cs typeface="Times New Roman" pitchFamily="18" charset="0"/>
              </a:rPr>
              <a:t>2HCl</a:t>
            </a:r>
            <a:r>
              <a:rPr lang="en-US" sz="3200" dirty="0">
                <a:solidFill>
                  <a:srgbClr val="FF00FF"/>
                </a:solidFill>
                <a:latin typeface="Times New Roman" pitchFamily="18" charset="0"/>
                <a:cs typeface="Times New Roman" pitchFamily="18" charset="0"/>
              </a:rPr>
              <a:t> → </a:t>
            </a:r>
            <a:r>
              <a:rPr lang="en-US" sz="3200" dirty="0" err="1">
                <a:solidFill>
                  <a:srgbClr val="FF00FF"/>
                </a:solidFill>
                <a:latin typeface="Times New Roman" pitchFamily="18" charset="0"/>
                <a:cs typeface="Times New Roman" pitchFamily="18" charset="0"/>
              </a:rPr>
              <a:t>CuCl</a:t>
            </a:r>
            <a:r>
              <a:rPr lang="en-US" sz="3200" baseline="-25000" dirty="0" err="1">
                <a:solidFill>
                  <a:srgbClr val="FF00FF"/>
                </a:solidFill>
                <a:latin typeface="Times New Roman" pitchFamily="18" charset="0"/>
                <a:cs typeface="Times New Roman" pitchFamily="18" charset="0"/>
              </a:rPr>
              <a:t>2</a:t>
            </a:r>
            <a:r>
              <a:rPr lang="en-US" sz="3200" dirty="0">
                <a:solidFill>
                  <a:srgbClr val="FF00FF"/>
                </a:solidFill>
                <a:latin typeface="Times New Roman" pitchFamily="18" charset="0"/>
                <a:cs typeface="Times New Roman" pitchFamily="18" charset="0"/>
              </a:rPr>
              <a:t> + </a:t>
            </a:r>
            <a:r>
              <a:rPr lang="en-US" sz="3200" dirty="0" err="1">
                <a:solidFill>
                  <a:srgbClr val="FF00FF"/>
                </a:solidFill>
                <a:latin typeface="Times New Roman" pitchFamily="18" charset="0"/>
                <a:cs typeface="Times New Roman" pitchFamily="18" charset="0"/>
              </a:rPr>
              <a:t>H</a:t>
            </a:r>
            <a:r>
              <a:rPr lang="en-US" sz="3200" baseline="-25000" dirty="0" err="1">
                <a:solidFill>
                  <a:srgbClr val="FF00FF"/>
                </a:solidFill>
                <a:latin typeface="Times New Roman" pitchFamily="18" charset="0"/>
                <a:cs typeface="Times New Roman" pitchFamily="18" charset="0"/>
              </a:rPr>
              <a:t>2</a:t>
            </a:r>
            <a:r>
              <a:rPr lang="en-US" sz="3200" dirty="0" err="1">
                <a:solidFill>
                  <a:srgbClr val="FF00FF"/>
                </a:solidFill>
                <a:latin typeface="Times New Roman" pitchFamily="18" charset="0"/>
                <a:cs typeface="Times New Roman" pitchFamily="18" charset="0"/>
              </a:rPr>
              <a:t>O</a:t>
            </a:r>
            <a:r>
              <a:rPr lang="en-US" sz="3200" dirty="0">
                <a:solidFill>
                  <a:srgbClr val="FF00FF"/>
                </a:solidFill>
                <a:latin typeface="Times New Roman" pitchFamily="18" charset="0"/>
                <a:cs typeface="Times New Roman" pitchFamily="18" charset="0"/>
              </a:rPr>
              <a:t>.</a:t>
            </a:r>
          </a:p>
          <a:p>
            <a:r>
              <a:rPr lang="en-US" sz="3200" dirty="0">
                <a:solidFill>
                  <a:srgbClr val="FF00FF"/>
                </a:solidFill>
                <a:latin typeface="Times New Roman" pitchFamily="18" charset="0"/>
                <a:cs typeface="Times New Roman" pitchFamily="18" charset="0"/>
              </a:rPr>
              <a:t>(2) Cu(OH)</a:t>
            </a:r>
            <a:r>
              <a:rPr lang="en-US" sz="3200" baseline="-25000" dirty="0">
                <a:solidFill>
                  <a:srgbClr val="FF00FF"/>
                </a:solidFill>
                <a:latin typeface="Times New Roman" pitchFamily="18" charset="0"/>
                <a:cs typeface="Times New Roman" pitchFamily="18" charset="0"/>
              </a:rPr>
              <a:t>2</a:t>
            </a:r>
            <a:r>
              <a:rPr lang="en-US" sz="3200" dirty="0">
                <a:solidFill>
                  <a:srgbClr val="FF00FF"/>
                </a:solidFill>
                <a:latin typeface="Times New Roman" pitchFamily="18" charset="0"/>
                <a:cs typeface="Times New Roman" pitchFamily="18" charset="0"/>
              </a:rPr>
              <a:t> + </a:t>
            </a:r>
            <a:r>
              <a:rPr lang="en-US" sz="3200" dirty="0" err="1">
                <a:solidFill>
                  <a:srgbClr val="FF00FF"/>
                </a:solidFill>
                <a:latin typeface="Times New Roman" pitchFamily="18" charset="0"/>
                <a:cs typeface="Times New Roman" pitchFamily="18" charset="0"/>
              </a:rPr>
              <a:t>2HCl</a:t>
            </a:r>
            <a:r>
              <a:rPr lang="en-US" sz="3200" dirty="0">
                <a:solidFill>
                  <a:srgbClr val="FF00FF"/>
                </a:solidFill>
                <a:latin typeface="Times New Roman" pitchFamily="18" charset="0"/>
                <a:cs typeface="Times New Roman" pitchFamily="18" charset="0"/>
              </a:rPr>
              <a:t> → </a:t>
            </a:r>
            <a:r>
              <a:rPr lang="en-US" sz="3200" dirty="0" err="1">
                <a:solidFill>
                  <a:srgbClr val="FF00FF"/>
                </a:solidFill>
                <a:latin typeface="Times New Roman" pitchFamily="18" charset="0"/>
                <a:cs typeface="Times New Roman" pitchFamily="18" charset="0"/>
              </a:rPr>
              <a:t>CuCl</a:t>
            </a:r>
            <a:r>
              <a:rPr lang="en-US" sz="3200" baseline="-25000" dirty="0" err="1">
                <a:solidFill>
                  <a:srgbClr val="FF00FF"/>
                </a:solidFill>
                <a:latin typeface="Times New Roman" pitchFamily="18" charset="0"/>
                <a:cs typeface="Times New Roman" pitchFamily="18" charset="0"/>
              </a:rPr>
              <a:t>2</a:t>
            </a:r>
            <a:r>
              <a:rPr lang="en-US" sz="3200" dirty="0">
                <a:solidFill>
                  <a:srgbClr val="FF00FF"/>
                </a:solidFill>
                <a:latin typeface="Times New Roman" pitchFamily="18" charset="0"/>
                <a:cs typeface="Times New Roman" pitchFamily="18" charset="0"/>
              </a:rPr>
              <a:t> + </a:t>
            </a:r>
            <a:r>
              <a:rPr lang="en-US" sz="3200" dirty="0" err="1">
                <a:solidFill>
                  <a:srgbClr val="FF00FF"/>
                </a:solidFill>
                <a:latin typeface="Times New Roman" pitchFamily="18" charset="0"/>
                <a:cs typeface="Times New Roman" pitchFamily="18" charset="0"/>
              </a:rPr>
              <a:t>2H</a:t>
            </a:r>
            <a:r>
              <a:rPr lang="en-US" sz="3200" baseline="-25000" dirty="0" err="1">
                <a:solidFill>
                  <a:srgbClr val="FF00FF"/>
                </a:solidFill>
                <a:latin typeface="Times New Roman" pitchFamily="18" charset="0"/>
                <a:cs typeface="Times New Roman" pitchFamily="18" charset="0"/>
              </a:rPr>
              <a:t>2</a:t>
            </a:r>
            <a:r>
              <a:rPr lang="en-US" sz="3200" dirty="0" err="1">
                <a:solidFill>
                  <a:srgbClr val="FF00FF"/>
                </a:solidFill>
                <a:latin typeface="Times New Roman" pitchFamily="18" charset="0"/>
                <a:cs typeface="Times New Roman" pitchFamily="18" charset="0"/>
              </a:rPr>
              <a:t>O</a:t>
            </a:r>
            <a:r>
              <a:rPr lang="en-US" sz="3200" dirty="0">
                <a:solidFill>
                  <a:srgbClr val="FF00FF"/>
                </a:solidFill>
                <a:latin typeface="Times New Roman" pitchFamily="18" charset="0"/>
                <a:cs typeface="Times New Roman" pitchFamily="18" charset="0"/>
              </a:rPr>
              <a:t>.</a:t>
            </a:r>
          </a:p>
          <a:p>
            <a:r>
              <a:rPr lang="en-US" sz="3200" dirty="0">
                <a:solidFill>
                  <a:srgbClr val="FF00FF"/>
                </a:solidFill>
                <a:latin typeface="Times New Roman" pitchFamily="18" charset="0"/>
                <a:cs typeface="Times New Roman" pitchFamily="18" charset="0"/>
              </a:rPr>
              <a:t>(3) </a:t>
            </a:r>
            <a:r>
              <a:rPr lang="en-US" sz="3200" dirty="0" err="1">
                <a:solidFill>
                  <a:srgbClr val="FF00FF"/>
                </a:solidFill>
                <a:latin typeface="Times New Roman" pitchFamily="18" charset="0"/>
                <a:cs typeface="Times New Roman" pitchFamily="18" charset="0"/>
              </a:rPr>
              <a:t>CuSO</a:t>
            </a:r>
            <a:r>
              <a:rPr lang="en-US" sz="3200" baseline="-25000" dirty="0" err="1">
                <a:solidFill>
                  <a:srgbClr val="FF00FF"/>
                </a:solidFill>
                <a:latin typeface="Times New Roman" pitchFamily="18" charset="0"/>
                <a:cs typeface="Times New Roman" pitchFamily="18" charset="0"/>
              </a:rPr>
              <a:t>4</a:t>
            </a:r>
            <a:r>
              <a:rPr lang="en-US" sz="3200" dirty="0">
                <a:solidFill>
                  <a:srgbClr val="FF00FF"/>
                </a:solidFill>
                <a:latin typeface="Times New Roman" pitchFamily="18" charset="0"/>
                <a:cs typeface="Times New Roman" pitchFamily="18" charset="0"/>
              </a:rPr>
              <a:t> + </a:t>
            </a:r>
            <a:r>
              <a:rPr lang="en-US" sz="3200" dirty="0" err="1">
                <a:solidFill>
                  <a:srgbClr val="FF00FF"/>
                </a:solidFill>
                <a:latin typeface="Times New Roman" pitchFamily="18" charset="0"/>
                <a:cs typeface="Times New Roman" pitchFamily="18" charset="0"/>
              </a:rPr>
              <a:t>BaCl</a:t>
            </a:r>
            <a:r>
              <a:rPr lang="en-US" sz="3200" baseline="-25000" dirty="0" err="1">
                <a:solidFill>
                  <a:srgbClr val="FF00FF"/>
                </a:solidFill>
                <a:latin typeface="Times New Roman" pitchFamily="18" charset="0"/>
                <a:cs typeface="Times New Roman" pitchFamily="18" charset="0"/>
              </a:rPr>
              <a:t>2</a:t>
            </a:r>
            <a:r>
              <a:rPr lang="en-US" sz="3200" dirty="0">
                <a:solidFill>
                  <a:srgbClr val="FF00FF"/>
                </a:solidFill>
                <a:latin typeface="Times New Roman" pitchFamily="18" charset="0"/>
                <a:cs typeface="Times New Roman" pitchFamily="18" charset="0"/>
              </a:rPr>
              <a:t> → </a:t>
            </a:r>
            <a:r>
              <a:rPr lang="en-US" sz="3200" dirty="0" err="1">
                <a:solidFill>
                  <a:srgbClr val="FF00FF"/>
                </a:solidFill>
                <a:latin typeface="Times New Roman" pitchFamily="18" charset="0"/>
                <a:cs typeface="Times New Roman" pitchFamily="18" charset="0"/>
              </a:rPr>
              <a:t>CuCl</a:t>
            </a:r>
            <a:r>
              <a:rPr lang="en-US" sz="3200" baseline="-25000" dirty="0" err="1">
                <a:solidFill>
                  <a:srgbClr val="FF00FF"/>
                </a:solidFill>
                <a:latin typeface="Times New Roman" pitchFamily="18" charset="0"/>
                <a:cs typeface="Times New Roman" pitchFamily="18" charset="0"/>
              </a:rPr>
              <a:t>2</a:t>
            </a:r>
            <a:r>
              <a:rPr lang="en-US" sz="3200" dirty="0">
                <a:solidFill>
                  <a:srgbClr val="FF00FF"/>
                </a:solidFill>
                <a:latin typeface="Times New Roman" pitchFamily="18" charset="0"/>
                <a:cs typeface="Times New Roman" pitchFamily="18" charset="0"/>
              </a:rPr>
              <a:t> + </a:t>
            </a:r>
            <a:r>
              <a:rPr lang="en-US" sz="3200" dirty="0" err="1">
                <a:solidFill>
                  <a:srgbClr val="FF00FF"/>
                </a:solidFill>
                <a:latin typeface="Times New Roman" pitchFamily="18" charset="0"/>
                <a:cs typeface="Times New Roman" pitchFamily="18" charset="0"/>
              </a:rPr>
              <a:t>BaSO</a:t>
            </a:r>
            <a:r>
              <a:rPr lang="en-US" sz="3200" baseline="-25000" dirty="0" err="1">
                <a:solidFill>
                  <a:srgbClr val="FF00FF"/>
                </a:solidFill>
                <a:latin typeface="Times New Roman" pitchFamily="18" charset="0"/>
                <a:cs typeface="Times New Roman" pitchFamily="18" charset="0"/>
              </a:rPr>
              <a:t>4</a:t>
            </a:r>
            <a:r>
              <a:rPr lang="en-US" sz="3200" dirty="0">
                <a:solidFill>
                  <a:srgbClr val="FF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1000"/>
                                        <p:tgtEl>
                                          <p:spTgt spid="35842"/>
                                        </p:tgtEl>
                                      </p:cBhvr>
                                    </p:animEffect>
                                    <p:anim calcmode="lin" valueType="num">
                                      <p:cBhvr>
                                        <p:cTn id="8" dur="1000" fill="hold"/>
                                        <p:tgtEl>
                                          <p:spTgt spid="35842"/>
                                        </p:tgtEl>
                                        <p:attrNameLst>
                                          <p:attrName>ppt_x</p:attrName>
                                        </p:attrNameLst>
                                      </p:cBhvr>
                                      <p:tavLst>
                                        <p:tav tm="0">
                                          <p:val>
                                            <p:strVal val="#ppt_x"/>
                                          </p:val>
                                        </p:tav>
                                        <p:tav tm="100000">
                                          <p:val>
                                            <p:strVal val="#ppt_x"/>
                                          </p:val>
                                        </p:tav>
                                      </p:tavLst>
                                    </p:anim>
                                    <p:anim calcmode="lin" valueType="num">
                                      <p:cBhvr>
                                        <p:cTn id="9" dur="1000" fill="hold"/>
                                        <p:tgtEl>
                                          <p:spTgt spid="358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Effect transition="in" filter="strips(downRight)">
                                      <p:cBhvr>
                                        <p:cTn id="14" dur="1000"/>
                                        <p:tgtEl>
                                          <p:spTgt spid="2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strips(downRight)">
                                      <p:cBhvr>
                                        <p:cTn id="19" dur="1000"/>
                                        <p:tgtEl>
                                          <p:spTgt spid="2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Effect transition="in" filter="strips(downRight)">
                                      <p:cBhvr>
                                        <p:cTn id="24" dur="1000"/>
                                        <p:tgtEl>
                                          <p:spTgt spid="2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nodeType="clickEffect">
                                  <p:stCondLst>
                                    <p:cond delay="0"/>
                                  </p:stCondLst>
                                  <p:childTnLst>
                                    <p:set>
                                      <p:cBhvr>
                                        <p:cTn id="28" dur="1" fill="hold">
                                          <p:stCondLst>
                                            <p:cond delay="0"/>
                                          </p:stCondLst>
                                        </p:cTn>
                                        <p:tgtEl>
                                          <p:spTgt spid="22">
                                            <p:txEl>
                                              <p:pRg st="3" end="3"/>
                                            </p:txEl>
                                          </p:spTgt>
                                        </p:tgtEl>
                                        <p:attrNameLst>
                                          <p:attrName>style.visibility</p:attrName>
                                        </p:attrNameLst>
                                      </p:cBhvr>
                                      <p:to>
                                        <p:strVal val="visible"/>
                                      </p:to>
                                    </p:set>
                                    <p:animEffect transition="in" filter="strips(downRight)">
                                      <p:cBhvr>
                                        <p:cTn id="29" dur="1000"/>
                                        <p:tgtEl>
                                          <p:spTgt spid="2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 calcmode="lin" valueType="num">
                                      <p:cBhvr>
                                        <p:cTn id="34"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5" dur="1000" fill="hold"/>
                                        <p:tgtEl>
                                          <p:spTgt spid="2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 calcmode="lin" valueType="num">
                                      <p:cBhvr>
                                        <p:cTn id="40" dur="1000" fill="hold"/>
                                        <p:tgtEl>
                                          <p:spTgt spid="20">
                                            <p:txEl>
                                              <p:pRg st="1" end="1"/>
                                            </p:txEl>
                                          </p:spTgt>
                                        </p:tgtEl>
                                        <p:attrNameLst>
                                          <p:attrName>ppt_w</p:attrName>
                                        </p:attrNameLst>
                                      </p:cBhvr>
                                      <p:tavLst>
                                        <p:tav tm="0">
                                          <p:val>
                                            <p:fltVal val="0"/>
                                          </p:val>
                                        </p:tav>
                                        <p:tav tm="100000">
                                          <p:val>
                                            <p:strVal val="#ppt_w"/>
                                          </p:val>
                                        </p:tav>
                                      </p:tavLst>
                                    </p:anim>
                                    <p:anim calcmode="lin" valueType="num">
                                      <p:cBhvr>
                                        <p:cTn id="41" dur="1000" fill="hold"/>
                                        <p:tgtEl>
                                          <p:spTgt spid="2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20">
                                            <p:txEl>
                                              <p:pRg st="2" end="2"/>
                                            </p:txEl>
                                          </p:spTgt>
                                        </p:tgtEl>
                                        <p:attrNameLst>
                                          <p:attrName>style.visibility</p:attrName>
                                        </p:attrNameLst>
                                      </p:cBhvr>
                                      <p:to>
                                        <p:strVal val="visible"/>
                                      </p:to>
                                    </p:set>
                                    <p:anim calcmode="lin" valueType="num">
                                      <p:cBhvr>
                                        <p:cTn id="46" dur="1000" fill="hold"/>
                                        <p:tgtEl>
                                          <p:spTgt spid="20">
                                            <p:txEl>
                                              <p:pRg st="2" end="2"/>
                                            </p:txEl>
                                          </p:spTgt>
                                        </p:tgtEl>
                                        <p:attrNameLst>
                                          <p:attrName>ppt_w</p:attrName>
                                        </p:attrNameLst>
                                      </p:cBhvr>
                                      <p:tavLst>
                                        <p:tav tm="0">
                                          <p:val>
                                            <p:fltVal val="0"/>
                                          </p:val>
                                        </p:tav>
                                        <p:tav tm="100000">
                                          <p:val>
                                            <p:strVal val="#ppt_w"/>
                                          </p:val>
                                        </p:tav>
                                      </p:tavLst>
                                    </p:anim>
                                    <p:anim calcmode="lin" valueType="num">
                                      <p:cBhvr>
                                        <p:cTn id="47" dur="1000" fill="hold"/>
                                        <p:tgtEl>
                                          <p:spTgt spid="2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20">
                                            <p:txEl>
                                              <p:pRg st="3" end="3"/>
                                            </p:txEl>
                                          </p:spTgt>
                                        </p:tgtEl>
                                        <p:attrNameLst>
                                          <p:attrName>style.visibility</p:attrName>
                                        </p:attrNameLst>
                                      </p:cBhvr>
                                      <p:to>
                                        <p:strVal val="visible"/>
                                      </p:to>
                                    </p:set>
                                    <p:anim calcmode="lin" valueType="num">
                                      <p:cBhvr>
                                        <p:cTn id="52" dur="1000" fill="hold"/>
                                        <p:tgtEl>
                                          <p:spTgt spid="20">
                                            <p:txEl>
                                              <p:pRg st="3" end="3"/>
                                            </p:txEl>
                                          </p:spTgt>
                                        </p:tgtEl>
                                        <p:attrNameLst>
                                          <p:attrName>ppt_w</p:attrName>
                                        </p:attrNameLst>
                                      </p:cBhvr>
                                      <p:tavLst>
                                        <p:tav tm="0">
                                          <p:val>
                                            <p:fltVal val="0"/>
                                          </p:val>
                                        </p:tav>
                                        <p:tav tm="100000">
                                          <p:val>
                                            <p:strVal val="#ppt_w"/>
                                          </p:val>
                                        </p:tav>
                                      </p:tavLst>
                                    </p:anim>
                                    <p:anim calcmode="lin" valueType="num">
                                      <p:cBhvr>
                                        <p:cTn id="53" dur="1000" fill="hold"/>
                                        <p:tgtEl>
                                          <p:spTgt spid="2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19"/>
          <p:cNvSpPr/>
          <p:nvPr/>
        </p:nvSpPr>
        <p:spPr>
          <a:xfrm>
            <a:off x="3782291" y="1387938"/>
            <a:ext cx="8409709" cy="4031873"/>
          </a:xfrm>
          <a:prstGeom prst="rect">
            <a:avLst/>
          </a:prstGeom>
        </p:spPr>
        <p:txBody>
          <a:bodyPr wrap="square">
            <a:spAutoFit/>
          </a:bodyPr>
          <a:lstStyle/>
          <a:p>
            <a:r>
              <a:rPr lang="vi-VN" sz="3200" dirty="0">
                <a:solidFill>
                  <a:srgbClr val="FF00FF"/>
                </a:solidFill>
                <a:latin typeface="Times New Roman" pitchFamily="18" charset="0"/>
                <a:cs typeface="Times New Roman" pitchFamily="18" charset="0"/>
              </a:rPr>
              <a:t>Đổi 51 kg = 51 000 gam.</a:t>
            </a:r>
          </a:p>
          <a:p>
            <a:r>
              <a:rPr lang="vi-VN" sz="3200" dirty="0">
                <a:solidFill>
                  <a:srgbClr val="FF00FF"/>
                </a:solidFill>
                <a:latin typeface="Times New Roman" pitchFamily="18" charset="0"/>
                <a:cs typeface="Times New Roman" pitchFamily="18" charset="0"/>
              </a:rPr>
              <a:t>n</a:t>
            </a:r>
            <a:r>
              <a:rPr lang="vi-VN" sz="3200" baseline="-25000" dirty="0">
                <a:solidFill>
                  <a:srgbClr val="FF00FF"/>
                </a:solidFill>
                <a:latin typeface="Times New Roman" pitchFamily="18" charset="0"/>
                <a:cs typeface="Times New Roman" pitchFamily="18" charset="0"/>
              </a:rPr>
              <a:t>Al2O3</a:t>
            </a:r>
            <a:r>
              <a:rPr lang="vi-VN" sz="3200" dirty="0">
                <a:solidFill>
                  <a:srgbClr val="FF00FF"/>
                </a:solidFill>
                <a:latin typeface="Times New Roman" pitchFamily="18" charset="0"/>
                <a:cs typeface="Times New Roman" pitchFamily="18" charset="0"/>
              </a:rPr>
              <a:t>=5</a:t>
            </a:r>
            <a:r>
              <a:rPr lang="en-US" sz="3200" dirty="0">
                <a:solidFill>
                  <a:srgbClr val="FF00FF"/>
                </a:solidFill>
                <a:latin typeface="Times New Roman" pitchFamily="18" charset="0"/>
                <a:cs typeface="Times New Roman" pitchFamily="18" charset="0"/>
              </a:rPr>
              <a:t>1 </a:t>
            </a:r>
            <a:r>
              <a:rPr lang="vi-VN" sz="3200" dirty="0">
                <a:solidFill>
                  <a:srgbClr val="FF00FF"/>
                </a:solidFill>
                <a:latin typeface="Times New Roman" pitchFamily="18" charset="0"/>
                <a:cs typeface="Times New Roman" pitchFamily="18" charset="0"/>
              </a:rPr>
              <a:t>000</a:t>
            </a:r>
            <a:r>
              <a:rPr lang="en-US" sz="3200" dirty="0">
                <a:solidFill>
                  <a:srgbClr val="FF00FF"/>
                </a:solidFill>
                <a:latin typeface="Times New Roman" pitchFamily="18" charset="0"/>
                <a:cs typeface="Times New Roman" pitchFamily="18" charset="0"/>
              </a:rPr>
              <a:t> :</a:t>
            </a:r>
            <a:r>
              <a:rPr lang="vi-VN" sz="3200" dirty="0">
                <a:solidFill>
                  <a:srgbClr val="FF00FF"/>
                </a:solidFill>
                <a:latin typeface="Times New Roman" pitchFamily="18" charset="0"/>
                <a:cs typeface="Times New Roman" pitchFamily="18" charset="0"/>
              </a:rPr>
              <a:t>102=500</a:t>
            </a:r>
            <a:r>
              <a:rPr lang="en-US" sz="3200" dirty="0">
                <a:solidFill>
                  <a:srgbClr val="FF00FF"/>
                </a:solidFill>
                <a:latin typeface="Times New Roman" pitchFamily="18" charset="0"/>
                <a:cs typeface="Times New Roman" pitchFamily="18" charset="0"/>
              </a:rPr>
              <a:t> </a:t>
            </a:r>
            <a:r>
              <a:rPr lang="vi-VN" sz="3200" dirty="0">
                <a:solidFill>
                  <a:srgbClr val="FF00FF"/>
                </a:solidFill>
                <a:latin typeface="Times New Roman" pitchFamily="18" charset="0"/>
                <a:cs typeface="Times New Roman" pitchFamily="18" charset="0"/>
              </a:rPr>
              <a:t>(mol)</a:t>
            </a:r>
            <a:endParaRPr lang="en-US" sz="3200" dirty="0">
              <a:solidFill>
                <a:srgbClr val="FF00FF"/>
              </a:solidFill>
              <a:latin typeface="Times New Roman" pitchFamily="18" charset="0"/>
              <a:cs typeface="Times New Roman" pitchFamily="18" charset="0"/>
            </a:endParaRPr>
          </a:p>
          <a:p>
            <a:r>
              <a:rPr lang="vi-VN" sz="3200" dirty="0">
                <a:solidFill>
                  <a:srgbClr val="FF00FF"/>
                </a:solidFill>
                <a:latin typeface="Times New Roman" pitchFamily="18" charset="0"/>
                <a:cs typeface="Times New Roman" pitchFamily="18" charset="0"/>
              </a:rPr>
              <a:t>Phương trình hoá học:</a:t>
            </a:r>
          </a:p>
          <a:p>
            <a:r>
              <a:rPr lang="vi-VN" sz="3200" dirty="0">
                <a:solidFill>
                  <a:srgbClr val="FF00FF"/>
                </a:solidFill>
                <a:latin typeface="Times New Roman" pitchFamily="18" charset="0"/>
                <a:cs typeface="Times New Roman" pitchFamily="18" charset="0"/>
              </a:rPr>
              <a:t>Al</a:t>
            </a:r>
            <a:r>
              <a:rPr lang="vi-VN" sz="3200" baseline="-25000" dirty="0">
                <a:solidFill>
                  <a:srgbClr val="FF00FF"/>
                </a:solidFill>
                <a:latin typeface="Times New Roman" pitchFamily="18" charset="0"/>
                <a:cs typeface="Times New Roman" pitchFamily="18" charset="0"/>
              </a:rPr>
              <a:t>2</a:t>
            </a:r>
            <a:r>
              <a:rPr lang="vi-VN" sz="3200" dirty="0">
                <a:solidFill>
                  <a:srgbClr val="FF00FF"/>
                </a:solidFill>
                <a:latin typeface="Times New Roman" pitchFamily="18" charset="0"/>
                <a:cs typeface="Times New Roman" pitchFamily="18" charset="0"/>
              </a:rPr>
              <a:t>O</a:t>
            </a:r>
            <a:r>
              <a:rPr lang="vi-VN" sz="3200" baseline="-25000" dirty="0">
                <a:solidFill>
                  <a:srgbClr val="FF00FF"/>
                </a:solidFill>
                <a:latin typeface="Times New Roman" pitchFamily="18" charset="0"/>
                <a:cs typeface="Times New Roman" pitchFamily="18" charset="0"/>
              </a:rPr>
              <a:t>3</a:t>
            </a:r>
            <a:r>
              <a:rPr lang="vi-VN" sz="3200" dirty="0">
                <a:solidFill>
                  <a:srgbClr val="FF00FF"/>
                </a:solidFill>
                <a:latin typeface="Times New Roman" pitchFamily="18" charset="0"/>
                <a:cs typeface="Times New Roman" pitchFamily="18" charset="0"/>
              </a:rPr>
              <a:t> + 3H</a:t>
            </a:r>
            <a:r>
              <a:rPr lang="vi-VN" sz="3200" baseline="-25000" dirty="0">
                <a:solidFill>
                  <a:srgbClr val="FF00FF"/>
                </a:solidFill>
                <a:latin typeface="Times New Roman" pitchFamily="18" charset="0"/>
                <a:cs typeface="Times New Roman" pitchFamily="18" charset="0"/>
              </a:rPr>
              <a:t>2</a:t>
            </a:r>
            <a:r>
              <a:rPr lang="vi-VN" sz="3200" dirty="0">
                <a:solidFill>
                  <a:srgbClr val="FF00FF"/>
                </a:solidFill>
                <a:latin typeface="Times New Roman" pitchFamily="18" charset="0"/>
                <a:cs typeface="Times New Roman" pitchFamily="18" charset="0"/>
              </a:rPr>
              <a:t>SO</a:t>
            </a:r>
            <a:r>
              <a:rPr lang="vi-VN" sz="3200" baseline="-25000" dirty="0">
                <a:solidFill>
                  <a:srgbClr val="FF00FF"/>
                </a:solidFill>
                <a:latin typeface="Times New Roman" pitchFamily="18" charset="0"/>
                <a:cs typeface="Times New Roman" pitchFamily="18" charset="0"/>
              </a:rPr>
              <a:t>4</a:t>
            </a:r>
            <a:r>
              <a:rPr lang="vi-VN" sz="3200" dirty="0">
                <a:solidFill>
                  <a:srgbClr val="FF00FF"/>
                </a:solidFill>
                <a:latin typeface="Times New Roman" pitchFamily="18" charset="0"/>
                <a:cs typeface="Times New Roman" pitchFamily="18" charset="0"/>
              </a:rPr>
              <a:t> → Al</a:t>
            </a:r>
            <a:r>
              <a:rPr lang="vi-VN" sz="3200" baseline="-25000" dirty="0">
                <a:solidFill>
                  <a:srgbClr val="FF00FF"/>
                </a:solidFill>
                <a:latin typeface="Times New Roman" pitchFamily="18" charset="0"/>
                <a:cs typeface="Times New Roman" pitchFamily="18" charset="0"/>
              </a:rPr>
              <a:t>2</a:t>
            </a:r>
            <a:r>
              <a:rPr lang="vi-VN" sz="3200" dirty="0">
                <a:solidFill>
                  <a:srgbClr val="FF00FF"/>
                </a:solidFill>
                <a:latin typeface="Times New Roman" pitchFamily="18" charset="0"/>
                <a:cs typeface="Times New Roman" pitchFamily="18" charset="0"/>
              </a:rPr>
              <a:t>(SO</a:t>
            </a:r>
            <a:r>
              <a:rPr lang="vi-VN" sz="3200" baseline="-25000" dirty="0">
                <a:solidFill>
                  <a:srgbClr val="FF00FF"/>
                </a:solidFill>
                <a:latin typeface="Times New Roman" pitchFamily="18" charset="0"/>
                <a:cs typeface="Times New Roman" pitchFamily="18" charset="0"/>
              </a:rPr>
              <a:t>4</a:t>
            </a:r>
            <a:r>
              <a:rPr lang="vi-VN" sz="3200" dirty="0">
                <a:solidFill>
                  <a:srgbClr val="FF00FF"/>
                </a:solidFill>
                <a:latin typeface="Times New Roman" pitchFamily="18" charset="0"/>
                <a:cs typeface="Times New Roman" pitchFamily="18" charset="0"/>
              </a:rPr>
              <a:t>)</a:t>
            </a:r>
            <a:r>
              <a:rPr lang="vi-VN" sz="3200" baseline="-25000" dirty="0">
                <a:solidFill>
                  <a:srgbClr val="FF00FF"/>
                </a:solidFill>
                <a:latin typeface="Times New Roman" pitchFamily="18" charset="0"/>
                <a:cs typeface="Times New Roman" pitchFamily="18" charset="0"/>
              </a:rPr>
              <a:t>3</a:t>
            </a:r>
            <a:r>
              <a:rPr lang="vi-VN" sz="3200" dirty="0">
                <a:solidFill>
                  <a:srgbClr val="FF00FF"/>
                </a:solidFill>
                <a:latin typeface="Times New Roman" pitchFamily="18" charset="0"/>
                <a:cs typeface="Times New Roman" pitchFamily="18" charset="0"/>
              </a:rPr>
              <a:t> + 3H</a:t>
            </a:r>
            <a:r>
              <a:rPr lang="vi-VN" sz="3200" baseline="-25000" dirty="0">
                <a:solidFill>
                  <a:srgbClr val="FF00FF"/>
                </a:solidFill>
                <a:latin typeface="Times New Roman" pitchFamily="18" charset="0"/>
                <a:cs typeface="Times New Roman" pitchFamily="18" charset="0"/>
              </a:rPr>
              <a:t>2</a:t>
            </a:r>
            <a:r>
              <a:rPr lang="vi-VN" sz="3200" dirty="0">
                <a:solidFill>
                  <a:srgbClr val="FF00FF"/>
                </a:solidFill>
                <a:latin typeface="Times New Roman" pitchFamily="18" charset="0"/>
                <a:cs typeface="Times New Roman" pitchFamily="18" charset="0"/>
              </a:rPr>
              <a:t>O</a:t>
            </a:r>
          </a:p>
          <a:p>
            <a:r>
              <a:rPr lang="vi-VN" sz="3200" dirty="0">
                <a:solidFill>
                  <a:srgbClr val="FF00FF"/>
                </a:solidFill>
                <a:latin typeface="Times New Roman" pitchFamily="18" charset="0"/>
                <a:cs typeface="Times New Roman" pitchFamily="18" charset="0"/>
              </a:rPr>
              <a:t>Theo phương trình hoá học có:</a:t>
            </a:r>
          </a:p>
          <a:p>
            <a:r>
              <a:rPr lang="vi-VN" sz="3200" dirty="0">
                <a:solidFill>
                  <a:srgbClr val="FF00FF"/>
                </a:solidFill>
                <a:latin typeface="Times New Roman" pitchFamily="18" charset="0"/>
                <a:cs typeface="Times New Roman" pitchFamily="18" charset="0"/>
              </a:rPr>
              <a:t>n</a:t>
            </a:r>
            <a:r>
              <a:rPr lang="vi-VN" sz="3200" baseline="-25000" dirty="0">
                <a:solidFill>
                  <a:srgbClr val="FF00FF"/>
                </a:solidFill>
                <a:latin typeface="Times New Roman" pitchFamily="18" charset="0"/>
                <a:cs typeface="Times New Roman" pitchFamily="18" charset="0"/>
              </a:rPr>
              <a:t>Al2(SO4)3</a:t>
            </a:r>
            <a:r>
              <a:rPr lang="vi-VN" sz="3200" dirty="0">
                <a:solidFill>
                  <a:srgbClr val="FF00FF"/>
                </a:solidFill>
                <a:latin typeface="Times New Roman" pitchFamily="18" charset="0"/>
                <a:cs typeface="Times New Roman" pitchFamily="18" charset="0"/>
              </a:rPr>
              <a:t>=n</a:t>
            </a:r>
            <a:r>
              <a:rPr lang="vi-VN" sz="3200" baseline="-25000" dirty="0">
                <a:solidFill>
                  <a:srgbClr val="FF00FF"/>
                </a:solidFill>
                <a:latin typeface="Times New Roman" pitchFamily="18" charset="0"/>
                <a:cs typeface="Times New Roman" pitchFamily="18" charset="0"/>
              </a:rPr>
              <a:t>Al2O3</a:t>
            </a:r>
            <a:r>
              <a:rPr lang="vi-VN" sz="3200" dirty="0">
                <a:solidFill>
                  <a:srgbClr val="FF00FF"/>
                </a:solidFill>
                <a:latin typeface="Times New Roman" pitchFamily="18" charset="0"/>
                <a:cs typeface="Times New Roman" pitchFamily="18" charset="0"/>
              </a:rPr>
              <a:t>=500</a:t>
            </a:r>
            <a:r>
              <a:rPr lang="en-US" sz="3200" dirty="0">
                <a:solidFill>
                  <a:srgbClr val="FF00FF"/>
                </a:solidFill>
                <a:latin typeface="Times New Roman" pitchFamily="18" charset="0"/>
                <a:cs typeface="Times New Roman" pitchFamily="18" charset="0"/>
              </a:rPr>
              <a:t> </a:t>
            </a:r>
            <a:r>
              <a:rPr lang="vi-VN" sz="3200" dirty="0">
                <a:solidFill>
                  <a:srgbClr val="FF00FF"/>
                </a:solidFill>
                <a:latin typeface="Times New Roman" pitchFamily="18" charset="0"/>
                <a:cs typeface="Times New Roman" pitchFamily="18" charset="0"/>
              </a:rPr>
              <a:t>(mol)</a:t>
            </a:r>
          </a:p>
          <a:p>
            <a:r>
              <a:rPr lang="vi-VN" sz="3200" dirty="0">
                <a:solidFill>
                  <a:srgbClr val="FF00FF"/>
                </a:solidFill>
                <a:latin typeface="Times New Roman" pitchFamily="18" charset="0"/>
                <a:cs typeface="Times New Roman" pitchFamily="18" charset="0"/>
              </a:rPr>
              <a:t>Khối lượng Al</a:t>
            </a:r>
            <a:r>
              <a:rPr lang="vi-VN" sz="3200" baseline="-25000" dirty="0">
                <a:solidFill>
                  <a:srgbClr val="FF00FF"/>
                </a:solidFill>
                <a:latin typeface="Times New Roman" pitchFamily="18" charset="0"/>
                <a:cs typeface="Times New Roman" pitchFamily="18" charset="0"/>
              </a:rPr>
              <a:t>2</a:t>
            </a:r>
            <a:r>
              <a:rPr lang="vi-VN" sz="3200" dirty="0">
                <a:solidFill>
                  <a:srgbClr val="FF00FF"/>
                </a:solidFill>
                <a:latin typeface="Times New Roman" pitchFamily="18" charset="0"/>
                <a:cs typeface="Times New Roman" pitchFamily="18" charset="0"/>
              </a:rPr>
              <a:t>(SO</a:t>
            </a:r>
            <a:r>
              <a:rPr lang="vi-VN" sz="3200" baseline="-25000" dirty="0">
                <a:solidFill>
                  <a:srgbClr val="FF00FF"/>
                </a:solidFill>
                <a:latin typeface="Times New Roman" pitchFamily="18" charset="0"/>
                <a:cs typeface="Times New Roman" pitchFamily="18" charset="0"/>
              </a:rPr>
              <a:t>4</a:t>
            </a:r>
            <a:r>
              <a:rPr lang="vi-VN" sz="3200" dirty="0">
                <a:solidFill>
                  <a:srgbClr val="FF00FF"/>
                </a:solidFill>
                <a:latin typeface="Times New Roman" pitchFamily="18" charset="0"/>
                <a:cs typeface="Times New Roman" pitchFamily="18" charset="0"/>
              </a:rPr>
              <a:t>)</a:t>
            </a:r>
            <a:r>
              <a:rPr lang="vi-VN" sz="3200" baseline="-25000" dirty="0">
                <a:solidFill>
                  <a:srgbClr val="FF00FF"/>
                </a:solidFill>
                <a:latin typeface="Times New Roman" pitchFamily="18" charset="0"/>
                <a:cs typeface="Times New Roman" pitchFamily="18" charset="0"/>
              </a:rPr>
              <a:t>3</a:t>
            </a:r>
            <a:r>
              <a:rPr lang="vi-VN" sz="3200" dirty="0">
                <a:solidFill>
                  <a:srgbClr val="FF00FF"/>
                </a:solidFill>
                <a:latin typeface="Times New Roman" pitchFamily="18" charset="0"/>
                <a:cs typeface="Times New Roman" pitchFamily="18" charset="0"/>
              </a:rPr>
              <a:t> tạo thành là:</a:t>
            </a:r>
          </a:p>
          <a:p>
            <a:r>
              <a:rPr lang="vi-VN" sz="3200" dirty="0">
                <a:solidFill>
                  <a:srgbClr val="FF00FF"/>
                </a:solidFill>
                <a:latin typeface="Times New Roman" pitchFamily="18" charset="0"/>
                <a:cs typeface="Times New Roman" pitchFamily="18" charset="0"/>
              </a:rPr>
              <a:t>m = 500 × </a:t>
            </a:r>
            <a:r>
              <a:rPr lang="en-US" sz="3200" dirty="0">
                <a:solidFill>
                  <a:srgbClr val="FF00FF"/>
                </a:solidFill>
                <a:latin typeface="Times New Roman" pitchFamily="18" charset="0"/>
                <a:cs typeface="Times New Roman" pitchFamily="18" charset="0"/>
              </a:rPr>
              <a:t>342 </a:t>
            </a:r>
            <a:r>
              <a:rPr lang="vi-VN" sz="3200" dirty="0">
                <a:solidFill>
                  <a:srgbClr val="FF00FF"/>
                </a:solidFill>
                <a:latin typeface="Times New Roman" pitchFamily="18" charset="0"/>
                <a:cs typeface="Times New Roman" pitchFamily="18" charset="0"/>
              </a:rPr>
              <a:t>= 171 000 gam = 171 kg.</a:t>
            </a:r>
          </a:p>
        </p:txBody>
      </p:sp>
      <p:pic>
        <p:nvPicPr>
          <p:cNvPr id="36866" name="Picture 2"/>
          <p:cNvPicPr>
            <a:picLocks noChangeAspect="1" noChangeArrowheads="1"/>
          </p:cNvPicPr>
          <p:nvPr/>
        </p:nvPicPr>
        <p:blipFill>
          <a:blip r:embed="rId2"/>
          <a:srcRect/>
          <a:stretch>
            <a:fillRect/>
          </a:stretch>
        </p:blipFill>
        <p:spPr bwMode="auto">
          <a:xfrm>
            <a:off x="0" y="-1"/>
            <a:ext cx="3657600" cy="68580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p:cTn id="7" dur="1000" fill="hold"/>
                                        <p:tgtEl>
                                          <p:spTgt spid="36866"/>
                                        </p:tgtEl>
                                        <p:attrNameLst>
                                          <p:attrName>ppt_w</p:attrName>
                                        </p:attrNameLst>
                                      </p:cBhvr>
                                      <p:tavLst>
                                        <p:tav tm="0">
                                          <p:val>
                                            <p:fltVal val="0"/>
                                          </p:val>
                                        </p:tav>
                                        <p:tav tm="100000">
                                          <p:val>
                                            <p:strVal val="#ppt_w"/>
                                          </p:val>
                                        </p:tav>
                                      </p:tavLst>
                                    </p:anim>
                                    <p:anim calcmode="lin" valueType="num">
                                      <p:cBhvr>
                                        <p:cTn id="8" dur="1000" fill="hold"/>
                                        <p:tgtEl>
                                          <p:spTgt spid="36866"/>
                                        </p:tgtEl>
                                        <p:attrNameLst>
                                          <p:attrName>ppt_h</p:attrName>
                                        </p:attrNameLst>
                                      </p:cBhvr>
                                      <p:tavLst>
                                        <p:tav tm="0">
                                          <p:val>
                                            <p:fltVal val="0"/>
                                          </p:val>
                                        </p:tav>
                                        <p:tav tm="100000">
                                          <p:val>
                                            <p:strVal val="#ppt_h"/>
                                          </p:val>
                                        </p:tav>
                                      </p:tavLst>
                                    </p:anim>
                                    <p:animEffect transition="in" filter="fade">
                                      <p:cBhvr>
                                        <p:cTn id="9" dur="1000"/>
                                        <p:tgtEl>
                                          <p:spTgt spid="3686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 calcmode="lin" valueType="num">
                                      <p:cBhvr>
                                        <p:cTn id="14"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 calcmode="lin" valueType="num">
                                      <p:cBhvr>
                                        <p:cTn id="20" dur="1000" fill="hold"/>
                                        <p:tgtEl>
                                          <p:spTgt spid="20">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2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 calcmode="lin" valueType="num">
                                      <p:cBhvr>
                                        <p:cTn id="26" dur="1000" fill="hold"/>
                                        <p:tgtEl>
                                          <p:spTgt spid="20">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2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0">
                                            <p:txEl>
                                              <p:pRg st="3" end="3"/>
                                            </p:txEl>
                                          </p:spTgt>
                                        </p:tgtEl>
                                        <p:attrNameLst>
                                          <p:attrName>style.visibility</p:attrName>
                                        </p:attrNameLst>
                                      </p:cBhvr>
                                      <p:to>
                                        <p:strVal val="visible"/>
                                      </p:to>
                                    </p:set>
                                    <p:anim calcmode="lin" valueType="num">
                                      <p:cBhvr>
                                        <p:cTn id="32" dur="1000" fill="hold"/>
                                        <p:tgtEl>
                                          <p:spTgt spid="20">
                                            <p:txEl>
                                              <p:pRg st="3" end="3"/>
                                            </p:txEl>
                                          </p:spTgt>
                                        </p:tgtEl>
                                        <p:attrNameLst>
                                          <p:attrName>ppt_w</p:attrName>
                                        </p:attrNameLst>
                                      </p:cBhvr>
                                      <p:tavLst>
                                        <p:tav tm="0">
                                          <p:val>
                                            <p:fltVal val="0"/>
                                          </p:val>
                                        </p:tav>
                                        <p:tav tm="100000">
                                          <p:val>
                                            <p:strVal val="#ppt_w"/>
                                          </p:val>
                                        </p:tav>
                                      </p:tavLst>
                                    </p:anim>
                                    <p:anim calcmode="lin" valueType="num">
                                      <p:cBhvr>
                                        <p:cTn id="33" dur="1000" fill="hold"/>
                                        <p:tgtEl>
                                          <p:spTgt spid="2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20">
                                            <p:txEl>
                                              <p:pRg st="4" end="4"/>
                                            </p:txEl>
                                          </p:spTgt>
                                        </p:tgtEl>
                                        <p:attrNameLst>
                                          <p:attrName>style.visibility</p:attrName>
                                        </p:attrNameLst>
                                      </p:cBhvr>
                                      <p:to>
                                        <p:strVal val="visible"/>
                                      </p:to>
                                    </p:set>
                                    <p:anim calcmode="lin" valueType="num">
                                      <p:cBhvr>
                                        <p:cTn id="38" dur="1000" fill="hold"/>
                                        <p:tgtEl>
                                          <p:spTgt spid="20">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2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20">
                                            <p:txEl>
                                              <p:pRg st="5" end="5"/>
                                            </p:txEl>
                                          </p:spTgt>
                                        </p:tgtEl>
                                        <p:attrNameLst>
                                          <p:attrName>style.visibility</p:attrName>
                                        </p:attrNameLst>
                                      </p:cBhvr>
                                      <p:to>
                                        <p:strVal val="visible"/>
                                      </p:to>
                                    </p:set>
                                    <p:anim calcmode="lin" valueType="num">
                                      <p:cBhvr>
                                        <p:cTn id="44" dur="1000" fill="hold"/>
                                        <p:tgtEl>
                                          <p:spTgt spid="20">
                                            <p:txEl>
                                              <p:pRg st="5" end="5"/>
                                            </p:txEl>
                                          </p:spTgt>
                                        </p:tgtEl>
                                        <p:attrNameLst>
                                          <p:attrName>ppt_w</p:attrName>
                                        </p:attrNameLst>
                                      </p:cBhvr>
                                      <p:tavLst>
                                        <p:tav tm="0">
                                          <p:val>
                                            <p:fltVal val="0"/>
                                          </p:val>
                                        </p:tav>
                                        <p:tav tm="100000">
                                          <p:val>
                                            <p:strVal val="#ppt_w"/>
                                          </p:val>
                                        </p:tav>
                                      </p:tavLst>
                                    </p:anim>
                                    <p:anim calcmode="lin" valueType="num">
                                      <p:cBhvr>
                                        <p:cTn id="45" dur="1000" fill="hold"/>
                                        <p:tgtEl>
                                          <p:spTgt spid="20">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0">
                                            <p:txEl>
                                              <p:pRg st="6" end="6"/>
                                            </p:txEl>
                                          </p:spTgt>
                                        </p:tgtEl>
                                        <p:attrNameLst>
                                          <p:attrName>style.visibility</p:attrName>
                                        </p:attrNameLst>
                                      </p:cBhvr>
                                      <p:to>
                                        <p:strVal val="visible"/>
                                      </p:to>
                                    </p:set>
                                    <p:anim calcmode="lin" valueType="num">
                                      <p:cBhvr>
                                        <p:cTn id="50" dur="1000" fill="hold"/>
                                        <p:tgtEl>
                                          <p:spTgt spid="20">
                                            <p:txEl>
                                              <p:pRg st="6" end="6"/>
                                            </p:txEl>
                                          </p:spTgt>
                                        </p:tgtEl>
                                        <p:attrNameLst>
                                          <p:attrName>ppt_w</p:attrName>
                                        </p:attrNameLst>
                                      </p:cBhvr>
                                      <p:tavLst>
                                        <p:tav tm="0">
                                          <p:val>
                                            <p:fltVal val="0"/>
                                          </p:val>
                                        </p:tav>
                                        <p:tav tm="100000">
                                          <p:val>
                                            <p:strVal val="#ppt_w"/>
                                          </p:val>
                                        </p:tav>
                                      </p:tavLst>
                                    </p:anim>
                                    <p:anim calcmode="lin" valueType="num">
                                      <p:cBhvr>
                                        <p:cTn id="51" dur="1000" fill="hold"/>
                                        <p:tgtEl>
                                          <p:spTgt spid="20">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20">
                                            <p:txEl>
                                              <p:pRg st="7" end="7"/>
                                            </p:txEl>
                                          </p:spTgt>
                                        </p:tgtEl>
                                        <p:attrNameLst>
                                          <p:attrName>style.visibility</p:attrName>
                                        </p:attrNameLst>
                                      </p:cBhvr>
                                      <p:to>
                                        <p:strVal val="visible"/>
                                      </p:to>
                                    </p:set>
                                    <p:anim calcmode="lin" valueType="num">
                                      <p:cBhvr>
                                        <p:cTn id="56" dur="1000" fill="hold"/>
                                        <p:tgtEl>
                                          <p:spTgt spid="20">
                                            <p:txEl>
                                              <p:pRg st="7" end="7"/>
                                            </p:txEl>
                                          </p:spTgt>
                                        </p:tgtEl>
                                        <p:attrNameLst>
                                          <p:attrName>ppt_w</p:attrName>
                                        </p:attrNameLst>
                                      </p:cBhvr>
                                      <p:tavLst>
                                        <p:tav tm="0">
                                          <p:val>
                                            <p:fltVal val="0"/>
                                          </p:val>
                                        </p:tav>
                                        <p:tav tm="100000">
                                          <p:val>
                                            <p:strVal val="#ppt_w"/>
                                          </p:val>
                                        </p:tav>
                                      </p:tavLst>
                                    </p:anim>
                                    <p:anim calcmode="lin" valueType="num">
                                      <p:cBhvr>
                                        <p:cTn id="57" dur="1000" fill="hold"/>
                                        <p:tgtEl>
                                          <p:spTgt spid="20">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37890" name="Picture 2"/>
          <p:cNvPicPr>
            <a:picLocks noChangeAspect="1" noChangeArrowheads="1"/>
          </p:cNvPicPr>
          <p:nvPr/>
        </p:nvPicPr>
        <p:blipFill>
          <a:blip r:embed="rId2"/>
          <a:srcRect/>
          <a:stretch>
            <a:fillRect/>
          </a:stretch>
        </p:blipFill>
        <p:spPr bwMode="auto">
          <a:xfrm>
            <a:off x="55420" y="1317499"/>
            <a:ext cx="12058903" cy="358702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1000"/>
                                        <p:tgtEl>
                                          <p:spTgt spid="37890"/>
                                        </p:tgtEl>
                                      </p:cBhvr>
                                    </p:animEffect>
                                    <p:anim calcmode="lin" valueType="num">
                                      <p:cBhvr>
                                        <p:cTn id="8" dur="1000" fill="hold"/>
                                        <p:tgtEl>
                                          <p:spTgt spid="37890"/>
                                        </p:tgtEl>
                                        <p:attrNameLst>
                                          <p:attrName>ppt_x</p:attrName>
                                        </p:attrNameLst>
                                      </p:cBhvr>
                                      <p:tavLst>
                                        <p:tav tm="0">
                                          <p:val>
                                            <p:strVal val="#ppt_x"/>
                                          </p:val>
                                        </p:tav>
                                        <p:tav tm="100000">
                                          <p:val>
                                            <p:strVal val="#ppt_x"/>
                                          </p:val>
                                        </p:tav>
                                      </p:tavLst>
                                    </p:anim>
                                    <p:anim calcmode="lin" valueType="num">
                                      <p:cBhvr>
                                        <p:cTn id="9" dur="1000" fill="hold"/>
                                        <p:tgtEl>
                                          <p:spTgt spid="378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2: Công thức hóa học của phosphorus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HNO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lstStyle/>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p>
        </p:txBody>
      </p:sp>
      <p:pic>
        <p:nvPicPr>
          <p:cNvPr id="2" name="Picture 1"/>
          <p:cNvPicPr>
            <a:picLocks noChangeAspect="1"/>
          </p:cNvPicPr>
          <p:nvPr/>
        </p:nvPicPr>
        <p:blipFill>
          <a:blip r:embed="rId2"/>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3200" b="0">
                <a:solidFill>
                  <a:srgbClr val="000000"/>
                </a:solidFill>
                <a:latin typeface="Times New Roman" panose="02020603050405020304" pitchFamily="18" charset="0"/>
              </a:rPr>
              <a:t>HS thực hiện nhiệm vụ đã được chuyển giao ở tiết trước</a:t>
            </a:r>
            <a:endParaRPr lang="en-US" sz="3200" b="0">
              <a:latin typeface="Times New Roman" panose="02020603050405020304" pitchFamily="18" charset="0"/>
            </a:endParaRPr>
          </a:p>
          <a:p>
            <a:pPr indent="0"/>
            <a:r>
              <a:rPr lang="en-US" sz="3200" b="0">
                <a:latin typeface="Times New Roman" panose="02020603050405020304" pitchFamily="18" charset="0"/>
              </a:rPr>
              <a:t>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4: Hợp chất Fe(OH)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có tên gọi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Iron (III) hyđroxide.		B. Iron (II) hyđroxide.</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Iron (III) hiđrua.		         D. Iron (II) hyđroxide.</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5: Cho các oxit sau: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Oxit tác dụng với axit để tạo thành muối và nước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CaO, BaO              B.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6: PTPƯ khi cho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tác dụng với axit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E1CFE0-DE2F-4F9A-878A-E52418F1DA4C}"/>
              </a:ext>
            </a:extLst>
          </p:cNvPr>
          <p:cNvSpPr/>
          <p:nvPr/>
        </p:nvSpPr>
        <p:spPr>
          <a:xfrm>
            <a:off x="1656752" y="1584973"/>
            <a:ext cx="5229195"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HCl + NaOH </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rgbClr val="190377"/>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43C3070-F978-4E6E-B76E-85CDAF15D879}"/>
              </a:ext>
            </a:extLst>
          </p:cNvPr>
          <p:cNvSpPr/>
          <p:nvPr/>
        </p:nvSpPr>
        <p:spPr>
          <a:xfrm>
            <a:off x="1665715" y="2095962"/>
            <a:ext cx="5229195" cy="400110"/>
          </a:xfrm>
          <a:prstGeom prst="rect">
            <a:avLst/>
          </a:prstGeom>
          <a:ln>
            <a:solidFill>
              <a:schemeClr val="accent1"/>
            </a:solidFill>
          </a:ln>
        </p:spPr>
        <p:txBody>
          <a:bodyPr wrap="square">
            <a:spAutoFit/>
          </a:bodyPr>
          <a:lstStyle/>
          <a:p>
            <a:pPr lvl="0" indent="34925"/>
            <a:r>
              <a:rPr lang="en-US" sz="2000" b="1" dirty="0">
                <a:solidFill>
                  <a:srgbClr val="190377"/>
                </a:solidFill>
                <a:latin typeface="Arial" panose="020B0604020202020204" pitchFamily="34" charset="0"/>
                <a:cs typeface="Arial" panose="020B0604020202020204" pitchFamily="34" charset="0"/>
              </a:rPr>
              <a:t>H</a:t>
            </a:r>
            <a:r>
              <a:rPr lang="en-US" sz="2000" b="1" baseline="-25000" dirty="0">
                <a:solidFill>
                  <a:srgbClr val="190377"/>
                </a:solidFill>
                <a:latin typeface="Arial" panose="020B0604020202020204" pitchFamily="34" charset="0"/>
                <a:cs typeface="Arial" panose="020B0604020202020204" pitchFamily="34" charset="0"/>
              </a:rPr>
              <a:t>2</a:t>
            </a:r>
            <a:r>
              <a:rPr lang="en-US" sz="2000" b="1" dirty="0">
                <a:solidFill>
                  <a:srgbClr val="190377"/>
                </a:solidFill>
                <a:latin typeface="Arial" panose="020B0604020202020204" pitchFamily="34" charset="0"/>
                <a:cs typeface="Arial" panose="020B0604020202020204" pitchFamily="34" charset="0"/>
              </a:rPr>
              <a:t>SO</a:t>
            </a:r>
            <a:r>
              <a:rPr lang="en-US" sz="2000" b="1" baseline="-25000" dirty="0">
                <a:solidFill>
                  <a:srgbClr val="190377"/>
                </a:solidFill>
                <a:latin typeface="Arial" panose="020B0604020202020204" pitchFamily="34" charset="0"/>
                <a:cs typeface="Arial" panose="020B0604020202020204" pitchFamily="34" charset="0"/>
              </a:rPr>
              <a:t>4</a:t>
            </a:r>
            <a:r>
              <a:rPr lang="en-US" sz="2000" b="1" dirty="0">
                <a:solidFill>
                  <a:srgbClr val="190377"/>
                </a:solidFill>
                <a:latin typeface="Arial" panose="020B0604020202020204" pitchFamily="34" charset="0"/>
                <a:cs typeface="Arial" panose="020B0604020202020204" pitchFamily="34" charset="0"/>
              </a:rPr>
              <a:t> + </a:t>
            </a:r>
            <a:r>
              <a:rPr lang="en-US" sz="2000" b="1" dirty="0" err="1">
                <a:solidFill>
                  <a:srgbClr val="190377"/>
                </a:solidFill>
                <a:latin typeface="Arial" panose="020B0604020202020204" pitchFamily="34" charset="0"/>
                <a:cs typeface="Arial" panose="020B0604020202020204" pitchFamily="34" charset="0"/>
              </a:rPr>
              <a:t>CuO</a:t>
            </a:r>
            <a:r>
              <a:rPr lang="en-US" sz="2000" b="1" dirty="0">
                <a:solidFill>
                  <a:srgbClr val="190377"/>
                </a:solidFill>
                <a:latin typeface="Arial" panose="020B0604020202020204" pitchFamily="34" charset="0"/>
                <a:cs typeface="Arial" panose="020B0604020202020204" pitchFamily="34" charset="0"/>
              </a:rPr>
              <a:t> </a:t>
            </a:r>
            <a:r>
              <a:rPr lang="en-US" sz="2000" b="1" dirty="0">
                <a:solidFill>
                  <a:srgbClr val="190377"/>
                </a:solidFill>
                <a:latin typeface="Arial" panose="020B0604020202020204" pitchFamily="34" charset="0"/>
                <a:cs typeface="Arial" panose="020B0604020202020204" pitchFamily="34" charset="0"/>
                <a:sym typeface="Wingdings" panose="05000000000000000000" pitchFamily="2" charset="2"/>
              </a:rPr>
              <a:t> </a:t>
            </a:r>
            <a:endParaRPr lang="en-US" sz="2000" b="1" dirty="0">
              <a:solidFill>
                <a:srgbClr val="190377"/>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7058CE3-CF93-407A-91DA-42D7E7CCF960}"/>
              </a:ext>
            </a:extLst>
          </p:cNvPr>
          <p:cNvSpPr/>
          <p:nvPr/>
        </p:nvSpPr>
        <p:spPr>
          <a:xfrm>
            <a:off x="1486422" y="903654"/>
            <a:ext cx="6859719" cy="400110"/>
          </a:xfrm>
          <a:prstGeom prst="rect">
            <a:avLst/>
          </a:prstGeom>
          <a:ln>
            <a:solidFill>
              <a:schemeClr val="accent1"/>
            </a:solidFill>
          </a:ln>
        </p:spPr>
        <p:txBody>
          <a:bodyPr wrap="square">
            <a:spAutoFit/>
          </a:bodyPr>
          <a:lstStyle/>
          <a:p>
            <a:pPr lvl="0" indent="34925"/>
            <a:r>
              <a:rPr lang="en-US" sz="2000" b="1" dirty="0" err="1">
                <a:solidFill>
                  <a:srgbClr val="190377"/>
                </a:solidFill>
                <a:latin typeface="Arial" panose="020B0604020202020204" pitchFamily="34" charset="0"/>
                <a:cs typeface="Arial" panose="020B0604020202020204" pitchFamily="34" charset="0"/>
              </a:rPr>
              <a:t>Hoàn</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thành</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các</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phương</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trình</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hoá</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học</a:t>
            </a:r>
            <a:r>
              <a:rPr lang="en-US" sz="2000" b="1" dirty="0">
                <a:solidFill>
                  <a:srgbClr val="190377"/>
                </a:solidFill>
                <a:latin typeface="Arial" panose="020B0604020202020204" pitchFamily="34" charset="0"/>
                <a:cs typeface="Arial" panose="020B0604020202020204" pitchFamily="34" charset="0"/>
              </a:rPr>
              <a:t> </a:t>
            </a:r>
            <a:r>
              <a:rPr lang="en-US" sz="2000" b="1" dirty="0" err="1">
                <a:solidFill>
                  <a:srgbClr val="190377"/>
                </a:solidFill>
                <a:latin typeface="Arial" panose="020B0604020202020204" pitchFamily="34" charset="0"/>
                <a:cs typeface="Arial" panose="020B0604020202020204" pitchFamily="34" charset="0"/>
              </a:rPr>
              <a:t>sau</a:t>
            </a:r>
            <a:endParaRPr lang="en-US" sz="2000" b="1" dirty="0">
              <a:solidFill>
                <a:srgbClr val="1903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46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3217</Words>
  <Application>Microsoft Office PowerPoint</Application>
  <PresentationFormat>Widescreen</PresentationFormat>
  <Paragraphs>360</Paragraphs>
  <Slides>50</Slides>
  <Notes>10</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Cambria</vt:lpstr>
      <vt:lpstr>Yeseva One</vt:lpstr>
      <vt:lpstr>Calibri Light</vt:lpstr>
      <vt:lpstr>.VnTime</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keywords>VnTeach.Com</cp:keywords>
  <cp:lastModifiedBy>Admin</cp:lastModifiedBy>
  <cp:revision>10</cp:revision>
  <dcterms:created xsi:type="dcterms:W3CDTF">2018-10-29T09:59:00Z</dcterms:created>
  <dcterms:modified xsi:type="dcterms:W3CDTF">2025-08-17T08:00:46Z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