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333" r:id="rId2"/>
    <p:sldId id="335" r:id="rId3"/>
    <p:sldId id="357" r:id="rId4"/>
    <p:sldId id="334" r:id="rId5"/>
    <p:sldId id="400" r:id="rId6"/>
    <p:sldId id="402" r:id="rId7"/>
    <p:sldId id="401" r:id="rId8"/>
    <p:sldId id="397" r:id="rId9"/>
    <p:sldId id="392" r:id="rId10"/>
    <p:sldId id="393" r:id="rId11"/>
    <p:sldId id="394" r:id="rId12"/>
    <p:sldId id="396" r:id="rId13"/>
    <p:sldId id="398" r:id="rId14"/>
    <p:sldId id="403" r:id="rId15"/>
    <p:sldId id="399" r:id="rId16"/>
    <p:sldId id="39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00"/>
    <a:srgbClr val="FF00FF"/>
    <a:srgbClr val="006600"/>
    <a:srgbClr val="0000CC"/>
    <a:srgbClr val="9C0C24"/>
    <a:srgbClr val="A8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98" autoAdjust="0"/>
    <p:restoredTop sz="98566" autoAdjust="0"/>
  </p:normalViewPr>
  <p:slideViewPr>
    <p:cSldViewPr snapToGrid="0">
      <p:cViewPr varScale="1">
        <p:scale>
          <a:sx n="85" d="100"/>
          <a:sy n="85" d="100"/>
        </p:scale>
        <p:origin x="394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7BCDB4-68F1-4CF5-B86E-7ECC8F61CF4F}" type="datetimeFigureOut">
              <a:rPr lang="en-US" smtClean="0"/>
              <a:pPr/>
              <a:t>23/11/2024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19BF97-CCE8-4556-AECF-D3B0ACA3D1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2742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03423-AC26-81A6-D911-CC9E4035B7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29A722-DED6-E4C0-713C-06AAA68E7C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A308FB-1498-7B9A-946F-62E1B0251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23/11/2024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3CFA85-9F4C-191C-F201-193CD17C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AB831E-DA43-063D-18A1-DB90E8D6A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917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6AB99-42D0-CE95-4922-976A7F2DF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F6EB7F-1B14-FDAC-D9F6-7677633F1B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129353-18A1-E62E-F0E7-0D1DB37C7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23/11/2024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CFBAF1-8F12-554D-5626-6E222607E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A51114-B29E-9DB5-1161-02C36CE1D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198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84FAE5C-66BA-BDC3-EED8-AB2E7FDBE5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B6C9E6-16C6-6AEE-AEA6-FD466789C7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68DFEF-F563-6ADA-AE7D-EA7B9CBD9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23/11/2024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B8784B-C865-9894-5752-1B48F7CB7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68AD1F-F136-ABB3-FCE9-BBCDA401D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369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E6424F-6FF3-581E-D9F7-CC3699FF3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20A5D7-9373-D28C-F89A-7376169690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FFF51C-A686-C9EF-6705-2D21B90A8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23/11/2024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0D90C3-869F-C288-4F55-A252885B3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73D1F9-89D8-9F64-B07C-D123DEE88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962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D1C4D-97AE-9836-D351-8BB247533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DF857A-248B-AA0A-6ECD-ED130A5EC1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A1E298-89A3-8D15-25E9-03DFDEE53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23/11/2024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DA0F6F-0B75-E846-009B-1690213FC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58A3CF-BCE3-2EA9-2FDD-D98673788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511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DFA6C-AB45-DD85-3521-91DF4480D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93F6DC-66D1-6A8D-28C7-C530456E1E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A55E59-565D-A0D6-B7A4-34CCB370ED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06D9F4-C35F-E5D4-C980-AF9C8B965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23/11/2024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2C7EAD-7C89-6EC3-C7A8-B66DDE2B4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29EFD7-C7BF-5164-3CF1-8FB389B52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024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78A87-FB49-3DEE-3661-0A34760C7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0BB807-E386-B2CB-7253-C78C9FA983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D7D980-B07A-E27C-2A45-68A39F972A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49F2E8-928C-854C-F944-59D364FCF4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264C32-CCC0-5C55-C11E-C5BFD0D835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7046D3-876D-4C5B-45C3-7A78EAF14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23/11/2024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8E8B65-41C0-F8DC-75B1-B3B314405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F5E86F-4264-6A88-EF6C-EF2EE1D61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43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D6D308-D658-43EC-8619-1829004A6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7C2031-2CC5-7BA1-98FD-2403904DC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23/11/2024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9A14F2-E749-902A-31C6-F874B212B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D2D4EB-9FBC-B70F-8618-4A37A97BF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63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F85CE8-8581-2F50-4DAF-FC03F1FDF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23/11/2024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7E7FA6-B5DF-8560-6067-2C59387AA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7ED599-BE0F-70D7-28EE-1D8ED4885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436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82498-553D-A2DB-F771-00B5A2B995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321FBF-EDCB-43AA-0632-84400D0C6E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1847BC-9E53-30FA-0FD6-6BE424C745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C2C796-6882-D4E3-AA7F-532004367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23/11/2024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B08152-6956-F4C5-3A69-7CC7C7E2F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DD2FE6-4227-FD82-4937-8D59EA69B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234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C873F-E510-719F-98AC-3E70D87AE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C9E2E2-2AE6-3EBD-A9E4-7ED224ABC8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D2EBDC-61E3-44F2-ABB4-2EB1749927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F2E887-1386-15D9-5ECB-2E2384DFF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23/11/2024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D42CEC-AEEF-DFC4-E282-D593A0296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F40693-F29B-CF3B-65FE-11FC48F97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316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DA1EDD5-0880-E869-4D10-C85553C03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80795F-1B41-82CD-C290-311DBA831F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86E56-0772-62DB-E800-7629071249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47B41-D574-4D99-8733-CDF2B4333776}" type="datetimeFigureOut">
              <a:rPr lang="en-US" smtClean="0"/>
              <a:pPr/>
              <a:t>23/11/2024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B15C0E-FBAF-B2D2-251A-970E2D4CC2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E648B1-B142-9FCA-13B3-C5042150F3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290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WordArt 8"/>
          <p:cNvSpPr>
            <a:spLocks noChangeArrowheads="1" noChangeShapeType="1" noTextEdit="1"/>
          </p:cNvSpPr>
          <p:nvPr/>
        </p:nvSpPr>
        <p:spPr bwMode="auto">
          <a:xfrm>
            <a:off x="406400" y="672354"/>
            <a:ext cx="11785600" cy="165707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CHÀO</a:t>
            </a:r>
            <a:r>
              <a:rPr lang="en-US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MỪNG</a:t>
            </a:r>
            <a:r>
              <a:rPr lang="en-US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CÁC</a:t>
            </a:r>
            <a:r>
              <a:rPr lang="en-US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EM</a:t>
            </a:r>
            <a:r>
              <a:rPr lang="en-US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HỌC</a:t>
            </a:r>
            <a:r>
              <a:rPr lang="en-US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SINH</a:t>
            </a:r>
            <a:r>
              <a:rPr lang="en-US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</a:p>
          <a:p>
            <a:pPr algn="ctr"/>
            <a:r>
              <a:rPr lang="en-US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ĐẾN</a:t>
            </a:r>
            <a:r>
              <a:rPr lang="en-US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VỚI</a:t>
            </a:r>
            <a:r>
              <a:rPr lang="en-US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BÀI</a:t>
            </a:r>
            <a:r>
              <a:rPr lang="en-US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GIẢNG</a:t>
            </a:r>
            <a:r>
              <a:rPr lang="en-US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ĐIỆN</a:t>
            </a:r>
            <a:r>
              <a:rPr lang="en-US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TỬ</a:t>
            </a:r>
            <a:r>
              <a:rPr lang="en-US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!</a:t>
            </a:r>
          </a:p>
        </p:txBody>
      </p:sp>
      <p:sp>
        <p:nvSpPr>
          <p:cNvPr id="2056" name="WordArt 14"/>
          <p:cNvSpPr>
            <a:spLocks noChangeArrowheads="1" noChangeShapeType="1" noTextEdit="1"/>
          </p:cNvSpPr>
          <p:nvPr/>
        </p:nvSpPr>
        <p:spPr bwMode="auto">
          <a:xfrm>
            <a:off x="3860800" y="2506847"/>
            <a:ext cx="6197600" cy="80682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/>
                <a:cs typeface="Times New Roman"/>
              </a:rPr>
              <a:t>MÔN: KHOA HỌC TỰ </a:t>
            </a:r>
            <a:r>
              <a:rPr lang="en-US" sz="3600" b="1" kern="10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/>
                <a:cs typeface="Times New Roman"/>
              </a:rPr>
              <a:t>NHIÊN</a:t>
            </a:r>
            <a:r>
              <a:rPr lang="en-US" sz="3600" b="1" kern="1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/>
                <a:cs typeface="Times New Roman"/>
              </a:rPr>
              <a:t> 9</a:t>
            </a:r>
            <a:endParaRPr lang="en-US" sz="3600" b="1" kern="1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406400" y="3591486"/>
            <a:ext cx="10363200" cy="537882"/>
          </a:xfrm>
          <a:prstGeom prst="rect">
            <a:avLst/>
          </a:prstGeom>
        </p:spPr>
        <p:txBody>
          <a:bodyPr>
            <a:normAutofit fontScale="75000" lnSpcReduction="20000"/>
          </a:bodyPr>
          <a:lstStyle/>
          <a:p>
            <a:pPr algn="ctr" eaLnBrk="0" hangingPunct="0">
              <a:defRPr/>
            </a:pPr>
            <a:r>
              <a:rPr lang="en-US" sz="4400" b="1" kern="0" dirty="0">
                <a:solidFill>
                  <a:srgbClr val="0000FF"/>
                </a:solidFill>
                <a:ea typeface="+mj-ea"/>
                <a:cs typeface="Times New Roman" pitchFamily="18" charset="0"/>
              </a:rPr>
              <a:t>BỘ SÁCH CÁNH DIỀU</a:t>
            </a:r>
            <a:endParaRPr lang="en-US" sz="4400" kern="0" dirty="0">
              <a:solidFill>
                <a:srgbClr val="0000FF"/>
              </a:solidFill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4804228" y="1290324"/>
            <a:ext cx="480422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PTHH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/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Fe +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2800" baseline="-250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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FeSO</a:t>
            </a:r>
            <a:r>
              <a:rPr lang="en-US" sz="2800" baseline="-250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4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 +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H</a:t>
            </a:r>
            <a:r>
              <a:rPr lang="en-US" sz="2800" baseline="-250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2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</a:t>
            </a:r>
            <a:endParaRPr lang="vi-VN" sz="2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869543" y="2400667"/>
            <a:ext cx="704668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PTHH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/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Cu +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2800" baseline="-250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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không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có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phản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ứng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xảy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ra</a:t>
            </a:r>
            <a:endParaRPr lang="vi-VN" sz="2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557486" cy="600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75785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4804228" y="1290324"/>
            <a:ext cx="692331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Kim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Mg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muối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copper (II) nitrate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Mg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Cu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Mg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đẩy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Cu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khỏi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muối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vi-VN" sz="2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898571" y="3169924"/>
            <a:ext cx="704668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PTHH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/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Mg + Cu(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NO</a:t>
            </a:r>
            <a:r>
              <a:rPr lang="en-US" sz="2800" baseline="-250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800" baseline="-250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Mg(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NO</a:t>
            </a:r>
            <a:r>
              <a:rPr lang="en-US" sz="2800" baseline="-250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3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)</a:t>
            </a:r>
            <a:r>
              <a:rPr lang="en-US" sz="2800" baseline="-250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2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 + Cu</a:t>
            </a:r>
            <a:endParaRPr lang="vi-VN" sz="2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001465"/>
            <a:ext cx="4699027" cy="3933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75785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4557485" y="3307809"/>
            <a:ext cx="692331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Ca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Au.</a:t>
            </a:r>
            <a:endParaRPr lang="vi-VN" sz="2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48204"/>
            <a:ext cx="4437321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75785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16: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DÃY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420908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DÃY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0" y="85725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885371"/>
            <a:ext cx="1219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Thí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nghiệm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SGK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1328057"/>
            <a:ext cx="12192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Dãy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hoạt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động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hóa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học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kim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loại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K, Na, Ca, Mg,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Al, Zn, Fe,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Pb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H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, Cu, Ag, Au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0" y="2271485"/>
            <a:ext cx="1219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II. Ý</a:t>
            </a:r>
            <a:r>
              <a:rPr kumimoji="0" lang="en-US" sz="2800" b="1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NGHĨA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DÃY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HÓA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HỌC</a:t>
            </a:r>
            <a:endParaRPr kumimoji="0" lang="en-US" sz="2800" b="1" i="0" u="none" strike="noStrike" cap="none" normalizeH="0" baseline="0" dirty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0" y="2699657"/>
            <a:ext cx="1219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Mức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độ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hoạt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động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hóa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học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kim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loại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giảm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dần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từ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trái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sang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phải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0" y="3113314"/>
            <a:ext cx="1219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Các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kim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loại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đứng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trước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H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tác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dụng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được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với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dung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dịch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HCl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hoặc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</a:t>
            </a:r>
            <a:r>
              <a:rPr kumimoji="0" lang="en-US" sz="2800" b="0" i="0" u="none" strike="noStrike" cap="none" normalizeH="0" baseline="-2500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SO</a:t>
            </a:r>
            <a:r>
              <a:rPr kumimoji="0" lang="en-US" sz="2800" b="0" i="0" u="none" strike="noStrike" cap="none" normalizeH="0" baseline="-2500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loãng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0" y="3548743"/>
            <a:ext cx="12192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Các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kim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loại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đứng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trước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Mg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phản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ứng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mạnh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với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nước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ở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điều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kiện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thường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tạo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thành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dung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dịch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kiềm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khí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hydrogen.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0" y="4383315"/>
            <a:ext cx="12192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Từ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Mg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trở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đi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kim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loại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đứng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trước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đẩy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được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kim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loại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đứng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sau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ra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khỏi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dung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dịch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muối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/>
      <p:bldP spid="7" grpId="0"/>
      <p:bldP spid="9" grpId="0"/>
      <p:bldP spid="10" grpId="0"/>
      <p:bldP spid="11" grpId="0"/>
      <p:bldP spid="12" grpId="0"/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B979A2C-AA39-4B67-AC9C-056F7E95A94B}"/>
              </a:ext>
            </a:extLst>
          </p:cNvPr>
          <p:cNvSpPr txBox="1"/>
          <p:nvPr/>
        </p:nvSpPr>
        <p:spPr>
          <a:xfrm>
            <a:off x="618565" y="394447"/>
            <a:ext cx="10067363" cy="60785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Bef>
                <a:spcPts val="360"/>
              </a:spcBef>
              <a:spcAft>
                <a:spcPts val="360"/>
              </a:spcAft>
            </a:pPr>
            <a:r>
              <a:rPr lang="en-US" sz="20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Câu</a:t>
            </a:r>
            <a:r>
              <a:rPr lang="en-US" sz="2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 1: </a:t>
            </a:r>
            <a:r>
              <a:rPr lang="en-US" sz="20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Dãy</a:t>
            </a:r>
            <a:r>
              <a:rPr lang="en-US" sz="2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kim</a:t>
            </a:r>
            <a:r>
              <a:rPr lang="en-US" sz="2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loại</a:t>
            </a:r>
            <a:r>
              <a:rPr lang="en-US" sz="2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được</a:t>
            </a:r>
            <a:r>
              <a:rPr lang="en-US" sz="2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sắp</a:t>
            </a:r>
            <a:r>
              <a:rPr lang="en-US" sz="2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xếp</a:t>
            </a:r>
            <a:r>
              <a:rPr lang="en-US" sz="2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theo</a:t>
            </a:r>
            <a:r>
              <a:rPr lang="en-US" sz="2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chiều</a:t>
            </a:r>
            <a:r>
              <a:rPr lang="en-US" sz="2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hoạt</a:t>
            </a:r>
            <a:r>
              <a:rPr lang="en-US" sz="2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động</a:t>
            </a:r>
            <a:r>
              <a:rPr lang="en-US" sz="2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hóa</a:t>
            </a:r>
            <a:r>
              <a:rPr lang="en-US" sz="2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học</a:t>
            </a:r>
            <a:r>
              <a:rPr lang="en-US" sz="2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giảm</a:t>
            </a:r>
            <a:r>
              <a:rPr lang="en-US" sz="2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dần</a:t>
            </a:r>
            <a:r>
              <a:rPr lang="en-US" sz="2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15000"/>
              </a:lnSpc>
              <a:spcBef>
                <a:spcPts val="360"/>
              </a:spcBef>
              <a:spcAft>
                <a:spcPts val="360"/>
              </a:spcAft>
            </a:pPr>
            <a:r>
              <a:rPr lang="vi-VN" sz="2000" b="1" dirty="0">
                <a:solidFill>
                  <a:srgbClr val="2B2B2C"/>
                </a:solidFill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A.  Na , Mg , Zn              B. Al , Zn , Na</a:t>
            </a:r>
            <a:endParaRPr lang="en-US" sz="2000" b="1" dirty="0">
              <a:solidFill>
                <a:srgbClr val="2B2B2C"/>
              </a:solidFill>
              <a:effectLst/>
              <a:latin typeface="Times New Roman" panose="02020603050405020304" pitchFamily="18" charset="0"/>
              <a:ea typeface="Segoe UI" panose="020B0502040204020203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360"/>
              </a:spcBef>
              <a:spcAft>
                <a:spcPts val="360"/>
              </a:spcAft>
            </a:pPr>
            <a:r>
              <a:rPr lang="vi-VN" sz="2000" b="1" dirty="0">
                <a:solidFill>
                  <a:srgbClr val="2B2B2C"/>
                </a:solidFill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C. Mg , Al , Na                D. Pb , Al , Mg</a:t>
            </a:r>
            <a:endParaRPr lang="en-US" sz="2000" b="1" dirty="0">
              <a:solidFill>
                <a:srgbClr val="2B2B2C"/>
              </a:solidFill>
              <a:effectLst/>
              <a:latin typeface="Times New Roman" panose="02020603050405020304" pitchFamily="18" charset="0"/>
              <a:ea typeface="Segoe UI" panose="020B0502040204020203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360"/>
              </a:spcBef>
              <a:spcAft>
                <a:spcPts val="360"/>
              </a:spcAft>
            </a:pPr>
            <a:r>
              <a:rPr lang="vi-VN" sz="2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Câu 2: Cho dãy các kim loại sau: Au, K, Mg, Ag, Fe, Cu. Có bao nhiêu kim loại đứng sau H trong dãy hoạt động hóa học:</a:t>
            </a:r>
            <a:endParaRPr lang="en-US" sz="2000" b="1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Segoe UI" panose="020B0502040204020203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360"/>
              </a:spcBef>
              <a:spcAft>
                <a:spcPts val="360"/>
              </a:spcAft>
            </a:pPr>
            <a:r>
              <a:rPr lang="vi-VN" sz="2000" b="1" dirty="0">
                <a:solidFill>
                  <a:srgbClr val="2B2B2C"/>
                </a:solidFill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A.  1                      B. 2                 C. 3          D. 4</a:t>
            </a:r>
            <a:endParaRPr lang="en-US" sz="2000" b="1" dirty="0">
              <a:solidFill>
                <a:srgbClr val="2B2B2C"/>
              </a:solidFill>
              <a:effectLst/>
              <a:latin typeface="Times New Roman" panose="02020603050405020304" pitchFamily="18" charset="0"/>
              <a:ea typeface="Segoe UI" panose="020B0502040204020203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360"/>
              </a:spcBef>
              <a:spcAft>
                <a:spcPts val="360"/>
              </a:spcAft>
            </a:pPr>
            <a:r>
              <a:rPr lang="vi-VN" sz="2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Câu 3: Dãy kim loại tác dụng được với dung dịch Cu(NO</a:t>
            </a:r>
            <a:r>
              <a:rPr lang="en-US" sz="2000" b="1" strike="sngStrike" baseline="-25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3</a:t>
            </a:r>
            <a:r>
              <a:rPr lang="en-US" sz="2000" b="1" strike="sngStrike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)</a:t>
            </a:r>
            <a:r>
              <a:rPr lang="en-US" sz="2000" b="1" strike="sngStrike" baseline="-25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2</a:t>
            </a:r>
            <a:r>
              <a:rPr lang="vi-VN" sz="2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 tạo thành Cu kim loại:</a:t>
            </a:r>
            <a:endParaRPr lang="en-US" sz="2000" b="1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Segoe UI" panose="020B0502040204020203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360"/>
              </a:spcBef>
              <a:spcAft>
                <a:spcPts val="360"/>
              </a:spcAft>
            </a:pPr>
            <a:r>
              <a:rPr lang="vi-VN" sz="2000" b="1" dirty="0">
                <a:solidFill>
                  <a:srgbClr val="2B2B2C"/>
                </a:solidFill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A. Zn, Pb, Au                             B. Al, Zn, Fe</a:t>
            </a:r>
            <a:endParaRPr lang="en-US" sz="2000" b="1" dirty="0">
              <a:solidFill>
                <a:srgbClr val="2B2B2C"/>
              </a:solidFill>
              <a:effectLst/>
              <a:latin typeface="Times New Roman" panose="02020603050405020304" pitchFamily="18" charset="0"/>
              <a:ea typeface="Segoe UI" panose="020B0502040204020203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360"/>
              </a:spcBef>
              <a:spcAft>
                <a:spcPts val="360"/>
              </a:spcAft>
            </a:pPr>
            <a:r>
              <a:rPr lang="vi-VN" sz="2000" b="1" dirty="0">
                <a:solidFill>
                  <a:srgbClr val="2B2B2C"/>
                </a:solidFill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C. Mg, Fe, Ag                            D. Na, Mg, Al</a:t>
            </a:r>
            <a:endParaRPr lang="en-US" sz="2000" b="1" dirty="0">
              <a:solidFill>
                <a:srgbClr val="2B2B2C"/>
              </a:solidFill>
              <a:effectLst/>
              <a:latin typeface="Times New Roman" panose="02020603050405020304" pitchFamily="18" charset="0"/>
              <a:ea typeface="Segoe UI" panose="020B0502040204020203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360"/>
              </a:spcBef>
              <a:spcAft>
                <a:spcPts val="360"/>
              </a:spcAft>
            </a:pPr>
            <a:r>
              <a:rPr lang="vi-VN" sz="2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Câu 4: Cho lá Cu vào dung dịch silver nitrate (AgNO</a:t>
            </a:r>
            <a:r>
              <a:rPr lang="en-US" sz="2000" b="1" baseline="-250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3</a:t>
            </a:r>
            <a:r>
              <a:rPr lang="vi-VN" sz="2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), sau một thời gian lấy lá Cu ra cân lại khối lượng lá Cu thay đổi như thế nào?</a:t>
            </a:r>
            <a:endParaRPr lang="en-US" sz="2000" b="1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Segoe UI" panose="020B0502040204020203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360"/>
              </a:spcBef>
              <a:spcAft>
                <a:spcPts val="360"/>
              </a:spcAft>
            </a:pPr>
            <a:r>
              <a:rPr lang="vi-VN" sz="2000" b="1" dirty="0">
                <a:solidFill>
                  <a:srgbClr val="2B2B2C"/>
                </a:solidFill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A. Tăng so với ban đầu.                        B. Giảm so với ban đầu.</a:t>
            </a:r>
            <a:endParaRPr lang="en-US" sz="2000" b="1" dirty="0">
              <a:solidFill>
                <a:srgbClr val="2B2B2C"/>
              </a:solidFill>
              <a:effectLst/>
              <a:latin typeface="Times New Roman" panose="02020603050405020304" pitchFamily="18" charset="0"/>
              <a:ea typeface="Segoe UI" panose="020B0502040204020203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360"/>
              </a:spcBef>
              <a:spcAft>
                <a:spcPts val="360"/>
              </a:spcAft>
            </a:pPr>
            <a:r>
              <a:rPr lang="vi-VN" sz="2000" b="1" dirty="0">
                <a:solidFill>
                  <a:srgbClr val="2B2B2C"/>
                </a:solidFill>
                <a:effectLst/>
                <a:latin typeface="Times New Roman" panose="02020603050405020304" pitchFamily="18" charset="0"/>
                <a:ea typeface="Segoe UI" panose="020B0502040204020203" pitchFamily="34" charset="0"/>
                <a:cs typeface="Times New Roman" panose="02020603050405020304" pitchFamily="18" charset="0"/>
              </a:rPr>
              <a:t>C. Không thay đổi                                 D. Lá Cu tan hết.</a:t>
            </a:r>
            <a:endParaRPr lang="en-US" sz="2000" b="1" dirty="0">
              <a:solidFill>
                <a:srgbClr val="2B2B2C"/>
              </a:solidFill>
              <a:effectLst/>
              <a:latin typeface="Times New Roman" panose="02020603050405020304" pitchFamily="18" charset="0"/>
              <a:ea typeface="Segoe UI" panose="020B0502040204020203" pitchFamily="34" charset="0"/>
              <a:cs typeface="Times New Roman" panose="02020603050405020304" pitchFamily="18" charset="0"/>
            </a:endParaRP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13364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3365865"/>
            <a:ext cx="1219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a)	Zn +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2HCl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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ZnCl</a:t>
            </a:r>
            <a:r>
              <a:rPr lang="en-US" sz="2800" baseline="-250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2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 +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H</a:t>
            </a:r>
            <a:r>
              <a:rPr lang="en-US" sz="2800" baseline="-250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2</a:t>
            </a:r>
            <a:endParaRPr lang="vi-VN" sz="2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694099" cy="3178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0" y="4084322"/>
            <a:ext cx="1219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b)	Zn +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MgSO</a:t>
            </a:r>
            <a:r>
              <a:rPr lang="en-US" sz="2800" baseline="-250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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ZnSO</a:t>
            </a:r>
            <a:r>
              <a:rPr lang="en-US" sz="2800" baseline="-250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4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 + Mg</a:t>
            </a:r>
            <a:endParaRPr lang="vi-VN" sz="2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4744722"/>
            <a:ext cx="1219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c)	Zn +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CuSO</a:t>
            </a:r>
            <a:r>
              <a:rPr lang="en-US" sz="2800" baseline="-250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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ZnSO</a:t>
            </a:r>
            <a:r>
              <a:rPr lang="en-US" sz="2800" baseline="-250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4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 + Cu</a:t>
            </a:r>
            <a:endParaRPr lang="vi-VN" sz="2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5513979"/>
            <a:ext cx="1219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d)	Zn +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FeCl</a:t>
            </a:r>
            <a:r>
              <a:rPr lang="en-US" sz="2800" baseline="-250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ZnCl</a:t>
            </a:r>
            <a:r>
              <a:rPr lang="en-US" sz="2800" baseline="-250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2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 + Fe</a:t>
            </a:r>
            <a:endParaRPr lang="vi-VN" sz="2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785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6" grpId="0"/>
      <p:bldP spid="7" grpId="0"/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0" y="-1"/>
            <a:ext cx="121920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/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Cho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K, Na, Ca, Mg, Al, Zn, Fe,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Pb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Cu, Ag, Au</a:t>
            </a:r>
          </a:p>
          <a:p>
            <a:pPr marL="514350" indent="-514350" algn="just">
              <a:buAutoNum type="alphaLcPeriod"/>
            </a:pP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Kim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HCl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AutoNum type="alphaLcPeriod"/>
            </a:pP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Kim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>
              <a:buAutoNum type="alphaLcPeriod"/>
            </a:pP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Kim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CuSO</a:t>
            </a:r>
            <a:r>
              <a:rPr lang="en-US" sz="2800" baseline="-25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2800" baseline="-250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xảy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2140857"/>
            <a:ext cx="1219200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/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2: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Sắp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dần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K, Ca, Ag, Au,  Mg, Fe, Cu, Al, Zn.</a:t>
            </a:r>
          </a:p>
          <a:p>
            <a:pPr algn="just"/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3: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Cho 20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gam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Fe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Cu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4,48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lít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đktc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ban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4: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Cho 15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gam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Al, Fe, Cu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10%,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8,96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lít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800" baseline="-25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đkc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gam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rắn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tan.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ban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HCl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785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034868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endParaRPr lang="en-US" sz="4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3029095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6: KIM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endParaRPr lang="en-US" sz="4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3979782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16: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DÃY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2094562"/>
            <a:ext cx="12192001" cy="2524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75785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16: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DÃY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420908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DÃY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0" y="85725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0618BA6-E474-4F0E-84D5-3E3057AEED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9484656"/>
              </p:ext>
            </p:extLst>
          </p:nvPr>
        </p:nvGraphicFramePr>
        <p:xfrm>
          <a:off x="403412" y="376519"/>
          <a:ext cx="11474822" cy="60242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36589">
                  <a:extLst>
                    <a:ext uri="{9D8B030D-6E8A-4147-A177-3AD203B41FA5}">
                      <a16:colId xmlns:a16="http://schemas.microsoft.com/office/drawing/2014/main" val="2603221204"/>
                    </a:ext>
                  </a:extLst>
                </a:gridCol>
                <a:gridCol w="5250446">
                  <a:extLst>
                    <a:ext uri="{9D8B030D-6E8A-4147-A177-3AD203B41FA5}">
                      <a16:colId xmlns:a16="http://schemas.microsoft.com/office/drawing/2014/main" val="3653285855"/>
                    </a:ext>
                  </a:extLst>
                </a:gridCol>
                <a:gridCol w="2936256">
                  <a:extLst>
                    <a:ext uri="{9D8B030D-6E8A-4147-A177-3AD203B41FA5}">
                      <a16:colId xmlns:a16="http://schemas.microsoft.com/office/drawing/2014/main" val="310629079"/>
                    </a:ext>
                  </a:extLst>
                </a:gridCol>
                <a:gridCol w="2451531">
                  <a:extLst>
                    <a:ext uri="{9D8B030D-6E8A-4147-A177-3AD203B41FA5}">
                      <a16:colId xmlns:a16="http://schemas.microsoft.com/office/drawing/2014/main" val="3234051956"/>
                    </a:ext>
                  </a:extLst>
                </a:gridCol>
              </a:tblGrid>
              <a:tr h="860612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2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STT</a:t>
                      </a:r>
                      <a:endParaRPr lang="en-US" sz="2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2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Cách tiến hành</a:t>
                      </a:r>
                      <a:endParaRPr lang="en-US" sz="2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 tượng quan sát đượ</a:t>
                      </a:r>
                      <a:r>
                        <a:rPr lang="vi-VN" sz="24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US" sz="24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PTHH của phản ứng</a:t>
                      </a:r>
                      <a:r>
                        <a:rPr lang="vi-VN" sz="24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(nếu có)</a:t>
                      </a:r>
                      <a:endParaRPr lang="en-US" sz="24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1168900"/>
                  </a:ext>
                </a:extLst>
              </a:tr>
              <a:tr h="860612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 </a:t>
                      </a:r>
                      <a:r>
                        <a:rPr lang="en-US" sz="24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dây</a:t>
                      </a:r>
                      <a:r>
                        <a:rPr lang="en-US" sz="24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đồng</a:t>
                      </a:r>
                      <a:r>
                        <a:rPr lang="en-US" sz="24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vào</a:t>
                      </a:r>
                      <a:r>
                        <a:rPr lang="en-US" sz="24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ống</a:t>
                      </a:r>
                      <a:r>
                        <a:rPr lang="en-US" sz="24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nghiệm</a:t>
                      </a:r>
                      <a:r>
                        <a:rPr lang="en-US" sz="24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đựng</a:t>
                      </a:r>
                      <a:r>
                        <a:rPr lang="en-US" sz="24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dung </a:t>
                      </a:r>
                      <a:r>
                        <a:rPr lang="en-US" sz="24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dịch</a:t>
                      </a:r>
                      <a:r>
                        <a:rPr lang="en-US" sz="24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 ml dd AgNO</a:t>
                      </a:r>
                      <a:r>
                        <a:rPr lang="en-US" sz="2400" b="1" baseline="-25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0197667"/>
                  </a:ext>
                </a:extLst>
              </a:tr>
              <a:tr h="860612">
                <a:tc rowSpan="3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 Mg </a:t>
                      </a:r>
                      <a:r>
                        <a:rPr lang="en-US" sz="24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vào</a:t>
                      </a:r>
                      <a:r>
                        <a:rPr lang="en-US" sz="24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ống</a:t>
                      </a:r>
                      <a:r>
                        <a:rPr lang="en-US" sz="24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nghiệm</a:t>
                      </a:r>
                      <a:r>
                        <a:rPr lang="en-US" sz="24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đựng</a:t>
                      </a:r>
                      <a:r>
                        <a:rPr lang="en-US" sz="24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r>
                        <a:rPr lang="vi-VN" sz="24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ml dung dịch HC1</a:t>
                      </a:r>
                      <a:r>
                        <a:rPr lang="en-US" sz="24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US" sz="24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9419266"/>
                  </a:ext>
                </a:extLst>
              </a:tr>
              <a:tr h="860612">
                <a:tc vMerge="1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 Fe </a:t>
                      </a:r>
                      <a:r>
                        <a:rPr lang="en-US" sz="24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vào</a:t>
                      </a:r>
                      <a:r>
                        <a:rPr lang="en-US" sz="24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ống</a:t>
                      </a:r>
                      <a:r>
                        <a:rPr lang="en-US" sz="24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nghiệm</a:t>
                      </a:r>
                      <a:r>
                        <a:rPr lang="en-US" sz="24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đựng</a:t>
                      </a:r>
                      <a:r>
                        <a:rPr lang="en-US" sz="24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r>
                        <a:rPr lang="vi-VN" sz="24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ml dung dịch HC1</a:t>
                      </a:r>
                      <a:r>
                        <a:rPr lang="en-US" sz="24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US" sz="24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7296405"/>
                  </a:ext>
                </a:extLst>
              </a:tr>
              <a:tr h="860612">
                <a:tc vMerge="1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 Cu </a:t>
                      </a:r>
                      <a:r>
                        <a:rPr lang="en-US" sz="24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vào</a:t>
                      </a:r>
                      <a:r>
                        <a:rPr lang="en-US" sz="24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ống</a:t>
                      </a:r>
                      <a:r>
                        <a:rPr lang="en-US" sz="24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nghiệm</a:t>
                      </a:r>
                      <a:r>
                        <a:rPr lang="en-US" sz="24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đựng</a:t>
                      </a:r>
                      <a:r>
                        <a:rPr lang="en-US" sz="24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r>
                        <a:rPr lang="vi-VN" sz="24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ml dung dịch HC1</a:t>
                      </a:r>
                      <a:r>
                        <a:rPr lang="en-US" sz="24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US" sz="24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2264964"/>
                  </a:ext>
                </a:extLst>
              </a:tr>
              <a:tr h="860612"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24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 mẫu Na nhỏ bằng hạt đậu vào nước có vài giọt dd phenolphtalein</a:t>
                      </a:r>
                      <a:endParaRPr lang="en-US" sz="24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2971659"/>
                  </a:ext>
                </a:extLst>
              </a:tr>
              <a:tr h="860612">
                <a:tc vMerge="1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24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 Mg vào nước nước có vài giọt dd phenolphtalein</a:t>
                      </a:r>
                      <a:endParaRPr lang="en-US" sz="24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39301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79280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D8CB7E5-FE0E-40B8-950C-B1C5470C8B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9324578"/>
              </p:ext>
            </p:extLst>
          </p:nvPr>
        </p:nvGraphicFramePr>
        <p:xfrm>
          <a:off x="242047" y="251010"/>
          <a:ext cx="11609294" cy="55190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90481">
                  <a:extLst>
                    <a:ext uri="{9D8B030D-6E8A-4147-A177-3AD203B41FA5}">
                      <a16:colId xmlns:a16="http://schemas.microsoft.com/office/drawing/2014/main" val="2916218134"/>
                    </a:ext>
                  </a:extLst>
                </a:gridCol>
                <a:gridCol w="2935232">
                  <a:extLst>
                    <a:ext uri="{9D8B030D-6E8A-4147-A177-3AD203B41FA5}">
                      <a16:colId xmlns:a16="http://schemas.microsoft.com/office/drawing/2014/main" val="3352649718"/>
                    </a:ext>
                  </a:extLst>
                </a:gridCol>
                <a:gridCol w="3997880">
                  <a:extLst>
                    <a:ext uri="{9D8B030D-6E8A-4147-A177-3AD203B41FA5}">
                      <a16:colId xmlns:a16="http://schemas.microsoft.com/office/drawing/2014/main" val="1573406067"/>
                    </a:ext>
                  </a:extLst>
                </a:gridCol>
                <a:gridCol w="3985701">
                  <a:extLst>
                    <a:ext uri="{9D8B030D-6E8A-4147-A177-3AD203B41FA5}">
                      <a16:colId xmlns:a16="http://schemas.microsoft.com/office/drawing/2014/main" val="651953942"/>
                    </a:ext>
                  </a:extLst>
                </a:gridCol>
              </a:tblGrid>
              <a:tr h="463958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STT</a:t>
                      </a: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426" marR="594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CÁCH TIẾN HÀNH</a:t>
                      </a: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426" marR="594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 TƯỢNG QUAN SÁT ĐƯỢ</a:t>
                      </a:r>
                      <a:r>
                        <a:rPr lang="vi-VN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426" marR="594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PTHH CỦA PHẢN ỨNG</a:t>
                      </a:r>
                      <a:r>
                        <a:rPr lang="vi-VN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(NẾU CÓ)</a:t>
                      </a: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426" marR="594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6710545"/>
                  </a:ext>
                </a:extLst>
              </a:tr>
              <a:tr h="1159894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2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426" marR="594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 </a:t>
                      </a:r>
                      <a:r>
                        <a:rPr lang="en-US" sz="20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dây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đồng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vào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ống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nghiệm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đựng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dung </a:t>
                      </a:r>
                      <a:r>
                        <a:rPr lang="en-US" sz="20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dịch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 ml dd AgNO</a:t>
                      </a:r>
                      <a:r>
                        <a:rPr lang="en-US" sz="2000" b="1" baseline="-25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426" marR="594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Đồng</a:t>
                      </a:r>
                      <a:r>
                        <a:rPr lang="en-US" sz="2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tan ra, dung </a:t>
                      </a:r>
                      <a:r>
                        <a:rPr lang="en-US" sz="20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dịch</a:t>
                      </a:r>
                      <a:r>
                        <a:rPr lang="en-US" sz="2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2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màu</a:t>
                      </a:r>
                      <a:r>
                        <a:rPr lang="en-US" sz="2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chuyển</a:t>
                      </a:r>
                      <a:r>
                        <a:rPr lang="en-US" sz="2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sang </a:t>
                      </a:r>
                      <a:r>
                        <a:rPr lang="en-US" sz="20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màu</a:t>
                      </a:r>
                      <a:r>
                        <a:rPr lang="en-US" sz="2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xanh</a:t>
                      </a:r>
                      <a:r>
                        <a:rPr lang="en-US" sz="2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vi-VN" sz="2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Có chất rắn màu trắng bạc bám vào dây đồng</a:t>
                      </a:r>
                      <a:endParaRPr lang="en-US" sz="20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426" marR="594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426" marR="594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6647911"/>
                  </a:ext>
                </a:extLst>
              </a:tr>
              <a:tr h="695936">
                <a:tc rowSpan="3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59426" marR="594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 Mg </a:t>
                      </a:r>
                      <a:r>
                        <a:rPr lang="en-US" sz="20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vào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ống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nghiệm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đựng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r>
                        <a:rPr lang="vi-VN" sz="2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ml dung dịch HC1</a:t>
                      </a:r>
                      <a:endParaRPr lang="en-US" sz="2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426" marR="594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2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lang="en-US" sz="2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</a:t>
                      </a:r>
                      <a:r>
                        <a:rPr lang="vi-VN" sz="2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tan dần có khí thoát ra</a:t>
                      </a:r>
                      <a:r>
                        <a:rPr lang="en-US" sz="2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nhanh</a:t>
                      </a:r>
                      <a:r>
                        <a:rPr lang="en-US" sz="2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nhiều</a:t>
                      </a:r>
                      <a:endParaRPr lang="en-US" sz="20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426" marR="594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426" marR="594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7215685"/>
                  </a:ext>
                </a:extLst>
              </a:tr>
              <a:tr h="695936">
                <a:tc vMerge="1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426" marR="594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 Fe vào ống nghiệm đựng 3</a:t>
                      </a:r>
                      <a:r>
                        <a:rPr lang="vi-VN" sz="2000" b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ml dung dịch HC1</a:t>
                      </a:r>
                      <a:endParaRPr lang="en-US" sz="2000" b="1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426" marR="594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2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sắt tan dần có khí thoát ra</a:t>
                      </a:r>
                      <a:endParaRPr lang="en-US" sz="20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426" marR="594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426" marR="594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3747342"/>
                  </a:ext>
                </a:extLst>
              </a:tr>
              <a:tr h="695936">
                <a:tc vMerge="1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426" marR="594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 Cu vào ống nghiệm đựng 3</a:t>
                      </a:r>
                      <a:r>
                        <a:rPr lang="vi-VN" sz="2000" b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ml dung dịch HC1</a:t>
                      </a:r>
                      <a:endParaRPr lang="en-US" sz="2000" b="1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426" marR="594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2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 hiện tượng</a:t>
                      </a:r>
                      <a:endParaRPr lang="en-US" sz="20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426" marR="594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426" marR="594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51499"/>
                  </a:ext>
                </a:extLst>
              </a:tr>
              <a:tr h="927915"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59426" marR="594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2000" b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 mẫu Na nhỏ bằng hạt đậu vào nước có vài giọt dd phenolphtalein</a:t>
                      </a:r>
                      <a:endParaRPr lang="en-US" sz="2000" b="1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426" marR="594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Mẫu</a:t>
                      </a:r>
                      <a:r>
                        <a:rPr lang="en-US" sz="2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Na </a:t>
                      </a:r>
                      <a:r>
                        <a:rPr lang="en-US" sz="20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nóng</a:t>
                      </a:r>
                      <a:r>
                        <a:rPr lang="en-US" sz="2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chảy</a:t>
                      </a:r>
                      <a:r>
                        <a:rPr lang="en-US" sz="2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thành</a:t>
                      </a:r>
                      <a:r>
                        <a:rPr lang="en-US" sz="2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giọt</a:t>
                      </a:r>
                      <a:r>
                        <a:rPr lang="en-US" sz="2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tròn</a:t>
                      </a:r>
                      <a:r>
                        <a:rPr lang="en-US" sz="2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chạy</a:t>
                      </a:r>
                      <a:r>
                        <a:rPr lang="en-US" sz="2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trên</a:t>
                      </a:r>
                      <a:r>
                        <a:rPr lang="en-US" sz="2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mặt</a:t>
                      </a:r>
                      <a:r>
                        <a:rPr lang="en-US" sz="2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2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tan </a:t>
                      </a:r>
                      <a:r>
                        <a:rPr lang="en-US" sz="20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dần</a:t>
                      </a:r>
                      <a:r>
                        <a:rPr lang="en-US" sz="2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dd </a:t>
                      </a:r>
                      <a:r>
                        <a:rPr lang="en-US" sz="20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chuyển</a:t>
                      </a:r>
                      <a:r>
                        <a:rPr lang="en-US" sz="2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màu</a:t>
                      </a:r>
                      <a:r>
                        <a:rPr lang="en-US" sz="2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hồng</a:t>
                      </a:r>
                      <a:r>
                        <a:rPr lang="en-US" sz="2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20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426" marR="594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426" marR="594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109216"/>
                  </a:ext>
                </a:extLst>
              </a:tr>
              <a:tr h="820211">
                <a:tc vMerge="1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426" marR="594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2000" b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 Mg vào nước</a:t>
                      </a:r>
                      <a:endParaRPr lang="en-US" sz="2000" b="1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426" marR="594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20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2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tượng</a:t>
                      </a:r>
                      <a:endParaRPr lang="en-US" sz="20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426" marR="594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426" marR="594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24367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67371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89D989BC-B887-4C8A-BAC1-29BFD8FAAA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9350615"/>
              </p:ext>
            </p:extLst>
          </p:nvPr>
        </p:nvGraphicFramePr>
        <p:xfrm>
          <a:off x="206188" y="546845"/>
          <a:ext cx="11609294" cy="55851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90481">
                  <a:extLst>
                    <a:ext uri="{9D8B030D-6E8A-4147-A177-3AD203B41FA5}">
                      <a16:colId xmlns:a16="http://schemas.microsoft.com/office/drawing/2014/main" val="2916218134"/>
                    </a:ext>
                  </a:extLst>
                </a:gridCol>
                <a:gridCol w="2935232">
                  <a:extLst>
                    <a:ext uri="{9D8B030D-6E8A-4147-A177-3AD203B41FA5}">
                      <a16:colId xmlns:a16="http://schemas.microsoft.com/office/drawing/2014/main" val="3352649718"/>
                    </a:ext>
                  </a:extLst>
                </a:gridCol>
                <a:gridCol w="3997880">
                  <a:extLst>
                    <a:ext uri="{9D8B030D-6E8A-4147-A177-3AD203B41FA5}">
                      <a16:colId xmlns:a16="http://schemas.microsoft.com/office/drawing/2014/main" val="1573406067"/>
                    </a:ext>
                  </a:extLst>
                </a:gridCol>
                <a:gridCol w="3985701">
                  <a:extLst>
                    <a:ext uri="{9D8B030D-6E8A-4147-A177-3AD203B41FA5}">
                      <a16:colId xmlns:a16="http://schemas.microsoft.com/office/drawing/2014/main" val="651953942"/>
                    </a:ext>
                  </a:extLst>
                </a:gridCol>
              </a:tblGrid>
              <a:tr h="463958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STT</a:t>
                      </a: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426" marR="594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CÁCH TIẾN HÀNH</a:t>
                      </a: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426" marR="594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 TƯỢNG QUAN SÁT ĐƯỢ</a:t>
                      </a:r>
                      <a:r>
                        <a:rPr lang="vi-VN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426" marR="594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PTHH CỦA PHẢN ỨNG</a:t>
                      </a:r>
                      <a:r>
                        <a:rPr lang="vi-VN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(NẾU CÓ)</a:t>
                      </a:r>
                      <a:endParaRPr lang="en-US" sz="1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426" marR="594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6710545"/>
                  </a:ext>
                </a:extLst>
              </a:tr>
              <a:tr h="1159894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2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426" marR="594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 </a:t>
                      </a:r>
                      <a:r>
                        <a:rPr lang="en-US" sz="20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dây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đồng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vào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ống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nghiệm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đựng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dung </a:t>
                      </a:r>
                      <a:r>
                        <a:rPr lang="en-US" sz="20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dịch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 ml dd AgNO</a:t>
                      </a:r>
                      <a:r>
                        <a:rPr lang="en-US" sz="2000" b="1" baseline="-25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426" marR="594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Đồng</a:t>
                      </a:r>
                      <a:r>
                        <a:rPr lang="en-US" sz="2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tan ra, dung </a:t>
                      </a:r>
                      <a:r>
                        <a:rPr lang="en-US" sz="20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dịch</a:t>
                      </a:r>
                      <a:r>
                        <a:rPr lang="en-US" sz="2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2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màu</a:t>
                      </a:r>
                      <a:r>
                        <a:rPr lang="en-US" sz="2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chuyển</a:t>
                      </a:r>
                      <a:r>
                        <a:rPr lang="en-US" sz="2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sang </a:t>
                      </a:r>
                      <a:r>
                        <a:rPr lang="en-US" sz="20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màu</a:t>
                      </a:r>
                      <a:r>
                        <a:rPr lang="en-US" sz="2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xanh</a:t>
                      </a:r>
                      <a:r>
                        <a:rPr lang="en-US" sz="2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vi-VN" sz="2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Có chất rắn màu trắng bạc bám vào dây đồng</a:t>
                      </a:r>
                      <a:endParaRPr lang="en-US" sz="20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426" marR="594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 + 2AgNO</a:t>
                      </a:r>
                      <a:r>
                        <a:rPr lang="en-US" sz="2000" b="1" baseline="-25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→</a:t>
                      </a:r>
                      <a:r>
                        <a:rPr lang="en-US" sz="2000" b="1" baseline="-25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Cu(NO</a:t>
                      </a:r>
                      <a:r>
                        <a:rPr lang="en-US" sz="2000" b="1" baseline="-25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en-US" sz="2000" b="1" baseline="-25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+ 2Ag</a:t>
                      </a:r>
                      <a:endParaRPr lang="en-US" sz="2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426" marR="594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6647911"/>
                  </a:ext>
                </a:extLst>
              </a:tr>
              <a:tr h="695936">
                <a:tc rowSpan="3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59426" marR="594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 Mg </a:t>
                      </a:r>
                      <a:r>
                        <a:rPr lang="en-US" sz="20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vào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ống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nghiệm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đựng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r>
                        <a:rPr lang="vi-VN" sz="2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ml dung dịch HC1</a:t>
                      </a:r>
                      <a:endParaRPr lang="en-US" sz="2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426" marR="594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2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lang="en-US" sz="2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</a:t>
                      </a:r>
                      <a:r>
                        <a:rPr lang="vi-VN" sz="2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tan dần có khí thoát ra</a:t>
                      </a:r>
                      <a:endParaRPr lang="en-US" sz="20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426" marR="594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Mg + 2HCl → MgCl</a:t>
                      </a:r>
                      <a:r>
                        <a:rPr lang="en-US" sz="2000" b="1" baseline="-2500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000" b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 H</a:t>
                      </a:r>
                      <a:r>
                        <a:rPr lang="en-US" sz="2000" b="1" baseline="-2500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000" b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↑</a:t>
                      </a:r>
                    </a:p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426" marR="594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7215685"/>
                  </a:ext>
                </a:extLst>
              </a:tr>
              <a:tr h="695936">
                <a:tc vMerge="1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426" marR="594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 Fe vào ống nghiệm đựng 3</a:t>
                      </a:r>
                      <a:r>
                        <a:rPr lang="vi-VN" sz="2000" b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ml dung dịch HC1</a:t>
                      </a:r>
                      <a:endParaRPr lang="en-US" sz="2000" b="1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426" marR="594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2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sắt tan dần có khí thoát ra</a:t>
                      </a:r>
                      <a:endParaRPr lang="en-US" sz="20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426" marR="594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2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+ 2HCl → </a:t>
                      </a:r>
                      <a:r>
                        <a:rPr lang="vi-VN" sz="2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</a:t>
                      </a:r>
                      <a:r>
                        <a:rPr lang="en-US" sz="2000" b="1" baseline="-25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 H</a:t>
                      </a:r>
                      <a:r>
                        <a:rPr lang="en-US" sz="2000" b="1" baseline="-25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↑</a:t>
                      </a:r>
                      <a:endParaRPr lang="en-US" sz="2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426" marR="594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3747342"/>
                  </a:ext>
                </a:extLst>
              </a:tr>
              <a:tr h="695936">
                <a:tc vMerge="1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426" marR="594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 Cu vào ống nghiệm đựng 3</a:t>
                      </a:r>
                      <a:r>
                        <a:rPr lang="vi-VN" sz="2000" b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ml dung dịch HC1</a:t>
                      </a:r>
                      <a:endParaRPr lang="en-US" sz="2000" b="1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426" marR="594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2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 hiện tượng</a:t>
                      </a:r>
                      <a:endParaRPr lang="en-US" sz="20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426" marR="594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2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 phản ứng</a:t>
                      </a:r>
                      <a:endParaRPr lang="en-US" sz="2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426" marR="594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51499"/>
                  </a:ext>
                </a:extLst>
              </a:tr>
              <a:tr h="927915">
                <a:tc rowSpan="2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59426" marR="594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2000" b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 mẫu Na nhỏ bằng hạt đậu vào nước có vài giọt dd phenolphtalein</a:t>
                      </a:r>
                      <a:endParaRPr lang="en-US" sz="2000" b="1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426" marR="594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Mẫu</a:t>
                      </a:r>
                      <a:r>
                        <a:rPr lang="en-US" sz="2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Na </a:t>
                      </a:r>
                      <a:r>
                        <a:rPr lang="en-US" sz="20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nóng</a:t>
                      </a:r>
                      <a:r>
                        <a:rPr lang="en-US" sz="2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chảy</a:t>
                      </a:r>
                      <a:r>
                        <a:rPr lang="en-US" sz="2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thành</a:t>
                      </a:r>
                      <a:r>
                        <a:rPr lang="en-US" sz="2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giọt</a:t>
                      </a:r>
                      <a:r>
                        <a:rPr lang="en-US" sz="2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tròn</a:t>
                      </a:r>
                      <a:r>
                        <a:rPr lang="en-US" sz="2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chạy</a:t>
                      </a:r>
                      <a:r>
                        <a:rPr lang="en-US" sz="2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trên</a:t>
                      </a:r>
                      <a:r>
                        <a:rPr lang="en-US" sz="2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mặt</a:t>
                      </a:r>
                      <a:r>
                        <a:rPr lang="en-US" sz="2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2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tan </a:t>
                      </a:r>
                      <a:r>
                        <a:rPr lang="en-US" sz="20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dần</a:t>
                      </a:r>
                      <a:r>
                        <a:rPr lang="en-US" sz="2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dd </a:t>
                      </a:r>
                      <a:r>
                        <a:rPr lang="en-US" sz="20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chuyển</a:t>
                      </a:r>
                      <a:r>
                        <a:rPr lang="en-US" sz="2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màu</a:t>
                      </a:r>
                      <a:r>
                        <a:rPr lang="en-US" sz="2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hồng</a:t>
                      </a:r>
                      <a:r>
                        <a:rPr lang="en-US" sz="2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59426" marR="594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2Na + 2H</a:t>
                      </a:r>
                      <a:r>
                        <a:rPr lang="en-US" sz="2000" b="1" baseline="-25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  → 2NaOH + H</a:t>
                      </a:r>
                      <a:r>
                        <a:rPr lang="en-US" sz="2000" b="1" baseline="-250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↑</a:t>
                      </a:r>
                      <a:endParaRPr lang="en-US" sz="2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426" marR="594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109216"/>
                  </a:ext>
                </a:extLst>
              </a:tr>
              <a:tr h="820211">
                <a:tc vMerge="1"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426" marR="594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2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 Mg vào nước</a:t>
                      </a:r>
                      <a:endParaRPr lang="en-US" sz="2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426" marR="594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20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2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tượng</a:t>
                      </a:r>
                      <a:endParaRPr lang="en-US" sz="20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426" marR="594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 phản ứng</a:t>
                      </a:r>
                      <a:endParaRPr lang="en-US" sz="2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426" marR="594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2436716"/>
                  </a:ext>
                </a:extLst>
              </a:tr>
            </a:tbl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1513390C-00D2-4731-BFF5-C394CA2BDF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2405079"/>
              </p:ext>
            </p:extLst>
          </p:nvPr>
        </p:nvGraphicFramePr>
        <p:xfrm>
          <a:off x="3181350" y="1825625"/>
          <a:ext cx="304997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31640" imgH="228600" progId="Equation.DSMT4">
                  <p:embed/>
                </p:oleObj>
              </mc:Choice>
              <mc:Fallback>
                <p:oleObj name="Equation" r:id="rId2" imgW="431640" imgH="2286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1350" y="1825625"/>
                        <a:ext cx="304997" cy="2286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2">
            <a:extLst>
              <a:ext uri="{FF2B5EF4-FFF2-40B4-BE49-F238E27FC236}">
                <a16:creationId xmlns:a16="http://schemas.microsoft.com/office/drawing/2014/main" id="{3AD0C717-FBC3-461F-92CA-9A164D250D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1351" y="1825625"/>
            <a:ext cx="854883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1508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717176" y="2277294"/>
            <a:ext cx="103094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Dãy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dần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Na, Mg, Fe, Cu, Ag</a:t>
            </a:r>
            <a:endParaRPr lang="vi-VN" sz="2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70073" cy="2177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75785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959225"/>
            <a:ext cx="4412343" cy="4685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Rectangle 9"/>
          <p:cNvSpPr/>
          <p:nvPr/>
        </p:nvSpPr>
        <p:spPr>
          <a:xfrm>
            <a:off x="1657616" y="4481759"/>
            <a:ext cx="480422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PTHH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/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Fe +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2HCl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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FeCl</a:t>
            </a:r>
            <a:r>
              <a:rPr lang="en-US" sz="2800" baseline="-250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2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 +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H</a:t>
            </a:r>
            <a:r>
              <a:rPr lang="en-US" sz="2800" baseline="-250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2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</a:t>
            </a:r>
            <a:endParaRPr lang="vi-VN" sz="2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678108" y="5448667"/>
            <a:ext cx="704668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PTHH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/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Cu +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2HCl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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không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có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phản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ứng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xảy</a:t>
            </a:r>
            <a:r>
              <a:rPr lang="en-US" sz="28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 </a:t>
            </a:r>
            <a:r>
              <a:rPr lang="en-US" sz="2800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Wingdings 3"/>
              </a:rPr>
              <a:t>ra</a:t>
            </a:r>
            <a:endParaRPr lang="vi-VN" sz="28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785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</p:bldLst>
  </p:timing>
</p:sld>
</file>

<file path=ppt/theme/theme1.xml><?xml version="1.0" encoding="utf-8"?>
<a:theme xmlns:a="http://schemas.openxmlformats.org/drawingml/2006/main" name="MỞ ĐẦU KHTN 7-HIỀ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MỞ ĐẦU KHTN 7-HIỀN</Template>
  <TotalTime>1784</TotalTime>
  <Words>1254</Words>
  <Application>Microsoft Office PowerPoint</Application>
  <PresentationFormat>Widescreen</PresentationFormat>
  <Paragraphs>127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MỞ ĐẦU KHTN 7-HIỀN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Bùi Thị Thu Hiền</dc:creator>
  <cp:lastModifiedBy>Admin</cp:lastModifiedBy>
  <cp:revision>303</cp:revision>
  <dcterms:created xsi:type="dcterms:W3CDTF">2022-07-11T10:05:56Z</dcterms:created>
  <dcterms:modified xsi:type="dcterms:W3CDTF">2024-11-23T08:17:13Z</dcterms:modified>
</cp:coreProperties>
</file>