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</p:sldMasterIdLst>
  <p:notesMasterIdLst>
    <p:notesMasterId r:id="rId31"/>
  </p:notesMasterIdLst>
  <p:sldIdLst>
    <p:sldId id="256" r:id="rId3"/>
    <p:sldId id="285" r:id="rId4"/>
    <p:sldId id="262" r:id="rId5"/>
    <p:sldId id="263" r:id="rId6"/>
    <p:sldId id="259" r:id="rId7"/>
    <p:sldId id="288" r:id="rId8"/>
    <p:sldId id="289" r:id="rId9"/>
    <p:sldId id="406" r:id="rId10"/>
    <p:sldId id="290" r:id="rId11"/>
    <p:sldId id="271" r:id="rId12"/>
    <p:sldId id="272" r:id="rId13"/>
    <p:sldId id="273" r:id="rId14"/>
    <p:sldId id="294" r:id="rId15"/>
    <p:sldId id="296" r:id="rId16"/>
    <p:sldId id="404" r:id="rId17"/>
    <p:sldId id="321" r:id="rId18"/>
    <p:sldId id="407" r:id="rId19"/>
    <p:sldId id="350" r:id="rId20"/>
    <p:sldId id="276" r:id="rId21"/>
    <p:sldId id="277" r:id="rId22"/>
    <p:sldId id="278" r:id="rId23"/>
    <p:sldId id="279" r:id="rId24"/>
    <p:sldId id="286" r:id="rId25"/>
    <p:sldId id="293" r:id="rId26"/>
    <p:sldId id="274" r:id="rId27"/>
    <p:sldId id="275" r:id="rId28"/>
    <p:sldId id="351" r:id="rId29"/>
    <p:sldId id="291" r:id="rId30"/>
  </p:sldIdLst>
  <p:sldSz cx="12192000" cy="6858000"/>
  <p:notesSz cx="6858000" cy="9144000"/>
  <p:embeddedFontLst>
    <p:embeddedFont>
      <p:font typeface=".VnTime" panose="020B7200000000000000" pitchFamily="34" charset="0"/>
      <p:regular r:id="rId32"/>
      <p:bold r:id="rId33"/>
      <p:italic r:id="rId34"/>
      <p:boldItalic r:id="rId35"/>
    </p:embeddedFont>
    <p:embeddedFont>
      <p:font typeface=".VnTimeH" panose="020B7200000000000000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Wingdings 3" panose="05040102010807070707" pitchFamily="18" charset="2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huOq727N7oir6qwH9CuUgt5iBu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customschemas.google.com/relationships/presentationmetadata" Target="meta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0500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18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40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2310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495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143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912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8829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1439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A9AD06EA-5A21-4AEA-ADD1-CA735B8F9D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B2DACE38-5C60-46DA-81F7-01355164A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31C3F813-5A61-4975-A62F-5ED0E5E08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EB9983-FD37-4816-8AA8-A6A88B2FF9B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60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47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607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299DFD-3BB2-4340-9453-D21C52429D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45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A9AD06EA-5A21-4AEA-ADD1-CA735B8F9D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B2DACE38-5C60-46DA-81F7-01355164A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31C3F813-5A61-4975-A62F-5ED0E5E08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EB9983-FD37-4816-8AA8-A6A88B2FF9B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325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0248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641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57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02197-A489-8C8B-9517-0B835385A4B9}"/>
              </a:ext>
            </a:extLst>
          </p:cNvPr>
          <p:cNvSpPr txBox="1"/>
          <p:nvPr userDrawn="1"/>
        </p:nvSpPr>
        <p:spPr>
          <a:xfrm>
            <a:off x="-179375" y="6858000"/>
            <a:ext cx="1896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EAEAEA"/>
                </a:solidFill>
              </a:rPr>
              <a:t>TÀI LIỆU NHÓM SOẠN GIÁO ÁN - MAI NGỌC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D91EA-9585-9F5A-556E-8BBDCBB87AEB}"/>
              </a:ext>
            </a:extLst>
          </p:cNvPr>
          <p:cNvSpPr txBox="1"/>
          <p:nvPr userDrawn="1"/>
        </p:nvSpPr>
        <p:spPr>
          <a:xfrm>
            <a:off x="-6873" y="-123111"/>
            <a:ext cx="77574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>
                <a:solidFill>
                  <a:schemeClr val="accent3">
                    <a:lumMod val="20000"/>
                    <a:lumOff val="80000"/>
                  </a:schemeClr>
                </a:solidFill>
              </a:rPr>
              <a:t>TÀI LIỆU NHÓM SOẠN GIÁO ÁN - MAI NGỌC</a:t>
            </a:r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6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4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32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8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80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02197-A489-8C8B-9517-0B835385A4B9}"/>
              </a:ext>
            </a:extLst>
          </p:cNvPr>
          <p:cNvSpPr txBox="1"/>
          <p:nvPr userDrawn="1"/>
        </p:nvSpPr>
        <p:spPr>
          <a:xfrm>
            <a:off x="-179375" y="6858000"/>
            <a:ext cx="1896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EAEAEA"/>
                </a:solidFill>
              </a:rPr>
              <a:t>TÀI LIỆU NHÓM SOẠN GIÁO ÁN - MAI NGỌC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D91EA-9585-9F5A-556E-8BBDCBB87AEB}"/>
              </a:ext>
            </a:extLst>
          </p:cNvPr>
          <p:cNvSpPr txBox="1"/>
          <p:nvPr userDrawn="1"/>
        </p:nvSpPr>
        <p:spPr>
          <a:xfrm>
            <a:off x="-6873" y="-123111"/>
            <a:ext cx="77574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>
                <a:solidFill>
                  <a:schemeClr val="accent3">
                    <a:lumMod val="20000"/>
                    <a:lumOff val="80000"/>
                  </a:schemeClr>
                </a:solidFill>
              </a:rPr>
              <a:t>TÀI LIỆU NHÓM SOẠN GIÁO ÁN - MAI NGỌC</a:t>
            </a:r>
          </a:p>
        </p:txBody>
      </p:sp>
    </p:spTree>
    <p:extLst>
      <p:ext uri="{BB962C8B-B14F-4D97-AF65-F5344CB8AC3E}">
        <p14:creationId xmlns:p14="http://schemas.microsoft.com/office/powerpoint/2010/main" val="1583098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02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944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396548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1514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28511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2633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90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3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29.wmf"/><Relationship Id="rId7" Type="http://schemas.openxmlformats.org/officeDocument/2006/relationships/image" Target="../media/image31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6.e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12" Type="http://schemas.openxmlformats.org/officeDocument/2006/relationships/image" Target="../media/image38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11" Type="http://schemas.openxmlformats.org/officeDocument/2006/relationships/image" Target="../media/image370.png"/><Relationship Id="rId5" Type="http://schemas.openxmlformats.org/officeDocument/2006/relationships/image" Target="../media/image46.png"/><Relationship Id="rId10" Type="http://schemas.openxmlformats.org/officeDocument/2006/relationships/image" Target="../media/image360.png"/><Relationship Id="rId4" Type="http://schemas.openxmlformats.org/officeDocument/2006/relationships/image" Target="../media/image45.svg"/><Relationship Id="rId9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46.png"/><Relationship Id="rId7" Type="http://schemas.openxmlformats.org/officeDocument/2006/relationships/image" Target="../media/image39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7.sv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7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3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6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3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6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oleObject" Target="../embeddings/oleObject44.bin"/><Relationship Id="rId3" Type="http://schemas.openxmlformats.org/officeDocument/2006/relationships/video" Target="../media/media4.mp4"/><Relationship Id="rId21" Type="http://schemas.openxmlformats.org/officeDocument/2006/relationships/image" Target="../media/image74.wmf"/><Relationship Id="rId7" Type="http://schemas.openxmlformats.org/officeDocument/2006/relationships/audio" Target="../media/audio4.wav"/><Relationship Id="rId12" Type="http://schemas.openxmlformats.org/officeDocument/2006/relationships/image" Target="../media/image11.gif"/><Relationship Id="rId17" Type="http://schemas.openxmlformats.org/officeDocument/2006/relationships/image" Target="../media/image72.wmf"/><Relationship Id="rId2" Type="http://schemas.microsoft.com/office/2007/relationships/media" Target="../media/media4.mp4"/><Relationship Id="rId16" Type="http://schemas.openxmlformats.org/officeDocument/2006/relationships/oleObject" Target="../embeddings/oleObject43.bin"/><Relationship Id="rId20" Type="http://schemas.openxmlformats.org/officeDocument/2006/relationships/oleObject" Target="../embeddings/oleObject45.bin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71.wmf"/><Relationship Id="rId23" Type="http://schemas.openxmlformats.org/officeDocument/2006/relationships/image" Target="../media/image75.wmf"/><Relationship Id="rId10" Type="http://schemas.openxmlformats.org/officeDocument/2006/relationships/image" Target="../media/image10.jpeg"/><Relationship Id="rId19" Type="http://schemas.openxmlformats.org/officeDocument/2006/relationships/image" Target="../media/image73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Relationship Id="rId14" Type="http://schemas.openxmlformats.org/officeDocument/2006/relationships/oleObject" Target="../embeddings/oleObject42.bin"/><Relationship Id="rId22" Type="http://schemas.openxmlformats.org/officeDocument/2006/relationships/oleObject" Target="../embeddings/oleObject4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oleObject" Target="../embeddings/oleObject3.bin"/><Relationship Id="rId3" Type="http://schemas.openxmlformats.org/officeDocument/2006/relationships/video" Target="../media/media4.mp4"/><Relationship Id="rId21" Type="http://schemas.openxmlformats.org/officeDocument/2006/relationships/image" Target="../media/image16.wmf"/><Relationship Id="rId7" Type="http://schemas.openxmlformats.org/officeDocument/2006/relationships/audio" Target="../media/audio4.wav"/><Relationship Id="rId12" Type="http://schemas.openxmlformats.org/officeDocument/2006/relationships/image" Target="../media/image11.gif"/><Relationship Id="rId17" Type="http://schemas.openxmlformats.org/officeDocument/2006/relationships/image" Target="../media/image14.wmf"/><Relationship Id="rId2" Type="http://schemas.microsoft.com/office/2007/relationships/media" Target="../media/media4.mp4"/><Relationship Id="rId16" Type="http://schemas.openxmlformats.org/officeDocument/2006/relationships/oleObject" Target="../embeddings/oleObject2.bin"/><Relationship Id="rId20" Type="http://schemas.openxmlformats.org/officeDocument/2006/relationships/oleObject" Target="../embeddings/oleObject4.bin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3.wmf"/><Relationship Id="rId10" Type="http://schemas.openxmlformats.org/officeDocument/2006/relationships/image" Target="../media/image10.jpeg"/><Relationship Id="rId19" Type="http://schemas.openxmlformats.org/officeDocument/2006/relationships/image" Target="../media/image15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Relationship Id="rId1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video" Target="../media/media4.mp4"/><Relationship Id="rId7" Type="http://schemas.openxmlformats.org/officeDocument/2006/relationships/audio" Target="../media/audio4.wav"/><Relationship Id="rId12" Type="http://schemas.openxmlformats.org/officeDocument/2006/relationships/image" Target="../media/image11.gif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7.wmf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Relationship Id="rId1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0.wmf"/><Relationship Id="rId3" Type="http://schemas.openxmlformats.org/officeDocument/2006/relationships/video" Target="../media/media4.mp4"/><Relationship Id="rId21" Type="http://schemas.openxmlformats.org/officeDocument/2006/relationships/oleObject" Target="../embeddings/oleObject10.bin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17" Type="http://schemas.openxmlformats.org/officeDocument/2006/relationships/oleObject" Target="../embeddings/oleObject8.bin"/><Relationship Id="rId2" Type="http://schemas.microsoft.com/office/2007/relationships/media" Target="../media/media4.mp4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5" Type="http://schemas.openxmlformats.org/officeDocument/2006/relationships/oleObject" Target="../embeddings/oleObject7.bin"/><Relationship Id="rId10" Type="http://schemas.openxmlformats.org/officeDocument/2006/relationships/audio" Target="../media/audio6.wav"/><Relationship Id="rId19" Type="http://schemas.openxmlformats.org/officeDocument/2006/relationships/oleObject" Target="../embeddings/oleObject9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jpeg"/><Relationship Id="rId14" Type="http://schemas.openxmlformats.org/officeDocument/2006/relationships/image" Target="../media/image18.wmf"/><Relationship Id="rId22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1328400" y="-1705064"/>
            <a:ext cx="2965243" cy="29672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24128" y="619567"/>
            <a:ext cx="9904272" cy="341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CHÀO MỪNG TẤT CẢ CÁC EM </a:t>
            </a:r>
          </a:p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ĐÃ ĐẾN VỚI TIẾT HỌC </a:t>
            </a:r>
          </a:p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HÔM NAY!</a:t>
            </a:r>
            <a:endParaRPr lang="en-US" sz="5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57E98AA-24CC-4767-ADCD-63775AD72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0" y="4648200"/>
            <a:ext cx="4167836" cy="218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/>
          <p:nvPr/>
        </p:nvSpPr>
        <p:spPr>
          <a:xfrm>
            <a:off x="3878315" y="2348357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4304" y="275144"/>
            <a:ext cx="765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1: RÚT GỌN BIỂU THỨC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1701" y="2690368"/>
            <a:ext cx="8284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778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1355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033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3E902-1319-403D-B302-A744E5D9C1DB}"/>
              </a:ext>
            </a:extLst>
          </p:cNvPr>
          <p:cNvSpPr txBox="1"/>
          <p:nvPr/>
        </p:nvSpPr>
        <p:spPr>
          <a:xfrm>
            <a:off x="562864" y="1484184"/>
            <a:ext cx="9840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 3 PHÚT LÀM BÀI TẬP 1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403C5AA-54D9-4C93-9792-2DDFD90442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985673"/>
              </p:ext>
            </p:extLst>
          </p:nvPr>
        </p:nvGraphicFramePr>
        <p:xfrm>
          <a:off x="1027521" y="3498094"/>
          <a:ext cx="5920034" cy="782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560" imgH="228600" progId="Equation.DSMT4">
                  <p:embed/>
                </p:oleObj>
              </mc:Choice>
              <mc:Fallback>
                <p:oleObj name="Equation" r:id="rId3" imgW="1447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7521" y="3498094"/>
                        <a:ext cx="5920034" cy="782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325406C-21C3-4B86-B3C2-E76A1475FD3A}"/>
                  </a:ext>
                </a:extLst>
              </p:cNvPr>
              <p:cNvSpPr/>
              <p:nvPr/>
            </p:nvSpPr>
            <p:spPr>
              <a:xfrm>
                <a:off x="1040195" y="4639817"/>
                <a:ext cx="7377942" cy="833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600" dirty="0">
                    <a:latin typeface="OpenSans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600" dirty="0">
                  <a:latin typeface="OpenSans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325406C-21C3-4B86-B3C2-E76A1475FD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95" y="4639817"/>
                <a:ext cx="7377942" cy="833690"/>
              </a:xfrm>
              <a:prstGeom prst="rect">
                <a:avLst/>
              </a:prstGeom>
              <a:blipFill>
                <a:blip r:embed="rId5"/>
                <a:stretch>
                  <a:fillRect l="-2562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8184" y="74168"/>
            <a:ext cx="197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399159"/>
              </p:ext>
            </p:extLst>
          </p:nvPr>
        </p:nvGraphicFramePr>
        <p:xfrm>
          <a:off x="240753" y="647120"/>
          <a:ext cx="5673725" cy="2233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840" imgH="965160" progId="Equation.DSMT4">
                  <p:embed/>
                </p:oleObj>
              </mc:Choice>
              <mc:Fallback>
                <p:oleObj name="Equation" r:id="rId3" imgW="2247840" imgH="965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753" y="647120"/>
                        <a:ext cx="5673725" cy="223323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5867939" y="559245"/>
            <a:ext cx="0" cy="27783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D2296EE-92A3-4BE8-8F40-B73E62297D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626862"/>
              </p:ext>
            </p:extLst>
          </p:nvPr>
        </p:nvGraphicFramePr>
        <p:xfrm>
          <a:off x="6149911" y="572036"/>
          <a:ext cx="5727847" cy="2308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28720" imgH="965160" progId="Equation.DSMT4">
                  <p:embed/>
                </p:oleObj>
              </mc:Choice>
              <mc:Fallback>
                <p:oleObj name="Equation" r:id="rId5" imgW="262872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9911" y="572036"/>
                        <a:ext cx="5727847" cy="2308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F9E171-97A8-4B53-A40E-21DD73E7CBD0}"/>
              </a:ext>
            </a:extLst>
          </p:cNvPr>
          <p:cNvSpPr txBox="1"/>
          <p:nvPr/>
        </p:nvSpPr>
        <p:spPr>
          <a:xfrm>
            <a:off x="782424" y="247011"/>
            <a:ext cx="164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Cách</a:t>
            </a:r>
            <a:r>
              <a:rPr lang="en-US" sz="20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3BAF8-A03B-4C8A-9083-1D9F53A2E880}"/>
              </a:ext>
            </a:extLst>
          </p:cNvPr>
          <p:cNvSpPr txBox="1"/>
          <p:nvPr/>
        </p:nvSpPr>
        <p:spPr>
          <a:xfrm>
            <a:off x="6085944" y="254631"/>
            <a:ext cx="164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Cách</a:t>
            </a:r>
            <a:r>
              <a:rPr lang="en-US" sz="2000" b="1" dirty="0">
                <a:solidFill>
                  <a:srgbClr val="FF0000"/>
                </a:solidFill>
              </a:rPr>
              <a:t> 2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5AC5804-19E3-4813-BE08-1C54F922B3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866329"/>
              </p:ext>
            </p:extLst>
          </p:nvPr>
        </p:nvGraphicFramePr>
        <p:xfrm>
          <a:off x="368300" y="3197764"/>
          <a:ext cx="9397869" cy="3013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69920" imgH="1054080" progId="Equation.DSMT4">
                  <p:embed/>
                </p:oleObj>
              </mc:Choice>
              <mc:Fallback>
                <p:oleObj name="Equation" r:id="rId7" imgW="286992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8300" y="3197764"/>
                        <a:ext cx="9397869" cy="3013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3664" y="301752"/>
            <a:ext cx="765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2: CHỨNG MINH ĐẲNG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232" y="886527"/>
            <a:ext cx="8284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452780"/>
              </p:ext>
            </p:extLst>
          </p:nvPr>
        </p:nvGraphicFramePr>
        <p:xfrm>
          <a:off x="1211263" y="2082800"/>
          <a:ext cx="5051425" cy="575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81080" imgH="241200" progId="Equation.DSMT4">
                  <p:embed/>
                </p:oleObj>
              </mc:Choice>
              <mc:Fallback>
                <p:oleObj name="Equation" r:id="rId2" imgW="198108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263" y="2082800"/>
                        <a:ext cx="5051425" cy="575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735722"/>
              </p:ext>
            </p:extLst>
          </p:nvPr>
        </p:nvGraphicFramePr>
        <p:xfrm>
          <a:off x="3667760" y="2865120"/>
          <a:ext cx="1229801" cy="528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9696" imgH="215806" progId="Equation.DSMT4">
                  <p:embed/>
                </p:oleObj>
              </mc:Choice>
              <mc:Fallback>
                <p:oleObj name="Equation" r:id="rId4" imgW="469696" imgH="21580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760" y="2865120"/>
                        <a:ext cx="1229801" cy="5281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478961"/>
              </p:ext>
            </p:extLst>
          </p:nvPr>
        </p:nvGraphicFramePr>
        <p:xfrm>
          <a:off x="5679618" y="2906214"/>
          <a:ext cx="1645741" cy="45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09336" imgH="190417" progId="Equation.DSMT4">
                  <p:embed/>
                </p:oleObj>
              </mc:Choice>
              <mc:Fallback>
                <p:oleObj name="Equation" r:id="rId6" imgW="609336" imgH="19041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9618" y="2906214"/>
                        <a:ext cx="1645741" cy="4589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564681"/>
              </p:ext>
            </p:extLst>
          </p:nvPr>
        </p:nvGraphicFramePr>
        <p:xfrm>
          <a:off x="7680960" y="2854550"/>
          <a:ext cx="1160477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200" imgH="190500" progId="Equation.DSMT4">
                  <p:embed/>
                </p:oleObj>
              </mc:Choice>
              <mc:Fallback>
                <p:oleObj name="Equation" r:id="rId8" imgW="4572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0960" y="2854550"/>
                        <a:ext cx="1160477" cy="523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13232" y="1379736"/>
            <a:ext cx="722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7184" y="2883645"/>
            <a:ext cx="896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;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03928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866730"/>
              </p:ext>
            </p:extLst>
          </p:nvPr>
        </p:nvGraphicFramePr>
        <p:xfrm>
          <a:off x="3351403" y="443060"/>
          <a:ext cx="7315200" cy="2595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69920" imgH="1054080" progId="Equation.DSMT4">
                  <p:embed/>
                </p:oleObj>
              </mc:Choice>
              <mc:Fallback>
                <p:oleObj name="Equation" r:id="rId3" imgW="2869920" imgH="1054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1403" y="443060"/>
                        <a:ext cx="7315200" cy="2595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2927" y="3042471"/>
            <a:ext cx="12893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131653"/>
              </p:ext>
            </p:extLst>
          </p:nvPr>
        </p:nvGraphicFramePr>
        <p:xfrm>
          <a:off x="2341741" y="2956560"/>
          <a:ext cx="5058810" cy="670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241200" progId="Equation.DSMT4">
                  <p:embed/>
                </p:oleObj>
              </mc:Choice>
              <mc:Fallback>
                <p:oleObj name="Equation" r:id="rId5" imgW="1981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741" y="2956560"/>
                        <a:ext cx="5058810" cy="670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CC2153-FE00-4527-8528-E5F66A85CA52}"/>
              </a:ext>
            </a:extLst>
          </p:cNvPr>
          <p:cNvSpPr txBox="1"/>
          <p:nvPr/>
        </p:nvSpPr>
        <p:spPr>
          <a:xfrm>
            <a:off x="314960" y="199513"/>
            <a:ext cx="151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83839-C7A0-4F02-B10C-36D080589366}"/>
              </a:ext>
            </a:extLst>
          </p:cNvPr>
          <p:cNvSpPr txBox="1"/>
          <p:nvPr/>
        </p:nvSpPr>
        <p:spPr>
          <a:xfrm>
            <a:off x="310896" y="3701458"/>
            <a:ext cx="11982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- b = 2, ab =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8D2CD9C-31E9-4D7A-9317-16FB6298CB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346226"/>
              </p:ext>
            </p:extLst>
          </p:nvPr>
        </p:nvGraphicFramePr>
        <p:xfrm>
          <a:off x="6792214" y="3682193"/>
          <a:ext cx="3400745" cy="670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96800" imgH="253800" progId="Equation.DSMT4">
                  <p:embed/>
                </p:oleObj>
              </mc:Choice>
              <mc:Fallback>
                <p:oleObj name="Equation" r:id="rId7" imgW="1396800" imgH="2538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2214" y="3682193"/>
                        <a:ext cx="3400745" cy="670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E81B19B-1549-465E-8515-AE8707299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247116"/>
              </p:ext>
            </p:extLst>
          </p:nvPr>
        </p:nvGraphicFramePr>
        <p:xfrm>
          <a:off x="3565525" y="4468305"/>
          <a:ext cx="5059363" cy="51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059976" imgH="533564" progId="Equation.DSMT4">
                  <p:embed/>
                </p:oleObj>
              </mc:Choice>
              <mc:Fallback>
                <p:oleObj name="Equation" r:id="rId9" imgW="5059976" imgH="53356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65525" y="4468305"/>
                        <a:ext cx="5059363" cy="516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A21F9DC0-3AF0-41AA-9723-F8BF541D0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32" y="5247997"/>
            <a:ext cx="11429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- b = 2, ab =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                 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87192EB-9484-43A6-AE96-4DA5C841B8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795477"/>
              </p:ext>
            </p:extLst>
          </p:nvPr>
        </p:nvGraphicFramePr>
        <p:xfrm>
          <a:off x="7122161" y="5187418"/>
          <a:ext cx="1351280" cy="645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11165" imgH="472637" progId="Equation.DSMT4">
                  <p:embed/>
                </p:oleObj>
              </mc:Choice>
              <mc:Fallback>
                <p:oleObj name="Equation" r:id="rId11" imgW="1111165" imgH="47263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22161" y="5187418"/>
                        <a:ext cx="1351280" cy="645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5057B06-DF11-4172-87B4-C771AFDD5658}"/>
              </a:ext>
            </a:extLst>
          </p:cNvPr>
          <p:cNvSpPr txBox="1"/>
          <p:nvPr/>
        </p:nvSpPr>
        <p:spPr>
          <a:xfrm>
            <a:off x="1927860" y="469329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Ta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27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279400"/>
            <a:ext cx="11582399" cy="6284636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endParaRPr lang="en-US" sz="120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5137">
            <a:off x="10803690" y="313574"/>
            <a:ext cx="1087466" cy="1178826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DB0C73D7-1311-4EE9-9BCC-2DB3FE948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372501"/>
            <a:ext cx="849803" cy="864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66439" y="1397001"/>
                <a:ext cx="7366000" cy="1198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2533" dirty="0" err="1">
                    <a:latin typeface="OpenSans"/>
                  </a:rPr>
                  <a:t>Chứng</a:t>
                </a:r>
                <a:r>
                  <a:rPr lang="en-US" sz="2533" dirty="0">
                    <a:latin typeface="OpenSans"/>
                  </a:rPr>
                  <a:t> </a:t>
                </a:r>
                <a:r>
                  <a:rPr lang="en-US" sz="2533" dirty="0" err="1">
                    <a:latin typeface="OpenSans"/>
                  </a:rPr>
                  <a:t>minh</a:t>
                </a:r>
                <a:r>
                  <a:rPr lang="en-US" sz="2533" dirty="0">
                    <a:latin typeface="OpenSans"/>
                  </a:rPr>
                  <a:t> </a:t>
                </a:r>
                <a:r>
                  <a:rPr lang="en-US" sz="2533" dirty="0" err="1">
                    <a:latin typeface="OpenSans"/>
                  </a:rPr>
                  <a:t>rằng</a:t>
                </a:r>
                <a:r>
                  <a:rPr lang="en-US" sz="2533" dirty="0">
                    <a:latin typeface="OpenSans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5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533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2533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2533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533" dirty="0"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533" dirty="0" err="1">
                    <a:latin typeface="OpenSans"/>
                  </a:rPr>
                  <a:t>Áp</a:t>
                </a:r>
                <a:r>
                  <a:rPr lang="en-US" sz="2533" dirty="0">
                    <a:latin typeface="OpenSans"/>
                  </a:rPr>
                  <a:t> </a:t>
                </a:r>
                <a:r>
                  <a:rPr lang="en-US" sz="2533" dirty="0" err="1">
                    <a:latin typeface="OpenSans"/>
                  </a:rPr>
                  <a:t>dụng</a:t>
                </a:r>
                <a:r>
                  <a:rPr lang="en-US" sz="2533" dirty="0">
                    <a:latin typeface="OpenSans"/>
                  </a:rPr>
                  <a:t>, </a:t>
                </a:r>
                <a:r>
                  <a:rPr lang="en-US" sz="2533" dirty="0" err="1">
                    <a:latin typeface="OpenSans"/>
                  </a:rPr>
                  <a:t>tính</a:t>
                </a:r>
                <a:r>
                  <a:rPr lang="en-US" sz="2533" dirty="0">
                    <a:latin typeface="OpenSans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533" dirty="0">
                    <a:latin typeface="OpenSans"/>
                  </a:rPr>
                  <a:t> </a:t>
                </a:r>
                <a:r>
                  <a:rPr lang="en-US" sz="2533" dirty="0" err="1">
                    <a:latin typeface="OpenSans"/>
                  </a:rPr>
                  <a:t>biết</a:t>
                </a:r>
                <a:r>
                  <a:rPr lang="en-US" sz="2533" dirty="0">
                    <a:latin typeface="OpenSans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33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533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533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533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533" dirty="0">
                    <a:latin typeface="OpenSans"/>
                  </a:rPr>
                  <a:t> </a:t>
                </a:r>
                <a:r>
                  <a:rPr lang="en-US" sz="2533" dirty="0" err="1">
                    <a:latin typeface="OpenSans"/>
                  </a:rPr>
                  <a:t>và</a:t>
                </a:r>
                <a:r>
                  <a:rPr lang="en-US" sz="2533" dirty="0">
                    <a:latin typeface="OpenSans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33"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sz="2533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533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439" y="1397001"/>
                <a:ext cx="7366000" cy="1198661"/>
              </a:xfrm>
              <a:prstGeom prst="rect">
                <a:avLst/>
              </a:prstGeom>
              <a:blipFill>
                <a:blip r:embed="rId6"/>
                <a:stretch>
                  <a:fillRect l="-1490" b="-11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207437" y="498189"/>
            <a:ext cx="3777124" cy="710132"/>
            <a:chOff x="3264003" y="451543"/>
            <a:chExt cx="12385700" cy="1368333"/>
          </a:xfrm>
        </p:grpSpPr>
        <p:sp>
          <p:nvSpPr>
            <p:cNvPr id="20" name="Rectangle 19"/>
            <p:cNvSpPr/>
            <p:nvPr/>
          </p:nvSpPr>
          <p:spPr>
            <a:xfrm>
              <a:off x="3264003" y="490305"/>
              <a:ext cx="12385700" cy="13295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  <a:defRPr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33909" y="451543"/>
              <a:ext cx="11638864" cy="121772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533"/>
                </a:spcAft>
                <a:buClrTx/>
                <a:defRPr/>
              </a:pPr>
              <a:r>
                <a:rPr lang="en-US" sz="2667" b="1" kern="120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2667" b="1" kern="120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2.20 (SGK – tr41)</a:t>
              </a:r>
              <a:endParaRPr lang="en-US" sz="2667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340" y="4678144"/>
            <a:ext cx="1109613" cy="188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555" y="95079"/>
            <a:ext cx="11745249" cy="6667842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solidFill>
                <a:prstClr val="white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36783">
            <a:off x="227477" y="6044086"/>
            <a:ext cx="1037679" cy="69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0317">
            <a:off x="11175263" y="5543966"/>
            <a:ext cx="785371" cy="118546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84310">
            <a:off x="208541" y="268401"/>
            <a:ext cx="854611" cy="926408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433762" y="3413093"/>
            <a:ext cx="1861676" cy="51981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vi-VN" sz="2667" b="1" kern="1200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 kern="12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61872" y="3124200"/>
                <a:ext cx="8950140" cy="2136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fr-FR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fr-FR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67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2667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2667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667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667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2667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fr-FR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=99,75</m:t>
                    </m:r>
                  </m:oMath>
                </a14:m>
                <a:r>
                  <a:rPr lang="fr-FR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fr-FR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fr-FR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872" y="3124200"/>
                <a:ext cx="8950140" cy="2136932"/>
              </a:xfrm>
              <a:prstGeom prst="rect">
                <a:avLst/>
              </a:prstGeom>
              <a:blipFill>
                <a:blip r:embed="rId9"/>
                <a:stretch>
                  <a:fillRect l="-1294" b="-6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83459" y="1371054"/>
            <a:ext cx="660727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A=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753792" y="1170856"/>
            <a:ext cx="4698275" cy="862932"/>
            <a:chOff x="7917680" y="2571785"/>
            <a:chExt cx="7047413" cy="1294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7917680" y="2571785"/>
                  <a:ext cx="3404970" cy="12943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667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16</m:t>
                            </m:r>
                          </m:den>
                        </m:f>
                      </m:oMath>
                    </m:oMathPara>
                  </a14:m>
                  <a:endParaRPr lang="en-US" sz="933" i="1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7680" y="2571785"/>
                  <a:ext cx="3404970" cy="129439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1665823" y="2949053"/>
                  <a:ext cx="3299270" cy="7541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667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=99,75</m:t>
                      </m:r>
                    </m:oMath>
                  </a14:m>
                  <a:r>
                    <a:rPr 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933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5823" y="2949053"/>
                  <a:ext cx="3299270" cy="754150"/>
                </a:xfrm>
                <a:prstGeom prst="rect">
                  <a:avLst/>
                </a:prstGeom>
                <a:blipFill>
                  <a:blip r:embed="rId11"/>
                  <a:stretch>
                    <a:fillRect l="-5263" t="-10843" r="-4432" b="-313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660094" y="5053057"/>
                <a:ext cx="4889737" cy="1597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667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99,75+</m:t>
                              </m:r>
                              <m:f>
                                <m:fPr>
                                  <m:ctrlPr>
                                    <a:rPr lang="en-US" sz="2667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667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2667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e>
                        <m:sup>
                          <m:r>
                            <a:rPr lang="fr-FR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=10 000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094" y="5053057"/>
                <a:ext cx="4889737" cy="15972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D2FCE79-45CE-46CC-A156-878A271CDFD6}"/>
              </a:ext>
            </a:extLst>
          </p:cNvPr>
          <p:cNvSpPr txBox="1"/>
          <p:nvPr/>
        </p:nvSpPr>
        <p:spPr>
          <a:xfrm>
            <a:off x="1372385" y="622165"/>
            <a:ext cx="1006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3: TÍNH NHANH GIÁ TRỊ CỦA BIỂU THỨC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0518E-0013-45F7-81CD-D6E741425726}"/>
              </a:ext>
            </a:extLst>
          </p:cNvPr>
          <p:cNvSpPr txBox="1"/>
          <p:nvPr/>
        </p:nvSpPr>
        <p:spPr>
          <a:xfrm flipH="1">
            <a:off x="580100" y="2212259"/>
            <a:ext cx="11090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Hướng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dẫn</a:t>
            </a:r>
            <a:r>
              <a:rPr lang="en-US" sz="2400" b="1" dirty="0">
                <a:solidFill>
                  <a:srgbClr val="7030A0"/>
                </a:solidFill>
              </a:rPr>
              <a:t>: </a:t>
            </a:r>
            <a:r>
              <a:rPr lang="en-US" sz="2400" b="1" dirty="0" err="1">
                <a:solidFill>
                  <a:srgbClr val="7030A0"/>
                </a:solidFill>
              </a:rPr>
              <a:t>Dùng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kiến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thức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về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hằng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đẳng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thức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viết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gọn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biểu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thức</a:t>
            </a:r>
            <a:r>
              <a:rPr lang="en-US" sz="2400" b="1" dirty="0">
                <a:solidFill>
                  <a:srgbClr val="7030A0"/>
                </a:solidFill>
              </a:rPr>
              <a:t> A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- </a:t>
            </a:r>
            <a:r>
              <a:rPr lang="en-US" sz="2400" b="1" dirty="0" err="1">
                <a:solidFill>
                  <a:srgbClr val="7030A0"/>
                </a:solidFill>
              </a:rPr>
              <a:t>Thay</a:t>
            </a:r>
            <a:r>
              <a:rPr lang="en-US" sz="2400" b="1" dirty="0">
                <a:solidFill>
                  <a:srgbClr val="7030A0"/>
                </a:solidFill>
              </a:rPr>
              <a:t> x = 99,75 </a:t>
            </a:r>
            <a:r>
              <a:rPr lang="en-US" sz="2400" b="1" dirty="0" err="1">
                <a:solidFill>
                  <a:srgbClr val="7030A0"/>
                </a:solidFill>
              </a:rPr>
              <a:t>vào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biểu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thức</a:t>
            </a:r>
            <a:r>
              <a:rPr lang="en-US" sz="2400" b="1" dirty="0">
                <a:solidFill>
                  <a:srgbClr val="7030A0"/>
                </a:solidFill>
              </a:rPr>
              <a:t> A </a:t>
            </a:r>
            <a:r>
              <a:rPr lang="en-US" sz="2400" b="1" dirty="0" err="1">
                <a:solidFill>
                  <a:srgbClr val="7030A0"/>
                </a:solidFill>
              </a:rPr>
              <a:t>đã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viết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gọn</a:t>
            </a:r>
            <a:r>
              <a:rPr lang="en-US" sz="2400" b="1" dirty="0">
                <a:solidFill>
                  <a:srgbClr val="7030A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60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/>
      <p:bldP spid="5" grpId="0"/>
      <p:bldP spid="2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BAE9FE-3CEF-47E7-B84A-9AD37E15348D}"/>
              </a:ext>
            </a:extLst>
          </p:cNvPr>
          <p:cNvSpPr/>
          <p:nvPr/>
        </p:nvSpPr>
        <p:spPr>
          <a:xfrm>
            <a:off x="383459" y="1371054"/>
            <a:ext cx="660727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C8040CB-4701-4C46-9454-E49703C9CF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989002"/>
              </p:ext>
            </p:extLst>
          </p:nvPr>
        </p:nvGraphicFramePr>
        <p:xfrm>
          <a:off x="6500335" y="961534"/>
          <a:ext cx="4236793" cy="123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39880" imgH="419040" progId="Equation.DSMT4">
                  <p:embed/>
                </p:oleObj>
              </mc:Choice>
              <mc:Fallback>
                <p:oleObj name="Equation" r:id="rId2" imgW="1739880" imgH="4190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335" y="961534"/>
                        <a:ext cx="4236793" cy="1235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9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3200" y="146100"/>
            <a:ext cx="11785600" cy="65341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449493">
            <a:off x="623315" y="5842014"/>
            <a:ext cx="785371" cy="118546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044844" flipH="1">
            <a:off x="11120141" y="5723156"/>
            <a:ext cx="803836" cy="87136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71769" y="537328"/>
            <a:ext cx="4752730" cy="727950"/>
            <a:chOff x="3264003" y="451543"/>
            <a:chExt cx="15584844" cy="1368333"/>
          </a:xfrm>
        </p:grpSpPr>
        <p:sp>
          <p:nvSpPr>
            <p:cNvPr id="15" name="Rectangle 14"/>
            <p:cNvSpPr/>
            <p:nvPr/>
          </p:nvSpPr>
          <p:spPr>
            <a:xfrm>
              <a:off x="3264003" y="490305"/>
              <a:ext cx="12385700" cy="13295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33906" y="451543"/>
              <a:ext cx="15214941" cy="108618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533"/>
                </a:spcAft>
                <a:buClrTx/>
                <a:defRPr/>
              </a:pPr>
              <a:r>
                <a:rPr lang="en-US" sz="2400" b="1" kern="1200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2.18 (SGK – tr41)HD</a:t>
              </a:r>
              <a:endParaRPr lang="en-US" sz="24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863600" y="1434959"/>
                <a:ext cx="7658892" cy="11551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en-US" altLang="en-US" sz="2667">
                    <a:solidFill>
                      <a:srgbClr val="000000"/>
                    </a:solidFill>
                    <a:ea typeface="OpenSans"/>
                  </a:rPr>
                  <a:t>a) 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altLang="en-US" sz="2667">
                    <a:solidFill>
                      <a:srgbClr val="000000"/>
                    </a:solidFill>
                    <a:ea typeface="OpenSans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alt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Sans"/>
                      </a:rPr>
                      <m:t>𝑥</m:t>
                    </m:r>
                    <m:r>
                      <a:rPr lang="en-US" alt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Sans"/>
                      </a:rPr>
                      <m:t>=99</m:t>
                    </m:r>
                  </m:oMath>
                </a14:m>
                <a:r>
                  <a:rPr lang="en-US" altLang="en-US" sz="2667">
                    <a:solidFill>
                      <a:srgbClr val="000000"/>
                    </a:solidFill>
                    <a:ea typeface="OpenSans"/>
                  </a:rPr>
                  <a:t>.</a:t>
                </a:r>
                <a:endParaRPr lang="en-US" altLang="en-US" sz="2667"/>
              </a:p>
              <a:p>
                <a:pPr lvl="0">
                  <a:lnSpc>
                    <a:spcPct val="150000"/>
                  </a:lnSpc>
                </a:pPr>
                <a:r>
                  <a:rPr lang="en-US" altLang="en-US" sz="2667">
                    <a:solidFill>
                      <a:srgbClr val="000000"/>
                    </a:solidFill>
                    <a:ea typeface="OpenSans"/>
                  </a:rPr>
                  <a:t>b) 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667">
                    <a:solidFill>
                      <a:srgbClr val="000000"/>
                    </a:solidFill>
                    <a:ea typeface="OpenSans"/>
                  </a:rPr>
                  <a:t> tại </a:t>
                </a:r>
                <a14:m>
                  <m:oMath xmlns:m="http://schemas.openxmlformats.org/officeDocument/2006/math">
                    <m:r>
                      <a:rPr lang="en-US" alt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Sans"/>
                      </a:rPr>
                      <m:t>𝑥</m:t>
                    </m:r>
                    <m:r>
                      <a:rPr lang="en-US" alt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Sans"/>
                      </a:rPr>
                      <m:t>=88</m:t>
                    </m:r>
                  </m:oMath>
                </a14:m>
                <a:r>
                  <a:rPr lang="en-US" altLang="en-US" sz="2667">
                    <a:solidFill>
                      <a:srgbClr val="000000"/>
                    </a:solidFill>
                    <a:ea typeface="OpenSans"/>
                  </a:rPr>
                  <a:t> và </a:t>
                </a:r>
                <a14:m>
                  <m:oMath xmlns:m="http://schemas.openxmlformats.org/officeDocument/2006/math">
                    <m:r>
                      <a:rPr lang="en-US" alt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Sans"/>
                      </a:rPr>
                      <m:t>𝑦</m:t>
                    </m:r>
                    <m:r>
                      <a:rPr lang="en-US" alt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Sans"/>
                      </a:rPr>
                      <m:t>=−12</m:t>
                    </m:r>
                  </m:oMath>
                </a14:m>
                <a:r>
                  <a:rPr lang="en-US" altLang="en-US" sz="2667">
                    <a:solidFill>
                      <a:srgbClr val="000000"/>
                    </a:solidFill>
                    <a:ea typeface="OpenSans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600" y="1434959"/>
                <a:ext cx="7658892" cy="1155188"/>
              </a:xfrm>
              <a:prstGeom prst="rect">
                <a:avLst/>
              </a:prstGeom>
              <a:blipFill>
                <a:blip r:embed="rId7"/>
                <a:stretch>
                  <a:fillRect l="-2707" r="-1831" b="-173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Callout 16"/>
          <p:cNvSpPr/>
          <p:nvPr/>
        </p:nvSpPr>
        <p:spPr>
          <a:xfrm>
            <a:off x="5524500" y="2880439"/>
            <a:ext cx="1715286" cy="6396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vi-VN" sz="2667" b="1" kern="1200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 kern="12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85137" y="3750032"/>
                <a:ext cx="11102063" cy="2478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67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2667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2667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FR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</m:oMath>
                </a14:m>
                <a:r>
                  <a:rPr lang="fr-FR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 :</a:t>
                </a:r>
                <a:endParaRPr lang="en-US" sz="2667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67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667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99+1</m:t>
                            </m:r>
                          </m:e>
                        </m:d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=100 000</m:t>
                    </m:r>
                  </m:oMath>
                </a14:m>
                <a:r>
                  <a:rPr lang="fr-FR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667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67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2667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2667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2667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FR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=88;</m:t>
                    </m:r>
                    <m:r>
                      <m:rPr>
                        <m:sty m:val="p"/>
                      </m:rP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fr-FR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</a:t>
                </a:r>
                <a:endParaRPr lang="en-US" sz="2667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667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667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88</m:t>
                            </m:r>
                            <m:r>
                              <a:rPr lang="fr-FR" sz="2667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2667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667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2667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fr-FR" sz="2667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=100 000</m:t>
                    </m:r>
                  </m:oMath>
                </a14:m>
                <a:r>
                  <a:rPr lang="fr-FR" sz="2667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667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37" y="3750032"/>
                <a:ext cx="11102063" cy="2478884"/>
              </a:xfrm>
              <a:prstGeom prst="rect">
                <a:avLst/>
              </a:prstGeom>
              <a:blipFill>
                <a:blip r:embed="rId8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672792" y="569822"/>
            <a:ext cx="5740674" cy="631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667">
                <a:latin typeface="Arial" panose="020B0604020202020204" pitchFamily="34" charset="0"/>
                <a:ea typeface="OpenSans"/>
              </a:rPr>
              <a:t>Tính nhanh giá trị của các biểu thức:</a:t>
            </a:r>
            <a:endParaRPr lang="en-US" altLang="en-US" sz="266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3145" y="893700"/>
            <a:ext cx="758403" cy="14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4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"/>
          <p:cNvSpPr/>
          <p:nvPr/>
        </p:nvSpPr>
        <p:spPr>
          <a:xfrm>
            <a:off x="2815349" y="2081071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 DỤNG, MỞ RỘNG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16;p5"/>
          <p:cNvSpPr txBox="1"/>
          <p:nvPr/>
        </p:nvSpPr>
        <p:spPr>
          <a:xfrm>
            <a:off x="1124262" y="2005030"/>
            <a:ext cx="998344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 18: LUYỆN TẬP CHUNG ( Sau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8)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90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784" y="228600"/>
            <a:ext cx="113477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SGK –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x=5%.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752046"/>
              </p:ext>
            </p:extLst>
          </p:nvPr>
        </p:nvGraphicFramePr>
        <p:xfrm>
          <a:off x="7964424" y="2317467"/>
          <a:ext cx="2057400" cy="480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90360" imgH="241200" progId="Equation.DSMT4">
                  <p:embed/>
                </p:oleObj>
              </mc:Choice>
              <mc:Fallback>
                <p:oleObj name="Equation" r:id="rId5" imgW="990360" imgH="2412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4424" y="2317467"/>
                        <a:ext cx="2057400" cy="4804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ví dụ 3">
            <a:hlinkClick r:id="" action="ppaction://media"/>
            <a:extLst>
              <a:ext uri="{FF2B5EF4-FFF2-40B4-BE49-F238E27FC236}">
                <a16:creationId xmlns:a16="http://schemas.microsoft.com/office/drawing/2014/main" id="{D7E2F736-0A4B-A5B3-4828-0F2FBC1B4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041" y="60524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356616"/>
            <a:ext cx="207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969264"/>
            <a:ext cx="1036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x=5%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992607"/>
              </p:ext>
            </p:extLst>
          </p:nvPr>
        </p:nvGraphicFramePr>
        <p:xfrm>
          <a:off x="1152017" y="1762812"/>
          <a:ext cx="8202613" cy="461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49560" imgH="241200" progId="Equation.DSMT4">
                  <p:embed/>
                </p:oleObj>
              </mc:Choice>
              <mc:Fallback>
                <p:oleObj name="Equation" r:id="rId3" imgW="39495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017" y="1762812"/>
                        <a:ext cx="8202613" cy="4619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18904" y="1733570"/>
            <a:ext cx="226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352" y="2758440"/>
            <a:ext cx="10369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660839"/>
              </p:ext>
            </p:extLst>
          </p:nvPr>
        </p:nvGraphicFramePr>
        <p:xfrm>
          <a:off x="2250123" y="3384223"/>
          <a:ext cx="4114800" cy="1483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749160" progId="Equation.DSMT4">
                  <p:embed/>
                </p:oleObj>
              </mc:Choice>
              <mc:Fallback>
                <p:oleObj name="Equation" r:id="rId5" imgW="198108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0123" y="3384223"/>
                        <a:ext cx="4114800" cy="14838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1352" y="5105400"/>
            <a:ext cx="1036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51" y="2263515"/>
            <a:ext cx="4109199" cy="401817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6358597" y="548640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672584" y="2048256"/>
            <a:ext cx="7491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BTVN: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505"/>
          </a:xfrm>
          <a:prstGeom prst="rect">
            <a:avLst/>
          </a:prstGeom>
        </p:spPr>
      </p:pic>
      <p:sp>
        <p:nvSpPr>
          <p:cNvPr id="5" name="Google Shape;227;p24"/>
          <p:cNvSpPr/>
          <p:nvPr/>
        </p:nvSpPr>
        <p:spPr>
          <a:xfrm>
            <a:off x="1685054" y="2337031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9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3664" y="301752"/>
            <a:ext cx="765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2: TÌM 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1560" y="1572768"/>
            <a:ext cx="8284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778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1355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033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861803"/>
              </p:ext>
            </p:extLst>
          </p:nvPr>
        </p:nvGraphicFramePr>
        <p:xfrm>
          <a:off x="1883663" y="2569464"/>
          <a:ext cx="5369848" cy="716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05729" imgH="253890" progId="Equation.DSMT4">
                  <p:embed/>
                </p:oleObj>
              </mc:Choice>
              <mc:Fallback>
                <p:oleObj name="Equation" r:id="rId3" imgW="2005729" imgH="25389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3663" y="2569464"/>
                        <a:ext cx="5369848" cy="7168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32205"/>
              </p:ext>
            </p:extLst>
          </p:nvPr>
        </p:nvGraphicFramePr>
        <p:xfrm>
          <a:off x="1865059" y="3450527"/>
          <a:ext cx="6996112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28720" imgH="253800" progId="Equation.DSMT4">
                  <p:embed/>
                </p:oleObj>
              </mc:Choice>
              <mc:Fallback>
                <p:oleObj name="Equation" r:id="rId5" imgW="2628720" imgH="253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059" y="3450527"/>
                        <a:ext cx="6996112" cy="730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249986"/>
              </p:ext>
            </p:extLst>
          </p:nvPr>
        </p:nvGraphicFramePr>
        <p:xfrm>
          <a:off x="1883663" y="4441264"/>
          <a:ext cx="4582382" cy="716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500" imgH="254000" progId="Equation.DSMT4">
                  <p:embed/>
                </p:oleObj>
              </mc:Choice>
              <mc:Fallback>
                <p:oleObj name="Equation" r:id="rId7" imgW="1714500" imgH="254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3663" y="4441264"/>
                        <a:ext cx="4582382" cy="7168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701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1395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24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063" y="0"/>
            <a:ext cx="198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66242" y="930437"/>
            <a:ext cx="1286" cy="48028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403947"/>
              </p:ext>
            </p:extLst>
          </p:nvPr>
        </p:nvGraphicFramePr>
        <p:xfrm>
          <a:off x="24194" y="771569"/>
          <a:ext cx="5250103" cy="42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06280" imgH="1549080" progId="Equation.DSMT4">
                  <p:embed/>
                </p:oleObj>
              </mc:Choice>
              <mc:Fallback>
                <p:oleObj name="Equation" r:id="rId3" imgW="2006280" imgH="1549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4" y="771569"/>
                        <a:ext cx="5250103" cy="4266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44276" y="4877172"/>
            <a:ext cx="12893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75991"/>
              </p:ext>
            </p:extLst>
          </p:nvPr>
        </p:nvGraphicFramePr>
        <p:xfrm>
          <a:off x="1737005" y="4933115"/>
          <a:ext cx="1332998" cy="539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474" imgH="215806" progId="Equation.DSMT4">
                  <p:embed/>
                </p:oleObj>
              </mc:Choice>
              <mc:Fallback>
                <p:oleObj name="Equation" r:id="rId5" imgW="520474" imgH="21580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7005" y="4933115"/>
                        <a:ext cx="1332998" cy="5396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821581"/>
              </p:ext>
            </p:extLst>
          </p:nvPr>
        </p:nvGraphicFramePr>
        <p:xfrm>
          <a:off x="5633209" y="771569"/>
          <a:ext cx="6327143" cy="489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28720" imgH="1803240" progId="Equation.DSMT4">
                  <p:embed/>
                </p:oleObj>
              </mc:Choice>
              <mc:Fallback>
                <p:oleObj name="Equation" r:id="rId7" imgW="2628720" imgH="1803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3209" y="771569"/>
                        <a:ext cx="6327143" cy="4891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583076" y="5934828"/>
            <a:ext cx="12893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2336789"/>
              </p:ext>
            </p:extLst>
          </p:nvPr>
        </p:nvGraphicFramePr>
        <p:xfrm>
          <a:off x="7343775" y="5991225"/>
          <a:ext cx="139858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45760" imgH="215640" progId="Equation.DSMT4">
                  <p:embed/>
                </p:oleObj>
              </mc:Choice>
              <mc:Fallback>
                <p:oleObj name="Equation" r:id="rId9" imgW="5457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3775" y="5991225"/>
                        <a:ext cx="1398588" cy="539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300378"/>
              </p:ext>
            </p:extLst>
          </p:nvPr>
        </p:nvGraphicFramePr>
        <p:xfrm>
          <a:off x="2813368" y="324485"/>
          <a:ext cx="6959600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03160" imgH="1028520" progId="Equation.DSMT4">
                  <p:embed/>
                </p:oleObj>
              </mc:Choice>
              <mc:Fallback>
                <p:oleObj name="Equation" r:id="rId3" imgW="260316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3368" y="324485"/>
                        <a:ext cx="6959600" cy="2898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50116" y="3669738"/>
            <a:ext cx="12893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TH1: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003384"/>
              </p:ext>
            </p:extLst>
          </p:nvPr>
        </p:nvGraphicFramePr>
        <p:xfrm>
          <a:off x="2845720" y="3822138"/>
          <a:ext cx="1397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760" imgH="457200" progId="Equation.DSMT4">
                  <p:embed/>
                </p:oleObj>
              </mc:Choice>
              <mc:Fallback>
                <p:oleObj name="Equation" r:id="rId5" imgW="5457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5720" y="3822138"/>
                        <a:ext cx="1397000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5833872" y="3783540"/>
            <a:ext cx="0" cy="22362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37669" y="3646951"/>
            <a:ext cx="12893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TH2: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03358"/>
              </p:ext>
            </p:extLst>
          </p:nvPr>
        </p:nvGraphicFramePr>
        <p:xfrm>
          <a:off x="7240969" y="3770757"/>
          <a:ext cx="2663825" cy="238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1120" imgH="952200" progId="Equation.DSMT4">
                  <p:embed/>
                </p:oleObj>
              </mc:Choice>
              <mc:Fallback>
                <p:oleObj name="Equation" r:id="rId7" imgW="104112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0969" y="3770757"/>
                        <a:ext cx="2663825" cy="2381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266852" y="6143743"/>
            <a:ext cx="12893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749324"/>
              </p:ext>
            </p:extLst>
          </p:nvPr>
        </p:nvGraphicFramePr>
        <p:xfrm>
          <a:off x="3983355" y="6152007"/>
          <a:ext cx="230981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440" imgH="253800" progId="Equation.DSMT4">
                  <p:embed/>
                </p:oleObj>
              </mc:Choice>
              <mc:Fallback>
                <p:oleObj name="Equation" r:id="rId9" imgW="9014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355" y="6152007"/>
                        <a:ext cx="2309813" cy="635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2064" y="-27432"/>
            <a:ext cx="198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93510" y="486093"/>
          <a:ext cx="5065458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06280" imgH="914400" progId="Equation.DSMT4">
                  <p:embed/>
                </p:oleObj>
              </mc:Choice>
              <mc:Fallback>
                <p:oleObj name="Equation" r:id="rId3" imgW="2006280" imgH="9144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10" y="486093"/>
                        <a:ext cx="5065458" cy="22923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5603986" y="559245"/>
            <a:ext cx="0" cy="27783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964317" y="486093"/>
          <a:ext cx="5886307" cy="306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49360" imgH="1218960" progId="Equation.DSMT4">
                  <p:embed/>
                </p:oleObj>
              </mc:Choice>
              <mc:Fallback>
                <p:oleObj name="Equation" r:id="rId5" imgW="2349360" imgH="12189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317" y="486093"/>
                        <a:ext cx="5886307" cy="30654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769999" y="3583305"/>
          <a:ext cx="5954713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73040" imgH="1193760" progId="Equation.DSMT4">
                  <p:embed/>
                </p:oleObj>
              </mc:Choice>
              <mc:Fallback>
                <p:oleObj name="Equation" r:id="rId7" imgW="2273040" imgH="119376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9999" y="3583305"/>
                        <a:ext cx="5954713" cy="30003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2183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B17EB409-469D-4D5A-8804-F13599140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722" y="457202"/>
            <a:ext cx="9308791" cy="14874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7171" name="Group 51">
            <a:extLst>
              <a:ext uri="{FF2B5EF4-FFF2-40B4-BE49-F238E27FC236}">
                <a16:creationId xmlns:a16="http://schemas.microsoft.com/office/drawing/2014/main" id="{43E4D1BA-127A-4F5B-8DC7-7369594F53D6}"/>
              </a:ext>
            </a:extLst>
          </p:cNvPr>
          <p:cNvGrpSpPr>
            <a:grpSpLocks/>
          </p:cNvGrpSpPr>
          <p:nvPr/>
        </p:nvGrpSpPr>
        <p:grpSpPr bwMode="auto">
          <a:xfrm>
            <a:off x="957201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601ADC-52A0-49C2-92CB-E829091E09C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7205" name="Rectangle 10">
              <a:extLst>
                <a:ext uri="{FF2B5EF4-FFF2-40B4-BE49-F238E27FC236}">
                  <a16:creationId xmlns:a16="http://schemas.microsoft.com/office/drawing/2014/main" id="{F397EE24-8498-421B-8D6C-C1E539BCA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4EF2C7-0E24-4323-AD5A-DC13BA2081AF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F7F7B70-4107-4F4B-810F-F3B2423B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76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35897BA-B719-468D-A2DE-FA13A136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75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66F2034-BFC4-49F1-B45A-2711FBBCE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475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28D6CF92-3299-479E-81F6-761962806C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2277" y="2590801"/>
            <a:ext cx="3841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F82822DF-F4B7-4374-B5A5-99683391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76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17F63E1B-7941-4474-9F18-88740DD1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75" y="3541715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6639BCA4-4C9F-42DC-9118-24D38D770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476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19BFB0C3-0E62-47E7-9D87-889001757D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72902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2D5F9922-BBF0-411D-AA83-1FB76C40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76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1699AF4A-133E-45A8-84FA-A1490355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75" y="4684715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E5977B64-2D17-4A53-B382-001B2699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476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09D92BE-9F89-47EB-8635-87D6C81C3D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9877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C103D43-9B6F-4BA6-8E3E-6790A3F2C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175" y="807595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EBDC2D45-C8FD-42F2-9513-D213231BD0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1275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7186" name="Picture 29" descr="Picture1">
            <a:extLst>
              <a:ext uri="{FF2B5EF4-FFF2-40B4-BE49-F238E27FC236}">
                <a16:creationId xmlns:a16="http://schemas.microsoft.com/office/drawing/2014/main" id="{E903BE42-0409-426C-BE84-00A27FD2D8E3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75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8" name="Text Box 36">
            <a:extLst>
              <a:ext uri="{FF2B5EF4-FFF2-40B4-BE49-F238E27FC236}">
                <a16:creationId xmlns:a16="http://schemas.microsoft.com/office/drawing/2014/main" id="{2A916D4F-97DB-4346-A1E0-A3474F5D1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270" y="2369305"/>
            <a:ext cx="5861503" cy="646331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9" name="Text Box 37">
            <a:extLst>
              <a:ext uri="{FF2B5EF4-FFF2-40B4-BE49-F238E27FC236}">
                <a16:creationId xmlns:a16="http://schemas.microsoft.com/office/drawing/2014/main" id="{65022046-988D-461E-9B27-09D518F5F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674" y="3546478"/>
            <a:ext cx="5861503" cy="646331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50" name="Text Box 38">
            <a:extLst>
              <a:ext uri="{FF2B5EF4-FFF2-40B4-BE49-F238E27FC236}">
                <a16:creationId xmlns:a16="http://schemas.microsoft.com/office/drawing/2014/main" id="{AC5AD3EF-A11F-49A7-8685-0E447FCB6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674" y="4648202"/>
            <a:ext cx="5861503" cy="646331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1EB5810B-AC83-45D6-96DE-62A15D97E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12" y="601742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 descr="Classicmode">
            <a:extLst>
              <a:ext uri="{FF2B5EF4-FFF2-40B4-BE49-F238E27FC236}">
                <a16:creationId xmlns:a16="http://schemas.microsoft.com/office/drawing/2014/main" id="{B32BE4E2-73ED-4F6C-849F-6AD2DA1B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11" y="579517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9D0C1638-20C5-4B8A-811D-499401B22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613" y="583485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2F399419-CB41-4C68-80F1-59162EC49E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1014" y="5980906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45" name="Text Box 38">
            <a:extLst>
              <a:ext uri="{FF2B5EF4-FFF2-40B4-BE49-F238E27FC236}">
                <a16:creationId xmlns:a16="http://schemas.microsoft.com/office/drawing/2014/main" id="{522BB445-66B7-47E8-A51E-096ED4321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812" y="5758658"/>
            <a:ext cx="5900961" cy="646331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79527" y="5183103"/>
            <a:ext cx="1606708" cy="1186459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</p:pic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314471"/>
              </p:ext>
            </p:extLst>
          </p:nvPr>
        </p:nvGraphicFramePr>
        <p:xfrm>
          <a:off x="8329613" y="865188"/>
          <a:ext cx="1976437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68200" imgH="342720" progId="Equation.DSMT4">
                  <p:embed/>
                </p:oleObj>
              </mc:Choice>
              <mc:Fallback>
                <p:oleObj name="Equation" r:id="rId14" imgW="11682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9613" y="865188"/>
                        <a:ext cx="1976437" cy="671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674396"/>
              </p:ext>
            </p:extLst>
          </p:nvPr>
        </p:nvGraphicFramePr>
        <p:xfrm>
          <a:off x="4772025" y="2400300"/>
          <a:ext cx="31178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841400" imgH="304560" progId="Equation.DSMT4">
                  <p:embed/>
                </p:oleObj>
              </mc:Choice>
              <mc:Fallback>
                <p:oleObj name="Equation" r:id="rId16" imgW="18414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2025" y="2400300"/>
                        <a:ext cx="3117850" cy="596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742182"/>
              </p:ext>
            </p:extLst>
          </p:nvPr>
        </p:nvGraphicFramePr>
        <p:xfrm>
          <a:off x="4470400" y="3508375"/>
          <a:ext cx="36988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184120" imgH="368280" progId="Equation.DSMT4">
                  <p:embed/>
                </p:oleObj>
              </mc:Choice>
              <mc:Fallback>
                <p:oleObj name="Equation" r:id="rId18" imgW="21841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3508375"/>
                        <a:ext cx="3698875" cy="720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709942"/>
              </p:ext>
            </p:extLst>
          </p:nvPr>
        </p:nvGraphicFramePr>
        <p:xfrm>
          <a:off x="4997450" y="4659313"/>
          <a:ext cx="26654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574640" imgH="304560" progId="Equation.DSMT4">
                  <p:embed/>
                </p:oleObj>
              </mc:Choice>
              <mc:Fallback>
                <p:oleObj name="Equation" r:id="rId20" imgW="15746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450" y="4659313"/>
                        <a:ext cx="2665413" cy="596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49809"/>
              </p:ext>
            </p:extLst>
          </p:nvPr>
        </p:nvGraphicFramePr>
        <p:xfrm>
          <a:off x="4772025" y="5775325"/>
          <a:ext cx="31178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841400" imgH="304560" progId="Equation.DSMT4">
                  <p:embed/>
                </p:oleObj>
              </mc:Choice>
              <mc:Fallback>
                <p:oleObj name="Equation" r:id="rId22" imgW="18414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2025" y="5775325"/>
                        <a:ext cx="3117850" cy="596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920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7" grpId="0" animBg="1"/>
      <p:bldP spid="6171" grpId="0" animBg="1"/>
      <p:bldP spid="6171" grpId="1" animBg="1"/>
      <p:bldP spid="13348" grpId="0" animBg="1"/>
      <p:bldP spid="13349" grpId="0" animBg="1"/>
      <p:bldP spid="13349" grpId="1" animBg="1"/>
      <p:bldP spid="13349" grpId="2" animBg="1"/>
      <p:bldP spid="13350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6"/>
          <p:cNvGrpSpPr/>
          <p:nvPr/>
        </p:nvGrpSpPr>
        <p:grpSpPr>
          <a:xfrm>
            <a:off x="992751" y="722551"/>
            <a:ext cx="9785925" cy="4760578"/>
            <a:chOff x="1" y="-21009"/>
            <a:chExt cx="9785925" cy="4760578"/>
          </a:xfrm>
        </p:grpSpPr>
        <p:sp>
          <p:nvSpPr>
            <p:cNvPr id="122" name="Google Shape;122;p6"/>
            <p:cNvSpPr/>
            <p:nvPr/>
          </p:nvSpPr>
          <p:spPr>
            <a:xfrm rot="5400000">
              <a:off x="-289718" y="292805"/>
              <a:ext cx="1931458" cy="135202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 txBox="1"/>
            <p:nvPr/>
          </p:nvSpPr>
          <p:spPr>
            <a:xfrm>
              <a:off x="1" y="679096"/>
              <a:ext cx="1352020" cy="57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Times New Roman"/>
                <a:buNone/>
              </a:pPr>
              <a:endParaRPr sz="4000" b="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 rot="5400000">
              <a:off x="4941249" y="-3589229"/>
              <a:ext cx="1255447" cy="843390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 txBox="1"/>
            <p:nvPr/>
          </p:nvSpPr>
          <p:spPr>
            <a:xfrm>
              <a:off x="1352020" y="-21009"/>
              <a:ext cx="8372620" cy="1006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50" tIns="24125" rIns="24125" bIns="24125" anchor="ctr" anchorCtr="0">
              <a:noAutofit/>
            </a:bodyPr>
            <a:lstStyle/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57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tập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củng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cố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kiến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r>
                <a:rPr lang="en-US" sz="28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về</a:t>
              </a:r>
              <a:r>
                <a:rPr lang="en-US" sz="28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</a:t>
              </a:r>
              <a:r>
                <a:rPr lang="en-US" sz="28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hằng</a:t>
              </a:r>
              <a:r>
                <a:rPr lang="en-US" sz="28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đẳng</a:t>
              </a:r>
              <a:r>
                <a:rPr lang="en-US" sz="28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r>
                <a:rPr lang="en-US" sz="28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 rot="5400000">
              <a:off x="-289718" y="2472235"/>
              <a:ext cx="1931458" cy="1352020"/>
            </a:xfrm>
            <a:prstGeom prst="chevron">
              <a:avLst>
                <a:gd name="adj" fmla="val 50000"/>
              </a:avLst>
            </a:prstGeom>
            <a:solidFill>
              <a:schemeClr val="accent2"/>
            </a:solidFill>
            <a:ln w="12700" cap="flat" cmpd="sng">
              <a:solidFill>
                <a:srgbClr val="AC5B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 txBox="1"/>
            <p:nvPr/>
          </p:nvSpPr>
          <p:spPr>
            <a:xfrm>
              <a:off x="1" y="2419614"/>
              <a:ext cx="1352020" cy="57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Times New Roman"/>
                <a:buNone/>
              </a:pPr>
              <a:endParaRPr sz="4000" b="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 rot="5400000">
              <a:off x="4941249" y="-1406712"/>
              <a:ext cx="1255447" cy="843390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 w="12700" cap="flat" cmpd="sng">
              <a:solidFill>
                <a:srgbClr val="517E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 txBox="1"/>
            <p:nvPr/>
          </p:nvSpPr>
          <p:spPr>
            <a:xfrm>
              <a:off x="1352020" y="1969483"/>
              <a:ext cx="8372620" cy="113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50" tIns="24125" rIns="24125" bIns="24125" anchor="ctr" anchorCtr="0">
              <a:noAutofit/>
            </a:bodyPr>
            <a:lstStyle/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57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Vận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dụng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hằng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đẳng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để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thực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hiện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rút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gọn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biểu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tính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nhanh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giá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trị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của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biểu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chứng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minh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đẳng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endParaRPr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1" name="Google Shape;131;p6"/>
            <p:cNvSpPr txBox="1"/>
            <p:nvPr/>
          </p:nvSpPr>
          <p:spPr>
            <a:xfrm>
              <a:off x="1" y="4160131"/>
              <a:ext cx="1352020" cy="57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Times New Roman"/>
                <a:buNone/>
              </a:pPr>
              <a:endParaRPr sz="4000" b="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34" name="Google Shape;134;p6"/>
          <p:cNvSpPr txBox="1"/>
          <p:nvPr/>
        </p:nvSpPr>
        <p:spPr>
          <a:xfrm>
            <a:off x="3089564" y="137776"/>
            <a:ext cx="22659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/>
          </a:p>
        </p:txBody>
      </p:sp>
      <p:pic>
        <p:nvPicPr>
          <p:cNvPr id="2" name="giới thiệu 1">
            <a:hlinkClick r:id="" action="ppaction://media"/>
            <a:extLst>
              <a:ext uri="{FF2B5EF4-FFF2-40B4-BE49-F238E27FC236}">
                <a16:creationId xmlns:a16="http://schemas.microsoft.com/office/drawing/2014/main" id="{EBFB2A76-6E6E-C9B5-A2F4-C004C9F04B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193" y="4180543"/>
            <a:ext cx="4461513" cy="250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/>
        </p:nvSpPr>
        <p:spPr>
          <a:xfrm>
            <a:off x="4011623" y="164204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/>
          </a:p>
        </p:txBody>
      </p:sp>
      <p:grpSp>
        <p:nvGrpSpPr>
          <p:cNvPr id="141" name="Google Shape;141;p7"/>
          <p:cNvGrpSpPr/>
          <p:nvPr/>
        </p:nvGrpSpPr>
        <p:grpSpPr>
          <a:xfrm>
            <a:off x="-7671698" y="-421654"/>
            <a:ext cx="20105899" cy="8186013"/>
            <a:chOff x="-6875181" y="-1051632"/>
            <a:chExt cx="17269035" cy="8186013"/>
          </a:xfrm>
        </p:grpSpPr>
        <p:sp>
          <p:nvSpPr>
            <p:cNvPr id="142" name="Google Shape;142;p7"/>
            <p:cNvSpPr/>
            <p:nvPr/>
          </p:nvSpPr>
          <p:spPr>
            <a:xfrm>
              <a:off x="-6875181" y="-1051632"/>
              <a:ext cx="8186013" cy="8186013"/>
            </a:xfrm>
            <a:prstGeom prst="blockArc">
              <a:avLst>
                <a:gd name="adj1" fmla="val 18900000"/>
                <a:gd name="adj2" fmla="val 2700000"/>
                <a:gd name="adj3" fmla="val 264"/>
              </a:avLst>
            </a:pr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2065440" y="130062"/>
              <a:ext cx="8036019" cy="8063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 txBox="1"/>
            <p:nvPr/>
          </p:nvSpPr>
          <p:spPr>
            <a:xfrm>
              <a:off x="1485776" y="74741"/>
              <a:ext cx="7808989" cy="862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r>
                <a:rPr lang="en-US" sz="32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DẠNG 1: RÚT GỌN BIỂU THỨC </a:t>
              </a:r>
              <a:endParaRPr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99633" y="-59432"/>
              <a:ext cx="1338967" cy="136861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2065442" y="1178558"/>
              <a:ext cx="8036018" cy="969222"/>
            </a:xfrm>
            <a:prstGeom prst="rect">
              <a:avLst/>
            </a:prstGeom>
            <a:solidFill>
              <a:srgbClr val="2EE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 txBox="1"/>
            <p:nvPr/>
          </p:nvSpPr>
          <p:spPr>
            <a:xfrm>
              <a:off x="1355605" y="1246873"/>
              <a:ext cx="8993887" cy="646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r>
                <a:rPr lang="en-US" sz="32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DẠNG 2: TÍNH NHANH GIÁ TRỊ CỦA BIỂU THỨC</a:t>
              </a:r>
              <a:endParaRPr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99633" y="1932829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EE8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2090780" y="2547716"/>
              <a:ext cx="8036016" cy="1007869"/>
            </a:xfrm>
            <a:prstGeom prst="rect">
              <a:avLst/>
            </a:prstGeom>
            <a:solidFill>
              <a:srgbClr val="5999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 txBox="1"/>
            <p:nvPr/>
          </p:nvSpPr>
          <p:spPr>
            <a:xfrm>
              <a:off x="1488969" y="2359956"/>
              <a:ext cx="8904885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r>
                <a:rPr lang="en-US" sz="32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DẠNG 3: CHỨNG MINH ĐẲNG THỨC</a:t>
              </a:r>
              <a:endParaRPr sz="3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391957" y="3188394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7"/>
          <p:cNvSpPr txBox="1"/>
          <p:nvPr/>
        </p:nvSpPr>
        <p:spPr>
          <a:xfrm>
            <a:off x="555171" y="1363069"/>
            <a:ext cx="2000947" cy="1754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CHUNG</a:t>
            </a:r>
            <a:endParaRPr b="1" dirty="0">
              <a:solidFill>
                <a:srgbClr val="FFFF00"/>
              </a:solidFill>
            </a:endParaRPr>
          </a:p>
        </p:txBody>
      </p:sp>
      <p:pic>
        <p:nvPicPr>
          <p:cNvPr id="2" name="giới thiệu 2">
            <a:hlinkClick r:id="" action="ppaction://media"/>
            <a:extLst>
              <a:ext uri="{FF2B5EF4-FFF2-40B4-BE49-F238E27FC236}">
                <a16:creationId xmlns:a16="http://schemas.microsoft.com/office/drawing/2014/main" id="{AF42670D-1B50-6F67-B62C-A60FFCBEB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005" y="4094759"/>
            <a:ext cx="4732043" cy="2661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13" y="2177669"/>
            <a:ext cx="2396057" cy="319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ED242C-64EB-8A64-0603-46555A9CEAFB}"/>
              </a:ext>
            </a:extLst>
          </p:cNvPr>
          <p:cNvSpPr txBox="1"/>
          <p:nvPr/>
        </p:nvSpPr>
        <p:spPr>
          <a:xfrm>
            <a:off x="3144418" y="2061728"/>
            <a:ext cx="8910735" cy="3745025"/>
          </a:xfrm>
          <a:prstGeom prst="rect">
            <a:avLst/>
          </a:prstGeom>
          <a:noFill/>
        </p:spPr>
        <p:txBody>
          <a:bodyPr wrap="square" lIns="51207" tIns="25603" rIns="51207" bIns="25603" rtlCol="0">
            <a:spAutoFit/>
          </a:bodyPr>
          <a:lstStyle/>
          <a:p>
            <a:pPr marL="320008" indent="-320008" defTabSz="512015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20008" indent="-320008" defTabSz="512015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giơ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20008" indent="-320008" defTabSz="512015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TRIỆU PHÚ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19287" y="556523"/>
            <a:ext cx="9735404" cy="1524000"/>
          </a:xfrm>
        </p:spPr>
        <p:txBody>
          <a:bodyPr>
            <a:prstTxWarp prst="textCanUp">
              <a:avLst/>
            </a:prstTxWarp>
          </a:bodyPr>
          <a:lstStyle/>
          <a:p>
            <a:r>
              <a:rPr lang="en-US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AI LÀ TRIỆU PHÚ</a:t>
            </a:r>
          </a:p>
        </p:txBody>
      </p:sp>
      <p:pic>
        <p:nvPicPr>
          <p:cNvPr id="2" name="video ai toán">
            <a:hlinkClick r:id="" action="ppaction://media"/>
            <a:extLst>
              <a:ext uri="{FF2B5EF4-FFF2-40B4-BE49-F238E27FC236}">
                <a16:creationId xmlns:a16="http://schemas.microsoft.com/office/drawing/2014/main" id="{99D1BF48-F7F4-8E36-AC6F-1A37D0CBC1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847" y="4978273"/>
            <a:ext cx="3291114" cy="1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C17788A4-8391-436F-BA8A-26852337D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930" y="542048"/>
            <a:ext cx="8757741" cy="15726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0243" name="Group 51">
            <a:extLst>
              <a:ext uri="{FF2B5EF4-FFF2-40B4-BE49-F238E27FC236}">
                <a16:creationId xmlns:a16="http://schemas.microsoft.com/office/drawing/2014/main" id="{E9C8FCC0-16CB-45ED-ABDD-E02CADF2A082}"/>
              </a:ext>
            </a:extLst>
          </p:cNvPr>
          <p:cNvGrpSpPr>
            <a:grpSpLocks/>
          </p:cNvGrpSpPr>
          <p:nvPr/>
        </p:nvGrpSpPr>
        <p:grpSpPr bwMode="auto">
          <a:xfrm>
            <a:off x="567131" y="-343891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201836-5057-4507-8ABC-1F56E43173C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77" name="Rectangle 10">
              <a:extLst>
                <a:ext uri="{FF2B5EF4-FFF2-40B4-BE49-F238E27FC236}">
                  <a16:creationId xmlns:a16="http://schemas.microsoft.com/office/drawing/2014/main" id="{5FBC9915-8988-484A-ACDE-3DBDAB846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CA16D9-8167-4F54-8276-6D8ABB529852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73F7AA7-01BE-45E6-A199-16F426E2A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638" y="5718465"/>
            <a:ext cx="6137419" cy="9471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CDA8C8E4-32E6-4715-A9DE-EABA10C21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1" y="601722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F6E685EE-9BB0-4C1E-820B-FC2A10EE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69" y="5847359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CEF40244-32BD-436C-980E-368F9BE7E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69" y="5910859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6E3D26D5-860D-4036-8801-956B0F9447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8871" y="5987059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01315A1-9ACC-42D5-935E-44B10AB4C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918" y="3472315"/>
            <a:ext cx="6147767" cy="94034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5F946C6F-4B73-424D-B057-48C5A810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32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74259B8C-E2A9-447E-B5DC-1854E50A2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31" y="3541715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248BA7D8-366A-44E9-8B09-AF8F8E75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732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9337AB85-411E-45B1-86EB-89DB533C1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3158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C92E360C-643D-441E-9B29-AB7E8D7AE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918" y="4570908"/>
            <a:ext cx="6147767" cy="102294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0ECACE20-0A22-45ED-B4F8-4D764B01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32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37861357-C290-45A6-B03C-09E8FD25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31" y="4684715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D0C436E7-7AE8-46F7-A345-553C40032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732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24F75C2D-186D-485A-8DB0-D3439C0F54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0133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6C884D8F-03DC-4F67-B4F4-96B4C957D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531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63CCC76E-F925-4E24-A3CE-33169B7645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1531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0261" name="Picture 29" descr="Picture1">
            <a:extLst>
              <a:ext uri="{FF2B5EF4-FFF2-40B4-BE49-F238E27FC236}">
                <a16:creationId xmlns:a16="http://schemas.microsoft.com/office/drawing/2014/main" id="{86D69D0B-D976-4D6E-ADA4-42B37D8186D2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31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51">
            <a:extLst>
              <a:ext uri="{FF2B5EF4-FFF2-40B4-BE49-F238E27FC236}">
                <a16:creationId xmlns:a16="http://schemas.microsoft.com/office/drawing/2014/main" id="{EABCB218-E9A1-44C1-BDE2-1435CDA9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7788" y="2313977"/>
            <a:ext cx="6070897" cy="102294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:a16="http://schemas.microsoft.com/office/drawing/2014/main" id="{0A541492-85C1-4368-8179-C182EF796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1" y="2540991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:a16="http://schemas.microsoft.com/office/drawing/2014/main" id="{7CE467D3-8E53-491A-808B-7692BE04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90" y="2318742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987E5966-841A-45DF-94C1-D0AAA52D1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3791" y="235842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:a16="http://schemas.microsoft.com/office/drawing/2014/main" id="{E7FE4E0D-34F1-4D4A-B0E4-082F751FF0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6191" y="2504477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63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79527" y="5183103"/>
            <a:ext cx="1606708" cy="1186459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186042"/>
              </p:ext>
            </p:extLst>
          </p:nvPr>
        </p:nvGraphicFramePr>
        <p:xfrm>
          <a:off x="2776907" y="2504477"/>
          <a:ext cx="5565823" cy="67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288960" imgH="342720" progId="Equation.DSMT4">
                  <p:embed/>
                </p:oleObj>
              </mc:Choice>
              <mc:Fallback>
                <p:oleObj name="Equation" r:id="rId14" imgW="3288960" imgH="3427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907" y="2504477"/>
                        <a:ext cx="5565823" cy="672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292593"/>
              </p:ext>
            </p:extLst>
          </p:nvPr>
        </p:nvGraphicFramePr>
        <p:xfrm>
          <a:off x="2930918" y="3579768"/>
          <a:ext cx="5565823" cy="67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288960" imgH="342720" progId="Equation.DSMT4">
                  <p:embed/>
                </p:oleObj>
              </mc:Choice>
              <mc:Fallback>
                <p:oleObj name="Equation" r:id="rId16" imgW="32889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0918" y="3579768"/>
                        <a:ext cx="5565823" cy="672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856104"/>
              </p:ext>
            </p:extLst>
          </p:nvPr>
        </p:nvGraphicFramePr>
        <p:xfrm>
          <a:off x="2887664" y="4824414"/>
          <a:ext cx="5544944" cy="670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276360" imgH="342720" progId="Equation.DSMT4">
                  <p:embed/>
                </p:oleObj>
              </mc:Choice>
              <mc:Fallback>
                <p:oleObj name="Equation" r:id="rId18" imgW="32763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4" y="4824414"/>
                        <a:ext cx="5544944" cy="6707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63691"/>
              </p:ext>
            </p:extLst>
          </p:nvPr>
        </p:nvGraphicFramePr>
        <p:xfrm>
          <a:off x="2859720" y="5846600"/>
          <a:ext cx="5565823" cy="67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288960" imgH="342720" progId="Equation.DSMT4">
                  <p:embed/>
                </p:oleObj>
              </mc:Choice>
              <mc:Fallback>
                <p:oleObj name="Equation" r:id="rId20" imgW="32889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720" y="5846600"/>
                        <a:ext cx="5565823" cy="672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023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5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3" grpId="0" animBg="1"/>
      <p:bldP spid="1043" grpId="0" animBg="1"/>
      <p:bldP spid="6171" grpId="0" animBg="1"/>
      <p:bldP spid="61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B17EB409-469D-4D5A-8804-F13599140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722" y="457202"/>
            <a:ext cx="9308791" cy="14874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</a:p>
        </p:txBody>
      </p:sp>
      <p:grpSp>
        <p:nvGrpSpPr>
          <p:cNvPr id="7171" name="Group 51">
            <a:extLst>
              <a:ext uri="{FF2B5EF4-FFF2-40B4-BE49-F238E27FC236}">
                <a16:creationId xmlns:a16="http://schemas.microsoft.com/office/drawing/2014/main" id="{43E4D1BA-127A-4F5B-8DC7-7369594F53D6}"/>
              </a:ext>
            </a:extLst>
          </p:cNvPr>
          <p:cNvGrpSpPr>
            <a:grpSpLocks/>
          </p:cNvGrpSpPr>
          <p:nvPr/>
        </p:nvGrpSpPr>
        <p:grpSpPr bwMode="auto">
          <a:xfrm>
            <a:off x="957201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601ADC-52A0-49C2-92CB-E829091E09C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7205" name="Rectangle 10">
              <a:extLst>
                <a:ext uri="{FF2B5EF4-FFF2-40B4-BE49-F238E27FC236}">
                  <a16:creationId xmlns:a16="http://schemas.microsoft.com/office/drawing/2014/main" id="{F397EE24-8498-421B-8D6C-C1E539BCA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4EF2C7-0E24-4323-AD5A-DC13BA2081AF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F7F7B70-4107-4F4B-810F-F3B2423B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76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35897BA-B719-468D-A2DE-FA13A136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75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66F2034-BFC4-49F1-B45A-2711FBBCE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475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28D6CF92-3299-479E-81F6-761962806C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2277" y="2590801"/>
            <a:ext cx="3841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F82822DF-F4B7-4374-B5A5-99683391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76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17F63E1B-7941-4474-9F18-88740DD1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75" y="3541715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6639BCA4-4C9F-42DC-9118-24D38D770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476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19BFB0C3-0E62-47E7-9D87-889001757D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72902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2D5F9922-BBF0-411D-AA83-1FB76C40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76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1699AF4A-133E-45A8-84FA-A1490355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75" y="4684715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E5977B64-2D17-4A53-B382-001B2699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476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09D92BE-9F89-47EB-8635-87D6C81C3D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9877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C103D43-9B6F-4BA6-8E3E-6790A3F2C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175" y="807595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EBDC2D45-C8FD-42F2-9513-D213231BD0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1275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7186" name="Picture 29" descr="Picture1">
            <a:extLst>
              <a:ext uri="{FF2B5EF4-FFF2-40B4-BE49-F238E27FC236}">
                <a16:creationId xmlns:a16="http://schemas.microsoft.com/office/drawing/2014/main" id="{E903BE42-0409-426C-BE84-00A27FD2D8E3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75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8" name="Text Box 36">
            <a:extLst>
              <a:ext uri="{FF2B5EF4-FFF2-40B4-BE49-F238E27FC236}">
                <a16:creationId xmlns:a16="http://schemas.microsoft.com/office/drawing/2014/main" id="{2A916D4F-97DB-4346-A1E0-A3474F5D1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270" y="2369305"/>
            <a:ext cx="5861503" cy="646331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13349" name="Text Box 37">
            <a:extLst>
              <a:ext uri="{FF2B5EF4-FFF2-40B4-BE49-F238E27FC236}">
                <a16:creationId xmlns:a16="http://schemas.microsoft.com/office/drawing/2014/main" id="{65022046-988D-461E-9B27-09D518F5F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674" y="3546478"/>
            <a:ext cx="5861503" cy="646331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2500</a:t>
            </a:r>
          </a:p>
        </p:txBody>
      </p:sp>
      <p:sp>
        <p:nvSpPr>
          <p:cNvPr id="13350" name="Text Box 38">
            <a:extLst>
              <a:ext uri="{FF2B5EF4-FFF2-40B4-BE49-F238E27FC236}">
                <a16:creationId xmlns:a16="http://schemas.microsoft.com/office/drawing/2014/main" id="{AC5AD3EF-A11F-49A7-8685-0E447FCB6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674" y="4648202"/>
            <a:ext cx="5861503" cy="646331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1258</a:t>
            </a: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1EB5810B-AC83-45D6-96DE-62A15D97E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12" y="601742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 descr="Classicmode">
            <a:extLst>
              <a:ext uri="{FF2B5EF4-FFF2-40B4-BE49-F238E27FC236}">
                <a16:creationId xmlns:a16="http://schemas.microsoft.com/office/drawing/2014/main" id="{B32BE4E2-73ED-4F6C-849F-6AD2DA1B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11" y="579517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9D0C1638-20C5-4B8A-811D-499401B22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613" y="583485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2F399419-CB41-4C68-80F1-59162EC49E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1014" y="5980906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45" name="Text Box 38">
            <a:extLst>
              <a:ext uri="{FF2B5EF4-FFF2-40B4-BE49-F238E27FC236}">
                <a16:creationId xmlns:a16="http://schemas.microsoft.com/office/drawing/2014/main" id="{522BB445-66B7-47E8-A51E-096ED4321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812" y="5754467"/>
            <a:ext cx="5900961" cy="646331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pic>
        <p:nvPicPr>
          <p:cNvPr id="32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79527" y="5183103"/>
            <a:ext cx="1606708" cy="1186459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</p:pic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124585"/>
              </p:ext>
            </p:extLst>
          </p:nvPr>
        </p:nvGraphicFramePr>
        <p:xfrm>
          <a:off x="6303963" y="1035050"/>
          <a:ext cx="44227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171520" imgH="342720" progId="Equation.DSMT4">
                  <p:embed/>
                </p:oleObj>
              </mc:Choice>
              <mc:Fallback>
                <p:oleObj name="Equation" r:id="rId14" imgW="2171520" imgH="34272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963" y="1035050"/>
                        <a:ext cx="4422775" cy="696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300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7" grpId="0" animBg="1"/>
      <p:bldP spid="6171" grpId="0" animBg="1"/>
      <p:bldP spid="6171" grpId="1" animBg="1"/>
      <p:bldP spid="13348" grpId="0" animBg="1"/>
      <p:bldP spid="13349" grpId="0" animBg="1"/>
      <p:bldP spid="13349" grpId="1" animBg="1"/>
      <p:bldP spid="13349" grpId="2" animBg="1"/>
      <p:bldP spid="13350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0BC6496-E932-493B-9700-B50E70172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893" y="304801"/>
            <a:ext cx="10549107" cy="168650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CB5EF9E7-4EDA-4969-9060-36A4F492E8FE}"/>
              </a:ext>
            </a:extLst>
          </p:cNvPr>
          <p:cNvGrpSpPr>
            <a:grpSpLocks/>
          </p:cNvGrpSpPr>
          <p:nvPr/>
        </p:nvGrpSpPr>
        <p:grpSpPr bwMode="auto">
          <a:xfrm>
            <a:off x="285304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58FAA1-97C6-4A9F-9179-6B5ED233FBD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7C7435ED-BC4C-4094-A299-239A13574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C91AAD-C236-4181-BC03-4523F446F736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A47321C-F782-454A-8635-C54D92FB0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727" y="2362202"/>
            <a:ext cx="580776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58BD746-99F8-4E40-889F-EF3290E3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8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2089D3DF-AC62-43DF-96D5-300F8277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27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FF8A503-D722-4C75-94BA-36A4AB144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127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4F5F58D-2081-4100-A23F-D60E6A0A2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3529" y="259080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E09E5251-9461-4233-9DDC-F270E21AA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315" y="3521076"/>
            <a:ext cx="5806176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B11CE139-5A7B-4244-9323-ED36715A0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8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91324971-CF34-4A5F-A32A-680C43939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27" y="3541715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96FBD25-5BC5-4828-99C1-20963C7F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128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3CA06340-F4C9-440F-870F-3E672286DD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6554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30C2A8B7-3F2C-4025-BB09-222DD2D3C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727" y="4664076"/>
            <a:ext cx="580617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DC2989D-09A5-49D2-A308-F8BA9E234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8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5E66D89E-4DD1-493F-BD1F-2ACC31A1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27" y="4684715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1BB6A810-D316-491B-B3E5-F6C36887D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128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E77A21D2-4541-4162-9802-7F2E800F7E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3529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EEAA43F6-05A6-4476-A3FF-2E3F608E3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4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70400DDC-7091-42F0-A56E-59851C3123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6053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47E48DE3-C82C-465E-B780-153DB52B2C53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7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AutoShape 51">
            <a:extLst>
              <a:ext uri="{FF2B5EF4-FFF2-40B4-BE49-F238E27FC236}">
                <a16:creationId xmlns:a16="http://schemas.microsoft.com/office/drawing/2014/main" id="{5DA87B46-5152-4158-8689-DA9459EA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727" y="5646666"/>
            <a:ext cx="580617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37" descr="Blue_chapterlist">
            <a:extLst>
              <a:ext uri="{FF2B5EF4-FFF2-40B4-BE49-F238E27FC236}">
                <a16:creationId xmlns:a16="http://schemas.microsoft.com/office/drawing/2014/main" id="{A72A9D3B-F5FE-44F4-A4DE-74E159EDD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0" y="593400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9" descr="Classicmode">
            <a:extLst>
              <a:ext uri="{FF2B5EF4-FFF2-40B4-BE49-F238E27FC236}">
                <a16:creationId xmlns:a16="http://schemas.microsoft.com/office/drawing/2014/main" id="{3C12DFCD-073C-43B6-AF2C-3311A443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09" y="5711755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A9D09ED-49C0-41F6-98E0-CF61799CC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509" y="57514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56" name="WordArt 226">
            <a:extLst>
              <a:ext uri="{FF2B5EF4-FFF2-40B4-BE49-F238E27FC236}">
                <a16:creationId xmlns:a16="http://schemas.microsoft.com/office/drawing/2014/main" id="{468511E1-06C3-4EFC-A52B-B00C10C561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9910" y="589749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66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08589" y="5134938"/>
            <a:ext cx="1420608" cy="1149903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637"/>
              </p:ext>
            </p:extLst>
          </p:nvPr>
        </p:nvGraphicFramePr>
        <p:xfrm>
          <a:off x="7597775" y="868363"/>
          <a:ext cx="17843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54080" imgH="342720" progId="Equation.DSMT4">
                  <p:embed/>
                </p:oleObj>
              </mc:Choice>
              <mc:Fallback>
                <p:oleObj name="Equation" r:id="rId13" imgW="10540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868363"/>
                        <a:ext cx="1784350" cy="671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755158"/>
              </p:ext>
            </p:extLst>
          </p:nvPr>
        </p:nvGraphicFramePr>
        <p:xfrm>
          <a:off x="4535488" y="2460625"/>
          <a:ext cx="1976437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68200" imgH="342720" progId="Equation.DSMT4">
                  <p:embed/>
                </p:oleObj>
              </mc:Choice>
              <mc:Fallback>
                <p:oleObj name="Equation" r:id="rId15" imgW="11682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5488" y="2460625"/>
                        <a:ext cx="1976437" cy="671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866303"/>
              </p:ext>
            </p:extLst>
          </p:nvPr>
        </p:nvGraphicFramePr>
        <p:xfrm>
          <a:off x="4478338" y="3584575"/>
          <a:ext cx="197326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68200" imgH="342720" progId="Equation.DSMT4">
                  <p:embed/>
                </p:oleObj>
              </mc:Choice>
              <mc:Fallback>
                <p:oleObj name="Equation" r:id="rId17" imgW="11682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8338" y="3584575"/>
                        <a:ext cx="1973262" cy="671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697933"/>
              </p:ext>
            </p:extLst>
          </p:nvPr>
        </p:nvGraphicFramePr>
        <p:xfrm>
          <a:off x="4456113" y="4716463"/>
          <a:ext cx="197802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68200" imgH="342720" progId="Equation.DSMT4">
                  <p:embed/>
                </p:oleObj>
              </mc:Choice>
              <mc:Fallback>
                <p:oleObj name="Equation" r:id="rId19" imgW="11682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4716463"/>
                        <a:ext cx="1978025" cy="671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031158"/>
              </p:ext>
            </p:extLst>
          </p:nvPr>
        </p:nvGraphicFramePr>
        <p:xfrm>
          <a:off x="4456113" y="5773738"/>
          <a:ext cx="197802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168200" imgH="342720" progId="Equation.DSMT4">
                  <p:embed/>
                </p:oleObj>
              </mc:Choice>
              <mc:Fallback>
                <p:oleObj name="Equation" r:id="rId21" imgW="11682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5773738"/>
                        <a:ext cx="1978025" cy="671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0326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702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6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709</TotalTime>
  <Words>830</Words>
  <Application>Microsoft Office PowerPoint</Application>
  <PresentationFormat>Widescreen</PresentationFormat>
  <Paragraphs>118</Paragraphs>
  <Slides>28</Slides>
  <Notes>18</Notes>
  <HiddenSlides>0</HiddenSlides>
  <MMClips>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.VnTime</vt:lpstr>
      <vt:lpstr>Times New Roman</vt:lpstr>
      <vt:lpstr>Wingdings</vt:lpstr>
      <vt:lpstr>Calibri</vt:lpstr>
      <vt:lpstr>Cambria Math</vt:lpstr>
      <vt:lpstr>Trebuchet MS</vt:lpstr>
      <vt:lpstr>Wingdings 3</vt:lpstr>
      <vt:lpstr>Arial</vt:lpstr>
      <vt:lpstr>OpenSans</vt:lpstr>
      <vt:lpstr>.VnTimeH</vt:lpstr>
      <vt:lpstr>Office Theme</vt:lpstr>
      <vt:lpstr>Facet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AI LÀ TRIỆU PHÚ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49</cp:revision>
  <dcterms:created xsi:type="dcterms:W3CDTF">2021-06-21T15:30:30Z</dcterms:created>
  <dcterms:modified xsi:type="dcterms:W3CDTF">2025-11-16T09:43:48Z</dcterms:modified>
</cp:coreProperties>
</file>