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  <p:sldMasterId id="2147483850" r:id="rId2"/>
    <p:sldMasterId id="2147483862" r:id="rId3"/>
    <p:sldMasterId id="2147483886" r:id="rId4"/>
    <p:sldMasterId id="2147483934" r:id="rId5"/>
  </p:sldMasterIdLst>
  <p:notesMasterIdLst>
    <p:notesMasterId r:id="rId33"/>
  </p:notesMasterIdLst>
  <p:sldIdLst>
    <p:sldId id="456" r:id="rId6"/>
    <p:sldId id="486" r:id="rId7"/>
    <p:sldId id="444" r:id="rId8"/>
    <p:sldId id="445" r:id="rId9"/>
    <p:sldId id="446" r:id="rId10"/>
    <p:sldId id="447" r:id="rId11"/>
    <p:sldId id="448" r:id="rId12"/>
    <p:sldId id="439" r:id="rId13"/>
    <p:sldId id="460" r:id="rId14"/>
    <p:sldId id="480" r:id="rId15"/>
    <p:sldId id="289" r:id="rId16"/>
    <p:sldId id="485" r:id="rId17"/>
    <p:sldId id="487" r:id="rId18"/>
    <p:sldId id="488" r:id="rId19"/>
    <p:sldId id="285" r:id="rId20"/>
    <p:sldId id="482" r:id="rId21"/>
    <p:sldId id="296" r:id="rId22"/>
    <p:sldId id="491" r:id="rId23"/>
    <p:sldId id="493" r:id="rId24"/>
    <p:sldId id="272" r:id="rId25"/>
    <p:sldId id="295" r:id="rId26"/>
    <p:sldId id="297" r:id="rId27"/>
    <p:sldId id="290" r:id="rId28"/>
    <p:sldId id="478" r:id="rId29"/>
    <p:sldId id="468" r:id="rId30"/>
    <p:sldId id="471" r:id="rId31"/>
    <p:sldId id="489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C09"/>
    <a:srgbClr val="FF0B0B"/>
    <a:srgbClr val="0000B0"/>
    <a:srgbClr val="FF9900"/>
    <a:srgbClr val="FF9933"/>
    <a:srgbClr val="FF6600"/>
    <a:srgbClr val="F56309"/>
    <a:srgbClr val="F66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0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1D5E2-E96D-4D8D-88B5-FD4FACA017CE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21413-D101-498F-82C2-625014A12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7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7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4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68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5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75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4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7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5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73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04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4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83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91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33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2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69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0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36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4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63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1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76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55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1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92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03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28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62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0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6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58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98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34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8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6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28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05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20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0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4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41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88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94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402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67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1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6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87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0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7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F0AD9-102D-45E8-8957-3492107B981F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6106-F7B3-46B8-9DFC-9F3E2B3FD4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50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9CA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en-US" sz="2000">
                <a:solidFill>
                  <a:srgbClr val="0000CC"/>
                </a:solidFill>
                <a:latin typeface=".VnHelvetInsH" panose="020B7200000000000000" pitchFamily="34" charset="0"/>
              </a:rPr>
              <a:t>Phßng gi¸o dôc thµnh phè huÕ</a:t>
            </a:r>
          </a:p>
          <a:p>
            <a:pPr eaLnBrk="1" hangingPunct="1">
              <a:lnSpc>
                <a:spcPct val="125000"/>
              </a:lnSpc>
            </a:pPr>
            <a:endParaRPr lang="en-US" altLang="en-US" sz="2000">
              <a:solidFill>
                <a:srgbClr val="0000CC"/>
              </a:solidFill>
              <a:latin typeface=".VnHelvetInsH" panose="020B7200000000000000" pitchFamily="34" charset="0"/>
            </a:endParaRPr>
          </a:p>
        </p:txBody>
      </p:sp>
      <p:sp>
        <p:nvSpPr>
          <p:cNvPr id="8" name="WordArt 53"/>
          <p:cNvSpPr>
            <a:spLocks noChangeArrowheads="1" noChangeShapeType="1" noTextEdit="1"/>
          </p:cNvSpPr>
          <p:nvPr userDrawn="1"/>
        </p:nvSpPr>
        <p:spPr bwMode="auto">
          <a:xfrm>
            <a:off x="0" y="457200"/>
            <a:ext cx="391477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THCS NGUYỄN CHÍ DIỂU</a:t>
            </a:r>
            <a:endParaRPr lang="en-US" sz="32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4" descr="L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7475"/>
            <a:ext cx="240347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70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2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7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20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4.sv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27.png"/><Relationship Id="rId9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4.sv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27.png"/><Relationship Id="rId9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gif"/><Relationship Id="rId3" Type="http://schemas.openxmlformats.org/officeDocument/2006/relationships/tags" Target="../tags/tag1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Layout" Target="../slideLayouts/slideLayout13.xml"/><Relationship Id="rId9" Type="http://schemas.openxmlformats.org/officeDocument/2006/relationships/slide" Target="slide6.xml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oleObject" Target="../embeddings/oleObject1.bin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18" Type="http://schemas.openxmlformats.org/officeDocument/2006/relationships/oleObject" Target="../embeddings/oleObject2.bin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20.wmf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ailieugiaovien.edu.vn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hyperlink" Target="https://tailieugiaovien.edu.vn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1.gif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2601" y="1987989"/>
            <a:ext cx="7804547" cy="2411015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ArchUp">
              <a:avLst>
                <a:gd name="adj" fmla="val 1101989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45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42C4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ĐẾN DỰ GIỜ</a:t>
            </a: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443162" y="2628901"/>
            <a:ext cx="4586288" cy="1387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60"/>
              </a:avLst>
            </a:prstTxWarp>
          </a:bodyPr>
          <a:lstStyle/>
          <a:p>
            <a:pPr algn="ctr"/>
            <a:r>
              <a:rPr lang="en-US" sz="247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60 – </a:t>
            </a:r>
            <a:r>
              <a:rPr lang="en-US" sz="2475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7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</a:t>
            </a:r>
          </a:p>
          <a:p>
            <a:pPr algn="ctr"/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MỘT BIẾN</a:t>
            </a:r>
            <a:endParaRPr lang="vi-VN" sz="2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4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24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75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85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9149B6-918C-43F6-87EA-D9A42DD74436}"/>
              </a:ext>
            </a:extLst>
          </p:cNvPr>
          <p:cNvSpPr txBox="1"/>
          <p:nvPr/>
        </p:nvSpPr>
        <p:spPr>
          <a:xfrm>
            <a:off x="131144" y="346374"/>
            <a:ext cx="6929532" cy="544149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511496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32FB2-D7CA-467F-BBE2-1117B61BD492}"/>
              </a:ext>
            </a:extLst>
          </p:cNvPr>
          <p:cNvSpPr/>
          <p:nvPr/>
        </p:nvSpPr>
        <p:spPr>
          <a:xfrm>
            <a:off x="184704" y="1054889"/>
            <a:ext cx="5377292" cy="482593"/>
          </a:xfrm>
          <a:prstGeom prst="rect">
            <a:avLst/>
          </a:prstGeom>
        </p:spPr>
        <p:txBody>
          <a:bodyPr wrap="none" lIns="51206" tIns="25603" rIns="51206" bIns="25603">
            <a:spAutoFit/>
          </a:bodyPr>
          <a:lstStyle/>
          <a:p>
            <a:pPr defTabSz="511496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7E1D86C-9666-49D5-8FA1-8D98C8E92DC4}"/>
                  </a:ext>
                </a:extLst>
              </p:cNvPr>
              <p:cNvSpPr/>
              <p:nvPr/>
            </p:nvSpPr>
            <p:spPr>
              <a:xfrm>
                <a:off x="254525" y="1971116"/>
                <a:ext cx="8512404" cy="160597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496">
                  <a:spcBef>
                    <a:spcPts val="336"/>
                  </a:spcBef>
                  <a:spcAft>
                    <a:spcPts val="336"/>
                  </a:spcAft>
                </a:pPr>
                <a:r>
                  <a:rPr lang="nl-NL" sz="3200" b="1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Xét đa thức G(x) =  x</a:t>
                </a:r>
                <a:r>
                  <a:rPr lang="nl-NL" sz="3200" b="1" baseline="300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2</a:t>
                </a:r>
                <a:r>
                  <a:rPr lang="nl-NL" sz="3200" b="1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- 4. </a:t>
                </a:r>
                <a:r>
                  <a:rPr lang="nl-NL" sz="3200" b="1" dirty="0">
                    <a:solidFill>
                      <a:schemeClr val="accent1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</a:t>
                </a:r>
                <a:r>
                  <a:rPr lang="nl-NL" sz="3200" b="1" dirty="0">
                    <a:solidFill>
                      <a:srgbClr val="0070C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á trị của đa thức </a:t>
                </a:r>
                <a:r>
                  <a:rPr lang="nl-NL" sz="3200" b="1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G(x) tại x = 3 và được kí hiệu là G(3).</a:t>
                </a:r>
                <a:endParaRPr lang="en-US" sz="32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496" fontAlgn="base">
                  <a:spcBef>
                    <a:spcPts val="336"/>
                  </a:spcBef>
                  <a:spcAft>
                    <a:spcPts val="336"/>
                  </a:spcAft>
                </a:pP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                </m:t>
                    </m:r>
                    <m:r>
                      <a:rPr lang="nl-NL" sz="3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3200" b="1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G(3) = 3</a:t>
                </a:r>
                <a:r>
                  <a:rPr lang="nl-NL" sz="3200" b="1" baseline="300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2</a:t>
                </a:r>
                <a:r>
                  <a:rPr lang="nl-NL" sz="3200" b="1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– 4 = 9-4 =5</a:t>
                </a:r>
                <a:endParaRPr lang="en-US" sz="32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7E1D86C-9666-49D5-8FA1-8D98C8E92D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25" y="1971116"/>
                <a:ext cx="8512404" cy="1605978"/>
              </a:xfrm>
              <a:prstGeom prst="rect">
                <a:avLst/>
              </a:prstGeom>
              <a:blipFill>
                <a:blip r:embed="rId2"/>
                <a:stretch>
                  <a:fillRect l="-2292" t="-64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6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973" y="758186"/>
            <a:ext cx="8456749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496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4: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 thức G(x) =  x</a:t>
            </a:r>
            <a:r>
              <a:rPr lang="nl-NL" sz="2800" b="1" baseline="30000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- 4</a:t>
            </a:r>
            <a:r>
              <a:rPr lang="nl-NL" sz="28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G(-2); G(−1); G(0); G(1); G(2).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577629" y="1362725"/>
            <a:ext cx="1350561" cy="514420"/>
          </a:xfrm>
          <a:prstGeom prst="wedgeEllipseCallout">
            <a:avLst>
              <a:gd name="adj1" fmla="val 30723"/>
              <a:gd name="adj2" fmla="val 5779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511516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910" y="1792906"/>
            <a:ext cx="6991490" cy="1344368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16"/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G(-2) = (-2)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- 4 = 0 </a:t>
            </a:r>
          </a:p>
          <a:p>
            <a:pPr defTabSz="511516"/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G(-1) = (-1)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- 4 = -3 </a:t>
            </a:r>
          </a:p>
          <a:p>
            <a:pPr defTabSz="511516"/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G(0) = (0)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= -4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6090" y="3137274"/>
            <a:ext cx="4574115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16"/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G(1) = (1)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- 4 = -3 </a:t>
            </a:r>
          </a:p>
          <a:p>
            <a:pPr defTabSz="511516"/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G(2) = (2)</a:t>
            </a:r>
            <a:r>
              <a:rPr lang="nn-NO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n-NO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- 4 = 0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389" y="4389567"/>
            <a:ext cx="9136607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16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G(x)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9070" y="5076333"/>
            <a:ext cx="7302631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16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2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-2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G(x) = 0</a:t>
            </a:r>
          </a:p>
        </p:txBody>
      </p:sp>
      <p:sp>
        <p:nvSpPr>
          <p:cNvPr id="13" name="WordArt 4">
            <a:extLst>
              <a:ext uri="{FF2B5EF4-FFF2-40B4-BE49-F238E27FC236}">
                <a16:creationId xmlns:a16="http://schemas.microsoft.com/office/drawing/2014/main" id="{9048E4BC-71C4-4078-876A-7D658104C4FA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310326" y="92948"/>
            <a:ext cx="6994688" cy="531904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NHÓM BÀN (3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phút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11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EC50DE3-5AE3-4441-8307-E0F331F389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640" y="5379175"/>
            <a:ext cx="2062082" cy="119296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54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1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5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9D282-0305-4784-AB94-CFB36E544445}"/>
              </a:ext>
            </a:extLst>
          </p:cNvPr>
          <p:cNvSpPr txBox="1"/>
          <p:nvPr/>
        </p:nvSpPr>
        <p:spPr>
          <a:xfrm>
            <a:off x="706777" y="173610"/>
            <a:ext cx="2202183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511532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1B2CE7-4045-4579-9333-114972E6C8F2}"/>
              </a:ext>
            </a:extLst>
          </p:cNvPr>
          <p:cNvSpPr/>
          <p:nvPr/>
        </p:nvSpPr>
        <p:spPr>
          <a:xfrm>
            <a:off x="235671" y="755623"/>
            <a:ext cx="8432584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defTabSz="511532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a,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F(x)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F(a) = 0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= 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F(x).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6F943-DE8D-4559-B862-C68E499AA5D3}"/>
              </a:ext>
            </a:extLst>
          </p:cNvPr>
          <p:cNvSpPr/>
          <p:nvPr/>
        </p:nvSpPr>
        <p:spPr>
          <a:xfrm>
            <a:off x="152400" y="2315195"/>
            <a:ext cx="8915400" cy="1421312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VÍ DỤ 4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a) Kiểm tra xem x = 0; x=1 và x = -3 có là nghiệm của đa thức A(x) = 2x</a:t>
            </a:r>
            <a:r>
              <a:rPr lang="nl-NL" sz="2800" b="1" baseline="300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+ 6x không?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CE825-168A-4008-A808-97D70F77CA35}"/>
              </a:ext>
            </a:extLst>
          </p:cNvPr>
          <p:cNvSpPr/>
          <p:nvPr/>
        </p:nvSpPr>
        <p:spPr>
          <a:xfrm>
            <a:off x="1" y="3870615"/>
            <a:ext cx="9643620" cy="200608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Ta có:  A(0) = 2.0</a:t>
            </a:r>
            <a:r>
              <a:rPr lang="nl-NL" sz="28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+ 6.0 = 0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A(1) = 2.1</a:t>
            </a:r>
            <a:r>
              <a:rPr lang="nl-NL" sz="2800" b="1" baseline="30000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+ 6.1 = 2 + 6= 8 ≠ 0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A(-3) = 2.(-3)</a:t>
            </a:r>
            <a:r>
              <a:rPr lang="nl-NL" sz="28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+ 6.(-3) = 2.9+ (-18)= 0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Vậy x = -3 và x = 0 là hai nghiệm của đa thức A(x) = 2x</a:t>
            </a:r>
            <a:r>
              <a:rPr lang="nl-NL" sz="28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+ 6x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CF604-43A9-4D6B-93C6-E4919E6DE2B6}"/>
              </a:ext>
            </a:extLst>
          </p:cNvPr>
          <p:cNvSpPr/>
          <p:nvPr/>
        </p:nvSpPr>
        <p:spPr>
          <a:xfrm>
            <a:off x="37707" y="5993225"/>
            <a:ext cx="9115719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= 1 không là nghiệm của đa thức  A(x) = 2x</a:t>
            </a:r>
            <a:r>
              <a:rPr lang="nl-NL" sz="2800" b="1" baseline="30000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+ 6x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FC24FD-FB67-4C0C-8433-E61C40FE46B2}"/>
              </a:ext>
            </a:extLst>
          </p:cNvPr>
          <p:cNvSpPr/>
          <p:nvPr/>
        </p:nvSpPr>
        <p:spPr>
          <a:xfrm>
            <a:off x="152400" y="844614"/>
            <a:ext cx="8915400" cy="200608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VÍ DỤ 4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Tìm nghiệm của các đa thức sau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b.1)  x + 3 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b.2)  </a:t>
            </a: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</a:t>
            </a:r>
            <a:r>
              <a:rPr lang="nl-NL" sz="2800" b="1" baseline="30000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+ 6x</a:t>
            </a:r>
            <a:endParaRPr lang="nl-NL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211656" y="650346"/>
            <a:ext cx="1650321" cy="6096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defTabSz="511548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1642" y="1572131"/>
            <a:ext cx="8856157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48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= 0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1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895612" y="1309174"/>
            <a:ext cx="1270377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D63BC-E060-4C97-BEA8-5ED6327514ED}"/>
              </a:ext>
            </a:extLst>
          </p:cNvPr>
          <p:cNvSpPr/>
          <p:nvPr/>
        </p:nvSpPr>
        <p:spPr>
          <a:xfrm>
            <a:off x="152400" y="43342"/>
            <a:ext cx="8915400" cy="990425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VÍ DỤ 4</a:t>
            </a:r>
          </a:p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c) Tìm nghiệm của đa thức B(x) = x</a:t>
            </a:r>
            <a:r>
              <a:rPr lang="nl-NL" sz="2800" b="1" baseline="300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85256-D5B1-4227-B5C5-E65387D3F603}"/>
              </a:ext>
            </a:extLst>
          </p:cNvPr>
          <p:cNvSpPr/>
          <p:nvPr/>
        </p:nvSpPr>
        <p:spPr>
          <a:xfrm>
            <a:off x="323654" y="2458177"/>
            <a:ext cx="8915400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Nên     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</a:t>
            </a:r>
            <a:r>
              <a:rPr lang="nl-NL" sz="2800" b="1" baseline="300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+ 1 </a:t>
            </a:r>
            <a:r>
              <a:rPr lang="nl-NL" sz="2800" b="1" dirty="0">
                <a:solidFill>
                  <a:prstClr val="black"/>
                </a:solidFill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≥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&gt; 0 với mọi x</a:t>
            </a:r>
            <a:endParaRPr lang="nl-NL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AF14D-A2D1-4CF0-94DB-E5C4D3C2DB33}"/>
              </a:ext>
            </a:extLst>
          </p:cNvPr>
          <p:cNvSpPr/>
          <p:nvPr/>
        </p:nvSpPr>
        <p:spPr>
          <a:xfrm>
            <a:off x="334650" y="3213889"/>
            <a:ext cx="8915400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3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Vậy đa thức B(x) = x</a:t>
            </a:r>
            <a:r>
              <a:rPr lang="nl-NL" sz="2800" b="1" baseline="300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 không có nghiệm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78D0EFA-47AC-4FC9-A203-B9B8187EB0C2}"/>
                  </a:ext>
                </a:extLst>
              </p:cNvPr>
              <p:cNvSpPr/>
              <p:nvPr/>
            </p:nvSpPr>
            <p:spPr>
              <a:xfrm>
                <a:off x="897633" y="1825370"/>
                <a:ext cx="4706751" cy="482593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532">
                  <a:spcBef>
                    <a:spcPts val="336"/>
                  </a:spcBef>
                  <a:spcAft>
                    <a:spcPts val="336"/>
                  </a:spcAft>
                </a:pPr>
                <a:r>
                  <a:rPr lang="nl-NL" sz="2800" b="1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 x</a:t>
                </a:r>
                <a:r>
                  <a:rPr lang="nl-NL" sz="2800" b="1" baseline="300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2</a:t>
                </a:r>
                <a:r>
                  <a:rPr lang="nl-NL" sz="2800" b="1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nl-NL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0 với mọi giá trị của x 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78D0EFA-47AC-4FC9-A203-B9B8187EB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3" y="1825370"/>
                <a:ext cx="4706751" cy="482593"/>
              </a:xfrm>
              <a:prstGeom prst="rect">
                <a:avLst/>
              </a:prstGeom>
              <a:blipFill>
                <a:blip r:embed="rId2"/>
                <a:stretch>
                  <a:fillRect l="-3497" t="-16250" r="-479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7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3"/>
          <p:cNvSpPr txBox="1"/>
          <p:nvPr/>
        </p:nvSpPr>
        <p:spPr>
          <a:xfrm>
            <a:off x="174183" y="653873"/>
            <a:ext cx="104984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11548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65608" y="1293624"/>
            <a:ext cx="7844920" cy="1326691"/>
            <a:chOff x="-63677" y="475221"/>
            <a:chExt cx="4229876" cy="7516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041" y="561034"/>
              <a:ext cx="690158" cy="665885"/>
            </a:xfrm>
            <a:prstGeom prst="rect">
              <a:avLst/>
            </a:prstGeom>
          </p:spPr>
        </p:pic>
        <p:sp>
          <p:nvSpPr>
            <p:cNvPr id="32" name="Speech Bubble: Rectangle with Corners Rounded 134"/>
            <p:cNvSpPr/>
            <p:nvPr/>
          </p:nvSpPr>
          <p:spPr>
            <a:xfrm>
              <a:off x="-63677" y="475221"/>
              <a:ext cx="2991791" cy="629184"/>
            </a:xfrm>
            <a:prstGeom prst="wedgeRoundRectCallout">
              <a:avLst>
                <a:gd name="adj1" fmla="val 66288"/>
                <a:gd name="adj2" fmla="val 42737"/>
                <a:gd name="adj3" fmla="val 16667"/>
              </a:avLst>
            </a:prstGeom>
            <a:solidFill>
              <a:srgbClr val="F2F2D8"/>
            </a:solidFill>
            <a:ln w="12700" cap="flat" cmpd="sng" algn="ctr">
              <a:solidFill>
                <a:srgbClr val="FFC000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defTabSz="511548">
                <a:spcAft>
                  <a:spcPts val="448"/>
                </a:spcAft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thức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1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nghiệm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nhiều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nghiệm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nghiệm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.</a:t>
              </a:r>
              <a:endParaRPr lang="en-US" sz="2800" b="1" kern="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1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76302"/>
            <a:ext cx="2133600" cy="5674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defTabSz="511568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73438"/>
            <a:ext cx="8915400" cy="131359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68">
              <a:spcBef>
                <a:spcPts val="336"/>
              </a:spcBef>
              <a:spcAft>
                <a:spcPts val="336"/>
              </a:spcAft>
            </a:pP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1.Tính giá trị của đa thức F(x) = 2x</a:t>
            </a:r>
            <a:r>
              <a:rPr lang="nl-NL" sz="24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-  3x - 2 tại x  = −1;</a:t>
            </a:r>
          </a:p>
          <a:p>
            <a:pPr defTabSz="511568">
              <a:spcBef>
                <a:spcPts val="336"/>
              </a:spcBef>
              <a:spcAft>
                <a:spcPts val="336"/>
              </a:spcAft>
            </a:pP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= 0; x = 1; x = 2. Từ đó hãy tìm một nghiệm của đa thức F(x).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defTabSz="511568">
              <a:spcBef>
                <a:spcPts val="336"/>
              </a:spcBef>
              <a:spcAft>
                <a:spcPts val="336"/>
              </a:spcAft>
            </a:pP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Tìm nghiệm của đa thức </a:t>
            </a: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E(x) = x</a:t>
            </a:r>
            <a:r>
              <a:rPr lang="nl-NL" sz="24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 </a:t>
            </a:r>
            <a:r>
              <a:rPr lang="nl-NL" sz="24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x.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069261" y="1944021"/>
            <a:ext cx="1145335" cy="438707"/>
          </a:xfrm>
          <a:prstGeom prst="wedgeEllipseCallout">
            <a:avLst>
              <a:gd name="adj1" fmla="val 30723"/>
              <a:gd name="adj2" fmla="val 5779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568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071539"/>
            <a:ext cx="8763000" cy="1344368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68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511568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F(-1) = 2.(-1)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- 3.(-1) - 2 = 3; </a:t>
            </a:r>
          </a:p>
          <a:p>
            <a:pPr defTabSz="511568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F(0) = 2.(0)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- 3.(0) - 2 = -2;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414" y="3423498"/>
            <a:ext cx="4221243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68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F(1) = 2.1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- 3.1 - 2 = -3; </a:t>
            </a:r>
          </a:p>
          <a:p>
            <a:pPr defTabSz="511568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F(2) = 2.2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- 3.2 - 2 = 0;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4464" y="4271132"/>
            <a:ext cx="6811943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68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⇒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F(x)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2.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765" y="4736971"/>
            <a:ext cx="4221243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592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Tìm nghiệm của đa thức 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E(x) = x</a:t>
            </a:r>
            <a:r>
              <a:rPr lang="nl-NL" sz="2800" b="1" baseline="300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x.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9696" y="5011194"/>
            <a:ext cx="4221243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defTabSz="511592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</a:t>
            </a:r>
            <a:r>
              <a:rPr lang="nl-NL" sz="2800" b="1" baseline="300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 </a:t>
            </a:r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x = 0</a:t>
            </a:r>
          </a:p>
          <a:p>
            <a:pPr defTabSz="511592"/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x(x+1) = 0</a:t>
            </a:r>
          </a:p>
          <a:p>
            <a:pPr defTabSz="511592"/>
            <a:r>
              <a:rPr lang="nl-NL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x = 0 hoặc x = -1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097" y="6248400"/>
            <a:ext cx="8822703" cy="523220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E(x)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0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 = -1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WordArt 4">
            <a:extLst>
              <a:ext uri="{FF2B5EF4-FFF2-40B4-BE49-F238E27FC236}">
                <a16:creationId xmlns:a16="http://schemas.microsoft.com/office/drawing/2014/main" id="{EA5AE997-FC98-4332-8BAC-96C1E83B5B2A}"/>
              </a:ext>
            </a:extLst>
          </p:cNvPr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3608859" y="191356"/>
            <a:ext cx="4177685" cy="433496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TOÀN LỚP </a:t>
            </a:r>
          </a:p>
        </p:txBody>
      </p:sp>
    </p:spTree>
    <p:extLst>
      <p:ext uri="{BB962C8B-B14F-4D97-AF65-F5344CB8AC3E}">
        <p14:creationId xmlns:p14="http://schemas.microsoft.com/office/powerpoint/2010/main" val="57319112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/>
      <p:bldP spid="9" grpId="0"/>
      <p:bldP spid="10" grpId="0"/>
      <p:bldP spid="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80010" y="837440"/>
            <a:ext cx="8983980" cy="9308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prstClr val="black"/>
                </a:solidFill>
                <a:cs typeface="Arial" panose="020B0604020202020204" pitchFamily="34" charset="0"/>
              </a:rPr>
              <a:t>Câu</a:t>
            </a:r>
            <a:r>
              <a:rPr lang="en-US" sz="21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Đa thức: </a:t>
            </a:r>
            <a:r>
              <a:rPr lang="en-US" sz="21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Q(x) = 5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2x + 4x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</a:t>
            </a:r>
            <a:r>
              <a:rPr lang="en-US" sz="21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phát biểu sau Đúng hay sai</a:t>
            </a:r>
            <a:r>
              <a:rPr lang="fr-FR" sz="2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1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348792" y="1888396"/>
            <a:ext cx="5257014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noProof="1">
                <a:solidFill>
                  <a:srgbClr val="0070C0"/>
                </a:solidFill>
                <a:cs typeface="Arial" panose="020B0604020202020204" pitchFamily="34" charset="0"/>
              </a:rPr>
              <a:t>A.</a:t>
            </a:r>
            <a:r>
              <a:rPr lang="en-US" sz="2400" b="1" noProof="1">
                <a:solidFill>
                  <a:srgbClr val="0070C0"/>
                </a:solidFill>
                <a:cs typeface="Arial" panose="020B0604020202020204" pitchFamily="34" charset="0"/>
              </a:rPr>
              <a:t> Bậc của đa thức Q(x) là 3</a:t>
            </a:r>
            <a:r>
              <a:rPr lang="vi-VN" sz="2400" b="1" noProof="1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348791" y="3453182"/>
            <a:ext cx="5257014" cy="760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noProof="1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fr-FR" sz="20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số cao nhất của đa thức là 2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281974" y="2651970"/>
            <a:ext cx="5326212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en-US" sz="22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số của luỹ thừa bậc 3 là -4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339829" y="4355184"/>
            <a:ext cx="5588055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srgbClr val="0070C0"/>
                </a:solidFill>
                <a:cs typeface="Arial" panose="020B0604020202020204" pitchFamily="34" charset="0"/>
              </a:rPr>
              <a:t>D.</a:t>
            </a:r>
            <a:r>
              <a:rPr lang="en-US" sz="2100" b="1" noProof="1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r-FR" sz="22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 và x = 1 là 2 nghiệm của đa thức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7A08EB3-9A7C-47EB-AA90-AB5944428E08}"/>
              </a:ext>
            </a:extLst>
          </p:cNvPr>
          <p:cNvSpPr txBox="1"/>
          <p:nvPr/>
        </p:nvSpPr>
        <p:spPr>
          <a:xfrm>
            <a:off x="1513852" y="286199"/>
            <a:ext cx="6866577" cy="551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fontAlgn="auto" hangingPunct="1">
              <a:lnSpc>
                <a:spcPts val="4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</a:t>
            </a:r>
            <a:r>
              <a:rPr lang="en-US" sz="2400" b="1" dirty="0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400" b="1" dirty="0" err="1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E5BFACA-878E-4855-AA0C-DD81B7709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687817"/>
              </p:ext>
            </p:extLst>
          </p:nvPr>
        </p:nvGraphicFramePr>
        <p:xfrm>
          <a:off x="6114853" y="1953181"/>
          <a:ext cx="729006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EEEA4445-9A21-4A6B-98A6-B6FBB4232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03964"/>
              </p:ext>
            </p:extLst>
          </p:nvPr>
        </p:nvGraphicFramePr>
        <p:xfrm>
          <a:off x="6125848" y="2671190"/>
          <a:ext cx="729006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8385561-AC24-4FD1-9D26-27A3E80C1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17391"/>
              </p:ext>
            </p:extLst>
          </p:nvPr>
        </p:nvGraphicFramePr>
        <p:xfrm>
          <a:off x="6154131" y="3529030"/>
          <a:ext cx="729006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0393AC93-1DAC-4913-8812-A1626DB8B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425201"/>
              </p:ext>
            </p:extLst>
          </p:nvPr>
        </p:nvGraphicFramePr>
        <p:xfrm>
          <a:off x="6182413" y="4396293"/>
          <a:ext cx="729006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pic>
        <p:nvPicPr>
          <p:cNvPr id="1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64F7705-672C-4635-A552-835C4E102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6640" y="5379175"/>
            <a:ext cx="2062082" cy="119296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295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80010" y="837440"/>
            <a:ext cx="8983980" cy="9308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prstClr val="black"/>
                </a:solidFill>
                <a:cs typeface="Arial" panose="020B0604020202020204" pitchFamily="34" charset="0"/>
              </a:rPr>
              <a:t>Câu</a:t>
            </a:r>
            <a:r>
              <a:rPr lang="en-US" sz="21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Đa thức: </a:t>
            </a:r>
            <a:r>
              <a:rPr lang="en-US" sz="21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Q(x) = 5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2x + 4x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</a:t>
            </a:r>
            <a:r>
              <a:rPr lang="en-US" sz="21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phát biểu sau Đúng hay sai</a:t>
            </a:r>
            <a:r>
              <a:rPr lang="fr-FR" sz="2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100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348792" y="1888396"/>
            <a:ext cx="5257014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noProof="1">
                <a:solidFill>
                  <a:srgbClr val="0070C0"/>
                </a:solidFill>
                <a:cs typeface="Arial" panose="020B0604020202020204" pitchFamily="34" charset="0"/>
              </a:rPr>
              <a:t>A.</a:t>
            </a:r>
            <a:r>
              <a:rPr lang="en-US" sz="2400" b="1" noProof="1">
                <a:solidFill>
                  <a:srgbClr val="0070C0"/>
                </a:solidFill>
                <a:cs typeface="Arial" panose="020B0604020202020204" pitchFamily="34" charset="0"/>
              </a:rPr>
              <a:t> Bậc của đa thức Q(x) là 3</a:t>
            </a:r>
            <a:r>
              <a:rPr lang="vi-VN" sz="2400" b="1" noProof="1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348791" y="3453182"/>
            <a:ext cx="5257014" cy="760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noProof="1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fr-FR" sz="20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số cao nhất của đa thức là 2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281974" y="2651970"/>
            <a:ext cx="5326212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en-US" sz="22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số của luỹ thừa bậc 3 là -4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339829" y="4355184"/>
            <a:ext cx="5588055" cy="66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00" b="1" noProof="1">
                <a:solidFill>
                  <a:srgbClr val="0070C0"/>
                </a:solidFill>
                <a:cs typeface="Arial" panose="020B0604020202020204" pitchFamily="34" charset="0"/>
              </a:rPr>
              <a:t>D.</a:t>
            </a:r>
            <a:r>
              <a:rPr lang="en-US" sz="2100" b="1" noProof="1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r-FR" sz="2200" b="1" noProof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 và x = 1 là 2 nghiệm của đa thức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7A08EB3-9A7C-47EB-AA90-AB5944428E08}"/>
              </a:ext>
            </a:extLst>
          </p:cNvPr>
          <p:cNvSpPr txBox="1"/>
          <p:nvPr/>
        </p:nvSpPr>
        <p:spPr>
          <a:xfrm>
            <a:off x="1513852" y="286199"/>
            <a:ext cx="6866577" cy="551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fontAlgn="auto" hangingPunct="1">
              <a:lnSpc>
                <a:spcPts val="4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VÀ BIỂU ĐIỂM</a:t>
            </a:r>
            <a:endParaRPr lang="en-US" sz="2400" b="1" dirty="0">
              <a:solidFill>
                <a:srgbClr val="2437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E5BFACA-878E-4855-AA0C-DD81B7709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50858"/>
              </p:ext>
            </p:extLst>
          </p:nvPr>
        </p:nvGraphicFramePr>
        <p:xfrm>
          <a:off x="6125848" y="1953181"/>
          <a:ext cx="718011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011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EEEA4445-9A21-4A6B-98A6-B6FBB4232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14434"/>
              </p:ext>
            </p:extLst>
          </p:nvPr>
        </p:nvGraphicFramePr>
        <p:xfrm>
          <a:off x="6125848" y="2671190"/>
          <a:ext cx="729006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38385561-AC24-4FD1-9D26-27A3E80C1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24227"/>
              </p:ext>
            </p:extLst>
          </p:nvPr>
        </p:nvGraphicFramePr>
        <p:xfrm>
          <a:off x="6154130" y="3529030"/>
          <a:ext cx="757289" cy="61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89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61271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0393AC93-1DAC-4913-8812-A1626DB8B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053017"/>
              </p:ext>
            </p:extLst>
          </p:nvPr>
        </p:nvGraphicFramePr>
        <p:xfrm>
          <a:off x="6182413" y="4421171"/>
          <a:ext cx="729006" cy="58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006">
                  <a:extLst>
                    <a:ext uri="{9D8B030D-6E8A-4147-A177-3AD203B41FA5}">
                      <a16:colId xmlns:a16="http://schemas.microsoft.com/office/drawing/2014/main" val="3951572647"/>
                    </a:ext>
                  </a:extLst>
                </a:gridCol>
              </a:tblGrid>
              <a:tr h="58783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01959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DCEC53B-BF5E-42EA-AEE4-B322CBECB14B}"/>
              </a:ext>
            </a:extLst>
          </p:cNvPr>
          <p:cNvSpPr txBox="1"/>
          <p:nvPr/>
        </p:nvSpPr>
        <p:spPr>
          <a:xfrm>
            <a:off x="1376313" y="5363850"/>
            <a:ext cx="480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srgbClr val="FF0000"/>
                </a:solidFill>
              </a:rPr>
              <a:t> 1 ý </a:t>
            </a:r>
            <a:r>
              <a:rPr lang="en-US" b="1" dirty="0" err="1">
                <a:solidFill>
                  <a:srgbClr val="FF0000"/>
                </a:solidFill>
              </a:rPr>
              <a:t>được</a:t>
            </a:r>
            <a:r>
              <a:rPr lang="en-US" b="1" dirty="0">
                <a:solidFill>
                  <a:srgbClr val="FF0000"/>
                </a:solidFill>
              </a:rPr>
              <a:t> 1,0 </a:t>
            </a:r>
            <a:r>
              <a:rPr lang="en-US" b="1" dirty="0" err="1">
                <a:solidFill>
                  <a:srgbClr val="FF0000"/>
                </a:solidFill>
              </a:rPr>
              <a:t>điểm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srgbClr val="FF0000"/>
                </a:solidFill>
              </a:rPr>
              <a:t> 2 ý </a:t>
            </a:r>
            <a:r>
              <a:rPr lang="en-US" b="1" dirty="0" err="1">
                <a:solidFill>
                  <a:srgbClr val="FF0000"/>
                </a:solidFill>
              </a:rPr>
              <a:t>được</a:t>
            </a:r>
            <a:r>
              <a:rPr lang="en-US" b="1" dirty="0">
                <a:solidFill>
                  <a:srgbClr val="FF0000"/>
                </a:solidFill>
              </a:rPr>
              <a:t> 2,5 </a:t>
            </a:r>
            <a:r>
              <a:rPr lang="en-US" b="1" dirty="0" err="1">
                <a:solidFill>
                  <a:srgbClr val="FF0000"/>
                </a:solidFill>
              </a:rPr>
              <a:t>điểm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srgbClr val="FF0000"/>
                </a:solidFill>
              </a:rPr>
              <a:t> 3 ý </a:t>
            </a:r>
            <a:r>
              <a:rPr lang="en-US" b="1" dirty="0" err="1">
                <a:solidFill>
                  <a:srgbClr val="FF0000"/>
                </a:solidFill>
              </a:rPr>
              <a:t>được</a:t>
            </a:r>
            <a:r>
              <a:rPr lang="en-US" b="1" dirty="0">
                <a:solidFill>
                  <a:srgbClr val="FF0000"/>
                </a:solidFill>
              </a:rPr>
              <a:t> 5,0 </a:t>
            </a:r>
            <a:r>
              <a:rPr lang="en-US" b="1" dirty="0" err="1">
                <a:solidFill>
                  <a:srgbClr val="FF0000"/>
                </a:solidFill>
              </a:rPr>
              <a:t>điểm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srgbClr val="FF0000"/>
                </a:solidFill>
              </a:rPr>
              <a:t> 4 ý </a:t>
            </a:r>
            <a:r>
              <a:rPr lang="en-US" b="1" dirty="0" err="1">
                <a:solidFill>
                  <a:srgbClr val="FF0000"/>
                </a:solidFill>
              </a:rPr>
              <a:t>được</a:t>
            </a:r>
            <a:r>
              <a:rPr lang="en-US" b="1" dirty="0">
                <a:solidFill>
                  <a:srgbClr val="FF0000"/>
                </a:solidFill>
              </a:rPr>
              <a:t> 10,0 </a:t>
            </a:r>
            <a:r>
              <a:rPr lang="en-US" b="1" dirty="0" err="1">
                <a:solidFill>
                  <a:srgbClr val="FF0000"/>
                </a:solidFill>
              </a:rPr>
              <a:t>điểm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91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B07831-87EE-45C1-885B-08A035F9DDC2}"/>
              </a:ext>
            </a:extLst>
          </p:cNvPr>
          <p:cNvSpPr txBox="1"/>
          <p:nvPr/>
        </p:nvSpPr>
        <p:spPr>
          <a:xfrm>
            <a:off x="424206" y="1913640"/>
            <a:ext cx="79656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A2EE2D-3B35-4AD4-B553-4EC3F95A9EC3}"/>
              </a:ext>
            </a:extLst>
          </p:cNvPr>
          <p:cNvSpPr/>
          <p:nvPr/>
        </p:nvSpPr>
        <p:spPr>
          <a:xfrm>
            <a:off x="575035" y="381828"/>
            <a:ext cx="3318236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308632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>
          <a:xfrm>
            <a:off x="2632617" y="101277"/>
            <a:ext cx="3886200" cy="637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" y="958647"/>
            <a:ext cx="1025970" cy="4940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7522" y="1939310"/>
            <a:ext cx="7964096" cy="320590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just">
              <a:lnSpc>
                <a:spcPct val="150000"/>
              </a:lnSpc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 cao H (mét) của một vật (so với mặt đất) khi ném lên từ một điểm trên mặt đất được biểu thị bởi biểu thức H = -5x</a:t>
            </a:r>
            <a:r>
              <a:rPr lang="nl-NL" sz="2800" b="1" baseline="300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+ 15x, trong đó x (giây) là thời gian tính từ thời điểm ném vật. Hỏi sau bao lâu kể từ khi được ném lên, vật sẽ rơi trở lại mặt đất?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99160-853D-4EC4-8C96-EEE9029C63EB}"/>
              </a:ext>
            </a:extLst>
          </p:cNvPr>
          <p:cNvSpPr/>
          <p:nvPr/>
        </p:nvSpPr>
        <p:spPr>
          <a:xfrm>
            <a:off x="1442300" y="894215"/>
            <a:ext cx="7320699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620">
              <a:spcBef>
                <a:spcPts val="336"/>
              </a:spcBef>
              <a:spcAft>
                <a:spcPts val="336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Trở lại bài toán mở đầu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48006" y="288302"/>
            <a:ext cx="1905000" cy="50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0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8006" y="894215"/>
            <a:ext cx="8414994" cy="4825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620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Trở lại bài toán mở đầu, hãy thực hiện các yêu cầu sau: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55902"/>
            <a:ext cx="2339492" cy="27315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4884" y="2027038"/>
            <a:ext cx="5791200" cy="1852199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620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a. Xác định bậc, hệ số cao nhất và hệ số tự do của đa thức H(x) = −5x</a:t>
            </a:r>
            <a:r>
              <a:rPr lang="nl-NL" sz="2800" baseline="300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 </a:t>
            </a: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+ 15x.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defTabSz="511620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b.Tại sao x = 0 là một nghiệm của đa thức H(x)? Kết quả đó nói lên điều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564" y="4676476"/>
            <a:ext cx="7535943" cy="1344368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620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c.Tính giá trị của H(x) khi x = 1; x = 2 và x = 3 để tìm nghiệm khác 0 của H(x). Nghiệm ấy có ý nghĩa gì? Từ đó hãy trả lời câu hỏi của bài toán.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591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ộ sưu tập 500 mẫu Marble powerpoint background Tinh tế, đẳng cấp, tải ng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488504" y="42039"/>
            <a:ext cx="1201317" cy="531865"/>
          </a:xfrm>
          <a:prstGeom prst="wedgeEllipseCallout">
            <a:avLst>
              <a:gd name="adj1" fmla="val 30723"/>
              <a:gd name="adj2" fmla="val 577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 defTabSz="511652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73802"/>
            <a:ext cx="7924800" cy="200608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652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a.Trong đa thức </a:t>
            </a: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H(x) = −5x</a:t>
            </a:r>
            <a:r>
              <a:rPr lang="nl-NL" sz="2800" baseline="300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 </a:t>
            </a: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+ 15x, có</a:t>
            </a:r>
          </a:p>
          <a:p>
            <a:pPr defTabSz="511652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Bâc là: 2</a:t>
            </a:r>
          </a:p>
          <a:p>
            <a:pPr defTabSz="511652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Hệ số cao nhất là: -5</a:t>
            </a:r>
          </a:p>
          <a:p>
            <a:pPr defTabSz="511652">
              <a:spcBef>
                <a:spcPts val="336"/>
              </a:spcBef>
              <a:spcAft>
                <a:spcPts val="336"/>
              </a:spcAft>
            </a:pP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Hệ số tự do là: 0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0487" y="2707163"/>
                <a:ext cx="7913914" cy="1421312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652">
                  <a:spcBef>
                    <a:spcPts val="336"/>
                  </a:spcBef>
                  <a:spcAft>
                    <a:spcPts val="336"/>
                  </a:spcAft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nghiệm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= 0.</a:t>
                </a:r>
              </a:p>
              <a:p>
                <a:pPr defTabSz="511652">
                  <a:spcBef>
                    <a:spcPts val="336"/>
                  </a:spcBef>
                  <a:spcAft>
                    <a:spcPts val="336"/>
                  </a:spcAft>
                </a:pP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nói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Khi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thời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gian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0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cũng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0.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7" y="2707163"/>
                <a:ext cx="7913914" cy="1421312"/>
              </a:xfrm>
              <a:prstGeom prst="rect">
                <a:avLst/>
              </a:prstGeom>
              <a:blipFill>
                <a:blip r:embed="rId3"/>
                <a:stretch>
                  <a:fillRect l="-2080" t="-6009" r="-1772" b="-1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20532" y="4214568"/>
            <a:ext cx="7044445" cy="1692771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H(1) = −5. 1</a:t>
            </a:r>
            <a:r>
              <a:rPr lang="en-US" sz="2800" baseline="30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+ 15. 1 = 10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   H(2) = −5. 2</a:t>
            </a:r>
            <a:r>
              <a:rPr lang="en-US" sz="2800" baseline="30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+ 15. 2 = 10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   H(3) = −5. 3</a:t>
            </a:r>
            <a:r>
              <a:rPr lang="en-US" sz="2800" baseline="30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+ 15. 3 = 0</a:t>
            </a:r>
          </a:p>
        </p:txBody>
      </p:sp>
    </p:spTree>
    <p:extLst>
      <p:ext uri="{BB962C8B-B14F-4D97-AF65-F5344CB8AC3E}">
        <p14:creationId xmlns:p14="http://schemas.microsoft.com/office/powerpoint/2010/main" val="354341501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ình Nền Khung Đẹp - Những Mẫu Khung Độc Đáo và Sang Trọ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150658" y="152502"/>
            <a:ext cx="2993342" cy="3093627"/>
            <a:chOff x="9372600" y="208845"/>
            <a:chExt cx="8458200" cy="587414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600" y="208845"/>
              <a:ext cx="8458200" cy="58741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169628" y="5672642"/>
              <a:ext cx="1219200" cy="232661"/>
            </a:xfrm>
            <a:prstGeom prst="rect">
              <a:avLst/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1219200" y="838200"/>
            <a:ext cx="762000" cy="3764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57400" y="764828"/>
            <a:ext cx="1632158" cy="523220"/>
          </a:xfrm>
          <a:prstGeom prst="rect">
            <a:avLst/>
          </a:prstGeom>
        </p:spPr>
        <p:txBody>
          <a:bodyPr wrap="none" lIns="91430" tIns="45720" rIns="91430" bIns="4572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6170" y="3962400"/>
            <a:ext cx="7445829" cy="954107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Khi ném vật từ một điểm trên mặt đất sau thời gian là 3 giây, thì vật rơi trở lại mặt đất (0m).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275320"/>
            <a:ext cx="5029200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ném vật từ một điểm trên mặt đất sau thời gian là 1 giây, thì độ cao của vật là 10m.</a:t>
            </a:r>
          </a:p>
        </p:txBody>
      </p:sp>
      <p:sp>
        <p:nvSpPr>
          <p:cNvPr id="4" name="Rectangle 3"/>
          <p:cNvSpPr/>
          <p:nvPr/>
        </p:nvSpPr>
        <p:spPr>
          <a:xfrm>
            <a:off x="925286" y="2660398"/>
            <a:ext cx="5225372" cy="1384995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ném vật từ một điểm trên mặt đất sau thời gian là 2 giây, thì độ cao của vật là 10m.</a:t>
            </a:r>
          </a:p>
        </p:txBody>
      </p:sp>
    </p:spTree>
    <p:extLst>
      <p:ext uri="{BB962C8B-B14F-4D97-AF65-F5344CB8AC3E}">
        <p14:creationId xmlns:p14="http://schemas.microsoft.com/office/powerpoint/2010/main" val="176161145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7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4350" y="3072946"/>
            <a:ext cx="2577592" cy="4038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83205" y="3072946"/>
            <a:ext cx="2577592" cy="40389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52059" y="3072946"/>
            <a:ext cx="2577592" cy="403896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15946" y="2716892"/>
            <a:ext cx="712108" cy="7121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092" y="2716892"/>
            <a:ext cx="712108" cy="71210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84801" y="2716892"/>
            <a:ext cx="712108" cy="71210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79789" y="2800306"/>
            <a:ext cx="384424" cy="5452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0805" y="2868083"/>
            <a:ext cx="344682" cy="4097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19047" y="2834195"/>
            <a:ext cx="443615" cy="44361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513852" y="1389137"/>
            <a:ext cx="614407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eaLnBrk="1" fontAlgn="auto" hangingPunct="1">
              <a:lnSpc>
                <a:spcPts val="46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2437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-299257" y="6416747"/>
            <a:ext cx="9742512" cy="456535"/>
            <a:chOff x="0" y="0"/>
            <a:chExt cx="5131858" cy="2404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31858" cy="240479"/>
            </a:xfrm>
            <a:custGeom>
              <a:avLst/>
              <a:gdLst/>
              <a:ahLst/>
              <a:cxnLst/>
              <a:rect l="l" t="t" r="r" b="b"/>
              <a:pathLst>
                <a:path w="5131858" h="240479">
                  <a:moveTo>
                    <a:pt x="0" y="0"/>
                  </a:moveTo>
                  <a:lnTo>
                    <a:pt x="5131858" y="0"/>
                  </a:lnTo>
                  <a:lnTo>
                    <a:pt x="5131858" y="240479"/>
                  </a:lnTo>
                  <a:lnTo>
                    <a:pt x="0" y="240479"/>
                  </a:lnTo>
                  <a:close/>
                </a:path>
              </a:pathLst>
            </a:custGeom>
            <a:solidFill>
              <a:srgbClr val="F8DC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eaLnBrk="1" fontAlgn="auto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95324" y="3888776"/>
            <a:ext cx="221564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0400" y="3835783"/>
            <a:ext cx="277063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7.8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41770" y="3951517"/>
            <a:ext cx="258788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5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8121">
            <a:off x="132503" y="165706"/>
            <a:ext cx="679419" cy="690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" y="42637"/>
            <a:ext cx="652054" cy="67059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BF5F5161-AE28-04FB-97EE-9E88FBDA2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296" y="5797296"/>
            <a:ext cx="1060704" cy="10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0"/>
            <a:ext cx="923544" cy="8913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56697" y="0"/>
            <a:ext cx="3214335" cy="1161289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TOÁN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 TIỄN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063" y="1161289"/>
            <a:ext cx="84750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22m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16m</a:t>
            </a:r>
            <a:r>
              <a:rPr lang="en-U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x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0,5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x)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 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59621"/>
              </p:ext>
            </p:extLst>
          </p:nvPr>
        </p:nvGraphicFramePr>
        <p:xfrm>
          <a:off x="1167384" y="4109871"/>
          <a:ext cx="650443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mét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khối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08576" y="5068240"/>
            <a:ext cx="71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6757" y="5068240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8469" y="5493329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8159" y="5498260"/>
            <a:ext cx="71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9476" y="4595199"/>
            <a:ext cx="104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49476" y="5110739"/>
            <a:ext cx="935956" cy="2308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621372"/>
              </p:ext>
            </p:extLst>
          </p:nvPr>
        </p:nvGraphicFramePr>
        <p:xfrm>
          <a:off x="5784105" y="5535731"/>
          <a:ext cx="1695688" cy="44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228600" progId="Equation.DSMT4">
                  <p:embed/>
                </p:oleObj>
              </mc:Choice>
              <mc:Fallback>
                <p:oleObj name="Equation" r:id="rId8" imgW="876240" imgH="2286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4105" y="5535731"/>
                        <a:ext cx="1695688" cy="442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25491" y="1159134"/>
            <a:ext cx="84750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22m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16m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x 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x)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 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0919" y="3461176"/>
            <a:ext cx="1685605" cy="6309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PHÂN TÍCH</a:t>
            </a:r>
          </a:p>
        </p:txBody>
      </p:sp>
    </p:spTree>
    <p:extLst>
      <p:ext uri="{BB962C8B-B14F-4D97-AF65-F5344CB8AC3E}">
        <p14:creationId xmlns:p14="http://schemas.microsoft.com/office/powerpoint/2010/main" val="8684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8121">
            <a:off x="132503" y="165706"/>
            <a:ext cx="679419" cy="690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2" y="42637"/>
            <a:ext cx="652054" cy="67059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BF5F5161-AE28-04FB-97EE-9E88FBDA2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296" y="5797296"/>
            <a:ext cx="1060704" cy="10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6" y="0"/>
            <a:ext cx="923544" cy="8913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56697" y="0"/>
            <a:ext cx="3214335" cy="1161289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TOÁN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THỰC TIỄN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B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063" y="1161289"/>
            <a:ext cx="8475025" cy="825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x)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1,5 m</a:t>
            </a:r>
            <a:r>
              <a:rPr lang="en-US" sz="20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76279"/>
              </p:ext>
            </p:extLst>
          </p:nvPr>
        </p:nvGraphicFramePr>
        <p:xfrm>
          <a:off x="335280" y="1986964"/>
          <a:ext cx="650443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2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mét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khối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2400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76472" y="2945333"/>
            <a:ext cx="71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4653" y="2945333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6365" y="3370422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6055" y="3375353"/>
            <a:ext cx="71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7372" y="2472292"/>
            <a:ext cx="104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117372" y="2987832"/>
            <a:ext cx="935956" cy="2308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005099"/>
              </p:ext>
            </p:extLst>
          </p:nvPr>
        </p:nvGraphicFramePr>
        <p:xfrm>
          <a:off x="4952001" y="3412824"/>
          <a:ext cx="1695688" cy="44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228600" progId="Equation.DSMT4">
                  <p:embed/>
                </p:oleObj>
              </mc:Choice>
              <mc:Fallback>
                <p:oleObj name="Equation" r:id="rId8" imgW="876240" imgH="2286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52001" y="3412824"/>
                        <a:ext cx="1695688" cy="442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384725" y="388784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1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</a:t>
            </a:r>
            <a:r>
              <a:rPr lang="en-US" sz="2400" baseline="300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B0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là: </a:t>
            </a:r>
            <a:endParaRPr lang="en-US" sz="2400" dirty="0">
              <a:solidFill>
                <a:srgbClr val="FF0B0B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91902"/>
              </p:ext>
            </p:extLst>
          </p:nvPr>
        </p:nvGraphicFramePr>
        <p:xfrm>
          <a:off x="522308" y="4970229"/>
          <a:ext cx="7531609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5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7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mét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khối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400" dirty="0" err="1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400" dirty="0">
                          <a:solidFill>
                            <a:srgbClr val="FF0B0B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sẵn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Máy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33906" y="5799579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0475" y="5799579"/>
            <a:ext cx="1532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22x + 16x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39315" y="5799578"/>
            <a:ext cx="59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0362" y="4368690"/>
            <a:ext cx="5244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A(x) = 1,5 + 22x + 16x + 8 = 38x + 9,5</a:t>
            </a:r>
          </a:p>
        </p:txBody>
      </p:sp>
    </p:spTree>
    <p:extLst>
      <p:ext uri="{BB962C8B-B14F-4D97-AF65-F5344CB8AC3E}">
        <p14:creationId xmlns:p14="http://schemas.microsoft.com/office/powerpoint/2010/main" val="22052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10F3C35-F01C-45A7-8D60-49F9FF6AA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731577"/>
              </p:ext>
            </p:extLst>
          </p:nvPr>
        </p:nvGraphicFramePr>
        <p:xfrm>
          <a:off x="3518101" y="382068"/>
          <a:ext cx="51101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58840" imgH="317160" progId="Equation.DSMT4">
                  <p:embed/>
                </p:oleObj>
              </mc:Choice>
              <mc:Fallback>
                <p:oleObj name="Equation" r:id="rId2" imgW="2958840" imgH="3171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10F3C35-F01C-45A7-8D60-49F9FF6AA9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18101" y="382068"/>
                        <a:ext cx="5110163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22AD57-FD83-4151-BEC0-A225777D30EC}"/>
              </a:ext>
            </a:extLst>
          </p:cNvPr>
          <p:cNvSpPr/>
          <p:nvPr/>
        </p:nvSpPr>
        <p:spPr>
          <a:xfrm>
            <a:off x="472212" y="281838"/>
            <a:ext cx="8436118" cy="57996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F457D-C337-4955-8343-771949CCD895}"/>
              </a:ext>
            </a:extLst>
          </p:cNvPr>
          <p:cNvSpPr/>
          <p:nvPr/>
        </p:nvSpPr>
        <p:spPr>
          <a:xfrm>
            <a:off x="371655" y="1235518"/>
            <a:ext cx="8538244" cy="6612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F19CEC-C226-4A3D-AEC4-4612A2F026D1}"/>
              </a:ext>
            </a:extLst>
          </p:cNvPr>
          <p:cNvSpPr/>
          <p:nvPr/>
        </p:nvSpPr>
        <p:spPr>
          <a:xfrm>
            <a:off x="371655" y="1991234"/>
            <a:ext cx="8436118" cy="130753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0; x = 1; x = -1,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Q(x) . </a:t>
            </a:r>
          </a:p>
        </p:txBody>
      </p:sp>
    </p:spTree>
    <p:extLst>
      <p:ext uri="{BB962C8B-B14F-4D97-AF65-F5344CB8AC3E}">
        <p14:creationId xmlns:p14="http://schemas.microsoft.com/office/powerpoint/2010/main" val="571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121613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Điểm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14549"/>
              <a:ext cx="2025648" cy="6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Điểm</a:t>
              </a:r>
              <a:r>
                <a:rPr lang="en-GB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058614"/>
              <a:ext cx="2025648" cy="109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Phần</a:t>
              </a:r>
              <a:r>
                <a:rPr lang="en-US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thưởng</a:t>
              </a:r>
              <a:endParaRPr lang="vi-VN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19153"/>
              <a:ext cx="2025648" cy="6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Điểm</a:t>
              </a:r>
              <a:r>
                <a:rPr lang="en-GB" sz="2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Vô</a:t>
              </a: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̃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285250"/>
              <a:ext cx="2025648" cy="109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Phần</a:t>
              </a:r>
              <a:r>
                <a:rPr lang="en-GB" sz="2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thưởng</a:t>
              </a:r>
              <a:endParaRPr lang="vi-VN" sz="2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29913"/>
              <a:ext cx="2025648" cy="617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Điểm</a:t>
              </a:r>
              <a:r>
                <a:rPr lang="en-GB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lang="vi-VN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Vô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̃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065886" y="238282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189324" y="238282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1063209" y="354152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03726" y="353462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9285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121613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3" name="WordArt 4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829632" y="85727"/>
            <a:ext cx="3187120" cy="6650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KHỞI ĐỘNG</a:t>
            </a:r>
          </a:p>
        </p:txBody>
      </p: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1E0C2103-5E60-4D36-BB5E-3753208CC27F}"/>
              </a:ext>
            </a:extLst>
          </p:cNvPr>
          <p:cNvSpPr/>
          <p:nvPr/>
        </p:nvSpPr>
        <p:spPr>
          <a:xfrm>
            <a:off x="7073153" y="6212541"/>
            <a:ext cx="1077929" cy="438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4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+ 2x</a:t>
            </a:r>
            <a:r>
              <a:rPr lang="en-US" sz="24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- 3x</a:t>
            </a:r>
            <a:r>
              <a:rPr lang="en-US" sz="2400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4138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A.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 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D.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2454" y="2353344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28" y="305728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7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9" name="Picture 4" descr="AG00040_">
            <a:extLst>
              <a:ext uri="{FF2B5EF4-FFF2-40B4-BE49-F238E27FC236}">
                <a16:creationId xmlns:a16="http://schemas.microsoft.com/office/drawing/2014/main" id="{9CA6D524-4ED8-41A7-8806-005A03604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798">
            <a:off x="6886642" y="6256101"/>
            <a:ext cx="5619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83">
            <a:extLst>
              <a:ext uri="{FF2B5EF4-FFF2-40B4-BE49-F238E27FC236}">
                <a16:creationId xmlns:a16="http://schemas.microsoft.com/office/drawing/2014/main" id="{8E99BE36-3262-4BC5-9ACB-47393150C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85" y="6005513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21" name="Text Box 84">
            <a:extLst>
              <a:ext uri="{FF2B5EF4-FFF2-40B4-BE49-F238E27FC236}">
                <a16:creationId xmlns:a16="http://schemas.microsoft.com/office/drawing/2014/main" id="{87682EA1-4774-41C8-8D6F-24836817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198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00</a:t>
            </a:r>
          </a:p>
        </p:txBody>
      </p:sp>
      <p:sp>
        <p:nvSpPr>
          <p:cNvPr id="22" name="Text Box 85">
            <a:extLst>
              <a:ext uri="{FF2B5EF4-FFF2-40B4-BE49-F238E27FC236}">
                <a16:creationId xmlns:a16="http://schemas.microsoft.com/office/drawing/2014/main" id="{6EA1521F-1A91-4B94-B5FC-FAF3186C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23" name="Text Box 86">
            <a:extLst>
              <a:ext uri="{FF2B5EF4-FFF2-40B4-BE49-F238E27FC236}">
                <a16:creationId xmlns:a16="http://schemas.microsoft.com/office/drawing/2014/main" id="{828BC683-550E-4D70-B75A-631467A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D6E19057-E414-48E3-BD4D-10B288C0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198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25" name="Text Box 89">
            <a:extLst>
              <a:ext uri="{FF2B5EF4-FFF2-40B4-BE49-F238E27FC236}">
                <a16:creationId xmlns:a16="http://schemas.microsoft.com/office/drawing/2014/main" id="{FFB2C928-FD54-43A4-9487-7D5BB381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73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01</a:t>
            </a:r>
          </a:p>
        </p:txBody>
      </p:sp>
      <p:sp>
        <p:nvSpPr>
          <p:cNvPr id="27" name="Text Box 91">
            <a:extLst>
              <a:ext uri="{FF2B5EF4-FFF2-40B4-BE49-F238E27FC236}">
                <a16:creationId xmlns:a16="http://schemas.microsoft.com/office/drawing/2014/main" id="{5457203A-B1BD-47C4-BD24-5ED4F0B7D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28" name="Text Box 92">
            <a:extLst>
              <a:ext uri="{FF2B5EF4-FFF2-40B4-BE49-F238E27FC236}">
                <a16:creationId xmlns:a16="http://schemas.microsoft.com/office/drawing/2014/main" id="{E2709A44-9781-4CA9-A540-9FC62225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29" name="Text Box 93">
            <a:extLst>
              <a:ext uri="{FF2B5EF4-FFF2-40B4-BE49-F238E27FC236}">
                <a16:creationId xmlns:a16="http://schemas.microsoft.com/office/drawing/2014/main" id="{2FAEC497-A2DE-44D8-83FC-7BDA95887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30" name="Text Box 94">
            <a:extLst>
              <a:ext uri="{FF2B5EF4-FFF2-40B4-BE49-F238E27FC236}">
                <a16:creationId xmlns:a16="http://schemas.microsoft.com/office/drawing/2014/main" id="{89E9B4DD-4443-42D2-A4B2-1C7E95617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31" name="Text Box 95">
            <a:extLst>
              <a:ext uri="{FF2B5EF4-FFF2-40B4-BE49-F238E27FC236}">
                <a16:creationId xmlns:a16="http://schemas.microsoft.com/office/drawing/2014/main" id="{64D4FD62-38AE-44C5-B9B3-8E0C8FD2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VNI-Souvir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194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1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1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1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1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1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1340" y="1007152"/>
            <a:ext cx="8436990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>
                <a:solidFill>
                  <a:prstClr val="black"/>
                </a:solidFill>
              </a:rPr>
              <a:t> Cho </a:t>
            </a:r>
            <a:r>
              <a:rPr lang="en-US" sz="2400" dirty="0" err="1">
                <a:solidFill>
                  <a:prstClr val="black"/>
                </a:solidFill>
              </a:rPr>
              <a:t>đa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G(x) = x</a:t>
            </a:r>
            <a:r>
              <a:rPr lang="en-US" sz="2400" baseline="30000" dirty="0">
                <a:solidFill>
                  <a:prstClr val="black"/>
                </a:solidFill>
              </a:rPr>
              <a:t>2 </a:t>
            </a:r>
            <a:r>
              <a:rPr lang="en-US" sz="2400" dirty="0">
                <a:solidFill>
                  <a:prstClr val="black"/>
                </a:solidFill>
              </a:rPr>
              <a:t>- 4. </a:t>
            </a:r>
            <a:r>
              <a:rPr lang="en-US" sz="2400" dirty="0" err="1">
                <a:solidFill>
                  <a:prstClr val="black"/>
                </a:solidFill>
              </a:rPr>
              <a:t>Giá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trị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của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thức</a:t>
            </a:r>
            <a:r>
              <a:rPr lang="en-US" sz="2400" dirty="0">
                <a:solidFill>
                  <a:prstClr val="black"/>
                </a:solidFill>
              </a:rPr>
              <a:t> G(x) </a:t>
            </a:r>
            <a:r>
              <a:rPr lang="en-US" sz="2400" dirty="0" err="1">
                <a:solidFill>
                  <a:prstClr val="black"/>
                </a:solidFill>
              </a:rPr>
              <a:t>tại</a:t>
            </a:r>
            <a:r>
              <a:rPr lang="en-US" sz="2400" dirty="0">
                <a:solidFill>
                  <a:prstClr val="black"/>
                </a:solidFill>
              </a:rPr>
              <a:t> x = 3 là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5940" y="2306563"/>
            <a:ext cx="3680099" cy="7802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0"/>
            <a:ext cx="3680099" cy="7675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591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C. </a:t>
            </a:r>
            <a:r>
              <a:rPr lang="en-US" sz="2800" dirty="0">
                <a:solidFill>
                  <a:prstClr val="black"/>
                </a:solidFill>
              </a:rPr>
              <a:t>2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3337026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4423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37107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36760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65758"/>
              </p:ext>
            </p:extLst>
          </p:nvPr>
        </p:nvGraphicFramePr>
        <p:xfrm>
          <a:off x="1379538" y="2466975"/>
          <a:ext cx="4460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41200" imgH="190440" progId="Equation.DSMT4">
                  <p:embed/>
                </p:oleObj>
              </mc:Choice>
              <mc:Fallback>
                <p:oleObj name="Equation" r:id="rId15" imgW="241200" imgH="1904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79538" y="2466975"/>
                        <a:ext cx="446087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689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19709" y="390217"/>
            <a:ext cx="8691512" cy="16802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gọn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lũy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là</a:t>
            </a:r>
            <a:endParaRPr lang="vi-VN" sz="2400" dirty="0">
              <a:solidFill>
                <a:srgbClr val="000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A. </a:t>
            </a:r>
            <a:r>
              <a:rPr lang="en-US" sz="2400" dirty="0">
                <a:solidFill>
                  <a:prstClr val="black"/>
                </a:solidFill>
              </a:rPr>
              <a:t>-2x</a:t>
            </a:r>
            <a:r>
              <a:rPr lang="en-US" sz="2400" baseline="30000" dirty="0">
                <a:solidFill>
                  <a:prstClr val="black"/>
                </a:solidFill>
              </a:rPr>
              <a:t>3</a:t>
            </a:r>
            <a:r>
              <a:rPr lang="en-US" sz="2400" dirty="0">
                <a:solidFill>
                  <a:prstClr val="black"/>
                </a:solidFill>
              </a:rPr>
              <a:t> – 2x</a:t>
            </a:r>
            <a:r>
              <a:rPr lang="en-US" sz="2400" baseline="30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- 1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B.</a:t>
            </a:r>
            <a:r>
              <a:rPr lang="en-US" sz="2400" dirty="0">
                <a:solidFill>
                  <a:prstClr val="black"/>
                </a:solidFill>
              </a:rPr>
              <a:t> -2x</a:t>
            </a:r>
            <a:r>
              <a:rPr lang="en-US" sz="2400" baseline="30000" dirty="0">
                <a:solidFill>
                  <a:prstClr val="black"/>
                </a:solidFill>
              </a:rPr>
              <a:t>4</a:t>
            </a:r>
            <a:r>
              <a:rPr lang="en-US" sz="2400" dirty="0">
                <a:solidFill>
                  <a:prstClr val="black"/>
                </a:solidFill>
              </a:rPr>
              <a:t> - 2x</a:t>
            </a:r>
            <a:r>
              <a:rPr lang="en-US" sz="2400" baseline="30000" dirty="0">
                <a:solidFill>
                  <a:prstClr val="black"/>
                </a:solidFill>
              </a:rPr>
              <a:t>3</a:t>
            </a:r>
            <a:r>
              <a:rPr lang="en-US" sz="2400" dirty="0">
                <a:solidFill>
                  <a:prstClr val="black"/>
                </a:solidFill>
              </a:rPr>
              <a:t> – 1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C.</a:t>
            </a:r>
            <a:r>
              <a:rPr lang="en-US" sz="2400" dirty="0">
                <a:solidFill>
                  <a:prstClr val="black"/>
                </a:solidFill>
              </a:rPr>
              <a:t> - 2x</a:t>
            </a:r>
            <a:r>
              <a:rPr lang="en-US" sz="2400" baseline="30000" dirty="0">
                <a:solidFill>
                  <a:prstClr val="black"/>
                </a:solidFill>
              </a:rPr>
              <a:t>3</a:t>
            </a:r>
            <a:r>
              <a:rPr lang="en-US" sz="2400" dirty="0">
                <a:solidFill>
                  <a:prstClr val="black"/>
                </a:solidFill>
              </a:rPr>
              <a:t> – 8x</a:t>
            </a:r>
            <a:r>
              <a:rPr lang="en-US" sz="2400" baseline="30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- 1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592304" y="2985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D.</a:t>
            </a:r>
            <a:r>
              <a:rPr lang="en-US" sz="2400" dirty="0">
                <a:solidFill>
                  <a:prstClr val="black"/>
                </a:solidFill>
              </a:rPr>
              <a:t> -1- 2x</a:t>
            </a:r>
            <a:r>
              <a:rPr lang="en-US" sz="2400" baseline="30000" dirty="0">
                <a:solidFill>
                  <a:prstClr val="black"/>
                </a:solidFill>
              </a:rPr>
              <a:t>2 </a:t>
            </a:r>
            <a:r>
              <a:rPr lang="en-US" sz="2400" dirty="0">
                <a:solidFill>
                  <a:prstClr val="black"/>
                </a:solidFill>
              </a:rPr>
              <a:t>- 2x</a:t>
            </a:r>
            <a:r>
              <a:rPr lang="en-US" sz="2400" baseline="30000" dirty="0">
                <a:solidFill>
                  <a:prstClr val="black"/>
                </a:solidFill>
              </a:rPr>
              <a:t>3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651056"/>
              </p:ext>
            </p:extLst>
          </p:nvPr>
        </p:nvGraphicFramePr>
        <p:xfrm>
          <a:off x="4225925" y="496888"/>
          <a:ext cx="32099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260440" imgH="317160" progId="Equation.DSMT4">
                  <p:embed/>
                </p:oleObj>
              </mc:Choice>
              <mc:Fallback>
                <p:oleObj name="Equation" r:id="rId18" imgW="2260440" imgH="3171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25925" y="496888"/>
                        <a:ext cx="320992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4" descr="AG00040_">
            <a:extLst>
              <a:ext uri="{FF2B5EF4-FFF2-40B4-BE49-F238E27FC236}">
                <a16:creationId xmlns:a16="http://schemas.microsoft.com/office/drawing/2014/main" id="{9CA6D524-4ED8-41A7-8806-005A03604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798">
            <a:off x="6886642" y="6256101"/>
            <a:ext cx="5619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83">
            <a:extLst>
              <a:ext uri="{FF2B5EF4-FFF2-40B4-BE49-F238E27FC236}">
                <a16:creationId xmlns:a16="http://schemas.microsoft.com/office/drawing/2014/main" id="{8E99BE36-3262-4BC5-9ACB-47393150C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85" y="6005513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>
              <a:solidFill>
                <a:srgbClr val="0000FF"/>
              </a:solidFill>
              <a:latin typeface="VNI-Souvir" pitchFamily="2" charset="0"/>
            </a:endParaRPr>
          </a:p>
        </p:txBody>
      </p:sp>
      <p:sp>
        <p:nvSpPr>
          <p:cNvPr id="28" name="Text Box 84">
            <a:extLst>
              <a:ext uri="{FF2B5EF4-FFF2-40B4-BE49-F238E27FC236}">
                <a16:creationId xmlns:a16="http://schemas.microsoft.com/office/drawing/2014/main" id="{87682EA1-4774-41C8-8D6F-24836817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198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00</a:t>
            </a: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6EA1521F-1A91-4B94-B5FC-FAF3186C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30" name="Text Box 86">
            <a:extLst>
              <a:ext uri="{FF2B5EF4-FFF2-40B4-BE49-F238E27FC236}">
                <a16:creationId xmlns:a16="http://schemas.microsoft.com/office/drawing/2014/main" id="{828BC683-550E-4D70-B75A-631467A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D6E19057-E414-48E3-BD4D-10B288C0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198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32" name="Text Box 91">
            <a:extLst>
              <a:ext uri="{FF2B5EF4-FFF2-40B4-BE49-F238E27FC236}">
                <a16:creationId xmlns:a16="http://schemas.microsoft.com/office/drawing/2014/main" id="{5457203A-B1BD-47C4-BD24-5ED4F0B7D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33" name="Text Box 92">
            <a:extLst>
              <a:ext uri="{FF2B5EF4-FFF2-40B4-BE49-F238E27FC236}">
                <a16:creationId xmlns:a16="http://schemas.microsoft.com/office/drawing/2014/main" id="{E2709A44-9781-4CA9-A540-9FC62225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34" name="Text Box 93">
            <a:extLst>
              <a:ext uri="{FF2B5EF4-FFF2-40B4-BE49-F238E27FC236}">
                <a16:creationId xmlns:a16="http://schemas.microsoft.com/office/drawing/2014/main" id="{2FAEC497-A2DE-44D8-83FC-7BDA95887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35" name="Text Box 94">
            <a:extLst>
              <a:ext uri="{FF2B5EF4-FFF2-40B4-BE49-F238E27FC236}">
                <a16:creationId xmlns:a16="http://schemas.microsoft.com/office/drawing/2014/main" id="{89E9B4DD-4443-42D2-A4B2-1C7E95617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0000FF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36" name="Text Box 95">
            <a:extLst>
              <a:ext uri="{FF2B5EF4-FFF2-40B4-BE49-F238E27FC236}">
                <a16:creationId xmlns:a16="http://schemas.microsoft.com/office/drawing/2014/main" id="{64D4FD62-38AE-44C5-B9B3-8E0C8FD2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85" y="6027738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VNI-Souvir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441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1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1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1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1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1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1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1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100"/>
                            </p:stCondLst>
                            <p:childTnLst>
                              <p:par>
                                <p:cTn id="15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7" grpId="0" animBg="1"/>
      <p:bldP spid="27" grpId="1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795528"/>
            <a:ext cx="7895046" cy="14150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3x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+ 2x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là </a:t>
            </a:r>
            <a:endParaRPr lang="vi-VN" sz="2800" dirty="0">
              <a:solidFill>
                <a:srgbClr val="000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41382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A. </a:t>
            </a:r>
            <a:r>
              <a:rPr lang="en-US" sz="2800" dirty="0">
                <a:solidFill>
                  <a:prstClr val="black"/>
                </a:solidFill>
              </a:rPr>
              <a:t>4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</a:rPr>
              <a:t>-3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 0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</a:rPr>
              <a:t>2 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303383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37712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imtuocv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66805" y="27432"/>
            <a:ext cx="1271016" cy="104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637" y="6007608"/>
            <a:ext cx="830363" cy="83202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2953512" cy="683798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1139646" y="-1"/>
            <a:ext cx="6727159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99"/>
              </a:lnSpc>
            </a:pPr>
            <a:r>
              <a:rPr lang="en-US" sz="4000" b="1" dirty="0" err="1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THỨC MỘT BIẾN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56814" y="1218281"/>
            <a:ext cx="903602" cy="814568"/>
            <a:chOff x="3383275" y="3513298"/>
            <a:chExt cx="966530" cy="906696"/>
          </a:xfrm>
        </p:grpSpPr>
        <p:sp>
          <p:nvSpPr>
            <p:cNvPr id="20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1" name="TextBox 20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25492" y="2059352"/>
            <a:ext cx="903602" cy="814568"/>
            <a:chOff x="3383275" y="3513298"/>
            <a:chExt cx="966530" cy="906696"/>
          </a:xfrm>
        </p:grpSpPr>
        <p:sp>
          <p:nvSpPr>
            <p:cNvPr id="23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4" name="TextBox 23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92322" y="2941544"/>
            <a:ext cx="903602" cy="814568"/>
            <a:chOff x="3383275" y="3513298"/>
            <a:chExt cx="966530" cy="906696"/>
          </a:xfrm>
        </p:grpSpPr>
        <p:sp>
          <p:nvSpPr>
            <p:cNvPr id="26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27" name="TextBox 26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18878" y="3809748"/>
            <a:ext cx="903602" cy="814568"/>
            <a:chOff x="3383275" y="3513298"/>
            <a:chExt cx="966530" cy="906696"/>
          </a:xfrm>
        </p:grpSpPr>
        <p:sp>
          <p:nvSpPr>
            <p:cNvPr id="29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0" name="TextBox 29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22917" y="4713826"/>
            <a:ext cx="903602" cy="814568"/>
            <a:chOff x="3383275" y="3513298"/>
            <a:chExt cx="966530" cy="906696"/>
          </a:xfrm>
        </p:grpSpPr>
        <p:sp>
          <p:nvSpPr>
            <p:cNvPr id="32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3" name="TextBox 32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26709" y="5641696"/>
            <a:ext cx="903602" cy="814568"/>
            <a:chOff x="3383275" y="3513298"/>
            <a:chExt cx="966530" cy="906696"/>
          </a:xfrm>
        </p:grpSpPr>
        <p:sp>
          <p:nvSpPr>
            <p:cNvPr id="35" name="Freeform 12"/>
            <p:cNvSpPr/>
            <p:nvPr/>
          </p:nvSpPr>
          <p:spPr>
            <a:xfrm>
              <a:off x="3383275" y="3513298"/>
              <a:ext cx="966530" cy="906696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884FD"/>
            </a:solidFill>
          </p:spPr>
        </p:sp>
        <p:sp>
          <p:nvSpPr>
            <p:cNvPr id="36" name="TextBox 35"/>
            <p:cNvSpPr txBox="1"/>
            <p:nvPr/>
          </p:nvSpPr>
          <p:spPr>
            <a:xfrm>
              <a:off x="3485973" y="3606930"/>
              <a:ext cx="761133" cy="71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414890" y="1271917"/>
            <a:ext cx="4945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33082" y="2110299"/>
            <a:ext cx="4945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Khái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niệm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95924" y="2982991"/>
            <a:ext cx="4676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gọn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2480" y="3920945"/>
            <a:ext cx="4676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26519" y="4797944"/>
            <a:ext cx="5580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Bậc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26519" y="5771980"/>
            <a:ext cx="5077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26518" y="4797944"/>
            <a:ext cx="5580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Bậc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004" y="997956"/>
            <a:ext cx="1671946" cy="30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17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58121">
            <a:off x="8286521" y="113587"/>
            <a:ext cx="741046" cy="753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961" y="0"/>
            <a:ext cx="655583" cy="674225"/>
          </a:xfrm>
          <a:prstGeom prst="rect">
            <a:avLst/>
          </a:prstGeom>
        </p:spPr>
      </p:pic>
      <p:pic>
        <p:nvPicPr>
          <p:cNvPr id="11" name="Picture 10" descr="kimtuocv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" y="15245"/>
            <a:ext cx="1271016" cy="104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atures1%20(1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" y="5843016"/>
            <a:ext cx="1272139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7"/>
            <a:extLst>
              <a:ext uri="{FF2B5EF4-FFF2-40B4-BE49-F238E27FC236}">
                <a16:creationId xmlns:a16="http://schemas.microsoft.com/office/drawing/2014/main" id="{087F4285-924E-2DD2-2217-979C98663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6135" y="5658218"/>
            <a:ext cx="1177409" cy="1179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7" y="-106733"/>
            <a:ext cx="7991552" cy="5855481"/>
          </a:xfrm>
          <a:prstGeom prst="rect">
            <a:avLst/>
          </a:prstGeom>
        </p:spPr>
      </p:pic>
      <p:sp>
        <p:nvSpPr>
          <p:cNvPr id="8" name="TextBox 14"/>
          <p:cNvSpPr txBox="1"/>
          <p:nvPr/>
        </p:nvSpPr>
        <p:spPr>
          <a:xfrm>
            <a:off x="941549" y="1478896"/>
            <a:ext cx="7086883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60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25. ĐA THỨC MỘT BIẾN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D41FA-BF24-4D3D-B4EE-423617041240}"/>
              </a:ext>
            </a:extLst>
          </p:cNvPr>
          <p:cNvSpPr txBox="1"/>
          <p:nvPr/>
        </p:nvSpPr>
        <p:spPr>
          <a:xfrm>
            <a:off x="941549" y="4220791"/>
            <a:ext cx="6694161" cy="605704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defTabSz="511496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6) 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032639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FCB301-B2A8-4331-BB28-A71F5D4458C3}&quot;/&gt;&lt;isInvalidForFieldText val=&quot;0&quot;/&gt;&lt;Image&gt;&lt;filename val=&quot;C:\Users\Lenovo\AppData\Local\Temp\PR\data\asimages\{65FCB301-B2A8-4331-BB28-A71F5D4458C3}_2.png&quot;/&gt;&lt;left val=&quot;79&quot;/&gt;&lt;top val=&quot;5&quot;/&gt;&lt;width val=&quot;515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FCB301-B2A8-4331-BB28-A71F5D4458C3}&quot;/&gt;&lt;isInvalidForFieldText val=&quot;0&quot;/&gt;&lt;Image&gt;&lt;filename val=&quot;C:\Users\Lenovo\AppData\Local\Temp\PR\data\asimages\{65FCB301-B2A8-4331-BB28-A71F5D4458C3}_2.png&quot;/&gt;&lt;left val=&quot;79&quot;/&gt;&lt;top val=&quot;5&quot;/&gt;&lt;width val=&quot;515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FCB301-B2A8-4331-BB28-A71F5D4458C3}&quot;/&gt;&lt;isInvalidForFieldText val=&quot;0&quot;/&gt;&lt;Image&gt;&lt;filename val=&quot;C:\Users\Lenovo\AppData\Local\Temp\PR\data\asimages\{65FCB301-B2A8-4331-BB28-A71F5D4458C3}_2.png&quot;/&gt;&lt;left val=&quot;79&quot;/&gt;&lt;top val=&quot;5&quot;/&gt;&lt;width val=&quot;515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4710</TotalTime>
  <Words>2180</Words>
  <Application>Microsoft Office PowerPoint</Application>
  <PresentationFormat>On-screen Show (4:3)</PresentationFormat>
  <Paragraphs>232</Paragraphs>
  <Slides>27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.VnHelvetInsH</vt:lpstr>
      <vt:lpstr>Arial</vt:lpstr>
      <vt:lpstr>Calibri</vt:lpstr>
      <vt:lpstr>Calibri Light</vt:lpstr>
      <vt:lpstr>Cambria Math</vt:lpstr>
      <vt:lpstr>Tahoma</vt:lpstr>
      <vt:lpstr>Times New Roman</vt:lpstr>
      <vt:lpstr>Verdana</vt:lpstr>
      <vt:lpstr>VNI-Souvir</vt:lpstr>
      <vt:lpstr>Office Theme</vt:lpstr>
      <vt:lpstr>2_Office Theme</vt:lpstr>
      <vt:lpstr>3_Office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950</cp:revision>
  <cp:lastPrinted>2025-03-25T12:26:03Z</cp:lastPrinted>
  <dcterms:created xsi:type="dcterms:W3CDTF">2004-11-22T11:19:33Z</dcterms:created>
  <dcterms:modified xsi:type="dcterms:W3CDTF">2025-03-25T14:46:01Z</dcterms:modified>
</cp:coreProperties>
</file>