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35" r:id="rId2"/>
    <p:sldId id="359" r:id="rId3"/>
    <p:sldId id="334" r:id="rId4"/>
    <p:sldId id="360" r:id="rId5"/>
    <p:sldId id="313" r:id="rId6"/>
    <p:sldId id="353" r:id="rId7"/>
    <p:sldId id="382" r:id="rId8"/>
    <p:sldId id="361" r:id="rId9"/>
    <p:sldId id="362" r:id="rId10"/>
    <p:sldId id="363" r:id="rId11"/>
    <p:sldId id="369" r:id="rId12"/>
    <p:sldId id="364" r:id="rId13"/>
    <p:sldId id="365" r:id="rId14"/>
    <p:sldId id="366" r:id="rId15"/>
    <p:sldId id="367" r:id="rId16"/>
    <p:sldId id="368" r:id="rId17"/>
    <p:sldId id="370" r:id="rId18"/>
    <p:sldId id="371" r:id="rId19"/>
    <p:sldId id="372" r:id="rId20"/>
    <p:sldId id="373" r:id="rId21"/>
    <p:sldId id="374" r:id="rId22"/>
    <p:sldId id="375" r:id="rId23"/>
    <p:sldId id="376" r:id="rId24"/>
    <p:sldId id="378" r:id="rId25"/>
    <p:sldId id="377" r:id="rId26"/>
    <p:sldId id="3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FF"/>
    <a:srgbClr val="0000FF"/>
    <a:srgbClr val="006600"/>
    <a:srgbClr val="FF6600"/>
    <a:srgbClr val="A80000"/>
    <a:srgbClr val="00FFFF"/>
    <a:srgbClr val="0000CC"/>
    <a:srgbClr val="9C0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varScale="1">
        <p:scale>
          <a:sx n="85" d="100"/>
          <a:sy n="85" d="100"/>
        </p:scale>
        <p:origin x="39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12/3/2025</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12/3/2025</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12/3/2025</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12/3/2025</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12/3/2025</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12/3/2025</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12/3/2025</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12/3/2025</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12/3/2025</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12/3/2025</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12/3/2025</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12/3/2025</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344960"/>
            <a:ext cx="12192000" cy="646331"/>
          </a:xfrm>
          <a:prstGeom prst="rect">
            <a:avLst/>
          </a:prstGeom>
          <a:noFill/>
        </p:spPr>
        <p:txBody>
          <a:bodyPr wrap="square" rtlCol="0">
            <a:spAutoFit/>
          </a:bodyPr>
          <a:lstStyle/>
          <a:p>
            <a:pPr algn="ct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32: </a:t>
            </a:r>
            <a:r>
              <a:rPr lang="en-US" sz="3600" b="1" dirty="0" err="1">
                <a:solidFill>
                  <a:srgbClr val="0000FF"/>
                </a:solidFill>
                <a:latin typeface="Times New Roman" pitchFamily="18" charset="0"/>
                <a:cs typeface="Times New Roman" pitchFamily="18" charset="0"/>
              </a:rPr>
              <a:t>HỆ</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HÔ</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HẤP</a:t>
            </a:r>
            <a:r>
              <a:rPr lang="en-US" sz="3600" b="1" dirty="0">
                <a:solidFill>
                  <a:srgbClr val="0000FF"/>
                </a:solidFill>
                <a:latin typeface="Times New Roman" pitchFamily="18" charset="0"/>
                <a:cs typeface="Times New Roman" pitchFamily="18" charset="0"/>
              </a:rPr>
              <a:t> Ở </a:t>
            </a:r>
            <a:r>
              <a:rPr lang="en-US" sz="3600" b="1" dirty="0" err="1">
                <a:solidFill>
                  <a:srgbClr val="0000FF"/>
                </a:solidFill>
                <a:latin typeface="Times New Roman" pitchFamily="18" charset="0"/>
                <a:cs typeface="Times New Roman" pitchFamily="18" charset="0"/>
              </a:rPr>
              <a:t>NGƯỜI</a:t>
            </a:r>
            <a:r>
              <a:rPr lang="en-US" sz="3600" b="1" dirty="0">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sp>
        <p:nvSpPr>
          <p:cNvPr id="6" name="Rectangle 5"/>
          <p:cNvSpPr/>
          <p:nvPr/>
        </p:nvSpPr>
        <p:spPr>
          <a:xfrm>
            <a:off x="2824888" y="2148475"/>
            <a:ext cx="6801863"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a:ln w="11430"/>
                <a:solidFill>
                  <a:srgbClr val="FF00FF"/>
                </a:solidFill>
                <a:effectLst>
                  <a:outerShdw blurRad="80000" dist="40000" dir="5040000" algn="tl">
                    <a:srgbClr val="000000">
                      <a:alpha val="30000"/>
                    </a:srgbClr>
                  </a:outerShdw>
                </a:effectLst>
              </a:rPr>
              <a:t>CHỦ</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ĐỀ</a:t>
            </a:r>
            <a:r>
              <a:rPr lang="en-US" sz="4800" b="1" cap="none" spc="0" dirty="0">
                <a:ln w="11430"/>
                <a:solidFill>
                  <a:srgbClr val="FF00FF"/>
                </a:solidFill>
                <a:effectLst>
                  <a:outerShdw blurRad="80000" dist="40000" dir="5040000" algn="tl">
                    <a:srgbClr val="000000">
                      <a:alpha val="30000"/>
                    </a:srgbClr>
                  </a:outerShdw>
                </a:effectLst>
              </a:rPr>
              <a:t> 7: </a:t>
            </a:r>
            <a:r>
              <a:rPr lang="en-US" sz="4800" b="1" cap="none" spc="0" dirty="0" err="1">
                <a:ln w="11430"/>
                <a:solidFill>
                  <a:srgbClr val="FF00FF"/>
                </a:solidFill>
                <a:effectLst>
                  <a:outerShdw blurRad="80000" dist="40000" dir="5040000" algn="tl">
                    <a:srgbClr val="000000">
                      <a:alpha val="30000"/>
                    </a:srgbClr>
                  </a:outerShdw>
                </a:effectLst>
              </a:rPr>
              <a:t>CƠ</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THỂ</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NGƯỜI</a:t>
            </a:r>
            <a:endParaRPr lang="en-US" sz="4800" b="1" cap="none" spc="0" dirty="0">
              <a:ln w="11430"/>
              <a:solidFill>
                <a:srgbClr val="FF00FF"/>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531075" y="1"/>
            <a:ext cx="11176000"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09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098"/>
                                        </p:tgtEl>
                                        <p:attrNameLst>
                                          <p:attrName>ppt_y</p:attrName>
                                        </p:attrNameLst>
                                      </p:cBhvr>
                                      <p:tavLst>
                                        <p:tav tm="0">
                                          <p:val>
                                            <p:strVal val="#ppt_y"/>
                                          </p:val>
                                        </p:tav>
                                        <p:tav tm="100000">
                                          <p:val>
                                            <p:strVal val="#ppt_y"/>
                                          </p:val>
                                        </p:tav>
                                      </p:tavLst>
                                    </p:anim>
                                    <p:animEffect transition="in" filter="fade">
                                      <p:cBhvr>
                                        <p:cTn id="1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32: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HÔ</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HẤP</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HÔ</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HẤP</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a:t>
            </a:r>
          </a:p>
        </p:txBody>
      </p:sp>
      <p:sp>
        <p:nvSpPr>
          <p:cNvPr id="19" name="TextBox 18"/>
          <p:cNvSpPr txBox="1"/>
          <p:nvPr/>
        </p:nvSpPr>
        <p:spPr>
          <a:xfrm>
            <a:off x="0" y="1298242"/>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phổi</a:t>
            </a:r>
            <a:r>
              <a:rPr lang="en-US" sz="2800" dirty="0">
                <a:solidFill>
                  <a:srgbClr val="0000FF"/>
                </a:solidFill>
                <a:latin typeface="Times New Roman" pitchFamily="18" charset="0"/>
                <a:cs typeface="Times New Roman" pitchFamily="18" charset="0"/>
              </a:rPr>
              <a:t>.</a:t>
            </a:r>
          </a:p>
        </p:txBody>
      </p:sp>
      <p:sp>
        <p:nvSpPr>
          <p:cNvPr id="20" name="TextBox 19"/>
          <p:cNvSpPr txBox="1"/>
          <p:nvPr/>
        </p:nvSpPr>
        <p:spPr>
          <a:xfrm>
            <a:off x="0" y="2725263"/>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5" y="1796999"/>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xoang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mũi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ẩm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ấm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a:t>
            </a:r>
          </a:p>
        </p:txBody>
      </p:sp>
      <p:sp>
        <p:nvSpPr>
          <p:cNvPr id="22" name="TextBox 21"/>
          <p:cNvSpPr txBox="1"/>
          <p:nvPr/>
        </p:nvSpPr>
        <p:spPr>
          <a:xfrm>
            <a:off x="0" y="3140900"/>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nhịp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Righ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1302327"/>
            <a:ext cx="4724400" cy="3409950"/>
          </a:xfrm>
          <a:prstGeom prst="rect">
            <a:avLst/>
          </a:prstGeom>
          <a:noFill/>
          <a:ln w="9525">
            <a:noFill/>
            <a:miter lim="800000"/>
            <a:headEnd/>
            <a:tailEnd/>
          </a:ln>
          <a:effectLst/>
        </p:spPr>
      </p:pic>
      <p:sp>
        <p:nvSpPr>
          <p:cNvPr id="4" name="Rectangle 3"/>
          <p:cNvSpPr/>
          <p:nvPr/>
        </p:nvSpPr>
        <p:spPr>
          <a:xfrm>
            <a:off x="4668980" y="1676413"/>
            <a:ext cx="7453745" cy="3970318"/>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1. </a:t>
            </a:r>
            <a:r>
              <a:rPr lang="vi-VN" sz="2800" dirty="0">
                <a:solidFill>
                  <a:srgbClr val="FF00FF"/>
                </a:solidFill>
                <a:latin typeface="Times New Roman" pitchFamily="18" charset="0"/>
                <a:cs typeface="Times New Roman" pitchFamily="18" charset="0"/>
              </a:rPr>
              <a:t>Xoang </a:t>
            </a:r>
            <a:r>
              <a:rPr lang="vi-VN" sz="2800" dirty="0">
                <a:solidFill>
                  <a:srgbClr val="FF00FF"/>
                </a:solidFill>
                <a:latin typeface="+mj-lt"/>
              </a:rPr>
              <a:t>mũi có cấu tạo phù hợp với chức năng làm sạch, làm ẩm, làm ấm không khí:</a:t>
            </a:r>
          </a:p>
          <a:p>
            <a:pPr algn="just"/>
            <a:r>
              <a:rPr lang="vi-VN" sz="2800" dirty="0">
                <a:solidFill>
                  <a:srgbClr val="FF00FF"/>
                </a:solidFill>
                <a:latin typeface="+mj-lt"/>
              </a:rPr>
              <a:t>- Có nhiều lông mũi giúp ngăn cản bụi để làm sạch luồng không khí.</a:t>
            </a:r>
          </a:p>
          <a:p>
            <a:pPr algn="just"/>
            <a:r>
              <a:rPr lang="vi-VN" sz="2800" dirty="0">
                <a:solidFill>
                  <a:srgbClr val="FF00FF"/>
                </a:solidFill>
                <a:latin typeface="+mj-lt"/>
              </a:rPr>
              <a:t>- Có lớp niêm mạc tiết chất nh</a:t>
            </a:r>
            <a:r>
              <a:rPr lang="en-US" sz="2800" dirty="0">
                <a:solidFill>
                  <a:srgbClr val="FF00FF"/>
                </a:solidFill>
                <a:latin typeface="Times New Roman" pitchFamily="18" charset="0"/>
                <a:cs typeface="Times New Roman" pitchFamily="18" charset="0"/>
              </a:rPr>
              <a:t>ầ</a:t>
            </a:r>
            <a:r>
              <a:rPr lang="vi-VN" sz="2800" dirty="0">
                <a:solidFill>
                  <a:srgbClr val="FF00FF"/>
                </a:solidFill>
                <a:latin typeface="+mj-lt"/>
              </a:rPr>
              <a:t>y giúp cản bụi và vi khuẩn gây hại trong luồng không khí, đồng thời cũng giúp làm ẩm không khí trước khi vào phổi.</a:t>
            </a:r>
          </a:p>
          <a:p>
            <a:pPr algn="just"/>
            <a:r>
              <a:rPr lang="vi-VN" sz="2800" dirty="0">
                <a:solidFill>
                  <a:srgbClr val="FF00FF"/>
                </a:solidFill>
                <a:latin typeface="+mj-lt"/>
              </a:rPr>
              <a:t>- Có lớp mao mạch dày đặc giúp làm ấm không khí trước khi vào phổi.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12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122"/>
                                        </p:tgtEl>
                                        <p:attrNameLst>
                                          <p:attrName>ppt_y</p:attrName>
                                        </p:attrNameLst>
                                      </p:cBhvr>
                                      <p:tavLst>
                                        <p:tav tm="0">
                                          <p:val>
                                            <p:strVal val="#ppt_y"/>
                                          </p:val>
                                        </p:tav>
                                        <p:tav tm="100000">
                                          <p:val>
                                            <p:strVal val="#ppt_y"/>
                                          </p:val>
                                        </p:tav>
                                      </p:tavLst>
                                    </p:anim>
                                    <p:animEffect transition="in" filter="fade">
                                      <p:cBhvr>
                                        <p:cTn id="10" dur="1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1343891"/>
            <a:ext cx="4724400" cy="3409950"/>
          </a:xfrm>
          <a:prstGeom prst="rect">
            <a:avLst/>
          </a:prstGeom>
          <a:noFill/>
          <a:ln w="9525">
            <a:noFill/>
            <a:miter lim="800000"/>
            <a:headEnd/>
            <a:tailEnd/>
          </a:ln>
          <a:effectLst/>
        </p:spPr>
      </p:pic>
      <p:sp>
        <p:nvSpPr>
          <p:cNvPr id="5" name="Rectangle 4"/>
          <p:cNvSpPr/>
          <p:nvPr/>
        </p:nvSpPr>
        <p:spPr>
          <a:xfrm>
            <a:off x="4710536" y="834204"/>
            <a:ext cx="7398334" cy="5324535"/>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2. </a:t>
            </a:r>
            <a:r>
              <a:rPr lang="vi-VN" sz="2800" dirty="0">
                <a:solidFill>
                  <a:srgbClr val="FF00FF"/>
                </a:solidFill>
                <a:latin typeface="Times New Roman" pitchFamily="18" charset="0"/>
                <a:cs typeface="Times New Roman" pitchFamily="18" charset="0"/>
              </a:rPr>
              <a:t>Đặc điểm cấu tạo của phổi phù hợp với chức trao đổi khí giữa cơ thể với môi trường bên ngoài</a:t>
            </a:r>
            <a:r>
              <a:rPr lang="en-US" sz="2800" dirty="0">
                <a:solidFill>
                  <a:srgbClr val="FF00FF"/>
                </a:solidFill>
                <a:latin typeface="Times New Roman" pitchFamily="18" charset="0"/>
                <a:cs typeface="Times New Roman" pitchFamily="18" charset="0"/>
              </a:rPr>
              <a:t>:</a:t>
            </a:r>
          </a:p>
          <a:p>
            <a:pPr algn="just">
              <a:buFontTx/>
              <a:buChar char="-"/>
            </a:pP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Bao ngoài hai lá phổi có hai lớp màng, lớp màng ngoài dính với lồng ngực, lớp trong dính với phổi, giữa hai lớp có chất dịch giúp cho phổi phồng lên, xẹp xuống khi hít vào và thở ra.</a:t>
            </a:r>
            <a:endParaRPr lang="en-US" sz="2800" dirty="0">
              <a:solidFill>
                <a:srgbClr val="FF00FF"/>
              </a:solidFill>
              <a:latin typeface="Times New Roman" pitchFamily="18" charset="0"/>
              <a:cs typeface="Times New Roman" pitchFamily="18" charset="0"/>
            </a:endParaRPr>
          </a:p>
          <a:p>
            <a:pPr algn="just">
              <a:buFontTx/>
              <a:buChar char="-"/>
            </a:pP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Đơn vị cấu tạo của phổi là phế nang tập hợp thành từng cụm và được bao bởi màng mao mạch dày đặc tạo điều kiện cho sự trao đổi khí giữa phế nang và máu đến phổi được dễ dàng.</a:t>
            </a:r>
            <a:endParaRPr lang="en-US" sz="2800" dirty="0">
              <a:solidFill>
                <a:srgbClr val="FF00FF"/>
              </a:solidFill>
              <a:latin typeface="Times New Roman" pitchFamily="18" charset="0"/>
              <a:cs typeface="Times New Roman" pitchFamily="18" charset="0"/>
            </a:endParaRPr>
          </a:p>
          <a:p>
            <a:pPr algn="just">
              <a:buFontTx/>
              <a:buChar char="-"/>
            </a:pP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Số lượng phế nang có tới 700-800 triệu phế nang làm tăng bề mặt trao đổi khí của </a:t>
            </a:r>
            <a:r>
              <a:rPr lang="vi-VN" sz="3200" dirty="0">
                <a:solidFill>
                  <a:srgbClr val="FF00FF"/>
                </a:solidFill>
                <a:latin typeface="Times New Roman" pitchFamily="18" charset="0"/>
                <a:cs typeface="Times New Roman" pitchFamily="18" charset="0"/>
              </a:rPr>
              <a:t>phổi</a:t>
            </a:r>
            <a:r>
              <a:rPr lang="en-US" sz="3200" dirty="0">
                <a:solidFill>
                  <a:srgbClr val="FF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0" y="1387187"/>
            <a:ext cx="4667250" cy="3086100"/>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a:srcRect/>
          <a:stretch>
            <a:fillRect/>
          </a:stretch>
        </p:blipFill>
        <p:spPr bwMode="auto">
          <a:xfrm>
            <a:off x="4668110" y="1438713"/>
            <a:ext cx="7321222" cy="418623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down)">
                                      <p:cBhvr>
                                        <p:cTn id="7" dur="10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edge">
                                      <p:cBhvr>
                                        <p:cTn id="12"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srcRect/>
          <a:stretch>
            <a:fillRect/>
          </a:stretch>
        </p:blipFill>
        <p:spPr bwMode="auto">
          <a:xfrm>
            <a:off x="0" y="623475"/>
            <a:ext cx="4238625" cy="4343400"/>
          </a:xfrm>
          <a:prstGeom prst="rect">
            <a:avLst/>
          </a:prstGeom>
          <a:noFill/>
          <a:ln w="9525">
            <a:noFill/>
            <a:miter lim="800000"/>
            <a:headEnd/>
            <a:tailEnd/>
          </a:ln>
          <a:effectLst/>
        </p:spPr>
      </p:pic>
      <p:sp>
        <p:nvSpPr>
          <p:cNvPr id="5" name="Rectangle 4"/>
          <p:cNvSpPr/>
          <p:nvPr/>
        </p:nvSpPr>
        <p:spPr>
          <a:xfrm>
            <a:off x="4253345" y="0"/>
            <a:ext cx="7938655" cy="3108543"/>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1. </a:t>
            </a:r>
            <a:r>
              <a:rPr lang="vi-VN" sz="2800" dirty="0">
                <a:solidFill>
                  <a:srgbClr val="FF00FF"/>
                </a:solidFill>
                <a:latin typeface="Times New Roman" pitchFamily="18" charset="0"/>
                <a:cs typeface="Times New Roman" pitchFamily="18" charset="0"/>
              </a:rPr>
              <a:t>Khi chúng ta vừa ăn vừa nói có thể bị sặc vì: Khi ăn, nắp thanh quản sẽ được đậy lại để ngăn không cho thức ăn lọt vào đường hô hấp, còn khi nói, nắp thanh quản sẽ được mở ra để phát ra âm thanh. Bởi vậy, nếu vừa ăn vừa nói, thức ăn có thể rơi vào đường hô hấp khi nắp thanh quản mở ra, gây ra phản ứng sặc để đẩy thức ăn ra ngoài.</a:t>
            </a:r>
            <a:endParaRPr lang="en-US" sz="2800" dirty="0">
              <a:solidFill>
                <a:srgbClr val="FF00FF"/>
              </a:solidFill>
              <a:latin typeface="Times New Roman" pitchFamily="18" charset="0"/>
              <a:cs typeface="Times New Roman" pitchFamily="18" charset="0"/>
            </a:endParaRPr>
          </a:p>
        </p:txBody>
      </p:sp>
      <p:sp>
        <p:nvSpPr>
          <p:cNvPr id="6" name="Rectangle 5"/>
          <p:cNvSpPr/>
          <p:nvPr/>
        </p:nvSpPr>
        <p:spPr>
          <a:xfrm>
            <a:off x="4225637" y="2981415"/>
            <a:ext cx="7966364" cy="3970318"/>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2. </a:t>
            </a:r>
            <a:r>
              <a:rPr lang="vi-VN" sz="2800" dirty="0">
                <a:solidFill>
                  <a:srgbClr val="FF00FF"/>
                </a:solidFill>
                <a:latin typeface="Times New Roman" pitchFamily="18" charset="0"/>
                <a:cs typeface="Times New Roman" pitchFamily="18" charset="0"/>
              </a:rPr>
              <a:t>Chúng ta không nên đốt than củi trong phòng kín khi ngủ vì: Sự cháy của than củi sẽ tiêu hao khí O</a:t>
            </a:r>
            <a:r>
              <a:rPr lang="vi-VN" sz="2800" baseline="-25000" dirty="0">
                <a:solidFill>
                  <a:srgbClr val="FF00FF"/>
                </a:solidFill>
                <a:latin typeface="Times New Roman" pitchFamily="18" charset="0"/>
                <a:cs typeface="Times New Roman" pitchFamily="18" charset="0"/>
              </a:rPr>
              <a:t>2</a:t>
            </a:r>
            <a:r>
              <a:rPr lang="vi-VN" sz="2800" dirty="0">
                <a:solidFill>
                  <a:srgbClr val="FF00FF"/>
                </a:solidFill>
                <a:latin typeface="Times New Roman" pitchFamily="18" charset="0"/>
                <a:cs typeface="Times New Roman" pitchFamily="18" charset="0"/>
              </a:rPr>
              <a:t> và sản sinh ra 2 loại khí gây ngộ độc khí cho cơ thể là CO</a:t>
            </a:r>
            <a:r>
              <a:rPr lang="vi-VN" sz="2800" baseline="-25000" dirty="0">
                <a:solidFill>
                  <a:srgbClr val="FF00FF"/>
                </a:solidFill>
                <a:latin typeface="Times New Roman" pitchFamily="18" charset="0"/>
                <a:cs typeface="Times New Roman" pitchFamily="18" charset="0"/>
              </a:rPr>
              <a:t>2</a:t>
            </a:r>
            <a:r>
              <a:rPr lang="vi-VN" sz="2800" dirty="0">
                <a:solidFill>
                  <a:srgbClr val="FF00FF"/>
                </a:solidFill>
                <a:latin typeface="Times New Roman" pitchFamily="18" charset="0"/>
                <a:cs typeface="Times New Roman" pitchFamily="18" charset="0"/>
              </a:rPr>
              <a:t> và CO. Bởi vậy, khi đốt than củi trong phòng kín – không có sự lưu thông không khí với bên ngoài, O</a:t>
            </a:r>
            <a:r>
              <a:rPr lang="vi-VN" sz="2800" baseline="-25000" dirty="0">
                <a:solidFill>
                  <a:srgbClr val="FF00FF"/>
                </a:solidFill>
                <a:latin typeface="Times New Roman" pitchFamily="18" charset="0"/>
                <a:cs typeface="Times New Roman" pitchFamily="18" charset="0"/>
              </a:rPr>
              <a:t>2</a:t>
            </a:r>
            <a:r>
              <a:rPr lang="vi-VN" sz="2800" dirty="0">
                <a:solidFill>
                  <a:srgbClr val="FF00FF"/>
                </a:solidFill>
                <a:latin typeface="Times New Roman" pitchFamily="18" charset="0"/>
                <a:cs typeface="Times New Roman" pitchFamily="18" charset="0"/>
              </a:rPr>
              <a:t> trong phòng dần cạn kiệt đồng thời lượng CO</a:t>
            </a:r>
            <a:r>
              <a:rPr lang="vi-VN" sz="2800" baseline="-25000" dirty="0">
                <a:solidFill>
                  <a:srgbClr val="FF00FF"/>
                </a:solidFill>
                <a:latin typeface="Times New Roman" pitchFamily="18" charset="0"/>
                <a:cs typeface="Times New Roman" pitchFamily="18" charset="0"/>
              </a:rPr>
              <a:t>2</a:t>
            </a:r>
            <a:r>
              <a:rPr lang="vi-VN" sz="2800" dirty="0">
                <a:solidFill>
                  <a:srgbClr val="FF00FF"/>
                </a:solidFill>
                <a:latin typeface="Times New Roman" pitchFamily="18" charset="0"/>
                <a:cs typeface="Times New Roman" pitchFamily="18" charset="0"/>
              </a:rPr>
              <a:t> và CO tăng dẫn đến người ngủ trong phòng nhanh chóng bị ngạt thở, lịm dần rồi hôn mê, thậm chí tử v</a:t>
            </a:r>
            <a:r>
              <a:rPr lang="en-US" sz="2800" dirty="0">
                <a:solidFill>
                  <a:srgbClr val="FF00FF"/>
                </a:solidFill>
                <a:latin typeface="Times New Roman" pitchFamily="18" charset="0"/>
                <a:cs typeface="Times New Roman" pitchFamily="18" charset="0"/>
              </a:rPr>
              <a:t>o</a:t>
            </a:r>
            <a:r>
              <a:rPr lang="vi-VN" sz="2800" dirty="0">
                <a:solidFill>
                  <a:srgbClr val="FF00FF"/>
                </a:solidFill>
                <a:latin typeface="Times New Roman" pitchFamily="18" charset="0"/>
                <a:cs typeface="Times New Roman" pitchFamily="18" charset="0"/>
              </a:rPr>
              <a:t>ng nếu không được phát hiện kịp thời.</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6147"/>
                                        </p:tgtEl>
                                        <p:attrNameLst>
                                          <p:attrName>style.visibility</p:attrName>
                                        </p:attrNameLst>
                                      </p:cBhvr>
                                      <p:to>
                                        <p:strVal val="visible"/>
                                      </p:to>
                                    </p:set>
                                    <p:animScale>
                                      <p:cBhvr>
                                        <p:cTn id="7" dur="1000" decel="50000" fill="hold">
                                          <p:stCondLst>
                                            <p:cond delay="0"/>
                                          </p:stCondLst>
                                        </p:cTn>
                                        <p:tgtEl>
                                          <p:spTgt spid="61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147"/>
                                        </p:tgtEl>
                                        <p:attrNameLst>
                                          <p:attrName>ppt_x</p:attrName>
                                          <p:attrName>ppt_y</p:attrName>
                                        </p:attrNameLst>
                                      </p:cBhvr>
                                    </p:animMotion>
                                    <p:animEffect transition="in" filter="fade">
                                      <p:cBhvr>
                                        <p:cTn id="9" dur="1000"/>
                                        <p:tgtEl>
                                          <p:spTgt spid="6147"/>
                                        </p:tgtEl>
                                      </p:cBhvr>
                                    </p:animEffect>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2.5"/>
                                          </p:val>
                                        </p:tav>
                                        <p:tav tm="100000">
                                          <p:val>
                                            <p:strVal val="#ppt_w"/>
                                          </p:val>
                                        </p:tav>
                                      </p:tavLst>
                                    </p:anim>
                                    <p:anim calcmode="lin" valueType="num">
                                      <p:cBhvr>
                                        <p:cTn id="15" dur="1000" fill="hold"/>
                                        <p:tgtEl>
                                          <p:spTgt spid="5"/>
                                        </p:tgtEl>
                                        <p:attrNameLst>
                                          <p:attrName>ppt_h</p:attrName>
                                        </p:attrNameLst>
                                      </p:cBhvr>
                                      <p:tavLst>
                                        <p:tav tm="0">
                                          <p:val>
                                            <p:strVal val="#ppt_h*0.01"/>
                                          </p:val>
                                        </p:tav>
                                        <p:tav tm="100000">
                                          <p:val>
                                            <p:strVal val="#ppt_h"/>
                                          </p:val>
                                        </p:tav>
                                      </p:tavLst>
                                    </p:anim>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h+1"/>
                                          </p:val>
                                        </p:tav>
                                        <p:tav tm="100000">
                                          <p:val>
                                            <p:strVal val="#ppt_y"/>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strVal val="#ppt_w*2.5"/>
                                          </p:val>
                                        </p:tav>
                                        <p:tav tm="100000">
                                          <p:val>
                                            <p:strVal val="#ppt_w"/>
                                          </p:val>
                                        </p:tav>
                                      </p:tavLst>
                                    </p:anim>
                                    <p:anim calcmode="lin" valueType="num">
                                      <p:cBhvr>
                                        <p:cTn id="24" dur="1000" fill="hold"/>
                                        <p:tgtEl>
                                          <p:spTgt spid="6"/>
                                        </p:tgtEl>
                                        <p:attrNameLst>
                                          <p:attrName>ppt_h</p:attrName>
                                        </p:attrNameLst>
                                      </p:cBhvr>
                                      <p:tavLst>
                                        <p:tav tm="0">
                                          <p:val>
                                            <p:strVal val="#ppt_h*0.01"/>
                                          </p:val>
                                        </p:tav>
                                        <p:tav tm="100000">
                                          <p:val>
                                            <p:strVal val="#ppt_h"/>
                                          </p:val>
                                        </p:tav>
                                      </p:tavLst>
                                    </p:anim>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h+1"/>
                                          </p:val>
                                        </p:tav>
                                        <p:tav tm="100000">
                                          <p:val>
                                            <p:strVal val="#ppt_y"/>
                                          </p:val>
                                        </p:tav>
                                      </p:tavLst>
                                    </p:anim>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803590"/>
            <a:ext cx="12170704" cy="5278582"/>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a:srcRect/>
          <a:stretch>
            <a:fillRect/>
          </a:stretch>
        </p:blipFill>
        <p:spPr bwMode="auto">
          <a:xfrm>
            <a:off x="0" y="1144317"/>
            <a:ext cx="12192000" cy="479897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edge">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0" fill="hold" nodeType="clickEffect">
                                  <p:stCondLst>
                                    <p:cond delay="0"/>
                                  </p:stCondLst>
                                  <p:childTnLst>
                                    <p:anim calcmode="lin" valueType="num">
                                      <p:cBhvr>
                                        <p:cTn id="11" dur="1000"/>
                                        <p:tgtEl>
                                          <p:spTgt spid="7170"/>
                                        </p:tgtEl>
                                        <p:attrNameLst>
                                          <p:attrName>ppt_w</p:attrName>
                                        </p:attrNameLst>
                                      </p:cBhvr>
                                      <p:tavLst>
                                        <p:tav tm="0">
                                          <p:val>
                                            <p:strVal val="ppt_w"/>
                                          </p:val>
                                        </p:tav>
                                        <p:tav tm="100000">
                                          <p:val>
                                            <p:fltVal val="0"/>
                                          </p:val>
                                        </p:tav>
                                      </p:tavLst>
                                    </p:anim>
                                    <p:anim calcmode="lin" valueType="num">
                                      <p:cBhvr>
                                        <p:cTn id="12" dur="1000"/>
                                        <p:tgtEl>
                                          <p:spTgt spid="7170"/>
                                        </p:tgtEl>
                                        <p:attrNameLst>
                                          <p:attrName>ppt_h</p:attrName>
                                        </p:attrNameLst>
                                      </p:cBhvr>
                                      <p:tavLst>
                                        <p:tav tm="0">
                                          <p:val>
                                            <p:strVal val="ppt_h"/>
                                          </p:val>
                                        </p:tav>
                                        <p:tav tm="100000">
                                          <p:val>
                                            <p:fltVal val="0"/>
                                          </p:val>
                                        </p:tav>
                                      </p:tavLst>
                                    </p:anim>
                                    <p:animEffect transition="out" filter="fade">
                                      <p:cBhvr>
                                        <p:cTn id="13" dur="1000"/>
                                        <p:tgtEl>
                                          <p:spTgt spid="7170"/>
                                        </p:tgtEl>
                                      </p:cBhvr>
                                    </p:animEffect>
                                    <p:set>
                                      <p:cBhvr>
                                        <p:cTn id="14" dur="1" fill="hold">
                                          <p:stCondLst>
                                            <p:cond delay="999"/>
                                          </p:stCondLst>
                                        </p:cTn>
                                        <p:tgtEl>
                                          <p:spTgt spid="7170"/>
                                        </p:tgtEl>
                                        <p:attrNameLst>
                                          <p:attrName>style.visibility</p:attrName>
                                        </p:attrNameLst>
                                      </p:cBhvr>
                                      <p:to>
                                        <p:strVal val="hidden"/>
                                      </p:to>
                                    </p:set>
                                  </p:childTnLst>
                                </p:cTn>
                              </p:par>
                              <p:par>
                                <p:cTn id="15" presetID="53" presetClass="entr" presetSubtype="0" fill="hold" nodeType="withEffect">
                                  <p:stCondLst>
                                    <p:cond delay="0"/>
                                  </p:stCondLst>
                                  <p:childTnLst>
                                    <p:set>
                                      <p:cBhvr>
                                        <p:cTn id="16" dur="1" fill="hold">
                                          <p:stCondLst>
                                            <p:cond delay="0"/>
                                          </p:stCondLst>
                                        </p:cTn>
                                        <p:tgtEl>
                                          <p:spTgt spid="8194"/>
                                        </p:tgtEl>
                                        <p:attrNameLst>
                                          <p:attrName>style.visibility</p:attrName>
                                        </p:attrNameLst>
                                      </p:cBhvr>
                                      <p:to>
                                        <p:strVal val="visible"/>
                                      </p:to>
                                    </p:set>
                                    <p:anim calcmode="lin" valueType="num">
                                      <p:cBhvr>
                                        <p:cTn id="17" dur="1000" fill="hold"/>
                                        <p:tgtEl>
                                          <p:spTgt spid="8194"/>
                                        </p:tgtEl>
                                        <p:attrNameLst>
                                          <p:attrName>ppt_w</p:attrName>
                                        </p:attrNameLst>
                                      </p:cBhvr>
                                      <p:tavLst>
                                        <p:tav tm="0">
                                          <p:val>
                                            <p:fltVal val="0"/>
                                          </p:val>
                                        </p:tav>
                                        <p:tav tm="100000">
                                          <p:val>
                                            <p:strVal val="#ppt_w"/>
                                          </p:val>
                                        </p:tav>
                                      </p:tavLst>
                                    </p:anim>
                                    <p:anim calcmode="lin" valueType="num">
                                      <p:cBhvr>
                                        <p:cTn id="18" dur="1000" fill="hold"/>
                                        <p:tgtEl>
                                          <p:spTgt spid="8194"/>
                                        </p:tgtEl>
                                        <p:attrNameLst>
                                          <p:attrName>ppt_h</p:attrName>
                                        </p:attrNameLst>
                                      </p:cBhvr>
                                      <p:tavLst>
                                        <p:tav tm="0">
                                          <p:val>
                                            <p:fltVal val="0"/>
                                          </p:val>
                                        </p:tav>
                                        <p:tav tm="100000">
                                          <p:val>
                                            <p:strVal val="#ppt_h"/>
                                          </p:val>
                                        </p:tav>
                                      </p:tavLst>
                                    </p:anim>
                                    <p:animEffect transition="in" filter="fade">
                                      <p:cBhvr>
                                        <p:cTn id="19"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32: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HÔ</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HẤP</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HÔ</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HẤP</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a:t>
            </a:r>
          </a:p>
        </p:txBody>
      </p:sp>
      <p:sp>
        <p:nvSpPr>
          <p:cNvPr id="19" name="TextBox 18"/>
          <p:cNvSpPr txBox="1"/>
          <p:nvPr/>
        </p:nvSpPr>
        <p:spPr>
          <a:xfrm>
            <a:off x="0" y="1298242"/>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phổi</a:t>
            </a:r>
            <a:r>
              <a:rPr lang="en-US" sz="2800" dirty="0">
                <a:solidFill>
                  <a:srgbClr val="0000FF"/>
                </a:solidFill>
                <a:latin typeface="Times New Roman" pitchFamily="18" charset="0"/>
                <a:cs typeface="Times New Roman" pitchFamily="18" charset="0"/>
              </a:rPr>
              <a:t>.</a:t>
            </a:r>
          </a:p>
        </p:txBody>
      </p:sp>
      <p:sp>
        <p:nvSpPr>
          <p:cNvPr id="20" name="TextBox 19"/>
          <p:cNvSpPr txBox="1"/>
          <p:nvPr/>
        </p:nvSpPr>
        <p:spPr>
          <a:xfrm>
            <a:off x="0" y="2725263"/>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5" y="1796999"/>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xoang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mũi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ẩm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ấm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a:t>
            </a:r>
          </a:p>
        </p:txBody>
      </p:sp>
      <p:sp>
        <p:nvSpPr>
          <p:cNvPr id="22" name="TextBox 21"/>
          <p:cNvSpPr txBox="1"/>
          <p:nvPr/>
        </p:nvSpPr>
        <p:spPr>
          <a:xfrm>
            <a:off x="0" y="3140900"/>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nhịp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a:t>
            </a:r>
          </a:p>
        </p:txBody>
      </p:sp>
      <p:sp>
        <p:nvSpPr>
          <p:cNvPr id="23" name="TextBox 22"/>
          <p:cNvSpPr txBox="1"/>
          <p:nvPr/>
        </p:nvSpPr>
        <p:spPr>
          <a:xfrm>
            <a:off x="0" y="3999882"/>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BẢO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HÔ</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HẤP</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upRight)">
                                      <p:cBhvr>
                                        <p:cTn id="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12192000" cy="523220"/>
          </a:xfrm>
          <a:prstGeom prst="rect">
            <a:avLst/>
          </a:prstGeom>
        </p:spPr>
        <p:txBody>
          <a:bodyPr wrap="square">
            <a:spAutoFit/>
          </a:bodyPr>
          <a:lstStyle/>
          <a:p>
            <a:pPr algn="just"/>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bệnh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về</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hô</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hấp</a:t>
            </a:r>
            <a:r>
              <a:rPr lang="en-US" sz="2800" dirty="0">
                <a:solidFill>
                  <a:srgbClr val="FF0000"/>
                </a:solidFill>
                <a:latin typeface="Times New Roman" pitchFamily="18" charset="0"/>
                <a:cs typeface="Times New Roman" pitchFamily="18" charset="0"/>
              </a:rPr>
              <a:t>?</a:t>
            </a:r>
          </a:p>
        </p:txBody>
      </p:sp>
      <p:sp>
        <p:nvSpPr>
          <p:cNvPr id="6" name="Rectangle 5"/>
          <p:cNvSpPr/>
          <p:nvPr/>
        </p:nvSpPr>
        <p:spPr>
          <a:xfrm>
            <a:off x="0" y="529160"/>
            <a:ext cx="12192001" cy="954107"/>
          </a:xfrm>
          <a:prstGeom prst="rect">
            <a:avLst/>
          </a:prstGeom>
        </p:spPr>
        <p:txBody>
          <a:bodyPr wrap="square">
            <a:spAutoFit/>
          </a:bodyPr>
          <a:lstStyle/>
          <a:p>
            <a:pPr algn="just"/>
            <a:r>
              <a:rPr lang="en-US" sz="2800" dirty="0" err="1">
                <a:solidFill>
                  <a:srgbClr val="FF00FF"/>
                </a:solidFill>
                <a:latin typeface="Times New Roman" pitchFamily="18" charset="0"/>
                <a:cs typeface="Times New Roman" pitchFamily="18" charset="0"/>
              </a:rPr>
              <a:t>Một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số</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bệnh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về</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hô</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hấp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thường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gặp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viêm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mũi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viêm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họng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viêm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phế</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quản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viêm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thanh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quản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viêm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phổi</a:t>
            </a:r>
            <a:r>
              <a:rPr lang="en-US" sz="2800" dirty="0">
                <a:solidFill>
                  <a:srgbClr val="FF00FF"/>
                </a:solidFill>
                <a:latin typeface="Times New Roman" pitchFamily="18" charset="0"/>
                <a:cs typeface="Times New Roman" pitchFamily="18" charset="0"/>
              </a:rPr>
              <a:t>, hen </a:t>
            </a:r>
            <a:r>
              <a:rPr lang="en-US" sz="2800" dirty="0" err="1">
                <a:solidFill>
                  <a:srgbClr val="FF00FF"/>
                </a:solidFill>
                <a:latin typeface="Times New Roman" pitchFamily="18" charset="0"/>
                <a:cs typeface="Times New Roman" pitchFamily="18" charset="0"/>
              </a:rPr>
              <a:t>suyễn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cúm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SARS</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COVID</a:t>
            </a:r>
            <a:r>
              <a:rPr lang="en-US" sz="2800" dirty="0">
                <a:solidFill>
                  <a:srgbClr val="FF00FF"/>
                </a:solidFill>
                <a:latin typeface="Times New Roman" pitchFamily="18" charset="0"/>
                <a:cs typeface="Times New Roman" pitchFamily="18" charset="0"/>
              </a:rPr>
              <a:t>-19, </a:t>
            </a:r>
            <a:r>
              <a:rPr lang="en-US" sz="2800" dirty="0" err="1">
                <a:solidFill>
                  <a:srgbClr val="FF00FF"/>
                </a:solidFill>
                <a:latin typeface="Times New Roman" pitchFamily="18" charset="0"/>
                <a:cs typeface="Times New Roman" pitchFamily="18" charset="0"/>
              </a:rPr>
              <a:t>lao</a:t>
            </a:r>
            <a:r>
              <a:rPr lang="en-US" sz="2800" dirty="0">
                <a:solidFill>
                  <a:srgbClr val="FF00FF"/>
                </a:solidFill>
                <a:latin typeface="Times New Roman" pitchFamily="18" charset="0"/>
                <a:cs typeface="Times New Roman" pitchFamily="18" charset="0"/>
              </a:rPr>
              <a:t>…</a:t>
            </a:r>
          </a:p>
        </p:txBody>
      </p:sp>
      <p:pic>
        <p:nvPicPr>
          <p:cNvPr id="9218" name="Picture 2"/>
          <p:cNvPicPr>
            <a:picLocks noChangeAspect="1" noChangeArrowheads="1"/>
          </p:cNvPicPr>
          <p:nvPr/>
        </p:nvPicPr>
        <p:blipFill>
          <a:blip r:embed="rId2"/>
          <a:srcRect/>
          <a:stretch>
            <a:fillRect/>
          </a:stretch>
        </p:blipFill>
        <p:spPr bwMode="auto">
          <a:xfrm>
            <a:off x="1" y="1509277"/>
            <a:ext cx="5023002" cy="3921702"/>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5112325" y="792643"/>
            <a:ext cx="6968836" cy="5912952"/>
          </a:xfrm>
          <a:prstGeom prst="rect">
            <a:avLst/>
          </a:prstGeom>
          <a:solidFill>
            <a:srgbClr val="FF00FF"/>
          </a:solidFill>
          <a:ln w="9525">
            <a:solidFill>
              <a:srgbClr val="FF00FF"/>
            </a:solidFill>
            <a:miter lim="800000"/>
            <a:headEnd/>
            <a:tailEnd/>
          </a:ln>
          <a:effectLst/>
        </p:spPr>
      </p:pic>
      <p:sp>
        <p:nvSpPr>
          <p:cNvPr id="7" name="Rectangle 6"/>
          <p:cNvSpPr/>
          <p:nvPr/>
        </p:nvSpPr>
        <p:spPr>
          <a:xfrm>
            <a:off x="0" y="0"/>
            <a:ext cx="12192000" cy="523220"/>
          </a:xfrm>
          <a:prstGeom prst="rect">
            <a:avLst/>
          </a:prstGeom>
        </p:spPr>
        <p:txBody>
          <a:bodyPr wrap="square">
            <a:spAutoFit/>
          </a:bodyPr>
          <a:lstStyle/>
          <a:p>
            <a:pPr algn="just"/>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phòng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bệnh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về</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hô</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hấp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chúng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cần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hiện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những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biện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pháp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a:t>
            </a:r>
          </a:p>
        </p:txBody>
      </p:sp>
      <p:pic>
        <p:nvPicPr>
          <p:cNvPr id="9220" name="Picture 4"/>
          <p:cNvPicPr>
            <a:picLocks noChangeAspect="1" noChangeArrowheads="1"/>
          </p:cNvPicPr>
          <p:nvPr/>
        </p:nvPicPr>
        <p:blipFill>
          <a:blip r:embed="rId4"/>
          <a:srcRect/>
          <a:stretch>
            <a:fillRect/>
          </a:stretch>
        </p:blipFill>
        <p:spPr bwMode="auto">
          <a:xfrm>
            <a:off x="1469057" y="595745"/>
            <a:ext cx="8970681" cy="626225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2.5"/>
                                          </p:val>
                                        </p:tav>
                                        <p:tav tm="100000">
                                          <p:val>
                                            <p:strVal val="#ppt_w"/>
                                          </p:val>
                                        </p:tav>
                                      </p:tavLst>
                                    </p:anim>
                                    <p:anim calcmode="lin" valueType="num">
                                      <p:cBhvr>
                                        <p:cTn id="8" dur="1000" fill="hold"/>
                                        <p:tgtEl>
                                          <p:spTgt spid="5"/>
                                        </p:tgtEl>
                                        <p:attrNameLst>
                                          <p:attrName>ppt_h</p:attrName>
                                        </p:attrNameLst>
                                      </p:cBhvr>
                                      <p:tavLst>
                                        <p:tav tm="0">
                                          <p:val>
                                            <p:strVal val="#ppt_h*0.01"/>
                                          </p:val>
                                        </p:tav>
                                        <p:tav tm="100000">
                                          <p:val>
                                            <p:strVal val="#ppt_h"/>
                                          </p:val>
                                        </p:tav>
                                      </p:tavLst>
                                    </p:anim>
                                    <p:anim calcmode="lin" valueType="num">
                                      <p:cBhvr>
                                        <p:cTn id="9" dur="1000" fill="hold"/>
                                        <p:tgtEl>
                                          <p:spTgt spid="5"/>
                                        </p:tgtEl>
                                        <p:attrNameLst>
                                          <p:attrName>ppt_x</p:attrName>
                                        </p:attrNameLst>
                                      </p:cBhvr>
                                      <p:tavLst>
                                        <p:tav tm="0">
                                          <p:val>
                                            <p:strVal val="#ppt_x"/>
                                          </p:val>
                                        </p:tav>
                                        <p:tav tm="100000">
                                          <p:val>
                                            <p:strVal val="#ppt_x"/>
                                          </p:val>
                                        </p:tav>
                                      </p:tavLst>
                                    </p:anim>
                                    <p:anim calcmode="lin" valueType="num">
                                      <p:cBhvr>
                                        <p:cTn id="10" dur="1000" fill="hold"/>
                                        <p:tgtEl>
                                          <p:spTgt spid="5"/>
                                        </p:tgtEl>
                                        <p:attrNameLst>
                                          <p:attrName>ppt_y</p:attrName>
                                        </p:attrNameLst>
                                      </p:cBhvr>
                                      <p:tavLst>
                                        <p:tav tm="0">
                                          <p:val>
                                            <p:strVal val="#ppt_h+1"/>
                                          </p:val>
                                        </p:tav>
                                        <p:tav tm="100000">
                                          <p:val>
                                            <p:strVal val="#ppt_y"/>
                                          </p:val>
                                        </p:tav>
                                      </p:tavLst>
                                    </p:anim>
                                    <p:animEffect transition="in" filter="fade">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strVal val="#ppt_w*2.5"/>
                                          </p:val>
                                        </p:tav>
                                        <p:tav tm="100000">
                                          <p:val>
                                            <p:strVal val="#ppt_w"/>
                                          </p:val>
                                        </p:tav>
                                      </p:tavLst>
                                    </p:anim>
                                    <p:anim calcmode="lin" valueType="num">
                                      <p:cBhvr>
                                        <p:cTn id="17" dur="1000" fill="hold"/>
                                        <p:tgtEl>
                                          <p:spTgt spid="6"/>
                                        </p:tgtEl>
                                        <p:attrNameLst>
                                          <p:attrName>ppt_h</p:attrName>
                                        </p:attrNameLst>
                                      </p:cBhvr>
                                      <p:tavLst>
                                        <p:tav tm="0">
                                          <p:val>
                                            <p:strVal val="#ppt_h*0.01"/>
                                          </p:val>
                                        </p:tav>
                                        <p:tav tm="100000">
                                          <p:val>
                                            <p:strVal val="#ppt_h"/>
                                          </p:val>
                                        </p:tav>
                                      </p:tavLst>
                                    </p:anim>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h+1"/>
                                          </p:val>
                                        </p:tav>
                                        <p:tav tm="100000">
                                          <p:val>
                                            <p:strVal val="#ppt_y"/>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1000"/>
                                        <p:tgtEl>
                                          <p:spTgt spid="5"/>
                                        </p:tgtEl>
                                        <p:attrNameLst>
                                          <p:attrName>ppt_x</p:attrName>
                                        </p:attrNameLst>
                                      </p:cBhvr>
                                      <p:tavLst>
                                        <p:tav tm="0">
                                          <p:val>
                                            <p:strVal val="ppt_x"/>
                                          </p:val>
                                        </p:tav>
                                        <p:tav tm="100000">
                                          <p:val>
                                            <p:strVal val="ppt_x"/>
                                          </p:val>
                                        </p:tav>
                                      </p:tavLst>
                                    </p:anim>
                                    <p:anim calcmode="lin" valueType="num">
                                      <p:cBhvr additive="base">
                                        <p:cTn id="25" dur="1000"/>
                                        <p:tgtEl>
                                          <p:spTgt spid="5"/>
                                        </p:tgtEl>
                                        <p:attrNameLst>
                                          <p:attrName>ppt_y</p:attrName>
                                        </p:attrNameLst>
                                      </p:cBhvr>
                                      <p:tavLst>
                                        <p:tav tm="0">
                                          <p:val>
                                            <p:strVal val="ppt_y"/>
                                          </p:val>
                                        </p:tav>
                                        <p:tav tm="100000">
                                          <p:val>
                                            <p:strVal val="1+ppt_h/2"/>
                                          </p:val>
                                        </p:tav>
                                      </p:tavLst>
                                    </p:anim>
                                    <p:set>
                                      <p:cBhvr>
                                        <p:cTn id="26" dur="1" fill="hold">
                                          <p:stCondLst>
                                            <p:cond delay="999"/>
                                          </p:stCondLst>
                                        </p:cTn>
                                        <p:tgtEl>
                                          <p:spTgt spid="5"/>
                                        </p:tgtEl>
                                        <p:attrNameLst>
                                          <p:attrName>style.visibility</p:attrName>
                                        </p:attrNameLst>
                                      </p:cBhvr>
                                      <p:to>
                                        <p:strVal val="hidden"/>
                                      </p:to>
                                    </p:set>
                                  </p:childTnLst>
                                </p:cTn>
                              </p:par>
                              <p:par>
                                <p:cTn id="27" presetID="2" presetClass="exit" presetSubtype="4" fill="hold" grpId="1" nodeType="withEffect">
                                  <p:stCondLst>
                                    <p:cond delay="0"/>
                                  </p:stCondLst>
                                  <p:childTnLst>
                                    <p:anim calcmode="lin" valueType="num">
                                      <p:cBhvr additive="base">
                                        <p:cTn id="28" dur="1000"/>
                                        <p:tgtEl>
                                          <p:spTgt spid="6"/>
                                        </p:tgtEl>
                                        <p:attrNameLst>
                                          <p:attrName>ppt_x</p:attrName>
                                        </p:attrNameLst>
                                      </p:cBhvr>
                                      <p:tavLst>
                                        <p:tav tm="0">
                                          <p:val>
                                            <p:strVal val="ppt_x"/>
                                          </p:val>
                                        </p:tav>
                                        <p:tav tm="100000">
                                          <p:val>
                                            <p:strVal val="ppt_x"/>
                                          </p:val>
                                        </p:tav>
                                      </p:tavLst>
                                    </p:anim>
                                    <p:anim calcmode="lin" valueType="num">
                                      <p:cBhvr additive="base">
                                        <p:cTn id="29" dur="1000"/>
                                        <p:tgtEl>
                                          <p:spTgt spid="6"/>
                                        </p:tgtEl>
                                        <p:attrNameLst>
                                          <p:attrName>ppt_y</p:attrName>
                                        </p:attrNameLst>
                                      </p:cBhvr>
                                      <p:tavLst>
                                        <p:tav tm="0">
                                          <p:val>
                                            <p:strVal val="ppt_y"/>
                                          </p:val>
                                        </p:tav>
                                        <p:tav tm="100000">
                                          <p:val>
                                            <p:strVal val="1+ppt_h/2"/>
                                          </p:val>
                                        </p:tav>
                                      </p:tavLst>
                                    </p:anim>
                                    <p:set>
                                      <p:cBhvr>
                                        <p:cTn id="30" dur="1" fill="hold">
                                          <p:stCondLst>
                                            <p:cond delay="999"/>
                                          </p:stCondLst>
                                        </p:cTn>
                                        <p:tgtEl>
                                          <p:spTgt spid="6"/>
                                        </p:tgtEl>
                                        <p:attrNameLst>
                                          <p:attrName>style.visibility</p:attrName>
                                        </p:attrNameLst>
                                      </p:cBhvr>
                                      <p:to>
                                        <p:strVal val="hidden"/>
                                      </p:to>
                                    </p:set>
                                  </p:childTnLst>
                                </p:cTn>
                              </p:par>
                              <p:par>
                                <p:cTn id="31" presetID="21" presetClass="entr" presetSubtype="4" fill="hold" nodeType="withEffect">
                                  <p:stCondLst>
                                    <p:cond delay="0"/>
                                  </p:stCondLst>
                                  <p:childTnLst>
                                    <p:set>
                                      <p:cBhvr>
                                        <p:cTn id="32" dur="1" fill="hold">
                                          <p:stCondLst>
                                            <p:cond delay="0"/>
                                          </p:stCondLst>
                                        </p:cTn>
                                        <p:tgtEl>
                                          <p:spTgt spid="9218"/>
                                        </p:tgtEl>
                                        <p:attrNameLst>
                                          <p:attrName>style.visibility</p:attrName>
                                        </p:attrNameLst>
                                      </p:cBhvr>
                                      <p:to>
                                        <p:strVal val="visible"/>
                                      </p:to>
                                    </p:set>
                                    <p:animEffect transition="in" filter="wheel(4)">
                                      <p:cBhvr>
                                        <p:cTn id="33" dur="2000"/>
                                        <p:tgtEl>
                                          <p:spTgt spid="92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9219"/>
                                        </p:tgtEl>
                                        <p:attrNameLst>
                                          <p:attrName>style.visibility</p:attrName>
                                        </p:attrNameLst>
                                      </p:cBhvr>
                                      <p:to>
                                        <p:strVal val="visible"/>
                                      </p:to>
                                    </p:set>
                                    <p:animEffect transition="in" filter="wipe(up)">
                                      <p:cBhvr>
                                        <p:cTn id="38" dur="1000"/>
                                        <p:tgtEl>
                                          <p:spTgt spid="9219"/>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000" fill="hold"/>
                                        <p:tgtEl>
                                          <p:spTgt spid="7"/>
                                        </p:tgtEl>
                                        <p:attrNameLst>
                                          <p:attrName>ppt_w</p:attrName>
                                        </p:attrNameLst>
                                      </p:cBhvr>
                                      <p:tavLst>
                                        <p:tav tm="0">
                                          <p:val>
                                            <p:strVal val="#ppt_w*2.5"/>
                                          </p:val>
                                        </p:tav>
                                        <p:tav tm="100000">
                                          <p:val>
                                            <p:strVal val="#ppt_w"/>
                                          </p:val>
                                        </p:tav>
                                      </p:tavLst>
                                    </p:anim>
                                    <p:anim calcmode="lin" valueType="num">
                                      <p:cBhvr>
                                        <p:cTn id="44" dur="1000" fill="hold"/>
                                        <p:tgtEl>
                                          <p:spTgt spid="7"/>
                                        </p:tgtEl>
                                        <p:attrNameLst>
                                          <p:attrName>ppt_h</p:attrName>
                                        </p:attrNameLst>
                                      </p:cBhvr>
                                      <p:tavLst>
                                        <p:tav tm="0">
                                          <p:val>
                                            <p:strVal val="#ppt_h*0.01"/>
                                          </p:val>
                                        </p:tav>
                                        <p:tav tm="100000">
                                          <p:val>
                                            <p:strVal val="#ppt_h"/>
                                          </p:val>
                                        </p:tav>
                                      </p:tavLst>
                                    </p:anim>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h+1"/>
                                          </p:val>
                                        </p:tav>
                                        <p:tav tm="100000">
                                          <p:val>
                                            <p:strVal val="#ppt_y"/>
                                          </p:val>
                                        </p:tav>
                                      </p:tavLst>
                                    </p:anim>
                                    <p:animEffect transition="in" filter="fade">
                                      <p:cBhvr>
                                        <p:cTn id="47" dur="1000"/>
                                        <p:tgtEl>
                                          <p:spTgt spid="7"/>
                                        </p:tgtEl>
                                      </p:cBhvr>
                                    </p:animEffect>
                                  </p:childTnLst>
                                </p:cTn>
                              </p:par>
                              <p:par>
                                <p:cTn id="48" presetID="37" presetClass="exit" presetSubtype="0" fill="hold" nodeType="withEffect">
                                  <p:stCondLst>
                                    <p:cond delay="0"/>
                                  </p:stCondLst>
                                  <p:childTnLst>
                                    <p:animEffect transition="out" filter="fade">
                                      <p:cBhvr>
                                        <p:cTn id="49" dur="1000"/>
                                        <p:tgtEl>
                                          <p:spTgt spid="9218"/>
                                        </p:tgtEl>
                                      </p:cBhvr>
                                    </p:animEffect>
                                    <p:anim calcmode="lin" valueType="num">
                                      <p:cBhvr>
                                        <p:cTn id="50" dur="1000"/>
                                        <p:tgtEl>
                                          <p:spTgt spid="9218"/>
                                        </p:tgtEl>
                                        <p:attrNameLst>
                                          <p:attrName>ppt_x</p:attrName>
                                        </p:attrNameLst>
                                      </p:cBhvr>
                                      <p:tavLst>
                                        <p:tav tm="0">
                                          <p:val>
                                            <p:strVal val="ppt_x"/>
                                          </p:val>
                                        </p:tav>
                                        <p:tav tm="100000">
                                          <p:val>
                                            <p:strVal val="ppt_x"/>
                                          </p:val>
                                        </p:tav>
                                      </p:tavLst>
                                    </p:anim>
                                    <p:anim calcmode="lin" valueType="num">
                                      <p:cBhvr>
                                        <p:cTn id="51" dur="100" decel="100000"/>
                                        <p:tgtEl>
                                          <p:spTgt spid="9218"/>
                                        </p:tgtEl>
                                        <p:attrNameLst>
                                          <p:attrName>ppt_y</p:attrName>
                                        </p:attrNameLst>
                                      </p:cBhvr>
                                      <p:tavLst>
                                        <p:tav tm="0">
                                          <p:val>
                                            <p:strVal val="ppt_y"/>
                                          </p:val>
                                        </p:tav>
                                        <p:tav tm="100000">
                                          <p:val>
                                            <p:strVal val="ppt_y-.03"/>
                                          </p:val>
                                        </p:tav>
                                      </p:tavLst>
                                    </p:anim>
                                    <p:anim calcmode="lin" valueType="num">
                                      <p:cBhvr>
                                        <p:cTn id="52" dur="900" accel="100000">
                                          <p:stCondLst>
                                            <p:cond delay="100"/>
                                          </p:stCondLst>
                                        </p:cTn>
                                        <p:tgtEl>
                                          <p:spTgt spid="9218"/>
                                        </p:tgtEl>
                                        <p:attrNameLst>
                                          <p:attrName>ppt_y</p:attrName>
                                        </p:attrNameLst>
                                      </p:cBhvr>
                                      <p:tavLst>
                                        <p:tav tm="0">
                                          <p:val>
                                            <p:strVal val="ppt_y"/>
                                          </p:val>
                                        </p:tav>
                                        <p:tav tm="100000">
                                          <p:val>
                                            <p:strVal val="ppt_y+1"/>
                                          </p:val>
                                        </p:tav>
                                      </p:tavLst>
                                    </p:anim>
                                    <p:set>
                                      <p:cBhvr>
                                        <p:cTn id="53" dur="1" fill="hold">
                                          <p:stCondLst>
                                            <p:cond delay="999"/>
                                          </p:stCondLst>
                                        </p:cTn>
                                        <p:tgtEl>
                                          <p:spTgt spid="9218"/>
                                        </p:tgtEl>
                                        <p:attrNameLst>
                                          <p:attrName>style.visibility</p:attrName>
                                        </p:attrNameLst>
                                      </p:cBhvr>
                                      <p:to>
                                        <p:strVal val="hidden"/>
                                      </p:to>
                                    </p:set>
                                  </p:childTnLst>
                                </p:cTn>
                              </p:par>
                              <p:par>
                                <p:cTn id="54" presetID="37" presetClass="exit" presetSubtype="0" fill="hold" nodeType="withEffect">
                                  <p:stCondLst>
                                    <p:cond delay="0"/>
                                  </p:stCondLst>
                                  <p:childTnLst>
                                    <p:animEffect transition="out" filter="fade">
                                      <p:cBhvr>
                                        <p:cTn id="55" dur="1000"/>
                                        <p:tgtEl>
                                          <p:spTgt spid="9219"/>
                                        </p:tgtEl>
                                      </p:cBhvr>
                                    </p:animEffect>
                                    <p:anim calcmode="lin" valueType="num">
                                      <p:cBhvr>
                                        <p:cTn id="56" dur="1000"/>
                                        <p:tgtEl>
                                          <p:spTgt spid="9219"/>
                                        </p:tgtEl>
                                        <p:attrNameLst>
                                          <p:attrName>ppt_x</p:attrName>
                                        </p:attrNameLst>
                                      </p:cBhvr>
                                      <p:tavLst>
                                        <p:tav tm="0">
                                          <p:val>
                                            <p:strVal val="ppt_x"/>
                                          </p:val>
                                        </p:tav>
                                        <p:tav tm="100000">
                                          <p:val>
                                            <p:strVal val="ppt_x"/>
                                          </p:val>
                                        </p:tav>
                                      </p:tavLst>
                                    </p:anim>
                                    <p:anim calcmode="lin" valueType="num">
                                      <p:cBhvr>
                                        <p:cTn id="57" dur="100" decel="100000"/>
                                        <p:tgtEl>
                                          <p:spTgt spid="9219"/>
                                        </p:tgtEl>
                                        <p:attrNameLst>
                                          <p:attrName>ppt_y</p:attrName>
                                        </p:attrNameLst>
                                      </p:cBhvr>
                                      <p:tavLst>
                                        <p:tav tm="0">
                                          <p:val>
                                            <p:strVal val="ppt_y"/>
                                          </p:val>
                                        </p:tav>
                                        <p:tav tm="100000">
                                          <p:val>
                                            <p:strVal val="ppt_y-.03"/>
                                          </p:val>
                                        </p:tav>
                                      </p:tavLst>
                                    </p:anim>
                                    <p:anim calcmode="lin" valueType="num">
                                      <p:cBhvr>
                                        <p:cTn id="58" dur="900" accel="100000">
                                          <p:stCondLst>
                                            <p:cond delay="100"/>
                                          </p:stCondLst>
                                        </p:cTn>
                                        <p:tgtEl>
                                          <p:spTgt spid="9219"/>
                                        </p:tgtEl>
                                        <p:attrNameLst>
                                          <p:attrName>ppt_y</p:attrName>
                                        </p:attrNameLst>
                                      </p:cBhvr>
                                      <p:tavLst>
                                        <p:tav tm="0">
                                          <p:val>
                                            <p:strVal val="ppt_y"/>
                                          </p:val>
                                        </p:tav>
                                        <p:tav tm="100000">
                                          <p:val>
                                            <p:strVal val="ppt_y+1"/>
                                          </p:val>
                                        </p:tav>
                                      </p:tavLst>
                                    </p:anim>
                                    <p:set>
                                      <p:cBhvr>
                                        <p:cTn id="59" dur="1" fill="hold">
                                          <p:stCondLst>
                                            <p:cond delay="999"/>
                                          </p:stCondLst>
                                        </p:cTn>
                                        <p:tgtEl>
                                          <p:spTgt spid="9219"/>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5" presetClass="entr" presetSubtype="0" fill="hold" nodeType="clickEffect">
                                  <p:stCondLst>
                                    <p:cond delay="0"/>
                                  </p:stCondLst>
                                  <p:childTnLst>
                                    <p:set>
                                      <p:cBhvr>
                                        <p:cTn id="63" dur="1" fill="hold">
                                          <p:stCondLst>
                                            <p:cond delay="0"/>
                                          </p:stCondLst>
                                        </p:cTn>
                                        <p:tgtEl>
                                          <p:spTgt spid="9220"/>
                                        </p:tgtEl>
                                        <p:attrNameLst>
                                          <p:attrName>style.visibility</p:attrName>
                                        </p:attrNameLst>
                                      </p:cBhvr>
                                      <p:to>
                                        <p:strVal val="visible"/>
                                      </p:to>
                                    </p:set>
                                    <p:anim calcmode="lin" valueType="num">
                                      <p:cBhvr>
                                        <p:cTn id="64" dur="1000" fill="hold"/>
                                        <p:tgtEl>
                                          <p:spTgt spid="9220"/>
                                        </p:tgtEl>
                                        <p:attrNameLst>
                                          <p:attrName>ppt_w</p:attrName>
                                        </p:attrNameLst>
                                      </p:cBhvr>
                                      <p:tavLst>
                                        <p:tav tm="0">
                                          <p:val>
                                            <p:fltVal val="0"/>
                                          </p:val>
                                        </p:tav>
                                        <p:tav tm="100000">
                                          <p:val>
                                            <p:strVal val="#ppt_w"/>
                                          </p:val>
                                        </p:tav>
                                      </p:tavLst>
                                    </p:anim>
                                    <p:anim calcmode="lin" valueType="num">
                                      <p:cBhvr>
                                        <p:cTn id="65" dur="1000" fill="hold"/>
                                        <p:tgtEl>
                                          <p:spTgt spid="9220"/>
                                        </p:tgtEl>
                                        <p:attrNameLst>
                                          <p:attrName>ppt_h</p:attrName>
                                        </p:attrNameLst>
                                      </p:cBhvr>
                                      <p:tavLst>
                                        <p:tav tm="0">
                                          <p:val>
                                            <p:fltVal val="0"/>
                                          </p:val>
                                        </p:tav>
                                        <p:tav tm="100000">
                                          <p:val>
                                            <p:strVal val="#ppt_h"/>
                                          </p:val>
                                        </p:tav>
                                      </p:tavLst>
                                    </p:anim>
                                    <p:anim calcmode="lin" valueType="num">
                                      <p:cBhvr>
                                        <p:cTn id="66" dur="1000" fill="hold"/>
                                        <p:tgtEl>
                                          <p:spTgt spid="9220"/>
                                        </p:tgtEl>
                                        <p:attrNameLst>
                                          <p:attrName>ppt_x</p:attrName>
                                        </p:attrNameLst>
                                      </p:cBhvr>
                                      <p:tavLst>
                                        <p:tav tm="0" fmla="#ppt_x+(cos(-2*pi*(1-$))*-#ppt_x-sin(-2*pi*(1-$))*(1-#ppt_y))*(1-$)">
                                          <p:val>
                                            <p:fltVal val="0"/>
                                          </p:val>
                                        </p:tav>
                                        <p:tav tm="100000">
                                          <p:val>
                                            <p:fltVal val="1"/>
                                          </p:val>
                                        </p:tav>
                                      </p:tavLst>
                                    </p:anim>
                                    <p:anim calcmode="lin" valueType="num">
                                      <p:cBhvr>
                                        <p:cTn id="67" dur="1000" fill="hold"/>
                                        <p:tgtEl>
                                          <p:spTgt spid="922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32: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HÔ</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HẤP</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HÔ</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HẤP</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p:cNvSpPr txBox="1"/>
          <p:nvPr/>
        </p:nvSpPr>
        <p:spPr>
          <a:xfrm>
            <a:off x="0" y="757902"/>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phổi</a:t>
            </a:r>
            <a:r>
              <a:rPr lang="en-US" sz="2800" dirty="0">
                <a:solidFill>
                  <a:srgbClr val="0000FF"/>
                </a:solidFill>
                <a:latin typeface="Times New Roman" pitchFamily="18" charset="0"/>
                <a:cs typeface="Times New Roman" pitchFamily="18" charset="0"/>
              </a:rPr>
              <a:t>.</a:t>
            </a:r>
          </a:p>
        </p:txBody>
      </p:sp>
      <p:sp>
        <p:nvSpPr>
          <p:cNvPr id="20" name="TextBox 19"/>
          <p:cNvSpPr txBox="1"/>
          <p:nvPr/>
        </p:nvSpPr>
        <p:spPr>
          <a:xfrm>
            <a:off x="0" y="1907832"/>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1104259"/>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xoang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mũi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ẩm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ấm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a:t>
            </a:r>
          </a:p>
        </p:txBody>
      </p:sp>
      <p:sp>
        <p:nvSpPr>
          <p:cNvPr id="22" name="TextBox 21"/>
          <p:cNvSpPr txBox="1"/>
          <p:nvPr/>
        </p:nvSpPr>
        <p:spPr>
          <a:xfrm>
            <a:off x="0" y="2254196"/>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nhịp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a:t>
            </a:r>
          </a:p>
        </p:txBody>
      </p:sp>
      <p:sp>
        <p:nvSpPr>
          <p:cNvPr id="23" name="TextBox 22"/>
          <p:cNvSpPr txBox="1"/>
          <p:nvPr/>
        </p:nvSpPr>
        <p:spPr>
          <a:xfrm>
            <a:off x="0" y="3099324"/>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BẢO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HÔ</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HẤP</a:t>
            </a:r>
            <a:endParaRPr lang="en-US" sz="2800" b="1" dirty="0">
              <a:solidFill>
                <a:srgbClr val="0000FF"/>
              </a:solidFill>
              <a:latin typeface="Times New Roman" pitchFamily="18" charset="0"/>
              <a:cs typeface="Times New Roman" pitchFamily="18" charset="0"/>
            </a:endParaRPr>
          </a:p>
        </p:txBody>
      </p:sp>
      <p:sp>
        <p:nvSpPr>
          <p:cNvPr id="24" name="TextBox 23"/>
          <p:cNvSpPr txBox="1"/>
          <p:nvPr/>
        </p:nvSpPr>
        <p:spPr>
          <a:xfrm>
            <a:off x="0" y="3445686"/>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Virus, vi </a:t>
            </a:r>
            <a:r>
              <a:rPr lang="en-US" sz="2800" dirty="0" err="1">
                <a:solidFill>
                  <a:srgbClr val="0000FF"/>
                </a:solidFill>
                <a:latin typeface="Times New Roman" pitchFamily="18" charset="0"/>
                <a:cs typeface="Times New Roman" pitchFamily="18" charset="0"/>
              </a:rPr>
              <a:t>khuẩn</a:t>
            </a:r>
            <a:r>
              <a:rPr lang="en-US" sz="2800" dirty="0">
                <a:solidFill>
                  <a:srgbClr val="0000FF"/>
                </a:solidFill>
                <a:latin typeface="Times New Roman" pitchFamily="18" charset="0"/>
                <a:cs typeface="Times New Roman" pitchFamily="18" charset="0"/>
              </a:rPr>
              <a:t>, ô </a:t>
            </a:r>
            <a:r>
              <a:rPr lang="en-US" sz="2800" dirty="0" err="1">
                <a:solidFill>
                  <a:srgbClr val="0000FF"/>
                </a:solidFill>
                <a:latin typeface="Times New Roman" pitchFamily="18" charset="0"/>
                <a:cs typeface="Times New Roman" pitchFamily="18" charset="0"/>
              </a:rPr>
              <a:t>nhiễm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khói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viêm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mũi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viêm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cúm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viêm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cấp</a:t>
            </a:r>
            <a:r>
              <a:rPr lang="en-US" sz="2800" dirty="0">
                <a:solidFill>
                  <a:srgbClr val="0000FF"/>
                </a:solidFill>
                <a:latin typeface="Times New Roman" pitchFamily="18" charset="0"/>
                <a:cs typeface="Times New Roman" pitchFamily="18" charset="0"/>
              </a:rPr>
              <a:t>, hen </a:t>
            </a:r>
            <a:r>
              <a:rPr lang="en-US" sz="2800" dirty="0" err="1">
                <a:solidFill>
                  <a:srgbClr val="0000FF"/>
                </a:solidFill>
                <a:latin typeface="Times New Roman" pitchFamily="18" charset="0"/>
                <a:cs typeface="Times New Roman" pitchFamily="18" charset="0"/>
              </a:rPr>
              <a:t>suyễn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phổi</a:t>
            </a:r>
            <a:r>
              <a:rPr lang="en-US" sz="2800" dirty="0">
                <a:solidFill>
                  <a:srgbClr val="0000FF"/>
                </a:solidFill>
                <a:latin typeface="Times New Roman" pitchFamily="18" charset="0"/>
                <a:cs typeface="Times New Roman" pitchFamily="18" charset="0"/>
              </a:rPr>
              <a:t>…</a:t>
            </a:r>
          </a:p>
        </p:txBody>
      </p:sp>
      <p:sp>
        <p:nvSpPr>
          <p:cNvPr id="25" name="TextBox 24"/>
          <p:cNvSpPr txBox="1"/>
          <p:nvPr/>
        </p:nvSpPr>
        <p:spPr>
          <a:xfrm>
            <a:off x="0" y="4692595"/>
            <a:ext cx="12192000" cy="2246769"/>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xúc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nhiễm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tiêm</a:t>
            </a:r>
            <a:r>
              <a:rPr lang="en-US" sz="2800" dirty="0">
                <a:solidFill>
                  <a:srgbClr val="0000FF"/>
                </a:solidFill>
                <a:latin typeface="Times New Roman" pitchFamily="18" charset="0"/>
                <a:cs typeface="Times New Roman" pitchFamily="18" charset="0"/>
              </a:rPr>
              <a:t> vaccine </a:t>
            </a:r>
            <a:r>
              <a:rPr lang="en-US" sz="2800" dirty="0" err="1">
                <a:solidFill>
                  <a:srgbClr val="0000FF"/>
                </a:solidFill>
                <a:latin typeface="Times New Roman" pitchFamily="18" charset="0"/>
                <a:cs typeface="Times New Roman" pitchFamily="18" charset="0"/>
              </a:rPr>
              <a:t>phòng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gìn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nơi</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sạch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sẽ</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gìn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dưỡng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khoa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nghỉ</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tập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giúp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hấp</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strips(upRight)">
                                      <p:cBhvr>
                                        <p:cTn id="1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06016" y="2591195"/>
            <a:ext cx="11995418" cy="125191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900" decel="100000" fill="hold"/>
                                        <p:tgtEl>
                                          <p:spTgt spid="102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6802606" y="0"/>
            <a:ext cx="4888871" cy="685800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554200" y="0"/>
            <a:ext cx="6047772" cy="6858000"/>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a:srcRect/>
          <a:stretch>
            <a:fillRect/>
          </a:stretch>
        </p:blipFill>
        <p:spPr bwMode="auto">
          <a:xfrm>
            <a:off x="3089565" y="1202759"/>
            <a:ext cx="6400800" cy="473974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p:cTn id="7" dur="1000" fill="hold"/>
                                        <p:tgtEl>
                                          <p:spTgt spid="10243"/>
                                        </p:tgtEl>
                                        <p:attrNameLst>
                                          <p:attrName>ppt_w</p:attrName>
                                        </p:attrNameLst>
                                      </p:cBhvr>
                                      <p:tavLst>
                                        <p:tav tm="0">
                                          <p:val>
                                            <p:fltVal val="0"/>
                                          </p:val>
                                        </p:tav>
                                        <p:tav tm="100000">
                                          <p:val>
                                            <p:strVal val="#ppt_w"/>
                                          </p:val>
                                        </p:tav>
                                      </p:tavLst>
                                    </p:anim>
                                    <p:anim calcmode="lin" valueType="num">
                                      <p:cBhvr>
                                        <p:cTn id="8" dur="1000" fill="hold"/>
                                        <p:tgtEl>
                                          <p:spTgt spid="10243"/>
                                        </p:tgtEl>
                                        <p:attrNameLst>
                                          <p:attrName>ppt_h</p:attrName>
                                        </p:attrNameLst>
                                      </p:cBhvr>
                                      <p:tavLst>
                                        <p:tav tm="0">
                                          <p:val>
                                            <p:fltVal val="0"/>
                                          </p:val>
                                        </p:tav>
                                        <p:tav tm="100000">
                                          <p:val>
                                            <p:strVal val="#ppt_h"/>
                                          </p:val>
                                        </p:tav>
                                      </p:tavLst>
                                    </p:anim>
                                    <p:anim calcmode="lin" valueType="num">
                                      <p:cBhvr>
                                        <p:cTn id="9" dur="1000" fill="hold"/>
                                        <p:tgtEl>
                                          <p:spTgt spid="1024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10242"/>
                                        </p:tgtEl>
                                        <p:attrNameLst>
                                          <p:attrName>style.visibility</p:attrName>
                                        </p:attrNameLst>
                                      </p:cBhvr>
                                      <p:to>
                                        <p:strVal val="visible"/>
                                      </p:to>
                                    </p:set>
                                    <p:anim calcmode="lin" valueType="num">
                                      <p:cBhvr>
                                        <p:cTn id="15" dur="1000" fill="hold"/>
                                        <p:tgtEl>
                                          <p:spTgt spid="1024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10242"/>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10242"/>
                                        </p:tgtEl>
                                        <p:attrNameLst>
                                          <p:attrName>ppt_y</p:attrName>
                                        </p:attrNameLst>
                                      </p:cBhvr>
                                      <p:tavLst>
                                        <p:tav tm="0">
                                          <p:val>
                                            <p:strVal val="#ppt_y"/>
                                          </p:val>
                                        </p:tav>
                                        <p:tav tm="100000">
                                          <p:val>
                                            <p:strVal val="#ppt_y"/>
                                          </p:val>
                                        </p:tav>
                                      </p:tavLst>
                                    </p:anim>
                                    <p:animEffect transition="in" filter="fade">
                                      <p:cBhvr>
                                        <p:cTn id="18" dur="1000"/>
                                        <p:tgtEl>
                                          <p:spTgt spid="10242"/>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xit" presetSubtype="4" fill="hold" nodeType="clickEffect">
                                  <p:stCondLst>
                                    <p:cond delay="0"/>
                                  </p:stCondLst>
                                  <p:childTnLst>
                                    <p:animEffect transition="out" filter="wheel(4)">
                                      <p:cBhvr>
                                        <p:cTn id="22" dur="2000"/>
                                        <p:tgtEl>
                                          <p:spTgt spid="10243"/>
                                        </p:tgtEl>
                                      </p:cBhvr>
                                    </p:animEffect>
                                    <p:set>
                                      <p:cBhvr>
                                        <p:cTn id="23" dur="1" fill="hold">
                                          <p:stCondLst>
                                            <p:cond delay="1999"/>
                                          </p:stCondLst>
                                        </p:cTn>
                                        <p:tgtEl>
                                          <p:spTgt spid="10243"/>
                                        </p:tgtEl>
                                        <p:attrNameLst>
                                          <p:attrName>style.visibility</p:attrName>
                                        </p:attrNameLst>
                                      </p:cBhvr>
                                      <p:to>
                                        <p:strVal val="hidden"/>
                                      </p:to>
                                    </p:set>
                                  </p:childTnLst>
                                </p:cTn>
                              </p:par>
                              <p:par>
                                <p:cTn id="24" presetID="21" presetClass="exit" presetSubtype="4" fill="hold" nodeType="withEffect">
                                  <p:stCondLst>
                                    <p:cond delay="0"/>
                                  </p:stCondLst>
                                  <p:childTnLst>
                                    <p:animEffect transition="out" filter="wheel(4)">
                                      <p:cBhvr>
                                        <p:cTn id="25" dur="2000"/>
                                        <p:tgtEl>
                                          <p:spTgt spid="10242"/>
                                        </p:tgtEl>
                                      </p:cBhvr>
                                    </p:animEffect>
                                    <p:set>
                                      <p:cBhvr>
                                        <p:cTn id="26" dur="1" fill="hold">
                                          <p:stCondLst>
                                            <p:cond delay="1999"/>
                                          </p:stCondLst>
                                        </p:cTn>
                                        <p:tgtEl>
                                          <p:spTgt spid="10242"/>
                                        </p:tgtEl>
                                        <p:attrNameLst>
                                          <p:attrName>style.visibility</p:attrName>
                                        </p:attrNameLst>
                                      </p:cBhvr>
                                      <p:to>
                                        <p:strVal val="hidden"/>
                                      </p:to>
                                    </p:set>
                                  </p:childTnLst>
                                </p:cTn>
                              </p:par>
                              <p:par>
                                <p:cTn id="27" presetID="18" presetClass="entr" presetSubtype="9" fill="hold" nodeType="withEffect">
                                  <p:stCondLst>
                                    <p:cond delay="0"/>
                                  </p:stCondLst>
                                  <p:childTnLst>
                                    <p:set>
                                      <p:cBhvr>
                                        <p:cTn id="28" dur="1" fill="hold">
                                          <p:stCondLst>
                                            <p:cond delay="0"/>
                                          </p:stCondLst>
                                        </p:cTn>
                                        <p:tgtEl>
                                          <p:spTgt spid="10244"/>
                                        </p:tgtEl>
                                        <p:attrNameLst>
                                          <p:attrName>style.visibility</p:attrName>
                                        </p:attrNameLst>
                                      </p:cBhvr>
                                      <p:to>
                                        <p:strVal val="visible"/>
                                      </p:to>
                                    </p:set>
                                    <p:animEffect transition="in" filter="strips(upLeft)">
                                      <p:cBhvr>
                                        <p:cTn id="29" dur="1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0" y="0"/>
            <a:ext cx="8562109" cy="2132067"/>
          </a:xfrm>
          <a:prstGeom prst="rect">
            <a:avLst/>
          </a:prstGeom>
          <a:noFill/>
          <a:ln w="9525">
            <a:noFill/>
            <a:miter lim="800000"/>
            <a:headEnd/>
            <a:tailEnd/>
          </a:ln>
          <a:effectLst/>
        </p:spPr>
      </p:pic>
      <p:sp>
        <p:nvSpPr>
          <p:cNvPr id="6" name="Rectangle 5"/>
          <p:cNvSpPr/>
          <p:nvPr/>
        </p:nvSpPr>
        <p:spPr>
          <a:xfrm>
            <a:off x="0" y="1997839"/>
            <a:ext cx="12192000" cy="3108543"/>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Khi giao mùa, thời tiết ẩm, chúng ta thường dễ mắc bệnh viêm đường hô hấp vì:</a:t>
            </a:r>
          </a:p>
          <a:p>
            <a:pPr algn="just"/>
            <a:r>
              <a:rPr lang="vi-VN" sz="2800" dirty="0">
                <a:solidFill>
                  <a:srgbClr val="FF00FF"/>
                </a:solidFill>
                <a:latin typeface="Times New Roman" pitchFamily="18" charset="0"/>
                <a:cs typeface="Times New Roman" pitchFamily="18" charset="0"/>
              </a:rPr>
              <a:t>- Khi giao mùa, sự thay đổi và chênh lệch nhiệt độ, độ ẩm thường xảy ra đột ngột khiến cơ thể chưa kịp thích ứng, dẫn đến hệ miễn dịch của cơ thể bị suy yếu tạo điều kiện cho các tác nhân gây bệnh viêm đường hô hấp xâm nhập và gây bệnh dễ dàng.</a:t>
            </a:r>
          </a:p>
          <a:p>
            <a:pPr algn="just"/>
            <a:r>
              <a:rPr lang="vi-VN" sz="2800" dirty="0">
                <a:solidFill>
                  <a:srgbClr val="FF00FF"/>
                </a:solidFill>
                <a:latin typeface="Times New Roman" pitchFamily="18" charset="0"/>
                <a:cs typeface="Times New Roman" pitchFamily="18" charset="0"/>
              </a:rPr>
              <a:t>- Đồng thời, thời tiết giao mùa, thời tiết ẩm lại là điều kiện thích hợp cho sự phát triển mạnh của nhiều loại vi khuẩn, virus gây bệnh lí đường hô hấp.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4)">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344203"/>
            <a:ext cx="12192000" cy="2677656"/>
          </a:xfrm>
          <a:prstGeom prst="rect">
            <a:avLst/>
          </a:prstGeom>
        </p:spPr>
        <p:txBody>
          <a:bodyPr wrap="square">
            <a:spAutoFit/>
          </a:bodyPr>
          <a:lstStyle/>
          <a:p>
            <a:pPr algn="just"/>
            <a:r>
              <a:rPr lang="vi-VN" sz="2800" dirty="0"/>
              <a:t> </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Thường xuyên dọn dẹp nhà cửa và giữ vệ sinh môi trường xung quanh sạch sẽ.</a:t>
            </a:r>
          </a:p>
          <a:p>
            <a:pPr algn="just"/>
            <a:r>
              <a:rPr lang="vi-VN" sz="2800" dirty="0">
                <a:solidFill>
                  <a:srgbClr val="FF00FF"/>
                </a:solidFill>
                <a:latin typeface="Times New Roman" pitchFamily="18" charset="0"/>
                <a:cs typeface="Times New Roman" pitchFamily="18" charset="0"/>
              </a:rPr>
              <a:t>- Dùng điều hòa và máy lọc không khí tại nhà (Chú ý: Thường xuyên bảo dưỡng để loại bỏ bụi bẩn và vi khuẩn gây hại).</a:t>
            </a:r>
          </a:p>
          <a:p>
            <a:pPr algn="just"/>
            <a:r>
              <a:rPr lang="vi-VN" sz="2800" dirty="0">
                <a:solidFill>
                  <a:srgbClr val="FF00FF"/>
                </a:solidFill>
                <a:latin typeface="Times New Roman" pitchFamily="18" charset="0"/>
                <a:cs typeface="Times New Roman" pitchFamily="18" charset="0"/>
              </a:rPr>
              <a:t>- Hạn chế các hoạt động như: hút thuốc lá, đốt than củi,…</a:t>
            </a:r>
          </a:p>
          <a:p>
            <a:pPr algn="just"/>
            <a:r>
              <a:rPr lang="vi-VN" sz="2800" dirty="0">
                <a:solidFill>
                  <a:srgbClr val="FF00FF"/>
                </a:solidFill>
                <a:latin typeface="Times New Roman" pitchFamily="18" charset="0"/>
                <a:cs typeface="Times New Roman" pitchFamily="18" charset="0"/>
              </a:rPr>
              <a:t>- Trồng cây xanh xung quanh nhà ở và tham gia các hoạt động trồng cây ở địa phương.</a:t>
            </a:r>
          </a:p>
        </p:txBody>
      </p:sp>
      <p:pic>
        <p:nvPicPr>
          <p:cNvPr id="12290" name="Picture 2"/>
          <p:cNvPicPr>
            <a:picLocks noChangeAspect="1" noChangeArrowheads="1"/>
          </p:cNvPicPr>
          <p:nvPr/>
        </p:nvPicPr>
        <p:blipFill>
          <a:blip r:embed="rId2"/>
          <a:srcRect/>
          <a:stretch>
            <a:fillRect/>
          </a:stretch>
        </p:blipFill>
        <p:spPr bwMode="auto">
          <a:xfrm>
            <a:off x="0" y="0"/>
            <a:ext cx="9776667" cy="238298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strVal val="#ppt_w*2.5"/>
                                          </p:val>
                                        </p:tav>
                                        <p:tav tm="100000">
                                          <p:val>
                                            <p:strVal val="#ppt_w"/>
                                          </p:val>
                                        </p:tav>
                                      </p:tavLst>
                                    </p:anim>
                                    <p:anim calcmode="lin" valueType="num">
                                      <p:cBhvr>
                                        <p:cTn id="8" dur="1000" fill="hold"/>
                                        <p:tgtEl>
                                          <p:spTgt spid="12290"/>
                                        </p:tgtEl>
                                        <p:attrNameLst>
                                          <p:attrName>ppt_h</p:attrName>
                                        </p:attrNameLst>
                                      </p:cBhvr>
                                      <p:tavLst>
                                        <p:tav tm="0">
                                          <p:val>
                                            <p:strVal val="#ppt_h*0.01"/>
                                          </p:val>
                                        </p:tav>
                                        <p:tav tm="100000">
                                          <p:val>
                                            <p:strVal val="#ppt_h"/>
                                          </p:val>
                                        </p:tav>
                                      </p:tavLst>
                                    </p:anim>
                                    <p:anim calcmode="lin" valueType="num">
                                      <p:cBhvr>
                                        <p:cTn id="9" dur="1000" fill="hold"/>
                                        <p:tgtEl>
                                          <p:spTgt spid="12290"/>
                                        </p:tgtEl>
                                        <p:attrNameLst>
                                          <p:attrName>ppt_x</p:attrName>
                                        </p:attrNameLst>
                                      </p:cBhvr>
                                      <p:tavLst>
                                        <p:tav tm="0">
                                          <p:val>
                                            <p:strVal val="#ppt_x"/>
                                          </p:val>
                                        </p:tav>
                                        <p:tav tm="100000">
                                          <p:val>
                                            <p:strVal val="#ppt_x"/>
                                          </p:val>
                                        </p:tav>
                                      </p:tavLst>
                                    </p:anim>
                                    <p:anim calcmode="lin" valueType="num">
                                      <p:cBhvr>
                                        <p:cTn id="10" dur="1000" fill="hold"/>
                                        <p:tgtEl>
                                          <p:spTgt spid="12290"/>
                                        </p:tgtEl>
                                        <p:attrNameLst>
                                          <p:attrName>ppt_y</p:attrName>
                                        </p:attrNameLst>
                                      </p:cBhvr>
                                      <p:tavLst>
                                        <p:tav tm="0">
                                          <p:val>
                                            <p:strVal val="#ppt_h+1"/>
                                          </p:val>
                                        </p:tav>
                                        <p:tav tm="100000">
                                          <p:val>
                                            <p:strVal val="#ppt_y"/>
                                          </p:val>
                                        </p:tav>
                                      </p:tavLst>
                                    </p:anim>
                                    <p:animEffect transition="in" filter="fade">
                                      <p:cBhvr>
                                        <p:cTn id="11" dur="1000"/>
                                        <p:tgtEl>
                                          <p:spTgt spid="12290"/>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edge">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32: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HÔ</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HẤP</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HÔ</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HẤP</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 name="TextBox 22"/>
          <p:cNvSpPr txBox="1"/>
          <p:nvPr/>
        </p:nvSpPr>
        <p:spPr>
          <a:xfrm>
            <a:off x="0" y="813249"/>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BẢO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HÔ</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HẤP</a:t>
            </a:r>
            <a:endParaRPr lang="en-US" sz="2800" b="1" dirty="0">
              <a:solidFill>
                <a:srgbClr val="0000FF"/>
              </a:solidFill>
              <a:latin typeface="Times New Roman" pitchFamily="18" charset="0"/>
              <a:cs typeface="Times New Roman" pitchFamily="18" charset="0"/>
            </a:endParaRPr>
          </a:p>
        </p:txBody>
      </p:sp>
      <p:sp>
        <p:nvSpPr>
          <p:cNvPr id="26" name="TextBox 25"/>
          <p:cNvSpPr txBox="1"/>
          <p:nvPr/>
        </p:nvSpPr>
        <p:spPr>
          <a:xfrm>
            <a:off x="0" y="124274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HÀNH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HÔ</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HẤP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endParaRPr lang="en-US" sz="2800" b="1" dirty="0">
              <a:solidFill>
                <a:srgbClr val="0000FF"/>
              </a:solidFill>
              <a:latin typeface="Times New Roman" pitchFamily="18" charset="0"/>
              <a:cs typeface="Times New Roman" pitchFamily="18" charset="0"/>
            </a:endParaRPr>
          </a:p>
        </p:txBody>
      </p:sp>
      <p:sp>
        <p:nvSpPr>
          <p:cNvPr id="27" name="TextBox 26"/>
          <p:cNvSpPr txBox="1"/>
          <p:nvPr/>
        </p:nvSpPr>
        <p:spPr>
          <a:xfrm>
            <a:off x="0" y="164452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sở</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thuyết</a:t>
            </a:r>
            <a:endParaRPr lang="en-US" sz="2800" b="1" dirty="0">
              <a:solidFill>
                <a:srgbClr val="0000FF"/>
              </a:solidFill>
              <a:latin typeface="Times New Roman" pitchFamily="18" charset="0"/>
              <a:cs typeface="Times New Roman" pitchFamily="18" charset="0"/>
            </a:endParaRPr>
          </a:p>
        </p:txBody>
      </p:sp>
      <p:sp>
        <p:nvSpPr>
          <p:cNvPr id="28" name="TextBox 27"/>
          <p:cNvSpPr txBox="1"/>
          <p:nvPr/>
        </p:nvSpPr>
        <p:spPr>
          <a:xfrm>
            <a:off x="0" y="2115575"/>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đuối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giật</a:t>
            </a:r>
            <a:r>
              <a:rPr lang="en-US" sz="2800" dirty="0">
                <a:solidFill>
                  <a:srgbClr val="0000FF"/>
                </a:solidFill>
                <a:latin typeface="Times New Roman" pitchFamily="18" charset="0"/>
                <a:cs typeface="Times New Roman" pitchFamily="18" charset="0"/>
              </a:rPr>
              <a:t>…</a:t>
            </a:r>
          </a:p>
        </p:txBody>
      </p:sp>
      <p:sp>
        <p:nvSpPr>
          <p:cNvPr id="29" name="TextBox 28"/>
          <p:cNvSpPr txBox="1"/>
          <p:nvPr/>
        </p:nvSpPr>
        <p:spPr>
          <a:xfrm>
            <a:off x="0" y="2614339"/>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giúp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máu</a:t>
            </a:r>
            <a:r>
              <a:rPr lang="en-US" sz="2800" dirty="0">
                <a:solidFill>
                  <a:srgbClr val="0000FF"/>
                </a:solidFill>
                <a:latin typeface="Times New Roman" pitchFamily="18" charset="0"/>
                <a:cs typeface="Times New Roman" pitchFamily="18" charset="0"/>
              </a:rPr>
              <a:t>.</a:t>
            </a:r>
          </a:p>
        </p:txBody>
      </p:sp>
      <p:sp>
        <p:nvSpPr>
          <p:cNvPr id="30" name="TextBox 29"/>
          <p:cNvSpPr txBox="1"/>
          <p:nvPr/>
        </p:nvSpPr>
        <p:spPr>
          <a:xfrm>
            <a:off x="0" y="3029975"/>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hành</a:t>
            </a:r>
            <a:endParaRPr lang="en-US" sz="2800" b="1" dirty="0">
              <a:solidFill>
                <a:srgbClr val="0000FF"/>
              </a:solidFill>
              <a:latin typeface="Times New Roman" pitchFamily="18" charset="0"/>
              <a:cs typeface="Times New Roman" pitchFamily="18" charset="0"/>
            </a:endParaRPr>
          </a:p>
        </p:txBody>
      </p:sp>
      <p:sp>
        <p:nvSpPr>
          <p:cNvPr id="31" name="TextBox 30"/>
          <p:cNvSpPr txBox="1"/>
          <p:nvPr/>
        </p:nvSpPr>
        <p:spPr>
          <a:xfrm>
            <a:off x="0" y="3404045"/>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Bước</a:t>
            </a:r>
            <a:r>
              <a:rPr lang="en-US" sz="2800" dirty="0">
                <a:solidFill>
                  <a:srgbClr val="0000FF"/>
                </a:solidFill>
                <a:latin typeface="Times New Roman" pitchFamily="18" charset="0"/>
                <a:cs typeface="Times New Roman" pitchFamily="18" charset="0"/>
              </a:rPr>
              <a:t> 1: </a:t>
            </a:r>
            <a:r>
              <a:rPr lang="en-US" sz="2800" dirty="0" err="1">
                <a:solidFill>
                  <a:srgbClr val="0000FF"/>
                </a:solidFill>
                <a:latin typeface="Times New Roman" pitchFamily="18" charset="0"/>
                <a:cs typeface="Times New Roman" pitchFamily="18" charset="0"/>
              </a:rPr>
              <a:t>Đặt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nằm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ngửa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đờm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lấy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mũi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miệng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áo</a:t>
            </a:r>
            <a:r>
              <a:rPr lang="en-US" sz="2800" dirty="0">
                <a:solidFill>
                  <a:srgbClr val="0000FF"/>
                </a:solidFill>
                <a:latin typeface="Times New Roman" pitchFamily="18" charset="0"/>
                <a:cs typeface="Times New Roman" pitchFamily="18" charset="0"/>
              </a:rPr>
              <a:t>.</a:t>
            </a:r>
          </a:p>
        </p:txBody>
      </p:sp>
      <p:sp>
        <p:nvSpPr>
          <p:cNvPr id="32" name="TextBox 31"/>
          <p:cNvSpPr txBox="1"/>
          <p:nvPr/>
        </p:nvSpPr>
        <p:spPr>
          <a:xfrm>
            <a:off x="0" y="4235323"/>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Bước</a:t>
            </a:r>
            <a:r>
              <a:rPr lang="en-US" sz="2800" dirty="0">
                <a:solidFill>
                  <a:srgbClr val="0000FF"/>
                </a:solidFill>
                <a:latin typeface="Times New Roman" pitchFamily="18" charset="0"/>
                <a:cs typeface="Times New Roman" pitchFamily="18" charset="0"/>
              </a:rPr>
              <a:t> 2: </a:t>
            </a:r>
            <a:r>
              <a:rPr lang="en-US" sz="2800" dirty="0" err="1">
                <a:solidFill>
                  <a:srgbClr val="0000FF"/>
                </a:solidFill>
                <a:latin typeface="Times New Roman" pitchFamily="18" charset="0"/>
                <a:cs typeface="Times New Roman" pitchFamily="18" charset="0"/>
              </a:rPr>
              <a:t>Tiến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2 </a:t>
            </a:r>
            <a:r>
              <a:rPr lang="en-US" sz="2800" dirty="0" err="1">
                <a:solidFill>
                  <a:srgbClr val="0000FF"/>
                </a:solidFill>
                <a:latin typeface="Times New Roman" pitchFamily="18" charset="0"/>
                <a:cs typeface="Times New Roman" pitchFamily="18" charset="0"/>
              </a:rPr>
              <a:t>phút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kì</a:t>
            </a:r>
            <a:r>
              <a:rPr lang="en-US" sz="2800" dirty="0">
                <a:solidFill>
                  <a:srgbClr val="0000FF"/>
                </a:solidFill>
                <a:latin typeface="Times New Roman" pitchFamily="18" charset="0"/>
                <a:cs typeface="Times New Roman" pitchFamily="18" charset="0"/>
              </a:rPr>
              <a:t> 30 </a:t>
            </a:r>
            <a:r>
              <a:rPr lang="en-US" sz="2800" dirty="0" err="1">
                <a:solidFill>
                  <a:srgbClr val="0000FF"/>
                </a:solidFill>
                <a:latin typeface="Times New Roman" pitchFamily="18" charset="0"/>
                <a:cs typeface="Times New Roman" pitchFamily="18" charset="0"/>
              </a:rPr>
              <a:t>lần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ngạt</a:t>
            </a:r>
            <a:r>
              <a:rPr lang="en-US" sz="2800" dirty="0">
                <a:solidFill>
                  <a:srgbClr val="0000FF"/>
                </a:solidFill>
                <a:latin typeface="Times New Roman" pitchFamily="18" charset="0"/>
                <a:cs typeface="Times New Roman" pitchFamily="18" charset="0"/>
              </a:rPr>
              <a:t> 2 </a:t>
            </a:r>
            <a:r>
              <a:rPr lang="en-US" sz="2800" dirty="0" err="1">
                <a:solidFill>
                  <a:srgbClr val="0000FF"/>
                </a:solidFill>
                <a:latin typeface="Times New Roman" pitchFamily="18" charset="0"/>
                <a:cs typeface="Times New Roman" pitchFamily="18" charset="0"/>
              </a:rPr>
              <a:t>lần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tiếp</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ox(in)">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ox(in)">
                                      <p:cBhvr>
                                        <p:cTn id="12" dur="1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ox(in)">
                                      <p:cBhvr>
                                        <p:cTn id="17" dur="1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ox(in)">
                                      <p:cBhvr>
                                        <p:cTn id="22" dur="1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ox(in)">
                                      <p:cBhvr>
                                        <p:cTn id="27" dur="1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ox(in)">
                                      <p:cBhvr>
                                        <p:cTn id="32" dur="10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ox(in)">
                                      <p:cBhvr>
                                        <p:cTn id="3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1385500"/>
            <a:ext cx="12192000" cy="3864324"/>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0" y="401770"/>
            <a:ext cx="12180423" cy="608214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1000"/>
                                        <p:tgtEl>
                                          <p:spTgt spid="4"/>
                                        </p:tgtEl>
                                      </p:cBhvr>
                                    </p:animEffect>
                                    <p:set>
                                      <p:cBhvr>
                                        <p:cTn id="13" dur="1" fill="hold">
                                          <p:stCondLst>
                                            <p:cond delay="999"/>
                                          </p:stCondLst>
                                        </p:cTn>
                                        <p:tgtEl>
                                          <p:spTgt spid="4"/>
                                        </p:tgtEl>
                                        <p:attrNameLst>
                                          <p:attrName>style.visibility</p:attrName>
                                        </p:attrNameLst>
                                      </p:cBhvr>
                                      <p:to>
                                        <p:strVal val="hidden"/>
                                      </p:to>
                                    </p:set>
                                  </p:childTnLst>
                                </p:cTn>
                              </p:par>
                              <p:par>
                                <p:cTn id="14" presetID="15"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32: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HÔ</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HẤP</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HÔ</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HẤP</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 name="TextBox 22"/>
          <p:cNvSpPr txBox="1"/>
          <p:nvPr/>
        </p:nvSpPr>
        <p:spPr>
          <a:xfrm>
            <a:off x="0" y="813249"/>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BẢO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HÔ</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HẤP</a:t>
            </a:r>
            <a:endParaRPr lang="en-US" sz="2800" b="1" dirty="0">
              <a:solidFill>
                <a:srgbClr val="0000FF"/>
              </a:solidFill>
              <a:latin typeface="Times New Roman" pitchFamily="18" charset="0"/>
              <a:cs typeface="Times New Roman" pitchFamily="18" charset="0"/>
            </a:endParaRPr>
          </a:p>
        </p:txBody>
      </p:sp>
      <p:sp>
        <p:nvSpPr>
          <p:cNvPr id="26" name="TextBox 25"/>
          <p:cNvSpPr txBox="1"/>
          <p:nvPr/>
        </p:nvSpPr>
        <p:spPr>
          <a:xfrm>
            <a:off x="0" y="124274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HÀNH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HÔ</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HẤP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endParaRPr lang="en-US" sz="2800" b="1" dirty="0">
              <a:solidFill>
                <a:srgbClr val="0000FF"/>
              </a:solidFill>
              <a:latin typeface="Times New Roman" pitchFamily="18" charset="0"/>
              <a:cs typeface="Times New Roman" pitchFamily="18" charset="0"/>
            </a:endParaRPr>
          </a:p>
        </p:txBody>
      </p:sp>
      <p:sp>
        <p:nvSpPr>
          <p:cNvPr id="27" name="TextBox 26"/>
          <p:cNvSpPr txBox="1"/>
          <p:nvPr/>
        </p:nvSpPr>
        <p:spPr>
          <a:xfrm>
            <a:off x="0" y="164452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sở</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thuyết</a:t>
            </a:r>
            <a:endParaRPr lang="en-US" sz="2800" b="1" dirty="0">
              <a:solidFill>
                <a:srgbClr val="0000FF"/>
              </a:solidFill>
              <a:latin typeface="Times New Roman" pitchFamily="18" charset="0"/>
              <a:cs typeface="Times New Roman" pitchFamily="18" charset="0"/>
            </a:endParaRPr>
          </a:p>
        </p:txBody>
      </p:sp>
      <p:sp>
        <p:nvSpPr>
          <p:cNvPr id="28" name="TextBox 27"/>
          <p:cNvSpPr txBox="1"/>
          <p:nvPr/>
        </p:nvSpPr>
        <p:spPr>
          <a:xfrm>
            <a:off x="0" y="2115575"/>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đuối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giật</a:t>
            </a:r>
            <a:r>
              <a:rPr lang="en-US" sz="2800" dirty="0">
                <a:solidFill>
                  <a:srgbClr val="0000FF"/>
                </a:solidFill>
                <a:latin typeface="Times New Roman" pitchFamily="18" charset="0"/>
                <a:cs typeface="Times New Roman" pitchFamily="18" charset="0"/>
              </a:rPr>
              <a:t>…</a:t>
            </a:r>
          </a:p>
        </p:txBody>
      </p:sp>
      <p:sp>
        <p:nvSpPr>
          <p:cNvPr id="29" name="TextBox 28"/>
          <p:cNvSpPr txBox="1"/>
          <p:nvPr/>
        </p:nvSpPr>
        <p:spPr>
          <a:xfrm>
            <a:off x="0" y="2614339"/>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giúp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máu</a:t>
            </a:r>
            <a:r>
              <a:rPr lang="en-US" sz="2800" dirty="0">
                <a:solidFill>
                  <a:srgbClr val="0000FF"/>
                </a:solidFill>
                <a:latin typeface="Times New Roman" pitchFamily="18" charset="0"/>
                <a:cs typeface="Times New Roman" pitchFamily="18" charset="0"/>
              </a:rPr>
              <a:t>.</a:t>
            </a:r>
          </a:p>
        </p:txBody>
      </p:sp>
      <p:sp>
        <p:nvSpPr>
          <p:cNvPr id="30" name="TextBox 29"/>
          <p:cNvSpPr txBox="1"/>
          <p:nvPr/>
        </p:nvSpPr>
        <p:spPr>
          <a:xfrm>
            <a:off x="0" y="3029975"/>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hành</a:t>
            </a:r>
            <a:endParaRPr lang="en-US" sz="2800" b="1" dirty="0">
              <a:solidFill>
                <a:srgbClr val="0000FF"/>
              </a:solidFill>
              <a:latin typeface="Times New Roman" pitchFamily="18" charset="0"/>
              <a:cs typeface="Times New Roman" pitchFamily="18" charset="0"/>
            </a:endParaRPr>
          </a:p>
        </p:txBody>
      </p:sp>
      <p:sp>
        <p:nvSpPr>
          <p:cNvPr id="31" name="TextBox 30"/>
          <p:cNvSpPr txBox="1"/>
          <p:nvPr/>
        </p:nvSpPr>
        <p:spPr>
          <a:xfrm>
            <a:off x="0" y="3404045"/>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Bước</a:t>
            </a:r>
            <a:r>
              <a:rPr lang="en-US" sz="2800" dirty="0">
                <a:solidFill>
                  <a:srgbClr val="0000FF"/>
                </a:solidFill>
                <a:latin typeface="Times New Roman" pitchFamily="18" charset="0"/>
                <a:cs typeface="Times New Roman" pitchFamily="18" charset="0"/>
              </a:rPr>
              <a:t> 1: </a:t>
            </a:r>
            <a:r>
              <a:rPr lang="en-US" sz="2800" dirty="0" err="1">
                <a:solidFill>
                  <a:srgbClr val="0000FF"/>
                </a:solidFill>
                <a:latin typeface="Times New Roman" pitchFamily="18" charset="0"/>
                <a:cs typeface="Times New Roman" pitchFamily="18" charset="0"/>
              </a:rPr>
              <a:t>Đặt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nằm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ngửa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đờm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lấy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mũi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miệng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áo</a:t>
            </a:r>
            <a:r>
              <a:rPr lang="en-US" sz="2800" dirty="0">
                <a:solidFill>
                  <a:srgbClr val="0000FF"/>
                </a:solidFill>
                <a:latin typeface="Times New Roman" pitchFamily="18" charset="0"/>
                <a:cs typeface="Times New Roman" pitchFamily="18" charset="0"/>
              </a:rPr>
              <a:t>.</a:t>
            </a:r>
          </a:p>
        </p:txBody>
      </p:sp>
      <p:sp>
        <p:nvSpPr>
          <p:cNvPr id="32" name="TextBox 31"/>
          <p:cNvSpPr txBox="1"/>
          <p:nvPr/>
        </p:nvSpPr>
        <p:spPr>
          <a:xfrm>
            <a:off x="0" y="4235323"/>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Bước</a:t>
            </a:r>
            <a:r>
              <a:rPr lang="en-US" sz="2800" dirty="0">
                <a:solidFill>
                  <a:srgbClr val="0000FF"/>
                </a:solidFill>
                <a:latin typeface="Times New Roman" pitchFamily="18" charset="0"/>
                <a:cs typeface="Times New Roman" pitchFamily="18" charset="0"/>
              </a:rPr>
              <a:t> 2: </a:t>
            </a:r>
            <a:r>
              <a:rPr lang="en-US" sz="2800" dirty="0" err="1">
                <a:solidFill>
                  <a:srgbClr val="0000FF"/>
                </a:solidFill>
                <a:latin typeface="Times New Roman" pitchFamily="18" charset="0"/>
                <a:cs typeface="Times New Roman" pitchFamily="18" charset="0"/>
              </a:rPr>
              <a:t>Tiến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2 </a:t>
            </a:r>
            <a:r>
              <a:rPr lang="en-US" sz="2800" dirty="0" err="1">
                <a:solidFill>
                  <a:srgbClr val="0000FF"/>
                </a:solidFill>
                <a:latin typeface="Times New Roman" pitchFamily="18" charset="0"/>
                <a:cs typeface="Times New Roman" pitchFamily="18" charset="0"/>
              </a:rPr>
              <a:t>phút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kì</a:t>
            </a:r>
            <a:r>
              <a:rPr lang="en-US" sz="2800" dirty="0">
                <a:solidFill>
                  <a:srgbClr val="0000FF"/>
                </a:solidFill>
                <a:latin typeface="Times New Roman" pitchFamily="18" charset="0"/>
                <a:cs typeface="Times New Roman" pitchFamily="18" charset="0"/>
              </a:rPr>
              <a:t> 30 </a:t>
            </a:r>
            <a:r>
              <a:rPr lang="en-US" sz="2800" dirty="0" err="1">
                <a:solidFill>
                  <a:srgbClr val="0000FF"/>
                </a:solidFill>
                <a:latin typeface="Times New Roman" pitchFamily="18" charset="0"/>
                <a:cs typeface="Times New Roman" pitchFamily="18" charset="0"/>
              </a:rPr>
              <a:t>lần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ngạt</a:t>
            </a:r>
            <a:r>
              <a:rPr lang="en-US" sz="2800" dirty="0">
                <a:solidFill>
                  <a:srgbClr val="0000FF"/>
                </a:solidFill>
                <a:latin typeface="Times New Roman" pitchFamily="18" charset="0"/>
                <a:cs typeface="Times New Roman" pitchFamily="18" charset="0"/>
              </a:rPr>
              <a:t> 2 </a:t>
            </a:r>
            <a:r>
              <a:rPr lang="en-US" sz="2800" dirty="0" err="1">
                <a:solidFill>
                  <a:srgbClr val="0000FF"/>
                </a:solidFill>
                <a:latin typeface="Times New Roman" pitchFamily="18" charset="0"/>
                <a:cs typeface="Times New Roman" pitchFamily="18" charset="0"/>
              </a:rPr>
              <a:t>lần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tiếp</a:t>
            </a:r>
            <a:r>
              <a:rPr lang="en-US" sz="2800" dirty="0">
                <a:solidFill>
                  <a:srgbClr val="0000FF"/>
                </a:solidFill>
                <a:latin typeface="Times New Roman" pitchFamily="18" charset="0"/>
                <a:cs typeface="Times New Roman" pitchFamily="18" charset="0"/>
              </a:rPr>
              <a:t>.</a:t>
            </a:r>
          </a:p>
        </p:txBody>
      </p:sp>
      <p:sp>
        <p:nvSpPr>
          <p:cNvPr id="33" name="TextBox 32"/>
          <p:cNvSpPr txBox="1"/>
          <p:nvPr/>
        </p:nvSpPr>
        <p:spPr>
          <a:xfrm>
            <a:off x="0" y="5108157"/>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Bước</a:t>
            </a:r>
            <a:r>
              <a:rPr lang="en-US" sz="2800" dirty="0">
                <a:solidFill>
                  <a:srgbClr val="0000FF"/>
                </a:solidFill>
                <a:latin typeface="Times New Roman" pitchFamily="18" charset="0"/>
                <a:cs typeface="Times New Roman" pitchFamily="18" charset="0"/>
              </a:rPr>
              <a:t> 3: </a:t>
            </a:r>
            <a:r>
              <a:rPr lang="en-US" sz="2800" dirty="0" err="1">
                <a:solidFill>
                  <a:srgbClr val="0000FF"/>
                </a:solidFill>
                <a:latin typeface="Times New Roman" pitchFamily="18" charset="0"/>
                <a:cs typeface="Times New Roman" pitchFamily="18" charset="0"/>
              </a:rPr>
              <a:t>Nếu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chưa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thấy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thở</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bước</a:t>
            </a:r>
            <a:r>
              <a:rPr lang="en-US" sz="2800" dirty="0">
                <a:solidFill>
                  <a:srgbClr val="0000FF"/>
                </a:solidFill>
                <a:latin typeface="Times New Roman" pitchFamily="18" charset="0"/>
                <a:cs typeface="Times New Roman" pitchFamily="18" charset="0"/>
              </a:rPr>
              <a:t> 2. </a:t>
            </a:r>
            <a:r>
              <a:rPr lang="en-US" sz="2800" dirty="0" err="1">
                <a:solidFill>
                  <a:srgbClr val="0000FF"/>
                </a:solidFill>
                <a:latin typeface="Times New Roman" pitchFamily="18" charset="0"/>
                <a:cs typeface="Times New Roman" pitchFamily="18" charset="0"/>
              </a:rPr>
              <a:t>Nếu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thở</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nằm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nghiêng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ấm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sở</a:t>
            </a:r>
            <a:r>
              <a:rPr lang="en-US" sz="2800" dirty="0">
                <a:solidFill>
                  <a:srgbClr val="0000FF"/>
                </a:solidFill>
                <a:latin typeface="Times New Roman" pitchFamily="18" charset="0"/>
                <a:cs typeface="Times New Roman" pitchFamily="18" charset="0"/>
              </a:rPr>
              <a:t> y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nhất</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ox(in)">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12192000" cy="6640729"/>
          </a:xfrm>
          <a:prstGeom prst="rect">
            <a:avLst/>
          </a:prstGeom>
        </p:spPr>
        <p:txBody>
          <a:bodyPr wrap="square">
            <a:spAutoFit/>
          </a:bodyPr>
          <a:lstStyle/>
          <a:p>
            <a:pPr algn="just">
              <a:lnSpc>
                <a:spcPct val="150000"/>
              </a:lnSpc>
            </a:pPr>
            <a:r>
              <a:rPr lang="en-US" sz="3600" b="1" dirty="0">
                <a:solidFill>
                  <a:srgbClr val="FF0000"/>
                </a:solidFill>
                <a:latin typeface="Times New Roman" pitchFamily="18" charset="0"/>
                <a:cs typeface="Times New Roman" pitchFamily="18" charset="0"/>
              </a:rPr>
              <a:t>*</a:t>
            </a:r>
            <a:r>
              <a:rPr lang="vi-VN" sz="3600" b="1" dirty="0">
                <a:solidFill>
                  <a:srgbClr val="FF0000"/>
                </a:solidFill>
                <a:latin typeface="Times New Roman" pitchFamily="18" charset="0"/>
                <a:cs typeface="Times New Roman" pitchFamily="18" charset="0"/>
              </a:rPr>
              <a:t>Đánh giá kết quả và câu hỏi</a:t>
            </a:r>
            <a:endParaRPr lang="vi-VN" sz="3600" dirty="0">
              <a:solidFill>
                <a:srgbClr val="FF0000"/>
              </a:solidFill>
              <a:latin typeface="Times New Roman" pitchFamily="18" charset="0"/>
              <a:cs typeface="Times New Roman" pitchFamily="18" charset="0"/>
            </a:endParaRPr>
          </a:p>
          <a:p>
            <a:pPr algn="just">
              <a:lnSpc>
                <a:spcPct val="150000"/>
              </a:lnSpc>
            </a:pPr>
            <a:r>
              <a:rPr lang="en-US" sz="3600" dirty="0">
                <a:solidFill>
                  <a:srgbClr val="FF0000"/>
                </a:solidFill>
                <a:latin typeface="Times New Roman" pitchFamily="18" charset="0"/>
                <a:cs typeface="Times New Roman" pitchFamily="18" charset="0"/>
              </a:rPr>
              <a:t>- </a:t>
            </a:r>
            <a:r>
              <a:rPr lang="vi-VN" sz="3600" dirty="0">
                <a:solidFill>
                  <a:srgbClr val="FF0000"/>
                </a:solidFill>
                <a:latin typeface="Times New Roman" pitchFamily="18" charset="0"/>
                <a:cs typeface="Times New Roman" pitchFamily="18" charset="0"/>
              </a:rPr>
              <a:t>Nhận xét việc thực hiện các thao tác của em trong mỗi bước thực hành hô hấp nhân tạo.</a:t>
            </a:r>
          </a:p>
          <a:p>
            <a:pPr algn="just">
              <a:lnSpc>
                <a:spcPct val="150000"/>
              </a:lnSpc>
            </a:pPr>
            <a:r>
              <a:rPr lang="en-US" sz="3600" dirty="0">
                <a:solidFill>
                  <a:srgbClr val="FF0000"/>
                </a:solidFill>
                <a:latin typeface="Times New Roman" pitchFamily="18" charset="0"/>
                <a:cs typeface="Times New Roman" pitchFamily="18" charset="0"/>
              </a:rPr>
              <a:t>- </a:t>
            </a:r>
            <a:r>
              <a:rPr lang="vi-VN" sz="3600" dirty="0">
                <a:solidFill>
                  <a:srgbClr val="FF0000"/>
                </a:solidFill>
                <a:latin typeface="Times New Roman" pitchFamily="18" charset="0"/>
                <a:cs typeface="Times New Roman" pitchFamily="18" charset="0"/>
              </a:rPr>
              <a:t>Tại sao cần thực hiện hô hấp nhân tạo cho bệnh nhân càng sớm càng tốt (thường trong 1 – 4 phút đầu tiên từ khi nạn nhân bị đuối nước)?</a:t>
            </a:r>
          </a:p>
          <a:p>
            <a:pPr algn="just">
              <a:lnSpc>
                <a:spcPct val="150000"/>
              </a:lnSpc>
            </a:pPr>
            <a:r>
              <a:rPr lang="en-US" sz="3600" dirty="0">
                <a:solidFill>
                  <a:srgbClr val="FF0000"/>
                </a:solidFill>
                <a:latin typeface="Times New Roman" pitchFamily="18" charset="0"/>
                <a:cs typeface="Times New Roman" pitchFamily="18" charset="0"/>
              </a:rPr>
              <a:t>- </a:t>
            </a:r>
            <a:r>
              <a:rPr lang="vi-VN" sz="3600" dirty="0">
                <a:solidFill>
                  <a:srgbClr val="FF0000"/>
                </a:solidFill>
                <a:latin typeface="Times New Roman" pitchFamily="18" charset="0"/>
                <a:cs typeface="Times New Roman" pitchFamily="18" charset="0"/>
              </a:rPr>
              <a:t>Tại sao vị trí đặt tay khi ép tim là 1/2 phía dưới của xương ức?</a:t>
            </a:r>
          </a:p>
          <a:p>
            <a:pPr algn="just">
              <a:lnSpc>
                <a:spcPct val="150000"/>
              </a:lnSpc>
            </a:pPr>
            <a:r>
              <a:rPr lang="en-US" sz="3600" dirty="0">
                <a:solidFill>
                  <a:srgbClr val="FF0000"/>
                </a:solidFill>
                <a:latin typeface="Times New Roman" pitchFamily="18" charset="0"/>
                <a:cs typeface="Times New Roman" pitchFamily="18" charset="0"/>
              </a:rPr>
              <a:t>-</a:t>
            </a:r>
            <a:r>
              <a:rPr lang="vi-VN" sz="3600" dirty="0">
                <a:solidFill>
                  <a:srgbClr val="FF0000"/>
                </a:solidFill>
                <a:latin typeface="Times New Roman" pitchFamily="18" charset="0"/>
                <a:cs typeface="Times New Roman" pitchFamily="18" charset="0"/>
              </a:rPr>
              <a:t>Tại sao khi thổi ngạt cần nâng cằm và bóp mũi của nạn nhân?</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2.5"/>
                                          </p:val>
                                        </p:tav>
                                        <p:tav tm="100000">
                                          <p:val>
                                            <p:strVal val="#ppt_w"/>
                                          </p:val>
                                        </p:tav>
                                      </p:tavLst>
                                    </p:anim>
                                    <p:anim calcmode="lin" valueType="num">
                                      <p:cBhvr>
                                        <p:cTn id="8" dur="1000" fill="hold"/>
                                        <p:tgtEl>
                                          <p:spTgt spid="5"/>
                                        </p:tgtEl>
                                        <p:attrNameLst>
                                          <p:attrName>ppt_h</p:attrName>
                                        </p:attrNameLst>
                                      </p:cBhvr>
                                      <p:tavLst>
                                        <p:tav tm="0">
                                          <p:val>
                                            <p:strVal val="#ppt_h*0.01"/>
                                          </p:val>
                                        </p:tav>
                                        <p:tav tm="100000">
                                          <p:val>
                                            <p:strVal val="#ppt_h"/>
                                          </p:val>
                                        </p:tav>
                                      </p:tavLst>
                                    </p:anim>
                                    <p:anim calcmode="lin" valueType="num">
                                      <p:cBhvr>
                                        <p:cTn id="9" dur="1000" fill="hold"/>
                                        <p:tgtEl>
                                          <p:spTgt spid="5"/>
                                        </p:tgtEl>
                                        <p:attrNameLst>
                                          <p:attrName>ppt_x</p:attrName>
                                        </p:attrNameLst>
                                      </p:cBhvr>
                                      <p:tavLst>
                                        <p:tav tm="0">
                                          <p:val>
                                            <p:strVal val="#ppt_x"/>
                                          </p:val>
                                        </p:tav>
                                        <p:tav tm="100000">
                                          <p:val>
                                            <p:strVal val="#ppt_x"/>
                                          </p:val>
                                        </p:tav>
                                      </p:tavLst>
                                    </p:anim>
                                    <p:anim calcmode="lin" valueType="num">
                                      <p:cBhvr>
                                        <p:cTn id="10" dur="1000" fill="hold"/>
                                        <p:tgtEl>
                                          <p:spTgt spid="5"/>
                                        </p:tgtEl>
                                        <p:attrNameLst>
                                          <p:attrName>ppt_y</p:attrName>
                                        </p:attrNameLst>
                                      </p:cBhvr>
                                      <p:tavLst>
                                        <p:tav tm="0">
                                          <p:val>
                                            <p:strVal val="#ppt_h+1"/>
                                          </p:val>
                                        </p:tav>
                                        <p:tav tm="100000">
                                          <p:val>
                                            <p:strVal val="#ppt_y"/>
                                          </p:val>
                                        </p:tav>
                                      </p:tavLst>
                                    </p:anim>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32: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HÔ</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HẤP</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HÔ</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HẤP</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1497106" y="2166825"/>
            <a:ext cx="7620000" cy="2127269"/>
          </a:xfrm>
          <a:prstGeom prst="rect">
            <a:avLst/>
          </a:prstGeom>
          <a:noFill/>
          <a:ln w="9525">
            <a:noFill/>
            <a:miter lim="800000"/>
            <a:headEnd/>
            <a:tailEnd/>
          </a:ln>
          <a:effectLst/>
        </p:spPr>
      </p:pic>
      <p:sp>
        <p:nvSpPr>
          <p:cNvPr id="18" name="TextBox 17"/>
          <p:cNvSpPr txBox="1"/>
          <p:nvPr/>
        </p:nvSpPr>
        <p:spPr>
          <a:xfrm>
            <a:off x="0" y="799479"/>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 calcmode="lin" valueType="num">
                                      <p:cBhvr>
                                        <p:cTn id="14" dur="1000" fill="hold"/>
                                        <p:tgtEl>
                                          <p:spTgt spid="1026"/>
                                        </p:tgtEl>
                                        <p:attrNameLst>
                                          <p:attrName>style.rotation</p:attrName>
                                        </p:attrNameLst>
                                      </p:cBhvr>
                                      <p:tavLst>
                                        <p:tav tm="0">
                                          <p:val>
                                            <p:fltVal val="360"/>
                                          </p:val>
                                        </p:tav>
                                        <p:tav tm="100000">
                                          <p:val>
                                            <p:fltVal val="0"/>
                                          </p:val>
                                        </p:tav>
                                      </p:tavLst>
                                    </p:anim>
                                    <p:animEffect transition="in" filter="fade">
                                      <p:cBhvr>
                                        <p:cTn id="15" dur="1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strips(upRight)">
                                      <p:cBhvr>
                                        <p:cTn id="20" dur="1000"/>
                                        <p:tgtEl>
                                          <p:spTgt spid="18"/>
                                        </p:tgtEl>
                                      </p:cBhvr>
                                    </p:animEffect>
                                  </p:childTnLst>
                                </p:cTn>
                              </p:par>
                              <p:par>
                                <p:cTn id="21" presetID="16" presetClass="exit" presetSubtype="26" fill="hold" nodeType="withEffect">
                                  <p:stCondLst>
                                    <p:cond delay="0"/>
                                  </p:stCondLst>
                                  <p:childTnLst>
                                    <p:animEffect transition="out" filter="barn(inHorizontal)">
                                      <p:cBhvr>
                                        <p:cTn id="22" dur="1000"/>
                                        <p:tgtEl>
                                          <p:spTgt spid="1026"/>
                                        </p:tgtEl>
                                      </p:cBhvr>
                                    </p:animEffect>
                                    <p:set>
                                      <p:cBhvr>
                                        <p:cTn id="23" dur="1" fill="hold">
                                          <p:stCondLst>
                                            <p:cond delay="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094544" y="-1"/>
            <a:ext cx="9659907" cy="685800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Effect transition="in" filter="fade">
                                      <p:cBhvr>
                                        <p:cTn id="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descr="02">
            <a:extLst>
              <a:ext uri="{FF2B5EF4-FFF2-40B4-BE49-F238E27FC236}">
                <a16:creationId xmlns:a16="http://schemas.microsoft.com/office/drawing/2014/main" id="{CED574B9-408C-4F99-ADD6-4CCB2E6E36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990601"/>
            <a:ext cx="7086600" cy="4767263"/>
          </a:xfrm>
          <a:prstGeom prst="rect">
            <a:avLst/>
          </a:prstGeom>
          <a:solidFill>
            <a:srgbClr val="0000FF"/>
          </a:solidFill>
          <a:ln w="9525">
            <a:solidFill>
              <a:schemeClr val="accent2"/>
            </a:solidFill>
            <a:miter lim="800000"/>
            <a:headEnd/>
            <a:tailEnd/>
          </a:ln>
        </p:spPr>
      </p:pic>
      <p:sp>
        <p:nvSpPr>
          <p:cNvPr id="66564" name="Line 4">
            <a:extLst>
              <a:ext uri="{FF2B5EF4-FFF2-40B4-BE49-F238E27FC236}">
                <a16:creationId xmlns:a16="http://schemas.microsoft.com/office/drawing/2014/main" id="{536FF718-B211-4ABC-8F61-07EEB217B38A}"/>
              </a:ext>
            </a:extLst>
          </p:cNvPr>
          <p:cNvSpPr>
            <a:spLocks noChangeShapeType="1"/>
          </p:cNvSpPr>
          <p:nvPr/>
        </p:nvSpPr>
        <p:spPr bwMode="auto">
          <a:xfrm flipV="1">
            <a:off x="5600701" y="1600200"/>
            <a:ext cx="2220913" cy="285750"/>
          </a:xfrm>
          <a:prstGeom prst="line">
            <a:avLst/>
          </a:prstGeom>
          <a:noFill/>
          <a:ln w="28575">
            <a:solidFill>
              <a:srgbClr val="7833A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5" name="Text Box 5">
            <a:extLst>
              <a:ext uri="{FF2B5EF4-FFF2-40B4-BE49-F238E27FC236}">
                <a16:creationId xmlns:a16="http://schemas.microsoft.com/office/drawing/2014/main" id="{733A9B29-2C10-4389-8819-A9E1707D6181}"/>
              </a:ext>
            </a:extLst>
          </p:cNvPr>
          <p:cNvSpPr txBox="1">
            <a:spLocks noChangeArrowheads="1"/>
          </p:cNvSpPr>
          <p:nvPr/>
        </p:nvSpPr>
        <p:spPr bwMode="auto">
          <a:xfrm>
            <a:off x="3781426" y="1600200"/>
            <a:ext cx="942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a:solidFill>
                  <a:srgbClr val="0000FF"/>
                </a:solidFill>
                <a:latin typeface=".VnTime" panose="020B7200000000000000" pitchFamily="34" charset="0"/>
              </a:rPr>
              <a:t>Mòi</a:t>
            </a:r>
          </a:p>
        </p:txBody>
      </p:sp>
      <p:sp>
        <p:nvSpPr>
          <p:cNvPr id="66566" name="Line 6">
            <a:extLst>
              <a:ext uri="{FF2B5EF4-FFF2-40B4-BE49-F238E27FC236}">
                <a16:creationId xmlns:a16="http://schemas.microsoft.com/office/drawing/2014/main" id="{867FE0CF-0BF1-4EE8-B198-EA7A5A87937C}"/>
              </a:ext>
            </a:extLst>
          </p:cNvPr>
          <p:cNvSpPr>
            <a:spLocks noChangeShapeType="1"/>
          </p:cNvSpPr>
          <p:nvPr/>
        </p:nvSpPr>
        <p:spPr bwMode="auto">
          <a:xfrm flipV="1">
            <a:off x="5251450" y="1905000"/>
            <a:ext cx="3124200" cy="609600"/>
          </a:xfrm>
          <a:prstGeom prst="line">
            <a:avLst/>
          </a:prstGeom>
          <a:noFill/>
          <a:ln w="28575">
            <a:solidFill>
              <a:srgbClr val="7833A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7" name="Text Box 7">
            <a:extLst>
              <a:ext uri="{FF2B5EF4-FFF2-40B4-BE49-F238E27FC236}">
                <a16:creationId xmlns:a16="http://schemas.microsoft.com/office/drawing/2014/main" id="{401009E2-15C4-4F37-ABA9-FC0BD95A0677}"/>
              </a:ext>
            </a:extLst>
          </p:cNvPr>
          <p:cNvSpPr txBox="1">
            <a:spLocks noChangeArrowheads="1"/>
          </p:cNvSpPr>
          <p:nvPr/>
        </p:nvSpPr>
        <p:spPr bwMode="auto">
          <a:xfrm>
            <a:off x="3898900" y="2257425"/>
            <a:ext cx="1309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a:solidFill>
                  <a:srgbClr val="0000FF"/>
                </a:solidFill>
                <a:latin typeface=".VnTime" panose="020B7200000000000000" pitchFamily="34" charset="0"/>
              </a:rPr>
              <a:t>Häng</a:t>
            </a:r>
          </a:p>
        </p:txBody>
      </p:sp>
      <p:sp>
        <p:nvSpPr>
          <p:cNvPr id="66568" name="Line 8">
            <a:extLst>
              <a:ext uri="{FF2B5EF4-FFF2-40B4-BE49-F238E27FC236}">
                <a16:creationId xmlns:a16="http://schemas.microsoft.com/office/drawing/2014/main" id="{131E0422-BBC9-4BF6-8300-724F91D86311}"/>
              </a:ext>
            </a:extLst>
          </p:cNvPr>
          <p:cNvSpPr>
            <a:spLocks noChangeShapeType="1"/>
          </p:cNvSpPr>
          <p:nvPr/>
        </p:nvSpPr>
        <p:spPr bwMode="auto">
          <a:xfrm flipV="1">
            <a:off x="5969000" y="2667000"/>
            <a:ext cx="2362200" cy="304800"/>
          </a:xfrm>
          <a:prstGeom prst="line">
            <a:avLst/>
          </a:prstGeom>
          <a:noFill/>
          <a:ln w="28575">
            <a:solidFill>
              <a:srgbClr val="7833A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9" name="Text Box 9">
            <a:extLst>
              <a:ext uri="{FF2B5EF4-FFF2-40B4-BE49-F238E27FC236}">
                <a16:creationId xmlns:a16="http://schemas.microsoft.com/office/drawing/2014/main" id="{37E394C4-4895-44A5-B2EE-C9FFC43FAA75}"/>
              </a:ext>
            </a:extLst>
          </p:cNvPr>
          <p:cNvSpPr txBox="1">
            <a:spLocks noChangeArrowheads="1"/>
          </p:cNvSpPr>
          <p:nvPr/>
        </p:nvSpPr>
        <p:spPr bwMode="auto">
          <a:xfrm>
            <a:off x="3594101" y="2743200"/>
            <a:ext cx="1870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a:solidFill>
                  <a:srgbClr val="0000FF"/>
                </a:solidFill>
                <a:latin typeface=".VnTime" panose="020B7200000000000000" pitchFamily="34" charset="0"/>
              </a:rPr>
              <a:t>Thanh qu¶n</a:t>
            </a:r>
          </a:p>
        </p:txBody>
      </p:sp>
      <p:sp>
        <p:nvSpPr>
          <p:cNvPr id="66570" name="Line 10">
            <a:extLst>
              <a:ext uri="{FF2B5EF4-FFF2-40B4-BE49-F238E27FC236}">
                <a16:creationId xmlns:a16="http://schemas.microsoft.com/office/drawing/2014/main" id="{BF947586-0621-4F51-8F13-0D4A3A258513}"/>
              </a:ext>
            </a:extLst>
          </p:cNvPr>
          <p:cNvSpPr>
            <a:spLocks noChangeShapeType="1"/>
          </p:cNvSpPr>
          <p:nvPr/>
        </p:nvSpPr>
        <p:spPr bwMode="auto">
          <a:xfrm flipV="1">
            <a:off x="5695950" y="3124200"/>
            <a:ext cx="2895600" cy="381000"/>
          </a:xfrm>
          <a:prstGeom prst="line">
            <a:avLst/>
          </a:prstGeom>
          <a:noFill/>
          <a:ln w="28575">
            <a:solidFill>
              <a:srgbClr val="7833A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1" name="Text Box 11">
            <a:extLst>
              <a:ext uri="{FF2B5EF4-FFF2-40B4-BE49-F238E27FC236}">
                <a16:creationId xmlns:a16="http://schemas.microsoft.com/office/drawing/2014/main" id="{CF880D36-41BD-42F1-AD45-408AED95AD96}"/>
              </a:ext>
            </a:extLst>
          </p:cNvPr>
          <p:cNvSpPr txBox="1">
            <a:spLocks noChangeArrowheads="1"/>
          </p:cNvSpPr>
          <p:nvPr/>
        </p:nvSpPr>
        <p:spPr bwMode="auto">
          <a:xfrm>
            <a:off x="3778250" y="3200400"/>
            <a:ext cx="189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a:solidFill>
                  <a:srgbClr val="0000FF"/>
                </a:solidFill>
                <a:latin typeface=".VnTime" panose="020B7200000000000000" pitchFamily="34" charset="0"/>
              </a:rPr>
              <a:t>KhÝ qu¶n</a:t>
            </a:r>
          </a:p>
        </p:txBody>
      </p:sp>
      <p:sp>
        <p:nvSpPr>
          <p:cNvPr id="66572" name="Line 12">
            <a:extLst>
              <a:ext uri="{FF2B5EF4-FFF2-40B4-BE49-F238E27FC236}">
                <a16:creationId xmlns:a16="http://schemas.microsoft.com/office/drawing/2014/main" id="{821AEC3A-B312-43E6-8488-FFE664AFC676}"/>
              </a:ext>
            </a:extLst>
          </p:cNvPr>
          <p:cNvSpPr>
            <a:spLocks noChangeShapeType="1"/>
          </p:cNvSpPr>
          <p:nvPr/>
        </p:nvSpPr>
        <p:spPr bwMode="auto">
          <a:xfrm flipV="1">
            <a:off x="5803900" y="3962400"/>
            <a:ext cx="2971800" cy="152400"/>
          </a:xfrm>
          <a:prstGeom prst="line">
            <a:avLst/>
          </a:prstGeom>
          <a:noFill/>
          <a:ln w="28575">
            <a:solidFill>
              <a:srgbClr val="7833A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3" name="Text Box 13">
            <a:extLst>
              <a:ext uri="{FF2B5EF4-FFF2-40B4-BE49-F238E27FC236}">
                <a16:creationId xmlns:a16="http://schemas.microsoft.com/office/drawing/2014/main" id="{A8955D34-6806-41C4-99BD-370F7060DA22}"/>
              </a:ext>
            </a:extLst>
          </p:cNvPr>
          <p:cNvSpPr txBox="1">
            <a:spLocks noChangeArrowheads="1"/>
          </p:cNvSpPr>
          <p:nvPr/>
        </p:nvSpPr>
        <p:spPr bwMode="auto">
          <a:xfrm>
            <a:off x="3916363" y="38100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a:solidFill>
                  <a:srgbClr val="0000FF"/>
                </a:solidFill>
                <a:latin typeface=".VnTime" panose="020B7200000000000000" pitchFamily="34" charset="0"/>
              </a:rPr>
              <a:t>PhÕ qu¶n</a:t>
            </a:r>
          </a:p>
        </p:txBody>
      </p:sp>
      <p:sp>
        <p:nvSpPr>
          <p:cNvPr id="66574" name="Line 14">
            <a:extLst>
              <a:ext uri="{FF2B5EF4-FFF2-40B4-BE49-F238E27FC236}">
                <a16:creationId xmlns:a16="http://schemas.microsoft.com/office/drawing/2014/main" id="{E96891B2-E412-473A-B356-E30589883728}"/>
              </a:ext>
            </a:extLst>
          </p:cNvPr>
          <p:cNvSpPr>
            <a:spLocks noChangeShapeType="1"/>
          </p:cNvSpPr>
          <p:nvPr/>
        </p:nvSpPr>
        <p:spPr bwMode="auto">
          <a:xfrm flipV="1">
            <a:off x="4083050" y="4343400"/>
            <a:ext cx="3886200" cy="1676400"/>
          </a:xfrm>
          <a:prstGeom prst="line">
            <a:avLst/>
          </a:prstGeom>
          <a:noFill/>
          <a:ln w="28575">
            <a:solidFill>
              <a:srgbClr val="7833A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5" name="Line 15">
            <a:extLst>
              <a:ext uri="{FF2B5EF4-FFF2-40B4-BE49-F238E27FC236}">
                <a16:creationId xmlns:a16="http://schemas.microsoft.com/office/drawing/2014/main" id="{2691C3DE-06B4-49AB-BF24-3C99D6376E8B}"/>
              </a:ext>
            </a:extLst>
          </p:cNvPr>
          <p:cNvSpPr>
            <a:spLocks noChangeShapeType="1"/>
          </p:cNvSpPr>
          <p:nvPr/>
        </p:nvSpPr>
        <p:spPr bwMode="auto">
          <a:xfrm flipV="1">
            <a:off x="4114800" y="4648200"/>
            <a:ext cx="5486400" cy="1371600"/>
          </a:xfrm>
          <a:prstGeom prst="line">
            <a:avLst/>
          </a:prstGeom>
          <a:noFill/>
          <a:ln w="28575">
            <a:solidFill>
              <a:srgbClr val="7833A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6" name="Text Box 16">
            <a:extLst>
              <a:ext uri="{FF2B5EF4-FFF2-40B4-BE49-F238E27FC236}">
                <a16:creationId xmlns:a16="http://schemas.microsoft.com/office/drawing/2014/main" id="{48AD68B2-C40A-4B2D-A4AC-2C630C17C538}"/>
              </a:ext>
            </a:extLst>
          </p:cNvPr>
          <p:cNvSpPr txBox="1">
            <a:spLocks noChangeArrowheads="1"/>
          </p:cNvSpPr>
          <p:nvPr/>
        </p:nvSpPr>
        <p:spPr bwMode="auto">
          <a:xfrm>
            <a:off x="2495550" y="5373688"/>
            <a:ext cx="194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b="1">
                <a:latin typeface=".VnTime" panose="020B7200000000000000" pitchFamily="34" charset="0"/>
              </a:rPr>
              <a:t>Hai l¸ phæi</a:t>
            </a:r>
          </a:p>
        </p:txBody>
      </p:sp>
      <p:graphicFrame>
        <p:nvGraphicFramePr>
          <p:cNvPr id="66577" name="Object 17">
            <a:extLst>
              <a:ext uri="{FF2B5EF4-FFF2-40B4-BE49-F238E27FC236}">
                <a16:creationId xmlns:a16="http://schemas.microsoft.com/office/drawing/2014/main" id="{34FEB22C-D259-4767-8694-276A01D7C3AD}"/>
              </a:ext>
            </a:extLst>
          </p:cNvPr>
          <p:cNvGraphicFramePr>
            <a:graphicFrameLocks noChangeAspect="1"/>
          </p:cNvGraphicFramePr>
          <p:nvPr/>
        </p:nvGraphicFramePr>
        <p:xfrm>
          <a:off x="3200400" y="1295400"/>
          <a:ext cx="884238" cy="3276600"/>
        </p:xfrm>
        <a:graphic>
          <a:graphicData uri="http://schemas.openxmlformats.org/presentationml/2006/ole">
            <mc:AlternateContent xmlns:mc="http://schemas.openxmlformats.org/markup-compatibility/2006">
              <mc:Choice xmlns:v="urn:schemas-microsoft-com:vml" Requires="v">
                <p:oleObj name="Equation" r:id="rId3" imgW="177569" imgH="253670" progId="Equation.DSMT4">
                  <p:embed/>
                </p:oleObj>
              </mc:Choice>
              <mc:Fallback>
                <p:oleObj name="Equation" r:id="rId3" imgW="177569" imgH="253670" progId="Equation.DSMT4">
                  <p:embed/>
                  <p:pic>
                    <p:nvPicPr>
                      <p:cNvPr id="66577" name="Object 17">
                        <a:extLst>
                          <a:ext uri="{FF2B5EF4-FFF2-40B4-BE49-F238E27FC236}">
                            <a16:creationId xmlns:a16="http://schemas.microsoft.com/office/drawing/2014/main" id="{34FEB22C-D259-4767-8694-276A01D7C3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295400"/>
                        <a:ext cx="8842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78" name="Text Box 18">
            <a:extLst>
              <a:ext uri="{FF2B5EF4-FFF2-40B4-BE49-F238E27FC236}">
                <a16:creationId xmlns:a16="http://schemas.microsoft.com/office/drawing/2014/main" id="{6D711DBD-2530-438D-A4B5-A84F4D270C68}"/>
              </a:ext>
            </a:extLst>
          </p:cNvPr>
          <p:cNvSpPr txBox="1">
            <a:spLocks noChangeArrowheads="1"/>
          </p:cNvSpPr>
          <p:nvPr/>
        </p:nvSpPr>
        <p:spPr bwMode="auto">
          <a:xfrm>
            <a:off x="5291138" y="16129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dirty="0">
                <a:solidFill>
                  <a:srgbClr val="FF0000"/>
                </a:solidFill>
                <a:latin typeface=".VnTime" panose="020B7200000000000000" pitchFamily="34" charset="0"/>
              </a:rPr>
              <a:t>1</a:t>
            </a:r>
          </a:p>
        </p:txBody>
      </p:sp>
      <p:sp>
        <p:nvSpPr>
          <p:cNvPr id="66579" name="Text Box 19">
            <a:extLst>
              <a:ext uri="{FF2B5EF4-FFF2-40B4-BE49-F238E27FC236}">
                <a16:creationId xmlns:a16="http://schemas.microsoft.com/office/drawing/2014/main" id="{F63C1707-5052-4138-B11D-156CF62CD6B8}"/>
              </a:ext>
            </a:extLst>
          </p:cNvPr>
          <p:cNvSpPr txBox="1">
            <a:spLocks noChangeArrowheads="1"/>
          </p:cNvSpPr>
          <p:nvPr/>
        </p:nvSpPr>
        <p:spPr bwMode="auto">
          <a:xfrm>
            <a:off x="4940300" y="2209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dirty="0">
                <a:solidFill>
                  <a:srgbClr val="FF0000"/>
                </a:solidFill>
                <a:latin typeface=".VnTime" panose="020B7200000000000000" pitchFamily="34" charset="0"/>
              </a:rPr>
              <a:t>2</a:t>
            </a:r>
          </a:p>
        </p:txBody>
      </p:sp>
      <p:sp>
        <p:nvSpPr>
          <p:cNvPr id="66580" name="Text Box 20">
            <a:extLst>
              <a:ext uri="{FF2B5EF4-FFF2-40B4-BE49-F238E27FC236}">
                <a16:creationId xmlns:a16="http://schemas.microsoft.com/office/drawing/2014/main" id="{21D43369-A9CF-4469-8414-3107856DF405}"/>
              </a:ext>
            </a:extLst>
          </p:cNvPr>
          <p:cNvSpPr txBox="1">
            <a:spLocks noChangeArrowheads="1"/>
          </p:cNvSpPr>
          <p:nvPr/>
        </p:nvSpPr>
        <p:spPr bwMode="auto">
          <a:xfrm>
            <a:off x="5657850" y="2743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dirty="0">
                <a:solidFill>
                  <a:srgbClr val="FF0000"/>
                </a:solidFill>
                <a:latin typeface=".VnTime" panose="020B7200000000000000" pitchFamily="34" charset="0"/>
              </a:rPr>
              <a:t>3</a:t>
            </a:r>
          </a:p>
        </p:txBody>
      </p:sp>
      <p:sp>
        <p:nvSpPr>
          <p:cNvPr id="66581" name="Text Box 21">
            <a:extLst>
              <a:ext uri="{FF2B5EF4-FFF2-40B4-BE49-F238E27FC236}">
                <a16:creationId xmlns:a16="http://schemas.microsoft.com/office/drawing/2014/main" id="{7E35384A-495F-430B-B506-515ACA853794}"/>
              </a:ext>
            </a:extLst>
          </p:cNvPr>
          <p:cNvSpPr txBox="1">
            <a:spLocks noChangeArrowheads="1"/>
          </p:cNvSpPr>
          <p:nvPr/>
        </p:nvSpPr>
        <p:spPr bwMode="auto">
          <a:xfrm>
            <a:off x="5364163" y="32004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a:solidFill>
                  <a:srgbClr val="FF0000"/>
                </a:solidFill>
                <a:latin typeface=".VnTime" panose="020B7200000000000000" pitchFamily="34" charset="0"/>
              </a:rPr>
              <a:t>4</a:t>
            </a:r>
          </a:p>
        </p:txBody>
      </p:sp>
      <p:sp>
        <p:nvSpPr>
          <p:cNvPr id="66582" name="Text Box 22">
            <a:extLst>
              <a:ext uri="{FF2B5EF4-FFF2-40B4-BE49-F238E27FC236}">
                <a16:creationId xmlns:a16="http://schemas.microsoft.com/office/drawing/2014/main" id="{CE0FDE1C-9537-4C4B-B4AC-E259E0C77446}"/>
              </a:ext>
            </a:extLst>
          </p:cNvPr>
          <p:cNvSpPr txBox="1">
            <a:spLocks noChangeArrowheads="1"/>
          </p:cNvSpPr>
          <p:nvPr/>
        </p:nvSpPr>
        <p:spPr bwMode="auto">
          <a:xfrm>
            <a:off x="3640138" y="576897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dirty="0">
                <a:solidFill>
                  <a:srgbClr val="FF0000"/>
                </a:solidFill>
                <a:latin typeface=".VnTime" panose="020B7200000000000000" pitchFamily="34" charset="0"/>
              </a:rPr>
              <a:t>6</a:t>
            </a:r>
          </a:p>
        </p:txBody>
      </p:sp>
      <p:sp>
        <p:nvSpPr>
          <p:cNvPr id="66584" name="Text Box 24">
            <a:extLst>
              <a:ext uri="{FF2B5EF4-FFF2-40B4-BE49-F238E27FC236}">
                <a16:creationId xmlns:a16="http://schemas.microsoft.com/office/drawing/2014/main" id="{7E5905B9-CE0B-457C-8CE0-FD31C1CFC8AB}"/>
              </a:ext>
            </a:extLst>
          </p:cNvPr>
          <p:cNvSpPr txBox="1">
            <a:spLocks noChangeArrowheads="1"/>
          </p:cNvSpPr>
          <p:nvPr/>
        </p:nvSpPr>
        <p:spPr bwMode="auto">
          <a:xfrm>
            <a:off x="5410200" y="3810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a:solidFill>
                  <a:srgbClr val="FF0000"/>
                </a:solidFill>
                <a:latin typeface=".VnTime" panose="020B7200000000000000" pitchFamily="34" charset="0"/>
              </a:rPr>
              <a:t>5</a:t>
            </a:r>
          </a:p>
        </p:txBody>
      </p:sp>
      <p:sp>
        <p:nvSpPr>
          <p:cNvPr id="66585" name="Text Box 25">
            <a:extLst>
              <a:ext uri="{FF2B5EF4-FFF2-40B4-BE49-F238E27FC236}">
                <a16:creationId xmlns:a16="http://schemas.microsoft.com/office/drawing/2014/main" id="{29007038-842E-44E1-A55F-B14D63440296}"/>
              </a:ext>
            </a:extLst>
          </p:cNvPr>
          <p:cNvSpPr txBox="1">
            <a:spLocks noChangeArrowheads="1"/>
          </p:cNvSpPr>
          <p:nvPr/>
        </p:nvSpPr>
        <p:spPr bwMode="auto">
          <a:xfrm>
            <a:off x="7319963" y="5876925"/>
            <a:ext cx="2971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800" b="1">
                <a:latin typeface=".VnTime" panose="020B7200000000000000" pitchFamily="34" charset="0"/>
              </a:rPr>
              <a:t>CÊu t¹o tæng thÓ hÖ h« hÊp ë ng­êi</a:t>
            </a:r>
          </a:p>
        </p:txBody>
      </p:sp>
      <p:sp>
        <p:nvSpPr>
          <p:cNvPr id="66586" name="Text Box 26">
            <a:extLst>
              <a:ext uri="{FF2B5EF4-FFF2-40B4-BE49-F238E27FC236}">
                <a16:creationId xmlns:a16="http://schemas.microsoft.com/office/drawing/2014/main" id="{EFCAF693-2D1E-47E2-A242-0285780A2897}"/>
              </a:ext>
            </a:extLst>
          </p:cNvPr>
          <p:cNvSpPr txBox="1">
            <a:spLocks noChangeArrowheads="1"/>
          </p:cNvSpPr>
          <p:nvPr/>
        </p:nvSpPr>
        <p:spPr bwMode="auto">
          <a:xfrm>
            <a:off x="1524001" y="2924176"/>
            <a:ext cx="1692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err="1">
                <a:latin typeface="VNI-Times" pitchFamily="2" charset="0"/>
              </a:rPr>
              <a:t>Ñöôøng</a:t>
            </a:r>
            <a:r>
              <a:rPr lang="en-US" altLang="en-US" sz="2400" b="1" dirty="0">
                <a:latin typeface="VNI-Times" pitchFamily="2" charset="0"/>
              </a:rPr>
              <a:t> </a:t>
            </a:r>
            <a:r>
              <a:rPr lang="en-US" altLang="en-US" sz="2400" b="1" dirty="0" err="1">
                <a:latin typeface="VNI-Times" pitchFamily="2" charset="0"/>
              </a:rPr>
              <a:t>daãn</a:t>
            </a:r>
            <a:r>
              <a:rPr lang="en-US" altLang="en-US" sz="2400" b="1" dirty="0">
                <a:latin typeface="VNI-Times" pitchFamily="2" charset="0"/>
              </a:rPr>
              <a:t> </a:t>
            </a:r>
            <a:r>
              <a:rPr lang="en-US" altLang="en-US" sz="2400" b="1" dirty="0" err="1">
                <a:latin typeface="VNI-Times" pitchFamily="2" charset="0"/>
              </a:rPr>
              <a:t>khí</a:t>
            </a:r>
            <a:endParaRPr lang="en-US" altLang="en-US" sz="2400" b="1" dirty="0">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blinds(horizontal)">
                                      <p:cBhvr>
                                        <p:cTn id="7" dur="500"/>
                                        <p:tgtEl>
                                          <p:spTgt spid="665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6585"/>
                                        </p:tgtEl>
                                        <p:attrNameLst>
                                          <p:attrName>style.visibility</p:attrName>
                                        </p:attrNameLst>
                                      </p:cBhvr>
                                      <p:to>
                                        <p:strVal val="visible"/>
                                      </p:to>
                                    </p:set>
                                    <p:animEffect transition="in" filter="blinds(horizontal)">
                                      <p:cBhvr>
                                        <p:cTn id="12" dur="500"/>
                                        <p:tgtEl>
                                          <p:spTgt spid="665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6564"/>
                                        </p:tgtEl>
                                        <p:attrNameLst>
                                          <p:attrName>style.visibility</p:attrName>
                                        </p:attrNameLst>
                                      </p:cBhvr>
                                      <p:to>
                                        <p:strVal val="visible"/>
                                      </p:to>
                                    </p:set>
                                    <p:animEffect transition="in" filter="blinds(horizontal)">
                                      <p:cBhvr>
                                        <p:cTn id="17" dur="500"/>
                                        <p:tgtEl>
                                          <p:spTgt spid="66564"/>
                                        </p:tgtEl>
                                      </p:cBhvr>
                                    </p:animEffect>
                                  </p:childTnLst>
                                </p:cTn>
                              </p:par>
                              <p:par>
                                <p:cTn id="18" presetID="3" presetClass="entr" presetSubtype="10" fill="hold" nodeType="withEffect">
                                  <p:stCondLst>
                                    <p:cond delay="0"/>
                                  </p:stCondLst>
                                  <p:childTnLst>
                                    <p:set>
                                      <p:cBhvr>
                                        <p:cTn id="19" dur="1" fill="hold">
                                          <p:stCondLst>
                                            <p:cond delay="0"/>
                                          </p:stCondLst>
                                        </p:cTn>
                                        <p:tgtEl>
                                          <p:spTgt spid="66566"/>
                                        </p:tgtEl>
                                        <p:attrNameLst>
                                          <p:attrName>style.visibility</p:attrName>
                                        </p:attrNameLst>
                                      </p:cBhvr>
                                      <p:to>
                                        <p:strVal val="visible"/>
                                      </p:to>
                                    </p:set>
                                    <p:animEffect transition="in" filter="blinds(horizontal)">
                                      <p:cBhvr>
                                        <p:cTn id="20" dur="500"/>
                                        <p:tgtEl>
                                          <p:spTgt spid="66566"/>
                                        </p:tgtEl>
                                      </p:cBhvr>
                                    </p:animEffect>
                                  </p:childTnLst>
                                </p:cTn>
                              </p:par>
                              <p:par>
                                <p:cTn id="21" presetID="3" presetClass="entr" presetSubtype="10" fill="hold" nodeType="withEffect">
                                  <p:stCondLst>
                                    <p:cond delay="0"/>
                                  </p:stCondLst>
                                  <p:childTnLst>
                                    <p:set>
                                      <p:cBhvr>
                                        <p:cTn id="22" dur="1" fill="hold">
                                          <p:stCondLst>
                                            <p:cond delay="0"/>
                                          </p:stCondLst>
                                        </p:cTn>
                                        <p:tgtEl>
                                          <p:spTgt spid="66568"/>
                                        </p:tgtEl>
                                        <p:attrNameLst>
                                          <p:attrName>style.visibility</p:attrName>
                                        </p:attrNameLst>
                                      </p:cBhvr>
                                      <p:to>
                                        <p:strVal val="visible"/>
                                      </p:to>
                                    </p:set>
                                    <p:animEffect transition="in" filter="blinds(horizontal)">
                                      <p:cBhvr>
                                        <p:cTn id="23" dur="500"/>
                                        <p:tgtEl>
                                          <p:spTgt spid="66568"/>
                                        </p:tgtEl>
                                      </p:cBhvr>
                                    </p:animEffect>
                                  </p:childTnLst>
                                </p:cTn>
                              </p:par>
                              <p:par>
                                <p:cTn id="24" presetID="3" presetClass="entr" presetSubtype="10" fill="hold" nodeType="withEffect">
                                  <p:stCondLst>
                                    <p:cond delay="0"/>
                                  </p:stCondLst>
                                  <p:childTnLst>
                                    <p:set>
                                      <p:cBhvr>
                                        <p:cTn id="25" dur="1" fill="hold">
                                          <p:stCondLst>
                                            <p:cond delay="0"/>
                                          </p:stCondLst>
                                        </p:cTn>
                                        <p:tgtEl>
                                          <p:spTgt spid="66570"/>
                                        </p:tgtEl>
                                        <p:attrNameLst>
                                          <p:attrName>style.visibility</p:attrName>
                                        </p:attrNameLst>
                                      </p:cBhvr>
                                      <p:to>
                                        <p:strVal val="visible"/>
                                      </p:to>
                                    </p:set>
                                    <p:animEffect transition="in" filter="blinds(horizontal)">
                                      <p:cBhvr>
                                        <p:cTn id="26" dur="500"/>
                                        <p:tgtEl>
                                          <p:spTgt spid="66570"/>
                                        </p:tgtEl>
                                      </p:cBhvr>
                                    </p:animEffect>
                                  </p:childTnLst>
                                </p:cTn>
                              </p:par>
                              <p:par>
                                <p:cTn id="27" presetID="3" presetClass="entr" presetSubtype="10" fill="hold" nodeType="withEffect">
                                  <p:stCondLst>
                                    <p:cond delay="0"/>
                                  </p:stCondLst>
                                  <p:childTnLst>
                                    <p:set>
                                      <p:cBhvr>
                                        <p:cTn id="28" dur="1" fill="hold">
                                          <p:stCondLst>
                                            <p:cond delay="0"/>
                                          </p:stCondLst>
                                        </p:cTn>
                                        <p:tgtEl>
                                          <p:spTgt spid="66572"/>
                                        </p:tgtEl>
                                        <p:attrNameLst>
                                          <p:attrName>style.visibility</p:attrName>
                                        </p:attrNameLst>
                                      </p:cBhvr>
                                      <p:to>
                                        <p:strVal val="visible"/>
                                      </p:to>
                                    </p:set>
                                    <p:animEffect transition="in" filter="blinds(horizontal)">
                                      <p:cBhvr>
                                        <p:cTn id="29" dur="500"/>
                                        <p:tgtEl>
                                          <p:spTgt spid="6657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66584"/>
                                        </p:tgtEl>
                                        <p:attrNameLst>
                                          <p:attrName>style.visibility</p:attrName>
                                        </p:attrNameLst>
                                      </p:cBhvr>
                                      <p:to>
                                        <p:strVal val="visible"/>
                                      </p:to>
                                    </p:set>
                                    <p:animEffect transition="in" filter="blinds(horizontal)">
                                      <p:cBhvr>
                                        <p:cTn id="32" dur="500"/>
                                        <p:tgtEl>
                                          <p:spTgt spid="66584"/>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66581"/>
                                        </p:tgtEl>
                                        <p:attrNameLst>
                                          <p:attrName>style.visibility</p:attrName>
                                        </p:attrNameLst>
                                      </p:cBhvr>
                                      <p:to>
                                        <p:strVal val="visible"/>
                                      </p:to>
                                    </p:set>
                                    <p:animEffect transition="in" filter="blinds(horizontal)">
                                      <p:cBhvr>
                                        <p:cTn id="35" dur="500"/>
                                        <p:tgtEl>
                                          <p:spTgt spid="6658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66580"/>
                                        </p:tgtEl>
                                        <p:attrNameLst>
                                          <p:attrName>style.visibility</p:attrName>
                                        </p:attrNameLst>
                                      </p:cBhvr>
                                      <p:to>
                                        <p:strVal val="visible"/>
                                      </p:to>
                                    </p:set>
                                    <p:animEffect transition="in" filter="blinds(horizontal)">
                                      <p:cBhvr>
                                        <p:cTn id="38" dur="500"/>
                                        <p:tgtEl>
                                          <p:spTgt spid="66580"/>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66579"/>
                                        </p:tgtEl>
                                        <p:attrNameLst>
                                          <p:attrName>style.visibility</p:attrName>
                                        </p:attrNameLst>
                                      </p:cBhvr>
                                      <p:to>
                                        <p:strVal val="visible"/>
                                      </p:to>
                                    </p:set>
                                    <p:animEffect transition="in" filter="blinds(horizontal)">
                                      <p:cBhvr>
                                        <p:cTn id="41" dur="500"/>
                                        <p:tgtEl>
                                          <p:spTgt spid="66579"/>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66578"/>
                                        </p:tgtEl>
                                        <p:attrNameLst>
                                          <p:attrName>style.visibility</p:attrName>
                                        </p:attrNameLst>
                                      </p:cBhvr>
                                      <p:to>
                                        <p:strVal val="visible"/>
                                      </p:to>
                                    </p:set>
                                    <p:animEffect transition="in" filter="blinds(horizontal)">
                                      <p:cBhvr>
                                        <p:cTn id="44" dur="500"/>
                                        <p:tgtEl>
                                          <p:spTgt spid="66578"/>
                                        </p:tgtEl>
                                      </p:cBhvr>
                                    </p:animEffect>
                                  </p:childTnLst>
                                </p:cTn>
                              </p:par>
                              <p:par>
                                <p:cTn id="45" presetID="3" presetClass="entr" presetSubtype="10" fill="hold" nodeType="withEffect">
                                  <p:stCondLst>
                                    <p:cond delay="0"/>
                                  </p:stCondLst>
                                  <p:childTnLst>
                                    <p:set>
                                      <p:cBhvr>
                                        <p:cTn id="46" dur="1" fill="hold">
                                          <p:stCondLst>
                                            <p:cond delay="0"/>
                                          </p:stCondLst>
                                        </p:cTn>
                                        <p:tgtEl>
                                          <p:spTgt spid="66574"/>
                                        </p:tgtEl>
                                        <p:attrNameLst>
                                          <p:attrName>style.visibility</p:attrName>
                                        </p:attrNameLst>
                                      </p:cBhvr>
                                      <p:to>
                                        <p:strVal val="visible"/>
                                      </p:to>
                                    </p:set>
                                    <p:animEffect transition="in" filter="blinds(horizontal)">
                                      <p:cBhvr>
                                        <p:cTn id="47" dur="500"/>
                                        <p:tgtEl>
                                          <p:spTgt spid="66574"/>
                                        </p:tgtEl>
                                      </p:cBhvr>
                                    </p:animEffect>
                                  </p:childTnLst>
                                </p:cTn>
                              </p:par>
                              <p:par>
                                <p:cTn id="48" presetID="3" presetClass="entr" presetSubtype="10" fill="hold" nodeType="withEffect">
                                  <p:stCondLst>
                                    <p:cond delay="0"/>
                                  </p:stCondLst>
                                  <p:childTnLst>
                                    <p:set>
                                      <p:cBhvr>
                                        <p:cTn id="49" dur="1" fill="hold">
                                          <p:stCondLst>
                                            <p:cond delay="0"/>
                                          </p:stCondLst>
                                        </p:cTn>
                                        <p:tgtEl>
                                          <p:spTgt spid="66575"/>
                                        </p:tgtEl>
                                        <p:attrNameLst>
                                          <p:attrName>style.visibility</p:attrName>
                                        </p:attrNameLst>
                                      </p:cBhvr>
                                      <p:to>
                                        <p:strVal val="visible"/>
                                      </p:to>
                                    </p:set>
                                    <p:animEffect transition="in" filter="blinds(horizontal)">
                                      <p:cBhvr>
                                        <p:cTn id="50" dur="500"/>
                                        <p:tgtEl>
                                          <p:spTgt spid="66575"/>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66582"/>
                                        </p:tgtEl>
                                        <p:attrNameLst>
                                          <p:attrName>style.visibility</p:attrName>
                                        </p:attrNameLst>
                                      </p:cBhvr>
                                      <p:to>
                                        <p:strVal val="visible"/>
                                      </p:to>
                                    </p:set>
                                    <p:animEffect transition="in" filter="blinds(horizontal)">
                                      <p:cBhvr>
                                        <p:cTn id="53" dur="500"/>
                                        <p:tgtEl>
                                          <p:spTgt spid="6658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66565"/>
                                        </p:tgtEl>
                                        <p:attrNameLst>
                                          <p:attrName>style.visibility</p:attrName>
                                        </p:attrNameLst>
                                      </p:cBhvr>
                                      <p:to>
                                        <p:strVal val="visible"/>
                                      </p:to>
                                    </p:set>
                                    <p:animEffect transition="in" filter="blinds(horizontal)">
                                      <p:cBhvr>
                                        <p:cTn id="58" dur="500"/>
                                        <p:tgtEl>
                                          <p:spTgt spid="6656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66567"/>
                                        </p:tgtEl>
                                        <p:attrNameLst>
                                          <p:attrName>style.visibility</p:attrName>
                                        </p:attrNameLst>
                                      </p:cBhvr>
                                      <p:to>
                                        <p:strVal val="visible"/>
                                      </p:to>
                                    </p:set>
                                    <p:animEffect transition="in" filter="blinds(horizontal)">
                                      <p:cBhvr>
                                        <p:cTn id="63" dur="500"/>
                                        <p:tgtEl>
                                          <p:spTgt spid="6656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66569"/>
                                        </p:tgtEl>
                                        <p:attrNameLst>
                                          <p:attrName>style.visibility</p:attrName>
                                        </p:attrNameLst>
                                      </p:cBhvr>
                                      <p:to>
                                        <p:strVal val="visible"/>
                                      </p:to>
                                    </p:set>
                                    <p:animEffect transition="in" filter="box(in)">
                                      <p:cBhvr>
                                        <p:cTn id="68" dur="500"/>
                                        <p:tgtEl>
                                          <p:spTgt spid="66569"/>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66571"/>
                                        </p:tgtEl>
                                        <p:attrNameLst>
                                          <p:attrName>style.visibility</p:attrName>
                                        </p:attrNameLst>
                                      </p:cBhvr>
                                      <p:to>
                                        <p:strVal val="visible"/>
                                      </p:to>
                                    </p:set>
                                    <p:animEffect transition="in" filter="blinds(horizontal)">
                                      <p:cBhvr>
                                        <p:cTn id="73" dur="500"/>
                                        <p:tgtEl>
                                          <p:spTgt spid="66571"/>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66573"/>
                                        </p:tgtEl>
                                        <p:attrNameLst>
                                          <p:attrName>style.visibility</p:attrName>
                                        </p:attrNameLst>
                                      </p:cBhvr>
                                      <p:to>
                                        <p:strVal val="visible"/>
                                      </p:to>
                                    </p:set>
                                    <p:animEffect transition="in" filter="blinds(horizontal)">
                                      <p:cBhvr>
                                        <p:cTn id="78" dur="500"/>
                                        <p:tgtEl>
                                          <p:spTgt spid="66573"/>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3" presetClass="entr" presetSubtype="10" fill="hold" nodeType="clickEffect">
                                  <p:stCondLst>
                                    <p:cond delay="0"/>
                                  </p:stCondLst>
                                  <p:childTnLst>
                                    <p:set>
                                      <p:cBhvr>
                                        <p:cTn id="82" dur="1" fill="hold">
                                          <p:stCondLst>
                                            <p:cond delay="0"/>
                                          </p:stCondLst>
                                        </p:cTn>
                                        <p:tgtEl>
                                          <p:spTgt spid="66577"/>
                                        </p:tgtEl>
                                        <p:attrNameLst>
                                          <p:attrName>style.visibility</p:attrName>
                                        </p:attrNameLst>
                                      </p:cBhvr>
                                      <p:to>
                                        <p:strVal val="visible"/>
                                      </p:to>
                                    </p:set>
                                    <p:animEffect transition="in" filter="blinds(horizontal)">
                                      <p:cBhvr>
                                        <p:cTn id="83" dur="500"/>
                                        <p:tgtEl>
                                          <p:spTgt spid="66577"/>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7" presetClass="entr" presetSubtype="0" fill="hold" grpId="0" nodeType="clickEffect">
                                  <p:stCondLst>
                                    <p:cond delay="0"/>
                                  </p:stCondLst>
                                  <p:iterate type="lt">
                                    <p:tmPct val="50000"/>
                                  </p:iterate>
                                  <p:childTnLst>
                                    <p:set>
                                      <p:cBhvr>
                                        <p:cTn id="87" dur="1" fill="hold">
                                          <p:stCondLst>
                                            <p:cond delay="0"/>
                                          </p:stCondLst>
                                        </p:cTn>
                                        <p:tgtEl>
                                          <p:spTgt spid="66586"/>
                                        </p:tgtEl>
                                        <p:attrNameLst>
                                          <p:attrName>style.visibility</p:attrName>
                                        </p:attrNameLst>
                                      </p:cBhvr>
                                      <p:to>
                                        <p:strVal val="visible"/>
                                      </p:to>
                                    </p:set>
                                    <p:anim calcmode="discrete" valueType="clr">
                                      <p:cBhvr override="childStyle">
                                        <p:cTn id="88" dur="80"/>
                                        <p:tgtEl>
                                          <p:spTgt spid="66586"/>
                                        </p:tgtEl>
                                        <p:attrNameLst>
                                          <p:attrName>style.color</p:attrName>
                                        </p:attrNameLst>
                                      </p:cBhvr>
                                      <p:tavLst>
                                        <p:tav tm="0">
                                          <p:val>
                                            <p:clrVal>
                                              <a:schemeClr val="accent2"/>
                                            </p:clrVal>
                                          </p:val>
                                        </p:tav>
                                        <p:tav tm="50000">
                                          <p:val>
                                            <p:clrVal>
                                              <a:schemeClr val="hlink"/>
                                            </p:clrVal>
                                          </p:val>
                                        </p:tav>
                                      </p:tavLst>
                                    </p:anim>
                                    <p:anim calcmode="discrete" valueType="clr">
                                      <p:cBhvr>
                                        <p:cTn id="89" dur="80"/>
                                        <p:tgtEl>
                                          <p:spTgt spid="66586"/>
                                        </p:tgtEl>
                                        <p:attrNameLst>
                                          <p:attrName>fillcolor</p:attrName>
                                        </p:attrNameLst>
                                      </p:cBhvr>
                                      <p:tavLst>
                                        <p:tav tm="0">
                                          <p:val>
                                            <p:clrVal>
                                              <a:schemeClr val="accent2"/>
                                            </p:clrVal>
                                          </p:val>
                                        </p:tav>
                                        <p:tav tm="50000">
                                          <p:val>
                                            <p:clrVal>
                                              <a:schemeClr val="hlink"/>
                                            </p:clrVal>
                                          </p:val>
                                        </p:tav>
                                      </p:tavLst>
                                    </p:anim>
                                    <p:set>
                                      <p:cBhvr>
                                        <p:cTn id="90" dur="80"/>
                                        <p:tgtEl>
                                          <p:spTgt spid="66586"/>
                                        </p:tgtEl>
                                        <p:attrNameLst>
                                          <p:attrName>fill.type</p:attrName>
                                        </p:attrNameLst>
                                      </p:cBhvr>
                                      <p:to>
                                        <p:strVal val="solid"/>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66576"/>
                                        </p:tgtEl>
                                        <p:attrNameLst>
                                          <p:attrName>style.visibility</p:attrName>
                                        </p:attrNameLst>
                                      </p:cBhvr>
                                      <p:to>
                                        <p:strVal val="visible"/>
                                      </p:to>
                                    </p:set>
                                    <p:animEffect transition="in" filter="blinds(horizontal)">
                                      <p:cBhvr>
                                        <p:cTn id="95" dur="500"/>
                                        <p:tgtEl>
                                          <p:spTgt spid="66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p:bldP spid="66567" grpId="0"/>
      <p:bldP spid="66569" grpId="0"/>
      <p:bldP spid="66571" grpId="0"/>
      <p:bldP spid="66573" grpId="0"/>
      <p:bldP spid="66576" grpId="0"/>
      <p:bldP spid="66578" grpId="0"/>
      <p:bldP spid="66579" grpId="0"/>
      <p:bldP spid="66580" grpId="0"/>
      <p:bldP spid="66581" grpId="0"/>
      <p:bldP spid="66582" grpId="0"/>
      <p:bldP spid="66584" grpId="0"/>
      <p:bldP spid="66585" grpId="0"/>
      <p:bldP spid="665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28177217"/>
              </p:ext>
            </p:extLst>
          </p:nvPr>
        </p:nvGraphicFramePr>
        <p:xfrm>
          <a:off x="645459" y="990600"/>
          <a:ext cx="11223812" cy="4790648"/>
        </p:xfrm>
        <a:graphic>
          <a:graphicData uri="http://schemas.openxmlformats.org/drawingml/2006/table">
            <a:tbl>
              <a:tblPr firstRow="1" firstCol="1" bandRow="1">
                <a:tableStyleId>{5C22544A-7EE6-4342-B048-85BDC9FD1C3A}</a:tableStyleId>
              </a:tblPr>
              <a:tblGrid>
                <a:gridCol w="2268070">
                  <a:extLst>
                    <a:ext uri="{9D8B030D-6E8A-4147-A177-3AD203B41FA5}">
                      <a16:colId xmlns:a16="http://schemas.microsoft.com/office/drawing/2014/main" val="20000"/>
                    </a:ext>
                  </a:extLst>
                </a:gridCol>
                <a:gridCol w="1810871">
                  <a:extLst>
                    <a:ext uri="{9D8B030D-6E8A-4147-A177-3AD203B41FA5}">
                      <a16:colId xmlns:a16="http://schemas.microsoft.com/office/drawing/2014/main" val="20001"/>
                    </a:ext>
                  </a:extLst>
                </a:gridCol>
                <a:gridCol w="7144871">
                  <a:extLst>
                    <a:ext uri="{9D8B030D-6E8A-4147-A177-3AD203B41FA5}">
                      <a16:colId xmlns:a16="http://schemas.microsoft.com/office/drawing/2014/main" val="20002"/>
                    </a:ext>
                  </a:extLst>
                </a:gridCol>
              </a:tblGrid>
              <a:tr h="804446">
                <a:tc>
                  <a:txBody>
                    <a:bodyPr/>
                    <a:lstStyle/>
                    <a:p>
                      <a:pPr marL="0" marR="0" algn="ctr">
                        <a:lnSpc>
                          <a:spcPct val="115000"/>
                        </a:lnSpc>
                        <a:spcBef>
                          <a:spcPts val="0"/>
                        </a:spcBef>
                        <a:spcAft>
                          <a:spcPts val="0"/>
                        </a:spcAft>
                      </a:pPr>
                      <a:r>
                        <a:rPr lang="en-US" sz="2400" dirty="0" err="1">
                          <a:solidFill>
                            <a:schemeClr val="tx1"/>
                          </a:solidFill>
                          <a:effectLst/>
                          <a:latin typeface="Times New Roman" pitchFamily="18" charset="0"/>
                          <a:cs typeface="Times New Roman" pitchFamily="18" charset="0"/>
                        </a:rPr>
                        <a:t>Cơ</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quan</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của</a:t>
                      </a:r>
                      <a:r>
                        <a:rPr lang="en-US" sz="2400" dirty="0">
                          <a:solidFill>
                            <a:schemeClr val="tx1"/>
                          </a:solidFill>
                          <a:effectLst/>
                          <a:latin typeface="Times New Roman" pitchFamily="18" charset="0"/>
                          <a:cs typeface="Times New Roman" pitchFamily="18" charset="0"/>
                        </a:rPr>
                        <a:t> </a:t>
                      </a:r>
                    </a:p>
                    <a:p>
                      <a:pPr marL="0" marR="0" algn="ctr">
                        <a:lnSpc>
                          <a:spcPct val="115000"/>
                        </a:lnSpc>
                        <a:spcBef>
                          <a:spcPts val="0"/>
                        </a:spcBef>
                        <a:spcAft>
                          <a:spcPts val="0"/>
                        </a:spcAft>
                      </a:pPr>
                      <a:r>
                        <a:rPr lang="en-US" sz="2400" dirty="0" err="1">
                          <a:solidFill>
                            <a:schemeClr val="tx1"/>
                          </a:solidFill>
                          <a:effectLst/>
                          <a:latin typeface="Times New Roman" pitchFamily="18" charset="0"/>
                          <a:cs typeface="Times New Roman" pitchFamily="18" charset="0"/>
                        </a:rPr>
                        <a:t>hệ</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hô</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hấp</a:t>
                      </a:r>
                      <a:r>
                        <a:rPr lang="en-US" sz="2400" dirty="0">
                          <a:solidFill>
                            <a:schemeClr val="tx1"/>
                          </a:solidFill>
                          <a:effectLst/>
                          <a:latin typeface="Times New Roman" pitchFamily="18" charset="0"/>
                          <a:cs typeface="Times New Roman" pitchFamily="18" charset="0"/>
                        </a:rPr>
                        <a:t> </a:t>
                      </a:r>
                    </a:p>
                    <a:p>
                      <a:pPr marL="0" marR="0" algn="ctr">
                        <a:lnSpc>
                          <a:spcPct val="115000"/>
                        </a:lnSpc>
                        <a:spcBef>
                          <a:spcPts val="0"/>
                        </a:spcBef>
                        <a:spcAft>
                          <a:spcPts val="0"/>
                        </a:spcAft>
                      </a:pPr>
                      <a:r>
                        <a:rPr lang="en-US" sz="2400" dirty="0">
                          <a:solidFill>
                            <a:schemeClr val="tx1"/>
                          </a:solidFill>
                          <a:effectLst/>
                          <a:latin typeface="Times New Roman" pitchFamily="18" charset="0"/>
                          <a:cs typeface="Times New Roman" pitchFamily="18" charset="0"/>
                        </a:rPr>
                        <a:t>(</a:t>
                      </a:r>
                      <a:r>
                        <a:rPr lang="en-US" sz="2400" dirty="0" err="1">
                          <a:solidFill>
                            <a:schemeClr val="tx1"/>
                          </a:solidFill>
                          <a:effectLst/>
                          <a:latin typeface="Times New Roman" pitchFamily="18" charset="0"/>
                          <a:cs typeface="Times New Roman" pitchFamily="18" charset="0"/>
                        </a:rPr>
                        <a:t>Cột</a:t>
                      </a:r>
                      <a:r>
                        <a:rPr lang="en-US" sz="2400" dirty="0">
                          <a:solidFill>
                            <a:schemeClr val="tx1"/>
                          </a:solidFill>
                          <a:effectLst/>
                          <a:latin typeface="Times New Roman" pitchFamily="18" charset="0"/>
                          <a:cs typeface="Times New Roman" pitchFamily="18" charset="0"/>
                        </a:rPr>
                        <a:t> A)</a:t>
                      </a:r>
                      <a:endParaRPr lang="en-US" sz="2400" dirty="0">
                        <a:solidFill>
                          <a:schemeClr val="tx1"/>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dirty="0" err="1">
                          <a:solidFill>
                            <a:schemeClr val="tx1"/>
                          </a:solidFill>
                          <a:effectLst/>
                          <a:latin typeface="Times New Roman" pitchFamily="18" charset="0"/>
                          <a:ea typeface="Times New Roman"/>
                          <a:cs typeface="Times New Roman" pitchFamily="18" charset="0"/>
                        </a:rPr>
                        <a:t>Ghép</a:t>
                      </a:r>
                      <a:endParaRPr lang="en-US" sz="2400" dirty="0">
                        <a:solidFill>
                          <a:schemeClr val="tx1"/>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dirty="0" err="1">
                          <a:solidFill>
                            <a:schemeClr val="tx1"/>
                          </a:solidFill>
                          <a:effectLst/>
                          <a:latin typeface="Times New Roman" pitchFamily="18" charset="0"/>
                          <a:cs typeface="Times New Roman" pitchFamily="18" charset="0"/>
                        </a:rPr>
                        <a:t>Chức</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năng</a:t>
                      </a:r>
                      <a:endParaRPr lang="en-US" sz="2400" dirty="0">
                        <a:solidFill>
                          <a:schemeClr val="tx1"/>
                        </a:solidFill>
                        <a:effectLst/>
                        <a:latin typeface="Times New Roman" pitchFamily="18" charset="0"/>
                        <a:cs typeface="Times New Roman" pitchFamily="18" charset="0"/>
                      </a:endParaRPr>
                    </a:p>
                    <a:p>
                      <a:pPr marL="0" marR="0" algn="ctr">
                        <a:lnSpc>
                          <a:spcPct val="115000"/>
                        </a:lnSpc>
                        <a:spcBef>
                          <a:spcPts val="0"/>
                        </a:spcBef>
                        <a:spcAft>
                          <a:spcPts val="0"/>
                        </a:spcAft>
                      </a:pPr>
                      <a:r>
                        <a:rPr lang="en-US" sz="2400" dirty="0">
                          <a:solidFill>
                            <a:schemeClr val="tx1"/>
                          </a:solidFill>
                          <a:effectLst/>
                          <a:latin typeface="Times New Roman" pitchFamily="18" charset="0"/>
                          <a:ea typeface="Times New Roman"/>
                          <a:cs typeface="Times New Roman" pitchFamily="18" charset="0"/>
                        </a:rPr>
                        <a:t>(</a:t>
                      </a:r>
                      <a:r>
                        <a:rPr lang="en-US" sz="2400" dirty="0" err="1">
                          <a:solidFill>
                            <a:schemeClr val="tx1"/>
                          </a:solidFill>
                          <a:effectLst/>
                          <a:latin typeface="Times New Roman" pitchFamily="18" charset="0"/>
                          <a:ea typeface="Times New Roman"/>
                          <a:cs typeface="Times New Roman" pitchFamily="18" charset="0"/>
                        </a:rPr>
                        <a:t>Cột</a:t>
                      </a:r>
                      <a:r>
                        <a:rPr lang="en-US" sz="2400" dirty="0">
                          <a:solidFill>
                            <a:schemeClr val="tx1"/>
                          </a:solidFill>
                          <a:effectLst/>
                          <a:latin typeface="Times New Roman" pitchFamily="18" charset="0"/>
                          <a:ea typeface="Times New Roman"/>
                          <a:cs typeface="Times New Roman" pitchFamily="18" charset="0"/>
                        </a:rPr>
                        <a:t> B)</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34389">
                <a:tc>
                  <a:txBody>
                    <a:bodyPr/>
                    <a:lstStyle/>
                    <a:p>
                      <a:pPr marL="0" marR="0" algn="just">
                        <a:lnSpc>
                          <a:spcPct val="115000"/>
                        </a:lnSpc>
                        <a:spcBef>
                          <a:spcPts val="0"/>
                        </a:spcBef>
                        <a:spcAft>
                          <a:spcPts val="0"/>
                        </a:spcAft>
                      </a:pPr>
                      <a:r>
                        <a:rPr lang="en-US" sz="2400" dirty="0">
                          <a:solidFill>
                            <a:srgbClr val="FF0000"/>
                          </a:solidFill>
                          <a:effectLst/>
                          <a:latin typeface="Times New Roman" pitchFamily="18" charset="0"/>
                          <a:cs typeface="Times New Roman" pitchFamily="18" charset="0"/>
                        </a:rPr>
                        <a:t>1. </a:t>
                      </a:r>
                      <a:r>
                        <a:rPr lang="en-US" sz="2400" dirty="0" err="1">
                          <a:solidFill>
                            <a:srgbClr val="002060"/>
                          </a:solidFill>
                          <a:effectLst/>
                          <a:latin typeface="Times New Roman" pitchFamily="18" charset="0"/>
                          <a:cs typeface="Times New Roman" pitchFamily="18" charset="0"/>
                        </a:rPr>
                        <a:t>Mũi</a:t>
                      </a:r>
                      <a:endParaRPr lang="en-US" sz="2400" dirty="0">
                        <a:solidFill>
                          <a:srgbClr val="002060"/>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2400" b="1" dirty="0">
                          <a:solidFill>
                            <a:srgbClr val="FF0000"/>
                          </a:solidFill>
                          <a:effectLst/>
                          <a:latin typeface="Times New Roman" pitchFamily="18" charset="0"/>
                          <a:ea typeface="Times New Roman"/>
                          <a:cs typeface="Times New Roman" pitchFamily="18" charset="0"/>
                        </a:rPr>
                        <a:t> 1+</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400" b="1" dirty="0">
                          <a:solidFill>
                            <a:srgbClr val="FF0000"/>
                          </a:solidFill>
                          <a:effectLst/>
                          <a:latin typeface="Times New Roman" pitchFamily="18" charset="0"/>
                          <a:cs typeface="Times New Roman" pitchFamily="18" charset="0"/>
                        </a:rPr>
                        <a:t>A. </a:t>
                      </a:r>
                      <a:r>
                        <a:rPr lang="en-US" sz="2400" b="1" dirty="0" err="1">
                          <a:solidFill>
                            <a:srgbClr val="002060"/>
                          </a:solidFill>
                          <a:effectLst/>
                          <a:latin typeface="Times New Roman" pitchFamily="18" charset="0"/>
                          <a:cs typeface="Times New Roman" pitchFamily="18" charset="0"/>
                        </a:rPr>
                        <a:t>Tiêu</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diệt</a:t>
                      </a:r>
                      <a:r>
                        <a:rPr lang="en-US" sz="2400" b="1" dirty="0">
                          <a:solidFill>
                            <a:srgbClr val="002060"/>
                          </a:solidFill>
                          <a:effectLst/>
                          <a:latin typeface="Times New Roman" pitchFamily="18" charset="0"/>
                          <a:cs typeface="Times New Roman" pitchFamily="18" charset="0"/>
                        </a:rPr>
                        <a:t> vi </a:t>
                      </a:r>
                      <a:r>
                        <a:rPr lang="en-US" sz="2400" b="1" dirty="0" err="1">
                          <a:solidFill>
                            <a:srgbClr val="002060"/>
                          </a:solidFill>
                          <a:effectLst/>
                          <a:latin typeface="Times New Roman" pitchFamily="18" charset="0"/>
                          <a:cs typeface="Times New Roman" pitchFamily="18" charset="0"/>
                        </a:rPr>
                        <a:t>khuẩn</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trong</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không</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khí</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trước</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khi</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vào</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phổi</a:t>
                      </a:r>
                      <a:endParaRPr lang="en-US" sz="2400" b="1" dirty="0">
                        <a:solidFill>
                          <a:srgbClr val="002060"/>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54424">
                <a:tc>
                  <a:txBody>
                    <a:bodyPr/>
                    <a:lstStyle/>
                    <a:p>
                      <a:pPr marL="0" marR="0" algn="just">
                        <a:lnSpc>
                          <a:spcPct val="115000"/>
                        </a:lnSpc>
                        <a:spcBef>
                          <a:spcPts val="0"/>
                        </a:spcBef>
                        <a:spcAft>
                          <a:spcPts val="0"/>
                        </a:spcAft>
                      </a:pPr>
                      <a:r>
                        <a:rPr lang="en-US" sz="2400" dirty="0">
                          <a:solidFill>
                            <a:srgbClr val="FF0000"/>
                          </a:solidFill>
                          <a:effectLst/>
                          <a:latin typeface="Times New Roman" pitchFamily="18" charset="0"/>
                          <a:cs typeface="Times New Roman" pitchFamily="18" charset="0"/>
                        </a:rPr>
                        <a:t>2. </a:t>
                      </a:r>
                      <a:r>
                        <a:rPr lang="en-US" sz="2400" dirty="0" err="1">
                          <a:solidFill>
                            <a:srgbClr val="002060"/>
                          </a:solidFill>
                          <a:effectLst/>
                          <a:latin typeface="Times New Roman" pitchFamily="18" charset="0"/>
                          <a:cs typeface="Times New Roman" pitchFamily="18" charset="0"/>
                        </a:rPr>
                        <a:t>Họng</a:t>
                      </a:r>
                      <a:endParaRPr lang="en-US" sz="2400" dirty="0">
                        <a:solidFill>
                          <a:srgbClr val="002060"/>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2400" b="1" dirty="0">
                          <a:solidFill>
                            <a:srgbClr val="FF0000"/>
                          </a:solidFill>
                          <a:effectLst/>
                          <a:latin typeface="Times New Roman" pitchFamily="18" charset="0"/>
                          <a:ea typeface="Times New Roman"/>
                          <a:cs typeface="Times New Roman" pitchFamily="18" charset="0"/>
                        </a:rPr>
                        <a:t> 2+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400" b="1" dirty="0">
                          <a:solidFill>
                            <a:srgbClr val="FF0000"/>
                          </a:solidFill>
                          <a:effectLst/>
                          <a:latin typeface="Times New Roman" pitchFamily="18" charset="0"/>
                          <a:cs typeface="Times New Roman" pitchFamily="18" charset="0"/>
                        </a:rPr>
                        <a:t>B. </a:t>
                      </a:r>
                      <a:r>
                        <a:rPr lang="en-US" sz="2400" b="1" dirty="0" err="1">
                          <a:solidFill>
                            <a:srgbClr val="002060"/>
                          </a:solidFill>
                          <a:effectLst/>
                          <a:latin typeface="Times New Roman" pitchFamily="18" charset="0"/>
                          <a:cs typeface="Times New Roman" pitchFamily="18" charset="0"/>
                        </a:rPr>
                        <a:t>Nơi</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diễn</a:t>
                      </a:r>
                      <a:r>
                        <a:rPr lang="en-US" sz="2400" b="1" dirty="0">
                          <a:solidFill>
                            <a:srgbClr val="002060"/>
                          </a:solidFill>
                          <a:effectLst/>
                          <a:latin typeface="Times New Roman" pitchFamily="18" charset="0"/>
                          <a:cs typeface="Times New Roman" pitchFamily="18" charset="0"/>
                        </a:rPr>
                        <a:t> ra </a:t>
                      </a:r>
                      <a:r>
                        <a:rPr lang="en-US" sz="2400" b="1" dirty="0" err="1">
                          <a:solidFill>
                            <a:srgbClr val="002060"/>
                          </a:solidFill>
                          <a:effectLst/>
                          <a:latin typeface="Times New Roman" pitchFamily="18" charset="0"/>
                          <a:cs typeface="Times New Roman" pitchFamily="18" charset="0"/>
                        </a:rPr>
                        <a:t>quá</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trình</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trao</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đổi</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khí</a:t>
                      </a:r>
                      <a:r>
                        <a:rPr lang="en-US" sz="2400" b="1" dirty="0">
                          <a:solidFill>
                            <a:srgbClr val="002060"/>
                          </a:solidFill>
                          <a:effectLst/>
                          <a:latin typeface="Times New Roman" pitchFamily="18" charset="0"/>
                          <a:cs typeface="Times New Roman" pitchFamily="18" charset="0"/>
                        </a:rPr>
                        <a:t>.</a:t>
                      </a:r>
                      <a:endParaRPr lang="en-US" sz="2400" b="1" dirty="0">
                        <a:solidFill>
                          <a:srgbClr val="002060"/>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67845">
                <a:tc>
                  <a:txBody>
                    <a:bodyPr/>
                    <a:lstStyle/>
                    <a:p>
                      <a:pPr marL="0" marR="0" algn="just">
                        <a:lnSpc>
                          <a:spcPct val="115000"/>
                        </a:lnSpc>
                        <a:spcBef>
                          <a:spcPts val="0"/>
                        </a:spcBef>
                        <a:spcAft>
                          <a:spcPts val="0"/>
                        </a:spcAft>
                      </a:pPr>
                      <a:r>
                        <a:rPr lang="en-US" sz="2400" dirty="0">
                          <a:solidFill>
                            <a:srgbClr val="FF0000"/>
                          </a:solidFill>
                          <a:effectLst/>
                          <a:latin typeface="Times New Roman" pitchFamily="18" charset="0"/>
                          <a:cs typeface="Times New Roman" pitchFamily="18" charset="0"/>
                        </a:rPr>
                        <a:t>3</a:t>
                      </a:r>
                      <a:r>
                        <a:rPr lang="en-US" sz="2400" dirty="0">
                          <a:solidFill>
                            <a:srgbClr val="002060"/>
                          </a:solidFill>
                          <a:effectLst/>
                          <a:latin typeface="Times New Roman" pitchFamily="18" charset="0"/>
                          <a:cs typeface="Times New Roman" pitchFamily="18" charset="0"/>
                        </a:rPr>
                        <a:t>. Thanh </a:t>
                      </a:r>
                      <a:r>
                        <a:rPr lang="en-US" sz="2400" dirty="0" err="1">
                          <a:solidFill>
                            <a:srgbClr val="002060"/>
                          </a:solidFill>
                          <a:effectLst/>
                          <a:latin typeface="Times New Roman" pitchFamily="18" charset="0"/>
                          <a:cs typeface="Times New Roman" pitchFamily="18" charset="0"/>
                        </a:rPr>
                        <a:t>quản</a:t>
                      </a:r>
                      <a:endParaRPr lang="en-US" sz="2400" dirty="0">
                        <a:solidFill>
                          <a:srgbClr val="002060"/>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2400" b="1" dirty="0">
                          <a:solidFill>
                            <a:srgbClr val="FF0000"/>
                          </a:solidFill>
                          <a:effectLst/>
                          <a:latin typeface="Times New Roman" pitchFamily="18" charset="0"/>
                          <a:ea typeface="Times New Roman"/>
                          <a:cs typeface="Times New Roman" pitchFamily="18" charset="0"/>
                        </a:rPr>
                        <a:t>3 +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400" b="1" dirty="0">
                          <a:solidFill>
                            <a:srgbClr val="FF0000"/>
                          </a:solidFill>
                          <a:effectLst/>
                          <a:latin typeface="Times New Roman" pitchFamily="18" charset="0"/>
                          <a:cs typeface="Times New Roman" pitchFamily="18" charset="0"/>
                        </a:rPr>
                        <a:t>C. </a:t>
                      </a:r>
                      <a:r>
                        <a:rPr lang="en-US" sz="2400" b="1" dirty="0" err="1">
                          <a:solidFill>
                            <a:srgbClr val="002060"/>
                          </a:solidFill>
                          <a:effectLst/>
                          <a:latin typeface="Times New Roman" pitchFamily="18" charset="0"/>
                          <a:cs typeface="Times New Roman" pitchFamily="18" charset="0"/>
                        </a:rPr>
                        <a:t>Dẫn</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khí</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đẩy</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các</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vật</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lạ</a:t>
                      </a:r>
                      <a:r>
                        <a:rPr lang="en-US" sz="2400" b="1" dirty="0">
                          <a:solidFill>
                            <a:srgbClr val="002060"/>
                          </a:solidFill>
                          <a:effectLst/>
                          <a:latin typeface="Times New Roman" pitchFamily="18" charset="0"/>
                          <a:cs typeface="Times New Roman" pitchFamily="18" charset="0"/>
                        </a:rPr>
                        <a:t> ra </a:t>
                      </a:r>
                      <a:r>
                        <a:rPr lang="en-US" sz="2400" b="1" dirty="0" err="1">
                          <a:solidFill>
                            <a:srgbClr val="002060"/>
                          </a:solidFill>
                          <a:effectLst/>
                          <a:latin typeface="Times New Roman" pitchFamily="18" charset="0"/>
                          <a:cs typeface="Times New Roman" pitchFamily="18" charset="0"/>
                        </a:rPr>
                        <a:t>khỏi</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đường</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hô</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hấp</a:t>
                      </a:r>
                      <a:r>
                        <a:rPr lang="en-US" sz="2400" b="1" dirty="0">
                          <a:solidFill>
                            <a:srgbClr val="002060"/>
                          </a:solidFill>
                          <a:effectLst/>
                          <a:latin typeface="Times New Roman" pitchFamily="18" charset="0"/>
                          <a:cs typeface="Times New Roman" pitchFamily="18" charset="0"/>
                        </a:rPr>
                        <a:t>.</a:t>
                      </a:r>
                      <a:endParaRPr lang="en-US" sz="2400" b="1" dirty="0">
                        <a:solidFill>
                          <a:srgbClr val="002060"/>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49288">
                <a:tc>
                  <a:txBody>
                    <a:bodyPr/>
                    <a:lstStyle/>
                    <a:p>
                      <a:pPr marL="0" marR="0" algn="just">
                        <a:lnSpc>
                          <a:spcPct val="115000"/>
                        </a:lnSpc>
                        <a:spcBef>
                          <a:spcPts val="0"/>
                        </a:spcBef>
                        <a:spcAft>
                          <a:spcPts val="0"/>
                        </a:spcAft>
                      </a:pPr>
                      <a:r>
                        <a:rPr lang="en-US" sz="2400" dirty="0">
                          <a:solidFill>
                            <a:srgbClr val="FF0000"/>
                          </a:solidFill>
                          <a:effectLst/>
                          <a:latin typeface="Times New Roman" pitchFamily="18" charset="0"/>
                          <a:cs typeface="Times New Roman" pitchFamily="18" charset="0"/>
                        </a:rPr>
                        <a:t>4. </a:t>
                      </a:r>
                      <a:r>
                        <a:rPr lang="en-US" sz="2400" dirty="0" err="1">
                          <a:solidFill>
                            <a:srgbClr val="002060"/>
                          </a:solidFill>
                          <a:effectLst/>
                          <a:latin typeface="Times New Roman" pitchFamily="18" charset="0"/>
                          <a:cs typeface="Times New Roman" pitchFamily="18" charset="0"/>
                        </a:rPr>
                        <a:t>Khí</a:t>
                      </a:r>
                      <a:r>
                        <a:rPr lang="en-US" sz="2400" dirty="0">
                          <a:solidFill>
                            <a:srgbClr val="002060"/>
                          </a:solidFill>
                          <a:effectLst/>
                          <a:latin typeface="Times New Roman" pitchFamily="18" charset="0"/>
                          <a:cs typeface="Times New Roman" pitchFamily="18" charset="0"/>
                        </a:rPr>
                        <a:t> </a:t>
                      </a:r>
                      <a:r>
                        <a:rPr lang="en-US" sz="2400" dirty="0" err="1">
                          <a:solidFill>
                            <a:srgbClr val="002060"/>
                          </a:solidFill>
                          <a:effectLst/>
                          <a:latin typeface="Times New Roman" pitchFamily="18" charset="0"/>
                          <a:cs typeface="Times New Roman" pitchFamily="18" charset="0"/>
                        </a:rPr>
                        <a:t>quản</a:t>
                      </a:r>
                      <a:endParaRPr lang="en-US" sz="2400" dirty="0">
                        <a:solidFill>
                          <a:srgbClr val="002060"/>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2400" b="1" dirty="0">
                          <a:solidFill>
                            <a:srgbClr val="FF0000"/>
                          </a:solidFill>
                          <a:effectLst/>
                          <a:latin typeface="Times New Roman" pitchFamily="18" charset="0"/>
                          <a:ea typeface="Times New Roman"/>
                          <a:cs typeface="Times New Roman" pitchFamily="18" charset="0"/>
                        </a:rPr>
                        <a:t>4 +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400" b="1" dirty="0">
                          <a:solidFill>
                            <a:srgbClr val="FF0000"/>
                          </a:solidFill>
                          <a:effectLst/>
                          <a:latin typeface="Times New Roman" pitchFamily="18" charset="0"/>
                          <a:cs typeface="Times New Roman" pitchFamily="18" charset="0"/>
                        </a:rPr>
                        <a:t>D. </a:t>
                      </a:r>
                      <a:r>
                        <a:rPr lang="en-US" sz="2400" b="1" dirty="0" err="1">
                          <a:solidFill>
                            <a:srgbClr val="002060"/>
                          </a:solidFill>
                          <a:effectLst/>
                          <a:latin typeface="Times New Roman" pitchFamily="18" charset="0"/>
                          <a:cs typeface="Times New Roman" pitchFamily="18" charset="0"/>
                        </a:rPr>
                        <a:t>Dẫn</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khí</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vào</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phổi</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đến</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phế</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nang</a:t>
                      </a:r>
                      <a:r>
                        <a:rPr lang="en-US" sz="2400" b="1" dirty="0">
                          <a:solidFill>
                            <a:srgbClr val="002060"/>
                          </a:solidFill>
                          <a:effectLst/>
                          <a:latin typeface="Times New Roman" pitchFamily="18" charset="0"/>
                          <a:cs typeface="Times New Roman" pitchFamily="18" charset="0"/>
                        </a:rPr>
                        <a:t>.</a:t>
                      </a:r>
                      <a:endParaRPr lang="en-US" sz="2400" b="1" dirty="0">
                        <a:solidFill>
                          <a:srgbClr val="002060"/>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96874">
                <a:tc>
                  <a:txBody>
                    <a:bodyPr/>
                    <a:lstStyle/>
                    <a:p>
                      <a:pPr marL="0" marR="0" algn="just">
                        <a:lnSpc>
                          <a:spcPct val="115000"/>
                        </a:lnSpc>
                        <a:spcBef>
                          <a:spcPts val="0"/>
                        </a:spcBef>
                        <a:spcAft>
                          <a:spcPts val="0"/>
                        </a:spcAft>
                      </a:pPr>
                      <a:r>
                        <a:rPr lang="en-US" sz="2400" dirty="0">
                          <a:solidFill>
                            <a:srgbClr val="FF0000"/>
                          </a:solidFill>
                          <a:effectLst/>
                          <a:latin typeface="Times New Roman" pitchFamily="18" charset="0"/>
                          <a:cs typeface="Times New Roman" pitchFamily="18" charset="0"/>
                        </a:rPr>
                        <a:t>5</a:t>
                      </a:r>
                      <a:r>
                        <a:rPr lang="en-US" sz="2400" dirty="0">
                          <a:solidFill>
                            <a:srgbClr val="002060"/>
                          </a:solidFill>
                          <a:effectLst/>
                          <a:latin typeface="Times New Roman" pitchFamily="18" charset="0"/>
                          <a:cs typeface="Times New Roman" pitchFamily="18" charset="0"/>
                        </a:rPr>
                        <a:t>. </a:t>
                      </a:r>
                      <a:r>
                        <a:rPr lang="en-US" sz="2400" dirty="0" err="1">
                          <a:solidFill>
                            <a:srgbClr val="002060"/>
                          </a:solidFill>
                          <a:effectLst/>
                          <a:latin typeface="Times New Roman" pitchFamily="18" charset="0"/>
                          <a:cs typeface="Times New Roman" pitchFamily="18" charset="0"/>
                        </a:rPr>
                        <a:t>Phế</a:t>
                      </a:r>
                      <a:r>
                        <a:rPr lang="en-US" sz="2400" dirty="0">
                          <a:solidFill>
                            <a:srgbClr val="002060"/>
                          </a:solidFill>
                          <a:effectLst/>
                          <a:latin typeface="Times New Roman" pitchFamily="18" charset="0"/>
                          <a:cs typeface="Times New Roman" pitchFamily="18" charset="0"/>
                        </a:rPr>
                        <a:t> </a:t>
                      </a:r>
                      <a:r>
                        <a:rPr lang="en-US" sz="2400" dirty="0" err="1">
                          <a:solidFill>
                            <a:srgbClr val="002060"/>
                          </a:solidFill>
                          <a:effectLst/>
                          <a:latin typeface="Times New Roman" pitchFamily="18" charset="0"/>
                          <a:cs typeface="Times New Roman" pitchFamily="18" charset="0"/>
                        </a:rPr>
                        <a:t>quản</a:t>
                      </a:r>
                      <a:endParaRPr lang="en-US" sz="2400" dirty="0">
                        <a:solidFill>
                          <a:srgbClr val="002060"/>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2400" b="1" dirty="0">
                          <a:solidFill>
                            <a:srgbClr val="FF0000"/>
                          </a:solidFill>
                          <a:effectLst/>
                          <a:latin typeface="Times New Roman" pitchFamily="18" charset="0"/>
                          <a:ea typeface="Times New Roman"/>
                          <a:cs typeface="Times New Roman" pitchFamily="18" charset="0"/>
                        </a:rPr>
                        <a:t>5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400" b="1" dirty="0">
                          <a:solidFill>
                            <a:srgbClr val="FF0000"/>
                          </a:solidFill>
                          <a:effectLst/>
                          <a:latin typeface="Times New Roman" pitchFamily="18" charset="0"/>
                          <a:cs typeface="Times New Roman" pitchFamily="18" charset="0"/>
                        </a:rPr>
                        <a:t>E</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Cử</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động</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đậy</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kín</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đường</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hô</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hấp</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khi</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nuốt</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thức</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ăn</a:t>
                      </a:r>
                      <a:r>
                        <a:rPr lang="en-US" sz="2400" b="1" dirty="0">
                          <a:solidFill>
                            <a:srgbClr val="002060"/>
                          </a:solidFill>
                          <a:effectLst/>
                          <a:latin typeface="Times New Roman" pitchFamily="18" charset="0"/>
                          <a:cs typeface="Times New Roman" pitchFamily="18" charset="0"/>
                        </a:rPr>
                        <a:t>.</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86533">
                <a:tc>
                  <a:txBody>
                    <a:bodyPr/>
                    <a:lstStyle/>
                    <a:p>
                      <a:pPr marL="0" marR="0" algn="just">
                        <a:lnSpc>
                          <a:spcPct val="115000"/>
                        </a:lnSpc>
                        <a:spcBef>
                          <a:spcPts val="0"/>
                        </a:spcBef>
                        <a:spcAft>
                          <a:spcPts val="0"/>
                        </a:spcAft>
                      </a:pPr>
                      <a:r>
                        <a:rPr lang="en-US" sz="2400" dirty="0">
                          <a:solidFill>
                            <a:srgbClr val="FF0000"/>
                          </a:solidFill>
                          <a:effectLst/>
                          <a:latin typeface="Times New Roman" pitchFamily="18" charset="0"/>
                          <a:ea typeface="Times New Roman"/>
                          <a:cs typeface="Times New Roman" pitchFamily="18" charset="0"/>
                        </a:rPr>
                        <a:t>6. </a:t>
                      </a:r>
                      <a:r>
                        <a:rPr lang="en-US" sz="2400" dirty="0" err="1">
                          <a:solidFill>
                            <a:srgbClr val="002060"/>
                          </a:solidFill>
                          <a:effectLst/>
                          <a:latin typeface="Times New Roman" pitchFamily="18" charset="0"/>
                          <a:ea typeface="Times New Roman"/>
                          <a:cs typeface="Times New Roman" pitchFamily="18" charset="0"/>
                        </a:rPr>
                        <a:t>Phổi</a:t>
                      </a:r>
                      <a:endParaRPr lang="en-US" sz="2400" dirty="0">
                        <a:solidFill>
                          <a:srgbClr val="002060"/>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2400" b="1" dirty="0">
                          <a:solidFill>
                            <a:srgbClr val="FF0000"/>
                          </a:solidFill>
                          <a:effectLst/>
                          <a:latin typeface="Times New Roman" pitchFamily="18" charset="0"/>
                          <a:ea typeface="Times New Roman"/>
                          <a:cs typeface="Times New Roman" pitchFamily="18" charset="0"/>
                        </a:rPr>
                        <a:t>6 +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400" b="1" dirty="0">
                          <a:solidFill>
                            <a:srgbClr val="FF0000"/>
                          </a:solidFill>
                          <a:effectLst/>
                          <a:latin typeface="Times New Roman" pitchFamily="18" charset="0"/>
                          <a:cs typeface="Times New Roman" pitchFamily="18" charset="0"/>
                        </a:rPr>
                        <a:t>F. </a:t>
                      </a:r>
                      <a:r>
                        <a:rPr lang="en-US" sz="2400" b="1" dirty="0" err="1">
                          <a:solidFill>
                            <a:srgbClr val="002060"/>
                          </a:solidFill>
                          <a:effectLst/>
                          <a:latin typeface="Times New Roman" pitchFamily="18" charset="0"/>
                          <a:cs typeface="Times New Roman" pitchFamily="18" charset="0"/>
                        </a:rPr>
                        <a:t>Ngăn</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bụi</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làm</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ẩm</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làm</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ấm</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không</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khí</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vào</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phổi</a:t>
                      </a:r>
                      <a:r>
                        <a:rPr lang="en-US" sz="2400" b="1" dirty="0">
                          <a:solidFill>
                            <a:srgbClr val="002060"/>
                          </a:solidFill>
                          <a:effectLst/>
                          <a:latin typeface="Times New Roman" pitchFamily="18" charset="0"/>
                          <a:cs typeface="Times New Roman" pitchFamily="18" charset="0"/>
                        </a:rPr>
                        <a:t>.</a:t>
                      </a:r>
                      <a:endParaRPr lang="en-US" sz="2400" b="1" dirty="0">
                        <a:solidFill>
                          <a:srgbClr val="002060"/>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6" name="Text Box 59">
            <a:extLst>
              <a:ext uri="{FF2B5EF4-FFF2-40B4-BE49-F238E27FC236}">
                <a16:creationId xmlns:a16="http://schemas.microsoft.com/office/drawing/2014/main" id="{E9F03BA5-F1B7-4A10-ADF1-6EEBE3122F03}"/>
              </a:ext>
            </a:extLst>
          </p:cNvPr>
          <p:cNvSpPr txBox="1">
            <a:spLocks noChangeArrowheads="1"/>
          </p:cNvSpPr>
          <p:nvPr/>
        </p:nvSpPr>
        <p:spPr bwMode="auto">
          <a:xfrm>
            <a:off x="615949" y="185326"/>
            <a:ext cx="11353801"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2000" b="1" i="1" dirty="0">
                <a:solidFill>
                  <a:srgbClr val="FF0000"/>
                </a:solidFill>
              </a:rPr>
              <a:t>? </a:t>
            </a:r>
            <a:r>
              <a:rPr lang="en-US" altLang="en-US" sz="2000" b="1" i="1" dirty="0" err="1">
                <a:solidFill>
                  <a:srgbClr val="FF0000"/>
                </a:solidFill>
              </a:rPr>
              <a:t>Ghép</a:t>
            </a:r>
            <a:r>
              <a:rPr lang="en-US" altLang="en-US" sz="2000" b="1" i="1" dirty="0">
                <a:solidFill>
                  <a:srgbClr val="FF0000"/>
                </a:solidFill>
              </a:rPr>
              <a:t> </a:t>
            </a:r>
            <a:r>
              <a:rPr lang="en-US" altLang="en-US" sz="2000" b="1" i="1" dirty="0" err="1">
                <a:solidFill>
                  <a:srgbClr val="FF0000"/>
                </a:solidFill>
              </a:rPr>
              <a:t>các</a:t>
            </a:r>
            <a:r>
              <a:rPr lang="en-US" altLang="en-US" sz="2000" b="1" i="1" dirty="0">
                <a:solidFill>
                  <a:srgbClr val="FF0000"/>
                </a:solidFill>
              </a:rPr>
              <a:t> </a:t>
            </a:r>
            <a:r>
              <a:rPr lang="en-US" altLang="en-US" sz="2000" b="1" i="1" dirty="0" err="1">
                <a:solidFill>
                  <a:srgbClr val="FF0000"/>
                </a:solidFill>
              </a:rPr>
              <a:t>số</a:t>
            </a:r>
            <a:r>
              <a:rPr lang="en-US" altLang="en-US" sz="2000" b="1" i="1" dirty="0">
                <a:solidFill>
                  <a:srgbClr val="FF0000"/>
                </a:solidFill>
              </a:rPr>
              <a:t> ở </a:t>
            </a:r>
            <a:r>
              <a:rPr lang="en-US" altLang="en-US" sz="2000" b="1" i="1" dirty="0" err="1">
                <a:solidFill>
                  <a:srgbClr val="FF0000"/>
                </a:solidFill>
              </a:rPr>
              <a:t>cột</a:t>
            </a:r>
            <a:r>
              <a:rPr lang="en-US" altLang="en-US" sz="2000" b="1" i="1" dirty="0">
                <a:solidFill>
                  <a:srgbClr val="FF0000"/>
                </a:solidFill>
              </a:rPr>
              <a:t> A </a:t>
            </a:r>
            <a:r>
              <a:rPr lang="en-US" altLang="en-US" sz="2000" b="1" i="1" dirty="0" err="1">
                <a:solidFill>
                  <a:srgbClr val="FF0000"/>
                </a:solidFill>
              </a:rPr>
              <a:t>với</a:t>
            </a:r>
            <a:r>
              <a:rPr lang="en-US" altLang="en-US" sz="2000" b="1" i="1" dirty="0">
                <a:solidFill>
                  <a:srgbClr val="FF0000"/>
                </a:solidFill>
              </a:rPr>
              <a:t> </a:t>
            </a:r>
            <a:r>
              <a:rPr lang="en-US" altLang="en-US" sz="2000" b="1" i="1" dirty="0" err="1">
                <a:solidFill>
                  <a:srgbClr val="FF0000"/>
                </a:solidFill>
              </a:rPr>
              <a:t>các</a:t>
            </a:r>
            <a:r>
              <a:rPr lang="en-US" altLang="en-US" sz="2000" b="1" i="1" dirty="0">
                <a:solidFill>
                  <a:srgbClr val="FF0000"/>
                </a:solidFill>
              </a:rPr>
              <a:t> </a:t>
            </a:r>
            <a:r>
              <a:rPr lang="en-US" altLang="en-US" sz="2000" b="1" i="1" dirty="0" err="1">
                <a:solidFill>
                  <a:srgbClr val="FF0000"/>
                </a:solidFill>
              </a:rPr>
              <a:t>chữ</a:t>
            </a:r>
            <a:r>
              <a:rPr lang="en-US" altLang="en-US" sz="2000" b="1" i="1" dirty="0">
                <a:solidFill>
                  <a:srgbClr val="FF0000"/>
                </a:solidFill>
              </a:rPr>
              <a:t> </a:t>
            </a:r>
            <a:r>
              <a:rPr lang="en-US" altLang="en-US" sz="2000" b="1" i="1" dirty="0" err="1">
                <a:solidFill>
                  <a:srgbClr val="FF0000"/>
                </a:solidFill>
              </a:rPr>
              <a:t>cái</a:t>
            </a:r>
            <a:r>
              <a:rPr lang="en-US" altLang="en-US" sz="2000" b="1" i="1" dirty="0">
                <a:solidFill>
                  <a:srgbClr val="FF0000"/>
                </a:solidFill>
              </a:rPr>
              <a:t> ở </a:t>
            </a:r>
            <a:r>
              <a:rPr lang="en-US" altLang="en-US" sz="2000" b="1" i="1" dirty="0" err="1">
                <a:solidFill>
                  <a:srgbClr val="FF0000"/>
                </a:solidFill>
              </a:rPr>
              <a:t>cột</a:t>
            </a:r>
            <a:r>
              <a:rPr lang="en-US" altLang="en-US" sz="2000" b="1" i="1" dirty="0">
                <a:solidFill>
                  <a:srgbClr val="FF0000"/>
                </a:solidFill>
              </a:rPr>
              <a:t> B </a:t>
            </a:r>
            <a:r>
              <a:rPr lang="en-US" altLang="en-US" sz="2000" b="1" i="1" dirty="0" err="1">
                <a:solidFill>
                  <a:srgbClr val="FF0000"/>
                </a:solidFill>
              </a:rPr>
              <a:t>sao</a:t>
            </a:r>
            <a:r>
              <a:rPr lang="en-US" altLang="en-US" sz="2000" b="1" i="1" dirty="0">
                <a:solidFill>
                  <a:srgbClr val="FF0000"/>
                </a:solidFill>
              </a:rPr>
              <a:t> </a:t>
            </a:r>
            <a:r>
              <a:rPr lang="en-US" altLang="en-US" sz="2000" b="1" i="1" dirty="0" err="1">
                <a:solidFill>
                  <a:srgbClr val="FF0000"/>
                </a:solidFill>
              </a:rPr>
              <a:t>cho</a:t>
            </a:r>
            <a:r>
              <a:rPr lang="en-US" altLang="en-US" sz="2000" b="1" i="1" dirty="0">
                <a:solidFill>
                  <a:srgbClr val="FF0000"/>
                </a:solidFill>
              </a:rPr>
              <a:t> </a:t>
            </a:r>
            <a:r>
              <a:rPr lang="en-US" altLang="en-US" sz="2000" b="1" i="1" dirty="0" err="1">
                <a:solidFill>
                  <a:srgbClr val="FF0000"/>
                </a:solidFill>
              </a:rPr>
              <a:t>phù</a:t>
            </a:r>
            <a:r>
              <a:rPr lang="en-US" altLang="en-US" sz="2000" b="1" i="1" dirty="0">
                <a:solidFill>
                  <a:srgbClr val="FF0000"/>
                </a:solidFill>
              </a:rPr>
              <a:t> </a:t>
            </a:r>
            <a:r>
              <a:rPr lang="en-US" altLang="en-US" sz="2000" b="1" i="1" dirty="0" err="1">
                <a:solidFill>
                  <a:srgbClr val="FF0000"/>
                </a:solidFill>
              </a:rPr>
              <a:t>hợp</a:t>
            </a:r>
            <a:r>
              <a:rPr lang="en-US" altLang="en-US" sz="2000" b="1" i="1" dirty="0">
                <a:solidFill>
                  <a:srgbClr val="FF0000"/>
                </a:solidFill>
              </a:rPr>
              <a:t> </a:t>
            </a:r>
            <a:r>
              <a:rPr lang="en-US" altLang="en-US" sz="2000" b="1" i="1" dirty="0" err="1">
                <a:solidFill>
                  <a:srgbClr val="FF0000"/>
                </a:solidFill>
              </a:rPr>
              <a:t>với</a:t>
            </a:r>
            <a:r>
              <a:rPr lang="en-US" altLang="en-US" sz="2000" b="1" i="1" dirty="0">
                <a:solidFill>
                  <a:srgbClr val="FF0000"/>
                </a:solidFill>
              </a:rPr>
              <a:t> </a:t>
            </a:r>
            <a:r>
              <a:rPr lang="en-US" altLang="en-US" sz="2000" b="1" i="1" dirty="0" err="1">
                <a:solidFill>
                  <a:srgbClr val="FF0000"/>
                </a:solidFill>
              </a:rPr>
              <a:t>chức</a:t>
            </a:r>
            <a:r>
              <a:rPr lang="en-US" altLang="en-US" sz="2000" b="1" i="1" dirty="0">
                <a:solidFill>
                  <a:srgbClr val="FF0000"/>
                </a:solidFill>
              </a:rPr>
              <a:t> </a:t>
            </a:r>
            <a:r>
              <a:rPr lang="en-US" altLang="en-US" sz="2000" b="1" i="1" dirty="0" err="1">
                <a:solidFill>
                  <a:srgbClr val="FF0000"/>
                </a:solidFill>
              </a:rPr>
              <a:t>năng</a:t>
            </a:r>
            <a:r>
              <a:rPr lang="en-US" altLang="en-US" sz="2000" b="1" i="1" dirty="0">
                <a:solidFill>
                  <a:srgbClr val="FF0000"/>
                </a:solidFill>
              </a:rPr>
              <a:t> </a:t>
            </a:r>
            <a:r>
              <a:rPr lang="en-US" altLang="en-US" sz="2000" b="1" i="1" dirty="0" err="1">
                <a:solidFill>
                  <a:srgbClr val="FF0000"/>
                </a:solidFill>
              </a:rPr>
              <a:t>các</a:t>
            </a:r>
            <a:r>
              <a:rPr lang="en-US" altLang="en-US" sz="2000" b="1" i="1" dirty="0">
                <a:solidFill>
                  <a:srgbClr val="FF0000"/>
                </a:solidFill>
              </a:rPr>
              <a:t> </a:t>
            </a:r>
            <a:r>
              <a:rPr lang="en-US" altLang="en-US" sz="2000" b="1" i="1" dirty="0" err="1">
                <a:solidFill>
                  <a:srgbClr val="FF0000"/>
                </a:solidFill>
              </a:rPr>
              <a:t>cơ</a:t>
            </a:r>
            <a:r>
              <a:rPr lang="en-US" altLang="en-US" sz="2000" b="1" i="1" dirty="0">
                <a:solidFill>
                  <a:srgbClr val="FF0000"/>
                </a:solidFill>
              </a:rPr>
              <a:t> </a:t>
            </a:r>
            <a:r>
              <a:rPr lang="en-US" altLang="en-US" sz="2000" b="1" i="1" dirty="0" err="1">
                <a:solidFill>
                  <a:srgbClr val="FF0000"/>
                </a:solidFill>
              </a:rPr>
              <a:t>quan</a:t>
            </a:r>
            <a:r>
              <a:rPr lang="en-US" altLang="en-US" sz="2000" b="1" i="1" dirty="0">
                <a:solidFill>
                  <a:srgbClr val="FF0000"/>
                </a:solidFill>
              </a:rPr>
              <a:t> </a:t>
            </a:r>
            <a:r>
              <a:rPr lang="en-US" altLang="en-US" sz="2000" b="1" i="1" dirty="0" err="1">
                <a:solidFill>
                  <a:srgbClr val="FF0000"/>
                </a:solidFill>
              </a:rPr>
              <a:t>của</a:t>
            </a:r>
            <a:r>
              <a:rPr lang="en-US" altLang="en-US" sz="2000" b="1" i="1" dirty="0">
                <a:solidFill>
                  <a:srgbClr val="FF0000"/>
                </a:solidFill>
              </a:rPr>
              <a:t> </a:t>
            </a:r>
            <a:r>
              <a:rPr lang="en-US" altLang="en-US" sz="2000" b="1" i="1" dirty="0" err="1">
                <a:solidFill>
                  <a:srgbClr val="FF0000"/>
                </a:solidFill>
              </a:rPr>
              <a:t>hệ</a:t>
            </a:r>
            <a:r>
              <a:rPr lang="en-US" altLang="en-US" sz="2000" b="1" i="1" dirty="0">
                <a:solidFill>
                  <a:srgbClr val="FF0000"/>
                </a:solidFill>
              </a:rPr>
              <a:t> </a:t>
            </a:r>
            <a:r>
              <a:rPr lang="en-US" altLang="en-US" sz="2000" b="1" i="1" dirty="0" err="1">
                <a:solidFill>
                  <a:srgbClr val="FF0000"/>
                </a:solidFill>
              </a:rPr>
              <a:t>hô</a:t>
            </a:r>
            <a:r>
              <a:rPr lang="en-US" altLang="en-US" sz="2000" b="1" i="1" dirty="0">
                <a:solidFill>
                  <a:srgbClr val="FF0000"/>
                </a:solidFill>
              </a:rPr>
              <a:t> </a:t>
            </a:r>
            <a:r>
              <a:rPr lang="en-US" altLang="en-US" sz="2000" b="1" i="1" dirty="0" err="1">
                <a:solidFill>
                  <a:srgbClr val="FF0000"/>
                </a:solidFill>
              </a:rPr>
              <a:t>hấp</a:t>
            </a:r>
            <a:r>
              <a:rPr lang="en-US" altLang="en-US" sz="2000" b="1" i="1" dirty="0">
                <a:solidFill>
                  <a:srgbClr val="FF0000"/>
                </a:solidFill>
              </a:rPr>
              <a:t>?</a:t>
            </a:r>
          </a:p>
        </p:txBody>
      </p:sp>
    </p:spTree>
    <p:extLst>
      <p:ext uri="{BB962C8B-B14F-4D97-AF65-F5344CB8AC3E}">
        <p14:creationId xmlns:p14="http://schemas.microsoft.com/office/powerpoint/2010/main" val="260474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68587411"/>
              </p:ext>
            </p:extLst>
          </p:nvPr>
        </p:nvGraphicFramePr>
        <p:xfrm>
          <a:off x="645459" y="990600"/>
          <a:ext cx="11223812" cy="4780680"/>
        </p:xfrm>
        <a:graphic>
          <a:graphicData uri="http://schemas.openxmlformats.org/drawingml/2006/table">
            <a:tbl>
              <a:tblPr firstRow="1" firstCol="1" bandRow="1">
                <a:tableStyleId>{5C22544A-7EE6-4342-B048-85BDC9FD1C3A}</a:tableStyleId>
              </a:tblPr>
              <a:tblGrid>
                <a:gridCol w="2268070">
                  <a:extLst>
                    <a:ext uri="{9D8B030D-6E8A-4147-A177-3AD203B41FA5}">
                      <a16:colId xmlns:a16="http://schemas.microsoft.com/office/drawing/2014/main" val="20000"/>
                    </a:ext>
                  </a:extLst>
                </a:gridCol>
                <a:gridCol w="1586753">
                  <a:extLst>
                    <a:ext uri="{9D8B030D-6E8A-4147-A177-3AD203B41FA5}">
                      <a16:colId xmlns:a16="http://schemas.microsoft.com/office/drawing/2014/main" val="20001"/>
                    </a:ext>
                  </a:extLst>
                </a:gridCol>
                <a:gridCol w="7368989">
                  <a:extLst>
                    <a:ext uri="{9D8B030D-6E8A-4147-A177-3AD203B41FA5}">
                      <a16:colId xmlns:a16="http://schemas.microsoft.com/office/drawing/2014/main" val="20002"/>
                    </a:ext>
                  </a:extLst>
                </a:gridCol>
              </a:tblGrid>
              <a:tr h="804446">
                <a:tc>
                  <a:txBody>
                    <a:bodyPr/>
                    <a:lstStyle/>
                    <a:p>
                      <a:pPr marL="0" marR="0" algn="ctr">
                        <a:lnSpc>
                          <a:spcPct val="115000"/>
                        </a:lnSpc>
                        <a:spcBef>
                          <a:spcPts val="0"/>
                        </a:spcBef>
                        <a:spcAft>
                          <a:spcPts val="0"/>
                        </a:spcAft>
                      </a:pPr>
                      <a:r>
                        <a:rPr lang="en-US" sz="2400" dirty="0" err="1">
                          <a:solidFill>
                            <a:schemeClr val="tx1"/>
                          </a:solidFill>
                          <a:effectLst/>
                          <a:latin typeface="Times New Roman" pitchFamily="18" charset="0"/>
                          <a:cs typeface="Times New Roman" pitchFamily="18" charset="0"/>
                        </a:rPr>
                        <a:t>Cơ</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quan</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của</a:t>
                      </a:r>
                      <a:r>
                        <a:rPr lang="en-US" sz="2400" dirty="0">
                          <a:solidFill>
                            <a:schemeClr val="tx1"/>
                          </a:solidFill>
                          <a:effectLst/>
                          <a:latin typeface="Times New Roman" pitchFamily="18" charset="0"/>
                          <a:cs typeface="Times New Roman" pitchFamily="18" charset="0"/>
                        </a:rPr>
                        <a:t> </a:t>
                      </a:r>
                    </a:p>
                    <a:p>
                      <a:pPr marL="0" marR="0" algn="ctr">
                        <a:lnSpc>
                          <a:spcPct val="115000"/>
                        </a:lnSpc>
                        <a:spcBef>
                          <a:spcPts val="0"/>
                        </a:spcBef>
                        <a:spcAft>
                          <a:spcPts val="0"/>
                        </a:spcAft>
                      </a:pPr>
                      <a:r>
                        <a:rPr lang="en-US" sz="2400" dirty="0" err="1">
                          <a:solidFill>
                            <a:schemeClr val="tx1"/>
                          </a:solidFill>
                          <a:effectLst/>
                          <a:latin typeface="Times New Roman" pitchFamily="18" charset="0"/>
                          <a:cs typeface="Times New Roman" pitchFamily="18" charset="0"/>
                        </a:rPr>
                        <a:t>hệ</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hô</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hấp</a:t>
                      </a:r>
                      <a:endParaRPr lang="en-US" sz="2400" dirty="0">
                        <a:solidFill>
                          <a:schemeClr val="tx1"/>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dirty="0" err="1">
                          <a:solidFill>
                            <a:schemeClr val="tx1"/>
                          </a:solidFill>
                          <a:effectLst/>
                          <a:latin typeface="Times New Roman" pitchFamily="18" charset="0"/>
                          <a:ea typeface="Times New Roman"/>
                          <a:cs typeface="Times New Roman" pitchFamily="18" charset="0"/>
                        </a:rPr>
                        <a:t>Ghép</a:t>
                      </a:r>
                      <a:endParaRPr lang="en-US" sz="2400" dirty="0">
                        <a:solidFill>
                          <a:schemeClr val="tx1"/>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dirty="0" err="1">
                          <a:solidFill>
                            <a:schemeClr val="tx1"/>
                          </a:solidFill>
                          <a:effectLst/>
                          <a:latin typeface="Times New Roman" pitchFamily="18" charset="0"/>
                          <a:cs typeface="Times New Roman" pitchFamily="18" charset="0"/>
                        </a:rPr>
                        <a:t>Chức</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năng</a:t>
                      </a:r>
                      <a:endParaRPr lang="en-US" sz="2400" dirty="0">
                        <a:solidFill>
                          <a:schemeClr val="tx1"/>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34389">
                <a:tc>
                  <a:txBody>
                    <a:bodyPr/>
                    <a:lstStyle/>
                    <a:p>
                      <a:pPr marL="0" marR="0" algn="just">
                        <a:lnSpc>
                          <a:spcPct val="115000"/>
                        </a:lnSpc>
                        <a:spcBef>
                          <a:spcPts val="0"/>
                        </a:spcBef>
                        <a:spcAft>
                          <a:spcPts val="0"/>
                        </a:spcAft>
                      </a:pPr>
                      <a:r>
                        <a:rPr lang="en-US" sz="2400" dirty="0">
                          <a:solidFill>
                            <a:srgbClr val="FF0000"/>
                          </a:solidFill>
                          <a:effectLst/>
                          <a:latin typeface="Times New Roman" pitchFamily="18" charset="0"/>
                          <a:cs typeface="Times New Roman" pitchFamily="18" charset="0"/>
                        </a:rPr>
                        <a:t>1. </a:t>
                      </a:r>
                      <a:r>
                        <a:rPr lang="en-US" sz="2400" dirty="0" err="1">
                          <a:solidFill>
                            <a:srgbClr val="002060"/>
                          </a:solidFill>
                          <a:effectLst/>
                          <a:latin typeface="Times New Roman" pitchFamily="18" charset="0"/>
                          <a:cs typeface="Times New Roman" pitchFamily="18" charset="0"/>
                        </a:rPr>
                        <a:t>Mũi</a:t>
                      </a:r>
                      <a:endParaRPr lang="en-US" sz="2400" dirty="0">
                        <a:solidFill>
                          <a:srgbClr val="002060"/>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1" dirty="0">
                          <a:solidFill>
                            <a:srgbClr val="FF0000"/>
                          </a:solidFill>
                          <a:effectLst/>
                          <a:latin typeface="Times New Roman" pitchFamily="18" charset="0"/>
                          <a:ea typeface="Times New Roman"/>
                          <a:cs typeface="Times New Roman" pitchFamily="18" charset="0"/>
                        </a:rPr>
                        <a:t> 1+ F</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400" b="1" dirty="0">
                          <a:solidFill>
                            <a:srgbClr val="FF0000"/>
                          </a:solidFill>
                          <a:effectLst/>
                          <a:latin typeface="Times New Roman" pitchFamily="18" charset="0"/>
                          <a:cs typeface="Times New Roman" pitchFamily="18" charset="0"/>
                        </a:rPr>
                        <a:t>A. </a:t>
                      </a:r>
                      <a:r>
                        <a:rPr lang="en-US" sz="2400" b="1" dirty="0" err="1">
                          <a:solidFill>
                            <a:srgbClr val="002060"/>
                          </a:solidFill>
                          <a:effectLst/>
                          <a:latin typeface="Times New Roman" pitchFamily="18" charset="0"/>
                          <a:cs typeface="Times New Roman" pitchFamily="18" charset="0"/>
                        </a:rPr>
                        <a:t>Tiêu</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diệt</a:t>
                      </a:r>
                      <a:r>
                        <a:rPr lang="en-US" sz="2400" b="1" dirty="0">
                          <a:solidFill>
                            <a:srgbClr val="002060"/>
                          </a:solidFill>
                          <a:effectLst/>
                          <a:latin typeface="Times New Roman" pitchFamily="18" charset="0"/>
                          <a:cs typeface="Times New Roman" pitchFamily="18" charset="0"/>
                        </a:rPr>
                        <a:t> vi </a:t>
                      </a:r>
                      <a:r>
                        <a:rPr lang="en-US" sz="2400" b="1" dirty="0" err="1">
                          <a:solidFill>
                            <a:srgbClr val="002060"/>
                          </a:solidFill>
                          <a:effectLst/>
                          <a:latin typeface="Times New Roman" pitchFamily="18" charset="0"/>
                          <a:cs typeface="Times New Roman" pitchFamily="18" charset="0"/>
                        </a:rPr>
                        <a:t>khuẩn</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trong</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không</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khí</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trước</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khi</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vào</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phổi</a:t>
                      </a:r>
                      <a:endParaRPr lang="en-US" sz="2400" b="1" dirty="0">
                        <a:solidFill>
                          <a:srgbClr val="002060"/>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54424">
                <a:tc>
                  <a:txBody>
                    <a:bodyPr/>
                    <a:lstStyle/>
                    <a:p>
                      <a:pPr marL="0" marR="0" algn="just">
                        <a:lnSpc>
                          <a:spcPct val="115000"/>
                        </a:lnSpc>
                        <a:spcBef>
                          <a:spcPts val="0"/>
                        </a:spcBef>
                        <a:spcAft>
                          <a:spcPts val="0"/>
                        </a:spcAft>
                      </a:pPr>
                      <a:r>
                        <a:rPr lang="en-US" sz="2400" dirty="0">
                          <a:solidFill>
                            <a:srgbClr val="FF0000"/>
                          </a:solidFill>
                          <a:effectLst/>
                          <a:latin typeface="Times New Roman" pitchFamily="18" charset="0"/>
                          <a:cs typeface="Times New Roman" pitchFamily="18" charset="0"/>
                        </a:rPr>
                        <a:t>2. </a:t>
                      </a:r>
                      <a:r>
                        <a:rPr lang="en-US" sz="2400" dirty="0" err="1">
                          <a:solidFill>
                            <a:srgbClr val="002060"/>
                          </a:solidFill>
                          <a:effectLst/>
                          <a:latin typeface="Times New Roman" pitchFamily="18" charset="0"/>
                          <a:cs typeface="Times New Roman" pitchFamily="18" charset="0"/>
                        </a:rPr>
                        <a:t>Họng</a:t>
                      </a:r>
                      <a:endParaRPr lang="en-US" sz="2400" dirty="0">
                        <a:solidFill>
                          <a:srgbClr val="002060"/>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1" dirty="0">
                          <a:solidFill>
                            <a:srgbClr val="FF0000"/>
                          </a:solidFill>
                          <a:effectLst/>
                          <a:latin typeface="Times New Roman" pitchFamily="18" charset="0"/>
                          <a:ea typeface="Times New Roman"/>
                          <a:cs typeface="Times New Roman" pitchFamily="18" charset="0"/>
                        </a:rPr>
                        <a:t> 2+ A</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400" b="1" dirty="0">
                          <a:solidFill>
                            <a:srgbClr val="FF0000"/>
                          </a:solidFill>
                          <a:effectLst/>
                          <a:latin typeface="Times New Roman" pitchFamily="18" charset="0"/>
                          <a:cs typeface="Times New Roman" pitchFamily="18" charset="0"/>
                        </a:rPr>
                        <a:t>B. </a:t>
                      </a:r>
                      <a:r>
                        <a:rPr lang="en-US" sz="2400" b="1" dirty="0" err="1">
                          <a:solidFill>
                            <a:srgbClr val="002060"/>
                          </a:solidFill>
                          <a:effectLst/>
                          <a:latin typeface="Times New Roman" pitchFamily="18" charset="0"/>
                          <a:cs typeface="Times New Roman" pitchFamily="18" charset="0"/>
                        </a:rPr>
                        <a:t>Nơi</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diễn</a:t>
                      </a:r>
                      <a:r>
                        <a:rPr lang="en-US" sz="2400" b="1" dirty="0">
                          <a:solidFill>
                            <a:srgbClr val="002060"/>
                          </a:solidFill>
                          <a:effectLst/>
                          <a:latin typeface="Times New Roman" pitchFamily="18" charset="0"/>
                          <a:cs typeface="Times New Roman" pitchFamily="18" charset="0"/>
                        </a:rPr>
                        <a:t> ra </a:t>
                      </a:r>
                      <a:r>
                        <a:rPr lang="en-US" sz="2400" b="1" dirty="0" err="1">
                          <a:solidFill>
                            <a:srgbClr val="002060"/>
                          </a:solidFill>
                          <a:effectLst/>
                          <a:latin typeface="Times New Roman" pitchFamily="18" charset="0"/>
                          <a:cs typeface="Times New Roman" pitchFamily="18" charset="0"/>
                        </a:rPr>
                        <a:t>quá</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trình</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trao</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đổi</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khí</a:t>
                      </a:r>
                      <a:r>
                        <a:rPr lang="en-US" sz="2400" b="1" dirty="0">
                          <a:solidFill>
                            <a:srgbClr val="002060"/>
                          </a:solidFill>
                          <a:effectLst/>
                          <a:latin typeface="Times New Roman" pitchFamily="18" charset="0"/>
                          <a:cs typeface="Times New Roman" pitchFamily="18" charset="0"/>
                        </a:rPr>
                        <a:t>.</a:t>
                      </a:r>
                      <a:endParaRPr lang="en-US" sz="2400" b="1" dirty="0">
                        <a:solidFill>
                          <a:srgbClr val="002060"/>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67845">
                <a:tc>
                  <a:txBody>
                    <a:bodyPr/>
                    <a:lstStyle/>
                    <a:p>
                      <a:pPr marL="0" marR="0" algn="just">
                        <a:lnSpc>
                          <a:spcPct val="115000"/>
                        </a:lnSpc>
                        <a:spcBef>
                          <a:spcPts val="0"/>
                        </a:spcBef>
                        <a:spcAft>
                          <a:spcPts val="0"/>
                        </a:spcAft>
                      </a:pPr>
                      <a:r>
                        <a:rPr lang="en-US" sz="2400" dirty="0">
                          <a:solidFill>
                            <a:srgbClr val="FF0000"/>
                          </a:solidFill>
                          <a:effectLst/>
                          <a:latin typeface="Times New Roman" pitchFamily="18" charset="0"/>
                          <a:cs typeface="Times New Roman" pitchFamily="18" charset="0"/>
                        </a:rPr>
                        <a:t>3</a:t>
                      </a:r>
                      <a:r>
                        <a:rPr lang="en-US" sz="2400" dirty="0">
                          <a:solidFill>
                            <a:srgbClr val="002060"/>
                          </a:solidFill>
                          <a:effectLst/>
                          <a:latin typeface="Times New Roman" pitchFamily="18" charset="0"/>
                          <a:cs typeface="Times New Roman" pitchFamily="18" charset="0"/>
                        </a:rPr>
                        <a:t>. Thanh </a:t>
                      </a:r>
                      <a:r>
                        <a:rPr lang="en-US" sz="2400" dirty="0" err="1">
                          <a:solidFill>
                            <a:srgbClr val="002060"/>
                          </a:solidFill>
                          <a:effectLst/>
                          <a:latin typeface="Times New Roman" pitchFamily="18" charset="0"/>
                          <a:cs typeface="Times New Roman" pitchFamily="18" charset="0"/>
                        </a:rPr>
                        <a:t>quản</a:t>
                      </a:r>
                      <a:endParaRPr lang="en-US" sz="2400" dirty="0">
                        <a:solidFill>
                          <a:srgbClr val="002060"/>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1" dirty="0">
                          <a:solidFill>
                            <a:srgbClr val="FF0000"/>
                          </a:solidFill>
                          <a:effectLst/>
                          <a:latin typeface="Times New Roman" pitchFamily="18" charset="0"/>
                          <a:ea typeface="Times New Roman"/>
                          <a:cs typeface="Times New Roman" pitchFamily="18" charset="0"/>
                        </a:rPr>
                        <a:t>3 + E</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400" b="1" dirty="0">
                          <a:solidFill>
                            <a:srgbClr val="FF0000"/>
                          </a:solidFill>
                          <a:effectLst/>
                          <a:latin typeface="Times New Roman" pitchFamily="18" charset="0"/>
                          <a:cs typeface="Times New Roman" pitchFamily="18" charset="0"/>
                        </a:rPr>
                        <a:t>C. </a:t>
                      </a:r>
                      <a:r>
                        <a:rPr lang="en-US" sz="2400" b="1" dirty="0" err="1">
                          <a:solidFill>
                            <a:srgbClr val="002060"/>
                          </a:solidFill>
                          <a:effectLst/>
                          <a:latin typeface="Times New Roman" pitchFamily="18" charset="0"/>
                          <a:cs typeface="Times New Roman" pitchFamily="18" charset="0"/>
                        </a:rPr>
                        <a:t>Dẫn</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khí</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đẩy</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các</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vật</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lạ</a:t>
                      </a:r>
                      <a:r>
                        <a:rPr lang="en-US" sz="2400" b="1" dirty="0">
                          <a:solidFill>
                            <a:srgbClr val="002060"/>
                          </a:solidFill>
                          <a:effectLst/>
                          <a:latin typeface="Times New Roman" pitchFamily="18" charset="0"/>
                          <a:cs typeface="Times New Roman" pitchFamily="18" charset="0"/>
                        </a:rPr>
                        <a:t> ra </a:t>
                      </a:r>
                      <a:r>
                        <a:rPr lang="en-US" sz="2400" b="1" dirty="0" err="1">
                          <a:solidFill>
                            <a:srgbClr val="002060"/>
                          </a:solidFill>
                          <a:effectLst/>
                          <a:latin typeface="Times New Roman" pitchFamily="18" charset="0"/>
                          <a:cs typeface="Times New Roman" pitchFamily="18" charset="0"/>
                        </a:rPr>
                        <a:t>khỏi</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đường</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hô</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hấp</a:t>
                      </a:r>
                      <a:r>
                        <a:rPr lang="en-US" sz="2400" b="1" dirty="0">
                          <a:solidFill>
                            <a:srgbClr val="002060"/>
                          </a:solidFill>
                          <a:effectLst/>
                          <a:latin typeface="Times New Roman" pitchFamily="18" charset="0"/>
                          <a:cs typeface="Times New Roman" pitchFamily="18" charset="0"/>
                        </a:rPr>
                        <a:t>.</a:t>
                      </a:r>
                      <a:endParaRPr lang="en-US" sz="2400" b="1" dirty="0">
                        <a:solidFill>
                          <a:srgbClr val="002060"/>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49288">
                <a:tc>
                  <a:txBody>
                    <a:bodyPr/>
                    <a:lstStyle/>
                    <a:p>
                      <a:pPr marL="0" marR="0" algn="just">
                        <a:lnSpc>
                          <a:spcPct val="115000"/>
                        </a:lnSpc>
                        <a:spcBef>
                          <a:spcPts val="0"/>
                        </a:spcBef>
                        <a:spcAft>
                          <a:spcPts val="0"/>
                        </a:spcAft>
                      </a:pPr>
                      <a:r>
                        <a:rPr lang="en-US" sz="2400" dirty="0">
                          <a:solidFill>
                            <a:srgbClr val="FF0000"/>
                          </a:solidFill>
                          <a:effectLst/>
                          <a:latin typeface="Times New Roman" pitchFamily="18" charset="0"/>
                          <a:cs typeface="Times New Roman" pitchFamily="18" charset="0"/>
                        </a:rPr>
                        <a:t>4. </a:t>
                      </a:r>
                      <a:r>
                        <a:rPr lang="en-US" sz="2400" dirty="0" err="1">
                          <a:solidFill>
                            <a:srgbClr val="002060"/>
                          </a:solidFill>
                          <a:effectLst/>
                          <a:latin typeface="Times New Roman" pitchFamily="18" charset="0"/>
                          <a:cs typeface="Times New Roman" pitchFamily="18" charset="0"/>
                        </a:rPr>
                        <a:t>Khí</a:t>
                      </a:r>
                      <a:r>
                        <a:rPr lang="en-US" sz="2400" dirty="0">
                          <a:solidFill>
                            <a:srgbClr val="002060"/>
                          </a:solidFill>
                          <a:effectLst/>
                          <a:latin typeface="Times New Roman" pitchFamily="18" charset="0"/>
                          <a:cs typeface="Times New Roman" pitchFamily="18" charset="0"/>
                        </a:rPr>
                        <a:t> </a:t>
                      </a:r>
                      <a:r>
                        <a:rPr lang="en-US" sz="2400" dirty="0" err="1">
                          <a:solidFill>
                            <a:srgbClr val="002060"/>
                          </a:solidFill>
                          <a:effectLst/>
                          <a:latin typeface="Times New Roman" pitchFamily="18" charset="0"/>
                          <a:cs typeface="Times New Roman" pitchFamily="18" charset="0"/>
                        </a:rPr>
                        <a:t>quản</a:t>
                      </a:r>
                      <a:endParaRPr lang="en-US" sz="2400" dirty="0">
                        <a:solidFill>
                          <a:srgbClr val="002060"/>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1" dirty="0">
                          <a:solidFill>
                            <a:srgbClr val="FF0000"/>
                          </a:solidFill>
                          <a:effectLst/>
                          <a:latin typeface="Times New Roman" pitchFamily="18" charset="0"/>
                          <a:ea typeface="Times New Roman"/>
                          <a:cs typeface="Times New Roman" pitchFamily="18" charset="0"/>
                        </a:rPr>
                        <a:t>4 + C</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400" b="1" dirty="0">
                          <a:solidFill>
                            <a:srgbClr val="FF0000"/>
                          </a:solidFill>
                          <a:effectLst/>
                          <a:latin typeface="Times New Roman" pitchFamily="18" charset="0"/>
                          <a:cs typeface="Times New Roman" pitchFamily="18" charset="0"/>
                        </a:rPr>
                        <a:t>D. </a:t>
                      </a:r>
                      <a:r>
                        <a:rPr lang="en-US" sz="2400" b="1" dirty="0" err="1">
                          <a:solidFill>
                            <a:srgbClr val="002060"/>
                          </a:solidFill>
                          <a:effectLst/>
                          <a:latin typeface="Times New Roman" pitchFamily="18" charset="0"/>
                          <a:cs typeface="Times New Roman" pitchFamily="18" charset="0"/>
                        </a:rPr>
                        <a:t>Dẫn</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khí</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vào</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phổi</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đến</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phế</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nang</a:t>
                      </a:r>
                      <a:r>
                        <a:rPr lang="en-US" sz="2400" b="1" dirty="0">
                          <a:solidFill>
                            <a:srgbClr val="002060"/>
                          </a:solidFill>
                          <a:effectLst/>
                          <a:latin typeface="Times New Roman" pitchFamily="18" charset="0"/>
                          <a:cs typeface="Times New Roman" pitchFamily="18" charset="0"/>
                        </a:rPr>
                        <a:t>.</a:t>
                      </a:r>
                      <a:endParaRPr lang="en-US" sz="2400" b="1" dirty="0">
                        <a:solidFill>
                          <a:srgbClr val="002060"/>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96874">
                <a:tc>
                  <a:txBody>
                    <a:bodyPr/>
                    <a:lstStyle/>
                    <a:p>
                      <a:pPr marL="0" marR="0" algn="just">
                        <a:lnSpc>
                          <a:spcPct val="115000"/>
                        </a:lnSpc>
                        <a:spcBef>
                          <a:spcPts val="0"/>
                        </a:spcBef>
                        <a:spcAft>
                          <a:spcPts val="0"/>
                        </a:spcAft>
                      </a:pPr>
                      <a:r>
                        <a:rPr lang="en-US" sz="2400" dirty="0">
                          <a:solidFill>
                            <a:srgbClr val="FF0000"/>
                          </a:solidFill>
                          <a:effectLst/>
                          <a:latin typeface="Times New Roman" pitchFamily="18" charset="0"/>
                          <a:cs typeface="Times New Roman" pitchFamily="18" charset="0"/>
                        </a:rPr>
                        <a:t>5</a:t>
                      </a:r>
                      <a:r>
                        <a:rPr lang="en-US" sz="2400" dirty="0">
                          <a:solidFill>
                            <a:srgbClr val="002060"/>
                          </a:solidFill>
                          <a:effectLst/>
                          <a:latin typeface="Times New Roman" pitchFamily="18" charset="0"/>
                          <a:cs typeface="Times New Roman" pitchFamily="18" charset="0"/>
                        </a:rPr>
                        <a:t>. </a:t>
                      </a:r>
                      <a:r>
                        <a:rPr lang="en-US" sz="2400" dirty="0" err="1">
                          <a:solidFill>
                            <a:srgbClr val="002060"/>
                          </a:solidFill>
                          <a:effectLst/>
                          <a:latin typeface="Times New Roman" pitchFamily="18" charset="0"/>
                          <a:cs typeface="Times New Roman" pitchFamily="18" charset="0"/>
                        </a:rPr>
                        <a:t>Phế</a:t>
                      </a:r>
                      <a:r>
                        <a:rPr lang="en-US" sz="2400" dirty="0">
                          <a:solidFill>
                            <a:srgbClr val="002060"/>
                          </a:solidFill>
                          <a:effectLst/>
                          <a:latin typeface="Times New Roman" pitchFamily="18" charset="0"/>
                          <a:cs typeface="Times New Roman" pitchFamily="18" charset="0"/>
                        </a:rPr>
                        <a:t> </a:t>
                      </a:r>
                      <a:r>
                        <a:rPr lang="en-US" sz="2400" dirty="0" err="1">
                          <a:solidFill>
                            <a:srgbClr val="002060"/>
                          </a:solidFill>
                          <a:effectLst/>
                          <a:latin typeface="Times New Roman" pitchFamily="18" charset="0"/>
                          <a:cs typeface="Times New Roman" pitchFamily="18" charset="0"/>
                        </a:rPr>
                        <a:t>quản</a:t>
                      </a:r>
                      <a:endParaRPr lang="en-US" sz="2400" dirty="0">
                        <a:solidFill>
                          <a:srgbClr val="002060"/>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1" dirty="0">
                          <a:solidFill>
                            <a:srgbClr val="FF0000"/>
                          </a:solidFill>
                          <a:effectLst/>
                          <a:latin typeface="Times New Roman" pitchFamily="18" charset="0"/>
                          <a:ea typeface="Times New Roman"/>
                          <a:cs typeface="Times New Roman" pitchFamily="18" charset="0"/>
                        </a:rPr>
                        <a:t>5 + D</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400" b="1" dirty="0">
                          <a:solidFill>
                            <a:srgbClr val="FF0000"/>
                          </a:solidFill>
                          <a:effectLst/>
                          <a:latin typeface="Times New Roman" pitchFamily="18" charset="0"/>
                          <a:cs typeface="Times New Roman" pitchFamily="18" charset="0"/>
                        </a:rPr>
                        <a:t>E</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Cử</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động</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đậy</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kín</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đường</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hô</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hấp</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khi</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nuốt</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thức</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ăn</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phát</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âm</a:t>
                      </a:r>
                      <a:r>
                        <a:rPr lang="en-US" sz="2400" b="1" dirty="0">
                          <a:solidFill>
                            <a:srgbClr val="002060"/>
                          </a:solidFill>
                          <a:effectLst/>
                          <a:latin typeface="Times New Roman" pitchFamily="18" charset="0"/>
                          <a:cs typeface="Times New Roman" pitchFamily="18" charset="0"/>
                        </a:rPr>
                        <a:t>.</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86533">
                <a:tc>
                  <a:txBody>
                    <a:bodyPr/>
                    <a:lstStyle/>
                    <a:p>
                      <a:pPr marL="0" marR="0" algn="just">
                        <a:lnSpc>
                          <a:spcPct val="115000"/>
                        </a:lnSpc>
                        <a:spcBef>
                          <a:spcPts val="0"/>
                        </a:spcBef>
                        <a:spcAft>
                          <a:spcPts val="0"/>
                        </a:spcAft>
                      </a:pPr>
                      <a:r>
                        <a:rPr lang="en-US" sz="2400" dirty="0">
                          <a:solidFill>
                            <a:srgbClr val="FF0000"/>
                          </a:solidFill>
                          <a:effectLst/>
                          <a:latin typeface="Times New Roman" pitchFamily="18" charset="0"/>
                          <a:ea typeface="Times New Roman"/>
                          <a:cs typeface="Times New Roman" pitchFamily="18" charset="0"/>
                        </a:rPr>
                        <a:t>6. </a:t>
                      </a:r>
                      <a:r>
                        <a:rPr lang="en-US" sz="2400" dirty="0" err="1">
                          <a:solidFill>
                            <a:srgbClr val="002060"/>
                          </a:solidFill>
                          <a:effectLst/>
                          <a:latin typeface="Times New Roman" pitchFamily="18" charset="0"/>
                          <a:ea typeface="Times New Roman"/>
                          <a:cs typeface="Times New Roman" pitchFamily="18" charset="0"/>
                        </a:rPr>
                        <a:t>Phổi</a:t>
                      </a:r>
                      <a:endParaRPr lang="en-US" sz="2400" dirty="0">
                        <a:solidFill>
                          <a:srgbClr val="002060"/>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1" dirty="0">
                          <a:solidFill>
                            <a:srgbClr val="FF0000"/>
                          </a:solidFill>
                          <a:effectLst/>
                          <a:latin typeface="Times New Roman" pitchFamily="18" charset="0"/>
                          <a:ea typeface="Times New Roman"/>
                          <a:cs typeface="Times New Roman" pitchFamily="18" charset="0"/>
                        </a:rPr>
                        <a:t>6 + B</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400" b="1" dirty="0">
                          <a:solidFill>
                            <a:srgbClr val="FF0000"/>
                          </a:solidFill>
                          <a:effectLst/>
                          <a:latin typeface="Times New Roman" pitchFamily="18" charset="0"/>
                          <a:cs typeface="Times New Roman" pitchFamily="18" charset="0"/>
                        </a:rPr>
                        <a:t>F. </a:t>
                      </a:r>
                      <a:r>
                        <a:rPr lang="en-US" sz="2400" b="1" dirty="0" err="1">
                          <a:solidFill>
                            <a:srgbClr val="002060"/>
                          </a:solidFill>
                          <a:effectLst/>
                          <a:latin typeface="Times New Roman" pitchFamily="18" charset="0"/>
                          <a:cs typeface="Times New Roman" pitchFamily="18" charset="0"/>
                        </a:rPr>
                        <a:t>Ngăn</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bụi</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làm</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ẩm</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làm</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ấm</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không</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khí</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vào</a:t>
                      </a:r>
                      <a:r>
                        <a:rPr lang="en-US" sz="2400" b="1" dirty="0">
                          <a:solidFill>
                            <a:srgbClr val="002060"/>
                          </a:solidFill>
                          <a:effectLst/>
                          <a:latin typeface="Times New Roman" pitchFamily="18" charset="0"/>
                          <a:cs typeface="Times New Roman" pitchFamily="18" charset="0"/>
                        </a:rPr>
                        <a:t> </a:t>
                      </a:r>
                      <a:r>
                        <a:rPr lang="en-US" sz="2400" b="1" dirty="0" err="1">
                          <a:solidFill>
                            <a:srgbClr val="002060"/>
                          </a:solidFill>
                          <a:effectLst/>
                          <a:latin typeface="Times New Roman" pitchFamily="18" charset="0"/>
                          <a:cs typeface="Times New Roman" pitchFamily="18" charset="0"/>
                        </a:rPr>
                        <a:t>phổi</a:t>
                      </a:r>
                      <a:r>
                        <a:rPr lang="en-US" sz="2400" b="1" dirty="0">
                          <a:solidFill>
                            <a:srgbClr val="002060"/>
                          </a:solidFill>
                          <a:effectLst/>
                          <a:latin typeface="Times New Roman" pitchFamily="18" charset="0"/>
                          <a:cs typeface="Times New Roman" pitchFamily="18" charset="0"/>
                        </a:rPr>
                        <a:t>.</a:t>
                      </a:r>
                      <a:endParaRPr lang="en-US" sz="2400" b="1" dirty="0">
                        <a:solidFill>
                          <a:srgbClr val="002060"/>
                        </a:solidFill>
                        <a:effectLst/>
                        <a:latin typeface="Times New Roman" pitchFamily="18" charset="0"/>
                        <a:ea typeface="Times New Roman"/>
                        <a:cs typeface="Times New Roman"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6" name="Text Box 59">
            <a:extLst>
              <a:ext uri="{FF2B5EF4-FFF2-40B4-BE49-F238E27FC236}">
                <a16:creationId xmlns:a16="http://schemas.microsoft.com/office/drawing/2014/main" id="{444DCC65-4232-4494-AE4D-26DE37337D53}"/>
              </a:ext>
            </a:extLst>
          </p:cNvPr>
          <p:cNvSpPr txBox="1">
            <a:spLocks noChangeArrowheads="1"/>
          </p:cNvSpPr>
          <p:nvPr/>
        </p:nvSpPr>
        <p:spPr bwMode="auto">
          <a:xfrm>
            <a:off x="615949" y="185326"/>
            <a:ext cx="11353801"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2000" b="1" i="1" dirty="0">
                <a:solidFill>
                  <a:srgbClr val="FF0000"/>
                </a:solidFill>
              </a:rPr>
              <a:t>? </a:t>
            </a:r>
            <a:r>
              <a:rPr lang="en-US" altLang="en-US" sz="2000" b="1" i="1" dirty="0" err="1">
                <a:solidFill>
                  <a:srgbClr val="FF0000"/>
                </a:solidFill>
              </a:rPr>
              <a:t>Ghép</a:t>
            </a:r>
            <a:r>
              <a:rPr lang="en-US" altLang="en-US" sz="2000" b="1" i="1" dirty="0">
                <a:solidFill>
                  <a:srgbClr val="FF0000"/>
                </a:solidFill>
              </a:rPr>
              <a:t> </a:t>
            </a:r>
            <a:r>
              <a:rPr lang="en-US" altLang="en-US" sz="2000" b="1" i="1" dirty="0" err="1">
                <a:solidFill>
                  <a:srgbClr val="FF0000"/>
                </a:solidFill>
              </a:rPr>
              <a:t>các</a:t>
            </a:r>
            <a:r>
              <a:rPr lang="en-US" altLang="en-US" sz="2000" b="1" i="1" dirty="0">
                <a:solidFill>
                  <a:srgbClr val="FF0000"/>
                </a:solidFill>
              </a:rPr>
              <a:t> </a:t>
            </a:r>
            <a:r>
              <a:rPr lang="en-US" altLang="en-US" sz="2000" b="1" i="1" dirty="0" err="1">
                <a:solidFill>
                  <a:srgbClr val="FF0000"/>
                </a:solidFill>
              </a:rPr>
              <a:t>số</a:t>
            </a:r>
            <a:r>
              <a:rPr lang="en-US" altLang="en-US" sz="2000" b="1" i="1" dirty="0">
                <a:solidFill>
                  <a:srgbClr val="FF0000"/>
                </a:solidFill>
              </a:rPr>
              <a:t> ở </a:t>
            </a:r>
            <a:r>
              <a:rPr lang="en-US" altLang="en-US" sz="2000" b="1" i="1" dirty="0" err="1">
                <a:solidFill>
                  <a:srgbClr val="FF0000"/>
                </a:solidFill>
              </a:rPr>
              <a:t>cột</a:t>
            </a:r>
            <a:r>
              <a:rPr lang="en-US" altLang="en-US" sz="2000" b="1" i="1" dirty="0">
                <a:solidFill>
                  <a:srgbClr val="FF0000"/>
                </a:solidFill>
              </a:rPr>
              <a:t> A </a:t>
            </a:r>
            <a:r>
              <a:rPr lang="en-US" altLang="en-US" sz="2000" b="1" i="1" dirty="0" err="1">
                <a:solidFill>
                  <a:srgbClr val="FF0000"/>
                </a:solidFill>
              </a:rPr>
              <a:t>với</a:t>
            </a:r>
            <a:r>
              <a:rPr lang="en-US" altLang="en-US" sz="2000" b="1" i="1" dirty="0">
                <a:solidFill>
                  <a:srgbClr val="FF0000"/>
                </a:solidFill>
              </a:rPr>
              <a:t> </a:t>
            </a:r>
            <a:r>
              <a:rPr lang="en-US" altLang="en-US" sz="2000" b="1" i="1" dirty="0" err="1">
                <a:solidFill>
                  <a:srgbClr val="FF0000"/>
                </a:solidFill>
              </a:rPr>
              <a:t>các</a:t>
            </a:r>
            <a:r>
              <a:rPr lang="en-US" altLang="en-US" sz="2000" b="1" i="1" dirty="0">
                <a:solidFill>
                  <a:srgbClr val="FF0000"/>
                </a:solidFill>
              </a:rPr>
              <a:t> </a:t>
            </a:r>
            <a:r>
              <a:rPr lang="en-US" altLang="en-US" sz="2000" b="1" i="1" dirty="0" err="1">
                <a:solidFill>
                  <a:srgbClr val="FF0000"/>
                </a:solidFill>
              </a:rPr>
              <a:t>chữ</a:t>
            </a:r>
            <a:r>
              <a:rPr lang="en-US" altLang="en-US" sz="2000" b="1" i="1" dirty="0">
                <a:solidFill>
                  <a:srgbClr val="FF0000"/>
                </a:solidFill>
              </a:rPr>
              <a:t> </a:t>
            </a:r>
            <a:r>
              <a:rPr lang="en-US" altLang="en-US" sz="2000" b="1" i="1" dirty="0" err="1">
                <a:solidFill>
                  <a:srgbClr val="FF0000"/>
                </a:solidFill>
              </a:rPr>
              <a:t>cái</a:t>
            </a:r>
            <a:r>
              <a:rPr lang="en-US" altLang="en-US" sz="2000" b="1" i="1" dirty="0">
                <a:solidFill>
                  <a:srgbClr val="FF0000"/>
                </a:solidFill>
              </a:rPr>
              <a:t> ở </a:t>
            </a:r>
            <a:r>
              <a:rPr lang="en-US" altLang="en-US" sz="2000" b="1" i="1" dirty="0" err="1">
                <a:solidFill>
                  <a:srgbClr val="FF0000"/>
                </a:solidFill>
              </a:rPr>
              <a:t>cột</a:t>
            </a:r>
            <a:r>
              <a:rPr lang="en-US" altLang="en-US" sz="2000" b="1" i="1" dirty="0">
                <a:solidFill>
                  <a:srgbClr val="FF0000"/>
                </a:solidFill>
              </a:rPr>
              <a:t> B </a:t>
            </a:r>
            <a:r>
              <a:rPr lang="en-US" altLang="en-US" sz="2000" b="1" i="1" dirty="0" err="1">
                <a:solidFill>
                  <a:srgbClr val="FF0000"/>
                </a:solidFill>
              </a:rPr>
              <a:t>sao</a:t>
            </a:r>
            <a:r>
              <a:rPr lang="en-US" altLang="en-US" sz="2000" b="1" i="1" dirty="0">
                <a:solidFill>
                  <a:srgbClr val="FF0000"/>
                </a:solidFill>
              </a:rPr>
              <a:t> </a:t>
            </a:r>
            <a:r>
              <a:rPr lang="en-US" altLang="en-US" sz="2000" b="1" i="1" dirty="0" err="1">
                <a:solidFill>
                  <a:srgbClr val="FF0000"/>
                </a:solidFill>
              </a:rPr>
              <a:t>cho</a:t>
            </a:r>
            <a:r>
              <a:rPr lang="en-US" altLang="en-US" sz="2000" b="1" i="1" dirty="0">
                <a:solidFill>
                  <a:srgbClr val="FF0000"/>
                </a:solidFill>
              </a:rPr>
              <a:t> </a:t>
            </a:r>
            <a:r>
              <a:rPr lang="en-US" altLang="en-US" sz="2000" b="1" i="1" dirty="0" err="1">
                <a:solidFill>
                  <a:srgbClr val="FF0000"/>
                </a:solidFill>
              </a:rPr>
              <a:t>phù</a:t>
            </a:r>
            <a:r>
              <a:rPr lang="en-US" altLang="en-US" sz="2000" b="1" i="1" dirty="0">
                <a:solidFill>
                  <a:srgbClr val="FF0000"/>
                </a:solidFill>
              </a:rPr>
              <a:t> </a:t>
            </a:r>
            <a:r>
              <a:rPr lang="en-US" altLang="en-US" sz="2000" b="1" i="1" dirty="0" err="1">
                <a:solidFill>
                  <a:srgbClr val="FF0000"/>
                </a:solidFill>
              </a:rPr>
              <a:t>hợp</a:t>
            </a:r>
            <a:r>
              <a:rPr lang="en-US" altLang="en-US" sz="2000" b="1" i="1" dirty="0">
                <a:solidFill>
                  <a:srgbClr val="FF0000"/>
                </a:solidFill>
              </a:rPr>
              <a:t> </a:t>
            </a:r>
            <a:r>
              <a:rPr lang="en-US" altLang="en-US" sz="2000" b="1" i="1" dirty="0" err="1">
                <a:solidFill>
                  <a:srgbClr val="FF0000"/>
                </a:solidFill>
              </a:rPr>
              <a:t>với</a:t>
            </a:r>
            <a:r>
              <a:rPr lang="en-US" altLang="en-US" sz="2000" b="1" i="1" dirty="0">
                <a:solidFill>
                  <a:srgbClr val="FF0000"/>
                </a:solidFill>
              </a:rPr>
              <a:t> </a:t>
            </a:r>
            <a:r>
              <a:rPr lang="en-US" altLang="en-US" sz="2000" b="1" i="1" dirty="0" err="1">
                <a:solidFill>
                  <a:srgbClr val="FF0000"/>
                </a:solidFill>
              </a:rPr>
              <a:t>chức</a:t>
            </a:r>
            <a:r>
              <a:rPr lang="en-US" altLang="en-US" sz="2000" b="1" i="1" dirty="0">
                <a:solidFill>
                  <a:srgbClr val="FF0000"/>
                </a:solidFill>
              </a:rPr>
              <a:t> </a:t>
            </a:r>
            <a:r>
              <a:rPr lang="en-US" altLang="en-US" sz="2000" b="1" i="1" dirty="0" err="1">
                <a:solidFill>
                  <a:srgbClr val="FF0000"/>
                </a:solidFill>
              </a:rPr>
              <a:t>năng</a:t>
            </a:r>
            <a:r>
              <a:rPr lang="en-US" altLang="en-US" sz="2000" b="1" i="1" dirty="0">
                <a:solidFill>
                  <a:srgbClr val="FF0000"/>
                </a:solidFill>
              </a:rPr>
              <a:t> </a:t>
            </a:r>
            <a:r>
              <a:rPr lang="en-US" altLang="en-US" sz="2000" b="1" i="1" dirty="0" err="1">
                <a:solidFill>
                  <a:srgbClr val="FF0000"/>
                </a:solidFill>
              </a:rPr>
              <a:t>các</a:t>
            </a:r>
            <a:r>
              <a:rPr lang="en-US" altLang="en-US" sz="2000" b="1" i="1" dirty="0">
                <a:solidFill>
                  <a:srgbClr val="FF0000"/>
                </a:solidFill>
              </a:rPr>
              <a:t> </a:t>
            </a:r>
            <a:r>
              <a:rPr lang="en-US" altLang="en-US" sz="2000" b="1" i="1" dirty="0" err="1">
                <a:solidFill>
                  <a:srgbClr val="FF0000"/>
                </a:solidFill>
              </a:rPr>
              <a:t>cơ</a:t>
            </a:r>
            <a:r>
              <a:rPr lang="en-US" altLang="en-US" sz="2000" b="1" i="1" dirty="0">
                <a:solidFill>
                  <a:srgbClr val="FF0000"/>
                </a:solidFill>
              </a:rPr>
              <a:t> </a:t>
            </a:r>
            <a:r>
              <a:rPr lang="en-US" altLang="en-US" sz="2000" b="1" i="1" dirty="0" err="1">
                <a:solidFill>
                  <a:srgbClr val="FF0000"/>
                </a:solidFill>
              </a:rPr>
              <a:t>quan</a:t>
            </a:r>
            <a:r>
              <a:rPr lang="en-US" altLang="en-US" sz="2000" b="1" i="1" dirty="0">
                <a:solidFill>
                  <a:srgbClr val="FF0000"/>
                </a:solidFill>
              </a:rPr>
              <a:t> </a:t>
            </a:r>
            <a:r>
              <a:rPr lang="en-US" altLang="en-US" sz="2000" b="1" i="1" dirty="0" err="1">
                <a:solidFill>
                  <a:srgbClr val="FF0000"/>
                </a:solidFill>
              </a:rPr>
              <a:t>của</a:t>
            </a:r>
            <a:r>
              <a:rPr lang="en-US" altLang="en-US" sz="2000" b="1" i="1" dirty="0">
                <a:solidFill>
                  <a:srgbClr val="FF0000"/>
                </a:solidFill>
              </a:rPr>
              <a:t> </a:t>
            </a:r>
            <a:r>
              <a:rPr lang="en-US" altLang="en-US" sz="2000" b="1" i="1" dirty="0" err="1">
                <a:solidFill>
                  <a:srgbClr val="FF0000"/>
                </a:solidFill>
              </a:rPr>
              <a:t>hệ</a:t>
            </a:r>
            <a:r>
              <a:rPr lang="en-US" altLang="en-US" sz="2000" b="1" i="1" dirty="0">
                <a:solidFill>
                  <a:srgbClr val="FF0000"/>
                </a:solidFill>
              </a:rPr>
              <a:t> </a:t>
            </a:r>
            <a:r>
              <a:rPr lang="en-US" altLang="en-US" sz="2000" b="1" i="1" dirty="0" err="1">
                <a:solidFill>
                  <a:srgbClr val="FF0000"/>
                </a:solidFill>
              </a:rPr>
              <a:t>hô</a:t>
            </a:r>
            <a:r>
              <a:rPr lang="en-US" altLang="en-US" sz="2000" b="1" i="1" dirty="0">
                <a:solidFill>
                  <a:srgbClr val="FF0000"/>
                </a:solidFill>
              </a:rPr>
              <a:t> </a:t>
            </a:r>
            <a:r>
              <a:rPr lang="en-US" altLang="en-US" sz="2000" b="1" i="1" dirty="0" err="1">
                <a:solidFill>
                  <a:srgbClr val="FF0000"/>
                </a:solidFill>
              </a:rPr>
              <a:t>hấp</a:t>
            </a:r>
            <a:r>
              <a:rPr lang="en-US" altLang="en-US" sz="2000" b="1" i="1" dirty="0">
                <a:solidFill>
                  <a:srgbClr val="FF0000"/>
                </a:solidFill>
              </a:rPr>
              <a:t>?</a:t>
            </a:r>
          </a:p>
        </p:txBody>
      </p:sp>
    </p:spTree>
    <p:extLst>
      <p:ext uri="{BB962C8B-B14F-4D97-AF65-F5344CB8AC3E}">
        <p14:creationId xmlns:p14="http://schemas.microsoft.com/office/powerpoint/2010/main" val="64848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32: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HÔ</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HẤP</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HÔ</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HẤP</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a:t>
            </a:r>
          </a:p>
        </p:txBody>
      </p:sp>
      <p:sp>
        <p:nvSpPr>
          <p:cNvPr id="19" name="TextBox 18"/>
          <p:cNvSpPr txBox="1"/>
          <p:nvPr/>
        </p:nvSpPr>
        <p:spPr>
          <a:xfrm>
            <a:off x="0" y="1298242"/>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phổi</a:t>
            </a:r>
            <a:r>
              <a:rPr lang="en-US" sz="2800" dirty="0">
                <a:solidFill>
                  <a:srgbClr val="0000FF"/>
                </a:solidFill>
                <a:latin typeface="Times New Roman" pitchFamily="18" charset="0"/>
                <a:cs typeface="Times New Roman" pitchFamily="18" charset="0"/>
              </a:rPr>
              <a:t>.</a:t>
            </a:r>
          </a:p>
        </p:txBody>
      </p:sp>
      <p:sp>
        <p:nvSpPr>
          <p:cNvPr id="20" name="TextBox 19"/>
          <p:cNvSpPr txBox="1"/>
          <p:nvPr/>
        </p:nvSpPr>
        <p:spPr>
          <a:xfrm>
            <a:off x="0" y="2725263"/>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5" y="1796999"/>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xoang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mũi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ẩm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ấm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upRight)">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strips(upRight)">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strips(upRight)">
                                      <p:cBhvr>
                                        <p:cTn id="1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342074"/>
            <a:ext cx="5197889" cy="3163128"/>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5460068" y="-1"/>
            <a:ext cx="6731934" cy="6858001"/>
          </a:xfrm>
          <a:prstGeom prst="rect">
            <a:avLst/>
          </a:prstGeom>
          <a:noFill/>
          <a:ln w="9525">
            <a:noFill/>
            <a:miter lim="800000"/>
            <a:headEnd/>
            <a:tailEnd/>
          </a:ln>
          <a:effectLst/>
        </p:spPr>
      </p:pic>
      <p:sp>
        <p:nvSpPr>
          <p:cNvPr id="5" name="Right Arrow 4"/>
          <p:cNvSpPr/>
          <p:nvPr/>
        </p:nvSpPr>
        <p:spPr>
          <a:xfrm>
            <a:off x="6968836" y="1330036"/>
            <a:ext cx="692728" cy="318655"/>
          </a:xfrm>
          <a:prstGeom prst="right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5400000">
            <a:off x="7980217" y="2230583"/>
            <a:ext cx="692728" cy="318655"/>
          </a:xfrm>
          <a:prstGeom prst="right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5400000">
            <a:off x="8104908" y="3255820"/>
            <a:ext cx="692728" cy="318655"/>
          </a:xfrm>
          <a:prstGeom prst="right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6882900">
            <a:off x="7938653" y="4142511"/>
            <a:ext cx="692728" cy="318655"/>
          </a:xfrm>
          <a:prstGeom prst="right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2691457">
            <a:off x="8478981" y="4087093"/>
            <a:ext cx="692728" cy="318655"/>
          </a:xfrm>
          <a:prstGeom prst="right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04644"/>
            <a:ext cx="5195455" cy="1815882"/>
          </a:xfrm>
          <a:prstGeom prst="rect">
            <a:avLst/>
          </a:prstGeom>
        </p:spPr>
        <p:txBody>
          <a:bodyPr wrap="square">
            <a:spAutoFit/>
          </a:bodyPr>
          <a:lstStyle/>
          <a:p>
            <a:pPr algn="just"/>
            <a:r>
              <a:rPr lang="vi-VN" sz="2800" dirty="0">
                <a:solidFill>
                  <a:srgbClr val="FF00FF"/>
                </a:solidFill>
                <a:latin typeface="+mj-lt"/>
              </a:rPr>
              <a:t>Khi hít vào và thở ra, không khí sẽ di chuyển qua các cơ quan là: xoang mũi, hầu (họng), thanh quản, khí quản, phế quản, phổi.</a:t>
            </a:r>
            <a:endParaRPr lang="en-US" sz="28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repeatCount="indefinite"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Right)">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repeatCount="indefinite"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Right)">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repeatCount="indefinite"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strips(downRight)">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repeatCount="indefinite"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Right)">
                                      <p:cBhvr>
                                        <p:cTn id="33" dur="2000"/>
                                        <p:tgtEl>
                                          <p:spTgt spid="8"/>
                                        </p:tgtEl>
                                      </p:cBhvr>
                                    </p:animEffect>
                                  </p:childTnLst>
                                </p:cTn>
                              </p:par>
                              <p:par>
                                <p:cTn id="34" presetID="18" presetClass="entr" presetSubtype="6" repeatCount="indefinite"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strips(downRight)">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heel(4)">
                                      <p:cBhvr>
                                        <p:cTn id="4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4366</TotalTime>
  <Words>2155</Words>
  <Application>Microsoft Office PowerPoint</Application>
  <PresentationFormat>Widescreen</PresentationFormat>
  <Paragraphs>151</Paragraphs>
  <Slides>26</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.VnTime</vt:lpstr>
      <vt:lpstr>Arial</vt:lpstr>
      <vt:lpstr>Calibri</vt:lpstr>
      <vt:lpstr>Calibri Light</vt:lpstr>
      <vt:lpstr>Times New Roman</vt:lpstr>
      <vt:lpstr>VNI-Times</vt:lpstr>
      <vt:lpstr>MỞ ĐẦU KHTN 7-HIỀN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cp:lastModifiedBy>
  <cp:revision>1066</cp:revision>
  <dcterms:created xsi:type="dcterms:W3CDTF">2022-07-11T10:05:56Z</dcterms:created>
  <dcterms:modified xsi:type="dcterms:W3CDTF">2025-03-12T12:39:39Z</dcterms:modified>
</cp:coreProperties>
</file>