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396" r:id="rId2"/>
    <p:sldId id="321" r:id="rId3"/>
    <p:sldId id="277" r:id="rId4"/>
    <p:sldId id="278" r:id="rId5"/>
    <p:sldId id="279" r:id="rId6"/>
    <p:sldId id="280" r:id="rId7"/>
    <p:sldId id="281" r:id="rId8"/>
    <p:sldId id="282" r:id="rId9"/>
    <p:sldId id="397" r:id="rId10"/>
    <p:sldId id="284" r:id="rId11"/>
    <p:sldId id="401" r:id="rId12"/>
    <p:sldId id="361" r:id="rId13"/>
    <p:sldId id="402" r:id="rId14"/>
    <p:sldId id="362" r:id="rId15"/>
    <p:sldId id="287" r:id="rId16"/>
    <p:sldId id="288" r:id="rId17"/>
    <p:sldId id="289" r:id="rId18"/>
    <p:sldId id="363" r:id="rId19"/>
    <p:sldId id="290" r:id="rId20"/>
    <p:sldId id="394" r:id="rId21"/>
    <p:sldId id="395" r:id="rId22"/>
    <p:sldId id="291" r:id="rId23"/>
    <p:sldId id="398" r:id="rId24"/>
    <p:sldId id="292" r:id="rId25"/>
    <p:sldId id="293" r:id="rId26"/>
    <p:sldId id="294" r:id="rId27"/>
    <p:sldId id="295" r:id="rId28"/>
    <p:sldId id="296" r:id="rId29"/>
    <p:sldId id="298" r:id="rId30"/>
    <p:sldId id="299" r:id="rId31"/>
    <p:sldId id="303" r:id="rId32"/>
    <p:sldId id="304" r:id="rId33"/>
    <p:sldId id="305" r:id="rId34"/>
    <p:sldId id="300" r:id="rId35"/>
    <p:sldId id="301" r:id="rId36"/>
    <p:sldId id="306" r:id="rId37"/>
    <p:sldId id="307" r:id="rId38"/>
    <p:sldId id="308" r:id="rId39"/>
    <p:sldId id="309" r:id="rId40"/>
    <p:sldId id="310" r:id="rId41"/>
    <p:sldId id="311" r:id="rId42"/>
    <p:sldId id="312" r:id="rId43"/>
    <p:sldId id="313" r:id="rId44"/>
    <p:sldId id="302" r:id="rId45"/>
    <p:sldId id="314" r:id="rId46"/>
    <p:sldId id="315" r:id="rId47"/>
  </p:sldIdLst>
  <p:sldSz cx="12192000" cy="6858000"/>
  <p:notesSz cx="6858000" cy="9144000"/>
  <p:embeddedFontLst>
    <p:embeddedFont>
      <p:font typeface=".VnTime" panose="020B7200000000000000"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mbria" panose="02040503050406030204" pitchFamily="18"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a:srgbClr val="0000CC"/>
    <a:srgbClr val="190377"/>
    <a:srgbClr val="CCFF99"/>
    <a:srgbClr val="FFFFFF"/>
    <a:srgbClr val="00FF00"/>
    <a:srgbClr val="FF6600"/>
    <a:srgbClr val="CC00FF"/>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varScale="1">
        <p:scale>
          <a:sx n="71" d="100"/>
          <a:sy n="71" d="100"/>
        </p:scale>
        <p:origin x="62" y="370"/>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11</a:t>
            </a:fld>
            <a:endParaRPr lang="zh-CN" altLang="en-US"/>
          </a:p>
        </p:txBody>
      </p:sp>
    </p:spTree>
    <p:extLst>
      <p:ext uri="{BB962C8B-B14F-4D97-AF65-F5344CB8AC3E}">
        <p14:creationId xmlns:p14="http://schemas.microsoft.com/office/powerpoint/2010/main" val="11188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30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6/11/2023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6/11/2023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6/11/2023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6/11/2023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5.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6.xml"/><Relationship Id="rId10" Type="http://schemas.openxmlformats.org/officeDocument/2006/relationships/image" Target="../media/image6.png"/><Relationship Id="rId19" Type="http://schemas.openxmlformats.org/officeDocument/2006/relationships/slide" Target="slide10.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3.xml"/><Relationship Id="rId27" Type="http://schemas.openxmlformats.org/officeDocument/2006/relationships/image" Target="../media/image19.png"/><Relationship Id="rId30"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16589C-418B-CD39-0451-8F348B86C0B5}"/>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074230E-7AAF-2797-C1B2-3AD37DC9C7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0977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687" y="2943635"/>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a:solidFill>
                  <a:srgbClr val="002060"/>
                </a:solidFill>
                <a:latin typeface="Yeseva One" panose="00000500000000000000" charset="0"/>
                <a:ea typeface="Yeseva One" panose="00000500000000000000" charset="0"/>
                <a:sym typeface="Yeseva One" panose="00000500000000000000" charset="0"/>
              </a:rPr>
              <a:t>12</a:t>
            </a:r>
            <a:r>
              <a:rPr lang="vi-VN" sz="4800" b="1">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
        <p:nvSpPr>
          <p:cNvPr id="2" name="文本框 28"/>
          <p:cNvSpPr txBox="1"/>
          <p:nvPr/>
        </p:nvSpPr>
        <p:spPr>
          <a:xfrm>
            <a:off x="1713454" y="3372867"/>
            <a:ext cx="9592628" cy="829945"/>
          </a:xfrm>
          <a:prstGeom prst="rect">
            <a:avLst/>
          </a:prstGeom>
          <a:noFill/>
        </p:spPr>
        <p:txBody>
          <a:bodyPr wrap="square" rtlCol="0">
            <a:spAutoFit/>
          </a:bodyPr>
          <a:lstStyle/>
          <a:p>
            <a:pPr algn="ctr"/>
            <a:r>
              <a:rPr lang="en-US" sz="4800" b="1">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(5 </a:t>
            </a: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tiết)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161109"/>
            <a:ext cx="3425938" cy="523220"/>
          </a:xfrm>
          <a:prstGeom prst="rect">
            <a:avLst/>
          </a:prstGeom>
          <a:noFill/>
        </p:spPr>
        <p:txBody>
          <a:bodyPr wrap="none" rtlCol="0">
            <a:spAutoFit/>
          </a:bodyPr>
          <a:lstStyle/>
          <a:p>
            <a:r>
              <a:rPr lang="vi-VN" altLang="zh-CN" sz="2800" b="1" dirty="0">
                <a:solidFill>
                  <a:srgbClr val="FF0000"/>
                </a:solidFill>
                <a:ea typeface="Yeseva One" panose="00000500000000000000" charset="0"/>
                <a:sym typeface="Yeseva One" panose="00000500000000000000" charset="0"/>
              </a:rPr>
              <a:t>I. KHÁI NIỆM</a:t>
            </a:r>
            <a:r>
              <a:rPr lang="en-US" altLang="zh-CN" sz="2800" b="1" dirty="0">
                <a:solidFill>
                  <a:srgbClr val="FF0000"/>
                </a:solidFill>
                <a:ea typeface="Yeseva One" panose="00000500000000000000" charset="0"/>
                <a:sym typeface="Yeseva One" panose="00000500000000000000" charset="0"/>
              </a:rPr>
              <a:t> MUỐI</a:t>
            </a:r>
            <a:r>
              <a:rPr lang="vi-VN" altLang="zh-CN" sz="2800" b="1" dirty="0">
                <a:solidFill>
                  <a:srgbClr val="FF0000"/>
                </a:solidFill>
                <a:ea typeface="Yeseva One" panose="00000500000000000000" charset="0"/>
                <a:sym typeface="Yeseva One" panose="00000500000000000000" charset="0"/>
              </a:rPr>
              <a:t> </a:t>
            </a:r>
            <a:endParaRPr lang="zh-CN" altLang="en-US" sz="2800" b="1" dirty="0">
              <a:solidFill>
                <a:srgbClr val="FF0000"/>
              </a:solidFill>
              <a:ea typeface="Yeseva One" panose="00000500000000000000" charset="0"/>
              <a:sym typeface="Yeseva One" panose="00000500000000000000" charset="0"/>
            </a:endParaRPr>
          </a:p>
        </p:txBody>
      </p:sp>
      <p:sp>
        <p:nvSpPr>
          <p:cNvPr id="21" name="Rectangle 2"/>
          <p:cNvSpPr/>
          <p:nvPr/>
        </p:nvSpPr>
        <p:spPr>
          <a:xfrm>
            <a:off x="26895" y="2903934"/>
            <a:ext cx="11437039" cy="400110"/>
          </a:xfrm>
          <a:prstGeom prst="rect">
            <a:avLst/>
          </a:prstGeom>
          <a:ln>
            <a:solidFill>
              <a:schemeClr val="accent1"/>
            </a:solidFill>
          </a:ln>
        </p:spPr>
        <p:txBody>
          <a:bodyPr wrap="square">
            <a:spAutoFit/>
          </a:bodyPr>
          <a:lstStyle/>
          <a:p>
            <a:r>
              <a:rPr lang="vi-VN" sz="2000" b="1" dirty="0">
                <a:solidFill>
                  <a:srgbClr val="190377"/>
                </a:solidFill>
                <a:latin typeface="Arial" panose="020B0604020202020204" pitchFamily="34" charset="0"/>
                <a:cs typeface="Arial" panose="020B0604020202020204" pitchFamily="34" charset="0"/>
              </a:rPr>
              <a:t> </a:t>
            </a:r>
            <a:r>
              <a:rPr lang="en-US" sz="2000" b="1" dirty="0">
                <a:solidFill>
                  <a:srgbClr val="190377"/>
                </a:solidFill>
                <a:latin typeface="Arial" panose="020B0604020202020204" pitchFamily="34" charset="0"/>
                <a:cs typeface="Arial" panose="020B0604020202020204" pitchFamily="34" charset="0"/>
              </a:rPr>
              <a:t>?</a:t>
            </a:r>
            <a:r>
              <a:rPr lang="en-US" altLang="vi-VN" sz="2000" b="1" dirty="0">
                <a:solidFill>
                  <a:srgbClr val="190377"/>
                </a:solidFill>
                <a:latin typeface="Arial" panose="020B0604020202020204" pitchFamily="34" charset="0"/>
                <a:cs typeface="Arial" panose="020B0604020202020204" pitchFamily="34" charset="0"/>
              </a:rPr>
              <a:t> </a:t>
            </a:r>
            <a:r>
              <a:rPr lang="en-US" altLang="vi-VN" sz="2000" b="1" dirty="0" err="1">
                <a:solidFill>
                  <a:srgbClr val="190377"/>
                </a:solidFill>
                <a:latin typeface="Arial" panose="020B0604020202020204" pitchFamily="34" charset="0"/>
                <a:cs typeface="Arial" panose="020B0604020202020204" pitchFamily="34" charset="0"/>
              </a:rPr>
              <a:t>Hãy</a:t>
            </a:r>
            <a:r>
              <a:rPr lang="en-US" altLang="vi-VN" sz="2000" b="1" dirty="0">
                <a:solidFill>
                  <a:srgbClr val="190377"/>
                </a:solidFill>
                <a:latin typeface="Arial" panose="020B0604020202020204" pitchFamily="34" charset="0"/>
                <a:cs typeface="Arial" panose="020B0604020202020204" pitchFamily="34" charset="0"/>
              </a:rPr>
              <a:t> so sánh thành phần CTHH của </a:t>
            </a:r>
            <a:r>
              <a:rPr lang="en-US" altLang="vi-VN" sz="2000" b="1" dirty="0" err="1">
                <a:solidFill>
                  <a:srgbClr val="190377"/>
                </a:solidFill>
                <a:latin typeface="Arial" panose="020B0604020202020204" pitchFamily="34" charset="0"/>
                <a:cs typeface="Arial" panose="020B0604020202020204" pitchFamily="34" charset="0"/>
              </a:rPr>
              <a:t>muối</a:t>
            </a:r>
            <a:r>
              <a:rPr lang="en-US" altLang="vi-VN" sz="2000" b="1" dirty="0">
                <a:solidFill>
                  <a:srgbClr val="190377"/>
                </a:solidFill>
                <a:latin typeface="Arial" panose="020B0604020202020204" pitchFamily="34" charset="0"/>
                <a:cs typeface="Arial" panose="020B0604020202020204" pitchFamily="34" charset="0"/>
              </a:rPr>
              <a:t> </a:t>
            </a:r>
            <a:r>
              <a:rPr lang="en-US" altLang="vi-VN" sz="2000" b="1" dirty="0" err="1">
                <a:solidFill>
                  <a:srgbClr val="190377"/>
                </a:solidFill>
                <a:latin typeface="Arial" panose="020B0604020202020204" pitchFamily="34" charset="0"/>
                <a:cs typeface="Arial" panose="020B0604020202020204" pitchFamily="34" charset="0"/>
              </a:rPr>
              <a:t>với</a:t>
            </a:r>
            <a:r>
              <a:rPr lang="en-US" altLang="vi-VN" sz="2000" b="1" dirty="0">
                <a:solidFill>
                  <a:srgbClr val="190377"/>
                </a:solidFill>
                <a:latin typeface="Arial" panose="020B0604020202020204" pitchFamily="34" charset="0"/>
                <a:cs typeface="Arial" panose="020B0604020202020204" pitchFamily="34" charset="0"/>
              </a:rPr>
              <a:t> acid → tìm đặc điểm giống và </a:t>
            </a:r>
            <a:r>
              <a:rPr lang="en-US" altLang="vi-VN" sz="2000" b="1" dirty="0" err="1">
                <a:solidFill>
                  <a:srgbClr val="190377"/>
                </a:solidFill>
                <a:latin typeface="Arial" panose="020B0604020202020204" pitchFamily="34" charset="0"/>
                <a:cs typeface="Arial" panose="020B0604020202020204" pitchFamily="34" charset="0"/>
              </a:rPr>
              <a:t>khác</a:t>
            </a:r>
            <a:r>
              <a:rPr lang="en-US" altLang="vi-VN" sz="2000" b="1" dirty="0">
                <a:solidFill>
                  <a:srgbClr val="190377"/>
                </a:solidFill>
                <a:latin typeface="Arial" panose="020B0604020202020204" pitchFamily="34" charset="0"/>
                <a:cs typeface="Arial" panose="020B0604020202020204" pitchFamily="34" charset="0"/>
              </a:rPr>
              <a:t> </a:t>
            </a:r>
            <a:r>
              <a:rPr lang="en-US" altLang="vi-VN" sz="2000" b="1" dirty="0" err="1">
                <a:solidFill>
                  <a:srgbClr val="190377"/>
                </a:solidFill>
                <a:latin typeface="Arial" panose="020B0604020202020204" pitchFamily="34" charset="0"/>
                <a:cs typeface="Arial" panose="020B0604020202020204" pitchFamily="34" charset="0"/>
              </a:rPr>
              <a:t>nhau</a:t>
            </a:r>
            <a:r>
              <a:rPr lang="en-US" altLang="vi-VN" sz="2000" b="1" dirty="0">
                <a:solidFill>
                  <a:srgbClr val="190377"/>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a:srcRect l="32523"/>
          <a:stretch/>
        </p:blipFill>
        <p:spPr>
          <a:xfrm>
            <a:off x="7675581" y="701057"/>
            <a:ext cx="4551313" cy="2123993"/>
          </a:xfrm>
          <a:prstGeom prst="rect">
            <a:avLst/>
          </a:prstGeom>
        </p:spPr>
      </p:pic>
      <p:sp>
        <p:nvSpPr>
          <p:cNvPr id="19" name="Rectangle 18">
            <a:extLst>
              <a:ext uri="{FF2B5EF4-FFF2-40B4-BE49-F238E27FC236}">
                <a16:creationId xmlns:a16="http://schemas.microsoft.com/office/drawing/2014/main" id="{BBD8AEEA-25CF-433B-B723-1411FFC91385}"/>
              </a:ext>
            </a:extLst>
          </p:cNvPr>
          <p:cNvSpPr/>
          <p:nvPr/>
        </p:nvSpPr>
        <p:spPr>
          <a:xfrm>
            <a:off x="572021" y="1731990"/>
            <a:ext cx="7103560"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H</a:t>
            </a:r>
            <a:r>
              <a:rPr lang="en-US" sz="2000" b="1" baseline="-25000" dirty="0">
                <a:solidFill>
                  <a:srgbClr val="190377"/>
                </a:solidFill>
                <a:latin typeface="Arial" panose="020B0604020202020204" pitchFamily="34" charset="0"/>
                <a:cs typeface="Arial" panose="020B0604020202020204" pitchFamily="34" charset="0"/>
              </a:rPr>
              <a:t>2</a:t>
            </a:r>
            <a:r>
              <a:rPr lang="en-US" sz="2000" b="1" dirty="0">
                <a:solidFill>
                  <a:srgbClr val="190377"/>
                </a:solidFill>
                <a:latin typeface="Arial" panose="020B0604020202020204" pitchFamily="34" charset="0"/>
                <a:cs typeface="Arial" panose="020B0604020202020204" pitchFamily="34" charset="0"/>
              </a:rPr>
              <a:t>SO</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   +       </a:t>
            </a:r>
            <a:r>
              <a:rPr lang="en-US" sz="2000" b="1" dirty="0" err="1">
                <a:solidFill>
                  <a:srgbClr val="190377"/>
                </a:solidFill>
                <a:latin typeface="Arial" panose="020B0604020202020204" pitchFamily="34" charset="0"/>
                <a:cs typeface="Arial" panose="020B0604020202020204" pitchFamily="34" charset="0"/>
              </a:rPr>
              <a:t>CuO</a:t>
            </a:r>
            <a:r>
              <a:rPr lang="en-US" sz="2000" b="1" dirty="0">
                <a:solidFill>
                  <a:srgbClr val="190377"/>
                </a:solidFill>
                <a:latin typeface="Arial" panose="020B0604020202020204" pitchFamily="34" charset="0"/>
                <a:cs typeface="Arial" panose="020B0604020202020204" pitchFamily="34" charset="0"/>
              </a:rPr>
              <a:t>      </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       CuSO</a:t>
            </a:r>
            <a:r>
              <a:rPr lang="en-US" sz="2000" b="1" baseline="-25000" dirty="0">
                <a:solidFill>
                  <a:srgbClr val="190377"/>
                </a:solidFill>
                <a:latin typeface="Arial" panose="020B0604020202020204" pitchFamily="34" charset="0"/>
                <a:cs typeface="Arial" panose="020B0604020202020204" pitchFamily="34" charset="0"/>
                <a:sym typeface="Wingdings" panose="05000000000000000000" pitchFamily="2" charset="2"/>
              </a:rPr>
              <a:t>4</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      +              H</a:t>
            </a:r>
            <a:r>
              <a:rPr lang="en-US" sz="2000" b="1" baseline="-25000" dirty="0">
                <a:solidFill>
                  <a:srgbClr val="190377"/>
                </a:solidFill>
                <a:latin typeface="Arial" panose="020B0604020202020204" pitchFamily="34" charset="0"/>
                <a:cs typeface="Arial" panose="020B0604020202020204" pitchFamily="34" charset="0"/>
                <a:sym typeface="Wingdings" panose="05000000000000000000" pitchFamily="2" charset="2"/>
              </a:rPr>
              <a:t>2</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O</a:t>
            </a:r>
            <a:endParaRPr lang="en-US" sz="2000" b="1" dirty="0">
              <a:solidFill>
                <a:srgbClr val="190377"/>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9C337BA5-30EE-496A-A574-4D5EC6F08E79}"/>
              </a:ext>
            </a:extLst>
          </p:cNvPr>
          <p:cNvSpPr/>
          <p:nvPr/>
        </p:nvSpPr>
        <p:spPr>
          <a:xfrm>
            <a:off x="168608" y="3564370"/>
            <a:ext cx="6196333" cy="400110"/>
          </a:xfrm>
          <a:prstGeom prst="rect">
            <a:avLst/>
          </a:prstGeom>
          <a:ln>
            <a:solidFill>
              <a:schemeClr val="accent1"/>
            </a:solidFill>
          </a:ln>
        </p:spPr>
        <p:txBody>
          <a:bodyPr wrap="square">
            <a:spAutoFit/>
          </a:bodyPr>
          <a:lstStyle/>
          <a:p>
            <a:pPr lvl="0" indent="34925"/>
            <a:r>
              <a:rPr lang="en-US" sz="2000" b="1" dirty="0">
                <a:solidFill>
                  <a:srgbClr val="FF0066"/>
                </a:solidFill>
                <a:latin typeface="Arial" panose="020B0604020202020204" pitchFamily="34" charset="0"/>
                <a:cs typeface="Arial" panose="020B0604020202020204" pitchFamily="34" charset="0"/>
              </a:rPr>
              <a:t>Ở </a:t>
            </a:r>
            <a:r>
              <a:rPr lang="en-US" sz="2000" b="1" dirty="0" err="1">
                <a:solidFill>
                  <a:srgbClr val="FF0066"/>
                </a:solidFill>
                <a:latin typeface="Arial" panose="020B0604020202020204" pitchFamily="34" charset="0"/>
                <a:cs typeface="Arial" panose="020B0604020202020204" pitchFamily="34" charset="0"/>
              </a:rPr>
              <a:t>đây</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có</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sự</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thay</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thế</a:t>
            </a:r>
            <a:r>
              <a:rPr lang="en-US" sz="2000" b="1" dirty="0">
                <a:solidFill>
                  <a:srgbClr val="FF0066"/>
                </a:solidFill>
                <a:latin typeface="Arial" panose="020B0604020202020204" pitchFamily="34" charset="0"/>
                <a:cs typeface="Arial" panose="020B0604020202020204" pitchFamily="34" charset="0"/>
              </a:rPr>
              <a:t> ion H</a:t>
            </a:r>
            <a:r>
              <a:rPr lang="en-US" sz="2000" b="1" baseline="30000" dirty="0">
                <a:solidFill>
                  <a:srgbClr val="FF0066"/>
                </a:solidFill>
                <a:latin typeface="Arial" panose="020B0604020202020204" pitchFamily="34" charset="0"/>
                <a:cs typeface="Arial" panose="020B0604020202020204" pitchFamily="34" charset="0"/>
              </a:rPr>
              <a:t>+</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bằng</a:t>
            </a:r>
            <a:r>
              <a:rPr lang="en-US" sz="2000" b="1" dirty="0">
                <a:solidFill>
                  <a:srgbClr val="FF0066"/>
                </a:solidFill>
                <a:latin typeface="Arial" panose="020B0604020202020204" pitchFamily="34" charset="0"/>
                <a:cs typeface="Arial" panose="020B0604020202020204" pitchFamily="34" charset="0"/>
              </a:rPr>
              <a:t> ion </a:t>
            </a:r>
            <a:r>
              <a:rPr lang="en-US" sz="2000" b="1" dirty="0" err="1">
                <a:solidFill>
                  <a:srgbClr val="FF0066"/>
                </a:solidFill>
                <a:latin typeface="Arial" panose="020B0604020202020204" pitchFamily="34" charset="0"/>
                <a:cs typeface="Arial" panose="020B0604020202020204" pitchFamily="34" charset="0"/>
              </a:rPr>
              <a:t>kim</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loại</a:t>
            </a:r>
            <a:r>
              <a:rPr lang="en-US" sz="2000" b="1" dirty="0">
                <a:solidFill>
                  <a:srgbClr val="FF0066"/>
                </a:solidFill>
                <a:latin typeface="Arial" panose="020B0604020202020204" pitchFamily="34" charset="0"/>
                <a:cs typeface="Arial" panose="020B0604020202020204" pitchFamily="34" charset="0"/>
              </a:rPr>
              <a:t> </a:t>
            </a:r>
          </a:p>
        </p:txBody>
      </p:sp>
      <p:sp>
        <p:nvSpPr>
          <p:cNvPr id="22" name="Rectangle 21">
            <a:extLst>
              <a:ext uri="{FF2B5EF4-FFF2-40B4-BE49-F238E27FC236}">
                <a16:creationId xmlns:a16="http://schemas.microsoft.com/office/drawing/2014/main" id="{5E1B59BA-1E31-427A-9CCC-9C433C11E99F}"/>
              </a:ext>
            </a:extLst>
          </p:cNvPr>
          <p:cNvSpPr/>
          <p:nvPr/>
        </p:nvSpPr>
        <p:spPr>
          <a:xfrm>
            <a:off x="195502" y="4245686"/>
            <a:ext cx="7001364" cy="400110"/>
          </a:xfrm>
          <a:prstGeom prst="rect">
            <a:avLst/>
          </a:prstGeom>
          <a:ln>
            <a:solidFill>
              <a:schemeClr val="accent1"/>
            </a:solidFill>
          </a:ln>
        </p:spPr>
        <p:txBody>
          <a:bodyPr wrap="square">
            <a:spAutoFit/>
          </a:bodyPr>
          <a:lstStyle/>
          <a:p>
            <a:pPr lvl="0" indent="34925"/>
            <a:r>
              <a:rPr lang="en-US" sz="2000" b="1" dirty="0" err="1">
                <a:solidFill>
                  <a:srgbClr val="190377"/>
                </a:solidFill>
                <a:latin typeface="Arial" panose="020B0604020202020204" pitchFamily="34" charset="0"/>
                <a:cs typeface="Arial" panose="020B0604020202020204" pitchFamily="34" charset="0"/>
              </a:rPr>
              <a:t>Các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muối</a:t>
            </a:r>
            <a:r>
              <a:rPr lang="en-US" sz="2000" b="1" dirty="0">
                <a:solidFill>
                  <a:srgbClr val="190377"/>
                </a:solidFill>
                <a:latin typeface="Arial" panose="020B0604020202020204" pitchFamily="34" charset="0"/>
                <a:cs typeface="Arial" panose="020B0604020202020204" pitchFamily="34" charset="0"/>
              </a:rPr>
              <a:t> NH</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NO</a:t>
            </a:r>
            <a:r>
              <a:rPr lang="en-US" sz="2000" b="1" baseline="-25000" dirty="0">
                <a:solidFill>
                  <a:srgbClr val="190377"/>
                </a:solidFill>
                <a:latin typeface="Arial" panose="020B0604020202020204" pitchFamily="34" charset="0"/>
                <a:cs typeface="Arial" panose="020B0604020202020204" pitchFamily="34" charset="0"/>
              </a:rPr>
              <a:t>3</a:t>
            </a:r>
            <a:r>
              <a:rPr lang="en-US" sz="2000" b="1" dirty="0">
                <a:solidFill>
                  <a:srgbClr val="190377"/>
                </a:solidFill>
                <a:latin typeface="Arial" panose="020B0604020202020204" pitchFamily="34" charset="0"/>
                <a:cs typeface="Arial" panose="020B0604020202020204" pitchFamily="34" charset="0"/>
              </a:rPr>
              <a:t>; (NH</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a:t>
            </a:r>
            <a:r>
              <a:rPr lang="en-US" sz="2000" b="1" baseline="-25000" dirty="0">
                <a:solidFill>
                  <a:srgbClr val="190377"/>
                </a:solidFill>
                <a:latin typeface="Arial" panose="020B0604020202020204" pitchFamily="34" charset="0"/>
                <a:cs typeface="Arial" panose="020B0604020202020204" pitchFamily="34" charset="0"/>
              </a:rPr>
              <a:t>2</a:t>
            </a:r>
            <a:r>
              <a:rPr lang="en-US" sz="2000" b="1" dirty="0">
                <a:solidFill>
                  <a:srgbClr val="190377"/>
                </a:solidFill>
                <a:latin typeface="Arial" panose="020B0604020202020204" pitchFamily="34" charset="0"/>
                <a:cs typeface="Arial" panose="020B0604020202020204" pitchFamily="34" charset="0"/>
              </a:rPr>
              <a:t>SO</a:t>
            </a:r>
            <a:r>
              <a:rPr lang="en-US" sz="2000" b="1" baseline="-25000" dirty="0">
                <a:solidFill>
                  <a:srgbClr val="190377"/>
                </a:solidFill>
                <a:latin typeface="Arial" panose="020B0604020202020204" pitchFamily="34" charset="0"/>
                <a:cs typeface="Arial" panose="020B0604020202020204" pitchFamily="34" charset="0"/>
              </a:rPr>
              <a:t>4  </a:t>
            </a:r>
            <a:r>
              <a:rPr lang="en-US" sz="2000" b="1" dirty="0" err="1">
                <a:solidFill>
                  <a:srgbClr val="190377"/>
                </a:solidFill>
                <a:latin typeface="Arial" panose="020B0604020202020204" pitchFamily="34" charset="0"/>
                <a:cs typeface="Arial" panose="020B0604020202020204" pitchFamily="34" charset="0"/>
              </a:rPr>
              <a:t>tương</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ứng</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với</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axit</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nào</a:t>
            </a:r>
            <a:r>
              <a:rPr lang="en-US" sz="2000" b="1" dirty="0">
                <a:solidFill>
                  <a:srgbClr val="190377"/>
                </a:solidFill>
                <a:latin typeface="Arial" panose="020B0604020202020204" pitchFamily="34" charset="0"/>
                <a:cs typeface="Arial" panose="020B0604020202020204" pitchFamily="34" charset="0"/>
              </a:rPr>
              <a:t>? </a:t>
            </a:r>
          </a:p>
        </p:txBody>
      </p:sp>
      <p:sp>
        <p:nvSpPr>
          <p:cNvPr id="23" name="Rectangle 22">
            <a:extLst>
              <a:ext uri="{FF2B5EF4-FFF2-40B4-BE49-F238E27FC236}">
                <a16:creationId xmlns:a16="http://schemas.microsoft.com/office/drawing/2014/main" id="{E293917C-625B-41B4-B6D3-0683998D1595}"/>
              </a:ext>
            </a:extLst>
          </p:cNvPr>
          <p:cNvSpPr/>
          <p:nvPr/>
        </p:nvSpPr>
        <p:spPr>
          <a:xfrm>
            <a:off x="545128" y="718976"/>
            <a:ext cx="7103559"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HCl        +       NaOH    </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       NaCl         +             H</a:t>
            </a:r>
            <a:r>
              <a:rPr lang="en-US" sz="2000" b="1" baseline="-25000" dirty="0">
                <a:solidFill>
                  <a:srgbClr val="190377"/>
                </a:solidFill>
                <a:latin typeface="Arial" panose="020B0604020202020204" pitchFamily="34" charset="0"/>
                <a:cs typeface="Arial" panose="020B0604020202020204" pitchFamily="34" charset="0"/>
                <a:sym typeface="Wingdings" panose="05000000000000000000" pitchFamily="2" charset="2"/>
              </a:rPr>
              <a:t>2</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O</a:t>
            </a:r>
            <a:endParaRPr lang="en-US" sz="2000" b="1" dirty="0">
              <a:solidFill>
                <a:srgbClr val="190377"/>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3F2549B-45CB-4E1D-A1B6-1D7B9698E639}"/>
              </a:ext>
            </a:extLst>
          </p:cNvPr>
          <p:cNvSpPr/>
          <p:nvPr/>
        </p:nvSpPr>
        <p:spPr>
          <a:xfrm>
            <a:off x="3243506" y="1167211"/>
            <a:ext cx="2262403"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Sodium chloride</a:t>
            </a:r>
          </a:p>
        </p:txBody>
      </p:sp>
      <p:sp>
        <p:nvSpPr>
          <p:cNvPr id="25" name="Rectangle 24">
            <a:extLst>
              <a:ext uri="{FF2B5EF4-FFF2-40B4-BE49-F238E27FC236}">
                <a16:creationId xmlns:a16="http://schemas.microsoft.com/office/drawing/2014/main" id="{F50FAC73-F53A-438F-8D1C-2EC60D689F9B}"/>
              </a:ext>
            </a:extLst>
          </p:cNvPr>
          <p:cNvSpPr/>
          <p:nvPr/>
        </p:nvSpPr>
        <p:spPr>
          <a:xfrm>
            <a:off x="3342116" y="2162296"/>
            <a:ext cx="3022825"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Copper (II) sulfate</a:t>
            </a:r>
          </a:p>
        </p:txBody>
      </p:sp>
      <p:sp>
        <p:nvSpPr>
          <p:cNvPr id="26" name="Rectangle 25">
            <a:extLst>
              <a:ext uri="{FF2B5EF4-FFF2-40B4-BE49-F238E27FC236}">
                <a16:creationId xmlns:a16="http://schemas.microsoft.com/office/drawing/2014/main" id="{BEEAA1C4-D486-4D83-93A1-9666F42F9910}"/>
              </a:ext>
            </a:extLst>
          </p:cNvPr>
          <p:cNvSpPr/>
          <p:nvPr/>
        </p:nvSpPr>
        <p:spPr>
          <a:xfrm>
            <a:off x="218808" y="4839152"/>
            <a:ext cx="8935950" cy="400110"/>
          </a:xfrm>
          <a:prstGeom prst="rect">
            <a:avLst/>
          </a:prstGeom>
          <a:ln>
            <a:solidFill>
              <a:schemeClr val="accent1"/>
            </a:solidFill>
          </a:ln>
        </p:spPr>
        <p:txBody>
          <a:bodyPr wrap="square">
            <a:spAutoFit/>
          </a:bodyPr>
          <a:lstStyle/>
          <a:p>
            <a:pPr lvl="0" indent="34925"/>
            <a:r>
              <a:rPr lang="en-US" sz="2000" b="1" dirty="0" err="1">
                <a:solidFill>
                  <a:srgbClr val="FF0066"/>
                </a:solidFill>
                <a:latin typeface="Arial" panose="020B0604020202020204" pitchFamily="34" charset="0"/>
                <a:cs typeface="Arial" panose="020B0604020202020204" pitchFamily="34" charset="0"/>
              </a:rPr>
              <a:t>Các</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muối</a:t>
            </a:r>
            <a:r>
              <a:rPr lang="en-US" sz="2000" b="1" dirty="0">
                <a:solidFill>
                  <a:srgbClr val="FF0066"/>
                </a:solidFill>
                <a:latin typeface="Arial" panose="020B0604020202020204" pitchFamily="34" charset="0"/>
                <a:cs typeface="Arial" panose="020B0604020202020204" pitchFamily="34" charset="0"/>
              </a:rPr>
              <a:t> NH</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NO</a:t>
            </a:r>
            <a:r>
              <a:rPr lang="en-US" sz="2000" b="1" baseline="-25000" dirty="0">
                <a:solidFill>
                  <a:srgbClr val="FF0066"/>
                </a:solidFill>
                <a:latin typeface="Arial" panose="020B0604020202020204" pitchFamily="34" charset="0"/>
                <a:cs typeface="Arial" panose="020B0604020202020204" pitchFamily="34" charset="0"/>
              </a:rPr>
              <a:t>3</a:t>
            </a:r>
            <a:r>
              <a:rPr lang="en-US" sz="2000" b="1" dirty="0">
                <a:solidFill>
                  <a:srgbClr val="FF0066"/>
                </a:solidFill>
                <a:latin typeface="Arial" panose="020B0604020202020204" pitchFamily="34" charset="0"/>
                <a:cs typeface="Arial" panose="020B0604020202020204" pitchFamily="34" charset="0"/>
              </a:rPr>
              <a:t>; (NH</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a:t>
            </a:r>
            <a:r>
              <a:rPr lang="en-US" sz="2000" b="1" baseline="-25000" dirty="0">
                <a:solidFill>
                  <a:srgbClr val="FF0066"/>
                </a:solidFill>
                <a:latin typeface="Arial" panose="020B0604020202020204" pitchFamily="34" charset="0"/>
                <a:cs typeface="Arial" panose="020B0604020202020204" pitchFamily="34" charset="0"/>
              </a:rPr>
              <a:t>2</a:t>
            </a:r>
            <a:r>
              <a:rPr lang="en-US" sz="2000" b="1" dirty="0">
                <a:solidFill>
                  <a:srgbClr val="FF0066"/>
                </a:solidFill>
                <a:latin typeface="Arial" panose="020B0604020202020204" pitchFamily="34" charset="0"/>
                <a:cs typeface="Arial" panose="020B0604020202020204" pitchFamily="34" charset="0"/>
              </a:rPr>
              <a:t>SO</a:t>
            </a:r>
            <a:r>
              <a:rPr lang="en-US" sz="2000" b="1" baseline="-25000" dirty="0">
                <a:solidFill>
                  <a:srgbClr val="FF0066"/>
                </a:solidFill>
                <a:latin typeface="Arial" panose="020B0604020202020204" pitchFamily="34" charset="0"/>
                <a:cs typeface="Arial" panose="020B0604020202020204" pitchFamily="34" charset="0"/>
              </a:rPr>
              <a:t>4  </a:t>
            </a:r>
            <a:r>
              <a:rPr lang="en-US" sz="2000" b="1" dirty="0" err="1">
                <a:solidFill>
                  <a:srgbClr val="FF0066"/>
                </a:solidFill>
                <a:latin typeface="Arial" panose="020B0604020202020204" pitchFamily="34" charset="0"/>
                <a:cs typeface="Arial" panose="020B0604020202020204" pitchFamily="34" charset="0"/>
              </a:rPr>
              <a:t>tương</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ứng</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với</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axit</a:t>
            </a:r>
            <a:r>
              <a:rPr lang="en-US" sz="2000" b="1" dirty="0">
                <a:solidFill>
                  <a:srgbClr val="FF0066"/>
                </a:solidFill>
                <a:latin typeface="Arial" panose="020B0604020202020204" pitchFamily="34" charset="0"/>
                <a:cs typeface="Arial" panose="020B0604020202020204" pitchFamily="34" charset="0"/>
              </a:rPr>
              <a:t> HNO</a:t>
            </a:r>
            <a:r>
              <a:rPr lang="en-US" sz="2000" b="1" baseline="-25000" dirty="0">
                <a:solidFill>
                  <a:srgbClr val="FF0066"/>
                </a:solidFill>
                <a:latin typeface="Arial" panose="020B0604020202020204" pitchFamily="34" charset="0"/>
                <a:cs typeface="Arial" panose="020B0604020202020204" pitchFamily="34" charset="0"/>
              </a:rPr>
              <a:t>3</a:t>
            </a:r>
            <a:r>
              <a:rPr lang="en-US" sz="2000" b="1" dirty="0">
                <a:solidFill>
                  <a:srgbClr val="FF0066"/>
                </a:solidFill>
                <a:latin typeface="Arial" panose="020B0604020202020204" pitchFamily="34" charset="0"/>
                <a:cs typeface="Arial" panose="020B0604020202020204" pitchFamily="34" charset="0"/>
              </a:rPr>
              <a:t>; H</a:t>
            </a:r>
            <a:r>
              <a:rPr lang="en-US" sz="2000" b="1" baseline="-25000" dirty="0">
                <a:solidFill>
                  <a:srgbClr val="FF0066"/>
                </a:solidFill>
                <a:latin typeface="Arial" panose="020B0604020202020204" pitchFamily="34" charset="0"/>
                <a:cs typeface="Arial" panose="020B0604020202020204" pitchFamily="34" charset="0"/>
              </a:rPr>
              <a:t>2</a:t>
            </a:r>
            <a:r>
              <a:rPr lang="en-US" sz="2000" b="1" dirty="0">
                <a:solidFill>
                  <a:srgbClr val="FF0066"/>
                </a:solidFill>
                <a:latin typeface="Arial" panose="020B0604020202020204" pitchFamily="34" charset="0"/>
                <a:cs typeface="Arial" panose="020B0604020202020204" pitchFamily="34" charset="0"/>
              </a:rPr>
              <a:t>SO</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 </a:t>
            </a:r>
          </a:p>
        </p:txBody>
      </p:sp>
      <p:sp>
        <p:nvSpPr>
          <p:cNvPr id="27" name="Rectangle 26">
            <a:extLst>
              <a:ext uri="{FF2B5EF4-FFF2-40B4-BE49-F238E27FC236}">
                <a16:creationId xmlns:a16="http://schemas.microsoft.com/office/drawing/2014/main" id="{3E8DD57F-784B-40DD-8465-11572D84DBB6}"/>
              </a:ext>
            </a:extLst>
          </p:cNvPr>
          <p:cNvSpPr/>
          <p:nvPr/>
        </p:nvSpPr>
        <p:spPr>
          <a:xfrm>
            <a:off x="304870" y="5441579"/>
            <a:ext cx="10915356" cy="400110"/>
          </a:xfrm>
          <a:prstGeom prst="rect">
            <a:avLst/>
          </a:prstGeom>
          <a:ln>
            <a:solidFill>
              <a:schemeClr val="accent1"/>
            </a:solidFill>
          </a:ln>
        </p:spPr>
        <p:txBody>
          <a:bodyPr wrap="square">
            <a:spAutoFit/>
          </a:bodyPr>
          <a:lstStyle/>
          <a:p>
            <a:pPr lvl="0" indent="34925"/>
            <a:r>
              <a:rPr lang="en-US" sz="2000" b="1" dirty="0" err="1">
                <a:solidFill>
                  <a:srgbClr val="190377"/>
                </a:solidFill>
                <a:latin typeface="Arial" panose="020B0604020202020204" pitchFamily="34" charset="0"/>
                <a:cs typeface="Arial" panose="020B0604020202020204" pitchFamily="34" charset="0"/>
              </a:rPr>
              <a:t>Trong</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các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muối</a:t>
            </a:r>
            <a:r>
              <a:rPr lang="en-US" sz="2000" b="1" dirty="0">
                <a:solidFill>
                  <a:srgbClr val="190377"/>
                </a:solidFill>
                <a:latin typeface="Arial" panose="020B0604020202020204" pitchFamily="34" charset="0"/>
                <a:cs typeface="Arial" panose="020B0604020202020204" pitchFamily="34" charset="0"/>
              </a:rPr>
              <a:t> NH</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NO</a:t>
            </a:r>
            <a:r>
              <a:rPr lang="en-US" sz="2000" b="1" baseline="-25000" dirty="0">
                <a:solidFill>
                  <a:srgbClr val="190377"/>
                </a:solidFill>
                <a:latin typeface="Arial" panose="020B0604020202020204" pitchFamily="34" charset="0"/>
                <a:cs typeface="Arial" panose="020B0604020202020204" pitchFamily="34" charset="0"/>
              </a:rPr>
              <a:t>3</a:t>
            </a:r>
            <a:r>
              <a:rPr lang="en-US" sz="2000" b="1" dirty="0">
                <a:solidFill>
                  <a:srgbClr val="190377"/>
                </a:solidFill>
                <a:latin typeface="Arial" panose="020B0604020202020204" pitchFamily="34" charset="0"/>
                <a:cs typeface="Arial" panose="020B0604020202020204" pitchFamily="34" charset="0"/>
              </a:rPr>
              <a:t>; (NH</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a:t>
            </a:r>
            <a:r>
              <a:rPr lang="en-US" sz="2000" b="1" baseline="-25000" dirty="0">
                <a:solidFill>
                  <a:srgbClr val="190377"/>
                </a:solidFill>
                <a:latin typeface="Arial" panose="020B0604020202020204" pitchFamily="34" charset="0"/>
                <a:cs typeface="Arial" panose="020B0604020202020204" pitchFamily="34" charset="0"/>
              </a:rPr>
              <a:t>2</a:t>
            </a:r>
            <a:r>
              <a:rPr lang="en-US" sz="2000" b="1" dirty="0">
                <a:solidFill>
                  <a:srgbClr val="190377"/>
                </a:solidFill>
                <a:latin typeface="Arial" panose="020B0604020202020204" pitchFamily="34" charset="0"/>
                <a:cs typeface="Arial" panose="020B0604020202020204" pitchFamily="34" charset="0"/>
              </a:rPr>
              <a:t>SO</a:t>
            </a:r>
            <a:r>
              <a:rPr lang="en-US" sz="2000" b="1" baseline="-25000" dirty="0">
                <a:solidFill>
                  <a:srgbClr val="190377"/>
                </a:solidFill>
                <a:latin typeface="Arial" panose="020B0604020202020204" pitchFamily="34" charset="0"/>
                <a:cs typeface="Arial" panose="020B0604020202020204" pitchFamily="34" charset="0"/>
              </a:rPr>
              <a:t>4  </a:t>
            </a:r>
            <a:r>
              <a:rPr lang="en-US" sz="2000" b="1" dirty="0">
                <a:solidFill>
                  <a:srgbClr val="190377"/>
                </a:solidFill>
                <a:latin typeface="Arial" panose="020B0604020202020204" pitchFamily="34" charset="0"/>
                <a:cs typeface="Arial" panose="020B0604020202020204" pitchFamily="34" charset="0"/>
              </a:rPr>
              <a:t>ion H</a:t>
            </a:r>
            <a:r>
              <a:rPr lang="en-US" sz="2000" b="1" baseline="30000" dirty="0">
                <a:solidFill>
                  <a:srgbClr val="190377"/>
                </a:solidFill>
                <a:latin typeface="Arial" panose="020B0604020202020204" pitchFamily="34" charset="0"/>
                <a:cs typeface="Arial" panose="020B0604020202020204" pitchFamily="34" charset="0"/>
              </a:rPr>
              <a:t>+</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được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thay</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thế</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bởi</a:t>
            </a:r>
            <a:r>
              <a:rPr lang="en-US" sz="2000" b="1" dirty="0">
                <a:solidFill>
                  <a:srgbClr val="190377"/>
                </a:solidFill>
                <a:latin typeface="Arial" panose="020B0604020202020204" pitchFamily="34" charset="0"/>
                <a:cs typeface="Arial" panose="020B0604020202020204" pitchFamily="34" charset="0"/>
              </a:rPr>
              <a:t> ion </a:t>
            </a:r>
            <a:r>
              <a:rPr lang="en-US" sz="2000" b="1" dirty="0" err="1">
                <a:solidFill>
                  <a:srgbClr val="190377"/>
                </a:solidFill>
                <a:latin typeface="Arial" panose="020B0604020202020204" pitchFamily="34" charset="0"/>
                <a:cs typeface="Arial" panose="020B0604020202020204" pitchFamily="34" charset="0"/>
              </a:rPr>
              <a:t>nào</a:t>
            </a:r>
            <a:r>
              <a:rPr lang="en-US" sz="2000" b="1" dirty="0">
                <a:solidFill>
                  <a:srgbClr val="190377"/>
                </a:solidFill>
                <a:latin typeface="Arial" panose="020B0604020202020204" pitchFamily="34" charset="0"/>
                <a:cs typeface="Arial" panose="020B0604020202020204" pitchFamily="34" charset="0"/>
              </a:rPr>
              <a:t>? </a:t>
            </a:r>
          </a:p>
        </p:txBody>
      </p:sp>
      <p:sp>
        <p:nvSpPr>
          <p:cNvPr id="29" name="Rectangle 28">
            <a:extLst>
              <a:ext uri="{FF2B5EF4-FFF2-40B4-BE49-F238E27FC236}">
                <a16:creationId xmlns:a16="http://schemas.microsoft.com/office/drawing/2014/main" id="{0C9F0CBA-A520-4D1A-A376-9935AAA70D32}"/>
              </a:ext>
            </a:extLst>
          </p:cNvPr>
          <p:cNvSpPr/>
          <p:nvPr/>
        </p:nvSpPr>
        <p:spPr>
          <a:xfrm>
            <a:off x="123781" y="6217924"/>
            <a:ext cx="10915356" cy="400110"/>
          </a:xfrm>
          <a:prstGeom prst="rect">
            <a:avLst/>
          </a:prstGeom>
          <a:ln>
            <a:solidFill>
              <a:schemeClr val="accent1"/>
            </a:solidFill>
          </a:ln>
        </p:spPr>
        <p:txBody>
          <a:bodyPr wrap="square">
            <a:spAutoFit/>
          </a:bodyPr>
          <a:lstStyle/>
          <a:p>
            <a:pPr lvl="0" indent="34925"/>
            <a:r>
              <a:rPr lang="en-US" sz="2000" b="1" dirty="0" err="1">
                <a:solidFill>
                  <a:srgbClr val="FF0066"/>
                </a:solidFill>
                <a:latin typeface="Arial" panose="020B0604020202020204" pitchFamily="34" charset="0"/>
                <a:cs typeface="Arial" panose="020B0604020202020204" pitchFamily="34" charset="0"/>
              </a:rPr>
              <a:t>Trong</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các</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muối</a:t>
            </a:r>
            <a:r>
              <a:rPr lang="en-US" sz="2000" b="1" dirty="0">
                <a:solidFill>
                  <a:srgbClr val="FF0066"/>
                </a:solidFill>
                <a:latin typeface="Arial" panose="020B0604020202020204" pitchFamily="34" charset="0"/>
                <a:cs typeface="Arial" panose="020B0604020202020204" pitchFamily="34" charset="0"/>
              </a:rPr>
              <a:t> NH</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NO</a:t>
            </a:r>
            <a:r>
              <a:rPr lang="en-US" sz="2000" b="1" baseline="-25000" dirty="0">
                <a:solidFill>
                  <a:srgbClr val="FF0066"/>
                </a:solidFill>
                <a:latin typeface="Arial" panose="020B0604020202020204" pitchFamily="34" charset="0"/>
                <a:cs typeface="Arial" panose="020B0604020202020204" pitchFamily="34" charset="0"/>
              </a:rPr>
              <a:t>3</a:t>
            </a:r>
            <a:r>
              <a:rPr lang="en-US" sz="2000" b="1" dirty="0">
                <a:solidFill>
                  <a:srgbClr val="FF0066"/>
                </a:solidFill>
                <a:latin typeface="Arial" panose="020B0604020202020204" pitchFamily="34" charset="0"/>
                <a:cs typeface="Arial" panose="020B0604020202020204" pitchFamily="34" charset="0"/>
              </a:rPr>
              <a:t>; (NH</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a:t>
            </a:r>
            <a:r>
              <a:rPr lang="en-US" sz="2000" b="1" baseline="-25000" dirty="0">
                <a:solidFill>
                  <a:srgbClr val="FF0066"/>
                </a:solidFill>
                <a:latin typeface="Arial" panose="020B0604020202020204" pitchFamily="34" charset="0"/>
                <a:cs typeface="Arial" panose="020B0604020202020204" pitchFamily="34" charset="0"/>
              </a:rPr>
              <a:t>2</a:t>
            </a:r>
            <a:r>
              <a:rPr lang="en-US" sz="2000" b="1" dirty="0">
                <a:solidFill>
                  <a:srgbClr val="FF0066"/>
                </a:solidFill>
                <a:latin typeface="Arial" panose="020B0604020202020204" pitchFamily="34" charset="0"/>
                <a:cs typeface="Arial" panose="020B0604020202020204" pitchFamily="34" charset="0"/>
              </a:rPr>
              <a:t>SO</a:t>
            </a:r>
            <a:r>
              <a:rPr lang="en-US" sz="2000" b="1" baseline="-25000" dirty="0">
                <a:solidFill>
                  <a:srgbClr val="FF0066"/>
                </a:solidFill>
                <a:latin typeface="Arial" panose="020B0604020202020204" pitchFamily="34" charset="0"/>
                <a:cs typeface="Arial" panose="020B0604020202020204" pitchFamily="34" charset="0"/>
              </a:rPr>
              <a:t>4  </a:t>
            </a:r>
            <a:r>
              <a:rPr lang="en-US" sz="2000" b="1" dirty="0">
                <a:solidFill>
                  <a:srgbClr val="FF0066"/>
                </a:solidFill>
                <a:latin typeface="Arial" panose="020B0604020202020204" pitchFamily="34" charset="0"/>
                <a:cs typeface="Arial" panose="020B0604020202020204" pitchFamily="34" charset="0"/>
              </a:rPr>
              <a:t>ion H</a:t>
            </a:r>
            <a:r>
              <a:rPr lang="en-US" sz="2000" b="1" baseline="30000" dirty="0">
                <a:solidFill>
                  <a:srgbClr val="FF0066"/>
                </a:solidFill>
                <a:latin typeface="Arial" panose="020B0604020202020204" pitchFamily="34" charset="0"/>
                <a:cs typeface="Arial" panose="020B0604020202020204" pitchFamily="34" charset="0"/>
              </a:rPr>
              <a:t>+</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được</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thay</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thế</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bởi</a:t>
            </a:r>
            <a:r>
              <a:rPr lang="en-US" sz="2000" b="1" dirty="0">
                <a:solidFill>
                  <a:srgbClr val="FF0066"/>
                </a:solidFill>
                <a:latin typeface="Arial" panose="020B0604020202020204" pitchFamily="34" charset="0"/>
                <a:cs typeface="Arial" panose="020B0604020202020204" pitchFamily="34" charset="0"/>
              </a:rPr>
              <a:t> ion NH</a:t>
            </a:r>
            <a:r>
              <a:rPr lang="en-US" sz="2000" b="1" baseline="-25000" dirty="0">
                <a:solidFill>
                  <a:srgbClr val="FF0066"/>
                </a:solidFill>
                <a:latin typeface="Arial" panose="020B0604020202020204" pitchFamily="34" charset="0"/>
                <a:cs typeface="Arial" panose="020B0604020202020204" pitchFamily="34" charset="0"/>
              </a:rPr>
              <a:t>4</a:t>
            </a:r>
            <a:r>
              <a:rPr lang="en-US" sz="2000" b="1" baseline="30000" dirty="0">
                <a:solidFill>
                  <a:srgbClr val="FF0066"/>
                </a:solidFill>
                <a:latin typeface="Arial" panose="020B0604020202020204" pitchFamily="34" charset="0"/>
                <a:cs typeface="Arial" panose="020B0604020202020204" pitchFamily="34" charset="0"/>
              </a:rPr>
              <a:t>+ </a:t>
            </a:r>
            <a:r>
              <a:rPr lang="en-US" sz="2000" b="1" dirty="0">
                <a:solidFill>
                  <a:srgbClr val="FF0066"/>
                </a:solidFill>
                <a:latin typeface="Arial" panose="020B0604020202020204" pitchFamily="34" charset="0"/>
                <a:cs typeface="Arial" panose="020B0604020202020204" pitchFamily="34" charset="0"/>
              </a:rPr>
              <a:t>( ion ammonium) </a:t>
            </a:r>
          </a:p>
        </p:txBody>
      </p:sp>
    </p:spTree>
    <p:extLst>
      <p:ext uri="{BB962C8B-B14F-4D97-AF65-F5344CB8AC3E}">
        <p14:creationId xmlns:p14="http://schemas.microsoft.com/office/powerpoint/2010/main" val="1666811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2"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0" grpId="0" animBg="1"/>
      <p:bldP spid="22" grpId="0" animBg="1"/>
      <p:bldP spid="24" grpId="0" animBg="1"/>
      <p:bldP spid="25" grpId="0" animBg="1"/>
      <p:bldP spid="26" grpId="0" animBg="1"/>
      <p:bldP spid="27"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161109"/>
            <a:ext cx="3961070" cy="523220"/>
          </a:xfrm>
          <a:prstGeom prst="rect">
            <a:avLst/>
          </a:prstGeom>
          <a:noFill/>
        </p:spPr>
        <p:txBody>
          <a:bodyPr wrap="square" rtlCol="0">
            <a:spAutoFit/>
          </a:bodyPr>
          <a:lstStyle/>
          <a:p>
            <a:r>
              <a:rPr lang="vi-VN"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 KHÁI NIỆM</a:t>
            </a:r>
            <a:r>
              <a:rPr lang="en-US"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MUỐI</a:t>
            </a:r>
            <a:r>
              <a:rPr lang="vi-VN"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a:t>
            </a:r>
            <a:endParaRPr lang="zh-CN" altLang="en-US"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graphicFrame>
        <p:nvGraphicFramePr>
          <p:cNvPr id="10" name="Picture Placeholder 9"/>
          <p:cNvGraphicFramePr>
            <a:graphicFrameLocks noGrp="1"/>
          </p:cNvGraphicFramePr>
          <p:nvPr>
            <p:ph type="pic" sz="quarter" idx="10"/>
            <p:extLst>
              <p:ext uri="{D42A27DB-BD31-4B8C-83A1-F6EECF244321}">
                <p14:modId xmlns:p14="http://schemas.microsoft.com/office/powerpoint/2010/main" val="3250711424"/>
              </p:ext>
            </p:extLst>
          </p:nvPr>
        </p:nvGraphicFramePr>
        <p:xfrm>
          <a:off x="3827676" y="3571536"/>
          <a:ext cx="8143370" cy="3303007"/>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473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993616">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546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NH</a:t>
                      </a:r>
                      <a:r>
                        <a:rPr lang="en-US" sz="2400" b="1" baseline="-25000" dirty="0">
                          <a:solidFill>
                            <a:srgbClr val="000000"/>
                          </a:solidFill>
                          <a:latin typeface="Times New Roman" panose="02020603050405020304" pitchFamily="18" charset="0"/>
                          <a:cs typeface="Times New Roman" panose="02020603050405020304" pitchFamily="18" charset="0"/>
                        </a:rPr>
                        <a:t>4</a:t>
                      </a:r>
                      <a:r>
                        <a:rPr lang="en-US" sz="2400" b="1" baseline="0" dirty="0">
                          <a:solidFill>
                            <a:srgbClr val="000000"/>
                          </a:solidFill>
                          <a:latin typeface="Times New Roman" panose="02020603050405020304" pitchFamily="18" charset="0"/>
                          <a:cs typeface="Times New Roman" panose="02020603050405020304" pitchFamily="18" charset="0"/>
                        </a:rPr>
                        <a:t>NO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(NH</a:t>
                      </a:r>
                      <a:r>
                        <a:rPr lang="en-US" sz="2400" b="1" baseline="-25000" dirty="0">
                          <a:solidFill>
                            <a:srgbClr val="000000"/>
                          </a:solidFill>
                          <a:latin typeface="Times New Roman" panose="02020603050405020304" pitchFamily="18" charset="0"/>
                          <a:cs typeface="Times New Roman" panose="02020603050405020304" pitchFamily="18" charset="0"/>
                        </a:rPr>
                        <a:t>4</a:t>
                      </a:r>
                      <a:r>
                        <a:rPr lang="en-US" sz="2400" b="1" dirty="0">
                          <a:solidFill>
                            <a:srgbClr val="000000"/>
                          </a:solidFill>
                          <a:latin typeface="Times New Roman" panose="02020603050405020304" pitchFamily="18" charset="0"/>
                          <a:cs typeface="Times New Roman" panose="02020603050405020304" pitchFamily="18" charset="0"/>
                        </a:rPr>
                        <a:t>)</a:t>
                      </a:r>
                      <a:r>
                        <a:rPr lang="en-US" sz="2400" b="1" baseline="-25000" dirty="0">
                          <a:solidFill>
                            <a:srgbClr val="000000"/>
                          </a:solidFill>
                          <a:latin typeface="Times New Roman" panose="02020603050405020304" pitchFamily="18" charset="0"/>
                          <a:cs typeface="Times New Roman" panose="02020603050405020304" pitchFamily="18" charset="0"/>
                        </a:rPr>
                        <a:t>2</a:t>
                      </a:r>
                      <a:r>
                        <a:rPr lang="en-US" sz="2400" b="1" dirty="0">
                          <a:solidFill>
                            <a:srgbClr val="000000"/>
                          </a:solidFill>
                          <a:latin typeface="Times New Roman" panose="02020603050405020304" pitchFamily="18" charset="0"/>
                          <a:cs typeface="Times New Roman" panose="02020603050405020304" pitchFamily="18" charset="0"/>
                        </a:rPr>
                        <a:t>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6377786" y="5063567"/>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Na</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6438746" y="5498601"/>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Cu</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SO</a:t>
            </a:r>
            <a:r>
              <a:rPr lang="en-US" altLang="vi-VN"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6494308" y="5931434"/>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NH</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4</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NO</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6514946" y="6380744"/>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2NH</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4</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269915" y="4072312"/>
            <a:ext cx="5878195" cy="830997"/>
          </a:xfrm>
          <a:prstGeom prst="rect">
            <a:avLst/>
          </a:prstGeom>
          <a:noFill/>
        </p:spPr>
        <p:txBody>
          <a:bodyPr wrap="square" rtlCol="0">
            <a:spAutoFit/>
          </a:bodyPr>
          <a:lstStyle/>
          <a:p>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ion </a:t>
            </a:r>
            <a:r>
              <a:rPr lang="en-US" altLang="vi-VN" sz="2400" b="1" dirty="0" err="1">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kim</a:t>
            </a:r>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r>
              <a:rPr lang="en-US" altLang="vi-VN" sz="2400" b="1" dirty="0" err="1">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loại</a:t>
            </a:r>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a:p>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ion ammonium                </a:t>
            </a:r>
            <a:r>
              <a:rPr lang="en-US" altLang="vi-VN" sz="2400" b="1" dirty="0">
                <a:solidFill>
                  <a:srgbClr val="0070C0"/>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gốc acid                  </a:t>
            </a:r>
            <a:endParaRPr lang="vi-VN" altLang="zh-CN" sz="2400" b="1" dirty="0">
              <a:solidFill>
                <a:srgbClr val="0070C0"/>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5" name="Rectangle 4"/>
          <p:cNvSpPr/>
          <p:nvPr/>
        </p:nvSpPr>
        <p:spPr>
          <a:xfrm>
            <a:off x="13512" y="2770538"/>
            <a:ext cx="9851250" cy="523220"/>
          </a:xfrm>
          <a:prstGeom prst="rect">
            <a:avLst/>
          </a:prstGeom>
        </p:spPr>
        <p:txBody>
          <a:bodyPr wrap="square">
            <a:spAutoFit/>
          </a:bodyPr>
          <a:lstStyle/>
          <a:p>
            <a:pPr lvl="0">
              <a:defRPr/>
            </a:pPr>
            <a:r>
              <a:rPr lang="vi-VN"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Phân</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tử</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muối</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gồm</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những</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thành</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phần</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nào</a:t>
            </a:r>
            <a:r>
              <a:rPr lang="en-US" sz="2800" b="1" dirty="0">
                <a:solidFill>
                  <a:srgbClr val="190377"/>
                </a:solidFill>
                <a:latin typeface="Times New Roman" panose="02020603050405020304" pitchFamily="18" charset="0"/>
                <a:cs typeface="Times New Roman" panose="02020603050405020304" pitchFamily="18" charset="0"/>
              </a:rPr>
              <a:t>?</a:t>
            </a:r>
            <a:endParaRPr lang="vi-VN" sz="2800" b="1" dirty="0">
              <a:solidFill>
                <a:srgbClr val="190377"/>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E52E2A0-F9E2-446B-BDF2-9235FD9374B6}"/>
              </a:ext>
            </a:extLst>
          </p:cNvPr>
          <p:cNvSpPr/>
          <p:nvPr/>
        </p:nvSpPr>
        <p:spPr>
          <a:xfrm>
            <a:off x="414593" y="1041723"/>
            <a:ext cx="5717267" cy="523220"/>
          </a:xfrm>
          <a:prstGeom prst="rect">
            <a:avLst/>
          </a:prstGeom>
          <a:ln>
            <a:solidFill>
              <a:schemeClr val="accent1"/>
            </a:solidFill>
          </a:ln>
        </p:spPr>
        <p:txBody>
          <a:bodyPr wrap="square">
            <a:spAutoFit/>
          </a:bodyPr>
          <a:lstStyle/>
          <a:p>
            <a:pPr lvl="0" indent="34925"/>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Nêu</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khái</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niệm</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muối</a:t>
            </a:r>
            <a:r>
              <a:rPr lang="en-US" sz="2800" b="1" dirty="0">
                <a:solidFill>
                  <a:srgbClr val="190377"/>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CE1A911B-B49A-4934-9412-EACDC6CA8FEE}"/>
              </a:ext>
            </a:extLst>
          </p:cNvPr>
          <p:cNvSpPr/>
          <p:nvPr/>
        </p:nvSpPr>
        <p:spPr>
          <a:xfrm>
            <a:off x="225910" y="1724139"/>
            <a:ext cx="11263626" cy="954107"/>
          </a:xfrm>
          <a:prstGeom prst="rect">
            <a:avLst/>
          </a:prstGeom>
          <a:ln>
            <a:solidFill>
              <a:schemeClr val="accent1"/>
            </a:solidFill>
          </a:ln>
        </p:spPr>
        <p:txBody>
          <a:bodyPr wrap="square">
            <a:spAutoFit/>
          </a:bodyPr>
          <a:lstStyle/>
          <a:p>
            <a:pPr lvl="0" indent="34925"/>
            <a:r>
              <a:rPr lang="en-US" sz="2800" b="1" dirty="0" err="1">
                <a:solidFill>
                  <a:srgbClr val="FF0066"/>
                </a:solidFill>
                <a:latin typeface="Times New Roman" panose="02020603050405020304" pitchFamily="18" charset="0"/>
                <a:cs typeface="Times New Roman" panose="02020603050405020304" pitchFamily="18" charset="0"/>
              </a:rPr>
              <a:t>Khái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niệm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Muối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là</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những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hợp</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chất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được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tạo</a:t>
            </a:r>
            <a:r>
              <a:rPr lang="en-US" sz="2800" b="1" dirty="0">
                <a:solidFill>
                  <a:srgbClr val="FF0066"/>
                </a:solidFill>
                <a:latin typeface="Times New Roman" panose="02020603050405020304" pitchFamily="18" charset="0"/>
                <a:cs typeface="Times New Roman" panose="02020603050405020304" pitchFamily="18" charset="0"/>
              </a:rPr>
              <a:t> ra </a:t>
            </a:r>
            <a:r>
              <a:rPr lang="en-US" sz="2800" b="1" dirty="0" err="1">
                <a:solidFill>
                  <a:srgbClr val="FF0066"/>
                </a:solidFill>
                <a:latin typeface="Times New Roman" panose="02020603050405020304" pitchFamily="18" charset="0"/>
                <a:cs typeface="Times New Roman" panose="02020603050405020304" pitchFamily="18" charset="0"/>
              </a:rPr>
              <a:t>khi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thay</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thế</a:t>
            </a:r>
            <a:r>
              <a:rPr lang="en-US" sz="2800" b="1" dirty="0">
                <a:solidFill>
                  <a:srgbClr val="FF0066"/>
                </a:solidFill>
                <a:latin typeface="Times New Roman" panose="02020603050405020304" pitchFamily="18" charset="0"/>
                <a:cs typeface="Times New Roman" panose="02020603050405020304" pitchFamily="18" charset="0"/>
              </a:rPr>
              <a:t> ion H</a:t>
            </a:r>
            <a:r>
              <a:rPr lang="en-US" sz="2800" b="1" baseline="30000" dirty="0">
                <a:solidFill>
                  <a:srgbClr val="FF0066"/>
                </a:solidFill>
                <a:latin typeface="Times New Roman" panose="02020603050405020304" pitchFamily="18" charset="0"/>
                <a:cs typeface="Times New Roman" panose="02020603050405020304" pitchFamily="18" charset="0"/>
              </a:rPr>
              <a: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trong</a:t>
            </a:r>
            <a:r>
              <a:rPr lang="en-US" sz="2800" b="1" dirty="0">
                <a:solidFill>
                  <a:srgbClr val="FF0066"/>
                </a:solidFill>
                <a:latin typeface="Times New Roman" panose="02020603050405020304" pitchFamily="18" charset="0"/>
                <a:cs typeface="Times New Roman" panose="02020603050405020304" pitchFamily="18" charset="0"/>
              </a:rPr>
              <a:t> acid </a:t>
            </a:r>
            <a:r>
              <a:rPr lang="en-US" sz="2800" b="1" dirty="0" err="1">
                <a:solidFill>
                  <a:srgbClr val="FF0066"/>
                </a:solidFill>
                <a:latin typeface="Times New Roman" panose="02020603050405020304" pitchFamily="18" charset="0"/>
                <a:cs typeface="Times New Roman" panose="02020603050405020304" pitchFamily="18" charset="0"/>
              </a:rPr>
              <a:t>bằng</a:t>
            </a:r>
            <a:r>
              <a:rPr lang="en-US" sz="2800" b="1" dirty="0">
                <a:solidFill>
                  <a:srgbClr val="FF0066"/>
                </a:solidFill>
                <a:latin typeface="Times New Roman" panose="02020603050405020304" pitchFamily="18" charset="0"/>
                <a:cs typeface="Times New Roman" panose="02020603050405020304" pitchFamily="18" charset="0"/>
              </a:rPr>
              <a:t> ion </a:t>
            </a:r>
            <a:r>
              <a:rPr lang="en-US" sz="2800" b="1" dirty="0" err="1">
                <a:solidFill>
                  <a:srgbClr val="FF0066"/>
                </a:solidFill>
                <a:latin typeface="Times New Roman" panose="02020603050405020304" pitchFamily="18" charset="0"/>
                <a:cs typeface="Times New Roman" panose="02020603050405020304" pitchFamily="18" charset="0"/>
              </a:rPr>
              <a:t>kim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loại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hoặc</a:t>
            </a:r>
            <a:r>
              <a:rPr lang="en-US" sz="2800" b="1" dirty="0">
                <a:solidFill>
                  <a:srgbClr val="FF0066"/>
                </a:solidFill>
                <a:latin typeface="Times New Roman" panose="02020603050405020304" pitchFamily="18" charset="0"/>
                <a:cs typeface="Times New Roman" panose="02020603050405020304" pitchFamily="18" charset="0"/>
              </a:rPr>
              <a:t> ion ammonium (NH</a:t>
            </a:r>
            <a:r>
              <a:rPr lang="en-US" sz="2800" b="1" baseline="-25000" dirty="0">
                <a:solidFill>
                  <a:srgbClr val="FF0066"/>
                </a:solidFill>
                <a:latin typeface="Times New Roman" panose="02020603050405020304" pitchFamily="18" charset="0"/>
                <a:cs typeface="Times New Roman" panose="02020603050405020304" pitchFamily="18" charset="0"/>
              </a:rPr>
              <a:t>4</a:t>
            </a:r>
            <a:r>
              <a:rPr lang="en-US" sz="2800" b="1" baseline="30000" dirty="0">
                <a:solidFill>
                  <a:srgbClr val="FF0066"/>
                </a:solidFill>
                <a:latin typeface="Times New Roman" panose="02020603050405020304" pitchFamily="18" charset="0"/>
                <a:cs typeface="Times New Roman" panose="02020603050405020304" pitchFamily="18" charset="0"/>
              </a:rPr>
              <a:t>+)</a:t>
            </a:r>
            <a:endParaRPr lang="en-US" sz="28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2"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2"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2"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2"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1"/>
      <p:bldP spid="15" grpId="2"/>
      <p:bldP spid="16" grpId="1"/>
      <p:bldP spid="16" grpId="2"/>
      <p:bldP spid="17" grpId="1"/>
      <p:bldP spid="17" grpId="2"/>
      <p:bldP spid="18" grpId="1"/>
      <p:bldP spid="18" grpId="2"/>
      <p:bldP spid="5" grpId="0"/>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9">
            <a:extLst>
              <a:ext uri="{FF2B5EF4-FFF2-40B4-BE49-F238E27FC236}">
                <a16:creationId xmlns:a16="http://schemas.microsoft.com/office/drawing/2014/main" id="{C01FE8B7-A82E-4867-9589-5E7733393D65}"/>
              </a:ext>
            </a:extLst>
          </p:cNvPr>
          <p:cNvGraphicFramePr>
            <a:graphicFrameLocks noGrp="1"/>
          </p:cNvGraphicFramePr>
          <p:nvPr>
            <p:ph type="pic" sz="quarter" idx="10"/>
            <p:extLst>
              <p:ext uri="{D42A27DB-BD31-4B8C-83A1-F6EECF244321}">
                <p14:modId xmlns:p14="http://schemas.microsoft.com/office/powerpoint/2010/main" val="3116436838"/>
              </p:ext>
            </p:extLst>
          </p:nvPr>
        </p:nvGraphicFramePr>
        <p:xfrm>
          <a:off x="1073721" y="279696"/>
          <a:ext cx="9404227" cy="2756832"/>
        </p:xfrm>
        <a:graphic>
          <a:graphicData uri="http://schemas.openxmlformats.org/drawingml/2006/table">
            <a:tbl>
              <a:tblPr firstRow="1" bandRow="1">
                <a:tableStyleId>{5940675A-B579-460E-94D1-54222C63F5DA}</a:tableStyleId>
              </a:tblPr>
              <a:tblGrid>
                <a:gridCol w="1764625">
                  <a:extLst>
                    <a:ext uri="{9D8B030D-6E8A-4147-A177-3AD203B41FA5}">
                      <a16:colId xmlns:a16="http://schemas.microsoft.com/office/drawing/2014/main" val="20000"/>
                    </a:ext>
                  </a:extLst>
                </a:gridCol>
                <a:gridCol w="3819801">
                  <a:extLst>
                    <a:ext uri="{9D8B030D-6E8A-4147-A177-3AD203B41FA5}">
                      <a16:colId xmlns:a16="http://schemas.microsoft.com/office/drawing/2014/main" val="20001"/>
                    </a:ext>
                  </a:extLst>
                </a:gridCol>
                <a:gridCol w="3819801">
                  <a:extLst>
                    <a:ext uri="{9D8B030D-6E8A-4147-A177-3AD203B41FA5}">
                      <a16:colId xmlns:a16="http://schemas.microsoft.com/office/drawing/2014/main" val="1549103423"/>
                    </a:ext>
                  </a:extLst>
                </a:gridCol>
              </a:tblGrid>
              <a:tr h="585132">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STT</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CTHH </a:t>
                      </a:r>
                      <a:r>
                        <a:rPr lang="en-US" sz="2400" b="1" dirty="0" err="1">
                          <a:solidFill>
                            <a:srgbClr val="FF0000"/>
                          </a:solidFill>
                          <a:latin typeface="Times New Roman" panose="02020603050405020304" pitchFamily="18" charset="0"/>
                          <a:cs typeface="Times New Roman" panose="02020603050405020304" pitchFamily="18" charset="0"/>
                        </a:rPr>
                        <a:t>muối</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Axit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MgCl</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0614">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KNO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3720965424"/>
                  </a:ext>
                </a:extLst>
              </a:tr>
            </a:tbl>
          </a:graphicData>
        </a:graphic>
      </p:graphicFrame>
      <p:graphicFrame>
        <p:nvGraphicFramePr>
          <p:cNvPr id="4" name="Picture Placeholder 9">
            <a:extLst>
              <a:ext uri="{FF2B5EF4-FFF2-40B4-BE49-F238E27FC236}">
                <a16:creationId xmlns:a16="http://schemas.microsoft.com/office/drawing/2014/main" id="{99ADA244-670E-416A-B364-1E8E65763608}"/>
              </a:ext>
            </a:extLst>
          </p:cNvPr>
          <p:cNvGraphicFramePr>
            <a:graphicFrameLocks/>
          </p:cNvGraphicFramePr>
          <p:nvPr>
            <p:extLst>
              <p:ext uri="{D42A27DB-BD31-4B8C-83A1-F6EECF244321}">
                <p14:modId xmlns:p14="http://schemas.microsoft.com/office/powerpoint/2010/main" val="3857982110"/>
              </p:ext>
            </p:extLst>
          </p:nvPr>
        </p:nvGraphicFramePr>
        <p:xfrm>
          <a:off x="989452" y="3465752"/>
          <a:ext cx="9404227" cy="2876460"/>
        </p:xfrm>
        <a:graphic>
          <a:graphicData uri="http://schemas.openxmlformats.org/drawingml/2006/table">
            <a:tbl>
              <a:tblPr firstRow="1" bandRow="1">
                <a:tableStyleId>{5940675A-B579-460E-94D1-54222C63F5DA}</a:tableStyleId>
              </a:tblPr>
              <a:tblGrid>
                <a:gridCol w="1764625">
                  <a:extLst>
                    <a:ext uri="{9D8B030D-6E8A-4147-A177-3AD203B41FA5}">
                      <a16:colId xmlns:a16="http://schemas.microsoft.com/office/drawing/2014/main" val="20000"/>
                    </a:ext>
                  </a:extLst>
                </a:gridCol>
                <a:gridCol w="3819801">
                  <a:extLst>
                    <a:ext uri="{9D8B030D-6E8A-4147-A177-3AD203B41FA5}">
                      <a16:colId xmlns:a16="http://schemas.microsoft.com/office/drawing/2014/main" val="20001"/>
                    </a:ext>
                  </a:extLst>
                </a:gridCol>
                <a:gridCol w="3819801">
                  <a:extLst>
                    <a:ext uri="{9D8B030D-6E8A-4147-A177-3AD203B41FA5}">
                      <a16:colId xmlns:a16="http://schemas.microsoft.com/office/drawing/2014/main" val="1549103423"/>
                    </a:ext>
                  </a:extLst>
                </a:gridCol>
              </a:tblGrid>
              <a:tr h="704760">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STT</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CTHH </a:t>
                      </a:r>
                      <a:r>
                        <a:rPr lang="en-US" sz="2400" b="1" dirty="0" err="1">
                          <a:solidFill>
                            <a:srgbClr val="FF0000"/>
                          </a:solidFill>
                          <a:latin typeface="Times New Roman" panose="02020603050405020304" pitchFamily="18" charset="0"/>
                          <a:cs typeface="Times New Roman" panose="02020603050405020304" pitchFamily="18" charset="0"/>
                        </a:rPr>
                        <a:t>muối</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Axit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62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MgCl</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HCl</a:t>
                      </a: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8422">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KNO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HNO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3720965424"/>
                  </a:ext>
                </a:extLst>
              </a:tr>
            </a:tbl>
          </a:graphicData>
        </a:graphic>
      </p:graphicFrame>
    </p:spTree>
    <p:extLst>
      <p:ext uri="{BB962C8B-B14F-4D97-AF65-F5344CB8AC3E}">
        <p14:creationId xmlns:p14="http://schemas.microsoft.com/office/powerpoint/2010/main" val="179645001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66824" y="5134164"/>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98246" y="5999406"/>
            <a:ext cx="10691446" cy="545727"/>
          </a:xfrm>
          <a:prstGeom prst="rect">
            <a:avLst/>
          </a:prstGeom>
        </p:spPr>
        <p:txBody>
          <a:bodyPr wrap="square">
            <a:spAutoFit/>
          </a:bodyPr>
          <a:lstStyle/>
          <a:p>
            <a:pPr marL="457200">
              <a:lnSpc>
                <a:spcPct val="115000"/>
              </a:lnSpc>
              <a:spcAft>
                <a:spcPts val="0"/>
              </a:spcAft>
            </a:pPr>
            <a:r>
              <a:rPr lang="fr-FR"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muối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kim</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loại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kèm</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hoá</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trị</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kim</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loại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gốc</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acid</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vi-VN"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Nhóm 2">
            <a:extLst>
              <a:ext uri="{FF2B5EF4-FFF2-40B4-BE49-F238E27FC236}">
                <a16:creationId xmlns:a16="http://schemas.microsoft.com/office/drawing/2014/main" id="{87C47767-2AC7-B182-1765-BD8B5B59AFB8}"/>
              </a:ext>
            </a:extLst>
          </p:cNvPr>
          <p:cNvGrpSpPr/>
          <p:nvPr/>
        </p:nvGrpSpPr>
        <p:grpSpPr>
          <a:xfrm>
            <a:off x="1209005" y="934010"/>
            <a:ext cx="8669929" cy="3694656"/>
            <a:chOff x="2004136" y="480448"/>
            <a:chExt cx="8669929" cy="3694656"/>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2" name="Hình chữ nhật 1">
              <a:extLst>
                <a:ext uri="{FF2B5EF4-FFF2-40B4-BE49-F238E27FC236}">
                  <a16:creationId xmlns:a16="http://schemas.microsoft.com/office/drawing/2014/main" id="{211D82F7-B62F-2ACE-3D5A-08ADA8E4A985}"/>
                </a:ext>
              </a:extLst>
            </p:cNvPr>
            <p:cNvSpPr/>
            <p:nvPr/>
          </p:nvSpPr>
          <p:spPr>
            <a:xfrm>
              <a:off x="2004136" y="480448"/>
              <a:ext cx="1061107" cy="4074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文本框 1">
            <a:extLst>
              <a:ext uri="{FF2B5EF4-FFF2-40B4-BE49-F238E27FC236}">
                <a16:creationId xmlns:a16="http://schemas.microsoft.com/office/drawing/2014/main" id="{80FC8BDA-CA73-464F-920D-CED4CBD371AA}"/>
              </a:ext>
            </a:extLst>
          </p:cNvPr>
          <p:cNvSpPr txBox="1"/>
          <p:nvPr/>
        </p:nvSpPr>
        <p:spPr>
          <a:xfrm>
            <a:off x="3020643" y="161109"/>
            <a:ext cx="3576620" cy="523220"/>
          </a:xfrm>
          <a:prstGeom prst="rect">
            <a:avLst/>
          </a:prstGeom>
          <a:noFill/>
        </p:spPr>
        <p:txBody>
          <a:bodyPr wrap="none" rtlCol="0">
            <a:spAutoFit/>
          </a:bodyPr>
          <a:lstStyle/>
          <a:p>
            <a:r>
              <a:rPr lang="en-US" altLang="zh-CN" sz="2800" b="1" dirty="0">
                <a:solidFill>
                  <a:srgbClr val="FF0000"/>
                </a:solidFill>
                <a:ea typeface="Yeseva One" panose="00000500000000000000" charset="0"/>
                <a:sym typeface="Yeseva One" panose="00000500000000000000" charset="0"/>
              </a:rPr>
              <a:t>II. TÊN GỌI CỦA MUỐI</a:t>
            </a:r>
            <a:r>
              <a:rPr lang="vi-VN" altLang="zh-CN" sz="2800" b="1" dirty="0">
                <a:solidFill>
                  <a:srgbClr val="FF0000"/>
                </a:solidFill>
                <a:ea typeface="Yeseva One" panose="00000500000000000000" charset="0"/>
                <a:sym typeface="Yeseva One" panose="00000500000000000000" charset="0"/>
              </a:rPr>
              <a:t> </a:t>
            </a:r>
            <a:endParaRPr lang="zh-CN" altLang="en-US" sz="2800" b="1" dirty="0">
              <a:solidFill>
                <a:srgbClr val="FF0000"/>
              </a:solidFill>
              <a:ea typeface="Yeseva One" panose="00000500000000000000" charset="0"/>
              <a:sym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
        <p:nvSpPr>
          <p:cNvPr id="2" name="Hình chữ nhật 1">
            <a:extLst>
              <a:ext uri="{FF2B5EF4-FFF2-40B4-BE49-F238E27FC236}">
                <a16:creationId xmlns:a16="http://schemas.microsoft.com/office/drawing/2014/main" id="{E499A148-E0EE-83EF-980F-A74EDC9F7292}"/>
              </a:ext>
            </a:extLst>
          </p:cNvPr>
          <p:cNvSpPr/>
          <p:nvPr/>
        </p:nvSpPr>
        <p:spPr>
          <a:xfrm>
            <a:off x="1475740" y="87630"/>
            <a:ext cx="1380002" cy="407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en-US" sz="2400" b="1"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a:t>
            </a:r>
            <a:r>
              <a:rPr lang="vi-VN" sz="2400" b="1"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1181346"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a:latin typeface="Times New Roman" panose="02020603050405020304" pitchFamily="18" charset="0"/>
                <a:cs typeface="Calibri" panose="020F0502020204030204" pitchFamily="34" charset="0"/>
              </a:rPr>
              <a:t>*. Công thức hoá học của phân tử muối:</a:t>
            </a: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II.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
        <p:nvSpPr>
          <p:cNvPr id="2" name="Hình chữ nhật 1">
            <a:extLst>
              <a:ext uri="{FF2B5EF4-FFF2-40B4-BE49-F238E27FC236}">
                <a16:creationId xmlns:a16="http://schemas.microsoft.com/office/drawing/2014/main" id="{B8AC840C-147D-9E7E-410A-A557D5AF913B}"/>
              </a:ext>
            </a:extLst>
          </p:cNvPr>
          <p:cNvSpPr/>
          <p:nvPr/>
        </p:nvSpPr>
        <p:spPr>
          <a:xfrm>
            <a:off x="3366052" y="6351270"/>
            <a:ext cx="2160105" cy="2959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E4C53CEC-2CD5-AE6A-B8F2-CA6E1715BA00}"/>
              </a:ext>
            </a:extLst>
          </p:cNvPr>
          <p:cNvSpPr/>
          <p:nvPr/>
        </p:nvSpPr>
        <p:spPr>
          <a:xfrm>
            <a:off x="292098" y="5756548"/>
            <a:ext cx="1061107" cy="30371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4775"/>
          </a:xfrm>
          <a:prstGeom prst="rect">
            <a:avLst/>
          </a:prstGeom>
          <a:noFill/>
        </p:spPr>
        <p:txBody>
          <a:bodyPr wrap="square" rtlCol="0">
            <a:spAutoFit/>
          </a:bodyPr>
          <a:lstStyle/>
          <a:p>
            <a:r>
              <a:rPr lang="vi-VN"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FF0000"/>
                </a:solidFill>
                <a:ea typeface="Yeseva One" panose="00000500000000000000" charset="0"/>
                <a:sym typeface="Yeseva One" panose="00000500000000000000" charset="0"/>
              </a:rPr>
              <a:t> </a:t>
            </a:r>
            <a:endParaRPr lang="zh-CN" altLang="en-US" sz="2800" b="1" dirty="0">
              <a:solidFill>
                <a:srgbClr val="FF000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
        <p:nvSpPr>
          <p:cNvPr id="4" name="Hình chữ nhật 3">
            <a:extLst>
              <a:ext uri="{FF2B5EF4-FFF2-40B4-BE49-F238E27FC236}">
                <a16:creationId xmlns:a16="http://schemas.microsoft.com/office/drawing/2014/main" id="{5F037D4B-60DD-9CD6-DDB2-3BA25FC18E4A}"/>
              </a:ext>
            </a:extLst>
          </p:cNvPr>
          <p:cNvSpPr/>
          <p:nvPr/>
        </p:nvSpPr>
        <p:spPr>
          <a:xfrm>
            <a:off x="1320800" y="574675"/>
            <a:ext cx="1239520" cy="367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373A9301-333C-B7F1-BE63-FB43A1B37901}"/>
              </a:ext>
            </a:extLst>
          </p:cNvPr>
          <p:cNvSpPr/>
          <p:nvPr/>
        </p:nvSpPr>
        <p:spPr>
          <a:xfrm>
            <a:off x="892248" y="5050302"/>
            <a:ext cx="10390041" cy="1705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3DE40F2A-B347-CE7D-0295-F0D9620FB9B0}"/>
              </a:ext>
            </a:extLst>
          </p:cNvPr>
          <p:cNvPicPr>
            <a:picLocks noChangeAspect="1"/>
          </p:cNvPicPr>
          <p:nvPr/>
        </p:nvPicPr>
        <p:blipFill>
          <a:blip r:embed="rId3"/>
          <a:stretch>
            <a:fillRect/>
          </a:stretch>
        </p:blipFill>
        <p:spPr>
          <a:xfrm>
            <a:off x="1331595" y="5014828"/>
            <a:ext cx="9040348" cy="1843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56272" y="1272882"/>
            <a:ext cx="11971606" cy="2677656"/>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9151"/>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V</a:t>
            </a:r>
            <a:r>
              <a:rPr lang="vi-VN"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a:t>
            </a:r>
            <a:r>
              <a:rPr lang="en-US"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TÍNH CHẤT HÓA HỌC</a:t>
            </a:r>
            <a:endParaRPr lang="zh-CN" altLang="en-US" sz="2800" b="1" dirty="0">
              <a:solidFill>
                <a:srgbClr val="FF000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dirty="0" err="1">
                <a:solidFill>
                  <a:srgbClr val="000000"/>
                </a:solidFill>
                <a:latin typeface="Times New Roman" panose="02020603050405020304" pitchFamily="18" charset="0"/>
                <a:cs typeface="Arial" panose="020B0604020202020204" pitchFamily="34" charset="0"/>
              </a:rPr>
              <a:t>Phiếu</a:t>
            </a:r>
            <a:r>
              <a:rPr lang="en-US" sz="2400" b="1" dirty="0">
                <a:solidFill>
                  <a:srgbClr val="000000"/>
                </a:solidFill>
                <a:latin typeface="Times New Roman" panose="02020603050405020304" pitchFamily="18" charset="0"/>
                <a:cs typeface="Arial" panose="020B0604020202020204" pitchFamily="34" charset="0"/>
              </a:rPr>
              <a:t> </a:t>
            </a:r>
            <a:r>
              <a:rPr lang="en-US" sz="2400" b="1" dirty="0" err="1">
                <a:solidFill>
                  <a:srgbClr val="000000"/>
                </a:solidFill>
                <a:latin typeface="Times New Roman" panose="02020603050405020304" pitchFamily="18" charset="0"/>
                <a:cs typeface="Arial" panose="020B0604020202020204" pitchFamily="34" charset="0"/>
              </a:rPr>
              <a:t>học</a:t>
            </a:r>
            <a:r>
              <a:rPr lang="en-US" sz="2400" b="1" dirty="0">
                <a:solidFill>
                  <a:srgbClr val="000000"/>
                </a:solidFill>
                <a:latin typeface="Times New Roman" panose="02020603050405020304" pitchFamily="18" charset="0"/>
                <a:cs typeface="Arial" panose="020B0604020202020204" pitchFamily="34" charset="0"/>
              </a:rPr>
              <a:t> </a:t>
            </a:r>
            <a:r>
              <a:rPr lang="en-US" sz="2400" b="1" dirty="0" err="1">
                <a:solidFill>
                  <a:srgbClr val="000000"/>
                </a:solidFill>
                <a:latin typeface="Times New Roman" panose="02020603050405020304" pitchFamily="18" charset="0"/>
                <a:cs typeface="Arial" panose="020B0604020202020204" pitchFamily="34" charset="0"/>
              </a:rPr>
              <a:t>tập</a:t>
            </a:r>
            <a:r>
              <a:rPr lang="en-US" sz="2400" b="1" dirty="0">
                <a:solidFill>
                  <a:srgbClr val="000000"/>
                </a:solidFill>
                <a:latin typeface="Times New Roman" panose="02020603050405020304" pitchFamily="18" charset="0"/>
                <a:cs typeface="Arial" panose="020B0604020202020204" pitchFamily="34" charset="0"/>
              </a:rPr>
              <a:t> </a:t>
            </a:r>
            <a:r>
              <a:rPr lang="en-US" sz="2400" b="1" dirty="0" err="1">
                <a:solidFill>
                  <a:srgbClr val="000000"/>
                </a:solidFill>
                <a:latin typeface="Times New Roman" panose="02020603050405020304" pitchFamily="18" charset="0"/>
                <a:cs typeface="Arial" panose="020B0604020202020204" pitchFamily="34" charset="0"/>
              </a:rPr>
              <a:t>số</a:t>
            </a:r>
            <a:r>
              <a:rPr lang="en-US" sz="2400" b="1" dirty="0">
                <a:solidFill>
                  <a:srgbClr val="000000"/>
                </a:solidFill>
                <a:latin typeface="Times New Roman" panose="02020603050405020304" pitchFamily="18" charset="0"/>
                <a:cs typeface="Arial" panose="020B0604020202020204" pitchFamily="34" charset="0"/>
              </a:rPr>
              <a:t> </a:t>
            </a:r>
            <a:endParaRPr lang="en-US" sz="2400" b="0" dirty="0">
              <a:solidFill>
                <a:srgbClr val="000000"/>
              </a:solidFill>
              <a:latin typeface="Times New Roman" panose="02020603050405020304" pitchFamily="18" charset="0"/>
              <a:cs typeface="Arial" panose="020B0604020202020204" pitchFamily="34" charset="0"/>
            </a:endParaRPr>
          </a:p>
          <a:p>
            <a:pPr indent="0" algn="l"/>
            <a:r>
              <a:rPr lang="en-US" sz="2400" b="1" dirty="0">
                <a:solidFill>
                  <a:srgbClr val="0070C0"/>
                </a:solidFill>
                <a:latin typeface="Times New Roman" panose="02020603050405020304" pitchFamily="18" charset="0"/>
                <a:cs typeface="Arial" panose="020B0604020202020204" pitchFamily="34" charset="0"/>
              </a:rPr>
              <a:t>1.(</a:t>
            </a:r>
            <a:r>
              <a:rPr lang="en-US" sz="2400" b="1" dirty="0" err="1">
                <a:solidFill>
                  <a:srgbClr val="0070C0"/>
                </a:solidFill>
                <a:latin typeface="Times New Roman" panose="02020603050405020304" pitchFamily="18" charset="0"/>
                <a:cs typeface="Arial" panose="020B0604020202020204" pitchFamily="34" charset="0"/>
              </a:rPr>
              <a:t>Trạm</a:t>
            </a:r>
            <a:r>
              <a:rPr lang="en-US" sz="2400" b="1" dirty="0">
                <a:solidFill>
                  <a:srgbClr val="0070C0"/>
                </a:solidFill>
                <a:latin typeface="Times New Roman" panose="02020603050405020304" pitchFamily="18" charset="0"/>
                <a:cs typeface="Arial" panose="020B0604020202020204" pitchFamily="34" charset="0"/>
              </a:rPr>
              <a:t> 1) - </a:t>
            </a:r>
            <a:r>
              <a:rPr lang="en-US" sz="2400" b="1" dirty="0" err="1">
                <a:solidFill>
                  <a:srgbClr val="0070C0"/>
                </a:solidFill>
                <a:latin typeface="Times New Roman" panose="02020603050405020304" pitchFamily="18" charset="0"/>
                <a:cs typeface="Arial" panose="020B0604020202020204" pitchFamily="34" charset="0"/>
              </a:rPr>
              <a:t>Nêu</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tính</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chất</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hóa</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học</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của</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muối</a:t>
            </a:r>
            <a:r>
              <a:rPr lang="en-US" sz="2400" b="1" dirty="0">
                <a:solidFill>
                  <a:srgbClr val="0070C0"/>
                </a:solidFill>
                <a:latin typeface="Times New Roman" panose="02020603050405020304" pitchFamily="18" charset="0"/>
                <a:cs typeface="Arial" panose="020B0604020202020204" pitchFamily="34" charset="0"/>
              </a:rPr>
              <a:t>?</a:t>
            </a:r>
          </a:p>
          <a:p>
            <a:pPr indent="0" algn="l"/>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Nêu</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thí</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nghiệm</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thể</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hiện</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từng</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tính</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chất</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hóa</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học</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của</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muối</a:t>
            </a:r>
            <a:r>
              <a:rPr lang="en-US" sz="2400" b="1" dirty="0">
                <a:solidFill>
                  <a:srgbClr val="0070C0"/>
                </a:solidFill>
                <a:latin typeface="Times New Roman" panose="02020603050405020304" pitchFamily="18" charset="0"/>
                <a:cs typeface="Arial" panose="020B0604020202020204" pitchFamily="34" charset="0"/>
              </a:rPr>
              <a:t>?</a:t>
            </a:r>
          </a:p>
          <a:p>
            <a:pPr indent="0" algn="l"/>
            <a:r>
              <a:rPr lang="en-US" sz="2400" b="1" dirty="0">
                <a:solidFill>
                  <a:srgbClr val="FF00FF"/>
                </a:solidFill>
                <a:latin typeface="Times New Roman" panose="02020603050405020304" pitchFamily="18" charset="0"/>
                <a:cs typeface="Arial" panose="020B0604020202020204" pitchFamily="34" charset="0"/>
              </a:rPr>
              <a:t>2.</a:t>
            </a:r>
            <a:r>
              <a:rPr lang="en-US" sz="2400" b="1" dirty="0">
                <a:solidFill>
                  <a:srgbClr val="FF00FF"/>
                </a:solidFill>
                <a:latin typeface="Times New Roman" panose="02020603050405020304" pitchFamily="18" charset="0"/>
                <a:cs typeface="Arial" panose="020B0604020202020204" pitchFamily="34" charset="0"/>
                <a:sym typeface="+mn-ea"/>
              </a:rPr>
              <a:t>(</a:t>
            </a:r>
            <a:r>
              <a:rPr lang="en-US" sz="2400" b="1" dirty="0" err="1">
                <a:solidFill>
                  <a:srgbClr val="FF00FF"/>
                </a:solidFill>
                <a:latin typeface="Times New Roman" panose="02020603050405020304" pitchFamily="18" charset="0"/>
                <a:cs typeface="Arial" panose="020B0604020202020204" pitchFamily="34" charset="0"/>
                <a:sym typeface="+mn-ea"/>
              </a:rPr>
              <a:t>Trạm</a:t>
            </a:r>
            <a:r>
              <a:rPr lang="en-US" sz="2400" b="1" dirty="0">
                <a:solidFill>
                  <a:srgbClr val="FF00FF"/>
                </a:solidFill>
                <a:latin typeface="Times New Roman" panose="02020603050405020304" pitchFamily="18" charset="0"/>
                <a:cs typeface="Arial" panose="020B0604020202020204" pitchFamily="34" charset="0"/>
                <a:sym typeface="+mn-ea"/>
              </a:rPr>
              <a:t> 2)</a:t>
            </a:r>
            <a:r>
              <a:rPr lang="en-US" sz="2400" b="1" dirty="0">
                <a:solidFill>
                  <a:srgbClr val="FF00FF"/>
                </a:solidFill>
                <a:latin typeface="Times New Roman" panose="02020603050405020304" pitchFamily="18" charset="0"/>
                <a:cs typeface="Arial" panose="020B0604020202020204" pitchFamily="34" charset="0"/>
              </a:rPr>
              <a:t> - </a:t>
            </a:r>
            <a:r>
              <a:rPr lang="en-US" sz="2400" b="1" dirty="0" err="1">
                <a:solidFill>
                  <a:srgbClr val="FF00FF"/>
                </a:solidFill>
                <a:latin typeface="Times New Roman" panose="02020603050405020304" pitchFamily="18" charset="0"/>
                <a:cs typeface="Arial" panose="020B0604020202020204" pitchFamily="34" charset="0"/>
              </a:rPr>
              <a:t>Nêu</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cách</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tiến</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hành</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thí</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nghiệm</a:t>
            </a:r>
            <a:r>
              <a:rPr lang="en-US" sz="2400" b="1" dirty="0">
                <a:solidFill>
                  <a:srgbClr val="FF00FF"/>
                </a:solidFill>
                <a:latin typeface="Times New Roman" panose="02020603050405020304" pitchFamily="18" charset="0"/>
                <a:cs typeface="Arial" panose="020B0604020202020204" pitchFamily="34" charset="0"/>
              </a:rPr>
              <a:t>.</a:t>
            </a:r>
          </a:p>
          <a:p>
            <a:pPr indent="0" algn="l"/>
            <a:r>
              <a:rPr lang="en-US" sz="2400" b="0" dirty="0">
                <a:solidFill>
                  <a:srgbClr val="000000"/>
                </a:solidFill>
                <a:latin typeface="Times New Roman" panose="02020603050405020304" pitchFamily="18" charset="0"/>
                <a:cs typeface="Arial" panose="020B0604020202020204" pitchFamily="34" charset="0"/>
              </a:rPr>
              <a:t> </a:t>
            </a:r>
            <a:r>
              <a:rPr lang="en-US" sz="2400" b="1" dirty="0">
                <a:solidFill>
                  <a:srgbClr val="00B050"/>
                </a:solidFill>
                <a:latin typeface="Times New Roman" panose="02020603050405020304" pitchFamily="18" charset="0"/>
                <a:cs typeface="Arial" panose="020B0604020202020204" pitchFamily="34" charset="0"/>
              </a:rPr>
              <a:t>3.</a:t>
            </a:r>
            <a:r>
              <a:rPr lang="en-US" sz="2400" b="1" dirty="0">
                <a:solidFill>
                  <a:srgbClr val="00B050"/>
                </a:solidFill>
                <a:latin typeface="Times New Roman" panose="02020603050405020304" pitchFamily="18" charset="0"/>
                <a:cs typeface="Arial" panose="020B0604020202020204" pitchFamily="34" charset="0"/>
                <a:sym typeface="+mn-ea"/>
              </a:rPr>
              <a:t>(</a:t>
            </a:r>
            <a:r>
              <a:rPr lang="en-US" sz="2400" b="1" dirty="0" err="1">
                <a:solidFill>
                  <a:srgbClr val="00B050"/>
                </a:solidFill>
                <a:latin typeface="Times New Roman" panose="02020603050405020304" pitchFamily="18" charset="0"/>
                <a:cs typeface="Arial" panose="020B0604020202020204" pitchFamily="34" charset="0"/>
                <a:sym typeface="+mn-ea"/>
              </a:rPr>
              <a:t>Trạm</a:t>
            </a:r>
            <a:r>
              <a:rPr lang="en-US" sz="2400" b="1" dirty="0">
                <a:solidFill>
                  <a:srgbClr val="00B050"/>
                </a:solidFill>
                <a:latin typeface="Times New Roman" panose="02020603050405020304" pitchFamily="18" charset="0"/>
                <a:cs typeface="Arial" panose="020B0604020202020204" pitchFamily="34" charset="0"/>
                <a:sym typeface="+mn-ea"/>
              </a:rPr>
              <a:t> 3) - </a:t>
            </a:r>
            <a:r>
              <a:rPr lang="en-US" sz="2400" b="1" dirty="0" err="1">
                <a:solidFill>
                  <a:srgbClr val="00B050"/>
                </a:solidFill>
                <a:latin typeface="Times New Roman" panose="02020603050405020304" pitchFamily="18" charset="0"/>
                <a:cs typeface="Arial" panose="020B0604020202020204" pitchFamily="34" charset="0"/>
              </a:rPr>
              <a:t>Nêu</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hiện</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tượng</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viết</a:t>
            </a:r>
            <a:r>
              <a:rPr lang="en-US" sz="2400" b="1" dirty="0">
                <a:solidFill>
                  <a:srgbClr val="00B050"/>
                </a:solidFill>
                <a:latin typeface="Times New Roman" panose="02020603050405020304" pitchFamily="18" charset="0"/>
                <a:cs typeface="Arial" panose="020B0604020202020204" pitchFamily="34" charset="0"/>
              </a:rPr>
              <a:t> PTHH </a:t>
            </a:r>
            <a:r>
              <a:rPr lang="en-US" sz="2400" b="1" dirty="0" err="1">
                <a:solidFill>
                  <a:srgbClr val="00B050"/>
                </a:solidFill>
                <a:latin typeface="Times New Roman" panose="02020603050405020304" pitchFamily="18" charset="0"/>
                <a:cs typeface="Arial" panose="020B0604020202020204" pitchFamily="34" charset="0"/>
              </a:rPr>
              <a:t>của</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từng</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thí</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nghiệm</a:t>
            </a:r>
            <a:r>
              <a:rPr lang="en-US" sz="2400" b="1" dirty="0">
                <a:solidFill>
                  <a:srgbClr val="00B050"/>
                </a:solidFill>
                <a:latin typeface="Times New Roman" panose="02020603050405020304" pitchFamily="18" charset="0"/>
                <a:cs typeface="Arial" panose="020B0604020202020204" pitchFamily="34" charset="0"/>
              </a:rPr>
              <a:t>? </a:t>
            </a:r>
            <a:endParaRPr lang="en-US" sz="2400" b="1" dirty="0">
              <a:solidFill>
                <a:srgbClr val="00B050"/>
              </a:solidFill>
            </a:endParaRPr>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03200" y="89943"/>
            <a:ext cx="11183815" cy="1077218"/>
          </a:xfrm>
          <a:prstGeom prst="rect">
            <a:avLst/>
          </a:prstGeom>
          <a:noFill/>
          <a:ln w="9525">
            <a:noFill/>
          </a:ln>
        </p:spPr>
        <p:txBody>
          <a:bodyPr wrap="square">
            <a:spAutoFit/>
          </a:bodyPr>
          <a:lstStyle/>
          <a:p>
            <a:pPr indent="0"/>
            <a:r>
              <a:rPr lang="en-US" sz="3200" b="1">
                <a:latin typeface="Times New Roman" panose="02020603050405020304" pitchFamily="18" charset="0"/>
              </a:rPr>
              <a:t>Trạm 1. Nghiên cứu SGK và hoàn thành vào phiếu học tập sau </a:t>
            </a:r>
          </a:p>
          <a:p>
            <a:pPr indent="0"/>
            <a:r>
              <a:rPr lang="en-US" sz="3200" b="1">
                <a:latin typeface="Times New Roman" panose="02020603050405020304" pitchFamily="18" charset="0"/>
              </a:rPr>
              <a:t>Phiếu học tập: Thí nghiệm tìm hiểu tính chất hóa học của Muối </a:t>
            </a:r>
          </a:p>
        </p:txBody>
      </p:sp>
      <p:graphicFrame>
        <p:nvGraphicFramePr>
          <p:cNvPr id="2" name="Table 1"/>
          <p:cNvGraphicFramePr/>
          <p:nvPr>
            <p:extLst>
              <p:ext uri="{D42A27DB-BD31-4B8C-83A1-F6EECF244321}">
                <p14:modId xmlns:p14="http://schemas.microsoft.com/office/powerpoint/2010/main" val="4075268358"/>
              </p:ext>
            </p:extLst>
          </p:nvPr>
        </p:nvGraphicFramePr>
        <p:xfrm>
          <a:off x="203200" y="1186407"/>
          <a:ext cx="11805920" cy="5628640"/>
        </p:xfrm>
        <a:graphic>
          <a:graphicData uri="http://schemas.openxmlformats.org/drawingml/2006/table">
            <a:tbl>
              <a:tblPr firstRow="1" bandRow="1">
                <a:tableStyleId>{5940675A-B579-460E-94D1-54222C63F5DA}</a:tableStyleId>
              </a:tblPr>
              <a:tblGrid>
                <a:gridCol w="723079">
                  <a:extLst>
                    <a:ext uri="{9D8B030D-6E8A-4147-A177-3AD203B41FA5}">
                      <a16:colId xmlns:a16="http://schemas.microsoft.com/office/drawing/2014/main" val="20000"/>
                    </a:ext>
                  </a:extLst>
                </a:gridCol>
                <a:gridCol w="2171923">
                  <a:extLst>
                    <a:ext uri="{9D8B030D-6E8A-4147-A177-3AD203B41FA5}">
                      <a16:colId xmlns:a16="http://schemas.microsoft.com/office/drawing/2014/main" val="65736593"/>
                    </a:ext>
                  </a:extLst>
                </a:gridCol>
                <a:gridCol w="3377902">
                  <a:extLst>
                    <a:ext uri="{9D8B030D-6E8A-4147-A177-3AD203B41FA5}">
                      <a16:colId xmlns:a16="http://schemas.microsoft.com/office/drawing/2014/main" val="20001"/>
                    </a:ext>
                  </a:extLst>
                </a:gridCol>
                <a:gridCol w="3012141">
                  <a:extLst>
                    <a:ext uri="{9D8B030D-6E8A-4147-A177-3AD203B41FA5}">
                      <a16:colId xmlns:a16="http://schemas.microsoft.com/office/drawing/2014/main" val="20002"/>
                    </a:ext>
                  </a:extLst>
                </a:gridCol>
                <a:gridCol w="2520875">
                  <a:extLst>
                    <a:ext uri="{9D8B030D-6E8A-4147-A177-3AD203B41FA5}">
                      <a16:colId xmlns:a16="http://schemas.microsoft.com/office/drawing/2014/main" val="20003"/>
                    </a:ext>
                  </a:extLst>
                </a:gridCol>
              </a:tblGrid>
              <a:tr h="597535">
                <a:tc>
                  <a:txBody>
                    <a:bodyPr/>
                    <a:lstStyle/>
                    <a:p>
                      <a:pPr indent="0">
                        <a:buNone/>
                      </a:pPr>
                      <a:r>
                        <a:rPr lang="en-US" sz="2400" b="0" dirty="0">
                          <a:latin typeface="Times New Roman" panose="02020603050405020304" pitchFamily="18" charset="0"/>
                          <a:cs typeface="Times New Roman" panose="02020603050405020304" pitchFamily="18" charset="0"/>
                        </a:rPr>
                        <a:t>STT</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sz="2400" b="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8316601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00" grpId="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581650"/>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lgn="ctr"/>
            <a:r>
              <a:rPr lang="en-US" sz="2400" b="1">
                <a:latin typeface="Times New Roman" panose="02020603050405020304" pitchFamily="18" charset="0"/>
              </a:rPr>
              <a:t>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1.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551872" y="2229559"/>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32158" y="2568331"/>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220980" y="2650564"/>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2.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28215" y="3402086"/>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+ 2HCl</a:t>
            </a:r>
            <a:endParaRPr lang="en-US" sz="2400"/>
          </a:p>
        </p:txBody>
      </p:sp>
      <p:cxnSp>
        <p:nvCxnSpPr>
          <p:cNvPr id="13" name="Straight Arrow Connector 6"/>
          <p:cNvCxnSpPr/>
          <p:nvPr/>
        </p:nvCxnSpPr>
        <p:spPr>
          <a:xfrm>
            <a:off x="5159374" y="364785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279400" y="4128403"/>
            <a:ext cx="11419840"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3. </a:t>
            </a:r>
            <a:r>
              <a:rPr lang="en-US" sz="2400" b="1">
                <a:latin typeface="Times New Roman" panose="02020603050405020304" pitchFamily="18" charset="0"/>
                <a:cs typeface="Segoe UI" panose="020B0502040204020203" charset="0"/>
              </a:rPr>
              <a:t>Muối tác dụng với dung dịch base:</a:t>
            </a:r>
            <a:r>
              <a:rPr lang="en-US" sz="2400" b="0">
                <a:latin typeface="Times New Roman" panose="02020603050405020304" pitchFamily="18" charset="0"/>
                <a:cs typeface="Segoe UI" panose="020B0502040204020203" charset="0"/>
              </a:rPr>
              <a:t> Dung dịch muối tác dụng với dung dịch base tạo thành muối mới và base mới.  VD: CuSO4 + 2NaOH          Cu(OH)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 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p>
        </p:txBody>
      </p:sp>
      <p:cxnSp>
        <p:nvCxnSpPr>
          <p:cNvPr id="15" name="Straight Arrow Connector 6"/>
          <p:cNvCxnSpPr/>
          <p:nvPr/>
        </p:nvCxnSpPr>
        <p:spPr>
          <a:xfrm>
            <a:off x="7151320" y="4727086"/>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2582" y="5219065"/>
            <a:ext cx="116160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4.</a:t>
            </a:r>
            <a:r>
              <a:rPr lang="en-US" sz="2400" b="1">
                <a:latin typeface="Times New Roman" panose="02020603050405020304" pitchFamily="18" charset="0"/>
                <a:cs typeface="Segoe UI" panose="020B0502040204020203" charset="0"/>
              </a:rPr>
              <a:t>Muối tác dụng với dung dịch muối</a:t>
            </a:r>
            <a:r>
              <a:rPr lang="en-US" sz="2400" b="0">
                <a:latin typeface="Times New Roman" panose="02020603050405020304" pitchFamily="18" charset="0"/>
                <a:cs typeface="Segoe UI" panose="020B0502040204020203" charset="0"/>
              </a:rPr>
              <a:t>: Hai dung dịch muối tác dụng với nhau tạo thành hai muối mới, trong đó ít nhất có một muối không tan hoặc ít tan.</a:t>
            </a:r>
            <a:endParaRPr lang="en-US" sz="2400"/>
          </a:p>
        </p:txBody>
      </p:sp>
      <p:sp>
        <p:nvSpPr>
          <p:cNvPr id="19" name="Text Box 18"/>
          <p:cNvSpPr txBox="1"/>
          <p:nvPr/>
        </p:nvSpPr>
        <p:spPr>
          <a:xfrm>
            <a:off x="2315527" y="6009640"/>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0520" y="626808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71731" y="20380"/>
            <a:ext cx="11376318" cy="584775"/>
          </a:xfrm>
          <a:prstGeom prst="rect">
            <a:avLst/>
          </a:prstGeom>
          <a:noFill/>
          <a:ln w="9525">
            <a:noFill/>
          </a:ln>
        </p:spPr>
        <p:txBody>
          <a:bodyPr wrap="square">
            <a:spAutoFit/>
          </a:bodyPr>
          <a:lstStyle/>
          <a:p>
            <a:pPr indent="0"/>
            <a:r>
              <a:rPr lang="en-US" sz="3200" b="1">
                <a:solidFill>
                  <a:srgbClr val="0000CC"/>
                </a:solidFill>
                <a:latin typeface="Times New Roman" panose="02020603050405020304" pitchFamily="18" charset="0"/>
              </a:rPr>
              <a:t>V. Mối quan hệ giữa các hợp chất vô cơ (acid, base, oxide, muối)</a:t>
            </a:r>
          </a:p>
        </p:txBody>
      </p:sp>
      <p:sp>
        <p:nvSpPr>
          <p:cNvPr id="2" name="Text Box 1"/>
          <p:cNvSpPr txBox="1"/>
          <p:nvPr/>
        </p:nvSpPr>
        <p:spPr>
          <a:xfrm>
            <a:off x="918845" y="605155"/>
            <a:ext cx="10306685" cy="46166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a:t>
            </a:r>
            <a:r>
              <a:rPr lang="en-US" sz="2400">
                <a:latin typeface="Times New Roman" panose="02020603050405020304" pitchFamily="18" charset="0"/>
              </a:rPr>
              <a:t>Sắp xếp các hợp chất sau vào từng nhóm cho phù hợp</a:t>
            </a:r>
            <a:endParaRPr lang="en-US" sz="2400" b="0">
              <a:latin typeface="Times New Roman" panose="02020603050405020304" pitchFamily="18" charset="0"/>
            </a:endParaRPr>
          </a:p>
        </p:txBody>
      </p:sp>
      <p:sp>
        <p:nvSpPr>
          <p:cNvPr id="3" name="Text Box 2"/>
          <p:cNvSpPr txBox="1"/>
          <p:nvPr/>
        </p:nvSpPr>
        <p:spPr>
          <a:xfrm>
            <a:off x="797560" y="1493520"/>
            <a:ext cx="1793240" cy="461665"/>
          </a:xfrm>
          <a:prstGeom prst="rect">
            <a:avLst/>
          </a:prstGeom>
          <a:noFill/>
          <a:ln w="9525">
            <a:noFill/>
          </a:ln>
        </p:spPr>
        <p:txBody>
          <a:bodyPr wrap="square">
            <a:spAutoFit/>
          </a:bodyPr>
          <a:lstStyle/>
          <a:p>
            <a:pPr indent="0"/>
            <a:r>
              <a:rPr lang="en-US" sz="2400" b="1" dirty="0" err="1">
                <a:solidFill>
                  <a:srgbClr val="FF0000"/>
                </a:solidFill>
                <a:latin typeface="Times New Roman" panose="02020603050405020304" pitchFamily="18" charset="0"/>
              </a:rPr>
              <a:t>A.NaCl</a:t>
            </a:r>
            <a:endParaRPr lang="en-US" sz="2400" b="1" dirty="0">
              <a:solidFill>
                <a:srgbClr val="FF0000"/>
              </a:solidFill>
              <a:latin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
        <p:nvSpPr>
          <p:cNvPr id="6" name="Text Box 2">
            <a:extLst>
              <a:ext uri="{FF2B5EF4-FFF2-40B4-BE49-F238E27FC236}">
                <a16:creationId xmlns:a16="http://schemas.microsoft.com/office/drawing/2014/main" id="{54B82CFA-EEE1-4617-9593-1AA43F85465C}"/>
              </a:ext>
            </a:extLst>
          </p:cNvPr>
          <p:cNvSpPr txBox="1"/>
          <p:nvPr/>
        </p:nvSpPr>
        <p:spPr>
          <a:xfrm>
            <a:off x="2886337" y="1502485"/>
            <a:ext cx="1793240" cy="461665"/>
          </a:xfrm>
          <a:prstGeom prst="rect">
            <a:avLst/>
          </a:prstGeom>
          <a:noFill/>
          <a:ln w="9525">
            <a:noFill/>
          </a:ln>
        </p:spPr>
        <p:txBody>
          <a:bodyPr wrap="square">
            <a:spAutoFit/>
          </a:bodyPr>
          <a:lstStyle/>
          <a:p>
            <a:pPr indent="0"/>
            <a:r>
              <a:rPr lang="en-US" sz="2400" b="1" dirty="0">
                <a:solidFill>
                  <a:srgbClr val="FF0000"/>
                </a:solidFill>
                <a:latin typeface="Times New Roman" panose="02020603050405020304" pitchFamily="18" charset="0"/>
              </a:rPr>
              <a:t>B. NaOH</a:t>
            </a:r>
          </a:p>
        </p:txBody>
      </p:sp>
      <p:sp>
        <p:nvSpPr>
          <p:cNvPr id="7" name="Text Box 2">
            <a:extLst>
              <a:ext uri="{FF2B5EF4-FFF2-40B4-BE49-F238E27FC236}">
                <a16:creationId xmlns:a16="http://schemas.microsoft.com/office/drawing/2014/main" id="{033F9A68-5243-4C5B-BD2B-AFD8BF06E821}"/>
              </a:ext>
            </a:extLst>
          </p:cNvPr>
          <p:cNvSpPr txBox="1"/>
          <p:nvPr/>
        </p:nvSpPr>
        <p:spPr>
          <a:xfrm>
            <a:off x="5154408" y="1484555"/>
            <a:ext cx="1793240" cy="461665"/>
          </a:xfrm>
          <a:prstGeom prst="rect">
            <a:avLst/>
          </a:prstGeom>
          <a:noFill/>
          <a:ln w="9525">
            <a:noFill/>
          </a:ln>
        </p:spPr>
        <p:txBody>
          <a:bodyPr wrap="square">
            <a:spAutoFit/>
          </a:bodyPr>
          <a:lstStyle/>
          <a:p>
            <a:pPr indent="0"/>
            <a:r>
              <a:rPr lang="en-US" sz="2400" b="1" dirty="0">
                <a:solidFill>
                  <a:srgbClr val="FF0000"/>
                </a:solidFill>
                <a:latin typeface="Times New Roman" panose="02020603050405020304" pitchFamily="18" charset="0"/>
              </a:rPr>
              <a:t>C. HCl</a:t>
            </a:r>
          </a:p>
        </p:txBody>
      </p:sp>
      <p:sp>
        <p:nvSpPr>
          <p:cNvPr id="8" name="Text Box 2">
            <a:extLst>
              <a:ext uri="{FF2B5EF4-FFF2-40B4-BE49-F238E27FC236}">
                <a16:creationId xmlns:a16="http://schemas.microsoft.com/office/drawing/2014/main" id="{8FB4AB03-6108-4BFA-B5A4-58DE761B538C}"/>
              </a:ext>
            </a:extLst>
          </p:cNvPr>
          <p:cNvSpPr txBox="1"/>
          <p:nvPr/>
        </p:nvSpPr>
        <p:spPr>
          <a:xfrm>
            <a:off x="7126646" y="1466626"/>
            <a:ext cx="1793240" cy="461665"/>
          </a:xfrm>
          <a:prstGeom prst="rect">
            <a:avLst/>
          </a:prstGeom>
          <a:noFill/>
          <a:ln w="9525">
            <a:noFill/>
          </a:ln>
        </p:spPr>
        <p:txBody>
          <a:bodyPr wrap="square">
            <a:spAutoFit/>
          </a:bodyPr>
          <a:lstStyle/>
          <a:p>
            <a:pPr indent="0"/>
            <a:r>
              <a:rPr lang="en-US" sz="2400" b="1" dirty="0">
                <a:solidFill>
                  <a:srgbClr val="FF0000"/>
                </a:solidFill>
                <a:latin typeface="Times New Roman" panose="02020603050405020304" pitchFamily="18" charset="0"/>
              </a:rPr>
              <a:t>D. SO</a:t>
            </a:r>
            <a:r>
              <a:rPr lang="en-US" sz="2400" b="1" baseline="-25000" dirty="0">
                <a:solidFill>
                  <a:srgbClr val="FF0000"/>
                </a:solidFill>
                <a:latin typeface="Times New Roman" panose="02020603050405020304" pitchFamily="18" charset="0"/>
              </a:rPr>
              <a:t>2</a:t>
            </a:r>
            <a:endParaRPr lang="en-US" sz="2400" b="1" dirty="0">
              <a:solidFill>
                <a:srgbClr val="FF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071562" y="325233"/>
            <a:ext cx="10252710" cy="584775"/>
          </a:xfrm>
          <a:prstGeom prst="rect">
            <a:avLst/>
          </a:prstGeom>
          <a:noFill/>
          <a:ln w="9525">
            <a:noFill/>
          </a:ln>
        </p:spPr>
        <p:txBody>
          <a:bodyPr wrap="square">
            <a:spAutoFit/>
          </a:bodyPr>
          <a:lstStyle/>
          <a:p>
            <a:pPr indent="0"/>
            <a:r>
              <a:rPr lang="en-US" sz="3200" b="1">
                <a:latin typeface="Times New Roman" panose="02020603050405020304" pitchFamily="18" charset="0"/>
              </a:rPr>
              <a:t>VI. MỘT SỐ PHƯƠNG PHÁP ĐIỀU CHẾ MUỐI</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11.2 và đọc nội dung ở mục VI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12.2 ở sgk/66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E1CFE0-DE2F-4F9A-878A-E52418F1DA4C}"/>
              </a:ext>
            </a:extLst>
          </p:cNvPr>
          <p:cNvSpPr/>
          <p:nvPr/>
        </p:nvSpPr>
        <p:spPr>
          <a:xfrm>
            <a:off x="1656752" y="1584973"/>
            <a:ext cx="5229195"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HCl + NaOH </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19037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43C3070-F978-4E6E-B76E-85CDAF15D879}"/>
              </a:ext>
            </a:extLst>
          </p:cNvPr>
          <p:cNvSpPr/>
          <p:nvPr/>
        </p:nvSpPr>
        <p:spPr>
          <a:xfrm>
            <a:off x="1665715" y="2095962"/>
            <a:ext cx="5229195"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H</a:t>
            </a:r>
            <a:r>
              <a:rPr lang="en-US" sz="2000" b="1" baseline="-25000" dirty="0">
                <a:solidFill>
                  <a:srgbClr val="190377"/>
                </a:solidFill>
                <a:latin typeface="Arial" panose="020B0604020202020204" pitchFamily="34" charset="0"/>
                <a:cs typeface="Arial" panose="020B0604020202020204" pitchFamily="34" charset="0"/>
              </a:rPr>
              <a:t>2</a:t>
            </a:r>
            <a:r>
              <a:rPr lang="en-US" sz="2000" b="1" dirty="0">
                <a:solidFill>
                  <a:srgbClr val="190377"/>
                </a:solidFill>
                <a:latin typeface="Arial" panose="020B0604020202020204" pitchFamily="34" charset="0"/>
                <a:cs typeface="Arial" panose="020B0604020202020204" pitchFamily="34" charset="0"/>
              </a:rPr>
              <a:t>SO</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 + </a:t>
            </a:r>
            <a:r>
              <a:rPr lang="en-US" sz="2000" b="1" dirty="0" err="1">
                <a:solidFill>
                  <a:srgbClr val="190377"/>
                </a:solidFill>
                <a:latin typeface="Arial" panose="020B0604020202020204" pitchFamily="34" charset="0"/>
                <a:cs typeface="Arial" panose="020B0604020202020204" pitchFamily="34" charset="0"/>
              </a:rPr>
              <a:t>CuO</a:t>
            </a:r>
            <a:r>
              <a:rPr lang="en-US" sz="2000" b="1" dirty="0">
                <a:solidFill>
                  <a:srgbClr val="190377"/>
                </a:solidFill>
                <a:latin typeface="Arial" panose="020B0604020202020204" pitchFamily="34" charset="0"/>
                <a:cs typeface="Arial" panose="020B0604020202020204" pitchFamily="34" charset="0"/>
              </a:rPr>
              <a:t> </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 </a:t>
            </a:r>
            <a:endParaRPr lang="en-US" sz="2000" b="1" dirty="0">
              <a:solidFill>
                <a:srgbClr val="19037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7058CE3-CF93-407A-91DA-42D7E7CCF960}"/>
              </a:ext>
            </a:extLst>
          </p:cNvPr>
          <p:cNvSpPr/>
          <p:nvPr/>
        </p:nvSpPr>
        <p:spPr>
          <a:xfrm>
            <a:off x="1486422" y="903654"/>
            <a:ext cx="6859719" cy="400110"/>
          </a:xfrm>
          <a:prstGeom prst="rect">
            <a:avLst/>
          </a:prstGeom>
          <a:ln>
            <a:solidFill>
              <a:schemeClr val="accent1"/>
            </a:solidFill>
          </a:ln>
        </p:spPr>
        <p:txBody>
          <a:bodyPr wrap="square">
            <a:spAutoFit/>
          </a:bodyPr>
          <a:lstStyle/>
          <a:p>
            <a:pPr lvl="0" indent="34925"/>
            <a:r>
              <a:rPr lang="en-US" sz="2000" b="1" dirty="0" err="1">
                <a:solidFill>
                  <a:srgbClr val="190377"/>
                </a:solidFill>
                <a:latin typeface="Arial" panose="020B0604020202020204" pitchFamily="34" charset="0"/>
                <a:cs typeface="Arial" panose="020B0604020202020204" pitchFamily="34" charset="0"/>
              </a:rPr>
              <a:t>Hoàn</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thành</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các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phương</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trình</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hoá</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học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sau</a:t>
            </a:r>
            <a:endParaRPr lang="en-US" sz="2000" b="1" dirty="0">
              <a:solidFill>
                <a:srgbClr val="1903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6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3132</Words>
  <Application>Microsoft Office PowerPoint</Application>
  <PresentationFormat>Widescreen</PresentationFormat>
  <Paragraphs>323</Paragraphs>
  <Slides>46</Slides>
  <Notes>11</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Cambria</vt:lpstr>
      <vt:lpstr>Calibri Light</vt:lpstr>
      <vt:lpstr>Yeseva One</vt:lpstr>
      <vt:lpstr>Times New Roman</vt:lpstr>
      <vt:lpstr>.VnTime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Admin</cp:lastModifiedBy>
  <cp:revision>8</cp:revision>
  <dcterms:created xsi:type="dcterms:W3CDTF">2018-10-29T09:59:00Z</dcterms:created>
  <dcterms:modified xsi:type="dcterms:W3CDTF">2023-11-06T10:35:49Z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