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5" r:id="rId2"/>
    <p:sldId id="359" r:id="rId3"/>
    <p:sldId id="334" r:id="rId4"/>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C24"/>
    <a:srgbClr val="006600"/>
    <a:srgbClr val="FF0000"/>
    <a:srgbClr val="FF00FF"/>
    <a:srgbClr val="0000FF"/>
    <a:srgbClr val="FF6600"/>
    <a:srgbClr val="A80000"/>
    <a:srgbClr val="00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85" d="100"/>
          <a:sy n="85" d="100"/>
        </p:scale>
        <p:origin x="39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7/4/2025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7/4/2025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7/4/2025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7/4/2025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7/4/2025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7/4/2025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7/4/2025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7/4/2025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7/4/2025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7/4/2025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7/4/2025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7/4/2025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7/4/2025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34: </a:t>
            </a:r>
            <a:r>
              <a:rPr lang="en-US" sz="3600" b="1" dirty="0" err="1">
                <a:solidFill>
                  <a:srgbClr val="0000FF"/>
                </a:solidFill>
                <a:latin typeface="Times New Roman" pitchFamily="18" charset="0"/>
                <a:cs typeface="Times New Roman" pitchFamily="18" charset="0"/>
              </a:rPr>
              <a:t>HỆ</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THẦN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QUAN</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7: </a:t>
            </a:r>
            <a:r>
              <a:rPr lang="en-US" sz="4800" b="1" cap="none" spc="0" dirty="0" err="1">
                <a:ln w="11430"/>
                <a:solidFill>
                  <a:srgbClr val="FF00FF"/>
                </a:solidFill>
                <a:effectLst>
                  <a:outerShdw blurRad="80000" dist="40000" dir="5040000" algn="tl">
                    <a:srgbClr val="000000">
                      <a:alpha val="30000"/>
                    </a:srgbClr>
                  </a:outerShdw>
                </a:effectLst>
              </a:rPr>
              <a:t>CƠ</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THỂ</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a:t>
            </a:r>
            <a:r>
              <a:rPr lang="en-US" sz="2800" dirty="0" err="1">
                <a:solidFill>
                  <a:srgbClr val="FF0000"/>
                </a:solidFill>
                <a:latin typeface="Times New Roman" pitchFamily="18" charset="0"/>
                <a:cs typeface="Times New Roman" pitchFamily="18" charset="0"/>
              </a:rPr>
              <a:t>Kể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hệ</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hưởng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hệ</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kinh</a:t>
            </a:r>
            <a:r>
              <a:rPr lang="en-US" sz="2800" dirty="0">
                <a:solidFill>
                  <a:srgbClr val="FF000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srcRect/>
          <a:stretch>
            <a:fillRect/>
          </a:stretch>
        </p:blipFill>
        <p:spPr bwMode="auto">
          <a:xfrm>
            <a:off x="457215" y="948166"/>
            <a:ext cx="11498512" cy="57712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slide(fromBottom)">
                                      <p:cBhvr>
                                        <p:cTn id="1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53022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rượu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bia</a:t>
            </a:r>
            <a:r>
              <a:rPr lang="en-US" sz="2800" dirty="0">
                <a:solidFill>
                  <a:srgbClr val="0000FF"/>
                </a:solidFill>
                <a:latin typeface="Times New Roman" pitchFamily="18" charset="0"/>
                <a:cs typeface="Times New Roman" pitchFamily="18" charset="0"/>
              </a:rPr>
              <a:t>, ma </a:t>
            </a:r>
            <a:r>
              <a:rPr lang="en-US" sz="2800" dirty="0" err="1">
                <a:solidFill>
                  <a:srgbClr val="0000FF"/>
                </a:solidFill>
                <a:latin typeface="Times New Roman" pitchFamily="18" charset="0"/>
                <a:cs typeface="Times New Roman" pitchFamily="18" charset="0"/>
              </a:rPr>
              <a:t>túy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cocain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nhớ</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859010"/>
            <a:ext cx="4544291" cy="492754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1589820"/>
            <a:ext cx="12183030" cy="3231573"/>
          </a:xfrm>
          <a:prstGeom prst="rect">
            <a:avLst/>
          </a:prstGeom>
          <a:noFill/>
          <a:ln w="9525">
            <a:noFill/>
            <a:miter lim="800000"/>
            <a:headEnd/>
            <a:tailEnd/>
          </a:ln>
          <a:effectLst/>
        </p:spPr>
      </p:pic>
      <p:sp>
        <p:nvSpPr>
          <p:cNvPr id="7" name="Rectangle 6"/>
          <p:cNvSpPr/>
          <p:nvPr/>
        </p:nvSpPr>
        <p:spPr>
          <a:xfrm>
            <a:off x="4641272" y="1260805"/>
            <a:ext cx="7550727" cy="4401205"/>
          </a:xfrm>
          <a:prstGeom prst="rect">
            <a:avLst/>
          </a:prstGeom>
        </p:spPr>
        <p:txBody>
          <a:bodyPr wrap="square">
            <a:spAutoFit/>
          </a:bodyPr>
          <a:lstStyle/>
          <a:p>
            <a:pPr algn="just"/>
            <a:r>
              <a:rPr lang="vi-VN" sz="2800" dirty="0">
                <a:solidFill>
                  <a:srgbClr val="FF00FF"/>
                </a:solidFill>
                <a:latin typeface="+mj-lt"/>
              </a:rPr>
              <a:t>Việc đội mũ bảo hiểm khi điều khiển phương tiện giao thông và mũ bảo hộ khi tham gia lao động ở một số công trường, nhà máy sẽ giúp bảo vệ não bộ – cơ quan quan trọng có vai trò sống còn bậc nhất trong cơ thể tránh khỏi được những tổn thương trong trường hợp có tai nạn xảy ra.</a:t>
            </a:r>
            <a:r>
              <a:rPr lang="en-US" sz="2800" dirty="0">
                <a:solidFill>
                  <a:srgbClr val="FF00FF"/>
                </a:solidFill>
                <a:latin typeface="+mj-lt"/>
              </a:rPr>
              <a:t> </a:t>
            </a:r>
            <a:r>
              <a:rPr lang="vi-VN" sz="2800" dirty="0">
                <a:solidFill>
                  <a:srgbClr val="FF00FF"/>
                </a:solidFill>
                <a:latin typeface="+mj-lt"/>
              </a:rPr>
              <a:t>Nhờ đó, việc này sẽ giúp giảm thiểu hậu quả do tai nạn gây ra, đặc biệt là giảm số ca tử vong do chấn thương sọ não – một trong những nguy cơ tử vong hàng đầu trong các tai nạn giao thông và tai nạn lao động.</a:t>
            </a:r>
            <a:r>
              <a:rPr lang="en-US" sz="2800" dirty="0">
                <a:solidFill>
                  <a:srgbClr val="FF00FF"/>
                </a:solidFill>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Righ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6" fill="hold" nodeType="clickEffect">
                                  <p:stCondLst>
                                    <p:cond delay="0"/>
                                  </p:stCondLst>
                                  <p:childTnLst>
                                    <p:animEffect transition="out" filter="barn(inHorizontal)">
                                      <p:cBhvr>
                                        <p:cTn id="18" dur="1000"/>
                                        <p:tgtEl>
                                          <p:spTgt spid="3074"/>
                                        </p:tgtEl>
                                      </p:cBhvr>
                                    </p:animEffect>
                                    <p:set>
                                      <p:cBhvr>
                                        <p:cTn id="19" dur="1" fill="hold">
                                          <p:stCondLst>
                                            <p:cond delay="999"/>
                                          </p:stCondLst>
                                        </p:cTn>
                                        <p:tgtEl>
                                          <p:spTgt spid="3074"/>
                                        </p:tgtEl>
                                        <p:attrNameLst>
                                          <p:attrName>style.visibility</p:attrName>
                                        </p:attrNameLst>
                                      </p:cBhvr>
                                      <p:to>
                                        <p:strVal val="hidden"/>
                                      </p:to>
                                    </p:set>
                                  </p:childTnLst>
                                </p:cTn>
                              </p:par>
                              <p:par>
                                <p:cTn id="20" presetID="16" presetClass="exit" presetSubtype="26" fill="hold" grpId="1" nodeType="withEffect">
                                  <p:stCondLst>
                                    <p:cond delay="0"/>
                                  </p:stCondLst>
                                  <p:childTnLst>
                                    <p:animEffect transition="out" filter="barn(inHorizontal)">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20"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edge">
                                      <p:cBhvr>
                                        <p:cTn id="25"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1" name="TextBox 20"/>
          <p:cNvSpPr txBox="1"/>
          <p:nvPr/>
        </p:nvSpPr>
        <p:spPr>
          <a:xfrm>
            <a:off x="0" y="125668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74158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2198789"/>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rượu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bia</a:t>
            </a:r>
            <a:r>
              <a:rPr lang="en-US" sz="2800" dirty="0">
                <a:solidFill>
                  <a:srgbClr val="0000FF"/>
                </a:solidFill>
                <a:latin typeface="Times New Roman" pitchFamily="18" charset="0"/>
                <a:cs typeface="Times New Roman" pitchFamily="18" charset="0"/>
              </a:rPr>
              <a:t>, ma </a:t>
            </a:r>
            <a:r>
              <a:rPr lang="en-US" sz="2800" dirty="0" err="1">
                <a:solidFill>
                  <a:srgbClr val="0000FF"/>
                </a:solidFill>
                <a:latin typeface="Times New Roman" pitchFamily="18" charset="0"/>
                <a:cs typeface="Times New Roman" pitchFamily="18" charset="0"/>
              </a:rPr>
              <a:t>túy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cocain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nhớ</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347340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384748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42769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upRight)">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strips(upRight)">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12192000" cy="4842324"/>
          </a:xfrm>
          <a:prstGeom prst="rect">
            <a:avLst/>
          </a:prstGeom>
          <a:noFill/>
          <a:ln w="9525">
            <a:noFill/>
            <a:miter lim="800000"/>
            <a:headEnd/>
            <a:tailEnd/>
          </a:ln>
          <a:effectLst/>
        </p:spPr>
      </p:pic>
      <p:sp>
        <p:nvSpPr>
          <p:cNvPr id="5" name="Rectangle 4"/>
          <p:cNvSpPr/>
          <p:nvPr/>
        </p:nvSpPr>
        <p:spPr>
          <a:xfrm>
            <a:off x="0" y="4588405"/>
            <a:ext cx="12192000" cy="954107"/>
          </a:xfrm>
          <a:prstGeom prst="rect">
            <a:avLst/>
          </a:prstGeom>
        </p:spPr>
        <p:txBody>
          <a:bodyPr wrap="square">
            <a:spAutoFit/>
          </a:bodyPr>
          <a:lstStyle/>
          <a:p>
            <a:pPr algn="just"/>
            <a:r>
              <a:rPr lang="vi-VN" sz="2800" dirty="0">
                <a:solidFill>
                  <a:srgbClr val="FF00FF"/>
                </a:solidFill>
                <a:latin typeface="+mj-lt"/>
              </a:rPr>
              <a:t>a) Cấu tạo của cơ quan thị giác gồm các bộ phận là: Cầu mắt, dây thần kinh thị giác, trung khu thị giác ở não bộ.</a:t>
            </a:r>
            <a:endParaRPr lang="en-US" sz="2800" dirty="0">
              <a:solidFill>
                <a:srgbClr val="FF00FF"/>
              </a:solidFill>
              <a:latin typeface="+mj-lt"/>
            </a:endParaRPr>
          </a:p>
        </p:txBody>
      </p:sp>
      <p:sp>
        <p:nvSpPr>
          <p:cNvPr id="7" name="Up Arrow 6"/>
          <p:cNvSpPr/>
          <p:nvPr/>
        </p:nvSpPr>
        <p:spPr>
          <a:xfrm>
            <a:off x="4765965" y="2535382"/>
            <a:ext cx="124691" cy="2355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320161" y="2396828"/>
            <a:ext cx="221657" cy="3879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206839" y="1995054"/>
            <a:ext cx="277089" cy="60959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5477465"/>
            <a:ext cx="12192000" cy="1384995"/>
          </a:xfrm>
          <a:prstGeom prst="rect">
            <a:avLst/>
          </a:prstGeom>
        </p:spPr>
        <p:txBody>
          <a:bodyPr wrap="square">
            <a:spAutoFit/>
          </a:bodyPr>
          <a:lstStyle/>
          <a:p>
            <a:pPr algn="just"/>
            <a:r>
              <a:rPr lang="vi-VN" sz="2800" dirty="0">
                <a:solidFill>
                  <a:srgbClr val="FF00FF"/>
                </a:solidFill>
                <a:latin typeface="+mj-lt"/>
              </a:rPr>
              <a:t>b) Sơ đồ đơn giản quá trình thu nhận ánh sáng từ vật đến võng mạch trong cầu mắt: Ánh sáng từ vật → Giác mạc → Đồng tử → Thủy tinh thể → Dịch thủy tinh → Võng mạc.</a:t>
            </a:r>
            <a:r>
              <a:rPr lang="en-US" sz="2800" dirty="0">
                <a:solidFill>
                  <a:srgbClr val="FF00FF"/>
                </a:solidFill>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upRight)">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par>
                          <p:cTn id="15" fill="hold">
                            <p:stCondLst>
                              <p:cond delay="1000"/>
                            </p:stCondLst>
                            <p:childTnLst>
                              <p:par>
                                <p:cTn id="16" presetID="18" presetClass="entr" presetSubtype="9"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upLeft)">
                                      <p:cBhvr>
                                        <p:cTn id="18" dur="1000"/>
                                        <p:tgtEl>
                                          <p:spTgt spid="7"/>
                                        </p:tgtEl>
                                      </p:cBhvr>
                                    </p:animEffect>
                                  </p:childTnLst>
                                </p:cTn>
                              </p:par>
                            </p:childTnLst>
                          </p:cTn>
                        </p:par>
                        <p:par>
                          <p:cTn id="19" fill="hold">
                            <p:stCondLst>
                              <p:cond delay="2000"/>
                            </p:stCondLst>
                            <p:childTnLst>
                              <p:par>
                                <p:cTn id="20" presetID="18" presetClass="entr" presetSubtype="9"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Left)">
                                      <p:cBhvr>
                                        <p:cTn id="22" dur="1000"/>
                                        <p:tgtEl>
                                          <p:spTgt spid="8"/>
                                        </p:tgtEl>
                                      </p:cBhvr>
                                    </p:animEffect>
                                  </p:childTnLst>
                                </p:cTn>
                              </p:par>
                            </p:childTnLst>
                          </p:cTn>
                        </p:par>
                        <p:par>
                          <p:cTn id="23" fill="hold">
                            <p:stCondLst>
                              <p:cond delay="3000"/>
                            </p:stCondLst>
                            <p:childTnLst>
                              <p:par>
                                <p:cTn id="24" presetID="18" presetClass="entr" presetSubtype="9"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upLeft)">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Right)">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263245"/>
            <a:ext cx="12192000" cy="321008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3390912"/>
            <a:ext cx="12192000" cy="317914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115109" y="206950"/>
            <a:ext cx="6084310" cy="3547799"/>
          </a:xfrm>
          <a:prstGeom prst="rect">
            <a:avLst/>
          </a:prstGeom>
          <a:noFill/>
          <a:ln w="9525">
            <a:solidFill>
              <a:srgbClr val="0000FF"/>
            </a:solidFill>
            <a:miter lim="800000"/>
            <a:headEnd/>
            <a:tailEnd/>
          </a:ln>
          <a:effectLst/>
        </p:spPr>
      </p:pic>
      <p:sp>
        <p:nvSpPr>
          <p:cNvPr id="11" name="Rectangle 10"/>
          <p:cNvSpPr/>
          <p:nvPr/>
        </p:nvSpPr>
        <p:spPr>
          <a:xfrm>
            <a:off x="304799" y="4200437"/>
            <a:ext cx="11499273" cy="954107"/>
          </a:xfrm>
          <a:prstGeom prst="rect">
            <a:avLst/>
          </a:prstGeom>
        </p:spPr>
        <p:txBody>
          <a:bodyPr wrap="square">
            <a:spAutoFit/>
          </a:bodyPr>
          <a:lstStyle/>
          <a:p>
            <a:pPr>
              <a:buFontTx/>
              <a:buChar char="-"/>
            </a:pP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bệnh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lẹo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gà</a:t>
            </a:r>
            <a:r>
              <a:rPr lang="en-US" sz="2800" dirty="0">
                <a:solidFill>
                  <a:srgbClr val="FF00FF"/>
                </a:solidFill>
                <a:latin typeface="Times New Roman" pitchFamily="18" charset="0"/>
                <a:cs typeface="Times New Roman" pitchFamily="18" charset="0"/>
              </a:rPr>
              <a:t>...</a:t>
            </a:r>
          </a:p>
          <a:p>
            <a:pPr>
              <a:buFontTx/>
              <a:buChar char="-"/>
            </a:pP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lé</a:t>
            </a:r>
            <a:r>
              <a:rPr lang="en-US" sz="2800" dirty="0">
                <a:solidFill>
                  <a:srgbClr val="FF00FF"/>
                </a:solidFill>
                <a:latin typeface="Times New Roman" pitchFamily="18" charset="0"/>
                <a:cs typeface="Times New Roman" pitchFamily="18" charset="0"/>
              </a:rPr>
              <a:t>, ... </a:t>
            </a:r>
          </a:p>
        </p:txBody>
      </p:sp>
      <p:sp>
        <p:nvSpPr>
          <p:cNvPr id="6" name="Rectangle 5"/>
          <p:cNvSpPr/>
          <p:nvPr/>
        </p:nvSpPr>
        <p:spPr>
          <a:xfrm>
            <a:off x="193963" y="4017818"/>
            <a:ext cx="12192000" cy="523220"/>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ngừa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bệnh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mắt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chúng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p:cTn id="15" dur="2000" fill="hold"/>
                                        <p:tgtEl>
                                          <p:spTgt spid="51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5123"/>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5123"/>
                                        </p:tgtEl>
                                        <p:attrNameLst>
                                          <p:attrName>ppt_y</p:attrName>
                                        </p:attrNameLst>
                                      </p:cBhvr>
                                      <p:tavLst>
                                        <p:tav tm="0">
                                          <p:val>
                                            <p:strVal val="#ppt_y"/>
                                          </p:val>
                                        </p:tav>
                                        <p:tav tm="100000">
                                          <p:val>
                                            <p:strVal val="#ppt_y"/>
                                          </p:val>
                                        </p:tav>
                                      </p:tavLst>
                                    </p:anim>
                                    <p:animEffect transition="in" filter="fade">
                                      <p:cBhvr>
                                        <p:cTn id="18" dur="20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6" fill="hold" nodeType="clickEffect">
                                  <p:stCondLst>
                                    <p:cond delay="0"/>
                                  </p:stCondLst>
                                  <p:iterate type="lt">
                                    <p:tmPct val="0"/>
                                  </p:iterate>
                                  <p:childTnLst>
                                    <p:animEffect transition="out" filter="barn(inHorizontal)">
                                      <p:cBhvr>
                                        <p:cTn id="22" dur="1000"/>
                                        <p:tgtEl>
                                          <p:spTgt spid="5122"/>
                                        </p:tgtEl>
                                      </p:cBhvr>
                                    </p:animEffect>
                                    <p:set>
                                      <p:cBhvr>
                                        <p:cTn id="23" dur="1" fill="hold">
                                          <p:stCondLst>
                                            <p:cond delay="999"/>
                                          </p:stCondLst>
                                        </p:cTn>
                                        <p:tgtEl>
                                          <p:spTgt spid="5122"/>
                                        </p:tgtEl>
                                        <p:attrNameLst>
                                          <p:attrName>style.visibility</p:attrName>
                                        </p:attrNameLst>
                                      </p:cBhvr>
                                      <p:to>
                                        <p:strVal val="hidden"/>
                                      </p:to>
                                    </p:set>
                                  </p:childTnLst>
                                </p:cTn>
                              </p:par>
                              <p:par>
                                <p:cTn id="24" presetID="16" presetClass="exit" presetSubtype="26" fill="hold" nodeType="withEffect">
                                  <p:stCondLst>
                                    <p:cond delay="0"/>
                                  </p:stCondLst>
                                  <p:childTnLst>
                                    <p:animEffect transition="out" filter="barn(inHorizontal)">
                                      <p:cBhvr>
                                        <p:cTn id="25" dur="1000"/>
                                        <p:tgtEl>
                                          <p:spTgt spid="5123"/>
                                        </p:tgtEl>
                                      </p:cBhvr>
                                    </p:animEffect>
                                    <p:set>
                                      <p:cBhvr>
                                        <p:cTn id="26" dur="1" fill="hold">
                                          <p:stCondLst>
                                            <p:cond delay="999"/>
                                          </p:stCondLst>
                                        </p:cTn>
                                        <p:tgtEl>
                                          <p:spTgt spid="5123"/>
                                        </p:tgtEl>
                                        <p:attrNameLst>
                                          <p:attrName>style.visibility</p:attrName>
                                        </p:attrNameLst>
                                      </p:cBhvr>
                                      <p:to>
                                        <p:strVal val="hidden"/>
                                      </p:to>
                                    </p:set>
                                  </p:childTnLst>
                                </p:cTn>
                              </p:par>
                              <p:par>
                                <p:cTn id="27" presetID="48" presetClass="entr" presetSubtype="0" accel="5000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p:cTn id="29" dur="1000" fill="hold"/>
                                        <p:tgtEl>
                                          <p:spTgt spid="51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5124"/>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5124"/>
                                        </p:tgtEl>
                                        <p:attrNameLst>
                                          <p:attrName>ppt_y</p:attrName>
                                        </p:attrNameLst>
                                      </p:cBhvr>
                                      <p:tavLst>
                                        <p:tav tm="0">
                                          <p:val>
                                            <p:strVal val="#ppt_y"/>
                                          </p:val>
                                        </p:tav>
                                        <p:tav tm="100000">
                                          <p:val>
                                            <p:strVal val="#ppt_y"/>
                                          </p:val>
                                        </p:tav>
                                      </p:tavLst>
                                    </p:anim>
                                    <p:animEffect transition="in" filter="fade">
                                      <p:cBhvr>
                                        <p:cTn id="32" dur="10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124"/>
                                        </p:tgtEl>
                                        <p:attrNameLst>
                                          <p:attrName>ppt_x</p:attrName>
                                        </p:attrNameLst>
                                      </p:cBhvr>
                                      <p:tavLst>
                                        <p:tav tm="0">
                                          <p:val>
                                            <p:strVal val="ppt_x"/>
                                          </p:val>
                                        </p:tav>
                                        <p:tav tm="100000">
                                          <p:val>
                                            <p:strVal val="ppt_x"/>
                                          </p:val>
                                        </p:tav>
                                      </p:tavLst>
                                    </p:anim>
                                    <p:anim calcmode="lin" valueType="num">
                                      <p:cBhvr additive="base">
                                        <p:cTn id="42" dur="500"/>
                                        <p:tgtEl>
                                          <p:spTgt spid="5124"/>
                                        </p:tgtEl>
                                        <p:attrNameLst>
                                          <p:attrName>ppt_y</p:attrName>
                                        </p:attrNameLst>
                                      </p:cBhvr>
                                      <p:tavLst>
                                        <p:tav tm="0">
                                          <p:val>
                                            <p:strVal val="ppt_y"/>
                                          </p:val>
                                        </p:tav>
                                        <p:tav tm="100000">
                                          <p:val>
                                            <p:strVal val="1+ppt_h/2"/>
                                          </p:val>
                                        </p:tav>
                                      </p:tavLst>
                                    </p:anim>
                                    <p:set>
                                      <p:cBhvr>
                                        <p:cTn id="43" dur="1" fill="hold">
                                          <p:stCondLst>
                                            <p:cond delay="499"/>
                                          </p:stCondLst>
                                        </p:cTn>
                                        <p:tgtEl>
                                          <p:spTgt spid="5124"/>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11"/>
                                        </p:tgtEl>
                                        <p:attrNameLst>
                                          <p:attrName>ppt_x</p:attrName>
                                        </p:attrNameLst>
                                      </p:cBhvr>
                                      <p:tavLst>
                                        <p:tav tm="0">
                                          <p:val>
                                            <p:strVal val="ppt_x"/>
                                          </p:val>
                                        </p:tav>
                                        <p:tav tm="100000">
                                          <p:val>
                                            <p:strVal val="ppt_x"/>
                                          </p:val>
                                        </p:tav>
                                      </p:tavLst>
                                    </p:anim>
                                    <p:anim calcmode="lin" valueType="num">
                                      <p:cBhvr additive="base">
                                        <p:cTn id="46" dur="500"/>
                                        <p:tgtEl>
                                          <p:spTgt spid="11"/>
                                        </p:tgtEl>
                                        <p:attrNameLst>
                                          <p:attrName>ppt_y</p:attrName>
                                        </p:attrNameLst>
                                      </p:cBhvr>
                                      <p:tavLst>
                                        <p:tav tm="0">
                                          <p:val>
                                            <p:strVal val="ppt_y"/>
                                          </p:val>
                                        </p:tav>
                                        <p:tav tm="100000">
                                          <p:val>
                                            <p:strVal val="1+ppt_h/2"/>
                                          </p:val>
                                        </p:tav>
                                      </p:tavLst>
                                    </p:anim>
                                    <p:set>
                                      <p:cBhvr>
                                        <p:cTn id="47" dur="1" fill="hold">
                                          <p:stCondLst>
                                            <p:cond delay="499"/>
                                          </p:stCondLst>
                                        </p:cTn>
                                        <p:tgtEl>
                                          <p:spTgt spid="11"/>
                                        </p:tgtEl>
                                        <p:attrNameLst>
                                          <p:attrName>style.visibility</p:attrName>
                                        </p:attrNameLst>
                                      </p:cBhvr>
                                      <p:to>
                                        <p:strVal val="hidden"/>
                                      </p:to>
                                    </p:set>
                                  </p:childTnLst>
                                </p:cTn>
                              </p:par>
                              <p:par>
                                <p:cTn id="48" presetID="22" presetClass="entr" presetSubtype="1"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429082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556999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94361"/>
            <a:ext cx="12191999" cy="1815882"/>
          </a:xfrm>
          <a:prstGeom prst="rect">
            <a:avLst/>
          </a:prstGeom>
        </p:spPr>
        <p:txBody>
          <a:bodyPr wrap="square">
            <a:spAutoFit/>
          </a:bodyPr>
          <a:lstStyle/>
          <a:p>
            <a:pPr algn="just"/>
            <a:r>
              <a:rPr lang="vi-VN" sz="2800" dirty="0">
                <a:solidFill>
                  <a:srgbClr val="FF00FF"/>
                </a:solidFill>
                <a:latin typeface="+mj-lt"/>
              </a:rPr>
              <a:t>a) Cấu tạo của cơ quan thính giác gồm: tai, dây thần kinh thính giác, trung khu thính giác</a:t>
            </a:r>
            <a:endParaRPr lang="en-US" sz="2800" dirty="0">
              <a:solidFill>
                <a:srgbClr val="FF00FF"/>
              </a:solidFill>
              <a:latin typeface="+mj-lt"/>
            </a:endParaRPr>
          </a:p>
          <a:p>
            <a:pPr algn="just"/>
            <a:r>
              <a:rPr lang="vi-VN" sz="2800" dirty="0">
                <a:solidFill>
                  <a:srgbClr val="FF00FF"/>
                </a:solidFill>
                <a:latin typeface="+mj-lt"/>
              </a:rPr>
              <a:t>b) Tên các bộ phận cấu tạo của tai: tai ngoài, tai giữa và tai trong; tai trong có các tế bào cảm thụ âm thanh nằm ở ốc tai</a:t>
            </a:r>
            <a:r>
              <a:rPr lang="en-US" sz="2800" dirty="0">
                <a:solidFill>
                  <a:srgbClr val="FF00FF"/>
                </a:solidFill>
                <a:latin typeface="+mj-lt"/>
              </a:rPr>
              <a:t>.</a:t>
            </a: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6"/>
                                        </p:tgtEl>
                                        <p:attrNameLst>
                                          <p:attrName>ppt_y</p:attrName>
                                        </p:attrNameLst>
                                      </p:cBhvr>
                                      <p:tavLst>
                                        <p:tav tm="0">
                                          <p:val>
                                            <p:strVal val="#ppt_y"/>
                                          </p:val>
                                        </p:tav>
                                        <p:tav tm="100000">
                                          <p:val>
                                            <p:strVal val="#ppt_y"/>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860621"/>
            <a:ext cx="12191999" cy="1384995"/>
          </a:xfrm>
          <a:prstGeom prst="rect">
            <a:avLst/>
          </a:prstGeom>
        </p:spPr>
        <p:txBody>
          <a:bodyPr wrap="square">
            <a:spAutoFit/>
          </a:bodyPr>
          <a:lstStyle/>
          <a:p>
            <a:pPr algn="just"/>
            <a:r>
              <a:rPr lang="vi-VN" sz="2800" dirty="0">
                <a:solidFill>
                  <a:srgbClr val="FF00FF"/>
                </a:solidFill>
                <a:latin typeface="+mj-lt"/>
              </a:rPr>
              <a:t>c) Sơ đồ truyền âm thanh từ nguồn âm đến tế bào thụ cảm âm thanh ở ốc tai:Sóng âm từ nguồn âm → ống tai ngoài → màng nhĩ → các xương tai giữa → tai trong (tế bào thụ cảm âm thanh ở ốc tai)</a:t>
            </a:r>
            <a:r>
              <a:rPr lang="en-US" sz="2800" dirty="0">
                <a:solidFill>
                  <a:srgbClr val="FF00FF"/>
                </a:solidFill>
                <a:latin typeface="+mj-lt"/>
              </a:rPr>
              <a:t>.</a:t>
            </a: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353073"/>
            <a:ext cx="12192000" cy="142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98165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285449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a:t>
            </a:r>
          </a:p>
        </p:txBody>
      </p:sp>
      <p:sp>
        <p:nvSpPr>
          <p:cNvPr id="31" name="TextBox 30"/>
          <p:cNvSpPr txBox="1"/>
          <p:nvPr/>
        </p:nvSpPr>
        <p:spPr>
          <a:xfrm>
            <a:off x="0" y="3671911"/>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panose="05000000000000000000" pitchFamily="2" charset="2"/>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panose="05000000000000000000" pitchFamily="2" charset="2"/>
              </a:rPr>
              <a: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nhĩ</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panose="05000000000000000000" pitchFamily="2" charset="2"/>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tai </a:t>
            </a:r>
            <a:r>
              <a:rPr lang="en-US" sz="2800" dirty="0">
                <a:solidFill>
                  <a:srgbClr val="0000FF"/>
                </a:solidFill>
                <a:latin typeface="Times New Roman" pitchFamily="18" charset="0"/>
                <a:cs typeface="Times New Roman" pitchFamily="18" charset="0"/>
                <a:sym typeface="Wingdings" panose="05000000000000000000" pitchFamily="2" charset="2"/>
              </a:rPr>
              <a:t></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 (tai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upRight)">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93276"/>
            <a:ext cx="12191999" cy="2246769"/>
          </a:xfrm>
          <a:prstGeom prst="rect">
            <a:avLst/>
          </a:prstGeom>
        </p:spPr>
        <p:txBody>
          <a:bodyPr wrap="square">
            <a:spAutoFit/>
          </a:bodyPr>
          <a:lstStyle/>
          <a:p>
            <a:pPr algn="just">
              <a:buFontTx/>
              <a:buChar char="-"/>
            </a:pPr>
            <a:r>
              <a:rPr lang="en-US" sz="2800" dirty="0">
                <a:solidFill>
                  <a:srgbClr val="FF00FF"/>
                </a:solidFill>
                <a:latin typeface="+mj-lt"/>
              </a:rPr>
              <a:t> </a:t>
            </a:r>
            <a:r>
              <a:rPr lang="vi-VN" sz="2800" dirty="0">
                <a:solidFill>
                  <a:srgbClr val="FF00FF"/>
                </a:solidFill>
                <a:latin typeface="+mj-lt"/>
              </a:rPr>
              <a:t>Một số bệnh về tai: viêm tai ngoài, viêm tai giữa, tổn thương tai trong…</a:t>
            </a:r>
            <a:endParaRPr lang="en-US" sz="2800" dirty="0">
              <a:solidFill>
                <a:srgbClr val="FF00FF"/>
              </a:solidFill>
              <a:latin typeface="+mj-lt"/>
            </a:endParaRPr>
          </a:p>
          <a:p>
            <a:pPr algn="just">
              <a:buFontTx/>
              <a:buChar char="-"/>
            </a:pPr>
            <a:r>
              <a:rPr lang="en-US" sz="2800" dirty="0">
                <a:solidFill>
                  <a:srgbClr val="FF00FF"/>
                </a:solidFill>
                <a:latin typeface="+mj-lt"/>
              </a:rPr>
              <a:t> </a:t>
            </a:r>
            <a:r>
              <a:rPr lang="vi-VN" sz="2800" dirty="0">
                <a:solidFill>
                  <a:srgbClr val="FF00FF"/>
                </a:solidFill>
                <a:latin typeface="+mj-lt"/>
              </a:rPr>
              <a:t>Cách phòng một số bệnh về tai:</a:t>
            </a:r>
            <a:endParaRPr lang="en-US" sz="2800" dirty="0">
              <a:solidFill>
                <a:srgbClr val="FF00FF"/>
              </a:solidFill>
              <a:latin typeface="+mj-lt"/>
            </a:endParaRPr>
          </a:p>
          <a:p>
            <a:pPr algn="just"/>
            <a:r>
              <a:rPr lang="en-US" sz="2800" dirty="0">
                <a:solidFill>
                  <a:srgbClr val="FF00FF"/>
                </a:solidFill>
                <a:latin typeface="+mj-lt"/>
              </a:rPr>
              <a:t>+ </a:t>
            </a:r>
            <a:r>
              <a:rPr lang="vi-VN" sz="2800" dirty="0">
                <a:solidFill>
                  <a:srgbClr val="FF00FF"/>
                </a:solidFill>
                <a:latin typeface="+mj-lt"/>
              </a:rPr>
              <a:t>Vệ sinh tai đúng cách</a:t>
            </a:r>
            <a:r>
              <a:rPr lang="en-US" sz="2800" dirty="0">
                <a:solidFill>
                  <a:srgbClr val="FF00FF"/>
                </a:solidFill>
                <a:latin typeface="+mj-lt"/>
              </a:rPr>
              <a:t>.</a:t>
            </a:r>
          </a:p>
          <a:p>
            <a:pPr algn="just"/>
            <a:r>
              <a:rPr lang="en-US" sz="2800" dirty="0">
                <a:solidFill>
                  <a:srgbClr val="FF00FF"/>
                </a:solidFill>
                <a:latin typeface="+mj-lt"/>
              </a:rPr>
              <a:t>+ </a:t>
            </a:r>
            <a:r>
              <a:rPr lang="vi-VN" sz="2800" dirty="0">
                <a:solidFill>
                  <a:srgbClr val="FF00FF"/>
                </a:solidFill>
                <a:latin typeface="+mj-lt"/>
              </a:rPr>
              <a:t>Cần giữ vệ sinh để tránh viêm họng, nhiễm khuẩn gây viêm tai</a:t>
            </a:r>
            <a:r>
              <a:rPr lang="en-US" sz="2800" dirty="0">
                <a:solidFill>
                  <a:srgbClr val="FF00FF"/>
                </a:solidFill>
                <a:latin typeface="+mj-lt"/>
              </a:rPr>
              <a:t>.</a:t>
            </a:r>
          </a:p>
          <a:p>
            <a:pPr algn="just"/>
            <a:r>
              <a:rPr lang="en-US" sz="2800" dirty="0">
                <a:solidFill>
                  <a:srgbClr val="FF00FF"/>
                </a:solidFill>
                <a:latin typeface="+mj-lt"/>
              </a:rPr>
              <a:t>+ </a:t>
            </a:r>
            <a:r>
              <a:rPr lang="en-US" sz="2800" dirty="0">
                <a:solidFill>
                  <a:srgbClr val="FF00FF"/>
                </a:solidFill>
                <a:latin typeface="Times New Roman" pitchFamily="18" charset="0"/>
                <a:cs typeface="Times New Roman" pitchFamily="18" charset="0"/>
              </a:rPr>
              <a:t>H</a:t>
            </a:r>
            <a:r>
              <a:rPr lang="vi-VN" sz="2800" dirty="0">
                <a:solidFill>
                  <a:srgbClr val="FF00FF"/>
                </a:solidFill>
                <a:latin typeface="+mj-lt"/>
              </a:rPr>
              <a:t>ạn chế tiếng ồn, tránh nghe âm thanh có cường độ cao</a:t>
            </a:r>
            <a:r>
              <a:rPr lang="en-US" sz="2800" dirty="0">
                <a:solidFill>
                  <a:srgbClr val="FF00FF"/>
                </a:solidFill>
                <a:latin typeface="+mj-lt"/>
              </a:rPr>
              <a:t>. </a:t>
            </a:r>
          </a:p>
        </p:txBody>
      </p:sp>
      <p:pic>
        <p:nvPicPr>
          <p:cNvPr id="2050" name="Picture 2"/>
          <p:cNvPicPr>
            <a:picLocks noChangeAspect="1" noChangeArrowheads="1"/>
          </p:cNvPicPr>
          <p:nvPr/>
        </p:nvPicPr>
        <p:blipFill>
          <a:blip r:embed="rId2"/>
          <a:srcRect/>
          <a:stretch>
            <a:fillRect/>
          </a:stretch>
        </p:blipFill>
        <p:spPr bwMode="auto">
          <a:xfrm>
            <a:off x="2923309" y="0"/>
            <a:ext cx="6425925" cy="270163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488808" y="221673"/>
            <a:ext cx="7081219" cy="3396095"/>
          </a:xfrm>
          <a:prstGeom prst="rect">
            <a:avLst/>
          </a:prstGeom>
          <a:noFill/>
          <a:ln w="9525">
            <a:solidFill>
              <a:srgbClr val="FF00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nodeType="clickEffect">
                                  <p:stCondLst>
                                    <p:cond delay="0"/>
                                  </p:stCondLst>
                                  <p:childTnLst>
                                    <p:animEffect transition="out" filter="wheel(4)">
                                      <p:cBhvr>
                                        <p:cTn id="11" dur="2000"/>
                                        <p:tgtEl>
                                          <p:spTgt spid="2051"/>
                                        </p:tgtEl>
                                      </p:cBhvr>
                                    </p:animEffect>
                                    <p:set>
                                      <p:cBhvr>
                                        <p:cTn id="12" dur="1" fill="hold">
                                          <p:stCondLst>
                                            <p:cond delay="1999"/>
                                          </p:stCondLst>
                                        </p:cTn>
                                        <p:tgtEl>
                                          <p:spTgt spid="2051"/>
                                        </p:tgtEl>
                                        <p:attrNameLst>
                                          <p:attrName>style.visibility</p:attrName>
                                        </p:attrNameLst>
                                      </p:cBhvr>
                                      <p:to>
                                        <p:strVal val="hidden"/>
                                      </p:to>
                                    </p:set>
                                  </p:childTnLst>
                                </p:cTn>
                              </p:par>
                              <p:par>
                                <p:cTn id="13" presetID="48" presetClass="entr" presetSubtype="0" accel="5000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50"/>
                                        </p:tgtEl>
                                        <p:attrNameLst>
                                          <p:attrName>ppt_y</p:attrName>
                                        </p:attrNameLst>
                                      </p:cBhvr>
                                      <p:tavLst>
                                        <p:tav tm="0">
                                          <p:val>
                                            <p:strVal val="#ppt_y"/>
                                          </p:val>
                                        </p:tav>
                                        <p:tav tm="100000">
                                          <p:val>
                                            <p:strVal val="#ppt_y"/>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Righ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343963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khuẩn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669127"/>
            <a:ext cx="12191999" cy="3108543"/>
          </a:xfrm>
          <a:prstGeom prst="rect">
            <a:avLst/>
          </a:prstGeom>
        </p:spPr>
        <p:txBody>
          <a:bodyPr wrap="square">
            <a:spAutoFit/>
          </a:bodyPr>
          <a:lstStyle/>
          <a:p>
            <a:pPr algn="just"/>
            <a:r>
              <a:rPr lang="en-US" sz="2800" dirty="0">
                <a:solidFill>
                  <a:srgbClr val="FF00FF"/>
                </a:solidFill>
                <a:latin typeface="+mj-lt"/>
              </a:rPr>
              <a:t>	</a:t>
            </a:r>
            <a:r>
              <a:rPr lang="vi-VN" sz="2800" dirty="0">
                <a:solidFill>
                  <a:srgbClr val="FF00FF"/>
                </a:solidFill>
                <a:latin typeface="+mj-lt"/>
              </a:rPr>
              <a:t>Những người làm việc hoặc sống trong môi trường có âm thanh cường độ cao thường xuyên như công nhân nhà máy dệt, người sống gần đường tàu,… dễ bị giảm thính lực vì: Âm thanh với cường độ cao thường xuyên có thể làm tổn thương các tế bào cảm thụ âm thanh nằm ở ốc tai. Khi các tế bào cảm thụ âm thanh bị tổn thương, tùy mức độ tổn thương, sẽ hạn chế hoặc làm mất khả năng hình thành xung thần kinh để truyền tới trung khu thính giác, dẫn đến việc cảm nhận âm thanh bị hạn chế (giảm thính lực).</a:t>
            </a:r>
            <a:endParaRPr lang="en-US" sz="2800" dirty="0">
              <a:solidFill>
                <a:srgbClr val="FF00FF"/>
              </a:solidFill>
              <a:latin typeface="+mj-lt"/>
            </a:endParaRPr>
          </a:p>
        </p:txBody>
      </p:sp>
      <p:pic>
        <p:nvPicPr>
          <p:cNvPr id="3074" name="Picture 2"/>
          <p:cNvPicPr>
            <a:picLocks noChangeAspect="1" noChangeArrowheads="1"/>
          </p:cNvPicPr>
          <p:nvPr/>
        </p:nvPicPr>
        <p:blipFill>
          <a:blip r:embed="rId2"/>
          <a:srcRect/>
          <a:stretch>
            <a:fillRect/>
          </a:stretch>
        </p:blipFill>
        <p:spPr bwMode="auto">
          <a:xfrm>
            <a:off x="3555010" y="0"/>
            <a:ext cx="4743882" cy="37121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56490"/>
            <a:ext cx="12192000" cy="29392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246769"/>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1</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Hệ thần kinh ở người không có chức năng nào dưới đây?</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Điều hoà nhịp tim.                                        </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Điều khiển hoạt động của chân.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Phối hợp các cử động của cơ thể khi nhảy dây.                                </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Điều hoà lượng đường trong máu sau khi ăn.</a:t>
            </a:r>
          </a:p>
        </p:txBody>
      </p:sp>
      <p:sp>
        <p:nvSpPr>
          <p:cNvPr id="4" name="Oval 3"/>
          <p:cNvSpPr/>
          <p:nvPr/>
        </p:nvSpPr>
        <p:spPr>
          <a:xfrm>
            <a:off x="27710" y="177338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177718"/>
            <a:ext cx="12192000" cy="1384995"/>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2</a:t>
            </a:r>
            <a:r>
              <a:rPr lang="vi-VN"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a:t>
            </a:r>
          </a:p>
        </p:txBody>
      </p:sp>
      <p:sp>
        <p:nvSpPr>
          <p:cNvPr id="6" name="Oval 5"/>
          <p:cNvSpPr/>
          <p:nvPr/>
        </p:nvSpPr>
        <p:spPr>
          <a:xfrm>
            <a:off x="27705" y="27016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549412"/>
            <a:ext cx="12192000" cy="2246769"/>
          </a:xfrm>
          <a:prstGeom prst="rect">
            <a:avLst/>
          </a:prstGeom>
        </p:spPr>
        <p:txBody>
          <a:bodyPr wrap="square">
            <a:spAutoFit/>
          </a:bodyPr>
          <a:lstStyle/>
          <a:p>
            <a:r>
              <a:rPr lang="vi-VN" sz="2800" b="1" dirty="0">
                <a:latin typeface="Times New Roman" pitchFamily="18" charset="0"/>
                <a:cs typeface="Times New Roman" pitchFamily="18" charset="0"/>
              </a:rPr>
              <a:t>Bài 3</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Cấu tạo của cơ quan thị giác gồm các bộ phận:</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mắt, dây thần kinh thính giác và não bộ.</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dây thần kinh thính giác, dây thần kinh thị giác và não bộ.</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mắt, dây thần kinh thị giác, trung khu thị giác ở não bộ.</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dây thần kinh thị giác và trung khu thị giác ở não bộ.</a:t>
            </a:r>
          </a:p>
        </p:txBody>
      </p:sp>
      <p:sp>
        <p:nvSpPr>
          <p:cNvPr id="8" name="Oval 7"/>
          <p:cNvSpPr/>
          <p:nvPr/>
        </p:nvSpPr>
        <p:spPr>
          <a:xfrm>
            <a:off x="55410" y="491845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2246769"/>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4</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Bộ phận, cơ quan nào dưới đây </a:t>
            </a:r>
            <a:r>
              <a:rPr lang="vi-VN" sz="2800" b="1" dirty="0">
                <a:latin typeface="Times New Roman" pitchFamily="18" charset="0"/>
                <a:cs typeface="Times New Roman" pitchFamily="18" charset="0"/>
              </a:rPr>
              <a:t>không</a:t>
            </a:r>
            <a:r>
              <a:rPr lang="vi-VN" sz="2800" dirty="0">
                <a:latin typeface="Times New Roman" pitchFamily="18" charset="0"/>
                <a:cs typeface="Times New Roman" pitchFamily="18" charset="0"/>
              </a:rPr>
              <a:t> thuộc cơ quan thính giác?</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Dây thần kinh não.                                       </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Tai ngoài, tai giữa, tai trong.</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Dây thần kinh thính giác.                                                                 </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Trung khu thính giác ở não bộ.</a:t>
            </a:r>
          </a:p>
        </p:txBody>
      </p:sp>
      <p:sp>
        <p:nvSpPr>
          <p:cNvPr id="4" name="Oval 3"/>
          <p:cNvSpPr/>
          <p:nvPr/>
        </p:nvSpPr>
        <p:spPr>
          <a:xfrm>
            <a:off x="27710" y="54028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49868"/>
            <a:ext cx="12192000" cy="523220"/>
          </a:xfrm>
          <a:prstGeom prst="rect">
            <a:avLst/>
          </a:prstGeom>
        </p:spPr>
        <p:txBody>
          <a:bodyPr wrap="square">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5: </a:t>
            </a:r>
            <a:r>
              <a:rPr lang="vi-VN" sz="2800" dirty="0">
                <a:latin typeface="Times New Roman" pitchFamily="18" charset="0"/>
                <a:cs typeface="Times New Roman" pitchFamily="18" charset="0"/>
              </a:rPr>
              <a:t>Nối tên cơ quan cảm giác với chức năng của cơ quan đó cho phù hợp.</a:t>
            </a:r>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744406" y="2646219"/>
            <a:ext cx="8861702" cy="4211782"/>
          </a:xfrm>
          <a:prstGeom prst="rect">
            <a:avLst/>
          </a:prstGeom>
          <a:noFill/>
          <a:ln w="9525">
            <a:noFill/>
            <a:miter lim="800000"/>
            <a:headEnd/>
            <a:tailEnd/>
          </a:ln>
          <a:effectLst/>
        </p:spPr>
      </p:pic>
      <p:cxnSp>
        <p:nvCxnSpPr>
          <p:cNvPr id="12" name="Straight Arrow Connector 11"/>
          <p:cNvCxnSpPr/>
          <p:nvPr/>
        </p:nvCxnSpPr>
        <p:spPr>
          <a:xfrm>
            <a:off x="4294909" y="3616036"/>
            <a:ext cx="2078182"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287982" y="4343400"/>
            <a:ext cx="2092036" cy="207818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67200" y="5001491"/>
            <a:ext cx="207818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67200" y="4516582"/>
            <a:ext cx="2078182" cy="123305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94909" y="5721927"/>
            <a:ext cx="2078182" cy="678873"/>
          </a:xfrm>
          <a:prstGeom prst="straightConnector1">
            <a:avLst/>
          </a:prstGeom>
          <a:ln w="38100">
            <a:solidFill>
              <a:srgbClr val="9C0C2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64974" y="0"/>
            <a:ext cx="8719930" cy="4515282"/>
          </a:xfrm>
          <a:prstGeom prst="rect">
            <a:avLst/>
          </a:prstGeom>
          <a:noFill/>
          <a:ln w="9525">
            <a:noFill/>
            <a:miter lim="800000"/>
            <a:headEnd/>
            <a:tailEnd/>
          </a:ln>
          <a:effectLst/>
        </p:spPr>
      </p:pic>
      <p:sp>
        <p:nvSpPr>
          <p:cNvPr id="6" name="TextBox 5"/>
          <p:cNvSpPr txBox="1"/>
          <p:nvPr/>
        </p:nvSpPr>
        <p:spPr>
          <a:xfrm>
            <a:off x="290945" y="4904509"/>
            <a:ext cx="1094509" cy="1569660"/>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Hệ</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2272145" y="4876800"/>
            <a:ext cx="3962400"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trung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ương</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2230581" y="5957455"/>
            <a:ext cx="3962400"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ngoại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biên</a:t>
            </a:r>
            <a:endParaRPr lang="en-US" sz="3200" dirty="0">
              <a:solidFill>
                <a:srgbClr val="FF00FF"/>
              </a:solidFill>
              <a:latin typeface="Times New Roman" pitchFamily="18" charset="0"/>
              <a:cs typeface="Times New Roman" pitchFamily="18" charset="0"/>
            </a:endParaRPr>
          </a:p>
        </p:txBody>
      </p:sp>
      <p:sp>
        <p:nvSpPr>
          <p:cNvPr id="11" name="TextBox 10"/>
          <p:cNvSpPr txBox="1"/>
          <p:nvPr/>
        </p:nvSpPr>
        <p:spPr>
          <a:xfrm>
            <a:off x="8077249" y="4419601"/>
            <a:ext cx="1620982"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Não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bộ</a:t>
            </a:r>
            <a:endParaRPr lang="en-US" sz="3200" dirty="0">
              <a:solidFill>
                <a:srgbClr val="FF00FF"/>
              </a:solidFill>
              <a:latin typeface="Times New Roman" pitchFamily="18" charset="0"/>
              <a:cs typeface="Times New Roman" pitchFamily="18" charset="0"/>
            </a:endParaRPr>
          </a:p>
        </p:txBody>
      </p:sp>
      <p:sp>
        <p:nvSpPr>
          <p:cNvPr id="12" name="TextBox 11"/>
          <p:cNvSpPr txBox="1"/>
          <p:nvPr/>
        </p:nvSpPr>
        <p:spPr>
          <a:xfrm>
            <a:off x="8063394" y="5195455"/>
            <a:ext cx="1911928"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Tủy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sống</a:t>
            </a:r>
            <a:endParaRPr lang="en-US" sz="3200" dirty="0">
              <a:solidFill>
                <a:srgbClr val="FF00FF"/>
              </a:solidFill>
              <a:latin typeface="Times New Roman" pitchFamily="18" charset="0"/>
              <a:cs typeface="Times New Roman" pitchFamily="18" charset="0"/>
            </a:endParaRPr>
          </a:p>
        </p:txBody>
      </p:sp>
      <p:sp>
        <p:nvSpPr>
          <p:cNvPr id="13" name="TextBox 12"/>
          <p:cNvSpPr txBox="1"/>
          <p:nvPr/>
        </p:nvSpPr>
        <p:spPr>
          <a:xfrm>
            <a:off x="8077249" y="5943600"/>
            <a:ext cx="3131127"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Các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dây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cxnSp>
        <p:nvCxnSpPr>
          <p:cNvPr id="15" name="Straight Arrow Connector 14"/>
          <p:cNvCxnSpPr>
            <a:stCxn id="6" idx="3"/>
            <a:endCxn id="9" idx="1"/>
          </p:cNvCxnSpPr>
          <p:nvPr/>
        </p:nvCxnSpPr>
        <p:spPr>
          <a:xfrm flipV="1">
            <a:off x="1385454" y="5169188"/>
            <a:ext cx="886691" cy="520151"/>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a:off x="1399308" y="5675486"/>
            <a:ext cx="831273" cy="574357"/>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1" idx="1"/>
          </p:cNvCxnSpPr>
          <p:nvPr/>
        </p:nvCxnSpPr>
        <p:spPr>
          <a:xfrm flipV="1">
            <a:off x="6234545" y="4711989"/>
            <a:ext cx="1842704" cy="457199"/>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2" idx="1"/>
          </p:cNvCxnSpPr>
          <p:nvPr/>
        </p:nvCxnSpPr>
        <p:spPr>
          <a:xfrm>
            <a:off x="6234545" y="5169188"/>
            <a:ext cx="1828849" cy="3186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13" idx="1"/>
          </p:cNvCxnSpPr>
          <p:nvPr/>
        </p:nvCxnSpPr>
        <p:spPr>
          <a:xfrm flipV="1">
            <a:off x="6192981" y="6235988"/>
            <a:ext cx="1884268" cy="138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childTnLst>
                          </p:cTn>
                        </p:par>
                        <p:par>
                          <p:cTn id="18" fill="hold">
                            <p:stCondLst>
                              <p:cond delay="1000"/>
                            </p:stCondLst>
                            <p:childTnLst>
                              <p:par>
                                <p:cTn id="19" presetID="21"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Right)">
                                      <p:cBhvr>
                                        <p:cTn id="26" dur="1000"/>
                                        <p:tgtEl>
                                          <p:spTgt spid="16"/>
                                        </p:tgtEl>
                                      </p:cBhvr>
                                    </p:animEffect>
                                  </p:childTnLst>
                                </p:cTn>
                              </p:par>
                            </p:childTnLst>
                          </p:cTn>
                        </p:par>
                        <p:par>
                          <p:cTn id="27" fill="hold">
                            <p:stCondLst>
                              <p:cond delay="1000"/>
                            </p:stCondLst>
                            <p:childTnLst>
                              <p:par>
                                <p:cTn id="28" presetID="21"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upRight)">
                                      <p:cBhvr>
                                        <p:cTn id="35" dur="1000"/>
                                        <p:tgtEl>
                                          <p:spTgt spid="18"/>
                                        </p:tgtEl>
                                      </p:cBhvr>
                                    </p:animEffect>
                                  </p:childTnLst>
                                </p:cTn>
                              </p:par>
                            </p:childTnLst>
                          </p:cTn>
                        </p:par>
                        <p:par>
                          <p:cTn id="36" fill="hold">
                            <p:stCondLst>
                              <p:cond delay="1000"/>
                            </p:stCondLst>
                            <p:childTnLst>
                              <p:par>
                                <p:cTn id="37" presetID="21"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4)">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strips(upRight)">
                                      <p:cBhvr>
                                        <p:cTn id="44" dur="1000"/>
                                        <p:tgtEl>
                                          <p:spTgt spid="21"/>
                                        </p:tgtEl>
                                      </p:cBhvr>
                                    </p:animEffect>
                                  </p:childTnLst>
                                </p:cTn>
                              </p:par>
                            </p:childTnLst>
                          </p:cTn>
                        </p:par>
                        <p:par>
                          <p:cTn id="45" fill="hold">
                            <p:stCondLst>
                              <p:cond delay="1000"/>
                            </p:stCondLst>
                            <p:childTnLst>
                              <p:par>
                                <p:cTn id="46" presetID="21"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4)">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strips(upRight)">
                                      <p:cBhvr>
                                        <p:cTn id="53" dur="1000"/>
                                        <p:tgtEl>
                                          <p:spTgt spid="24"/>
                                        </p:tgtEl>
                                      </p:cBhvr>
                                    </p:animEffect>
                                  </p:childTnLst>
                                </p:cTn>
                              </p:par>
                            </p:childTnLst>
                          </p:cTn>
                        </p:par>
                        <p:par>
                          <p:cTn id="54" fill="hold">
                            <p:stCondLst>
                              <p:cond delay="1000"/>
                            </p:stCondLst>
                            <p:childTnLst>
                              <p:par>
                                <p:cTn id="55" presetID="21"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heel(4)">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620981"/>
            <a:ext cx="4461164" cy="3059751"/>
          </a:xfrm>
          <a:prstGeom prst="rect">
            <a:avLst/>
          </a:prstGeom>
          <a:noFill/>
          <a:ln w="9525">
            <a:noFill/>
            <a:miter lim="800000"/>
            <a:headEnd/>
            <a:tailEnd/>
          </a:ln>
          <a:effectLst/>
        </p:spPr>
      </p:pic>
      <p:sp>
        <p:nvSpPr>
          <p:cNvPr id="4" name="Rectangle 3"/>
          <p:cNvSpPr/>
          <p:nvPr/>
        </p:nvSpPr>
        <p:spPr>
          <a:xfrm>
            <a:off x="4627418" y="1720656"/>
            <a:ext cx="7398327" cy="267765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Khi chạy, hệ vận động làm việc với cường độ lớn. Cùng lúc đó các hệ cơ quan khác cũng tăng cường hoạt động: nhịp tim tăng, mạch máu giãn, thở nhanh và sâu, mồ hôi tiết nhiều… Điều đó chứng tỏ các hệ cơ quan trong cơ thể có sự phối hợp hoạt động dưới sự điều khiển của hệ thần kinh.</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7345" y="1235748"/>
            <a:ext cx="6220690" cy="2246769"/>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Một số bệnh về hệ thần kinh: tai biến mạch máu não gây tổn thương não, thoát vị đĩa đệm làm chèn ép các dây thần kinh tủy, Parkinson gây khó khăn trong vận động…</a:t>
            </a:r>
            <a:r>
              <a:rPr lang="en-US" sz="2800" dirty="0">
                <a:solidFill>
                  <a:srgbClr val="FF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856565" y="0"/>
            <a:ext cx="8548255" cy="44551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313765"/>
            <a:ext cx="3415553" cy="3939580"/>
          </a:xfrm>
          <a:prstGeom prst="rect">
            <a:avLst/>
          </a:prstGeom>
          <a:noFill/>
          <a:ln w="9525">
            <a:noFill/>
            <a:miter lim="800000"/>
            <a:headEnd/>
            <a:tailEnd/>
          </a:ln>
          <a:effectLst/>
        </p:spPr>
      </p:pic>
      <p:sp>
        <p:nvSpPr>
          <p:cNvPr id="6" name="Rectangle 5"/>
          <p:cNvSpPr/>
          <p:nvPr/>
        </p:nvSpPr>
        <p:spPr>
          <a:xfrm>
            <a:off x="0" y="4519274"/>
            <a:ext cx="12025745" cy="2246769"/>
          </a:xfrm>
          <a:prstGeom prst="rect">
            <a:avLst/>
          </a:prstGeom>
        </p:spPr>
        <p:txBody>
          <a:bodyPr wrap="square">
            <a:spAutoFit/>
          </a:bodyPr>
          <a:lstStyle/>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Cách phòng tránh:</a:t>
            </a:r>
            <a:endParaRPr lang="en-US" sz="2800" dirty="0">
              <a:solidFill>
                <a:srgbClr val="FF00FF"/>
              </a:solidFill>
              <a:latin typeface="Times New Roman" pitchFamily="18" charset="0"/>
              <a:cs typeface="Times New Roman" pitchFamily="18" charset="0"/>
            </a:endParaRP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Cần thực hiện chế độ dinh dưỡng, lối sống lành mạnh, luyện tập thể dục thể thao</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Không sử dụng chất kích thích</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Thường xuyên kiểm tra sức khỏe</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Cần suy nghĩ tích cực, tham gia nhiều hoạt động xã hội</a:t>
            </a:r>
            <a:r>
              <a:rPr lang="en-US"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1026"/>
                                        </p:tgtEl>
                                        <p:attrNameLst>
                                          <p:attrName>ppt_w</p:attrName>
                                        </p:attrNameLst>
                                      </p:cBhvr>
                                      <p:tavLst>
                                        <p:tav tm="0">
                                          <p:val>
                                            <p:strVal val="ppt_w"/>
                                          </p:val>
                                        </p:tav>
                                        <p:tav tm="100000">
                                          <p:val>
                                            <p:fltVal val="0"/>
                                          </p:val>
                                        </p:tav>
                                      </p:tavLst>
                                    </p:anim>
                                    <p:anim calcmode="lin" valueType="num">
                                      <p:cBhvr>
                                        <p:cTn id="14" dur="1000"/>
                                        <p:tgtEl>
                                          <p:spTgt spid="1026"/>
                                        </p:tgtEl>
                                        <p:attrNameLst>
                                          <p:attrName>ppt_h</p:attrName>
                                        </p:attrNameLst>
                                      </p:cBhvr>
                                      <p:tavLst>
                                        <p:tav tm="0">
                                          <p:val>
                                            <p:strVal val="ppt_h"/>
                                          </p:val>
                                        </p:tav>
                                        <p:tav tm="100000">
                                          <p:val>
                                            <p:fltVal val="0"/>
                                          </p:val>
                                        </p:tav>
                                      </p:tavLst>
                                    </p:anim>
                                    <p:animEffect transition="out" filter="fade">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par>
                                <p:cTn id="17" presetID="12" presetClass="entr" presetSubtype="8"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slide(fromLeft)">
                                      <p:cBhvr>
                                        <p:cTn id="19" dur="1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4602</TotalTime>
  <Words>2389</Words>
  <Application>Microsoft Office PowerPoint</Application>
  <PresentationFormat>Widescreen</PresentationFormat>
  <Paragraphs>130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1131</cp:revision>
  <dcterms:created xsi:type="dcterms:W3CDTF">2022-07-11T10:05:56Z</dcterms:created>
  <dcterms:modified xsi:type="dcterms:W3CDTF">2025-04-07T11:18:51Z</dcterms:modified>
</cp:coreProperties>
</file>