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335" r:id="rId2"/>
    <p:sldId id="359" r:id="rId3"/>
    <p:sldId id="334" r:id="rId4"/>
    <p:sldId id="400" r:id="rId5"/>
    <p:sldId id="384" r:id="rId6"/>
    <p:sldId id="403" r:id="rId7"/>
    <p:sldId id="396" r:id="rId8"/>
    <p:sldId id="398" r:id="rId9"/>
    <p:sldId id="404" r:id="rId10"/>
    <p:sldId id="401" r:id="rId11"/>
    <p:sldId id="402" r:id="rId12"/>
    <p:sldId id="385" r:id="rId13"/>
    <p:sldId id="386" r:id="rId14"/>
    <p:sldId id="387" r:id="rId15"/>
    <p:sldId id="388" r:id="rId16"/>
    <p:sldId id="389" r:id="rId17"/>
    <p:sldId id="390" r:id="rId18"/>
    <p:sldId id="392" r:id="rId19"/>
    <p:sldId id="391" r:id="rId20"/>
    <p:sldId id="393" r:id="rId21"/>
    <p:sldId id="394" r:id="rId22"/>
    <p:sldId id="382" r:id="rId23"/>
    <p:sldId id="39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FF"/>
    <a:srgbClr val="00FFFF"/>
    <a:srgbClr val="006600"/>
    <a:srgbClr val="FF6600"/>
    <a:srgbClr val="9C0C24"/>
    <a:srgbClr val="FF0000"/>
    <a:srgbClr val="A8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8" autoAdjust="0"/>
    <p:restoredTop sz="98566" autoAdjust="0"/>
  </p:normalViewPr>
  <p:slideViewPr>
    <p:cSldViewPr snapToGrid="0">
      <p:cViewPr varScale="1">
        <p:scale>
          <a:sx n="85" d="100"/>
          <a:sy n="85" d="100"/>
        </p:scale>
        <p:origin x="39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7/4/2025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7/4/2025</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7/4/2025</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934143"/>
            <a:ext cx="12192000" cy="646331"/>
          </a:xfrm>
          <a:prstGeom prst="rect">
            <a:avLst/>
          </a:prstGeom>
          <a:noFill/>
        </p:spPr>
        <p:txBody>
          <a:bodyPr wrap="square" rtlCol="0">
            <a:spAutoFit/>
          </a:bodyPr>
          <a:lstStyle/>
          <a:p>
            <a:pPr algn="ctr"/>
            <a:r>
              <a:rPr lang="en-US" sz="3600" b="1" dirty="0" err="1">
                <a:solidFill>
                  <a:srgbClr val="0000FF"/>
                </a:solidFill>
                <a:latin typeface="Times New Roman" pitchFamily="18" charset="0"/>
                <a:cs typeface="Times New Roman" pitchFamily="18" charset="0"/>
              </a:rPr>
              <a:t>BÀI</a:t>
            </a:r>
            <a:r>
              <a:rPr lang="en-US" sz="3600" b="1" dirty="0">
                <a:solidFill>
                  <a:srgbClr val="0000FF"/>
                </a:solidFill>
                <a:latin typeface="Times New Roman" pitchFamily="18" charset="0"/>
                <a:cs typeface="Times New Roman" pitchFamily="18" charset="0"/>
              </a:rPr>
              <a:t> 35: </a:t>
            </a:r>
            <a:r>
              <a:rPr lang="en-US" sz="3600" b="1" dirty="0" err="1">
                <a:solidFill>
                  <a:srgbClr val="0000FF"/>
                </a:solidFill>
                <a:latin typeface="Times New Roman" pitchFamily="18" charset="0"/>
                <a:cs typeface="Times New Roman" pitchFamily="18" charset="0"/>
              </a:rPr>
              <a:t>HỆ</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NỘI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TIẾT</a:t>
            </a:r>
            <a:r>
              <a:rPr lang="en-US" sz="3600" b="1" dirty="0">
                <a:solidFill>
                  <a:srgbClr val="0000FF"/>
                </a:solidFill>
                <a:latin typeface="Times New Roman" pitchFamily="18" charset="0"/>
                <a:cs typeface="Times New Roman" pitchFamily="18" charset="0"/>
              </a:rPr>
              <a:t> Ở </a:t>
            </a:r>
            <a:r>
              <a:rPr lang="en-US" sz="3600" b="1" dirty="0" err="1">
                <a:solidFill>
                  <a:srgbClr val="0000FF"/>
                </a:solidFill>
                <a:latin typeface="Times New Roman" pitchFamily="18" charset="0"/>
                <a:cs typeface="Times New Roman" pitchFamily="18" charset="0"/>
              </a:rPr>
              <a:t>NGƯỜI</a:t>
            </a:r>
            <a:r>
              <a:rPr lang="en-US" sz="3600" b="1" dirty="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sp>
        <p:nvSpPr>
          <p:cNvPr id="6" name="Rectangle 5"/>
          <p:cNvSpPr/>
          <p:nvPr/>
        </p:nvSpPr>
        <p:spPr>
          <a:xfrm>
            <a:off x="2877896" y="1909936"/>
            <a:ext cx="6801863" cy="830997"/>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800" b="1" cap="none" spc="0" dirty="0" err="1">
                <a:ln w="11430"/>
                <a:solidFill>
                  <a:srgbClr val="FF00FF"/>
                </a:solidFill>
                <a:effectLst>
                  <a:outerShdw blurRad="80000" dist="40000" dir="5040000" algn="tl">
                    <a:srgbClr val="000000">
                      <a:alpha val="30000"/>
                    </a:srgbClr>
                  </a:outerShdw>
                </a:effectLst>
              </a:rPr>
              <a:t>CHỦ</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ĐỀ</a:t>
            </a:r>
            <a:r>
              <a:rPr lang="en-US" sz="4800" b="1" cap="none" spc="0" dirty="0">
                <a:ln w="11430"/>
                <a:solidFill>
                  <a:srgbClr val="FF00FF"/>
                </a:solidFill>
                <a:effectLst>
                  <a:outerShdw blurRad="80000" dist="40000" dir="5040000" algn="tl">
                    <a:srgbClr val="000000">
                      <a:alpha val="30000"/>
                    </a:srgbClr>
                  </a:outerShdw>
                </a:effectLst>
              </a:rPr>
              <a:t> 7: </a:t>
            </a:r>
            <a:r>
              <a:rPr lang="en-US" sz="4800" b="1" cap="none" spc="0" dirty="0" err="1">
                <a:ln w="11430"/>
                <a:solidFill>
                  <a:srgbClr val="FF00FF"/>
                </a:solidFill>
                <a:effectLst>
                  <a:outerShdw blurRad="80000" dist="40000" dir="5040000" algn="tl">
                    <a:srgbClr val="000000">
                      <a:alpha val="30000"/>
                    </a:srgbClr>
                  </a:outerShdw>
                </a:effectLst>
              </a:rPr>
              <a:t>CƠ</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THỂ</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NGƯỜI</a:t>
            </a:r>
            <a:endParaRPr lang="en-US" sz="4800" b="1" cap="none" spc="0" dirty="0">
              <a:ln w="11430"/>
              <a:solidFill>
                <a:srgbClr val="FF00FF"/>
              </a:soli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3" dur="1000" fill="hold"/>
                                        <p:tgtEl>
                                          <p:spTgt spid="5"/>
                                        </p:tgtEl>
                                        <p:attrNameLst>
                                          <p:attrName>ppt_y</p:attrName>
                                        </p:attrNameLst>
                                      </p:cBhvr>
                                      <p:tavLst>
                                        <p:tav tm="0">
                                          <p:val>
                                            <p:strVal val="#ppt_y"/>
                                          </p:val>
                                        </p:tav>
                                        <p:tav tm="100000">
                                          <p:val>
                                            <p:strVal val="#ppt_y"/>
                                          </p:val>
                                        </p:tav>
                                      </p:tavLst>
                                    </p:anim>
                                    <p:anim calcmode="lin" valueType="num">
                                      <p:cBhvr>
                                        <p:cTn id="14"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5"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6" dur="10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FF0022-62AB-47D8-A9F6-15C402BA5D49}"/>
              </a:ext>
            </a:extLst>
          </p:cNvPr>
          <p:cNvGraphicFramePr>
            <a:graphicFrameLocks noGrp="1"/>
          </p:cNvGraphicFramePr>
          <p:nvPr>
            <p:extLst>
              <p:ext uri="{D42A27DB-BD31-4B8C-83A1-F6EECF244321}">
                <p14:modId xmlns:p14="http://schemas.microsoft.com/office/powerpoint/2010/main" val="942500012"/>
              </p:ext>
            </p:extLst>
          </p:nvPr>
        </p:nvGraphicFramePr>
        <p:xfrm>
          <a:off x="124695" y="89647"/>
          <a:ext cx="11950765" cy="6562918"/>
        </p:xfrm>
        <a:graphic>
          <a:graphicData uri="http://schemas.openxmlformats.org/drawingml/2006/table">
            <a:tbl>
              <a:tblPr firstRow="1" bandRow="1">
                <a:tableStyleId>{5C22544A-7EE6-4342-B048-85BDC9FD1C3A}</a:tableStyleId>
              </a:tblPr>
              <a:tblGrid>
                <a:gridCol w="2582646">
                  <a:extLst>
                    <a:ext uri="{9D8B030D-6E8A-4147-A177-3AD203B41FA5}">
                      <a16:colId xmlns:a16="http://schemas.microsoft.com/office/drawing/2014/main" val="20000"/>
                    </a:ext>
                  </a:extLst>
                </a:gridCol>
                <a:gridCol w="1308847">
                  <a:extLst>
                    <a:ext uri="{9D8B030D-6E8A-4147-A177-3AD203B41FA5}">
                      <a16:colId xmlns:a16="http://schemas.microsoft.com/office/drawing/2014/main" val="20001"/>
                    </a:ext>
                  </a:extLst>
                </a:gridCol>
                <a:gridCol w="8059272">
                  <a:extLst>
                    <a:ext uri="{9D8B030D-6E8A-4147-A177-3AD203B41FA5}">
                      <a16:colId xmlns:a16="http://schemas.microsoft.com/office/drawing/2014/main" val="20002"/>
                    </a:ext>
                  </a:extLst>
                </a:gridCol>
              </a:tblGrid>
              <a:tr h="505264">
                <a:tc>
                  <a:txBody>
                    <a:bodyPr/>
                    <a:lstStyle/>
                    <a:p>
                      <a:pPr algn="ctr"/>
                      <a:r>
                        <a:rPr lang="en-US" sz="2200" dirty="0" err="1">
                          <a:solidFill>
                            <a:schemeClr val="tx1"/>
                          </a:solidFill>
                          <a:latin typeface="Times New Roman" pitchFamily="18" charset="0"/>
                          <a:cs typeface="Times New Roman" pitchFamily="18" charset="0"/>
                        </a:rPr>
                        <a:t>Tuyến</a:t>
                      </a:r>
                      <a:r>
                        <a:rPr lang="en-US" sz="2200" baseline="0" dirty="0">
                          <a:solidFill>
                            <a:schemeClr val="tx1"/>
                          </a:solidFill>
                          <a:latin typeface="Times New Roman" pitchFamily="18" charset="0"/>
                          <a:cs typeface="Times New Roman" pitchFamily="18" charset="0"/>
                        </a:rPr>
                        <a:t> </a:t>
                      </a:r>
                      <a:r>
                        <a:rPr lang="en-US" sz="2200" baseline="0" dirty="0" err="1">
                          <a:solidFill>
                            <a:schemeClr val="tx1"/>
                          </a:solidFill>
                          <a:latin typeface="Times New Roman" pitchFamily="18" charset="0"/>
                          <a:cs typeface="Times New Roman" pitchFamily="18" charset="0"/>
                        </a:rPr>
                        <a:t>nội</a:t>
                      </a:r>
                      <a:r>
                        <a:rPr lang="en-US" sz="2200" baseline="0" dirty="0">
                          <a:solidFill>
                            <a:schemeClr val="tx1"/>
                          </a:solidFill>
                          <a:latin typeface="Times New Roman" pitchFamily="18" charset="0"/>
                          <a:cs typeface="Times New Roman" pitchFamily="18" charset="0"/>
                        </a:rPr>
                        <a:t> </a:t>
                      </a:r>
                      <a:r>
                        <a:rPr lang="en-US" sz="2200" baseline="0" dirty="0" err="1">
                          <a:solidFill>
                            <a:schemeClr val="tx1"/>
                          </a:solidFill>
                          <a:latin typeface="Times New Roman" pitchFamily="18" charset="0"/>
                          <a:cs typeface="Times New Roman" pitchFamily="18" charset="0"/>
                        </a:rPr>
                        <a:t>tiết</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dirty="0" err="1">
                          <a:solidFill>
                            <a:schemeClr val="tx1"/>
                          </a:solidFill>
                          <a:latin typeface="Times New Roman" pitchFamily="18" charset="0"/>
                          <a:cs typeface="Times New Roman" pitchFamily="18" charset="0"/>
                        </a:rPr>
                        <a:t>Kết</a:t>
                      </a:r>
                      <a:r>
                        <a:rPr lang="en-US" sz="2200" dirty="0">
                          <a:solidFill>
                            <a:schemeClr val="tx1"/>
                          </a:solidFill>
                          <a:latin typeface="Times New Roman" pitchFamily="18" charset="0"/>
                          <a:cs typeface="Times New Roman" pitchFamily="18" charset="0"/>
                        </a:rPr>
                        <a:t> </a:t>
                      </a:r>
                      <a:r>
                        <a:rPr lang="en-US" sz="2200" dirty="0" err="1">
                          <a:solidFill>
                            <a:schemeClr val="tx1"/>
                          </a:solidFill>
                          <a:latin typeface="Times New Roman" pitchFamily="18" charset="0"/>
                          <a:cs typeface="Times New Roman" pitchFamily="18" charset="0"/>
                        </a:rPr>
                        <a:t>quả</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dirty="0" err="1">
                          <a:solidFill>
                            <a:schemeClr val="tx1"/>
                          </a:solidFill>
                          <a:latin typeface="Times New Roman" pitchFamily="18" charset="0"/>
                          <a:cs typeface="Times New Roman" pitchFamily="18" charset="0"/>
                        </a:rPr>
                        <a:t>Chức</a:t>
                      </a:r>
                      <a:r>
                        <a:rPr lang="en-US" sz="2200" dirty="0">
                          <a:solidFill>
                            <a:schemeClr val="tx1"/>
                          </a:solidFill>
                          <a:latin typeface="Times New Roman" pitchFamily="18" charset="0"/>
                          <a:cs typeface="Times New Roman" pitchFamily="18" charset="0"/>
                        </a:rPr>
                        <a:t> </a:t>
                      </a:r>
                      <a:r>
                        <a:rPr lang="en-US" sz="2200" dirty="0" err="1">
                          <a:solidFill>
                            <a:schemeClr val="tx1"/>
                          </a:solidFill>
                          <a:latin typeface="Times New Roman" pitchFamily="18" charset="0"/>
                          <a:cs typeface="Times New Roman" pitchFamily="18" charset="0"/>
                        </a:rPr>
                        <a:t>năng</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40830">
                <a:tc>
                  <a:txBody>
                    <a:bodyPr/>
                    <a:lstStyle/>
                    <a:p>
                      <a:pPr algn="l"/>
                      <a:r>
                        <a:rPr lang="en-US" sz="2200" b="1" dirty="0">
                          <a:solidFill>
                            <a:srgbClr val="FF0000"/>
                          </a:solidFill>
                          <a:latin typeface="Times New Roman" pitchFamily="18" charset="0"/>
                          <a:cs typeface="Times New Roman" pitchFamily="18" charset="0"/>
                        </a:rPr>
                        <a:t>1.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tùng</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a</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sinh trưởng, phát triển</a:t>
                      </a:r>
                      <a:r>
                        <a:rPr lang="en-US" sz="2200" b="1" dirty="0">
                          <a:solidFill>
                            <a:srgbClr val="0070C0"/>
                          </a:solidFill>
                          <a:latin typeface="Times New Roman" pitchFamily="18" charset="0"/>
                          <a:cs typeface="Times New Roman" pitchFamily="18" charset="0"/>
                        </a:rPr>
                        <a:t>,</a:t>
                      </a:r>
                      <a:r>
                        <a:rPr lang="vi-VN" sz="2200" b="1" dirty="0">
                          <a:solidFill>
                            <a:srgbClr val="0070C0"/>
                          </a:solidFill>
                          <a:latin typeface="Times New Roman" pitchFamily="18" charset="0"/>
                          <a:cs typeface="Times New Roman" pitchFamily="18" charset="0"/>
                        </a:rPr>
                        <a:t> calcium máu</a:t>
                      </a:r>
                      <a:r>
                        <a:rPr lang="en-US" sz="2200" b="1" dirty="0">
                          <a:solidFill>
                            <a:srgbClr val="0070C0"/>
                          </a:solidFill>
                          <a:latin typeface="Times New Roman" pitchFamily="18" charset="0"/>
                          <a:cs typeface="Times New Roman" pitchFamily="18" charset="0"/>
                        </a:rPr>
                        <a:t>, t</a:t>
                      </a:r>
                      <a:r>
                        <a:rPr lang="vi-VN" sz="2200" b="1" dirty="0">
                          <a:solidFill>
                            <a:srgbClr val="0070C0"/>
                          </a:solidFill>
                          <a:latin typeface="Times New Roman" pitchFamily="18" charset="0"/>
                          <a:cs typeface="Times New Roman" pitchFamily="18" charset="0"/>
                        </a:rPr>
                        <a:t>ăng cường trao đổi chất, sinh nhiệt</a:t>
                      </a:r>
                      <a:r>
                        <a:rPr lang="en-US" sz="2200" b="1" dirty="0">
                          <a:solidFill>
                            <a:srgbClr val="0070C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5264">
                <a:tc>
                  <a:txBody>
                    <a:bodyPr/>
                    <a:lstStyle/>
                    <a:p>
                      <a:pPr algn="l"/>
                      <a:r>
                        <a:rPr lang="en-US" sz="2200" b="1" dirty="0">
                          <a:solidFill>
                            <a:srgbClr val="FF0000"/>
                          </a:solidFill>
                          <a:latin typeface="Times New Roman" pitchFamily="18" charset="0"/>
                          <a:cs typeface="Times New Roman" pitchFamily="18" charset="0"/>
                        </a:rPr>
                        <a:t>2.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giáp</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b</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lượng calcium máu (PTH).</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5264">
                <a:tc>
                  <a:txBody>
                    <a:bodyPr/>
                    <a:lstStyle/>
                    <a:p>
                      <a:pPr algn="l"/>
                      <a:r>
                        <a:rPr lang="en-US" sz="2200" b="1" dirty="0">
                          <a:solidFill>
                            <a:srgbClr val="FF0000"/>
                          </a:solidFill>
                          <a:latin typeface="Times New Roman" pitchFamily="18" charset="0"/>
                          <a:cs typeface="Times New Roman" pitchFamily="18" charset="0"/>
                        </a:rPr>
                        <a:t>3.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cận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giáp</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Điều</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hòa</a:t>
                      </a:r>
                      <a:r>
                        <a:rPr lang="en-US" sz="2200" b="1" dirty="0">
                          <a:solidFill>
                            <a:srgbClr val="0070C0"/>
                          </a:solidFill>
                          <a:latin typeface="Times New Roman" pitchFamily="18" charset="0"/>
                          <a:cs typeface="Times New Roman" pitchFamily="18" charset="0"/>
                        </a:rPr>
                        <a:t> chu </a:t>
                      </a:r>
                      <a:r>
                        <a:rPr lang="en-US" sz="2200" b="1" dirty="0" err="1">
                          <a:solidFill>
                            <a:srgbClr val="0070C0"/>
                          </a:solidFill>
                          <a:latin typeface="Times New Roman" pitchFamily="18" charset="0"/>
                          <a:cs typeface="Times New Roman" pitchFamily="18" charset="0"/>
                        </a:rPr>
                        <a:t>kỳ</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thức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ngủ</a:t>
                      </a:r>
                      <a:r>
                        <a:rPr lang="en-US" sz="2200" b="1" dirty="0">
                          <a:solidFill>
                            <a:srgbClr val="0070C0"/>
                          </a:solidFill>
                          <a:latin typeface="Times New Roman" pitchFamily="18" charset="0"/>
                          <a:cs typeface="Times New Roman" pitchFamily="18" charset="0"/>
                        </a:rPr>
                        <a:t> (melatonin).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5264">
                <a:tc>
                  <a:txBody>
                    <a:bodyPr/>
                    <a:lstStyle/>
                    <a:p>
                      <a:pPr algn="l"/>
                      <a:r>
                        <a:rPr lang="en-US" sz="2200" b="1" dirty="0">
                          <a:solidFill>
                            <a:srgbClr val="FF0000"/>
                          </a:solidFill>
                          <a:latin typeface="Times New Roman" pitchFamily="18" charset="0"/>
                          <a:cs typeface="Times New Roman" pitchFamily="18" charset="0"/>
                        </a:rPr>
                        <a:t>4.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ức</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d</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Kích</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thích</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sự</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phát</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triển</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của</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các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tế</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bào</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lympho</a:t>
                      </a:r>
                      <a:r>
                        <a:rPr lang="en-US" sz="2200" b="1" dirty="0">
                          <a:solidFill>
                            <a:srgbClr val="0070C0"/>
                          </a:solidFill>
                          <a:latin typeface="Times New Roman" pitchFamily="18" charset="0"/>
                          <a:cs typeface="Times New Roman" pitchFamily="18" charset="0"/>
                        </a:rPr>
                        <a:t>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125912">
                <a:tc>
                  <a:txBody>
                    <a:bodyPr/>
                    <a:lstStyle/>
                    <a:p>
                      <a:pPr algn="l"/>
                      <a:r>
                        <a:rPr lang="en-US" sz="2200" b="1" dirty="0">
                          <a:solidFill>
                            <a:srgbClr val="FF0000"/>
                          </a:solidFill>
                          <a:latin typeface="Times New Roman" pitchFamily="18" charset="0"/>
                          <a:cs typeface="Times New Roman" pitchFamily="18" charset="0"/>
                        </a:rPr>
                        <a:t>5.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sinh</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dục</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e</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Kích thích sinh trưởng (GH).Điều hòa hình thành và tiết sữa</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hoạt động tuyến giáp (TSH), tuyến trên thận (ACTH), tuyến sinh dục (FSH, LH).</a:t>
                      </a:r>
                      <a:r>
                        <a:rPr lang="en-US" sz="2200" b="1" dirty="0">
                          <a:solidFill>
                            <a:srgbClr val="0070C0"/>
                          </a:solidFill>
                          <a:latin typeface="Times New Roman" pitchFamily="18" charset="0"/>
                          <a:cs typeface="Times New Roman"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99892">
                <a:tc>
                  <a:txBody>
                    <a:bodyPr/>
                    <a:lstStyle/>
                    <a:p>
                      <a:pPr algn="l"/>
                      <a:r>
                        <a:rPr lang="en-US" sz="2200" b="1" dirty="0">
                          <a:solidFill>
                            <a:srgbClr val="FF0000"/>
                          </a:solidFill>
                          <a:latin typeface="Times New Roman" pitchFamily="18" charset="0"/>
                          <a:cs typeface="Times New Roman" pitchFamily="18" charset="0"/>
                        </a:rPr>
                        <a:t>6. </a:t>
                      </a:r>
                      <a:r>
                        <a:rPr lang="en-US" sz="2200" b="1" dirty="0" err="1">
                          <a:solidFill>
                            <a:srgbClr val="0000FF"/>
                          </a:solidFill>
                          <a:latin typeface="Times New Roman" pitchFamily="18" charset="0"/>
                          <a:cs typeface="Times New Roman" pitchFamily="18" charset="0"/>
                        </a:rPr>
                        <a:t>Vùng</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dưới</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đồi</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f. </a:t>
                      </a:r>
                      <a:r>
                        <a:rPr lang="vi-VN" sz="2200" b="1" dirty="0">
                          <a:solidFill>
                            <a:srgbClr val="0070C0"/>
                          </a:solidFill>
                          <a:latin typeface="Times New Roman" pitchFamily="18" charset="0"/>
                          <a:cs typeface="Times New Roman" pitchFamily="18" charset="0"/>
                        </a:rPr>
                        <a:t>Kích thích sinh trưởng,</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phát triển.</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chu kì sinh dục.</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824397">
                <a:tc>
                  <a:txBody>
                    <a:bodyPr/>
                    <a:lstStyle/>
                    <a:p>
                      <a:pPr algn="l"/>
                      <a:r>
                        <a:rPr lang="en-US" sz="2200" b="1" dirty="0">
                          <a:solidFill>
                            <a:srgbClr val="FF0000"/>
                          </a:solidFill>
                          <a:latin typeface="Times New Roman" pitchFamily="18" charset="0"/>
                          <a:cs typeface="Times New Roman" pitchFamily="18" charset="0"/>
                        </a:rPr>
                        <a:t>7.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yên</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Tx/>
                        <a:buNone/>
                      </a:pPr>
                      <a:r>
                        <a:rPr lang="en-US" sz="2200" b="1" dirty="0">
                          <a:solidFill>
                            <a:srgbClr val="FF0000"/>
                          </a:solidFill>
                          <a:latin typeface="Times New Roman" pitchFamily="18" charset="0"/>
                          <a:cs typeface="Times New Roman" pitchFamily="18" charset="0"/>
                        </a:rPr>
                        <a:t>g</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hoạt động tuyến yên</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 áp suất thẩm thấu.</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Kích thích quá trình đẻ (oxytocin).</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824397">
                <a:tc>
                  <a:txBody>
                    <a:bodyPr/>
                    <a:lstStyle/>
                    <a:p>
                      <a:pPr algn="l"/>
                      <a:r>
                        <a:rPr lang="en-US" sz="2200" b="1" dirty="0">
                          <a:solidFill>
                            <a:srgbClr val="FF0000"/>
                          </a:solidFill>
                          <a:latin typeface="Times New Roman" pitchFamily="18" charset="0"/>
                          <a:cs typeface="Times New Roman" pitchFamily="18" charset="0"/>
                        </a:rPr>
                        <a:t>8.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tụy</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Tx/>
                        <a:buNone/>
                      </a:pPr>
                      <a:r>
                        <a:rPr lang="en-US" sz="2200" b="1" dirty="0">
                          <a:solidFill>
                            <a:srgbClr val="FF0000"/>
                          </a:solidFill>
                          <a:latin typeface="Times New Roman" pitchFamily="18" charset="0"/>
                          <a:cs typeface="Times New Roman" pitchFamily="18" charset="0"/>
                        </a:rPr>
                        <a:t>h</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huyết áp, thể tích máu</a:t>
                      </a:r>
                      <a:r>
                        <a:rPr lang="en-US" sz="2200" b="1" dirty="0">
                          <a:solidFill>
                            <a:srgbClr val="0070C0"/>
                          </a:solidFill>
                          <a:latin typeface="Times New Roman" pitchFamily="18" charset="0"/>
                          <a:cs typeface="Times New Roman" pitchFamily="18" charset="0"/>
                        </a:rPr>
                        <a:t>,</a:t>
                      </a:r>
                      <a:r>
                        <a:rPr lang="vi-VN" sz="2200" b="1" dirty="0">
                          <a:solidFill>
                            <a:srgbClr val="0070C0"/>
                          </a:solidFill>
                          <a:latin typeface="Times New Roman" pitchFamily="18" charset="0"/>
                          <a:cs typeface="Times New Roman" pitchFamily="18" charset="0"/>
                        </a:rPr>
                        <a:t> trao đổi chất, năng lượng.Chống stress .</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505264">
                <a:tc>
                  <a:txBody>
                    <a:bodyPr/>
                    <a:lstStyle/>
                    <a:p>
                      <a:pPr algn="l"/>
                      <a:r>
                        <a:rPr lang="en-US" sz="2200" b="1" dirty="0">
                          <a:solidFill>
                            <a:srgbClr val="FF0000"/>
                          </a:solidFill>
                          <a:latin typeface="Times New Roman" pitchFamily="18" charset="0"/>
                          <a:cs typeface="Times New Roman" pitchFamily="18" charset="0"/>
                        </a:rPr>
                        <a:t>9.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trên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thận</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200" b="1"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k</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lượng đường máu (insulin và glucagon).</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41844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FF0022-62AB-47D8-A9F6-15C402BA5D49}"/>
              </a:ext>
            </a:extLst>
          </p:cNvPr>
          <p:cNvGraphicFramePr>
            <a:graphicFrameLocks noGrp="1"/>
          </p:cNvGraphicFramePr>
          <p:nvPr/>
        </p:nvGraphicFramePr>
        <p:xfrm>
          <a:off x="124695" y="89647"/>
          <a:ext cx="11950765" cy="6562918"/>
        </p:xfrm>
        <a:graphic>
          <a:graphicData uri="http://schemas.openxmlformats.org/drawingml/2006/table">
            <a:tbl>
              <a:tblPr firstRow="1" bandRow="1">
                <a:tableStyleId>{5C22544A-7EE6-4342-B048-85BDC9FD1C3A}</a:tableStyleId>
              </a:tblPr>
              <a:tblGrid>
                <a:gridCol w="2582646">
                  <a:extLst>
                    <a:ext uri="{9D8B030D-6E8A-4147-A177-3AD203B41FA5}">
                      <a16:colId xmlns:a16="http://schemas.microsoft.com/office/drawing/2014/main" val="20000"/>
                    </a:ext>
                  </a:extLst>
                </a:gridCol>
                <a:gridCol w="1308847">
                  <a:extLst>
                    <a:ext uri="{9D8B030D-6E8A-4147-A177-3AD203B41FA5}">
                      <a16:colId xmlns:a16="http://schemas.microsoft.com/office/drawing/2014/main" val="20001"/>
                    </a:ext>
                  </a:extLst>
                </a:gridCol>
                <a:gridCol w="8059272">
                  <a:extLst>
                    <a:ext uri="{9D8B030D-6E8A-4147-A177-3AD203B41FA5}">
                      <a16:colId xmlns:a16="http://schemas.microsoft.com/office/drawing/2014/main" val="20002"/>
                    </a:ext>
                  </a:extLst>
                </a:gridCol>
              </a:tblGrid>
              <a:tr h="505264">
                <a:tc>
                  <a:txBody>
                    <a:bodyPr/>
                    <a:lstStyle/>
                    <a:p>
                      <a:pPr algn="ctr"/>
                      <a:r>
                        <a:rPr lang="en-US" sz="2200" dirty="0" err="1">
                          <a:solidFill>
                            <a:schemeClr val="tx1"/>
                          </a:solidFill>
                          <a:latin typeface="Times New Roman" pitchFamily="18" charset="0"/>
                          <a:cs typeface="Times New Roman" pitchFamily="18" charset="0"/>
                        </a:rPr>
                        <a:t>Tuyến</a:t>
                      </a:r>
                      <a:r>
                        <a:rPr lang="en-US" sz="2200" baseline="0" dirty="0">
                          <a:solidFill>
                            <a:schemeClr val="tx1"/>
                          </a:solidFill>
                          <a:latin typeface="Times New Roman" pitchFamily="18" charset="0"/>
                          <a:cs typeface="Times New Roman" pitchFamily="18" charset="0"/>
                        </a:rPr>
                        <a:t> </a:t>
                      </a:r>
                      <a:r>
                        <a:rPr lang="en-US" sz="2200" baseline="0" dirty="0" err="1">
                          <a:solidFill>
                            <a:schemeClr val="tx1"/>
                          </a:solidFill>
                          <a:latin typeface="Times New Roman" pitchFamily="18" charset="0"/>
                          <a:cs typeface="Times New Roman" pitchFamily="18" charset="0"/>
                        </a:rPr>
                        <a:t>nội</a:t>
                      </a:r>
                      <a:r>
                        <a:rPr lang="en-US" sz="2200" baseline="0" dirty="0">
                          <a:solidFill>
                            <a:schemeClr val="tx1"/>
                          </a:solidFill>
                          <a:latin typeface="Times New Roman" pitchFamily="18" charset="0"/>
                          <a:cs typeface="Times New Roman" pitchFamily="18" charset="0"/>
                        </a:rPr>
                        <a:t> </a:t>
                      </a:r>
                      <a:r>
                        <a:rPr lang="en-US" sz="2200" baseline="0" dirty="0" err="1">
                          <a:solidFill>
                            <a:schemeClr val="tx1"/>
                          </a:solidFill>
                          <a:latin typeface="Times New Roman" pitchFamily="18" charset="0"/>
                          <a:cs typeface="Times New Roman" pitchFamily="18" charset="0"/>
                        </a:rPr>
                        <a:t>tiết</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dirty="0" err="1">
                          <a:solidFill>
                            <a:schemeClr val="tx1"/>
                          </a:solidFill>
                          <a:latin typeface="Times New Roman" pitchFamily="18" charset="0"/>
                          <a:cs typeface="Times New Roman" pitchFamily="18" charset="0"/>
                        </a:rPr>
                        <a:t>Kết</a:t>
                      </a:r>
                      <a:r>
                        <a:rPr lang="en-US" sz="2200" dirty="0">
                          <a:solidFill>
                            <a:schemeClr val="tx1"/>
                          </a:solidFill>
                          <a:latin typeface="Times New Roman" pitchFamily="18" charset="0"/>
                          <a:cs typeface="Times New Roman" pitchFamily="18" charset="0"/>
                        </a:rPr>
                        <a:t> </a:t>
                      </a:r>
                      <a:r>
                        <a:rPr lang="en-US" sz="2200" dirty="0" err="1">
                          <a:solidFill>
                            <a:schemeClr val="tx1"/>
                          </a:solidFill>
                          <a:latin typeface="Times New Roman" pitchFamily="18" charset="0"/>
                          <a:cs typeface="Times New Roman" pitchFamily="18" charset="0"/>
                        </a:rPr>
                        <a:t>quả</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dirty="0" err="1">
                          <a:solidFill>
                            <a:schemeClr val="tx1"/>
                          </a:solidFill>
                          <a:latin typeface="Times New Roman" pitchFamily="18" charset="0"/>
                          <a:cs typeface="Times New Roman" pitchFamily="18" charset="0"/>
                        </a:rPr>
                        <a:t>Chức</a:t>
                      </a:r>
                      <a:r>
                        <a:rPr lang="en-US" sz="2200" dirty="0">
                          <a:solidFill>
                            <a:schemeClr val="tx1"/>
                          </a:solidFill>
                          <a:latin typeface="Times New Roman" pitchFamily="18" charset="0"/>
                          <a:cs typeface="Times New Roman" pitchFamily="18" charset="0"/>
                        </a:rPr>
                        <a:t> </a:t>
                      </a:r>
                      <a:r>
                        <a:rPr lang="en-US" sz="2200" dirty="0" err="1">
                          <a:solidFill>
                            <a:schemeClr val="tx1"/>
                          </a:solidFill>
                          <a:latin typeface="Times New Roman" pitchFamily="18" charset="0"/>
                          <a:cs typeface="Times New Roman" pitchFamily="18" charset="0"/>
                        </a:rPr>
                        <a:t>năng</a:t>
                      </a:r>
                      <a:endParaRPr lang="en-US" sz="2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40830">
                <a:tc>
                  <a:txBody>
                    <a:bodyPr/>
                    <a:lstStyle/>
                    <a:p>
                      <a:pPr algn="l"/>
                      <a:r>
                        <a:rPr lang="en-US" sz="2200" b="1" dirty="0">
                          <a:solidFill>
                            <a:srgbClr val="FF0000"/>
                          </a:solidFill>
                          <a:latin typeface="Times New Roman" pitchFamily="18" charset="0"/>
                          <a:cs typeface="Times New Roman" pitchFamily="18" charset="0"/>
                        </a:rPr>
                        <a:t>1.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tùng</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1 + 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a</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sinh trưởng, phát triển</a:t>
                      </a:r>
                      <a:r>
                        <a:rPr lang="en-US" sz="2200" b="1" dirty="0">
                          <a:solidFill>
                            <a:srgbClr val="0070C0"/>
                          </a:solidFill>
                          <a:latin typeface="Times New Roman" pitchFamily="18" charset="0"/>
                          <a:cs typeface="Times New Roman" pitchFamily="18" charset="0"/>
                        </a:rPr>
                        <a:t>,</a:t>
                      </a:r>
                      <a:r>
                        <a:rPr lang="vi-VN" sz="2200" b="1" dirty="0">
                          <a:solidFill>
                            <a:srgbClr val="0070C0"/>
                          </a:solidFill>
                          <a:latin typeface="Times New Roman" pitchFamily="18" charset="0"/>
                          <a:cs typeface="Times New Roman" pitchFamily="18" charset="0"/>
                        </a:rPr>
                        <a:t> calcium máu</a:t>
                      </a:r>
                      <a:r>
                        <a:rPr lang="en-US" sz="2200" b="1" dirty="0">
                          <a:solidFill>
                            <a:srgbClr val="0070C0"/>
                          </a:solidFill>
                          <a:latin typeface="Times New Roman" pitchFamily="18" charset="0"/>
                          <a:cs typeface="Times New Roman" pitchFamily="18" charset="0"/>
                        </a:rPr>
                        <a:t>, t</a:t>
                      </a:r>
                      <a:r>
                        <a:rPr lang="vi-VN" sz="2200" b="1" dirty="0">
                          <a:solidFill>
                            <a:srgbClr val="0070C0"/>
                          </a:solidFill>
                          <a:latin typeface="Times New Roman" pitchFamily="18" charset="0"/>
                          <a:cs typeface="Times New Roman" pitchFamily="18" charset="0"/>
                        </a:rPr>
                        <a:t>ăng cường trao đổi chất, sinh nhiệt</a:t>
                      </a:r>
                      <a:r>
                        <a:rPr lang="en-US" sz="2200" b="1" dirty="0">
                          <a:solidFill>
                            <a:srgbClr val="0070C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5264">
                <a:tc>
                  <a:txBody>
                    <a:bodyPr/>
                    <a:lstStyle/>
                    <a:p>
                      <a:pPr algn="l"/>
                      <a:r>
                        <a:rPr lang="en-US" sz="2200" b="1" dirty="0">
                          <a:solidFill>
                            <a:srgbClr val="FF0000"/>
                          </a:solidFill>
                          <a:latin typeface="Times New Roman" pitchFamily="18" charset="0"/>
                          <a:cs typeface="Times New Roman" pitchFamily="18" charset="0"/>
                        </a:rPr>
                        <a:t>2.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giáp</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2 +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b</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lượng calcium máu (PTH).</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5264">
                <a:tc>
                  <a:txBody>
                    <a:bodyPr/>
                    <a:lstStyle/>
                    <a:p>
                      <a:pPr algn="l"/>
                      <a:r>
                        <a:rPr lang="en-US" sz="2200" b="1" dirty="0">
                          <a:solidFill>
                            <a:srgbClr val="FF0000"/>
                          </a:solidFill>
                          <a:latin typeface="Times New Roman" pitchFamily="18" charset="0"/>
                          <a:cs typeface="Times New Roman" pitchFamily="18" charset="0"/>
                        </a:rPr>
                        <a:t>3.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cận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giáp</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3 + 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Điều</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hòa</a:t>
                      </a:r>
                      <a:r>
                        <a:rPr lang="en-US" sz="2200" b="1" dirty="0">
                          <a:solidFill>
                            <a:srgbClr val="0070C0"/>
                          </a:solidFill>
                          <a:latin typeface="Times New Roman" pitchFamily="18" charset="0"/>
                          <a:cs typeface="Times New Roman" pitchFamily="18" charset="0"/>
                        </a:rPr>
                        <a:t> chu </a:t>
                      </a:r>
                      <a:r>
                        <a:rPr lang="en-US" sz="2200" b="1" dirty="0" err="1">
                          <a:solidFill>
                            <a:srgbClr val="0070C0"/>
                          </a:solidFill>
                          <a:latin typeface="Times New Roman" pitchFamily="18" charset="0"/>
                          <a:cs typeface="Times New Roman" pitchFamily="18" charset="0"/>
                        </a:rPr>
                        <a:t>kỳ</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thức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ngủ</a:t>
                      </a:r>
                      <a:r>
                        <a:rPr lang="en-US" sz="2200" b="1" dirty="0">
                          <a:solidFill>
                            <a:srgbClr val="0070C0"/>
                          </a:solidFill>
                          <a:latin typeface="Times New Roman" pitchFamily="18" charset="0"/>
                          <a:cs typeface="Times New Roman" pitchFamily="18" charset="0"/>
                        </a:rPr>
                        <a:t> (melatonin).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5264">
                <a:tc>
                  <a:txBody>
                    <a:bodyPr/>
                    <a:lstStyle/>
                    <a:p>
                      <a:pPr algn="l"/>
                      <a:r>
                        <a:rPr lang="en-US" sz="2200" b="1" dirty="0">
                          <a:solidFill>
                            <a:srgbClr val="FF0000"/>
                          </a:solidFill>
                          <a:latin typeface="Times New Roman" pitchFamily="18" charset="0"/>
                          <a:cs typeface="Times New Roman" pitchFamily="18" charset="0"/>
                        </a:rPr>
                        <a:t>4.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ức</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4 + 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d</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Kích</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thích</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sự</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phát</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triển</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của</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các</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tế</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bào</a:t>
                      </a:r>
                      <a:r>
                        <a:rPr lang="en-US" sz="2200" b="1" dirty="0">
                          <a:solidFill>
                            <a:srgbClr val="0070C0"/>
                          </a:solidFill>
                          <a:latin typeface="Times New Roman" pitchFamily="18" charset="0"/>
                          <a:cs typeface="Times New Roman" pitchFamily="18" charset="0"/>
                        </a:rPr>
                        <a:t> </a:t>
                      </a:r>
                      <a:r>
                        <a:rPr lang="en-US" sz="2200" b="1" dirty="0" err="1">
                          <a:solidFill>
                            <a:srgbClr val="0070C0"/>
                          </a:solidFill>
                          <a:latin typeface="Times New Roman" pitchFamily="18" charset="0"/>
                          <a:cs typeface="Times New Roman" pitchFamily="18" charset="0"/>
                        </a:rPr>
                        <a:t>lympho</a:t>
                      </a:r>
                      <a:r>
                        <a:rPr lang="en-US" sz="2200" b="1" dirty="0">
                          <a:solidFill>
                            <a:srgbClr val="0070C0"/>
                          </a:solidFill>
                          <a:latin typeface="Times New Roman" pitchFamily="18" charset="0"/>
                          <a:cs typeface="Times New Roman" pitchFamily="18" charset="0"/>
                        </a:rPr>
                        <a:t>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125912">
                <a:tc>
                  <a:txBody>
                    <a:bodyPr/>
                    <a:lstStyle/>
                    <a:p>
                      <a:pPr algn="l"/>
                      <a:r>
                        <a:rPr lang="en-US" sz="2200" b="1" dirty="0">
                          <a:solidFill>
                            <a:srgbClr val="FF0000"/>
                          </a:solidFill>
                          <a:latin typeface="Times New Roman" pitchFamily="18" charset="0"/>
                          <a:cs typeface="Times New Roman" pitchFamily="18" charset="0"/>
                        </a:rPr>
                        <a:t>5.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sinh</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dục</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5 + 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e</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Kích thích sinh trưởng (GH).Điều hòa hình thành và tiết sữa</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hoạt động tuyến giáp (TSH), tuyến trên thận (ACTH), tuyến sinh dục (FSH, LH).</a:t>
                      </a:r>
                      <a:r>
                        <a:rPr lang="en-US" sz="2200" b="1" dirty="0">
                          <a:solidFill>
                            <a:srgbClr val="0070C0"/>
                          </a:solidFill>
                          <a:latin typeface="Times New Roman" pitchFamily="18" charset="0"/>
                          <a:cs typeface="Times New Roman"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99892">
                <a:tc>
                  <a:txBody>
                    <a:bodyPr/>
                    <a:lstStyle/>
                    <a:p>
                      <a:pPr algn="l"/>
                      <a:r>
                        <a:rPr lang="en-US" sz="2200" b="1" dirty="0">
                          <a:solidFill>
                            <a:srgbClr val="FF0000"/>
                          </a:solidFill>
                          <a:latin typeface="Times New Roman" pitchFamily="18" charset="0"/>
                          <a:cs typeface="Times New Roman" pitchFamily="18" charset="0"/>
                        </a:rPr>
                        <a:t>6. </a:t>
                      </a:r>
                      <a:r>
                        <a:rPr lang="en-US" sz="2200" b="1" dirty="0" err="1">
                          <a:solidFill>
                            <a:srgbClr val="0000FF"/>
                          </a:solidFill>
                          <a:latin typeface="Times New Roman" pitchFamily="18" charset="0"/>
                          <a:cs typeface="Times New Roman" pitchFamily="18" charset="0"/>
                        </a:rPr>
                        <a:t>Vùng</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dưới</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đồi</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6 + 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buFontTx/>
                        <a:buNone/>
                      </a:pPr>
                      <a:r>
                        <a:rPr lang="en-US" sz="2200" b="1" dirty="0">
                          <a:solidFill>
                            <a:srgbClr val="FF0000"/>
                          </a:solidFill>
                          <a:latin typeface="Times New Roman" pitchFamily="18" charset="0"/>
                          <a:cs typeface="Times New Roman" pitchFamily="18" charset="0"/>
                        </a:rPr>
                        <a:t>f. </a:t>
                      </a:r>
                      <a:r>
                        <a:rPr lang="vi-VN" sz="2200" b="1" dirty="0">
                          <a:solidFill>
                            <a:srgbClr val="0070C0"/>
                          </a:solidFill>
                          <a:latin typeface="Times New Roman" pitchFamily="18" charset="0"/>
                          <a:cs typeface="Times New Roman" pitchFamily="18" charset="0"/>
                        </a:rPr>
                        <a:t>Kích thích sinh trưởng,</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phát triển.</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chu kì sinh dục.</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824397">
                <a:tc>
                  <a:txBody>
                    <a:bodyPr/>
                    <a:lstStyle/>
                    <a:p>
                      <a:pPr algn="l"/>
                      <a:r>
                        <a:rPr lang="en-US" sz="2200" b="1" dirty="0">
                          <a:solidFill>
                            <a:srgbClr val="FF0000"/>
                          </a:solidFill>
                          <a:latin typeface="Times New Roman" pitchFamily="18" charset="0"/>
                          <a:cs typeface="Times New Roman" pitchFamily="18" charset="0"/>
                        </a:rPr>
                        <a:t>7. </a:t>
                      </a:r>
                      <a:r>
                        <a:rPr lang="en-US" sz="2200" b="1" dirty="0" err="1">
                          <a:solidFill>
                            <a:srgbClr val="0000FF"/>
                          </a:solidFill>
                          <a:latin typeface="Times New Roman" pitchFamily="18" charset="0"/>
                          <a:cs typeface="Times New Roman" pitchFamily="18" charset="0"/>
                        </a:rPr>
                        <a:t>Tuyến</a:t>
                      </a:r>
                      <a:r>
                        <a:rPr lang="en-US" sz="2200" b="1" dirty="0">
                          <a:solidFill>
                            <a:srgbClr val="0000FF"/>
                          </a:solidFill>
                          <a:latin typeface="Times New Roman" pitchFamily="18" charset="0"/>
                          <a:cs typeface="Times New Roman" pitchFamily="18" charset="0"/>
                        </a:rPr>
                        <a:t> </a:t>
                      </a:r>
                      <a:r>
                        <a:rPr lang="en-US" sz="2200" b="1" dirty="0" err="1">
                          <a:solidFill>
                            <a:srgbClr val="0000FF"/>
                          </a:solidFill>
                          <a:latin typeface="Times New Roman" pitchFamily="18" charset="0"/>
                          <a:cs typeface="Times New Roman" pitchFamily="18" charset="0"/>
                        </a:rPr>
                        <a:t>yên</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7 +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Tx/>
                        <a:buNone/>
                      </a:pPr>
                      <a:r>
                        <a:rPr lang="en-US" sz="2200" b="1" dirty="0">
                          <a:solidFill>
                            <a:srgbClr val="FF0000"/>
                          </a:solidFill>
                          <a:latin typeface="Times New Roman" pitchFamily="18" charset="0"/>
                          <a:cs typeface="Times New Roman" pitchFamily="18" charset="0"/>
                        </a:rPr>
                        <a:t>g</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hoạt động tuyến yên</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 áp suất thẩm thấu.</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Kích thích quá trình đẻ (oxytocin).</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824397">
                <a:tc>
                  <a:txBody>
                    <a:bodyPr/>
                    <a:lstStyle/>
                    <a:p>
                      <a:pPr algn="l"/>
                      <a:r>
                        <a:rPr lang="en-US" sz="2200" b="1" dirty="0">
                          <a:solidFill>
                            <a:srgbClr val="FF0000"/>
                          </a:solidFill>
                          <a:latin typeface="Times New Roman" pitchFamily="18" charset="0"/>
                          <a:cs typeface="Times New Roman" pitchFamily="18" charset="0"/>
                        </a:rPr>
                        <a:t>8.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tụy</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8 + 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Tx/>
                        <a:buNone/>
                      </a:pPr>
                      <a:r>
                        <a:rPr lang="en-US" sz="2200" b="1" dirty="0">
                          <a:solidFill>
                            <a:srgbClr val="FF0000"/>
                          </a:solidFill>
                          <a:latin typeface="Times New Roman" pitchFamily="18" charset="0"/>
                          <a:cs typeface="Times New Roman" pitchFamily="18" charset="0"/>
                        </a:rPr>
                        <a:t>h</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huyết áp, thể tích máu</a:t>
                      </a:r>
                      <a:r>
                        <a:rPr lang="en-US" sz="2200" b="1" dirty="0">
                          <a:solidFill>
                            <a:srgbClr val="0070C0"/>
                          </a:solidFill>
                          <a:latin typeface="Times New Roman" pitchFamily="18" charset="0"/>
                          <a:cs typeface="Times New Roman" pitchFamily="18" charset="0"/>
                        </a:rPr>
                        <a:t>,</a:t>
                      </a:r>
                      <a:r>
                        <a:rPr lang="vi-VN" sz="2200" b="1" dirty="0">
                          <a:solidFill>
                            <a:srgbClr val="0070C0"/>
                          </a:solidFill>
                          <a:latin typeface="Times New Roman" pitchFamily="18" charset="0"/>
                          <a:cs typeface="Times New Roman" pitchFamily="18" charset="0"/>
                        </a:rPr>
                        <a:t> trao đổi chất, năng lượng.Chống stress .</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505264">
                <a:tc>
                  <a:txBody>
                    <a:bodyPr/>
                    <a:lstStyle/>
                    <a:p>
                      <a:pPr algn="l"/>
                      <a:r>
                        <a:rPr lang="en-US" sz="2200" b="1" dirty="0">
                          <a:solidFill>
                            <a:srgbClr val="FF0000"/>
                          </a:solidFill>
                          <a:latin typeface="Times New Roman" pitchFamily="18" charset="0"/>
                          <a:cs typeface="Times New Roman" pitchFamily="18" charset="0"/>
                        </a:rPr>
                        <a:t>9. </a:t>
                      </a:r>
                      <a:r>
                        <a:rPr lang="en-US" sz="2200" b="1" dirty="0" err="1">
                          <a:solidFill>
                            <a:srgbClr val="0000FF"/>
                          </a:solidFill>
                          <a:latin typeface="Times New Roman" pitchFamily="18" charset="0"/>
                          <a:cs typeface="Times New Roman" pitchFamily="18" charset="0"/>
                        </a:rPr>
                        <a:t>Tuyến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trên</a:t>
                      </a:r>
                      <a:r>
                        <a:rPr lang="en-US" sz="2200" b="1" baseline="0" dirty="0">
                          <a:solidFill>
                            <a:srgbClr val="0000FF"/>
                          </a:solidFill>
                          <a:latin typeface="Times New Roman" pitchFamily="18" charset="0"/>
                          <a:cs typeface="Times New Roman" pitchFamily="18" charset="0"/>
                        </a:rPr>
                        <a:t> </a:t>
                      </a:r>
                      <a:r>
                        <a:rPr lang="en-US" sz="2200" b="1" baseline="0" dirty="0" err="1">
                          <a:solidFill>
                            <a:srgbClr val="0000FF"/>
                          </a:solidFill>
                          <a:latin typeface="Times New Roman" pitchFamily="18" charset="0"/>
                          <a:cs typeface="Times New Roman" pitchFamily="18" charset="0"/>
                        </a:rPr>
                        <a:t>thận</a:t>
                      </a:r>
                      <a:endParaRPr lang="en-US" sz="22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1" dirty="0">
                          <a:solidFill>
                            <a:srgbClr val="FF00FF"/>
                          </a:solidFill>
                          <a:latin typeface="Times New Roman" pitchFamily="18" charset="0"/>
                          <a:cs typeface="Times New Roman" pitchFamily="18" charset="0"/>
                        </a:rPr>
                        <a:t>9 + 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rgbClr val="FF0000"/>
                          </a:solidFill>
                          <a:latin typeface="Times New Roman" pitchFamily="18" charset="0"/>
                          <a:cs typeface="Times New Roman" pitchFamily="18" charset="0"/>
                        </a:rPr>
                        <a:t>k</a:t>
                      </a:r>
                      <a:r>
                        <a:rPr lang="en-US" sz="2200" b="1" dirty="0">
                          <a:solidFill>
                            <a:srgbClr val="0070C0"/>
                          </a:solidFill>
                          <a:latin typeface="Times New Roman" pitchFamily="18" charset="0"/>
                          <a:cs typeface="Times New Roman" pitchFamily="18" charset="0"/>
                        </a:rPr>
                        <a:t>. </a:t>
                      </a:r>
                      <a:r>
                        <a:rPr lang="vi-VN" sz="2200" b="1" dirty="0">
                          <a:solidFill>
                            <a:srgbClr val="0070C0"/>
                          </a:solidFill>
                          <a:latin typeface="Times New Roman" pitchFamily="18" charset="0"/>
                          <a:cs typeface="Times New Roman" pitchFamily="18" charset="0"/>
                        </a:rPr>
                        <a:t>Điều hòa lượng đường máu (insulin và glucagon).</a:t>
                      </a:r>
                      <a:endParaRPr lang="en-US" sz="22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4838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77091" y="1267455"/>
            <a:ext cx="11623964" cy="1384995"/>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 Hệ nội tiết: là một hệ thống các tuyến có khả năng sản xuất và tiết hormone trực tiếp vào máu để đảm bảo duy trì ổn định môi trường trong và điều hòa các quá trình sinh lí của cơ thể.</a:t>
            </a:r>
            <a:r>
              <a:rPr lang="en-US" sz="2800" dirty="0">
                <a:solidFill>
                  <a:srgbClr val="FF00FF"/>
                </a:solidFill>
                <a:latin typeface="Times New Roman" pitchFamily="18" charset="0"/>
                <a:cs typeface="Times New Roman" pitchFamily="18" charset="0"/>
              </a:rPr>
              <a:t> </a:t>
            </a:r>
          </a:p>
        </p:txBody>
      </p:sp>
      <p:sp>
        <p:nvSpPr>
          <p:cNvPr id="11" name="Rectangle 10"/>
          <p:cNvSpPr/>
          <p:nvPr/>
        </p:nvSpPr>
        <p:spPr>
          <a:xfrm>
            <a:off x="180109" y="629991"/>
            <a:ext cx="11790218" cy="523220"/>
          </a:xfrm>
          <a:prstGeom prst="rect">
            <a:avLst/>
          </a:prstGeom>
        </p:spPr>
        <p:txBody>
          <a:bodyPr wrap="square">
            <a:spAutoFit/>
          </a:bodyPr>
          <a:lstStyle/>
          <a:p>
            <a:r>
              <a:rPr lang="vi-VN" sz="2800" dirty="0">
                <a:solidFill>
                  <a:srgbClr val="FF0000"/>
                </a:solidFill>
                <a:latin typeface="Times New Roman" pitchFamily="18" charset="0"/>
                <a:cs typeface="Times New Roman" pitchFamily="18" charset="0"/>
              </a:rPr>
              <a:t>Từ đó cho biết hệ nội tiết là gì</a:t>
            </a:r>
            <a:r>
              <a:rPr lang="en-US" sz="2800"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p:cTn id="7" dur="1000" fill="hold"/>
                                        <p:tgtEl>
                                          <p:spTgt spid="11">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1">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35:  </a:t>
            </a:r>
            <a:r>
              <a:rPr lang="en-US" sz="2600" b="1" dirty="0" err="1">
                <a:solidFill>
                  <a:srgbClr val="FF00FF"/>
                </a:solidFill>
                <a:latin typeface="Times New Roman" pitchFamily="18" charset="0"/>
                <a:cs typeface="Times New Roman" pitchFamily="18" charset="0"/>
              </a:rPr>
              <a:t>HỆ</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NỘI</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TIẾT</a:t>
            </a:r>
            <a:r>
              <a:rPr lang="en-US" sz="2600" b="1" dirty="0">
                <a:solidFill>
                  <a:srgbClr val="FF00FF"/>
                </a:solidFill>
                <a:latin typeface="Times New Roman" pitchFamily="18" charset="0"/>
                <a:cs typeface="Times New Roman" pitchFamily="18" charset="0"/>
              </a:rPr>
              <a:t> Ở </a:t>
            </a:r>
            <a:r>
              <a:rPr lang="en-US" sz="2600" b="1" dirty="0" err="1">
                <a:solidFill>
                  <a:srgbClr val="FF00FF"/>
                </a:solidFill>
                <a:latin typeface="Times New Roman" pitchFamily="18" charset="0"/>
                <a:cs typeface="Times New Roman" pitchFamily="18" charset="0"/>
              </a:rPr>
              <a:t>NGƯỜI</a:t>
            </a:r>
            <a:r>
              <a:rPr lang="en-US" sz="2600" b="1" dirty="0">
                <a:solidFill>
                  <a:srgbClr val="FF00FF"/>
                </a:solidFill>
                <a:latin typeface="Times New Roman" pitchFamily="18" charset="0"/>
                <a:cs typeface="Times New Roman" pitchFamily="18" charset="0"/>
              </a:rPr>
              <a:t>.</a:t>
            </a:r>
          </a:p>
        </p:txBody>
      </p:sp>
      <p:sp>
        <p:nvSpPr>
          <p:cNvPr id="6" name="TextBox 5"/>
          <p:cNvSpPr txBox="1"/>
          <p:nvPr/>
        </p:nvSpPr>
        <p:spPr>
          <a:xfrm>
            <a:off x="0" y="36878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p:cNvSpPr txBox="1"/>
          <p:nvPr/>
        </p:nvSpPr>
        <p:spPr>
          <a:xfrm>
            <a:off x="0" y="784421"/>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1227767"/>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hormone </a:t>
            </a:r>
            <a:r>
              <a:rPr lang="en-US" sz="2800" dirty="0" err="1">
                <a:solidFill>
                  <a:srgbClr val="0000FF"/>
                </a:solidFill>
                <a:latin typeface="Times New Roman" pitchFamily="18" charset="0"/>
                <a:cs typeface="Times New Roman" pitchFamily="18" charset="0"/>
              </a:rPr>
              <a:t>trực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máu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hòa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2086756"/>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đồi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riêng</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upRight)">
                                      <p:cBhvr>
                                        <p:cTn id="7" dur="1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strips(upRight)">
                                      <p:cBhvr>
                                        <p:cTn id="12" dur="1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strips(upRight)">
                                      <p:cBhvr>
                                        <p:cTn id="17"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0" y="423863"/>
            <a:ext cx="12192000" cy="538205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edge">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35:  </a:t>
            </a:r>
            <a:r>
              <a:rPr lang="en-US" sz="2600" b="1" dirty="0" err="1">
                <a:solidFill>
                  <a:srgbClr val="FF00FF"/>
                </a:solidFill>
                <a:latin typeface="Times New Roman" pitchFamily="18" charset="0"/>
                <a:cs typeface="Times New Roman" pitchFamily="18" charset="0"/>
              </a:rPr>
              <a:t>HỆ</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NỘI</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TIẾT</a:t>
            </a:r>
            <a:r>
              <a:rPr lang="en-US" sz="2600" b="1" dirty="0">
                <a:solidFill>
                  <a:srgbClr val="FF00FF"/>
                </a:solidFill>
                <a:latin typeface="Times New Roman" pitchFamily="18" charset="0"/>
                <a:cs typeface="Times New Roman" pitchFamily="18" charset="0"/>
              </a:rPr>
              <a:t> Ở </a:t>
            </a:r>
            <a:r>
              <a:rPr lang="en-US" sz="2600" b="1" dirty="0" err="1">
                <a:solidFill>
                  <a:srgbClr val="FF00FF"/>
                </a:solidFill>
                <a:latin typeface="Times New Roman" pitchFamily="18" charset="0"/>
                <a:cs typeface="Times New Roman" pitchFamily="18" charset="0"/>
              </a:rPr>
              <a:t>NGƯỜI</a:t>
            </a:r>
            <a:r>
              <a:rPr lang="en-US" sz="2600" b="1" dirty="0">
                <a:solidFill>
                  <a:srgbClr val="FF00FF"/>
                </a:solidFill>
                <a:latin typeface="Times New Roman" pitchFamily="18" charset="0"/>
                <a:cs typeface="Times New Roman" pitchFamily="18" charset="0"/>
              </a:rPr>
              <a:t>.</a:t>
            </a:r>
          </a:p>
        </p:txBody>
      </p:sp>
      <p:sp>
        <p:nvSpPr>
          <p:cNvPr id="6" name="TextBox 5"/>
          <p:cNvSpPr txBox="1"/>
          <p:nvPr/>
        </p:nvSpPr>
        <p:spPr>
          <a:xfrm>
            <a:off x="0" y="36878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p:cNvSpPr txBox="1"/>
          <p:nvPr/>
        </p:nvSpPr>
        <p:spPr>
          <a:xfrm>
            <a:off x="0" y="784421"/>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1227767"/>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hormone </a:t>
            </a:r>
            <a:r>
              <a:rPr lang="en-US" sz="2800" dirty="0" err="1">
                <a:solidFill>
                  <a:srgbClr val="0000FF"/>
                </a:solidFill>
                <a:latin typeface="Times New Roman" pitchFamily="18" charset="0"/>
                <a:cs typeface="Times New Roman" pitchFamily="18" charset="0"/>
              </a:rPr>
              <a:t>trực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máu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hòa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2086756"/>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đồi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riêng</a:t>
            </a:r>
            <a:r>
              <a:rPr lang="en-US" sz="2800" dirty="0">
                <a:solidFill>
                  <a:srgbClr val="0000FF"/>
                </a:solidFill>
                <a:latin typeface="Times New Roman" pitchFamily="18" charset="0"/>
                <a:cs typeface="Times New Roman" pitchFamily="18" charset="0"/>
              </a:rPr>
              <a:t>.</a:t>
            </a:r>
          </a:p>
        </p:txBody>
      </p:sp>
      <p:sp>
        <p:nvSpPr>
          <p:cNvPr id="21" name="TextBox 20"/>
          <p:cNvSpPr txBox="1"/>
          <p:nvPr/>
        </p:nvSpPr>
        <p:spPr>
          <a:xfrm>
            <a:off x="0" y="3389076"/>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MỘT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BỆNH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VỀ</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2" name="TextBox 21"/>
          <p:cNvSpPr txBox="1"/>
          <p:nvPr/>
        </p:nvSpPr>
        <p:spPr>
          <a:xfrm>
            <a:off x="4280453" y="6016487"/>
            <a:ext cx="4784034" cy="523220"/>
          </a:xfrm>
          <a:prstGeom prst="rect">
            <a:avLst/>
          </a:prstGeom>
          <a:noFill/>
        </p:spPr>
        <p:txBody>
          <a:bodyPr wrap="square" rtlCol="0">
            <a:spAutoFit/>
          </a:bodyPr>
          <a:lstStyle/>
          <a:p>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số</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bệnh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nội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tiết</a:t>
            </a:r>
            <a:r>
              <a:rPr lang="en-US" sz="2800" dirty="0">
                <a:solidFill>
                  <a:srgbClr val="FF0000"/>
                </a:solidFill>
                <a:latin typeface="Times New Roman" pitchFamily="18" charset="0"/>
                <a:cs typeface="Times New Roman" pitchFamily="18" charset="0"/>
              </a:rPr>
              <a:t>?</a:t>
            </a:r>
          </a:p>
        </p:txBody>
      </p:sp>
      <p:sp>
        <p:nvSpPr>
          <p:cNvPr id="23" name="TextBox 22"/>
          <p:cNvSpPr txBox="1"/>
          <p:nvPr/>
        </p:nvSpPr>
        <p:spPr>
          <a:xfrm>
            <a:off x="0" y="386013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bướu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basedow</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chứng</a:t>
            </a:r>
            <a:r>
              <a:rPr lang="en-US" sz="2800" dirty="0">
                <a:solidFill>
                  <a:srgbClr val="0000FF"/>
                </a:solidFill>
                <a:latin typeface="Times New Roman" pitchFamily="18" charset="0"/>
                <a:cs typeface="Times New Roman" pitchFamily="18" charset="0"/>
              </a:rPr>
              <a:t> Cushing, </a:t>
            </a:r>
            <a:r>
              <a:rPr lang="en-US" sz="2800" dirty="0" err="1">
                <a:solidFill>
                  <a:srgbClr val="0000FF"/>
                </a:solidFill>
                <a:latin typeface="Times New Roman" pitchFamily="18" charset="0"/>
                <a:cs typeface="Times New Roman" pitchFamily="18" charset="0"/>
              </a:rPr>
              <a:t>vô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strips(upRight)">
                                      <p:cBhvr>
                                        <p:cTn id="7" dur="1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22"/>
                                        </p:tgtEl>
                                        <p:attrNameLst>
                                          <p:attrName>style.visibility</p:attrName>
                                        </p:attrNameLst>
                                      </p:cBhvr>
                                      <p:to>
                                        <p:strVal val="visible"/>
                                      </p:to>
                                    </p:set>
                                    <p:anim calcmode="lin" valueType="num">
                                      <p:cBhvr>
                                        <p:cTn id="12" dur="1000" fill="hold"/>
                                        <p:tgtEl>
                                          <p:spTgt spid="22"/>
                                        </p:tgtEl>
                                        <p:attrNameLst>
                                          <p:attrName>ppt_w</p:attrName>
                                        </p:attrNameLst>
                                      </p:cBhvr>
                                      <p:tavLst>
                                        <p:tav tm="0">
                                          <p:val>
                                            <p:fltVal val="0"/>
                                          </p:val>
                                        </p:tav>
                                        <p:tav tm="100000">
                                          <p:val>
                                            <p:strVal val="#ppt_w"/>
                                          </p:val>
                                        </p:tav>
                                      </p:tavLst>
                                    </p:anim>
                                    <p:anim calcmode="lin" valueType="num">
                                      <p:cBhvr>
                                        <p:cTn id="13" dur="1000" fill="hold"/>
                                        <p:tgtEl>
                                          <p:spTgt spid="22"/>
                                        </p:tgtEl>
                                        <p:attrNameLst>
                                          <p:attrName>ppt_h</p:attrName>
                                        </p:attrNameLst>
                                      </p:cBhvr>
                                      <p:tavLst>
                                        <p:tav tm="0">
                                          <p:val>
                                            <p:fltVal val="0"/>
                                          </p:val>
                                        </p:tav>
                                        <p:tav tm="100000">
                                          <p:val>
                                            <p:strVal val="#ppt_h"/>
                                          </p:val>
                                        </p:tav>
                                      </p:tavLst>
                                    </p:anim>
                                    <p:anim calcmode="lin" valueType="num">
                                      <p:cBhvr>
                                        <p:cTn id="14" dur="1000" fill="hold"/>
                                        <p:tgtEl>
                                          <p:spTgt spid="22"/>
                                        </p:tgtEl>
                                        <p:attrNameLst>
                                          <p:attrName>style.rotation</p:attrName>
                                        </p:attrNameLst>
                                      </p:cBhvr>
                                      <p:tavLst>
                                        <p:tav tm="0">
                                          <p:val>
                                            <p:fltVal val="90"/>
                                          </p:val>
                                        </p:tav>
                                        <p:tav tm="100000">
                                          <p:val>
                                            <p:fltVal val="0"/>
                                          </p:val>
                                        </p:tav>
                                      </p:tavLst>
                                    </p:anim>
                                    <p:animEffect transition="in" filter="fade">
                                      <p:cBhvr>
                                        <p:cTn id="15" dur="10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strips(downRight)">
                                      <p:cBhvr>
                                        <p:cTn id="20" dur="1000"/>
                                        <p:tgtEl>
                                          <p:spTgt spid="23"/>
                                        </p:tgtEl>
                                      </p:cBhvr>
                                    </p:animEffect>
                                  </p:childTnLst>
                                </p:cTn>
                              </p:par>
                              <p:par>
                                <p:cTn id="21" presetID="8" presetClass="exit" presetSubtype="16" fill="hold" grpId="1" nodeType="withEffect">
                                  <p:stCondLst>
                                    <p:cond delay="0"/>
                                  </p:stCondLst>
                                  <p:iterate type="lt">
                                    <p:tmPct val="0"/>
                                  </p:iterate>
                                  <p:childTnLst>
                                    <p:animEffect transition="out" filter="diamond(in)">
                                      <p:cBhvr>
                                        <p:cTn id="22" dur="2000"/>
                                        <p:tgtEl>
                                          <p:spTgt spid="22"/>
                                        </p:tgtEl>
                                      </p:cBhvr>
                                    </p:animEffect>
                                    <p:set>
                                      <p:cBhvr>
                                        <p:cTn id="23" dur="1" fill="hold">
                                          <p:stCondLst>
                                            <p:cond delay="19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2" grpId="1"/>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29190"/>
            <a:ext cx="12192000" cy="3108543"/>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Khẩu phần ăn thiếu iodine có thể gây ra một số hậu quả như:</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Nếu thiếu iodine ở phụ nữ mang thai sẽ dễ gây ra sảy thai, thai chết lưu hoặc sinh non.</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Nếu thiếu iodine ở trẻ em sẽ gây bệnh bướu cổ, thiểu năng tuyến giáp dẫn đến ảnh hưởng lớn đến sự phát triển thể chất và trí tuệ của trẻ (trẻ chậm lớn, trí não kém phát triển). Bướu cổ ở người lớn sẽ khiến hoạt động thần kinh giảm sút, trí nhớ kém.</a:t>
            </a:r>
            <a:endParaRPr lang="en-US" sz="2800" dirty="0">
              <a:solidFill>
                <a:srgbClr val="FF00FF"/>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srcRect/>
          <a:stretch>
            <a:fillRect/>
          </a:stretch>
        </p:blipFill>
        <p:spPr bwMode="auto">
          <a:xfrm>
            <a:off x="3494377" y="0"/>
            <a:ext cx="4135740"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heel(4)">
                                      <p:cBhvr>
                                        <p:cTn id="14" dur="2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heel(4)">
                                      <p:cBhvr>
                                        <p:cTn id="19" dur="20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wheel(4)">
                                      <p:cBhvr>
                                        <p:cTn id="24"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690941" y="0"/>
            <a:ext cx="4164586" cy="2706429"/>
          </a:xfrm>
          <a:prstGeom prst="rect">
            <a:avLst/>
          </a:prstGeom>
          <a:noFill/>
          <a:ln w="9525">
            <a:noFill/>
            <a:miter lim="800000"/>
            <a:headEnd/>
            <a:tailEnd/>
          </a:ln>
          <a:effectLst/>
        </p:spPr>
      </p:pic>
      <p:sp>
        <p:nvSpPr>
          <p:cNvPr id="6" name="Rectangle 5"/>
          <p:cNvSpPr/>
          <p:nvPr/>
        </p:nvSpPr>
        <p:spPr>
          <a:xfrm>
            <a:off x="0" y="2815224"/>
            <a:ext cx="12192000" cy="3108543"/>
          </a:xfrm>
          <a:prstGeom prst="rect">
            <a:avLst/>
          </a:prstGeom>
        </p:spPr>
        <p:txBody>
          <a:bodyPr wrap="square">
            <a:spAutoFit/>
          </a:bodyPr>
          <a:lstStyle/>
          <a:p>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Một số biện pháp phòng chống bệnh đái tháo đường:</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Cần thực hiện chế độ dinh dưỡng, lối sống lành mạnh như: khẩu phần ăn đầy đủ chất dinh dưỡng, sử dụng đủ lượng muối iodine</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Luyện tập thể dục thể thao thường xuyên</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Đảm bảo giấc ngủ</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Không sử dụng chất kích thích</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Không tự ý dùng thuốc, thường xuyên kiểm tra sức khỏe</a:t>
            </a:r>
            <a:r>
              <a:rPr lang="en-US" sz="2800" dirty="0">
                <a:solidFill>
                  <a:srgbClr val="FF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edge">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1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right)">
                                      <p:cBhvr>
                                        <p:cTn id="22" dur="10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up)">
                                      <p:cBhvr>
                                        <p:cTn id="27" dur="10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left)">
                                      <p:cBhvr>
                                        <p:cTn id="32" dur="10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Effect transition="in" filter="wipe(down)">
                                      <p:cBhvr>
                                        <p:cTn id="37"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35:  </a:t>
            </a:r>
            <a:r>
              <a:rPr lang="en-US" sz="2600" b="1" dirty="0" err="1">
                <a:solidFill>
                  <a:srgbClr val="FF00FF"/>
                </a:solidFill>
                <a:latin typeface="Times New Roman" pitchFamily="18" charset="0"/>
                <a:cs typeface="Times New Roman" pitchFamily="18" charset="0"/>
              </a:rPr>
              <a:t>HỆ</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NỘI</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TIẾT</a:t>
            </a:r>
            <a:r>
              <a:rPr lang="en-US" sz="2600" b="1" dirty="0">
                <a:solidFill>
                  <a:srgbClr val="FF00FF"/>
                </a:solidFill>
                <a:latin typeface="Times New Roman" pitchFamily="18" charset="0"/>
                <a:cs typeface="Times New Roman" pitchFamily="18" charset="0"/>
              </a:rPr>
              <a:t> Ở </a:t>
            </a:r>
            <a:r>
              <a:rPr lang="en-US" sz="2600" b="1" dirty="0" err="1">
                <a:solidFill>
                  <a:srgbClr val="FF00FF"/>
                </a:solidFill>
                <a:latin typeface="Times New Roman" pitchFamily="18" charset="0"/>
                <a:cs typeface="Times New Roman" pitchFamily="18" charset="0"/>
              </a:rPr>
              <a:t>NGƯỜI</a:t>
            </a:r>
            <a:r>
              <a:rPr lang="en-US" sz="2600" b="1" dirty="0">
                <a:solidFill>
                  <a:srgbClr val="FF00FF"/>
                </a:solidFill>
                <a:latin typeface="Times New Roman" pitchFamily="18" charset="0"/>
                <a:cs typeface="Times New Roman" pitchFamily="18" charset="0"/>
              </a:rPr>
              <a:t>.</a:t>
            </a:r>
          </a:p>
        </p:txBody>
      </p:sp>
      <p:sp>
        <p:nvSpPr>
          <p:cNvPr id="6" name="TextBox 5"/>
          <p:cNvSpPr txBox="1"/>
          <p:nvPr/>
        </p:nvSpPr>
        <p:spPr>
          <a:xfrm>
            <a:off x="0" y="36878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p:cNvSpPr txBox="1"/>
          <p:nvPr/>
        </p:nvSpPr>
        <p:spPr>
          <a:xfrm>
            <a:off x="0" y="784421"/>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1227767"/>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hormone </a:t>
            </a:r>
            <a:r>
              <a:rPr lang="en-US" sz="2800" dirty="0" err="1">
                <a:solidFill>
                  <a:srgbClr val="0000FF"/>
                </a:solidFill>
                <a:latin typeface="Times New Roman" pitchFamily="18" charset="0"/>
                <a:cs typeface="Times New Roman" pitchFamily="18" charset="0"/>
              </a:rPr>
              <a:t>trực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máu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hòa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2086756"/>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đồi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riêng</a:t>
            </a:r>
            <a:r>
              <a:rPr lang="en-US" sz="2800" dirty="0">
                <a:solidFill>
                  <a:srgbClr val="0000FF"/>
                </a:solidFill>
                <a:latin typeface="Times New Roman" pitchFamily="18" charset="0"/>
                <a:cs typeface="Times New Roman" pitchFamily="18" charset="0"/>
              </a:rPr>
              <a:t>.</a:t>
            </a:r>
          </a:p>
        </p:txBody>
      </p:sp>
      <p:sp>
        <p:nvSpPr>
          <p:cNvPr id="21" name="TextBox 20"/>
          <p:cNvSpPr txBox="1"/>
          <p:nvPr/>
        </p:nvSpPr>
        <p:spPr>
          <a:xfrm>
            <a:off x="0" y="3389076"/>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MỘT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BỆNH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VỀ</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3" name="TextBox 22"/>
          <p:cNvSpPr txBox="1"/>
          <p:nvPr/>
        </p:nvSpPr>
        <p:spPr>
          <a:xfrm>
            <a:off x="0" y="386013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bướu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basedow</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chứng</a:t>
            </a:r>
            <a:r>
              <a:rPr lang="en-US" sz="2800" dirty="0">
                <a:solidFill>
                  <a:srgbClr val="0000FF"/>
                </a:solidFill>
                <a:latin typeface="Times New Roman" pitchFamily="18" charset="0"/>
                <a:cs typeface="Times New Roman" pitchFamily="18" charset="0"/>
              </a:rPr>
              <a:t> Cushing, </a:t>
            </a:r>
            <a:r>
              <a:rPr lang="en-US" sz="2800" dirty="0" err="1">
                <a:solidFill>
                  <a:srgbClr val="0000FF"/>
                </a:solidFill>
                <a:latin typeface="Times New Roman" pitchFamily="18" charset="0"/>
                <a:cs typeface="Times New Roman" pitchFamily="18" charset="0"/>
              </a:rPr>
              <a:t>vô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a:t>
            </a:r>
          </a:p>
        </p:txBody>
      </p:sp>
      <p:sp>
        <p:nvSpPr>
          <p:cNvPr id="24" name="TextBox 23"/>
          <p:cNvSpPr txBox="1"/>
          <p:nvPr/>
        </p:nvSpPr>
        <p:spPr>
          <a:xfrm>
            <a:off x="0" y="4732974"/>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phòng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về</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lối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tự</a:t>
            </a:r>
            <a:r>
              <a:rPr lang="en-US" sz="2800" dirty="0">
                <a:solidFill>
                  <a:srgbClr val="0000FF"/>
                </a:solidFill>
                <a:latin typeface="Times New Roman" pitchFamily="18" charset="0"/>
                <a:cs typeface="Times New Roman" pitchFamily="18" charset="0"/>
              </a:rPr>
              <a:t> ý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thuốc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kiểm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khỏe</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kì</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downRight)">
                                      <p:cBhvr>
                                        <p:cTn id="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2287311" y="221679"/>
            <a:ext cx="6925972" cy="6219239"/>
          </a:xfrm>
          <a:prstGeom prst="rect">
            <a:avLst/>
          </a:prstGeom>
          <a:noFill/>
          <a:ln w="9525">
            <a:noFill/>
            <a:miter lim="800000"/>
            <a:headEnd/>
            <a:tailEnd/>
          </a:ln>
          <a:effectLst/>
        </p:spPr>
      </p:pic>
      <p:pic>
        <p:nvPicPr>
          <p:cNvPr id="3" name="Picture 2"/>
          <p:cNvPicPr>
            <a:picLocks noChangeAspect="1" noChangeArrowheads="1"/>
          </p:cNvPicPr>
          <p:nvPr/>
        </p:nvPicPr>
        <p:blipFill>
          <a:blip r:embed="rId3"/>
          <a:srcRect/>
          <a:stretch>
            <a:fillRect/>
          </a:stretch>
        </p:blipFill>
        <p:spPr bwMode="auto">
          <a:xfrm>
            <a:off x="0" y="1576426"/>
            <a:ext cx="12192000" cy="361163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edge">
                                      <p:cBhvr>
                                        <p:cTn id="7" dur="20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0" fill="hold" nodeType="clickEffect">
                                  <p:stCondLst>
                                    <p:cond delay="0"/>
                                  </p:stCondLst>
                                  <p:childTnLst>
                                    <p:anim calcmode="lin" valueType="num">
                                      <p:cBhvr>
                                        <p:cTn id="11" dur="1000"/>
                                        <p:tgtEl>
                                          <p:spTgt spid="1027"/>
                                        </p:tgtEl>
                                        <p:attrNameLst>
                                          <p:attrName>ppt_w</p:attrName>
                                        </p:attrNameLst>
                                      </p:cBhvr>
                                      <p:tavLst>
                                        <p:tav tm="0">
                                          <p:val>
                                            <p:strVal val="ppt_w"/>
                                          </p:val>
                                        </p:tav>
                                        <p:tav tm="100000">
                                          <p:val>
                                            <p:fltVal val="0"/>
                                          </p:val>
                                        </p:tav>
                                      </p:tavLst>
                                    </p:anim>
                                    <p:anim calcmode="lin" valueType="num">
                                      <p:cBhvr>
                                        <p:cTn id="12" dur="1000"/>
                                        <p:tgtEl>
                                          <p:spTgt spid="1027"/>
                                        </p:tgtEl>
                                        <p:attrNameLst>
                                          <p:attrName>ppt_h</p:attrName>
                                        </p:attrNameLst>
                                      </p:cBhvr>
                                      <p:tavLst>
                                        <p:tav tm="0">
                                          <p:val>
                                            <p:strVal val="ppt_h"/>
                                          </p:val>
                                        </p:tav>
                                        <p:tav tm="100000">
                                          <p:val>
                                            <p:fltVal val="0"/>
                                          </p:val>
                                        </p:tav>
                                      </p:tavLst>
                                    </p:anim>
                                    <p:animEffect transition="out" filter="fade">
                                      <p:cBhvr>
                                        <p:cTn id="13" dur="1000"/>
                                        <p:tgtEl>
                                          <p:spTgt spid="1027"/>
                                        </p:tgtEl>
                                      </p:cBhvr>
                                    </p:animEffect>
                                    <p:set>
                                      <p:cBhvr>
                                        <p:cTn id="14" dur="1" fill="hold">
                                          <p:stCondLst>
                                            <p:cond delay="999"/>
                                          </p:stCondLst>
                                        </p:cTn>
                                        <p:tgtEl>
                                          <p:spTgt spid="1027"/>
                                        </p:tgtEl>
                                        <p:attrNameLst>
                                          <p:attrName>style.visibility</p:attrName>
                                        </p:attrNameLst>
                                      </p:cBhvr>
                                      <p:to>
                                        <p:strVal val="hidden"/>
                                      </p:to>
                                    </p:set>
                                  </p:childTnLst>
                                </p:cTn>
                              </p:par>
                              <p:par>
                                <p:cTn id="15" presetID="53"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1000" fill="hold"/>
                                        <p:tgtEl>
                                          <p:spTgt spid="3"/>
                                        </p:tgtEl>
                                        <p:attrNameLst>
                                          <p:attrName>ppt_w</p:attrName>
                                        </p:attrNameLst>
                                      </p:cBhvr>
                                      <p:tavLst>
                                        <p:tav tm="0">
                                          <p:val>
                                            <p:fltVal val="0"/>
                                          </p:val>
                                        </p:tav>
                                        <p:tav tm="100000">
                                          <p:val>
                                            <p:strVal val="#ppt_w"/>
                                          </p:val>
                                        </p:tav>
                                      </p:tavLst>
                                    </p:anim>
                                    <p:anim calcmode="lin" valueType="num">
                                      <p:cBhvr>
                                        <p:cTn id="18" dur="1000" fill="hold"/>
                                        <p:tgtEl>
                                          <p:spTgt spid="3"/>
                                        </p:tgtEl>
                                        <p:attrNameLst>
                                          <p:attrName>ppt_h</p:attrName>
                                        </p:attrNameLst>
                                      </p:cBhvr>
                                      <p:tavLst>
                                        <p:tav tm="0">
                                          <p:val>
                                            <p:fltVal val="0"/>
                                          </p:val>
                                        </p:tav>
                                        <p:tav tm="100000">
                                          <p:val>
                                            <p:strVal val="#ppt_h"/>
                                          </p:val>
                                        </p:tav>
                                      </p:tavLst>
                                    </p:anim>
                                    <p:animEffect transition="in" filter="fade">
                                      <p:cBhvr>
                                        <p:cTn id="1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1489"/>
            <a:ext cx="12192000" cy="3018160"/>
          </a:xfrm>
          <a:prstGeom prst="rect">
            <a:avLst/>
          </a:prstGeom>
          <a:noFill/>
          <a:ln w="9525">
            <a:noFill/>
            <a:miter lim="800000"/>
            <a:headEnd/>
            <a:tailEnd/>
          </a:ln>
          <a:effectLst/>
        </p:spPr>
      </p:pic>
      <p:sp>
        <p:nvSpPr>
          <p:cNvPr id="4" name="Rectangle 3"/>
          <p:cNvSpPr/>
          <p:nvPr/>
        </p:nvSpPr>
        <p:spPr>
          <a:xfrm>
            <a:off x="0" y="2843045"/>
            <a:ext cx="12192000" cy="3539430"/>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Người có triệu chứng được thể hiện trong hình mắc bệnh bướu cổ</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Nguyên nhân gây bệnh bướu cổ:</a:t>
            </a:r>
            <a:endParaRPr lang="en-US" sz="2800" dirty="0">
              <a:solidFill>
                <a:srgbClr val="FF00FF"/>
              </a:solidFill>
              <a:latin typeface="Times New Roman" pitchFamily="18" charset="0"/>
              <a:cs typeface="Times New Roman" pitchFamily="18" charset="0"/>
            </a:endParaRPr>
          </a:p>
          <a:p>
            <a:pPr algn="just"/>
            <a:r>
              <a:rPr lang="vi-VN" sz="2800" dirty="0">
                <a:solidFill>
                  <a:srgbClr val="FF00FF"/>
                </a:solidFill>
                <a:latin typeface="Times New Roman" pitchFamily="18" charset="0"/>
                <a:cs typeface="Times New Roman" pitchFamily="18" charset="0"/>
              </a:rPr>
              <a:t>+ Nguyên nhân chủ yếu là do cơ thể thiếu iodine dẫn đến hormone thyroxin của tuyến giáp không được tiết ra, khi đó tuyến yên sẽ tiết ra TSH để tăng cường hoạt động của tuyến giáp, gây phì đại tuyến giáp.</a:t>
            </a:r>
            <a:endParaRPr lang="en-US" sz="2800" dirty="0">
              <a:solidFill>
                <a:srgbClr val="FF00FF"/>
              </a:solidFill>
              <a:latin typeface="Times New Roman" pitchFamily="18" charset="0"/>
              <a:cs typeface="Times New Roman" pitchFamily="18" charset="0"/>
            </a:endParaRPr>
          </a:p>
          <a:p>
            <a:pPr algn="just"/>
            <a:r>
              <a:rPr lang="vi-VN" sz="2800" dirty="0">
                <a:solidFill>
                  <a:srgbClr val="FF00FF"/>
                </a:solidFill>
                <a:latin typeface="Times New Roman" pitchFamily="18" charset="0"/>
                <a:cs typeface="Times New Roman" pitchFamily="18" charset="0"/>
              </a:rPr>
              <a:t>+ Một số nguyên nhân khác có thể gây bướu cổ là ăn các loại thức ăn hoặc dùng thuốc khiến chức năng tổng hợp hormone tuyến giáp bị ức chế; do rối loạn hoạt động tuyến giáp bẩm sinh;…</a:t>
            </a:r>
            <a:endParaRPr lang="en-US" sz="2800" dirty="0">
              <a:solidFill>
                <a:srgbClr val="FF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slide(fromBottom)">
                                      <p:cBhvr>
                                        <p:cTn id="7" dur="1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heel(4)">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heel(4)">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heel(4)">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heel(4)">
                                      <p:cBhvr>
                                        <p:cTn id="27"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124754"/>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1: </a:t>
            </a:r>
            <a:r>
              <a:rPr lang="en-US" sz="2800" dirty="0" err="1">
                <a:latin typeface="Times New Roman" pitchFamily="18" charset="0"/>
                <a:cs typeface="Times New Roman" pitchFamily="18" charset="0"/>
              </a:rPr>
              <a:t>Sản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a:t>
            </a:r>
          </a:p>
          <a:p>
            <a:r>
              <a:rPr lang="en-US" sz="2800" b="1" dirty="0">
                <a:latin typeface="Times New Roman" pitchFamily="18" charset="0"/>
                <a:cs typeface="Times New Roman" pitchFamily="18" charset="0"/>
              </a:rPr>
              <a:t>A.</a:t>
            </a:r>
            <a:r>
              <a:rPr lang="en-US" sz="2800" dirty="0">
                <a:latin typeface="Times New Roman" pitchFamily="18" charset="0"/>
                <a:cs typeface="Times New Roman" pitchFamily="18" charset="0"/>
              </a:rPr>
              <a:t> enzyme.          </a:t>
            </a:r>
            <a:r>
              <a:rPr lang="en-US" sz="2800" b="1" dirty="0">
                <a:latin typeface="Times New Roman" pitchFamily="18" charset="0"/>
                <a:cs typeface="Times New Roman" pitchFamily="18" charset="0"/>
              </a:rPr>
              <a:t>B.</a:t>
            </a:r>
            <a:r>
              <a:rPr lang="en-US" sz="2800" dirty="0">
                <a:latin typeface="Times New Roman" pitchFamily="18" charset="0"/>
                <a:cs typeface="Times New Roman" pitchFamily="18" charset="0"/>
              </a:rPr>
              <a:t> hormone.      </a:t>
            </a:r>
            <a:r>
              <a:rPr lang="en-US" sz="2800" b="1" dirty="0">
                <a:latin typeface="Times New Roman" pitchFamily="18" charset="0"/>
                <a:cs typeface="Times New Roman" pitchFamily="18" charset="0"/>
              </a:rPr>
              <a:t>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dịch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huyết</a:t>
            </a:r>
            <a:r>
              <a:rPr lang="en-US" sz="2800" dirty="0">
                <a:latin typeface="Times New Roman" pitchFamily="18" charset="0"/>
                <a:cs typeface="Times New Roman" pitchFamily="18" charset="0"/>
              </a:rPr>
              <a:t>.</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2</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Chức năng nào dưới đây là của tuyến nội tiết?</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Tiết hormone trực tiếp vào máu thực hiện điều hoà các quá trình sinh lí của cơ thể.</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Điều khiển, điều hoà các quá trình sinh lí trong cơ thể.</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Tiết enzyme thực hiện quá trình tiêu hoá thức ăn.</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Điều hoà thân nhiệt, quá trình sinh trưởng, phát triển của cơ thể.</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3</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có chức năng điều hoà sự sinh trưởng của cơ thể?</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yên, tuyến giáp, tuyến sinh dục.        </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giáp, tuyến tụy, tuyến sinh dục.</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tuỵ, tuyến cận giáp, tuyến ức.            </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sinh dục, tuyến ức, tuyến giáp.</a:t>
            </a:r>
            <a:endParaRPr lang="en-US" sz="2800" dirty="0">
              <a:latin typeface="Times New Roman" pitchFamily="18" charset="0"/>
              <a:cs typeface="Times New Roman" pitchFamily="18" charset="0"/>
            </a:endParaRPr>
          </a:p>
        </p:txBody>
      </p:sp>
      <p:sp>
        <p:nvSpPr>
          <p:cNvPr id="5" name="Oval 4"/>
          <p:cNvSpPr/>
          <p:nvPr/>
        </p:nvSpPr>
        <p:spPr>
          <a:xfrm>
            <a:off x="2493819" y="512577"/>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3855" y="138541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3855" y="4350288"/>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124754"/>
          </a:xfrm>
          <a:prstGeom prst="rect">
            <a:avLst/>
          </a:prstGeom>
        </p:spPr>
        <p:txBody>
          <a:bodyPr wrap="square">
            <a:spAutoFit/>
          </a:bodyPr>
          <a:lstStyle/>
          <a:p>
            <a:pPr algn="just"/>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4</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có chức năng điều hoà chu kì sinh dục ở nam và nữ?</a:t>
            </a:r>
          </a:p>
          <a:p>
            <a:pPr algn="just"/>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tùng, tuyến giáp, tuyến yên.                    </a:t>
            </a:r>
          </a:p>
          <a:p>
            <a:pPr algn="just"/>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Vùng dưới đồi, tuyến yên, tuyến sinh dục.</a:t>
            </a:r>
          </a:p>
          <a:p>
            <a:pPr algn="just"/>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yên, tuyến giáp, tuyến sinh dục.              </a:t>
            </a:r>
          </a:p>
          <a:p>
            <a:pPr algn="just"/>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sinh dục, tuyến tùng, tuyến giáp.</a:t>
            </a:r>
            <a:endParaRPr lang="en-US" sz="2800" dirty="0">
              <a:latin typeface="Times New Roman" pitchFamily="18" charset="0"/>
              <a:cs typeface="Times New Roman" pitchFamily="18" charset="0"/>
            </a:endParaRP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5</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Tuyến nội tiết nào dưới đây tham gia vào điều hoà lượng đường trong máu?</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tụy.    </a:t>
            </a:r>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ức.</a:t>
            </a:r>
            <a:r>
              <a:rPr lang="en-US"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tùng.   </a:t>
            </a:r>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Vùng dưới đồi.</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6</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tham gia vào điều hoà lượng calcium trong máu?</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tụy, tuyến giáp.                                                                     </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giáp, tuyến ức.</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cận giáp, tuyến tụy.                            </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giáp, tuyến cận giáp.</a:t>
            </a:r>
          </a:p>
        </p:txBody>
      </p:sp>
      <p:sp>
        <p:nvSpPr>
          <p:cNvPr id="5" name="Oval 4"/>
          <p:cNvSpPr/>
          <p:nvPr/>
        </p:nvSpPr>
        <p:spPr>
          <a:xfrm>
            <a:off x="0" y="135770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0" y="3089522"/>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0" y="5624903"/>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Right)">
                                      <p:cBhvr>
                                        <p:cTn id="1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008476" y="524303"/>
            <a:ext cx="7573168" cy="6333697"/>
          </a:xfrm>
          <a:prstGeom prst="rect">
            <a:avLst/>
          </a:prstGeom>
          <a:noFill/>
          <a:ln w="9525">
            <a:noFill/>
            <a:miter lim="800000"/>
            <a:headEnd/>
            <a:tailEnd/>
          </a:ln>
          <a:effectLst/>
        </p:spPr>
      </p:pic>
      <p:sp>
        <p:nvSpPr>
          <p:cNvPr id="10" name="Rectangle 9"/>
          <p:cNvSpPr/>
          <p:nvPr/>
        </p:nvSpPr>
        <p:spPr>
          <a:xfrm>
            <a:off x="0" y="0"/>
            <a:ext cx="12192000" cy="523220"/>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7: </a:t>
            </a:r>
            <a:r>
              <a:rPr lang="vi-VN" sz="2800" dirty="0">
                <a:latin typeface="Times New Roman" pitchFamily="18" charset="0"/>
                <a:cs typeface="Times New Roman" pitchFamily="18" charset="0"/>
              </a:rPr>
              <a:t>Nối tên cơ quan cảm giác với chức năng của cơ quan đó cho phù hợp.</a:t>
            </a:r>
            <a:endParaRPr lang="en-US" sz="2800" dirty="0">
              <a:latin typeface="Times New Roman" pitchFamily="18" charset="0"/>
              <a:cs typeface="Times New Roman" pitchFamily="18" charset="0"/>
            </a:endParaRPr>
          </a:p>
        </p:txBody>
      </p:sp>
      <p:cxnSp>
        <p:nvCxnSpPr>
          <p:cNvPr id="12" name="Straight Arrow Connector 11"/>
          <p:cNvCxnSpPr/>
          <p:nvPr/>
        </p:nvCxnSpPr>
        <p:spPr>
          <a:xfrm rot="16200000" flipH="1">
            <a:off x="2729345" y="2701636"/>
            <a:ext cx="3754582" cy="789709"/>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2216727" y="3768435"/>
            <a:ext cx="4696691" cy="789709"/>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2944091" y="3622963"/>
            <a:ext cx="3269673" cy="90054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225637" y="2396836"/>
            <a:ext cx="775854" cy="720436"/>
          </a:xfrm>
          <a:prstGeom prst="straightConnector1">
            <a:avLst/>
          </a:prstGeom>
          <a:ln w="38100">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3290454" y="2043547"/>
            <a:ext cx="2521528" cy="761999"/>
          </a:xfrm>
          <a:prstGeom prst="straightConnector1">
            <a:avLst/>
          </a:prstGeom>
          <a:ln w="38100">
            <a:solidFill>
              <a:srgbClr val="9C0C24"/>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128654" y="4336473"/>
            <a:ext cx="1025240" cy="41565"/>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872347" y="3955473"/>
            <a:ext cx="1371601" cy="914402"/>
          </a:xfrm>
          <a:prstGeom prst="straightConnector1">
            <a:avLst/>
          </a:prstGeom>
          <a:ln w="3810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3304309" y="4024747"/>
            <a:ext cx="2521528" cy="76199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flipH="1" flipV="1">
            <a:off x="2195946" y="3678381"/>
            <a:ext cx="4572002" cy="817422"/>
          </a:xfrm>
          <a:prstGeom prst="straightConnector1">
            <a:avLst/>
          </a:prstGeom>
          <a:ln w="38100">
            <a:solidFill>
              <a:srgbClr val="00FF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strips(downRight)">
                                      <p:cBhvr>
                                        <p:cTn id="22" dur="1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strips(upRight)">
                                      <p:cBhvr>
                                        <p:cTn id="27" dur="10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strips(upRight)">
                                      <p:cBhvr>
                                        <p:cTn id="32" dur="10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strips(upRight)">
                                      <p:cBhvr>
                                        <p:cTn id="37" dur="1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3"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strips(upRight)">
                                      <p:cBhvr>
                                        <p:cTn id="42" dur="1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3"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strips(upRight)">
                                      <p:cBhvr>
                                        <p:cTn id="47"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340302" y="508289"/>
            <a:ext cx="11526114" cy="3842038"/>
          </a:xfrm>
          <a:prstGeom prst="rect">
            <a:avLst/>
          </a:prstGeom>
          <a:noFill/>
          <a:ln w="9525">
            <a:noFill/>
            <a:miter lim="800000"/>
            <a:headEnd/>
            <a:tailEnd/>
          </a:ln>
          <a:effectLst/>
        </p:spPr>
      </p:pic>
      <p:sp>
        <p:nvSpPr>
          <p:cNvPr id="10" name="Rectangle 9"/>
          <p:cNvSpPr/>
          <p:nvPr/>
        </p:nvSpPr>
        <p:spPr>
          <a:xfrm>
            <a:off x="0" y="0"/>
            <a:ext cx="12192000" cy="523220"/>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8: </a:t>
            </a:r>
            <a:r>
              <a:rPr lang="vi-VN" sz="2800" dirty="0">
                <a:latin typeface="Times New Roman" pitchFamily="18" charset="0"/>
                <a:cs typeface="Times New Roman" pitchFamily="18" charset="0"/>
              </a:rPr>
              <a:t>Nối tên mỗi bệnh nội tiết với nguyên nhân gây ra bệnh đó cho phù hợp.</a:t>
            </a:r>
            <a:endParaRPr lang="en-US" sz="2800" dirty="0">
              <a:latin typeface="Times New Roman" pitchFamily="18" charset="0"/>
              <a:cs typeface="Times New Roman" pitchFamily="18" charset="0"/>
            </a:endParaRPr>
          </a:p>
        </p:txBody>
      </p:sp>
      <p:cxnSp>
        <p:nvCxnSpPr>
          <p:cNvPr id="12" name="Straight Arrow Connector 11"/>
          <p:cNvCxnSpPr/>
          <p:nvPr/>
        </p:nvCxnSpPr>
        <p:spPr>
          <a:xfrm>
            <a:off x="4558145" y="1676401"/>
            <a:ext cx="2175164" cy="205047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3532909" y="1925782"/>
            <a:ext cx="3158836" cy="706580"/>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668983" y="2687782"/>
            <a:ext cx="2064329" cy="90054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71718" y="-690268"/>
            <a:ext cx="12335435" cy="7403447"/>
          </a:xfrm>
          <a:prstGeom prst="rect">
            <a:avLst/>
          </a:prstGeom>
          <a:noFill/>
          <a:ln w="9525">
            <a:noFill/>
            <a:miter lim="800000"/>
            <a:headEnd/>
            <a:tailEnd/>
          </a:ln>
          <a:effectLst/>
        </p:spPr>
      </p:pic>
      <p:sp>
        <p:nvSpPr>
          <p:cNvPr id="18" name="TextBox 17">
            <a:extLst>
              <a:ext uri="{FF2B5EF4-FFF2-40B4-BE49-F238E27FC236}">
                <a16:creationId xmlns:a16="http://schemas.microsoft.com/office/drawing/2014/main" id="{8F2C25F8-8B59-4C48-89CF-CF75FAC6CE5B}"/>
              </a:ext>
            </a:extLst>
          </p:cNvPr>
          <p:cNvSpPr txBox="1"/>
          <p:nvPr/>
        </p:nvSpPr>
        <p:spPr>
          <a:xfrm>
            <a:off x="0" y="395678"/>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style.rotation</p:attrName>
                                        </p:attrNameLst>
                                      </p:cBhvr>
                                      <p:tavLst>
                                        <p:tav tm="0">
                                          <p:val>
                                            <p:fltVal val="90"/>
                                          </p:val>
                                        </p:tav>
                                        <p:tav tm="100000">
                                          <p:val>
                                            <p:fltVal val="0"/>
                                          </p:val>
                                        </p:tav>
                                      </p:tavLst>
                                    </p:anim>
                                    <p:animEffect transition="in" filter="fade">
                                      <p:cBhvr>
                                        <p:cTn id="10" dur="1000"/>
                                        <p:tgtEl>
                                          <p:spTgt spid="2050"/>
                                        </p:tgtEl>
                                      </p:cBhvr>
                                    </p:animEffect>
                                  </p:childTnLst>
                                </p:cTn>
                              </p:par>
                              <p:par>
                                <p:cTn id="11" presetID="18" presetClass="entr" presetSubtype="3"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strips(upRight)">
                                      <p:cBhvr>
                                        <p:cTn id="13"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048635542"/>
              </p:ext>
            </p:extLst>
          </p:nvPr>
        </p:nvGraphicFramePr>
        <p:xfrm>
          <a:off x="124695" y="110840"/>
          <a:ext cx="11942619" cy="600456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tùng</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giáp</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cận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giáp</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ức</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4" name="TextBox 3"/>
          <p:cNvSpPr txBox="1"/>
          <p:nvPr/>
        </p:nvSpPr>
        <p:spPr>
          <a:xfrm>
            <a:off x="2604655" y="720438"/>
            <a:ext cx="3408218"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gần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trung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tâm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não</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831277"/>
            <a:ext cx="5943600" cy="523220"/>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Điều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hòa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kỳ</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thức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ngủ</a:t>
            </a:r>
            <a:r>
              <a:rPr lang="en-US" sz="2800" dirty="0">
                <a:solidFill>
                  <a:srgbClr val="FF00FF"/>
                </a:solidFill>
                <a:latin typeface="Times New Roman" pitchFamily="18" charset="0"/>
                <a:cs typeface="Times New Roman" pitchFamily="18" charset="0"/>
              </a:rPr>
              <a:t> (melatonin).</a:t>
            </a:r>
          </a:p>
        </p:txBody>
      </p:sp>
      <p:sp>
        <p:nvSpPr>
          <p:cNvPr id="7" name="TextBox 6"/>
          <p:cNvSpPr txBox="1"/>
          <p:nvPr/>
        </p:nvSpPr>
        <p:spPr>
          <a:xfrm>
            <a:off x="2604655" y="1995067"/>
            <a:ext cx="3380509" cy="1384995"/>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ở cổ, trước thanh quản và phần trên của khí quản.</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12873" y="1565561"/>
            <a:ext cx="5985163" cy="2246769"/>
          </a:xfrm>
          <a:prstGeom prst="rect">
            <a:avLst/>
          </a:prstGeom>
          <a:noFill/>
        </p:spPr>
        <p:txBody>
          <a:bodyPr wrap="square" rtlCol="0">
            <a:spAutoFit/>
          </a:bodyPr>
          <a:lstStyle/>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sinh trưởng, phát triển (T3, T4).</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Tăng cường trao đổi chất, sinh nhiệt (T3, T4).</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Điều hòa calcium máu (Calcitonin).</a:t>
            </a:r>
            <a:endParaRPr lang="en-US" sz="2800" dirty="0">
              <a:solidFill>
                <a:srgbClr val="FF00FF"/>
              </a:solidFill>
              <a:latin typeface="Times New Roman" pitchFamily="18" charset="0"/>
              <a:cs typeface="Times New Roman" pitchFamily="18" charset="0"/>
            </a:endParaRPr>
          </a:p>
        </p:txBody>
      </p:sp>
      <p:sp>
        <p:nvSpPr>
          <p:cNvPr id="9" name="TextBox 8"/>
          <p:cNvSpPr txBox="1"/>
          <p:nvPr/>
        </p:nvSpPr>
        <p:spPr>
          <a:xfrm>
            <a:off x="2618510" y="3837709"/>
            <a:ext cx="3366654"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ở cổ, phía sau tuyến giáp.</a:t>
            </a:r>
            <a:endParaRPr lang="en-US" sz="2800" dirty="0">
              <a:solidFill>
                <a:srgbClr val="FF00FF"/>
              </a:solidFill>
              <a:latin typeface="Times New Roman" pitchFamily="18" charset="0"/>
              <a:cs typeface="Times New Roman" pitchFamily="18" charset="0"/>
            </a:endParaRPr>
          </a:p>
        </p:txBody>
      </p:sp>
      <p:sp>
        <p:nvSpPr>
          <p:cNvPr id="10" name="TextBox 9"/>
          <p:cNvSpPr txBox="1"/>
          <p:nvPr/>
        </p:nvSpPr>
        <p:spPr>
          <a:xfrm>
            <a:off x="6026727" y="3920836"/>
            <a:ext cx="5999018" cy="523220"/>
          </a:xfrm>
          <a:prstGeom prst="rect">
            <a:avLst/>
          </a:prstGeom>
          <a:noFill/>
        </p:spPr>
        <p:txBody>
          <a:bodyPr wrap="square" rtlCol="0">
            <a:spAutoFit/>
          </a:bodyPr>
          <a:lstStyle/>
          <a:p>
            <a:r>
              <a:rPr lang="vi-VN" sz="2800" dirty="0">
                <a:solidFill>
                  <a:srgbClr val="FF00FF"/>
                </a:solidFill>
                <a:latin typeface="Times New Roman" pitchFamily="18" charset="0"/>
                <a:cs typeface="Times New Roman" pitchFamily="18" charset="0"/>
              </a:rPr>
              <a:t>Điều hòa lượng calcium máu (PTH).</a:t>
            </a:r>
            <a:endParaRPr lang="en-US" sz="2800" dirty="0">
              <a:solidFill>
                <a:srgbClr val="FF00FF"/>
              </a:solidFill>
              <a:latin typeface="Times New Roman" pitchFamily="18" charset="0"/>
              <a:cs typeface="Times New Roman" pitchFamily="18" charset="0"/>
            </a:endParaRPr>
          </a:p>
        </p:txBody>
      </p:sp>
      <p:sp>
        <p:nvSpPr>
          <p:cNvPr id="11" name="TextBox 10"/>
          <p:cNvSpPr txBox="1"/>
          <p:nvPr/>
        </p:nvSpPr>
        <p:spPr>
          <a:xfrm>
            <a:off x="2618509" y="4876800"/>
            <a:ext cx="3366655"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lồng ngực, phía sau xương ức.</a:t>
            </a:r>
            <a:endParaRPr lang="en-US" sz="2800" dirty="0">
              <a:solidFill>
                <a:srgbClr val="FF00FF"/>
              </a:solidFill>
              <a:latin typeface="Times New Roman" pitchFamily="18" charset="0"/>
              <a:cs typeface="Times New Roman" pitchFamily="18" charset="0"/>
            </a:endParaRPr>
          </a:p>
        </p:txBody>
      </p:sp>
      <p:sp>
        <p:nvSpPr>
          <p:cNvPr id="12" name="TextBox 11"/>
          <p:cNvSpPr txBox="1"/>
          <p:nvPr/>
        </p:nvSpPr>
        <p:spPr>
          <a:xfrm>
            <a:off x="6012873" y="4849091"/>
            <a:ext cx="5985163"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Kích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thích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sự</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phát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triển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tế</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bào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lympho</a:t>
            </a:r>
            <a:r>
              <a:rPr lang="en-US" sz="2800" dirty="0">
                <a:solidFill>
                  <a:srgbClr val="FF00FF"/>
                </a:solidFill>
                <a:latin typeface="Times New Roman" pitchFamily="18" charset="0"/>
                <a:cs typeface="Times New Roman" pitchFamily="18" charset="0"/>
              </a:rPr>
              <a:t> T (</a:t>
            </a:r>
            <a:r>
              <a:rPr lang="en-US" sz="2800" dirty="0" err="1">
                <a:solidFill>
                  <a:srgbClr val="FF00FF"/>
                </a:solidFill>
                <a:latin typeface="Times New Roman" pitchFamily="18" charset="0"/>
                <a:cs typeface="Times New Roman" pitchFamily="18" charset="0"/>
              </a:rPr>
              <a:t>Thymosin</a:t>
            </a:r>
            <a:r>
              <a:rPr lang="en-US" sz="2800" dirty="0">
                <a:solidFill>
                  <a:srgbClr val="FF00FF"/>
                </a:solidFill>
                <a:latin typeface="Times New Roman" pitchFamily="18" charset="0"/>
                <a:cs typeface="Times New Roman" pitchFamily="18" charset="0"/>
              </a:rPr>
              <a:t>).</a:t>
            </a:r>
          </a:p>
        </p:txBody>
      </p:sp>
    </p:spTree>
    <p:extLst>
      <p:ext uri="{BB962C8B-B14F-4D97-AF65-F5344CB8AC3E}">
        <p14:creationId xmlns:p14="http://schemas.microsoft.com/office/powerpoint/2010/main" val="163694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1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1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ox(in)">
                                      <p:cBhvr>
                                        <p:cTn id="37" dur="1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10840"/>
          <a:ext cx="11942619" cy="633984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sinh</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dục</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Vùng</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dưới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đồi</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yên</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sp>
        <p:nvSpPr>
          <p:cNvPr id="4" name="TextBox 3"/>
          <p:cNvSpPr txBox="1"/>
          <p:nvPr/>
        </p:nvSpPr>
        <p:spPr>
          <a:xfrm>
            <a:off x="2604655" y="678873"/>
            <a:ext cx="3408218" cy="954107"/>
          </a:xfrm>
          <a:prstGeom prst="rect">
            <a:avLst/>
          </a:prstGeom>
          <a:noFill/>
        </p:spPr>
        <p:txBody>
          <a:bodyPr wrap="square" rtlCol="0">
            <a:spAutoFit/>
          </a:bodyPr>
          <a:lstStyle/>
          <a:p>
            <a:pPr algn="just"/>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nam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Tinh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hoàn</a:t>
            </a:r>
            <a:r>
              <a:rPr lang="en-US" sz="2800" dirty="0">
                <a:solidFill>
                  <a:srgbClr val="FF00FF"/>
                </a:solidFill>
                <a:latin typeface="Times New Roman" pitchFamily="18" charset="0"/>
                <a:cs typeface="Times New Roman" pitchFamily="18" charset="0"/>
              </a:rPr>
              <a:t>.</a:t>
            </a:r>
          </a:p>
          <a:p>
            <a:pPr algn="just"/>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nữ</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Buồng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trứng</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665017"/>
            <a:ext cx="5943600" cy="1384995"/>
          </a:xfrm>
          <a:prstGeom prst="rect">
            <a:avLst/>
          </a:prstGeom>
          <a:noFill/>
        </p:spPr>
        <p:txBody>
          <a:bodyPr wrap="square" rtlCol="0">
            <a:spAutoFit/>
          </a:bodyPr>
          <a:lstStyle/>
          <a:p>
            <a:pPr algn="just">
              <a:buFontTx/>
              <a:buChar char="-"/>
            </a:pPr>
            <a:r>
              <a:rPr lang="en-US"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Hình thành đặc điểm sinh dục thứ cấp.</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Kích thích sinh trưởng, phát triển.</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Điều hòa chu kì sinh dục.</a:t>
            </a:r>
            <a:endParaRPr lang="en-US" sz="2800" dirty="0">
              <a:solidFill>
                <a:srgbClr val="FF00FF"/>
              </a:solidFill>
              <a:latin typeface="Times New Roman" pitchFamily="18" charset="0"/>
              <a:cs typeface="Times New Roman" pitchFamily="18" charset="0"/>
            </a:endParaRPr>
          </a:p>
        </p:txBody>
      </p:sp>
      <p:sp>
        <p:nvSpPr>
          <p:cNvPr id="7" name="TextBox 6"/>
          <p:cNvSpPr txBox="1"/>
          <p:nvPr/>
        </p:nvSpPr>
        <p:spPr>
          <a:xfrm>
            <a:off x="2604655" y="2022761"/>
            <a:ext cx="3380509" cy="1384995"/>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não bộ, giữa tuyến yên và đồi thị.</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26728" y="2022760"/>
            <a:ext cx="5985163" cy="1815882"/>
          </a:xfrm>
          <a:prstGeom prst="rect">
            <a:avLst/>
          </a:prstGeom>
          <a:noFill/>
        </p:spPr>
        <p:txBody>
          <a:bodyPr wrap="square" rtlCol="0">
            <a:spAutoFit/>
          </a:bodyPr>
          <a:lstStyle/>
          <a:p>
            <a:pPr>
              <a:buFontTx/>
              <a:buChar char="-"/>
            </a:pPr>
            <a:r>
              <a:rPr lang="vi-VN"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hoạt động tuyến yên (CRH, TRH, GnRH).</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Điều hòa áp suất thẩm thấu (ADH).</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Kích thích quá trình đẻ (oxytocin).</a:t>
            </a:r>
            <a:endParaRPr lang="en-US" sz="2800" dirty="0">
              <a:solidFill>
                <a:srgbClr val="FF00FF"/>
              </a:solidFill>
              <a:latin typeface="Times New Roman" pitchFamily="18" charset="0"/>
              <a:cs typeface="Times New Roman" pitchFamily="18" charset="0"/>
            </a:endParaRPr>
          </a:p>
        </p:txBody>
      </p:sp>
      <p:sp>
        <p:nvSpPr>
          <p:cNvPr id="9" name="TextBox 8"/>
          <p:cNvSpPr txBox="1"/>
          <p:nvPr/>
        </p:nvSpPr>
        <p:spPr>
          <a:xfrm>
            <a:off x="2632365" y="4849090"/>
            <a:ext cx="3366654" cy="523220"/>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nền sọ.</a:t>
            </a:r>
            <a:r>
              <a:rPr lang="en-US" sz="2800" dirty="0">
                <a:solidFill>
                  <a:srgbClr val="FF00FF"/>
                </a:solidFill>
                <a:latin typeface="Times New Roman" pitchFamily="18" charset="0"/>
                <a:cs typeface="Times New Roman" pitchFamily="18" charset="0"/>
              </a:rPr>
              <a:t> </a:t>
            </a:r>
          </a:p>
        </p:txBody>
      </p:sp>
      <p:sp>
        <p:nvSpPr>
          <p:cNvPr id="10" name="TextBox 9"/>
          <p:cNvSpPr txBox="1"/>
          <p:nvPr/>
        </p:nvSpPr>
        <p:spPr>
          <a:xfrm>
            <a:off x="6012874" y="3823848"/>
            <a:ext cx="5971308" cy="2677656"/>
          </a:xfrm>
          <a:prstGeom prst="rect">
            <a:avLst/>
          </a:prstGeom>
          <a:noFill/>
        </p:spPr>
        <p:txBody>
          <a:bodyPr wrap="square" rtlCol="0">
            <a:spAutoFit/>
          </a:bodyPr>
          <a:lstStyle/>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Kích thích sinh trưởng (GH).</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hình thành và tiết sữa (prolactin).</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hoạt động tuyến giáp (TSH), tuyến trên thận (ACTH), tuyến sinh dục (FSH, LH).</a:t>
            </a:r>
            <a:r>
              <a:rPr lang="en-US" sz="2800" dirty="0">
                <a:solidFill>
                  <a:srgbClr val="FF00FF"/>
                </a:solidFill>
                <a:latin typeface="Times New Roman" pitchFamily="18" charset="0"/>
                <a:cs typeface="Times New Roman" pitchFamily="18" charset="0"/>
              </a:rPr>
              <a:t> </a:t>
            </a:r>
          </a:p>
        </p:txBody>
      </p:sp>
    </p:spTree>
    <p:extLst>
      <p:ext uri="{BB962C8B-B14F-4D97-AF65-F5344CB8AC3E}">
        <p14:creationId xmlns:p14="http://schemas.microsoft.com/office/powerpoint/2010/main" val="3705318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000"/>
                                        <p:tgtEl>
                                          <p:spTgt spid="4"/>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Right)">
                                      <p:cBhvr>
                                        <p:cTn id="10" dur="1000"/>
                                        <p:tgtEl>
                                          <p:spTgt spid="5"/>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strips(downRight)">
                                      <p:cBhvr>
                                        <p:cTn id="13" dur="1000"/>
                                        <p:tgtEl>
                                          <p:spTgt spid="7"/>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strips(downRight)">
                                      <p:cBhvr>
                                        <p:cTn id="16" dur="1000"/>
                                        <p:tgtEl>
                                          <p:spTgt spid="8"/>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strips(downRight)">
                                      <p:cBhvr>
                                        <p:cTn id="19" dur="1000"/>
                                        <p:tgtEl>
                                          <p:spTgt spid="9"/>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Right)">
                                      <p:cBhvr>
                                        <p:cTn id="2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24695"/>
          <a:ext cx="11942619" cy="454152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tụy</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trên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thận</a:t>
                      </a:r>
                      <a:endParaRPr lang="en-US" sz="2800" baseline="0" dirty="0">
                        <a:latin typeface="Times New Roman" pitchFamily="18" charset="0"/>
                        <a:cs typeface="Times New Roman" pitchFamily="18" charset="0"/>
                      </a:endParaRPr>
                    </a:p>
                    <a:p>
                      <a:pPr algn="l"/>
                      <a:endParaRPr lang="en-US" sz="2800" baseline="0" dirty="0">
                        <a:latin typeface="Times New Roman" pitchFamily="18" charset="0"/>
                        <a:cs typeface="Times New Roman" pitchFamily="18" charset="0"/>
                      </a:endParaRPr>
                    </a:p>
                    <a:p>
                      <a:pPr algn="l"/>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
        <p:nvSpPr>
          <p:cNvPr id="4" name="TextBox 3"/>
          <p:cNvSpPr txBox="1"/>
          <p:nvPr/>
        </p:nvSpPr>
        <p:spPr>
          <a:xfrm>
            <a:off x="2604655" y="692728"/>
            <a:ext cx="3408218"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trong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khoang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bụng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phía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sau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dạ</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dày</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706582"/>
            <a:ext cx="5943600"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Chức năng nội tiết: Điều hòa lượng đường máu (insulin và glucagon).</a:t>
            </a:r>
            <a:endParaRPr lang="en-US" sz="2800" dirty="0">
              <a:solidFill>
                <a:srgbClr val="FF00FF"/>
              </a:solidFill>
              <a:latin typeface="Times New Roman" pitchFamily="18" charset="0"/>
              <a:cs typeface="Times New Roman" pitchFamily="18" charset="0"/>
            </a:endParaRPr>
          </a:p>
        </p:txBody>
      </p:sp>
      <p:sp>
        <p:nvSpPr>
          <p:cNvPr id="7" name="TextBox 6"/>
          <p:cNvSpPr txBox="1"/>
          <p:nvPr/>
        </p:nvSpPr>
        <p:spPr>
          <a:xfrm>
            <a:off x="2618510" y="2701651"/>
            <a:ext cx="3380509"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ở cực trên của mỗi thận.</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40584" y="2008900"/>
            <a:ext cx="5985163" cy="2677656"/>
          </a:xfrm>
          <a:prstGeom prst="rect">
            <a:avLst/>
          </a:prstGeom>
          <a:noFill/>
        </p:spPr>
        <p:txBody>
          <a:bodyPr wrap="square" rtlCol="0">
            <a:spAutoFit/>
          </a:bodyPr>
          <a:lstStyle/>
          <a:p>
            <a:pPr>
              <a:buFontTx/>
              <a:buChar char="-"/>
            </a:pPr>
            <a:r>
              <a:rPr lang="vi-VN" sz="2800" dirty="0">
                <a:solidFill>
                  <a:srgbClr val="FF00FF"/>
                </a:solidFill>
                <a:latin typeface="Times New Roman" pitchFamily="18" charset="0"/>
                <a:cs typeface="Times New Roman" pitchFamily="18" charset="0"/>
              </a:rPr>
              <a:t> Điều hòa huyết áp, thể tích máu (aldosterone).</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Điều hòa trao đổi chất, năng lượng (cortisol).</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Chống stress (adrenalin, noradrenalin, cortisol).</a:t>
            </a:r>
            <a:endParaRPr lang="en-US"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330789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4)">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4)">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FF0022-62AB-47D8-A9F6-15C402BA5D49}"/>
              </a:ext>
            </a:extLst>
          </p:cNvPr>
          <p:cNvGraphicFramePr>
            <a:graphicFrameLocks noGrp="1"/>
          </p:cNvGraphicFramePr>
          <p:nvPr>
            <p:extLst>
              <p:ext uri="{D42A27DB-BD31-4B8C-83A1-F6EECF244321}">
                <p14:modId xmlns:p14="http://schemas.microsoft.com/office/powerpoint/2010/main" val="86150663"/>
              </p:ext>
            </p:extLst>
          </p:nvPr>
        </p:nvGraphicFramePr>
        <p:xfrm>
          <a:off x="124695" y="523218"/>
          <a:ext cx="11752190" cy="6035040"/>
        </p:xfrm>
        <a:graphic>
          <a:graphicData uri="http://schemas.openxmlformats.org/drawingml/2006/table">
            <a:tbl>
              <a:tblPr firstRow="1" bandRow="1">
                <a:tableStyleId>{5C22544A-7EE6-4342-B048-85BDC9FD1C3A}</a:tableStyleId>
              </a:tblPr>
              <a:tblGrid>
                <a:gridCol w="3021917">
                  <a:extLst>
                    <a:ext uri="{9D8B030D-6E8A-4147-A177-3AD203B41FA5}">
                      <a16:colId xmlns:a16="http://schemas.microsoft.com/office/drawing/2014/main" val="20000"/>
                    </a:ext>
                  </a:extLst>
                </a:gridCol>
                <a:gridCol w="1683194">
                  <a:extLst>
                    <a:ext uri="{9D8B030D-6E8A-4147-A177-3AD203B41FA5}">
                      <a16:colId xmlns:a16="http://schemas.microsoft.com/office/drawing/2014/main" val="20001"/>
                    </a:ext>
                  </a:extLst>
                </a:gridCol>
                <a:gridCol w="7047079">
                  <a:extLst>
                    <a:ext uri="{9D8B030D-6E8A-4147-A177-3AD203B41FA5}">
                      <a16:colId xmlns:a16="http://schemas.microsoft.com/office/drawing/2014/main" val="20002"/>
                    </a:ext>
                  </a:extLst>
                </a:gridCol>
              </a:tblGrid>
              <a:tr h="504383">
                <a:tc>
                  <a:txBody>
                    <a:bodyPr/>
                    <a:lstStyle/>
                    <a:p>
                      <a:pPr algn="ctr"/>
                      <a:r>
                        <a:rPr lang="en-US" sz="2800" dirty="0" err="1">
                          <a:solidFill>
                            <a:schemeClr val="tx1"/>
                          </a:solidFill>
                          <a:latin typeface="Times New Roman" pitchFamily="18" charset="0"/>
                          <a:cs typeface="Times New Roman" pitchFamily="18" charset="0"/>
                        </a:rPr>
                        <a:t>Tuyến</a:t>
                      </a:r>
                      <a:r>
                        <a:rPr lang="en-US" sz="2800" baseline="0" dirty="0">
                          <a:solidFill>
                            <a:schemeClr val="tx1"/>
                          </a:solidFill>
                          <a:latin typeface="Times New Roman" pitchFamily="18" charset="0"/>
                          <a:cs typeface="Times New Roman" pitchFamily="18" charset="0"/>
                        </a:rPr>
                        <a:t> </a:t>
                      </a:r>
                      <a:r>
                        <a:rPr lang="en-US" sz="2800" baseline="0" dirty="0" err="1">
                          <a:solidFill>
                            <a:schemeClr val="tx1"/>
                          </a:solidFill>
                          <a:latin typeface="Times New Roman" pitchFamily="18" charset="0"/>
                          <a:cs typeface="Times New Roman" pitchFamily="18" charset="0"/>
                        </a:rPr>
                        <a:t>nội</a:t>
                      </a:r>
                      <a:r>
                        <a:rPr lang="en-US" sz="2800" baseline="0" dirty="0">
                          <a:solidFill>
                            <a:schemeClr val="tx1"/>
                          </a:solidFill>
                          <a:latin typeface="Times New Roman" pitchFamily="18" charset="0"/>
                          <a:cs typeface="Times New Roman" pitchFamily="18" charset="0"/>
                        </a:rPr>
                        <a:t> </a:t>
                      </a:r>
                      <a:r>
                        <a:rPr lang="en-US" sz="2800" baseline="0" dirty="0" err="1">
                          <a:solidFill>
                            <a:schemeClr val="tx1"/>
                          </a:solidFill>
                          <a:latin typeface="Times New Roman" pitchFamily="18" charset="0"/>
                          <a:cs typeface="Times New Roman" pitchFamily="18" charset="0"/>
                        </a:rPr>
                        <a:t>tiết</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err="1">
                          <a:solidFill>
                            <a:schemeClr val="tx1"/>
                          </a:solidFill>
                          <a:latin typeface="Times New Roman" pitchFamily="18" charset="0"/>
                          <a:cs typeface="Times New Roman" pitchFamily="18" charset="0"/>
                        </a:rPr>
                        <a:t>Kết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quả</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err="1">
                          <a:solidFill>
                            <a:schemeClr val="tx1"/>
                          </a:solidFill>
                          <a:latin typeface="Times New Roman" pitchFamily="18" charset="0"/>
                          <a:cs typeface="Times New Roman" pitchFamily="18" charset="0"/>
                        </a:rPr>
                        <a:t>Chức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năng</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4383">
                <a:tc>
                  <a:txBody>
                    <a:bodyPr/>
                    <a:lstStyle/>
                    <a:p>
                      <a:pPr algn="l"/>
                      <a:r>
                        <a:rPr lang="en-US" sz="2800" b="1" dirty="0">
                          <a:solidFill>
                            <a:srgbClr val="FF0000"/>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tùng</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err="1">
                          <a:solidFill>
                            <a:srgbClr val="FF0000"/>
                          </a:solidFill>
                          <a:latin typeface="Times New Roman" pitchFamily="18" charset="0"/>
                          <a:cs typeface="Times New Roman" pitchFamily="18" charset="0"/>
                        </a:rPr>
                        <a:t>A</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trong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khoang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bụng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phía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sau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dạ</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dày</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383">
                <a:tc>
                  <a:txBody>
                    <a:bodyPr/>
                    <a:lstStyle/>
                    <a:p>
                      <a:pPr algn="l"/>
                      <a:r>
                        <a:rPr lang="en-US" sz="2800" b="1" dirty="0">
                          <a:solidFill>
                            <a:srgbClr val="FF0000"/>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giáp</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B</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Nằm ở cực trên của mỗi thận.</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383">
                <a:tc>
                  <a:txBody>
                    <a:bodyPr/>
                    <a:lstStyle/>
                    <a:p>
                      <a:pPr algn="l"/>
                      <a:r>
                        <a:rPr lang="en-US" sz="2800" b="1" dirty="0">
                          <a:solidFill>
                            <a:srgbClr val="FF0000"/>
                          </a:solidFill>
                          <a:latin typeface="Times New Roman" pitchFamily="18" charset="0"/>
                          <a:cs typeface="Times New Roman" pitchFamily="18" charset="0"/>
                        </a:rPr>
                        <a:t>3.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cận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giáp</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800" b="1" dirty="0">
                          <a:solidFill>
                            <a:srgbClr val="FF0000"/>
                          </a:solidFill>
                          <a:latin typeface="Times New Roman" pitchFamily="18" charset="0"/>
                          <a:cs typeface="Times New Roman" pitchFamily="18" charset="0"/>
                        </a:rPr>
                        <a:t>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ở  </a:t>
                      </a:r>
                      <a:r>
                        <a:rPr lang="en-US" sz="2800" b="1" dirty="0" err="1">
                          <a:solidFill>
                            <a:srgbClr val="002060"/>
                          </a:solidFill>
                          <a:latin typeface="Times New Roman" pitchFamily="18" charset="0"/>
                          <a:cs typeface="Times New Roman" pitchFamily="18" charset="0"/>
                        </a:rPr>
                        <a:t>Tinh</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hoàn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và</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Buồng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trứng</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4383">
                <a:tc>
                  <a:txBody>
                    <a:bodyPr/>
                    <a:lstStyle/>
                    <a:p>
                      <a:pPr algn="l"/>
                      <a:r>
                        <a:rPr lang="en-US" sz="2800" b="1" dirty="0">
                          <a:solidFill>
                            <a:srgbClr val="FF0000"/>
                          </a:solidFill>
                          <a:latin typeface="Times New Roman" pitchFamily="18" charset="0"/>
                          <a:cs typeface="Times New Roman" pitchFamily="18" charset="0"/>
                        </a:rPr>
                        <a:t>4.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ức</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D. </a:t>
                      </a:r>
                      <a:r>
                        <a:rPr lang="vi-VN" sz="2800" b="1" dirty="0">
                          <a:solidFill>
                            <a:srgbClr val="002060"/>
                          </a:solidFill>
                          <a:latin typeface="Times New Roman" pitchFamily="18" charset="0"/>
                          <a:cs typeface="Times New Roman" pitchFamily="18" charset="0"/>
                        </a:rPr>
                        <a:t>Nằm trong não bộ, giữa tuyến yên và đồi thị.</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383">
                <a:tc>
                  <a:txBody>
                    <a:bodyPr/>
                    <a:lstStyle/>
                    <a:p>
                      <a:pPr algn="l"/>
                      <a:r>
                        <a:rPr lang="en-US" sz="2800" b="1" dirty="0">
                          <a:solidFill>
                            <a:srgbClr val="FF0000"/>
                          </a:solidFill>
                          <a:latin typeface="Times New Roman" pitchFamily="18" charset="0"/>
                          <a:cs typeface="Times New Roman" pitchFamily="18" charset="0"/>
                        </a:rPr>
                        <a:t>5.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sinh</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dục</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800" b="1" dirty="0">
                          <a:solidFill>
                            <a:srgbClr val="FF0000"/>
                          </a:solidFill>
                          <a:latin typeface="Times New Roman" pitchFamily="18" charset="0"/>
                          <a:cs typeface="Times New Roman" pitchFamily="18" charset="0"/>
                        </a:rPr>
                        <a:t>E. </a:t>
                      </a:r>
                      <a:r>
                        <a:rPr lang="vi-VN" sz="2800" b="1" dirty="0">
                          <a:solidFill>
                            <a:srgbClr val="002060"/>
                          </a:solidFill>
                          <a:latin typeface="Times New Roman" pitchFamily="18" charset="0"/>
                          <a:cs typeface="Times New Roman" pitchFamily="18" charset="0"/>
                        </a:rPr>
                        <a:t>Nằm trong nền sọ</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04383">
                <a:tc>
                  <a:txBody>
                    <a:bodyPr/>
                    <a:lstStyle/>
                    <a:p>
                      <a:pPr algn="l"/>
                      <a:r>
                        <a:rPr lang="en-US" sz="2800" b="1" dirty="0">
                          <a:solidFill>
                            <a:srgbClr val="FF0000"/>
                          </a:solidFill>
                          <a:latin typeface="Times New Roman" pitchFamily="18" charset="0"/>
                          <a:cs typeface="Times New Roman" pitchFamily="18" charset="0"/>
                        </a:rPr>
                        <a:t>6. </a:t>
                      </a:r>
                      <a:r>
                        <a:rPr lang="en-US" sz="2800" b="1" dirty="0" err="1">
                          <a:solidFill>
                            <a:srgbClr val="0000FF"/>
                          </a:solidFill>
                          <a:latin typeface="Times New Roman" pitchFamily="18" charset="0"/>
                          <a:cs typeface="Times New Roman" pitchFamily="18" charset="0"/>
                        </a:rPr>
                        <a:t>Vùng</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dưới</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đồi</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F.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gần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trung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tâm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của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não</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504383">
                <a:tc>
                  <a:txBody>
                    <a:bodyPr/>
                    <a:lstStyle/>
                    <a:p>
                      <a:pPr algn="l"/>
                      <a:r>
                        <a:rPr lang="en-US" sz="2800" b="1" dirty="0">
                          <a:solidFill>
                            <a:srgbClr val="FF0000"/>
                          </a:solidFill>
                          <a:latin typeface="Times New Roman" pitchFamily="18" charset="0"/>
                          <a:cs typeface="Times New Roman" pitchFamily="18" charset="0"/>
                        </a:rPr>
                        <a:t>7.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yên</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G. </a:t>
                      </a:r>
                      <a:r>
                        <a:rPr lang="vi-VN" sz="2800" b="1" dirty="0">
                          <a:solidFill>
                            <a:srgbClr val="002060"/>
                          </a:solidFill>
                          <a:latin typeface="Times New Roman" pitchFamily="18" charset="0"/>
                          <a:cs typeface="Times New Roman" pitchFamily="18" charset="0"/>
                        </a:rPr>
                        <a:t>Nằm ở cổ, phía sau tuyến giáp.</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504383">
                <a:tc>
                  <a:txBody>
                    <a:bodyPr/>
                    <a:lstStyle/>
                    <a:p>
                      <a:pPr algn="l"/>
                      <a:r>
                        <a:rPr lang="en-US" sz="2800" b="1" dirty="0">
                          <a:solidFill>
                            <a:srgbClr val="FF0000"/>
                          </a:solidFill>
                          <a:latin typeface="Times New Roman" pitchFamily="18" charset="0"/>
                          <a:cs typeface="Times New Roman" pitchFamily="18" charset="0"/>
                        </a:rPr>
                        <a:t>8.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tụy</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H</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Nằm ở cổ, trước thanh quản và phần trên </a:t>
                      </a:r>
                      <a:r>
                        <a:rPr lang="en-US" sz="2800" b="1" dirty="0">
                          <a:solidFill>
                            <a:srgbClr val="FF0000"/>
                          </a:solidFill>
                          <a:latin typeface="Times New Roman" pitchFamily="18" charset="0"/>
                          <a:cs typeface="Times New Roman" pitchFamily="18" charset="0"/>
                        </a:rPr>
                        <a:t>K</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của khí quản.</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504383">
                <a:tc>
                  <a:txBody>
                    <a:bodyPr/>
                    <a:lstStyle/>
                    <a:p>
                      <a:pPr algn="l"/>
                      <a:r>
                        <a:rPr lang="en-US" sz="2800" b="1" dirty="0">
                          <a:solidFill>
                            <a:srgbClr val="FF0000"/>
                          </a:solidFill>
                          <a:latin typeface="Times New Roman" pitchFamily="18" charset="0"/>
                          <a:cs typeface="Times New Roman" pitchFamily="18" charset="0"/>
                        </a:rPr>
                        <a:t>9.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trên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thận</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8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Q.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gần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trung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tâm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của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não</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05994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FF0022-62AB-47D8-A9F6-15C402BA5D49}"/>
              </a:ext>
            </a:extLst>
          </p:cNvPr>
          <p:cNvGraphicFramePr>
            <a:graphicFrameLocks noGrp="1"/>
          </p:cNvGraphicFramePr>
          <p:nvPr>
            <p:extLst>
              <p:ext uri="{D42A27DB-BD31-4B8C-83A1-F6EECF244321}">
                <p14:modId xmlns:p14="http://schemas.microsoft.com/office/powerpoint/2010/main" val="2209743433"/>
              </p:ext>
            </p:extLst>
          </p:nvPr>
        </p:nvGraphicFramePr>
        <p:xfrm>
          <a:off x="124695" y="523218"/>
          <a:ext cx="11752190" cy="6035040"/>
        </p:xfrm>
        <a:graphic>
          <a:graphicData uri="http://schemas.openxmlformats.org/drawingml/2006/table">
            <a:tbl>
              <a:tblPr firstRow="1" bandRow="1">
                <a:tableStyleId>{5C22544A-7EE6-4342-B048-85BDC9FD1C3A}</a:tableStyleId>
              </a:tblPr>
              <a:tblGrid>
                <a:gridCol w="3021917">
                  <a:extLst>
                    <a:ext uri="{9D8B030D-6E8A-4147-A177-3AD203B41FA5}">
                      <a16:colId xmlns:a16="http://schemas.microsoft.com/office/drawing/2014/main" val="20000"/>
                    </a:ext>
                  </a:extLst>
                </a:gridCol>
                <a:gridCol w="1683194">
                  <a:extLst>
                    <a:ext uri="{9D8B030D-6E8A-4147-A177-3AD203B41FA5}">
                      <a16:colId xmlns:a16="http://schemas.microsoft.com/office/drawing/2014/main" val="20001"/>
                    </a:ext>
                  </a:extLst>
                </a:gridCol>
                <a:gridCol w="7047079">
                  <a:extLst>
                    <a:ext uri="{9D8B030D-6E8A-4147-A177-3AD203B41FA5}">
                      <a16:colId xmlns:a16="http://schemas.microsoft.com/office/drawing/2014/main" val="20002"/>
                    </a:ext>
                  </a:extLst>
                </a:gridCol>
              </a:tblGrid>
              <a:tr h="504383">
                <a:tc>
                  <a:txBody>
                    <a:bodyPr/>
                    <a:lstStyle/>
                    <a:p>
                      <a:pPr algn="ctr"/>
                      <a:r>
                        <a:rPr lang="en-US" sz="2800" dirty="0" err="1">
                          <a:solidFill>
                            <a:schemeClr val="tx1"/>
                          </a:solidFill>
                          <a:latin typeface="Times New Roman" pitchFamily="18" charset="0"/>
                          <a:cs typeface="Times New Roman" pitchFamily="18" charset="0"/>
                        </a:rPr>
                        <a:t>Tuyến</a:t>
                      </a:r>
                      <a:r>
                        <a:rPr lang="en-US" sz="2800" baseline="0" dirty="0">
                          <a:solidFill>
                            <a:schemeClr val="tx1"/>
                          </a:solidFill>
                          <a:latin typeface="Times New Roman" pitchFamily="18" charset="0"/>
                          <a:cs typeface="Times New Roman" pitchFamily="18" charset="0"/>
                        </a:rPr>
                        <a:t> </a:t>
                      </a:r>
                      <a:r>
                        <a:rPr lang="en-US" sz="2800" baseline="0" dirty="0" err="1">
                          <a:solidFill>
                            <a:schemeClr val="tx1"/>
                          </a:solidFill>
                          <a:latin typeface="Times New Roman" pitchFamily="18" charset="0"/>
                          <a:cs typeface="Times New Roman" pitchFamily="18" charset="0"/>
                        </a:rPr>
                        <a:t>nội</a:t>
                      </a:r>
                      <a:r>
                        <a:rPr lang="en-US" sz="2800" baseline="0" dirty="0">
                          <a:solidFill>
                            <a:schemeClr val="tx1"/>
                          </a:solidFill>
                          <a:latin typeface="Times New Roman" pitchFamily="18" charset="0"/>
                          <a:cs typeface="Times New Roman" pitchFamily="18" charset="0"/>
                        </a:rPr>
                        <a:t> </a:t>
                      </a:r>
                      <a:r>
                        <a:rPr lang="en-US" sz="2800" baseline="0" dirty="0" err="1">
                          <a:solidFill>
                            <a:schemeClr val="tx1"/>
                          </a:solidFill>
                          <a:latin typeface="Times New Roman" pitchFamily="18" charset="0"/>
                          <a:cs typeface="Times New Roman" pitchFamily="18" charset="0"/>
                        </a:rPr>
                        <a:t>tiết</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err="1">
                          <a:solidFill>
                            <a:schemeClr val="tx1"/>
                          </a:solidFill>
                          <a:latin typeface="Times New Roman" pitchFamily="18" charset="0"/>
                          <a:cs typeface="Times New Roman" pitchFamily="18" charset="0"/>
                        </a:rPr>
                        <a:t>Kết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quả</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err="1">
                          <a:solidFill>
                            <a:schemeClr val="tx1"/>
                          </a:solidFill>
                          <a:latin typeface="Times New Roman" pitchFamily="18" charset="0"/>
                          <a:cs typeface="Times New Roman" pitchFamily="18" charset="0"/>
                        </a:rPr>
                        <a:t>Chức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năng</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4383">
                <a:tc>
                  <a:txBody>
                    <a:bodyPr/>
                    <a:lstStyle/>
                    <a:p>
                      <a:pPr algn="l"/>
                      <a:r>
                        <a:rPr lang="en-US" sz="2800" b="1" dirty="0">
                          <a:solidFill>
                            <a:srgbClr val="FF0000"/>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tùng</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1 + 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trong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khoang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bụng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phía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sau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dạ</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dày</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383">
                <a:tc>
                  <a:txBody>
                    <a:bodyPr/>
                    <a:lstStyle/>
                    <a:p>
                      <a:pPr algn="l"/>
                      <a:r>
                        <a:rPr lang="en-US" sz="2800" b="1" dirty="0">
                          <a:solidFill>
                            <a:srgbClr val="FF0000"/>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giáp</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2 + 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B</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Nằm ở cực trên của mỗi thận.</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383">
                <a:tc>
                  <a:txBody>
                    <a:bodyPr/>
                    <a:lstStyle/>
                    <a:p>
                      <a:pPr algn="l"/>
                      <a:r>
                        <a:rPr lang="en-US" sz="2800" b="1" dirty="0">
                          <a:solidFill>
                            <a:srgbClr val="FF0000"/>
                          </a:solidFill>
                          <a:latin typeface="Times New Roman" pitchFamily="18" charset="0"/>
                          <a:cs typeface="Times New Roman" pitchFamily="18" charset="0"/>
                        </a:rPr>
                        <a:t>3.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cận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giáp</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3 + 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800" b="1" dirty="0">
                          <a:solidFill>
                            <a:srgbClr val="FF0000"/>
                          </a:solidFill>
                          <a:latin typeface="Times New Roman" pitchFamily="18" charset="0"/>
                          <a:cs typeface="Times New Roman" pitchFamily="18" charset="0"/>
                        </a:rPr>
                        <a:t>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ở  </a:t>
                      </a:r>
                      <a:r>
                        <a:rPr lang="en-US" sz="2800" b="1" dirty="0" err="1">
                          <a:solidFill>
                            <a:srgbClr val="002060"/>
                          </a:solidFill>
                          <a:latin typeface="Times New Roman" pitchFamily="18" charset="0"/>
                          <a:cs typeface="Times New Roman" pitchFamily="18" charset="0"/>
                        </a:rPr>
                        <a:t>tinh</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hoàn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hoặc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buồng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trứng</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4383">
                <a:tc>
                  <a:txBody>
                    <a:bodyPr/>
                    <a:lstStyle/>
                    <a:p>
                      <a:pPr algn="l"/>
                      <a:r>
                        <a:rPr lang="en-US" sz="2800" b="1" dirty="0">
                          <a:solidFill>
                            <a:srgbClr val="FF0000"/>
                          </a:solidFill>
                          <a:latin typeface="Times New Roman" pitchFamily="18" charset="0"/>
                          <a:cs typeface="Times New Roman" pitchFamily="18" charset="0"/>
                        </a:rPr>
                        <a:t>4.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ức</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4 + 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D. </a:t>
                      </a:r>
                      <a:r>
                        <a:rPr lang="vi-VN" sz="2800" b="1" dirty="0">
                          <a:solidFill>
                            <a:srgbClr val="002060"/>
                          </a:solidFill>
                          <a:latin typeface="Times New Roman" pitchFamily="18" charset="0"/>
                          <a:cs typeface="Times New Roman" pitchFamily="18" charset="0"/>
                        </a:rPr>
                        <a:t>Nằm trong não bộ, giữa tuyến yên và đồi thị.</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383">
                <a:tc>
                  <a:txBody>
                    <a:bodyPr/>
                    <a:lstStyle/>
                    <a:p>
                      <a:pPr algn="l"/>
                      <a:r>
                        <a:rPr lang="en-US" sz="2800" b="1" dirty="0">
                          <a:solidFill>
                            <a:srgbClr val="FF0000"/>
                          </a:solidFill>
                          <a:latin typeface="Times New Roman" pitchFamily="18" charset="0"/>
                          <a:cs typeface="Times New Roman" pitchFamily="18" charset="0"/>
                        </a:rPr>
                        <a:t>5.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sinh</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dục</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5 + 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800" b="1" dirty="0">
                          <a:solidFill>
                            <a:srgbClr val="FF0000"/>
                          </a:solidFill>
                          <a:latin typeface="Times New Roman" pitchFamily="18" charset="0"/>
                          <a:cs typeface="Times New Roman" pitchFamily="18" charset="0"/>
                        </a:rPr>
                        <a:t>E. </a:t>
                      </a:r>
                      <a:r>
                        <a:rPr lang="vi-VN" sz="2800" b="1" dirty="0">
                          <a:solidFill>
                            <a:srgbClr val="002060"/>
                          </a:solidFill>
                          <a:latin typeface="Times New Roman" pitchFamily="18" charset="0"/>
                          <a:cs typeface="Times New Roman" pitchFamily="18" charset="0"/>
                        </a:rPr>
                        <a:t>Nằm trong nền sọ</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04383">
                <a:tc>
                  <a:txBody>
                    <a:bodyPr/>
                    <a:lstStyle/>
                    <a:p>
                      <a:pPr algn="l"/>
                      <a:r>
                        <a:rPr lang="en-US" sz="2800" b="1" dirty="0">
                          <a:solidFill>
                            <a:srgbClr val="FF0000"/>
                          </a:solidFill>
                          <a:latin typeface="Times New Roman" pitchFamily="18" charset="0"/>
                          <a:cs typeface="Times New Roman" pitchFamily="18" charset="0"/>
                        </a:rPr>
                        <a:t>6. </a:t>
                      </a:r>
                      <a:r>
                        <a:rPr lang="en-US" sz="2800" b="1" dirty="0" err="1">
                          <a:solidFill>
                            <a:srgbClr val="0000FF"/>
                          </a:solidFill>
                          <a:latin typeface="Times New Roman" pitchFamily="18" charset="0"/>
                          <a:cs typeface="Times New Roman" pitchFamily="18" charset="0"/>
                        </a:rPr>
                        <a:t>Vùng</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dưới</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đồi</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6 + 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F. </a:t>
                      </a:r>
                      <a:r>
                        <a:rPr lang="en-US" sz="2800" b="1" dirty="0" err="1">
                          <a:solidFill>
                            <a:srgbClr val="002060"/>
                          </a:solidFill>
                          <a:latin typeface="Times New Roman" pitchFamily="18" charset="0"/>
                          <a:cs typeface="Times New Roman" pitchFamily="18" charset="0"/>
                        </a:rPr>
                        <a:t>Nằm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gần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trung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tâm</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của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não</a:t>
                      </a:r>
                      <a:r>
                        <a:rPr lang="en-US" sz="2800" b="1" dirty="0">
                          <a:solidFill>
                            <a:srgbClr val="002060"/>
                          </a:solidFill>
                          <a:latin typeface="Times New Roman" pitchFamily="18" charset="0"/>
                          <a:cs typeface="Times New Roman"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504383">
                <a:tc>
                  <a:txBody>
                    <a:bodyPr/>
                    <a:lstStyle/>
                    <a:p>
                      <a:pPr algn="l"/>
                      <a:r>
                        <a:rPr lang="en-US" sz="2800" b="1" dirty="0">
                          <a:solidFill>
                            <a:srgbClr val="FF0000"/>
                          </a:solidFill>
                          <a:latin typeface="Times New Roman" pitchFamily="18" charset="0"/>
                          <a:cs typeface="Times New Roman" pitchFamily="18" charset="0"/>
                        </a:rPr>
                        <a:t>7.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yên</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7 +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G. </a:t>
                      </a:r>
                      <a:r>
                        <a:rPr lang="vi-VN" sz="2800" b="1" dirty="0">
                          <a:solidFill>
                            <a:srgbClr val="002060"/>
                          </a:solidFill>
                          <a:latin typeface="Times New Roman" pitchFamily="18" charset="0"/>
                          <a:cs typeface="Times New Roman" pitchFamily="18" charset="0"/>
                        </a:rPr>
                        <a:t>Nằm ở cổ, phía sau tuyến giáp.</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504383">
                <a:tc>
                  <a:txBody>
                    <a:bodyPr/>
                    <a:lstStyle/>
                    <a:p>
                      <a:pPr algn="l"/>
                      <a:r>
                        <a:rPr lang="en-US" sz="2800" b="1" dirty="0">
                          <a:solidFill>
                            <a:srgbClr val="FF0000"/>
                          </a:solidFill>
                          <a:latin typeface="Times New Roman" pitchFamily="18" charset="0"/>
                          <a:cs typeface="Times New Roman" pitchFamily="18" charset="0"/>
                        </a:rPr>
                        <a:t>8.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tụy</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8 +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H</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Nằm ở cổ, trước thanh quản và phần trên </a:t>
                      </a:r>
                      <a:r>
                        <a:rPr lang="en-US" sz="2800" b="1" dirty="0">
                          <a:solidFill>
                            <a:srgbClr val="002060"/>
                          </a:solidFill>
                          <a:latin typeface="Times New Roman" pitchFamily="18" charset="0"/>
                          <a:cs typeface="Times New Roman" pitchFamily="18" charset="0"/>
                        </a:rPr>
                        <a:t> </a:t>
                      </a:r>
                      <a:r>
                        <a:rPr lang="vi-VN" sz="2800" b="1" dirty="0">
                          <a:solidFill>
                            <a:srgbClr val="002060"/>
                          </a:solidFill>
                          <a:latin typeface="Times New Roman" pitchFamily="18" charset="0"/>
                          <a:cs typeface="Times New Roman" pitchFamily="18" charset="0"/>
                        </a:rPr>
                        <a:t>của khí quản.</a:t>
                      </a:r>
                      <a:endParaRPr lang="en-US" sz="28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504383">
                <a:tc>
                  <a:txBody>
                    <a:bodyPr/>
                    <a:lstStyle/>
                    <a:p>
                      <a:pPr algn="l"/>
                      <a:r>
                        <a:rPr lang="en-US" sz="2800" b="1" dirty="0">
                          <a:solidFill>
                            <a:srgbClr val="FF0000"/>
                          </a:solidFill>
                          <a:latin typeface="Times New Roman" pitchFamily="18" charset="0"/>
                          <a:cs typeface="Times New Roman" pitchFamily="18" charset="0"/>
                        </a:rPr>
                        <a:t>9. </a:t>
                      </a:r>
                      <a:r>
                        <a:rPr lang="en-US" sz="2800" b="1" dirty="0" err="1">
                          <a:solidFill>
                            <a:srgbClr val="0000FF"/>
                          </a:solidFill>
                          <a:latin typeface="Times New Roman" pitchFamily="18" charset="0"/>
                          <a:cs typeface="Times New Roman" pitchFamily="18" charset="0"/>
                        </a:rPr>
                        <a:t>Tuyến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trên</a:t>
                      </a:r>
                      <a:r>
                        <a:rPr lang="en-US" sz="2800" b="1" baseline="0" dirty="0">
                          <a:solidFill>
                            <a:srgbClr val="0000FF"/>
                          </a:solidFill>
                          <a:latin typeface="Times New Roman" pitchFamily="18" charset="0"/>
                          <a:cs typeface="Times New Roman" pitchFamily="18" charset="0"/>
                        </a:rPr>
                        <a:t> </a:t>
                      </a:r>
                      <a:r>
                        <a:rPr lang="en-US" sz="2800" b="1" baseline="0" dirty="0" err="1">
                          <a:solidFill>
                            <a:srgbClr val="0000FF"/>
                          </a:solidFill>
                          <a:latin typeface="Times New Roman" pitchFamily="18" charset="0"/>
                          <a:cs typeface="Times New Roman" pitchFamily="18" charset="0"/>
                        </a:rPr>
                        <a:t>thận</a:t>
                      </a:r>
                      <a:endParaRPr lang="en-US" sz="28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solidFill>
                            <a:srgbClr val="FF00FF"/>
                          </a:solidFill>
                          <a:latin typeface="Times New Roman" pitchFamily="18" charset="0"/>
                          <a:cs typeface="Times New Roman" pitchFamily="18" charset="0"/>
                        </a:rPr>
                        <a:t>9 + 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Times New Roman" pitchFamily="18" charset="0"/>
                          <a:cs typeface="Times New Roman" pitchFamily="18" charset="0"/>
                        </a:rPr>
                        <a:t>Q. </a:t>
                      </a:r>
                      <a:r>
                        <a:rPr lang="vi-VN" sz="2800" b="1" dirty="0">
                          <a:solidFill>
                            <a:srgbClr val="002060"/>
                          </a:solidFill>
                          <a:latin typeface="Times New Roman" pitchFamily="18" charset="0"/>
                          <a:cs typeface="Times New Roman" pitchFamily="18" charset="0"/>
                        </a:rPr>
                        <a:t>Nằm trong lồng ngực, phía sau xương ức</a:t>
                      </a:r>
                      <a:r>
                        <a:rPr lang="vi-VN" sz="2800" dirty="0">
                          <a:solidFill>
                            <a:srgbClr val="FF00FF"/>
                          </a:solidFill>
                          <a:latin typeface="Times New Roman" pitchFamily="18" charset="0"/>
                          <a:cs typeface="Times New Roman" pitchFamily="18" charset="0"/>
                        </a:rPr>
                        <a:t>.</a:t>
                      </a:r>
                      <a:endParaRPr lang="en-US" sz="2800" dirty="0">
                        <a:solidFill>
                          <a:srgbClr val="FF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89482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2E1150-4544-4311-971F-5DD957B8DCEC}"/>
              </a:ext>
            </a:extLst>
          </p:cNvPr>
          <p:cNvPicPr>
            <a:picLocks noChangeAspect="1" noChangeArrowheads="1"/>
          </p:cNvPicPr>
          <p:nvPr/>
        </p:nvPicPr>
        <p:blipFill>
          <a:blip r:embed="rId2"/>
          <a:srcRect/>
          <a:stretch>
            <a:fillRect/>
          </a:stretch>
        </p:blipFill>
        <p:spPr bwMode="auto">
          <a:xfrm>
            <a:off x="107576" y="0"/>
            <a:ext cx="11820377" cy="6747160"/>
          </a:xfrm>
          <a:prstGeom prst="rect">
            <a:avLst/>
          </a:prstGeom>
          <a:noFill/>
          <a:ln w="9525">
            <a:noFill/>
            <a:miter lim="800000"/>
            <a:headEnd/>
            <a:tailEnd/>
          </a:ln>
          <a:effectLst/>
        </p:spPr>
      </p:pic>
    </p:spTree>
    <p:extLst>
      <p:ext uri="{BB962C8B-B14F-4D97-AF65-F5344CB8AC3E}">
        <p14:creationId xmlns:p14="http://schemas.microsoft.com/office/powerpoint/2010/main" val="1363285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4650</TotalTime>
  <Words>2335</Words>
  <Application>Microsoft Office PowerPoint</Application>
  <PresentationFormat>Widescreen</PresentationFormat>
  <Paragraphs>231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Admin</cp:lastModifiedBy>
  <cp:revision>1146</cp:revision>
  <dcterms:created xsi:type="dcterms:W3CDTF">2022-07-11T10:05:56Z</dcterms:created>
  <dcterms:modified xsi:type="dcterms:W3CDTF">2025-04-07T13:10:01Z</dcterms:modified>
</cp:coreProperties>
</file>