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21" r:id="rId2"/>
    <p:sldId id="320" r:id="rId3"/>
    <p:sldId id="261" r:id="rId4"/>
    <p:sldId id="264" r:id="rId5"/>
    <p:sldId id="263" r:id="rId6"/>
    <p:sldId id="269" r:id="rId7"/>
    <p:sldId id="260" r:id="rId8"/>
    <p:sldId id="270" r:id="rId9"/>
    <p:sldId id="362" r:id="rId10"/>
    <p:sldId id="276" r:id="rId11"/>
    <p:sldId id="277" r:id="rId12"/>
    <p:sldId id="379" r:id="rId13"/>
    <p:sldId id="285" r:id="rId14"/>
    <p:sldId id="288" r:id="rId15"/>
    <p:sldId id="292" r:id="rId16"/>
    <p:sldId id="297" r:id="rId17"/>
    <p:sldId id="372" r:id="rId18"/>
    <p:sldId id="300" r:id="rId19"/>
    <p:sldId id="315" r:id="rId20"/>
    <p:sldId id="377" r:id="rId21"/>
    <p:sldId id="378" r:id="rId22"/>
    <p:sldId id="278" r:id="rId23"/>
    <p:sldId id="31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D6A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76" autoAdjust="0"/>
    <p:restoredTop sz="96691" autoAdjust="0"/>
  </p:normalViewPr>
  <p:slideViewPr>
    <p:cSldViewPr>
      <p:cViewPr varScale="1">
        <p:scale>
          <a:sx n="81" d="100"/>
          <a:sy n="81" d="100"/>
        </p:scale>
        <p:origin x="1426"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FF702E-83FE-4E11-97D7-7A966013259F}" type="datetimeFigureOut">
              <a:rPr lang="en-US" smtClean="0"/>
              <a:t>8/10/2024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F8C43-2AE4-4069-850C-3B5EAABCAAAE}" type="slidenum">
              <a:rPr lang="en-US" smtClean="0"/>
              <a:t>‹#›</a:t>
            </a:fld>
            <a:endParaRPr lang="en-US"/>
          </a:p>
        </p:txBody>
      </p:sp>
    </p:spTree>
    <p:extLst>
      <p:ext uri="{BB962C8B-B14F-4D97-AF65-F5344CB8AC3E}">
        <p14:creationId xmlns:p14="http://schemas.microsoft.com/office/powerpoint/2010/main" val="6026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6A6CD9-651A-4305-860C-C363399FF9BC}" type="slidenum">
              <a:rPr kumimoji="1" lang="ja-JP" altLang="en-US" smtClean="0"/>
              <a:t>4</a:t>
            </a:fld>
            <a:endParaRPr kumimoji="1" lang="ja-JP" altLang="en-US"/>
          </a:p>
        </p:txBody>
      </p:sp>
    </p:spTree>
    <p:extLst>
      <p:ext uri="{BB962C8B-B14F-4D97-AF65-F5344CB8AC3E}">
        <p14:creationId xmlns:p14="http://schemas.microsoft.com/office/powerpoint/2010/main" val="1511879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DF28E0-0C72-484F-813D-319E8715AD36}" type="datetimeFigureOut">
              <a:rPr lang="en-US" smtClean="0"/>
              <a:t>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6D2B3-DF9A-4F47-AE3C-DF1BCD3F1463}" type="slidenum">
              <a:rPr lang="en-US" smtClean="0"/>
              <a:t>‹#›</a:t>
            </a:fld>
            <a:endParaRPr lang="en-US"/>
          </a:p>
        </p:txBody>
      </p:sp>
    </p:spTree>
    <p:extLst>
      <p:ext uri="{BB962C8B-B14F-4D97-AF65-F5344CB8AC3E}">
        <p14:creationId xmlns:p14="http://schemas.microsoft.com/office/powerpoint/2010/main" val="920505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DF28E0-0C72-484F-813D-319E8715AD36}" type="datetimeFigureOut">
              <a:rPr lang="en-US" smtClean="0"/>
              <a:t>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6D2B3-DF9A-4F47-AE3C-DF1BCD3F1463}" type="slidenum">
              <a:rPr lang="en-US" smtClean="0"/>
              <a:t>‹#›</a:t>
            </a:fld>
            <a:endParaRPr lang="en-US"/>
          </a:p>
        </p:txBody>
      </p:sp>
    </p:spTree>
    <p:extLst>
      <p:ext uri="{BB962C8B-B14F-4D97-AF65-F5344CB8AC3E}">
        <p14:creationId xmlns:p14="http://schemas.microsoft.com/office/powerpoint/2010/main" val="318968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DF28E0-0C72-484F-813D-319E8715AD36}" type="datetimeFigureOut">
              <a:rPr lang="en-US" smtClean="0"/>
              <a:t>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6D2B3-DF9A-4F47-AE3C-DF1BCD3F1463}" type="slidenum">
              <a:rPr lang="en-US" smtClean="0"/>
              <a:t>‹#›</a:t>
            </a:fld>
            <a:endParaRPr lang="en-US"/>
          </a:p>
        </p:txBody>
      </p:sp>
    </p:spTree>
    <p:extLst>
      <p:ext uri="{BB962C8B-B14F-4D97-AF65-F5344CB8AC3E}">
        <p14:creationId xmlns:p14="http://schemas.microsoft.com/office/powerpoint/2010/main" val="1920210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9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9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ja-JP" altLang="ja-JP"/>
          </a:p>
        </p:txBody>
      </p:sp>
      <p:sp>
        <p:nvSpPr>
          <p:cNvPr id="8" name="Rectangle 5"/>
          <p:cNvSpPr>
            <a:spLocks noGrp="1" noChangeArrowheads="1"/>
          </p:cNvSpPr>
          <p:nvPr>
            <p:ph type="ftr" sz="quarter" idx="11"/>
          </p:nvPr>
        </p:nvSpPr>
        <p:spPr>
          <a:ln/>
        </p:spPr>
        <p:txBody>
          <a:bodyPr/>
          <a:lstStyle>
            <a:lvl1pPr>
              <a:defRPr/>
            </a:lvl1pPr>
          </a:lstStyle>
          <a:p>
            <a:endParaRPr lang="ja-JP" altLang="ja-JP"/>
          </a:p>
        </p:txBody>
      </p:sp>
      <p:sp>
        <p:nvSpPr>
          <p:cNvPr id="9" name="Rectangle 6"/>
          <p:cNvSpPr>
            <a:spLocks noGrp="1" noChangeArrowheads="1"/>
          </p:cNvSpPr>
          <p:nvPr>
            <p:ph type="sldNum" sz="quarter" idx="12"/>
          </p:nvPr>
        </p:nvSpPr>
        <p:spPr>
          <a:ln/>
        </p:spPr>
        <p:txBody>
          <a:bodyPr/>
          <a:lstStyle>
            <a:lvl1pPr>
              <a:defRPr/>
            </a:lvl1pPr>
          </a:lstStyle>
          <a:p>
            <a:fld id="{A2AD709D-401A-459A-A645-AE10F10FB611}" type="slidenum">
              <a:rPr lang="en-US" altLang="en-US"/>
              <a:pPr/>
              <a:t>‹#›</a:t>
            </a:fld>
            <a:endParaRPr lang="en-US" altLang="en-US"/>
          </a:p>
        </p:txBody>
      </p:sp>
    </p:spTree>
    <p:extLst>
      <p:ext uri="{BB962C8B-B14F-4D97-AF65-F5344CB8AC3E}">
        <p14:creationId xmlns:p14="http://schemas.microsoft.com/office/powerpoint/2010/main" val="2925607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DF28E0-0C72-484F-813D-319E8715AD36}" type="datetimeFigureOut">
              <a:rPr lang="en-US" smtClean="0"/>
              <a:t>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6D2B3-DF9A-4F47-AE3C-DF1BCD3F1463}" type="slidenum">
              <a:rPr lang="en-US" smtClean="0"/>
              <a:t>‹#›</a:t>
            </a:fld>
            <a:endParaRPr lang="en-US"/>
          </a:p>
        </p:txBody>
      </p:sp>
    </p:spTree>
    <p:extLst>
      <p:ext uri="{BB962C8B-B14F-4D97-AF65-F5344CB8AC3E}">
        <p14:creationId xmlns:p14="http://schemas.microsoft.com/office/powerpoint/2010/main" val="4150038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DF28E0-0C72-484F-813D-319E8715AD36}" type="datetimeFigureOut">
              <a:rPr lang="en-US" smtClean="0"/>
              <a:t>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6D2B3-DF9A-4F47-AE3C-DF1BCD3F1463}" type="slidenum">
              <a:rPr lang="en-US" smtClean="0"/>
              <a:t>‹#›</a:t>
            </a:fld>
            <a:endParaRPr lang="en-US"/>
          </a:p>
        </p:txBody>
      </p:sp>
    </p:spTree>
    <p:extLst>
      <p:ext uri="{BB962C8B-B14F-4D97-AF65-F5344CB8AC3E}">
        <p14:creationId xmlns:p14="http://schemas.microsoft.com/office/powerpoint/2010/main" val="3771311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DF28E0-0C72-484F-813D-319E8715AD36}" type="datetimeFigureOut">
              <a:rPr lang="en-US" smtClean="0"/>
              <a:t>8/10/2024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6D2B3-DF9A-4F47-AE3C-DF1BCD3F1463}" type="slidenum">
              <a:rPr lang="en-US" smtClean="0"/>
              <a:t>‹#›</a:t>
            </a:fld>
            <a:endParaRPr lang="en-US"/>
          </a:p>
        </p:txBody>
      </p:sp>
    </p:spTree>
    <p:extLst>
      <p:ext uri="{BB962C8B-B14F-4D97-AF65-F5344CB8AC3E}">
        <p14:creationId xmlns:p14="http://schemas.microsoft.com/office/powerpoint/2010/main" val="739914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DF28E0-0C72-484F-813D-319E8715AD36}" type="datetimeFigureOut">
              <a:rPr lang="en-US" smtClean="0"/>
              <a:t>8/10/2024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76D2B3-DF9A-4F47-AE3C-DF1BCD3F1463}" type="slidenum">
              <a:rPr lang="en-US" smtClean="0"/>
              <a:t>‹#›</a:t>
            </a:fld>
            <a:endParaRPr lang="en-US"/>
          </a:p>
        </p:txBody>
      </p:sp>
    </p:spTree>
    <p:extLst>
      <p:ext uri="{BB962C8B-B14F-4D97-AF65-F5344CB8AC3E}">
        <p14:creationId xmlns:p14="http://schemas.microsoft.com/office/powerpoint/2010/main" val="322811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DF28E0-0C72-484F-813D-319E8715AD36}" type="datetimeFigureOut">
              <a:rPr lang="en-US" smtClean="0"/>
              <a:t>8/10/2024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76D2B3-DF9A-4F47-AE3C-DF1BCD3F1463}" type="slidenum">
              <a:rPr lang="en-US" smtClean="0"/>
              <a:t>‹#›</a:t>
            </a:fld>
            <a:endParaRPr lang="en-US"/>
          </a:p>
        </p:txBody>
      </p:sp>
    </p:spTree>
    <p:extLst>
      <p:ext uri="{BB962C8B-B14F-4D97-AF65-F5344CB8AC3E}">
        <p14:creationId xmlns:p14="http://schemas.microsoft.com/office/powerpoint/2010/main" val="351152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DF28E0-0C72-484F-813D-319E8715AD36}" type="datetimeFigureOut">
              <a:rPr lang="en-US" smtClean="0"/>
              <a:t>8/10/2024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76D2B3-DF9A-4F47-AE3C-DF1BCD3F1463}" type="slidenum">
              <a:rPr lang="en-US" smtClean="0"/>
              <a:t>‹#›</a:t>
            </a:fld>
            <a:endParaRPr lang="en-US"/>
          </a:p>
        </p:txBody>
      </p:sp>
    </p:spTree>
    <p:extLst>
      <p:ext uri="{BB962C8B-B14F-4D97-AF65-F5344CB8AC3E}">
        <p14:creationId xmlns:p14="http://schemas.microsoft.com/office/powerpoint/2010/main" val="188536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DF28E0-0C72-484F-813D-319E8715AD36}" type="datetimeFigureOut">
              <a:rPr lang="en-US" smtClean="0"/>
              <a:t>8/10/2024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6D2B3-DF9A-4F47-AE3C-DF1BCD3F1463}" type="slidenum">
              <a:rPr lang="en-US" smtClean="0"/>
              <a:t>‹#›</a:t>
            </a:fld>
            <a:endParaRPr lang="en-US"/>
          </a:p>
        </p:txBody>
      </p:sp>
    </p:spTree>
    <p:extLst>
      <p:ext uri="{BB962C8B-B14F-4D97-AF65-F5344CB8AC3E}">
        <p14:creationId xmlns:p14="http://schemas.microsoft.com/office/powerpoint/2010/main" val="97052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DF28E0-0C72-484F-813D-319E8715AD36}" type="datetimeFigureOut">
              <a:rPr lang="en-US" smtClean="0"/>
              <a:t>8/10/2024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6D2B3-DF9A-4F47-AE3C-DF1BCD3F1463}" type="slidenum">
              <a:rPr lang="en-US" smtClean="0"/>
              <a:t>‹#›</a:t>
            </a:fld>
            <a:endParaRPr lang="en-US"/>
          </a:p>
        </p:txBody>
      </p:sp>
    </p:spTree>
    <p:extLst>
      <p:ext uri="{BB962C8B-B14F-4D97-AF65-F5344CB8AC3E}">
        <p14:creationId xmlns:p14="http://schemas.microsoft.com/office/powerpoint/2010/main" val="2485444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DF28E0-0C72-484F-813D-319E8715AD36}" type="datetimeFigureOut">
              <a:rPr lang="en-US" smtClean="0"/>
              <a:t>8/10/2024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76D2B3-DF9A-4F47-AE3C-DF1BCD3F1463}" type="slidenum">
              <a:rPr lang="en-US" smtClean="0"/>
              <a:t>‹#›</a:t>
            </a:fld>
            <a:endParaRPr lang="en-US"/>
          </a:p>
        </p:txBody>
      </p:sp>
    </p:spTree>
    <p:extLst>
      <p:ext uri="{BB962C8B-B14F-4D97-AF65-F5344CB8AC3E}">
        <p14:creationId xmlns:p14="http://schemas.microsoft.com/office/powerpoint/2010/main" val="345235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139A784-1C07-A7EA-8B36-A50883EBB07D}"/>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767389E6-6AC3-568D-4CA8-7B7ADBB16D0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55001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1" y="493930"/>
            <a:ext cx="8556171" cy="1077218"/>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3. </a:t>
            </a:r>
            <a:r>
              <a:rPr lang="en-US" sz="3200" b="1" dirty="0" err="1">
                <a:solidFill>
                  <a:srgbClr val="FF0000"/>
                </a:solidFill>
                <a:latin typeface="Times New Roman" pitchFamily="18" charset="0"/>
                <a:cs typeface="Times New Roman" pitchFamily="18" charset="0"/>
              </a:rPr>
              <a:t>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hưởng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nhiệt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đến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a:t>
            </a:r>
            <a:r>
              <a:rPr lang="en-US" sz="3200" b="1" dirty="0">
                <a:solidFill>
                  <a:srgbClr val="FF0000"/>
                </a:solidFill>
                <a:latin typeface="Times New Roman" pitchFamily="18" charset="0"/>
                <a:cs typeface="Times New Roman" pitchFamily="18" charset="0"/>
              </a:rPr>
              <a:t> tan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chất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rắn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nước</a:t>
            </a:r>
            <a:r>
              <a:rPr lang="en-US" sz="3200" b="1" dirty="0">
                <a:solidFill>
                  <a:srgbClr val="FF0000"/>
                </a:solidFill>
                <a:latin typeface="Times New Roman" pitchFamily="18" charset="0"/>
                <a:cs typeface="Times New Roman" pitchFamily="18" charset="0"/>
              </a:rPr>
              <a:t> </a:t>
            </a:r>
          </a:p>
        </p:txBody>
      </p:sp>
      <p:pic>
        <p:nvPicPr>
          <p:cNvPr id="7" name="Picture 6"/>
          <p:cNvPicPr>
            <a:picLocks noChangeAspect="1"/>
          </p:cNvPicPr>
          <p:nvPr/>
        </p:nvPicPr>
        <p:blipFill>
          <a:blip r:embed="rId2"/>
          <a:stretch>
            <a:fillRect/>
          </a:stretch>
        </p:blipFill>
        <p:spPr>
          <a:xfrm>
            <a:off x="1219200" y="1571148"/>
            <a:ext cx="4343400" cy="3494782"/>
          </a:xfrm>
          <a:prstGeom prst="rect">
            <a:avLst/>
          </a:prstGeom>
        </p:spPr>
      </p:pic>
      <p:sp>
        <p:nvSpPr>
          <p:cNvPr id="8" name="Text Box 3"/>
          <p:cNvSpPr txBox="1">
            <a:spLocks noChangeArrowheads="1"/>
          </p:cNvSpPr>
          <p:nvPr/>
        </p:nvSpPr>
        <p:spPr bwMode="auto">
          <a:xfrm>
            <a:off x="914400" y="5284507"/>
            <a:ext cx="7032171" cy="461665"/>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400" b="1" dirty="0" err="1"/>
              <a:t>Ảnh</a:t>
            </a:r>
            <a:r>
              <a:rPr lang="en-US" altLang="en-US" sz="2400" b="1" dirty="0"/>
              <a:t> </a:t>
            </a:r>
            <a:r>
              <a:rPr lang="en-US" altLang="en-US" sz="2400" b="1" dirty="0" err="1"/>
              <a:t>hưởng</a:t>
            </a:r>
            <a:r>
              <a:rPr lang="en-US" altLang="en-US" sz="2400" b="1" dirty="0"/>
              <a:t> </a:t>
            </a:r>
            <a:r>
              <a:rPr lang="en-US" altLang="en-US" sz="2400" b="1" dirty="0" err="1"/>
              <a:t>của</a:t>
            </a:r>
            <a:r>
              <a:rPr lang="en-US" altLang="en-US" sz="2400" b="1" dirty="0"/>
              <a:t> </a:t>
            </a:r>
            <a:r>
              <a:rPr lang="en-US" altLang="en-US" sz="2400" b="1" dirty="0" err="1"/>
              <a:t>nhiệt</a:t>
            </a:r>
            <a:r>
              <a:rPr lang="en-US" altLang="en-US" sz="2400" b="1" dirty="0"/>
              <a:t> </a:t>
            </a:r>
            <a:r>
              <a:rPr lang="en-US" altLang="en-US" sz="2400" b="1" dirty="0" err="1"/>
              <a:t>độ</a:t>
            </a:r>
            <a:r>
              <a:rPr lang="en-US" altLang="en-US" sz="2400" b="1" dirty="0"/>
              <a:t> </a:t>
            </a:r>
            <a:r>
              <a:rPr lang="en-US" altLang="en-US" sz="2400" b="1" dirty="0" err="1"/>
              <a:t>đến</a:t>
            </a:r>
            <a:r>
              <a:rPr lang="en-US" altLang="en-US" sz="2400" b="1" dirty="0"/>
              <a:t> </a:t>
            </a:r>
            <a:r>
              <a:rPr lang="en-US" altLang="en-US" sz="2400" b="1" dirty="0" err="1"/>
              <a:t>độ</a:t>
            </a:r>
            <a:r>
              <a:rPr lang="en-US" altLang="en-US" sz="2400" b="1" dirty="0"/>
              <a:t> tan </a:t>
            </a:r>
            <a:r>
              <a:rPr lang="en-US" altLang="en-US" sz="2400" b="1" dirty="0" err="1"/>
              <a:t>của</a:t>
            </a:r>
            <a:r>
              <a:rPr lang="en-US" altLang="en-US" sz="2400" b="1" dirty="0"/>
              <a:t> </a:t>
            </a:r>
            <a:r>
              <a:rPr lang="en-US" altLang="en-US" sz="2400" b="1" dirty="0" err="1"/>
              <a:t>chất</a:t>
            </a:r>
            <a:r>
              <a:rPr lang="en-US" altLang="en-US" sz="2400" b="1" dirty="0"/>
              <a:t> </a:t>
            </a:r>
            <a:r>
              <a:rPr lang="en-US" altLang="en-US" sz="2400" b="1" dirty="0" err="1"/>
              <a:t>rắn</a:t>
            </a:r>
            <a:endParaRPr lang="en-US" altLang="en-US" sz="2400" b="1" dirty="0"/>
          </a:p>
        </p:txBody>
      </p:sp>
      <p:sp>
        <p:nvSpPr>
          <p:cNvPr id="4" name="TextBox 41">
            <a:extLst>
              <a:ext uri="{FF2B5EF4-FFF2-40B4-BE49-F238E27FC236}">
                <a16:creationId xmlns:a16="http://schemas.microsoft.com/office/drawing/2014/main" id="{E4812276-9BF6-BDAE-57B7-8764AA8D6D7B}"/>
              </a:ext>
            </a:extLst>
          </p:cNvPr>
          <p:cNvSpPr txBox="1"/>
          <p:nvPr/>
        </p:nvSpPr>
        <p:spPr>
          <a:xfrm>
            <a:off x="685800" y="5746172"/>
            <a:ext cx="8098972" cy="954107"/>
          </a:xfrm>
          <a:prstGeom prst="rect">
            <a:avLst/>
          </a:prstGeom>
          <a:noFill/>
        </p:spPr>
        <p:txBody>
          <a:bodyPr wrap="square" rtlCol="0">
            <a:spAutoFit/>
          </a:bodyPr>
          <a:lstStyle/>
          <a:p>
            <a:pPr algn="just"/>
            <a:r>
              <a:rPr lang="en-US" sz="2800" dirty="0" err="1">
                <a:solidFill>
                  <a:srgbClr val="FF0000"/>
                </a:solidFill>
                <a:latin typeface="Times New Roman" pitchFamily="18" charset="0"/>
                <a:cs typeface="Times New Roman" pitchFamily="18" charset="0"/>
              </a:rPr>
              <a:t>Quan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đồ</a:t>
            </a:r>
            <a:r>
              <a:rPr lang="en-US" sz="2800" dirty="0">
                <a:solidFill>
                  <a:srgbClr val="FF0000"/>
                </a:solidFill>
                <a:latin typeface="Times New Roman" pitchFamily="18" charset="0"/>
                <a:cs typeface="Times New Roman" pitchFamily="18" charset="0"/>
              </a:rPr>
              <a:t> </a:t>
            </a:r>
            <a:r>
              <a:rPr lang="en-US" sz="2800" err="1">
                <a:solidFill>
                  <a:srgbClr val="FF0000"/>
                </a:solidFill>
                <a:latin typeface="Times New Roman" pitchFamily="18" charset="0"/>
                <a:cs typeface="Times New Roman" pitchFamily="18" charset="0"/>
              </a:rPr>
              <a:t>thị</a:t>
            </a:r>
            <a:r>
              <a:rPr lang="en-US" sz="2800">
                <a:solidFill>
                  <a:srgbClr val="FF0000"/>
                </a:solidFill>
                <a:latin typeface="Times New Roman" pitchFamily="18" charset="0"/>
                <a:cs typeface="Times New Roman" pitchFamily="18" charset="0"/>
              </a:rPr>
              <a:t> trên, </a:t>
            </a:r>
            <a:r>
              <a:rPr lang="en-US" sz="2800" dirty="0" err="1">
                <a:solidFill>
                  <a:srgbClr val="FF0000"/>
                </a:solidFill>
                <a:latin typeface="Times New Roman" pitchFamily="18" charset="0"/>
                <a:cs typeface="Times New Roman" pitchFamily="18" charset="0"/>
              </a:rPr>
              <a:t>hãy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nhận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xét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độ</a:t>
            </a:r>
            <a:r>
              <a:rPr lang="en-US" sz="2800" dirty="0">
                <a:solidFill>
                  <a:srgbClr val="FF0000"/>
                </a:solidFill>
                <a:latin typeface="Times New Roman" pitchFamily="18" charset="0"/>
                <a:cs typeface="Times New Roman" pitchFamily="18" charset="0"/>
              </a:rPr>
              <a:t> tan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rắn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thay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đổi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như</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thế</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tăng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nhiệt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độ</a:t>
            </a:r>
            <a:r>
              <a:rPr lang="en-US" sz="2800" dirty="0">
                <a:solidFill>
                  <a:srgbClr val="FF0000"/>
                </a:solidFill>
                <a:latin typeface="Times New Roman" pitchFamily="18" charset="0"/>
                <a:cs typeface="Times New Roman" pitchFamily="18" charset="0"/>
              </a:rPr>
              <a:t>?</a:t>
            </a:r>
          </a:p>
        </p:txBody>
      </p:sp>
      <p:sp>
        <p:nvSpPr>
          <p:cNvPr id="5" name="TextBox 39">
            <a:extLst>
              <a:ext uri="{FF2B5EF4-FFF2-40B4-BE49-F238E27FC236}">
                <a16:creationId xmlns:a16="http://schemas.microsoft.com/office/drawing/2014/main" id="{452233B7-412B-7708-F7C7-52483F6C49BE}"/>
              </a:ext>
            </a:extLst>
          </p:cNvPr>
          <p:cNvSpPr txBox="1"/>
          <p:nvPr/>
        </p:nvSpPr>
        <p:spPr>
          <a:xfrm>
            <a:off x="379830" y="5721554"/>
            <a:ext cx="8764170" cy="523220"/>
          </a:xfrm>
          <a:prstGeom prst="rect">
            <a:avLst/>
          </a:prstGeom>
          <a:solidFill>
            <a:schemeClr val="bg1"/>
          </a:solid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tan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rắn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tăng</a:t>
            </a:r>
            <a:r>
              <a:rPr lang="en-US" sz="2800" dirty="0">
                <a:solidFill>
                  <a:srgbClr val="0000FF"/>
                </a:solidFill>
                <a:latin typeface="Times New Roman" pitchFamily="18" charset="0"/>
                <a:cs typeface="Times New Roman" pitchFamily="18" charset="0"/>
              </a:rPr>
              <a:t>.</a:t>
            </a:r>
          </a:p>
        </p:txBody>
      </p:sp>
      <p:sp>
        <p:nvSpPr>
          <p:cNvPr id="9" name="TextBox 40">
            <a:extLst>
              <a:ext uri="{FF2B5EF4-FFF2-40B4-BE49-F238E27FC236}">
                <a16:creationId xmlns:a16="http://schemas.microsoft.com/office/drawing/2014/main" id="{BD194C18-848B-46A2-C836-2FEEDDF24120}"/>
              </a:ext>
            </a:extLst>
          </p:cNvPr>
          <p:cNvSpPr txBox="1"/>
          <p:nvPr/>
        </p:nvSpPr>
        <p:spPr>
          <a:xfrm>
            <a:off x="379830" y="6201677"/>
            <a:ext cx="8764170" cy="523220"/>
          </a:xfrm>
          <a:prstGeom prst="rect">
            <a:avLst/>
          </a:prstGeom>
          <a:solidFill>
            <a:schemeClr val="bg1"/>
          </a:solid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tan </a:t>
            </a:r>
            <a:r>
              <a:rPr lang="en-US" sz="2800" dirty="0" err="1">
                <a:solidFill>
                  <a:srgbClr val="0000FF"/>
                </a:solidFill>
                <a:latin typeface="Times New Roman" pitchFamily="18" charset="0"/>
                <a:cs typeface="Times New Roman" pitchFamily="18" charset="0"/>
              </a:rPr>
              <a:t>lại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giảm</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27367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0" fill="hold" grpId="1"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a:srcRect l="12797" t="11756" r="12981"/>
          <a:stretch/>
        </p:blipFill>
        <p:spPr bwMode="auto">
          <a:xfrm>
            <a:off x="990600" y="1066800"/>
            <a:ext cx="6085266" cy="4114801"/>
          </a:xfrm>
          <a:prstGeom prst="rect">
            <a:avLst/>
          </a:prstGeom>
          <a:noFill/>
          <a:effectLst>
            <a:softEdge rad="88900"/>
          </a:effectLst>
        </p:spPr>
      </p:pic>
      <p:sp>
        <p:nvSpPr>
          <p:cNvPr id="10" name="TextBox 6"/>
          <p:cNvSpPr txBox="1">
            <a:spLocks noChangeArrowheads="1"/>
          </p:cNvSpPr>
          <p:nvPr/>
        </p:nvSpPr>
        <p:spPr bwMode="auto">
          <a:xfrm>
            <a:off x="3250416" y="1691020"/>
            <a:ext cx="571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altLang="en-US" sz="2000" b="1" dirty="0" err="1">
                <a:solidFill>
                  <a:srgbClr val="0000FF"/>
                </a:solidFill>
                <a:latin typeface="Arial" charset="0"/>
                <a:cs typeface="Arial" charset="0"/>
              </a:rPr>
              <a:t>Nhiệt</a:t>
            </a:r>
            <a:r>
              <a:rPr lang="en-US" altLang="en-US" sz="2000" b="1" dirty="0">
                <a:solidFill>
                  <a:srgbClr val="0000FF"/>
                </a:solidFill>
                <a:latin typeface="Arial" charset="0"/>
                <a:cs typeface="Arial" charset="0"/>
              </a:rPr>
              <a:t> </a:t>
            </a:r>
            <a:r>
              <a:rPr lang="en-US" altLang="en-US" sz="2000" b="1" dirty="0" err="1">
                <a:solidFill>
                  <a:srgbClr val="0000FF"/>
                </a:solidFill>
                <a:latin typeface="Arial" charset="0"/>
                <a:cs typeface="Arial" charset="0"/>
              </a:rPr>
              <a:t>độ</a:t>
            </a:r>
            <a:r>
              <a:rPr lang="en-US" altLang="en-US" sz="2000" b="1" dirty="0">
                <a:solidFill>
                  <a:srgbClr val="0000FF"/>
                </a:solidFill>
                <a:latin typeface="Arial" charset="0"/>
                <a:cs typeface="Arial" charset="0"/>
              </a:rPr>
              <a:t> </a:t>
            </a:r>
            <a:r>
              <a:rPr lang="en-US" altLang="en-US" sz="2000" b="1" dirty="0" err="1">
                <a:solidFill>
                  <a:srgbClr val="0000FF"/>
                </a:solidFill>
                <a:latin typeface="Arial" charset="0"/>
                <a:cs typeface="Arial" charset="0"/>
              </a:rPr>
              <a:t>giảm</a:t>
            </a:r>
            <a:r>
              <a:rPr lang="en-US" altLang="en-US" sz="2000" b="1" dirty="0">
                <a:solidFill>
                  <a:srgbClr val="0000FF"/>
                </a:solidFill>
                <a:latin typeface="Arial" charset="0"/>
                <a:cs typeface="Arial" charset="0"/>
              </a:rPr>
              <a:t> </a:t>
            </a:r>
            <a:r>
              <a:rPr lang="en-US" altLang="en-US" sz="2000" b="1" dirty="0" err="1">
                <a:solidFill>
                  <a:srgbClr val="0000FF"/>
                </a:solidFill>
                <a:latin typeface="Arial" charset="0"/>
                <a:cs typeface="Arial" charset="0"/>
              </a:rPr>
              <a:t>và</a:t>
            </a:r>
            <a:r>
              <a:rPr lang="en-US" altLang="en-US" sz="2000" b="1" dirty="0">
                <a:solidFill>
                  <a:srgbClr val="0000FF"/>
                </a:solidFill>
                <a:latin typeface="Arial" charset="0"/>
                <a:cs typeface="Arial" charset="0"/>
              </a:rPr>
              <a:t> </a:t>
            </a:r>
            <a:r>
              <a:rPr lang="en-US" altLang="en-US" sz="2000" b="1" dirty="0" err="1">
                <a:solidFill>
                  <a:srgbClr val="0000FF"/>
                </a:solidFill>
                <a:latin typeface="Arial" charset="0"/>
                <a:cs typeface="Arial" charset="0"/>
              </a:rPr>
              <a:t>tăng</a:t>
            </a:r>
            <a:r>
              <a:rPr lang="en-US" altLang="en-US" sz="2000" b="1" dirty="0">
                <a:solidFill>
                  <a:srgbClr val="0000FF"/>
                </a:solidFill>
                <a:latin typeface="Arial" charset="0"/>
                <a:cs typeface="Arial" charset="0"/>
              </a:rPr>
              <a:t> </a:t>
            </a:r>
            <a:r>
              <a:rPr lang="en-US" altLang="en-US" sz="2000" b="1" dirty="0" err="1">
                <a:solidFill>
                  <a:srgbClr val="0000FF"/>
                </a:solidFill>
                <a:latin typeface="Arial" charset="0"/>
                <a:cs typeface="Arial" charset="0"/>
              </a:rPr>
              <a:t>áp</a:t>
            </a:r>
            <a:r>
              <a:rPr lang="en-US" altLang="en-US" sz="2000" b="1" dirty="0">
                <a:solidFill>
                  <a:srgbClr val="0000FF"/>
                </a:solidFill>
                <a:latin typeface="Arial" charset="0"/>
                <a:cs typeface="Arial" charset="0"/>
              </a:rPr>
              <a:t> </a:t>
            </a:r>
            <a:r>
              <a:rPr lang="en-US" altLang="en-US" sz="2000" b="1" dirty="0" err="1">
                <a:solidFill>
                  <a:srgbClr val="0000FF"/>
                </a:solidFill>
                <a:latin typeface="Arial" charset="0"/>
                <a:cs typeface="Arial" charset="0"/>
              </a:rPr>
              <a:t>suất</a:t>
            </a:r>
            <a:r>
              <a:rPr lang="en-US" altLang="en-US" sz="2000" b="1" dirty="0">
                <a:solidFill>
                  <a:srgbClr val="0000FF"/>
                </a:solidFill>
                <a:latin typeface="Arial" charset="0"/>
                <a:cs typeface="Arial" charset="0"/>
              </a:rPr>
              <a:t> </a:t>
            </a:r>
            <a:r>
              <a:rPr lang="en-US" altLang="en-US" sz="2000" b="1" dirty="0" err="1">
                <a:solidFill>
                  <a:srgbClr val="0000FF"/>
                </a:solidFill>
                <a:latin typeface="Arial" charset="0"/>
                <a:cs typeface="Arial" charset="0"/>
              </a:rPr>
              <a:t>thì</a:t>
            </a:r>
            <a:r>
              <a:rPr lang="en-US" altLang="en-US" sz="2000" b="1" dirty="0">
                <a:solidFill>
                  <a:srgbClr val="0000FF"/>
                </a:solidFill>
                <a:latin typeface="Arial" charset="0"/>
                <a:cs typeface="Arial" charset="0"/>
              </a:rPr>
              <a:t> </a:t>
            </a:r>
            <a:r>
              <a:rPr lang="en-US" altLang="en-US" sz="2000" b="1" dirty="0" err="1">
                <a:solidFill>
                  <a:srgbClr val="0000FF"/>
                </a:solidFill>
                <a:latin typeface="Arial" charset="0"/>
                <a:cs typeface="Arial" charset="0"/>
              </a:rPr>
              <a:t>độ</a:t>
            </a:r>
            <a:r>
              <a:rPr lang="en-US" altLang="en-US" sz="2000" b="1" dirty="0">
                <a:solidFill>
                  <a:srgbClr val="0000FF"/>
                </a:solidFill>
                <a:latin typeface="Arial" charset="0"/>
                <a:cs typeface="Arial" charset="0"/>
              </a:rPr>
              <a:t> tan </a:t>
            </a:r>
            <a:r>
              <a:rPr lang="en-US" altLang="en-US" sz="2000" b="1" dirty="0" err="1">
                <a:solidFill>
                  <a:srgbClr val="0000FF"/>
                </a:solidFill>
                <a:latin typeface="Arial" charset="0"/>
                <a:cs typeface="Arial" charset="0"/>
              </a:rPr>
              <a:t>tăng</a:t>
            </a:r>
            <a:endParaRPr lang="en-US" altLang="en-US" sz="2000" b="1" dirty="0">
              <a:solidFill>
                <a:srgbClr val="0000FF"/>
              </a:solidFill>
              <a:latin typeface="Arial" charset="0"/>
              <a:cs typeface="Arial" charset="0"/>
            </a:endParaRPr>
          </a:p>
        </p:txBody>
      </p:sp>
      <p:sp>
        <p:nvSpPr>
          <p:cNvPr id="11" name="Arrow: Right 26"/>
          <p:cNvSpPr/>
          <p:nvPr/>
        </p:nvSpPr>
        <p:spPr>
          <a:xfrm>
            <a:off x="2732385" y="1764424"/>
            <a:ext cx="447675" cy="176212"/>
          </a:xfrm>
          <a:custGeom>
            <a:avLst/>
            <a:gdLst>
              <a:gd name="connsiteX0" fmla="*/ 0 w 596858"/>
              <a:gd name="connsiteY0" fmla="*/ 59135 h 236540"/>
              <a:gd name="connsiteX1" fmla="*/ 478588 w 596858"/>
              <a:gd name="connsiteY1" fmla="*/ 59135 h 236540"/>
              <a:gd name="connsiteX2" fmla="*/ 478588 w 596858"/>
              <a:gd name="connsiteY2" fmla="*/ 0 h 236540"/>
              <a:gd name="connsiteX3" fmla="*/ 596858 w 596858"/>
              <a:gd name="connsiteY3" fmla="*/ 118270 h 236540"/>
              <a:gd name="connsiteX4" fmla="*/ 478588 w 596858"/>
              <a:gd name="connsiteY4" fmla="*/ 236540 h 236540"/>
              <a:gd name="connsiteX5" fmla="*/ 478588 w 596858"/>
              <a:gd name="connsiteY5" fmla="*/ 177405 h 236540"/>
              <a:gd name="connsiteX6" fmla="*/ 0 w 596858"/>
              <a:gd name="connsiteY6" fmla="*/ 177405 h 236540"/>
              <a:gd name="connsiteX7" fmla="*/ 0 w 596858"/>
              <a:gd name="connsiteY7" fmla="*/ 59135 h 23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58" h="236540" fill="none" extrusionOk="0">
                <a:moveTo>
                  <a:pt x="0" y="59135"/>
                </a:moveTo>
                <a:cubicBezTo>
                  <a:pt x="150118" y="1712"/>
                  <a:pt x="339517" y="71974"/>
                  <a:pt x="478588" y="59135"/>
                </a:cubicBezTo>
                <a:cubicBezTo>
                  <a:pt x="475556" y="41670"/>
                  <a:pt x="480427" y="15363"/>
                  <a:pt x="478588" y="0"/>
                </a:cubicBezTo>
                <a:cubicBezTo>
                  <a:pt x="539073" y="47335"/>
                  <a:pt x="531596" y="69176"/>
                  <a:pt x="596858" y="118270"/>
                </a:cubicBezTo>
                <a:cubicBezTo>
                  <a:pt x="546258" y="171166"/>
                  <a:pt x="511922" y="197831"/>
                  <a:pt x="478588" y="236540"/>
                </a:cubicBezTo>
                <a:cubicBezTo>
                  <a:pt x="473022" y="214606"/>
                  <a:pt x="479269" y="201218"/>
                  <a:pt x="478588" y="177405"/>
                </a:cubicBezTo>
                <a:cubicBezTo>
                  <a:pt x="284318" y="193856"/>
                  <a:pt x="147384" y="166532"/>
                  <a:pt x="0" y="177405"/>
                </a:cubicBezTo>
                <a:cubicBezTo>
                  <a:pt x="-1338" y="128804"/>
                  <a:pt x="10995" y="105000"/>
                  <a:pt x="0" y="59135"/>
                </a:cubicBezTo>
                <a:close/>
              </a:path>
              <a:path w="596858" h="236540" stroke="0" extrusionOk="0">
                <a:moveTo>
                  <a:pt x="0" y="59135"/>
                </a:moveTo>
                <a:cubicBezTo>
                  <a:pt x="156757" y="33971"/>
                  <a:pt x="324431" y="87158"/>
                  <a:pt x="478588" y="59135"/>
                </a:cubicBezTo>
                <a:cubicBezTo>
                  <a:pt x="472332" y="34229"/>
                  <a:pt x="479782" y="28735"/>
                  <a:pt x="478588" y="0"/>
                </a:cubicBezTo>
                <a:cubicBezTo>
                  <a:pt x="508708" y="27748"/>
                  <a:pt x="529617" y="69713"/>
                  <a:pt x="596858" y="118270"/>
                </a:cubicBezTo>
                <a:cubicBezTo>
                  <a:pt x="555548" y="164361"/>
                  <a:pt x="498424" y="206991"/>
                  <a:pt x="478588" y="236540"/>
                </a:cubicBezTo>
                <a:cubicBezTo>
                  <a:pt x="472505" y="212698"/>
                  <a:pt x="482857" y="202112"/>
                  <a:pt x="478588" y="177405"/>
                </a:cubicBezTo>
                <a:cubicBezTo>
                  <a:pt x="310581" y="193698"/>
                  <a:pt x="193893" y="153643"/>
                  <a:pt x="0" y="177405"/>
                </a:cubicBezTo>
                <a:cubicBezTo>
                  <a:pt x="-7755" y="145220"/>
                  <a:pt x="5945" y="115037"/>
                  <a:pt x="0" y="59135"/>
                </a:cubicBezTo>
                <a:close/>
              </a:path>
            </a:pathLst>
          </a:custGeom>
          <a:solidFill>
            <a:srgbClr val="99FF33"/>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94900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BAC0ED-093B-4A48-A4B7-6F5FD9F5059C}"/>
              </a:ext>
            </a:extLst>
          </p:cNvPr>
          <p:cNvSpPr txBox="1"/>
          <p:nvPr/>
        </p:nvSpPr>
        <p:spPr>
          <a:xfrm flipH="1">
            <a:off x="838200" y="990600"/>
            <a:ext cx="7086599" cy="1569660"/>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Hoà</a:t>
            </a:r>
            <a:r>
              <a:rPr lang="en-US" sz="3200" dirty="0">
                <a:latin typeface="Times New Roman" panose="02020603050405020304" pitchFamily="18" charset="0"/>
                <a:cs typeface="Times New Roman" panose="02020603050405020304" pitchFamily="18" charset="0"/>
              </a:rPr>
              <a:t> tan 25 gam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75 gam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bao </a:t>
            </a:r>
            <a:r>
              <a:rPr lang="en-US" sz="3200" dirty="0" err="1">
                <a:latin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cs typeface="Times New Roman" panose="02020603050405020304" pitchFamily="18" charset="0"/>
              </a:rPr>
              <a:t> gam dung </a:t>
            </a:r>
            <a:r>
              <a:rPr lang="en-US" sz="3200" dirty="0" err="1">
                <a:latin typeface="Times New Roman" panose="02020603050405020304" pitchFamily="18" charset="0"/>
                <a:cs typeface="Times New Roman" panose="02020603050405020304" pitchFamily="18" charset="0"/>
              </a:rPr>
              <a:t>dịch</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tan, dung </a:t>
            </a:r>
            <a:r>
              <a:rPr lang="en-US" sz="3200" dirty="0" err="1">
                <a:latin typeface="Times New Roman" panose="02020603050405020304" pitchFamily="18" charset="0"/>
                <a:cs typeface="Times New Roman" panose="02020603050405020304" pitchFamily="18" charset="0"/>
              </a:rPr>
              <a:t>môi</a:t>
            </a:r>
            <a:r>
              <a:rPr lang="en-US" sz="32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53D3B1E1-6EE2-4816-91F4-A2F1C5F42E93}"/>
              </a:ext>
            </a:extLst>
          </p:cNvPr>
          <p:cNvSpPr txBox="1"/>
          <p:nvPr/>
        </p:nvSpPr>
        <p:spPr>
          <a:xfrm flipH="1">
            <a:off x="1950719" y="2667000"/>
            <a:ext cx="3688081" cy="646331"/>
          </a:xfrm>
          <a:prstGeom prst="rect">
            <a:avLst/>
          </a:prstGeom>
          <a:noFill/>
        </p:spPr>
        <p:txBody>
          <a:bodyPr wrap="square" rtlCol="0">
            <a:spAutoFit/>
          </a:bodyPr>
          <a:lstStyle/>
          <a:p>
            <a:r>
              <a:rPr lang="en-US" dirty="0" err="1"/>
              <a:t>Trong</a:t>
            </a:r>
            <a:r>
              <a:rPr lang="en-US" dirty="0"/>
              <a:t> 100 gam dung </a:t>
            </a:r>
            <a:r>
              <a:rPr lang="en-US" dirty="0" err="1"/>
              <a:t>dịch</a:t>
            </a:r>
            <a:r>
              <a:rPr lang="en-US" dirty="0"/>
              <a:t> </a:t>
            </a:r>
            <a:r>
              <a:rPr lang="en-US" dirty="0" err="1"/>
              <a:t>có</a:t>
            </a:r>
            <a:r>
              <a:rPr lang="en-US" dirty="0"/>
              <a:t> bao </a:t>
            </a:r>
            <a:r>
              <a:rPr lang="en-US" dirty="0" err="1"/>
              <a:t>nhiêu</a:t>
            </a:r>
            <a:r>
              <a:rPr lang="en-US" dirty="0"/>
              <a:t> gam </a:t>
            </a:r>
            <a:r>
              <a:rPr lang="en-US" dirty="0" err="1"/>
              <a:t>chất</a:t>
            </a:r>
            <a:r>
              <a:rPr lang="en-US"/>
              <a:t> tan?</a:t>
            </a:r>
          </a:p>
        </p:txBody>
      </p:sp>
    </p:spTree>
    <p:extLst>
      <p:ext uri="{BB962C8B-B14F-4D97-AF65-F5344CB8AC3E}">
        <p14:creationId xmlns:p14="http://schemas.microsoft.com/office/powerpoint/2010/main" val="1662646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247357" y="914794"/>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r>
              <a:rPr lang="en-US" altLang="en-US" sz="3500" b="1" dirty="0">
                <a:solidFill>
                  <a:srgbClr val="0000FF"/>
                </a:solidFill>
                <a:latin typeface="Times New Roman" pitchFamily="18" charset="0"/>
                <a:cs typeface="Times New Roman" pitchFamily="18" charset="0"/>
              </a:rPr>
              <a:t>1. </a:t>
            </a:r>
            <a:r>
              <a:rPr lang="en-US" altLang="en-US" sz="3500" b="1" dirty="0" err="1">
                <a:solidFill>
                  <a:srgbClr val="0000FF"/>
                </a:solidFill>
                <a:latin typeface="Times New Roman" pitchFamily="18" charset="0"/>
                <a:cs typeface="Times New Roman" pitchFamily="18" charset="0"/>
              </a:rPr>
              <a:t>Nồng</a:t>
            </a:r>
            <a:r>
              <a:rPr lang="en-US" altLang="en-US" sz="3500" b="1" dirty="0">
                <a:solidFill>
                  <a:srgbClr val="0000FF"/>
                </a:solidFill>
                <a:latin typeface="Times New Roman" pitchFamily="18" charset="0"/>
                <a:cs typeface="Times New Roman" pitchFamily="18" charset="0"/>
              </a:rPr>
              <a:t> </a:t>
            </a:r>
            <a:r>
              <a:rPr lang="vi-VN" altLang="en-US" sz="3500" b="1" dirty="0">
                <a:solidFill>
                  <a:srgbClr val="0000FF"/>
                </a:solidFill>
                <a:latin typeface="Times New Roman" pitchFamily="18" charset="0"/>
                <a:cs typeface="Times New Roman" pitchFamily="18" charset="0"/>
              </a:rPr>
              <a:t>đ</a:t>
            </a:r>
            <a:r>
              <a:rPr lang="en-US" altLang="en-US" sz="3500" b="1" dirty="0">
                <a:solidFill>
                  <a:srgbClr val="0000FF"/>
                </a:solidFill>
                <a:latin typeface="Times New Roman" pitchFamily="18" charset="0"/>
                <a:cs typeface="Times New Roman" pitchFamily="18" charset="0"/>
              </a:rPr>
              <a:t>ộ </a:t>
            </a:r>
            <a:r>
              <a:rPr lang="en-US" altLang="en-US" sz="3500" b="1" dirty="0" err="1">
                <a:solidFill>
                  <a:srgbClr val="0000FF"/>
                </a:solidFill>
                <a:latin typeface="Times New Roman" pitchFamily="18" charset="0"/>
                <a:cs typeface="Times New Roman" pitchFamily="18" charset="0"/>
              </a:rPr>
              <a:t>phần</a:t>
            </a:r>
            <a:r>
              <a:rPr lang="en-US" altLang="en-US" sz="3500" b="1" dirty="0">
                <a:solidFill>
                  <a:srgbClr val="0000FF"/>
                </a:solidFill>
                <a:latin typeface="Times New Roman" pitchFamily="18" charset="0"/>
                <a:cs typeface="Times New Roman" pitchFamily="18" charset="0"/>
              </a:rPr>
              <a:t> </a:t>
            </a:r>
            <a:r>
              <a:rPr lang="en-US" altLang="en-US" sz="3500" b="1" dirty="0" err="1">
                <a:solidFill>
                  <a:srgbClr val="0000FF"/>
                </a:solidFill>
                <a:latin typeface="Times New Roman" pitchFamily="18" charset="0"/>
                <a:cs typeface="Times New Roman" pitchFamily="18" charset="0"/>
              </a:rPr>
              <a:t>tr</a:t>
            </a:r>
            <a:r>
              <a:rPr lang="vi-VN" altLang="en-US" sz="3500" b="1" dirty="0">
                <a:solidFill>
                  <a:srgbClr val="0000FF"/>
                </a:solidFill>
                <a:latin typeface="Times New Roman" pitchFamily="18" charset="0"/>
                <a:cs typeface="Times New Roman" pitchFamily="18" charset="0"/>
              </a:rPr>
              <a:t>ă</a:t>
            </a:r>
            <a:r>
              <a:rPr lang="en-US" altLang="en-US" sz="3500" b="1" dirty="0">
                <a:solidFill>
                  <a:srgbClr val="0000FF"/>
                </a:solidFill>
                <a:latin typeface="Times New Roman" pitchFamily="18" charset="0"/>
                <a:cs typeface="Times New Roman" pitchFamily="18" charset="0"/>
              </a:rPr>
              <a:t>m </a:t>
            </a:r>
            <a:r>
              <a:rPr lang="en-US" altLang="en-US" sz="3500" b="1" dirty="0" err="1">
                <a:solidFill>
                  <a:srgbClr val="0000FF"/>
                </a:solidFill>
                <a:latin typeface="Times New Roman" pitchFamily="18" charset="0"/>
                <a:cs typeface="Times New Roman" pitchFamily="18" charset="0"/>
              </a:rPr>
              <a:t>của</a:t>
            </a:r>
            <a:r>
              <a:rPr lang="en-US" altLang="en-US" sz="3500" b="1" dirty="0">
                <a:solidFill>
                  <a:srgbClr val="0000FF"/>
                </a:solidFill>
                <a:latin typeface="Times New Roman" pitchFamily="18" charset="0"/>
                <a:cs typeface="Times New Roman" pitchFamily="18" charset="0"/>
              </a:rPr>
              <a:t> dung </a:t>
            </a:r>
            <a:r>
              <a:rPr lang="en-US" altLang="en-US" sz="3500" b="1" dirty="0" err="1">
                <a:solidFill>
                  <a:srgbClr val="0000FF"/>
                </a:solidFill>
                <a:latin typeface="Times New Roman" pitchFamily="18" charset="0"/>
                <a:cs typeface="Times New Roman" pitchFamily="18" charset="0"/>
              </a:rPr>
              <a:t>dịch</a:t>
            </a:r>
            <a:endParaRPr lang="en-US" altLang="en-US" sz="3500" dirty="0">
              <a:latin typeface="Times New Roman" pitchFamily="18" charset="0"/>
              <a:cs typeface="Times New Roman" pitchFamily="18" charset="0"/>
            </a:endParaRPr>
          </a:p>
        </p:txBody>
      </p:sp>
      <p:sp>
        <p:nvSpPr>
          <p:cNvPr id="7176" name="Text Box 8"/>
          <p:cNvSpPr txBox="1">
            <a:spLocks noChangeArrowheads="1"/>
          </p:cNvSpPr>
          <p:nvPr/>
        </p:nvSpPr>
        <p:spPr bwMode="auto">
          <a:xfrm>
            <a:off x="0" y="1540269"/>
            <a:ext cx="89154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r>
              <a:rPr lang="en-US" altLang="en-US" sz="3400">
                <a:latin typeface="Times New Roman" pitchFamily="18" charset="0"/>
                <a:cs typeface="Times New Roman" pitchFamily="18" charset="0"/>
              </a:rPr>
              <a:t>   - </a:t>
            </a:r>
            <a:r>
              <a:rPr lang="en-US" altLang="en-US" sz="3400">
                <a:solidFill>
                  <a:srgbClr val="000000"/>
                </a:solidFill>
                <a:latin typeface="Times New Roman" pitchFamily="18" charset="0"/>
                <a:cs typeface="Times New Roman" pitchFamily="18" charset="0"/>
              </a:rPr>
              <a:t>Nồng </a:t>
            </a:r>
            <a:r>
              <a:rPr lang="en-US" altLang="en-US" sz="3400" dirty="0" err="1">
                <a:solidFill>
                  <a:srgbClr val="000000"/>
                </a:solidFill>
                <a:latin typeface="Times New Roman" pitchFamily="18" charset="0"/>
                <a:cs typeface="Times New Roman" pitchFamily="18" charset="0"/>
              </a:rPr>
              <a:t>độ</a:t>
            </a:r>
            <a:r>
              <a:rPr lang="en-US" altLang="en-US" sz="3400" dirty="0">
                <a:solidFill>
                  <a:srgbClr val="000000"/>
                </a:solidFill>
                <a:latin typeface="Times New Roman" pitchFamily="18" charset="0"/>
                <a:cs typeface="Times New Roman" pitchFamily="18" charset="0"/>
              </a:rPr>
              <a:t> </a:t>
            </a:r>
            <a:r>
              <a:rPr lang="en-US" altLang="en-US" sz="3400" dirty="0" err="1">
                <a:solidFill>
                  <a:srgbClr val="000000"/>
                </a:solidFill>
                <a:latin typeface="Times New Roman" pitchFamily="18" charset="0"/>
                <a:cs typeface="Times New Roman" pitchFamily="18" charset="0"/>
              </a:rPr>
              <a:t>phần</a:t>
            </a:r>
            <a:r>
              <a:rPr lang="en-US" altLang="en-US" sz="3400" dirty="0">
                <a:solidFill>
                  <a:srgbClr val="000000"/>
                </a:solidFill>
                <a:latin typeface="Times New Roman" pitchFamily="18" charset="0"/>
                <a:cs typeface="Times New Roman" pitchFamily="18" charset="0"/>
              </a:rPr>
              <a:t> </a:t>
            </a:r>
            <a:r>
              <a:rPr lang="en-US" altLang="en-US" sz="3400" dirty="0" err="1">
                <a:solidFill>
                  <a:srgbClr val="000000"/>
                </a:solidFill>
                <a:latin typeface="Times New Roman" pitchFamily="18" charset="0"/>
                <a:cs typeface="Times New Roman" pitchFamily="18" charset="0"/>
              </a:rPr>
              <a:t>trăm</a:t>
            </a:r>
            <a:r>
              <a:rPr lang="en-US" altLang="en-US" sz="3400" dirty="0">
                <a:solidFill>
                  <a:srgbClr val="000000"/>
                </a:solidFill>
                <a:latin typeface="Times New Roman" pitchFamily="18" charset="0"/>
                <a:cs typeface="Times New Roman" pitchFamily="18" charset="0"/>
              </a:rPr>
              <a:t> </a:t>
            </a:r>
            <a:r>
              <a:rPr lang="en-US" altLang="en-US" sz="3400" dirty="0" err="1">
                <a:solidFill>
                  <a:srgbClr val="000000"/>
                </a:solidFill>
                <a:latin typeface="Times New Roman" pitchFamily="18" charset="0"/>
                <a:cs typeface="Times New Roman" pitchFamily="18" charset="0"/>
              </a:rPr>
              <a:t>của</a:t>
            </a:r>
            <a:r>
              <a:rPr lang="en-US" altLang="en-US" sz="3400" dirty="0">
                <a:solidFill>
                  <a:srgbClr val="000000"/>
                </a:solidFill>
                <a:latin typeface="Times New Roman" pitchFamily="18" charset="0"/>
                <a:cs typeface="Times New Roman" pitchFamily="18" charset="0"/>
              </a:rPr>
              <a:t> </a:t>
            </a:r>
            <a:r>
              <a:rPr lang="en-US" altLang="en-US" sz="3400" dirty="0" err="1">
                <a:solidFill>
                  <a:srgbClr val="000000"/>
                </a:solidFill>
                <a:latin typeface="Times New Roman" pitchFamily="18" charset="0"/>
                <a:cs typeface="Times New Roman" pitchFamily="18" charset="0"/>
              </a:rPr>
              <a:t>một</a:t>
            </a:r>
            <a:r>
              <a:rPr lang="en-US" altLang="en-US" sz="3400" dirty="0">
                <a:solidFill>
                  <a:srgbClr val="000000"/>
                </a:solidFill>
                <a:latin typeface="Times New Roman" pitchFamily="18" charset="0"/>
                <a:cs typeface="Times New Roman" pitchFamily="18" charset="0"/>
              </a:rPr>
              <a:t> dung </a:t>
            </a:r>
            <a:r>
              <a:rPr lang="en-US" altLang="en-US" sz="3400" dirty="0" err="1">
                <a:solidFill>
                  <a:srgbClr val="000000"/>
                </a:solidFill>
                <a:latin typeface="Times New Roman" pitchFamily="18" charset="0"/>
                <a:cs typeface="Times New Roman" pitchFamily="18" charset="0"/>
              </a:rPr>
              <a:t>dịch</a:t>
            </a:r>
            <a:r>
              <a:rPr lang="en-US" altLang="en-US" sz="3400" dirty="0">
                <a:solidFill>
                  <a:srgbClr val="000000"/>
                </a:solidFill>
                <a:latin typeface="Times New Roman" pitchFamily="18" charset="0"/>
                <a:cs typeface="Times New Roman" pitchFamily="18" charset="0"/>
              </a:rPr>
              <a:t> </a:t>
            </a:r>
            <a:r>
              <a:rPr lang="en-US" altLang="en-US" sz="3400" dirty="0" err="1">
                <a:solidFill>
                  <a:srgbClr val="000000"/>
                </a:solidFill>
                <a:latin typeface="Times New Roman" pitchFamily="18" charset="0"/>
                <a:cs typeface="Times New Roman" pitchFamily="18" charset="0"/>
              </a:rPr>
              <a:t>cho</a:t>
            </a:r>
            <a:r>
              <a:rPr lang="en-US" altLang="en-US" sz="3400" dirty="0">
                <a:solidFill>
                  <a:srgbClr val="000000"/>
                </a:solidFill>
                <a:latin typeface="Times New Roman" pitchFamily="18" charset="0"/>
                <a:cs typeface="Times New Roman" pitchFamily="18" charset="0"/>
              </a:rPr>
              <a:t> ta </a:t>
            </a:r>
            <a:r>
              <a:rPr lang="en-US" altLang="en-US" sz="3400" dirty="0" err="1">
                <a:solidFill>
                  <a:srgbClr val="000000"/>
                </a:solidFill>
                <a:latin typeface="Times New Roman" pitchFamily="18" charset="0"/>
                <a:cs typeface="Times New Roman" pitchFamily="18" charset="0"/>
              </a:rPr>
              <a:t>biết</a:t>
            </a:r>
            <a:r>
              <a:rPr lang="en-US" altLang="en-US" sz="3400" dirty="0">
                <a:solidFill>
                  <a:srgbClr val="000000"/>
                </a:solidFill>
                <a:latin typeface="Times New Roman" pitchFamily="18" charset="0"/>
                <a:cs typeface="Times New Roman" pitchFamily="18" charset="0"/>
              </a:rPr>
              <a:t> </a:t>
            </a:r>
            <a:r>
              <a:rPr lang="en-US" altLang="en-US" sz="3400" dirty="0" err="1">
                <a:solidFill>
                  <a:srgbClr val="000000"/>
                </a:solidFill>
                <a:latin typeface="Times New Roman" pitchFamily="18" charset="0"/>
                <a:cs typeface="Times New Roman" pitchFamily="18" charset="0"/>
              </a:rPr>
              <a:t>số</a:t>
            </a:r>
            <a:r>
              <a:rPr lang="en-US" altLang="en-US" sz="3400" dirty="0">
                <a:solidFill>
                  <a:srgbClr val="000000"/>
                </a:solidFill>
                <a:latin typeface="Times New Roman" pitchFamily="18" charset="0"/>
                <a:cs typeface="Times New Roman" pitchFamily="18" charset="0"/>
              </a:rPr>
              <a:t> gam </a:t>
            </a:r>
            <a:r>
              <a:rPr lang="en-US" altLang="en-US" sz="3400" dirty="0" err="1">
                <a:solidFill>
                  <a:srgbClr val="000000"/>
                </a:solidFill>
                <a:latin typeface="Times New Roman" pitchFamily="18" charset="0"/>
                <a:cs typeface="Times New Roman" pitchFamily="18" charset="0"/>
              </a:rPr>
              <a:t>chất</a:t>
            </a:r>
            <a:r>
              <a:rPr lang="en-US" altLang="en-US" sz="3400" dirty="0">
                <a:solidFill>
                  <a:srgbClr val="000000"/>
                </a:solidFill>
                <a:latin typeface="Times New Roman" pitchFamily="18" charset="0"/>
                <a:cs typeface="Times New Roman" pitchFamily="18" charset="0"/>
              </a:rPr>
              <a:t> tan </a:t>
            </a:r>
            <a:r>
              <a:rPr lang="en-US" altLang="en-US" sz="3400" dirty="0" err="1">
                <a:solidFill>
                  <a:srgbClr val="000000"/>
                </a:solidFill>
                <a:latin typeface="Times New Roman" pitchFamily="18" charset="0"/>
                <a:cs typeface="Times New Roman" pitchFamily="18" charset="0"/>
              </a:rPr>
              <a:t>có</a:t>
            </a:r>
            <a:r>
              <a:rPr lang="en-US" altLang="en-US" sz="3400" dirty="0">
                <a:solidFill>
                  <a:srgbClr val="000000"/>
                </a:solidFill>
                <a:latin typeface="Times New Roman" pitchFamily="18" charset="0"/>
                <a:cs typeface="Times New Roman" pitchFamily="18" charset="0"/>
              </a:rPr>
              <a:t> </a:t>
            </a:r>
            <a:r>
              <a:rPr lang="en-US" altLang="en-US" sz="3400" dirty="0" err="1">
                <a:solidFill>
                  <a:srgbClr val="000000"/>
                </a:solidFill>
                <a:latin typeface="Times New Roman" pitchFamily="18" charset="0"/>
                <a:cs typeface="Times New Roman" pitchFamily="18" charset="0"/>
              </a:rPr>
              <a:t>trong</a:t>
            </a:r>
            <a:r>
              <a:rPr lang="en-US" altLang="en-US" sz="3400" dirty="0">
                <a:solidFill>
                  <a:srgbClr val="000000"/>
                </a:solidFill>
                <a:latin typeface="Times New Roman" pitchFamily="18" charset="0"/>
                <a:cs typeface="Times New Roman" pitchFamily="18" charset="0"/>
              </a:rPr>
              <a:t> 100 gam </a:t>
            </a:r>
            <a:r>
              <a:rPr lang="en-US" altLang="en-US" sz="3400">
                <a:solidFill>
                  <a:srgbClr val="000000"/>
                </a:solidFill>
                <a:latin typeface="Times New Roman" pitchFamily="18" charset="0"/>
                <a:cs typeface="Times New Roman" pitchFamily="18" charset="0"/>
              </a:rPr>
              <a:t>dung dịch</a:t>
            </a:r>
            <a:endParaRPr lang="en-US" altLang="en-US" sz="3400" dirty="0">
              <a:solidFill>
                <a:srgbClr val="000000"/>
              </a:solidFill>
              <a:latin typeface="Times New Roman" pitchFamily="18" charset="0"/>
              <a:cs typeface="Times New Roman" pitchFamily="18" charset="0"/>
            </a:endParaRPr>
          </a:p>
          <a:p>
            <a:pPr eaLnBrk="1" hangingPunct="1"/>
            <a:r>
              <a:rPr lang="en-US" altLang="en-US" sz="3400">
                <a:solidFill>
                  <a:srgbClr val="000000"/>
                </a:solidFill>
                <a:latin typeface="Times New Roman" pitchFamily="18" charset="0"/>
                <a:cs typeface="Times New Roman" pitchFamily="18" charset="0"/>
              </a:rPr>
              <a:t>  -  </a:t>
            </a:r>
            <a:r>
              <a:rPr lang="en-US" altLang="en-US" sz="3400" dirty="0" err="1">
                <a:solidFill>
                  <a:srgbClr val="000000"/>
                </a:solidFill>
                <a:latin typeface="Times New Roman" pitchFamily="18" charset="0"/>
                <a:cs typeface="Times New Roman" pitchFamily="18" charset="0"/>
              </a:rPr>
              <a:t>Kí</a:t>
            </a:r>
            <a:r>
              <a:rPr lang="en-US" altLang="en-US" sz="3400" dirty="0">
                <a:solidFill>
                  <a:srgbClr val="000000"/>
                </a:solidFill>
                <a:latin typeface="Times New Roman" pitchFamily="18" charset="0"/>
                <a:cs typeface="Times New Roman" pitchFamily="18" charset="0"/>
              </a:rPr>
              <a:t> </a:t>
            </a:r>
            <a:r>
              <a:rPr lang="en-US" altLang="en-US" sz="3400" dirty="0" err="1">
                <a:solidFill>
                  <a:srgbClr val="000000"/>
                </a:solidFill>
                <a:latin typeface="Times New Roman" pitchFamily="18" charset="0"/>
                <a:cs typeface="Times New Roman" pitchFamily="18" charset="0"/>
              </a:rPr>
              <a:t>hiệu</a:t>
            </a:r>
            <a:r>
              <a:rPr lang="en-US" altLang="en-US" sz="3400" dirty="0">
                <a:solidFill>
                  <a:srgbClr val="000000"/>
                </a:solidFill>
                <a:latin typeface="Times New Roman" pitchFamily="18" charset="0"/>
                <a:cs typeface="Times New Roman" pitchFamily="18" charset="0"/>
              </a:rPr>
              <a:t>: </a:t>
            </a:r>
            <a:r>
              <a:rPr lang="en-US" altLang="en-US" sz="3400">
                <a:solidFill>
                  <a:srgbClr val="000000"/>
                </a:solidFill>
                <a:latin typeface="Times New Roman" pitchFamily="18" charset="0"/>
                <a:cs typeface="Times New Roman" pitchFamily="18" charset="0"/>
              </a:rPr>
              <a:t>C%</a:t>
            </a:r>
            <a:endParaRPr lang="en-US" altLang="en-US" sz="3400" dirty="0">
              <a:solidFill>
                <a:srgbClr val="000000"/>
              </a:solidFill>
              <a:latin typeface="Times New Roman" pitchFamily="18" charset="0"/>
              <a:cs typeface="Times New Roman" pitchFamily="18" charset="0"/>
            </a:endParaRPr>
          </a:p>
        </p:txBody>
      </p:sp>
      <p:sp>
        <p:nvSpPr>
          <p:cNvPr id="9" name="TextBox 8"/>
          <p:cNvSpPr txBox="1"/>
          <p:nvPr/>
        </p:nvSpPr>
        <p:spPr>
          <a:xfrm>
            <a:off x="219222" y="330019"/>
            <a:ext cx="73152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II. NỒNG DỘ DUNG DỊCH</a:t>
            </a:r>
          </a:p>
        </p:txBody>
      </p:sp>
      <p:sp>
        <p:nvSpPr>
          <p:cNvPr id="2" name="Text Box 10">
            <a:extLst>
              <a:ext uri="{FF2B5EF4-FFF2-40B4-BE49-F238E27FC236}">
                <a16:creationId xmlns:a16="http://schemas.microsoft.com/office/drawing/2014/main" id="{2F0C0F78-A90D-B9B6-FDD3-76D78AA6253B}"/>
              </a:ext>
            </a:extLst>
          </p:cNvPr>
          <p:cNvSpPr txBox="1">
            <a:spLocks noChangeArrowheads="1"/>
          </p:cNvSpPr>
          <p:nvPr/>
        </p:nvSpPr>
        <p:spPr bwMode="auto">
          <a:xfrm>
            <a:off x="195776" y="3202262"/>
            <a:ext cx="86868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r>
              <a:rPr lang="en-US" altLang="en-US" sz="3000">
                <a:solidFill>
                  <a:srgbClr val="0000CC"/>
                </a:solidFill>
                <a:latin typeface="Times New Roman" pitchFamily="18" charset="0"/>
              </a:rPr>
              <a:t>Ví dụ 1: Dung dịch muối ăn có nồng độ 25% : cho biết trong 100 gam dung dịch muối ăn có 25 gam chất tan (muối ăn) và 75 gam nước </a:t>
            </a:r>
            <a:r>
              <a:rPr lang="en-US" altLang="en-US" sz="3000">
                <a:solidFill>
                  <a:srgbClr val="0000CC"/>
                </a:solidFill>
                <a:latin typeface="Times New Roman" pitchFamily="18" charset="0"/>
                <a:sym typeface="Wingdings" pitchFamily="2" charset="2"/>
              </a:rPr>
              <a:t>.</a:t>
            </a:r>
          </a:p>
        </p:txBody>
      </p:sp>
      <p:sp>
        <p:nvSpPr>
          <p:cNvPr id="4" name="Hộp Văn bản 3">
            <a:extLst>
              <a:ext uri="{FF2B5EF4-FFF2-40B4-BE49-F238E27FC236}">
                <a16:creationId xmlns:a16="http://schemas.microsoft.com/office/drawing/2014/main" id="{68C7DFD1-ED4E-6C25-66C5-F913B40925D9}"/>
              </a:ext>
            </a:extLst>
          </p:cNvPr>
          <p:cNvSpPr txBox="1"/>
          <p:nvPr/>
        </p:nvSpPr>
        <p:spPr>
          <a:xfrm>
            <a:off x="200465" y="4864255"/>
            <a:ext cx="8686800" cy="1015663"/>
          </a:xfrm>
          <a:prstGeom prst="rect">
            <a:avLst/>
          </a:prstGeom>
          <a:noFill/>
        </p:spPr>
        <p:txBody>
          <a:bodyPr wrap="square">
            <a:spAutoFit/>
          </a:bodyPr>
          <a:lstStyle/>
          <a:p>
            <a:pPr algn="just" eaLnBrk="1" fontAlgn="auto" hangingPunct="1">
              <a:spcBef>
                <a:spcPts val="0"/>
              </a:spcBef>
              <a:spcAft>
                <a:spcPts val="0"/>
              </a:spcAft>
              <a:defRPr/>
            </a:pPr>
            <a:r>
              <a:rPr lang="en-US" sz="3000">
                <a:solidFill>
                  <a:srgbClr val="0000CC"/>
                </a:solidFill>
                <a:latin typeface="Times New Roman" pitchFamily="18" charset="0"/>
              </a:rPr>
              <a:t>Ví dụ 2: Dung dịch đường có nồng độ 40%. Cho biết điều gì?</a:t>
            </a:r>
            <a:endParaRPr lang="en-US" sz="3000" dirty="0">
              <a:solidFill>
                <a:srgbClr val="0000CC"/>
              </a:solidFill>
              <a:latin typeface="Times New Roman" pitchFamily="18" charset="0"/>
            </a:endParaRPr>
          </a:p>
        </p:txBody>
      </p:sp>
    </p:spTree>
    <p:extLst>
      <p:ext uri="{BB962C8B-B14F-4D97-AF65-F5344CB8AC3E}">
        <p14:creationId xmlns:p14="http://schemas.microsoft.com/office/powerpoint/2010/main" val="2726843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1000"/>
                                        <p:tgtEl>
                                          <p:spTgt spid="7173"/>
                                        </p:tgtEl>
                                      </p:cBhvr>
                                    </p:animEffect>
                                    <p:anim calcmode="lin" valueType="num">
                                      <p:cBhvr>
                                        <p:cTn id="8" dur="1000" fill="hold"/>
                                        <p:tgtEl>
                                          <p:spTgt spid="7173"/>
                                        </p:tgtEl>
                                        <p:attrNameLst>
                                          <p:attrName>ppt_x</p:attrName>
                                        </p:attrNameLst>
                                      </p:cBhvr>
                                      <p:tavLst>
                                        <p:tav tm="0">
                                          <p:val>
                                            <p:strVal val="#ppt_x"/>
                                          </p:val>
                                        </p:tav>
                                        <p:tav tm="100000">
                                          <p:val>
                                            <p:strVal val="#ppt_x"/>
                                          </p:val>
                                        </p:tav>
                                      </p:tavLst>
                                    </p:anim>
                                    <p:anim calcmode="lin" valueType="num">
                                      <p:cBhvr>
                                        <p:cTn id="9" dur="1000" fill="hold"/>
                                        <p:tgtEl>
                                          <p:spTgt spid="717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176"/>
                                        </p:tgtEl>
                                        <p:attrNameLst>
                                          <p:attrName>style.visibility</p:attrName>
                                        </p:attrNameLst>
                                      </p:cBhvr>
                                      <p:to>
                                        <p:strVal val="visible"/>
                                      </p:to>
                                    </p:set>
                                    <p:anim calcmode="lin" valueType="num">
                                      <p:cBhvr>
                                        <p:cTn id="14" dur="1000" fill="hold"/>
                                        <p:tgtEl>
                                          <p:spTgt spid="7176"/>
                                        </p:tgtEl>
                                        <p:attrNameLst>
                                          <p:attrName>ppt_x</p:attrName>
                                        </p:attrNameLst>
                                      </p:cBhvr>
                                      <p:tavLst>
                                        <p:tav tm="0">
                                          <p:val>
                                            <p:strVal val="#ppt_x-.2"/>
                                          </p:val>
                                        </p:tav>
                                        <p:tav tm="100000">
                                          <p:val>
                                            <p:strVal val="#ppt_x"/>
                                          </p:val>
                                        </p:tav>
                                      </p:tavLst>
                                    </p:anim>
                                    <p:anim calcmode="lin" valueType="num">
                                      <p:cBhvr>
                                        <p:cTn id="15" dur="1000" fill="hold"/>
                                        <p:tgtEl>
                                          <p:spTgt spid="717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176"/>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6" grpId="0"/>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1" name="Text Box 11"/>
          <p:cNvSpPr txBox="1">
            <a:spLocks noChangeArrowheads="1"/>
          </p:cNvSpPr>
          <p:nvPr/>
        </p:nvSpPr>
        <p:spPr bwMode="auto">
          <a:xfrm>
            <a:off x="341140" y="90487"/>
            <a:ext cx="838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r>
              <a:rPr lang="en-US" altLang="en-US" sz="3000">
                <a:solidFill>
                  <a:srgbClr val="000000"/>
                </a:solidFill>
                <a:latin typeface="Times New Roman" pitchFamily="18" charset="0"/>
              </a:rPr>
              <a:t>Bài tập: Hòa tan 50g natri nitrat vào 450g nước. Tính nồng độ phần trăm của dung dịch thu được?</a:t>
            </a:r>
          </a:p>
        </p:txBody>
      </p:sp>
      <p:sp>
        <p:nvSpPr>
          <p:cNvPr id="10253" name="Text Box 13"/>
          <p:cNvSpPr txBox="1">
            <a:spLocks noChangeArrowheads="1"/>
          </p:cNvSpPr>
          <p:nvPr/>
        </p:nvSpPr>
        <p:spPr bwMode="auto">
          <a:xfrm>
            <a:off x="338795" y="1371600"/>
            <a:ext cx="1752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3000">
                <a:solidFill>
                  <a:srgbClr val="FF0000"/>
                </a:solidFill>
                <a:latin typeface="Times New Roman" pitchFamily="18" charset="0"/>
              </a:rPr>
              <a:t>Cho biết:</a:t>
            </a:r>
          </a:p>
        </p:txBody>
      </p:sp>
      <p:sp>
        <p:nvSpPr>
          <p:cNvPr id="10254" name="Text Box 14"/>
          <p:cNvSpPr txBox="1">
            <a:spLocks noChangeArrowheads="1"/>
          </p:cNvSpPr>
          <p:nvPr/>
        </p:nvSpPr>
        <p:spPr bwMode="auto">
          <a:xfrm>
            <a:off x="2015195" y="1371600"/>
            <a:ext cx="38100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3000">
                <a:solidFill>
                  <a:srgbClr val="000000"/>
                </a:solidFill>
                <a:latin typeface="Times New Roman" pitchFamily="18" charset="0"/>
              </a:rPr>
              <a:t>m</a:t>
            </a:r>
            <a:r>
              <a:rPr lang="en-US" altLang="en-US" sz="3000" baseline="-25000">
                <a:solidFill>
                  <a:srgbClr val="000000"/>
                </a:solidFill>
                <a:latin typeface="Times New Roman" pitchFamily="18" charset="0"/>
              </a:rPr>
              <a:t>ct </a:t>
            </a:r>
            <a:r>
              <a:rPr lang="en-US" altLang="en-US" sz="3000">
                <a:solidFill>
                  <a:srgbClr val="000000"/>
                </a:solidFill>
                <a:latin typeface="Times New Roman" pitchFamily="18" charset="0"/>
              </a:rPr>
              <a:t>(NaNO</a:t>
            </a:r>
            <a:r>
              <a:rPr lang="en-US" altLang="en-US" sz="3000" baseline="-25000">
                <a:solidFill>
                  <a:srgbClr val="000000"/>
                </a:solidFill>
                <a:latin typeface="Times New Roman" pitchFamily="18" charset="0"/>
              </a:rPr>
              <a:t>3</a:t>
            </a:r>
            <a:r>
              <a:rPr lang="en-US" altLang="en-US" sz="3000">
                <a:solidFill>
                  <a:srgbClr val="000000"/>
                </a:solidFill>
                <a:latin typeface="Times New Roman" pitchFamily="18" charset="0"/>
              </a:rPr>
              <a:t>) = 50g</a:t>
            </a:r>
          </a:p>
          <a:p>
            <a:pPr eaLnBrk="1" hangingPunct="1">
              <a:spcBef>
                <a:spcPct val="50000"/>
              </a:spcBef>
            </a:pPr>
            <a:r>
              <a:rPr lang="en-US" altLang="en-US" sz="3000">
                <a:solidFill>
                  <a:srgbClr val="000000"/>
                </a:solidFill>
                <a:latin typeface="Times New Roman" pitchFamily="18" charset="0"/>
              </a:rPr>
              <a:t>m</a:t>
            </a:r>
            <a:r>
              <a:rPr lang="en-US" altLang="en-US" sz="3000" baseline="-25000">
                <a:solidFill>
                  <a:srgbClr val="000000"/>
                </a:solidFill>
                <a:latin typeface="Times New Roman" pitchFamily="18" charset="0"/>
              </a:rPr>
              <a:t>dm</a:t>
            </a:r>
            <a:r>
              <a:rPr lang="en-US" altLang="en-US" sz="3000">
                <a:solidFill>
                  <a:srgbClr val="000000"/>
                </a:solidFill>
                <a:latin typeface="Times New Roman" pitchFamily="18" charset="0"/>
              </a:rPr>
              <a:t> (H</a:t>
            </a:r>
            <a:r>
              <a:rPr lang="en-US" altLang="en-US" sz="3000" baseline="-25000">
                <a:solidFill>
                  <a:srgbClr val="000000"/>
                </a:solidFill>
                <a:latin typeface="Times New Roman" pitchFamily="18" charset="0"/>
              </a:rPr>
              <a:t>2</a:t>
            </a:r>
            <a:r>
              <a:rPr lang="en-US" altLang="en-US" sz="3000">
                <a:solidFill>
                  <a:srgbClr val="000000"/>
                </a:solidFill>
                <a:latin typeface="Times New Roman" pitchFamily="18" charset="0"/>
              </a:rPr>
              <a:t>O) = 450g</a:t>
            </a:r>
          </a:p>
        </p:txBody>
      </p:sp>
      <p:sp>
        <p:nvSpPr>
          <p:cNvPr id="10255" name="Text Box 15"/>
          <p:cNvSpPr txBox="1">
            <a:spLocks noChangeArrowheads="1"/>
          </p:cNvSpPr>
          <p:nvPr/>
        </p:nvSpPr>
        <p:spPr bwMode="auto">
          <a:xfrm>
            <a:off x="433752" y="2606675"/>
            <a:ext cx="3505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3000">
                <a:solidFill>
                  <a:srgbClr val="FF0000"/>
                </a:solidFill>
                <a:latin typeface="Times New Roman" pitchFamily="18" charset="0"/>
              </a:rPr>
              <a:t>Tính: %C = ?</a:t>
            </a:r>
          </a:p>
        </p:txBody>
      </p:sp>
      <p:graphicFrame>
        <p:nvGraphicFramePr>
          <p:cNvPr id="2" name="Object 13">
            <a:extLst>
              <a:ext uri="{FF2B5EF4-FFF2-40B4-BE49-F238E27FC236}">
                <a16:creationId xmlns:a16="http://schemas.microsoft.com/office/drawing/2014/main" id="{A8EA2C82-FD12-5BBD-6428-BE86CBC44A49}"/>
              </a:ext>
            </a:extLst>
          </p:cNvPr>
          <p:cNvGraphicFramePr>
            <a:graphicFrameLocks noGrp="1" noChangeAspect="1"/>
          </p:cNvGraphicFramePr>
          <p:nvPr>
            <p:ph idx="1"/>
            <p:extLst>
              <p:ext uri="{D42A27DB-BD31-4B8C-83A1-F6EECF244321}">
                <p14:modId xmlns:p14="http://schemas.microsoft.com/office/powerpoint/2010/main" val="3829375326"/>
              </p:ext>
            </p:extLst>
          </p:nvPr>
        </p:nvGraphicFramePr>
        <p:xfrm>
          <a:off x="1752600" y="4886325"/>
          <a:ext cx="3581400" cy="1047750"/>
        </p:xfrm>
        <a:graphic>
          <a:graphicData uri="http://schemas.openxmlformats.org/presentationml/2006/ole">
            <mc:AlternateContent xmlns:mc="http://schemas.openxmlformats.org/markup-compatibility/2006">
              <mc:Choice xmlns:v="urn:schemas-microsoft-com:vml" Requires="v">
                <p:oleObj name="Equation" r:id="rId2" imgW="1345616" imgH="393529" progId="Equation.DSMT4">
                  <p:embed/>
                </p:oleObj>
              </mc:Choice>
              <mc:Fallback>
                <p:oleObj name="Equation" r:id="rId2" imgW="1345616" imgH="393529" progId="Equation.DSMT4">
                  <p:embed/>
                  <p:pic>
                    <p:nvPicPr>
                      <p:cNvPr id="11277" name="Object 1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886325"/>
                        <a:ext cx="35814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 Box 9">
            <a:extLst>
              <a:ext uri="{FF2B5EF4-FFF2-40B4-BE49-F238E27FC236}">
                <a16:creationId xmlns:a16="http://schemas.microsoft.com/office/drawing/2014/main" id="{614B2402-F321-4EC7-6275-2B4D24B0BF8D}"/>
              </a:ext>
            </a:extLst>
          </p:cNvPr>
          <p:cNvSpPr txBox="1">
            <a:spLocks noChangeArrowheads="1"/>
          </p:cNvSpPr>
          <p:nvPr/>
        </p:nvSpPr>
        <p:spPr bwMode="auto">
          <a:xfrm>
            <a:off x="609600" y="3048000"/>
            <a:ext cx="91440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2800">
                <a:solidFill>
                  <a:srgbClr val="0000CC"/>
                </a:solidFill>
                <a:latin typeface="Times New Roman" pitchFamily="18" charset="0"/>
                <a:cs typeface="Times New Roman" pitchFamily="18" charset="0"/>
              </a:rPr>
              <a:t>Khối lượng của dung dịch:   450+50=500(g)</a:t>
            </a:r>
          </a:p>
          <a:p>
            <a:pPr eaLnBrk="1" hangingPunct="1">
              <a:spcBef>
                <a:spcPct val="50000"/>
              </a:spcBef>
            </a:pPr>
            <a:r>
              <a:rPr lang="en-US" altLang="en-US" sz="2800">
                <a:solidFill>
                  <a:srgbClr val="0000CC"/>
                </a:solidFill>
                <a:latin typeface="Times New Roman" pitchFamily="18" charset="0"/>
                <a:cs typeface="Times New Roman" pitchFamily="18" charset="0"/>
              </a:rPr>
              <a:t>Trong 500g dung dịch có 50g chất tan</a:t>
            </a:r>
          </a:p>
          <a:p>
            <a:pPr eaLnBrk="1" hangingPunct="1">
              <a:spcBef>
                <a:spcPct val="50000"/>
              </a:spcBef>
            </a:pPr>
            <a:r>
              <a:rPr lang="en-US" altLang="en-US" sz="2800">
                <a:solidFill>
                  <a:srgbClr val="0000CC"/>
                </a:solidFill>
                <a:latin typeface="Times New Roman" pitchFamily="18" charset="0"/>
                <a:cs typeface="Times New Roman" pitchFamily="18" charset="0"/>
              </a:rPr>
              <a:t>Trong 100g dung dịch có  x g chất tan</a:t>
            </a:r>
          </a:p>
        </p:txBody>
      </p:sp>
      <p:sp>
        <p:nvSpPr>
          <p:cNvPr id="4" name="Text Box 15">
            <a:extLst>
              <a:ext uri="{FF2B5EF4-FFF2-40B4-BE49-F238E27FC236}">
                <a16:creationId xmlns:a16="http://schemas.microsoft.com/office/drawing/2014/main" id="{2F01A73F-79D9-ADEC-9D5C-CDF7F71B205F}"/>
              </a:ext>
            </a:extLst>
          </p:cNvPr>
          <p:cNvSpPr txBox="1">
            <a:spLocks noChangeArrowheads="1"/>
          </p:cNvSpPr>
          <p:nvPr/>
        </p:nvSpPr>
        <p:spPr bwMode="auto">
          <a:xfrm>
            <a:off x="609600" y="60960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2800">
                <a:solidFill>
                  <a:srgbClr val="0000CC"/>
                </a:solidFill>
                <a:latin typeface="Times New Roman" pitchFamily="18" charset="0"/>
                <a:cs typeface="Times New Roman" pitchFamily="18" charset="0"/>
              </a:rPr>
              <a:t>Vậy dung dịch natri nitrat có nồng độ 10%</a:t>
            </a:r>
          </a:p>
        </p:txBody>
      </p:sp>
    </p:spTree>
    <p:extLst>
      <p:ext uri="{BB962C8B-B14F-4D97-AF65-F5344CB8AC3E}">
        <p14:creationId xmlns:p14="http://schemas.microsoft.com/office/powerpoint/2010/main" val="3321241574"/>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53"/>
                                        </p:tgtEl>
                                        <p:attrNameLst>
                                          <p:attrName>style.visibility</p:attrName>
                                        </p:attrNameLst>
                                      </p:cBhvr>
                                      <p:to>
                                        <p:strVal val="visible"/>
                                      </p:to>
                                    </p:set>
                                    <p:anim calcmode="lin" valueType="num">
                                      <p:cBhvr>
                                        <p:cTn id="7" dur="1000" fill="hold"/>
                                        <p:tgtEl>
                                          <p:spTgt spid="10253"/>
                                        </p:tgtEl>
                                        <p:attrNameLst>
                                          <p:attrName>ppt_x</p:attrName>
                                        </p:attrNameLst>
                                      </p:cBhvr>
                                      <p:tavLst>
                                        <p:tav tm="0">
                                          <p:val>
                                            <p:strVal val="#ppt_x-.2"/>
                                          </p:val>
                                        </p:tav>
                                        <p:tav tm="100000">
                                          <p:val>
                                            <p:strVal val="#ppt_x"/>
                                          </p:val>
                                        </p:tav>
                                      </p:tavLst>
                                    </p:anim>
                                    <p:anim calcmode="lin" valueType="num">
                                      <p:cBhvr>
                                        <p:cTn id="8" dur="1000" fill="hold"/>
                                        <p:tgtEl>
                                          <p:spTgt spid="1025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5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254"/>
                                        </p:tgtEl>
                                        <p:attrNameLst>
                                          <p:attrName>style.visibility</p:attrName>
                                        </p:attrNameLst>
                                      </p:cBhvr>
                                      <p:to>
                                        <p:strVal val="visible"/>
                                      </p:to>
                                    </p:set>
                                    <p:anim calcmode="lin" valueType="num">
                                      <p:cBhvr>
                                        <p:cTn id="12" dur="1000" fill="hold"/>
                                        <p:tgtEl>
                                          <p:spTgt spid="10254"/>
                                        </p:tgtEl>
                                        <p:attrNameLst>
                                          <p:attrName>ppt_x</p:attrName>
                                        </p:attrNameLst>
                                      </p:cBhvr>
                                      <p:tavLst>
                                        <p:tav tm="0">
                                          <p:val>
                                            <p:strVal val="#ppt_x-.2"/>
                                          </p:val>
                                        </p:tav>
                                        <p:tav tm="100000">
                                          <p:val>
                                            <p:strVal val="#ppt_x"/>
                                          </p:val>
                                        </p:tav>
                                      </p:tavLst>
                                    </p:anim>
                                    <p:anim calcmode="lin" valueType="num">
                                      <p:cBhvr>
                                        <p:cTn id="13" dur="1000" fill="hold"/>
                                        <p:tgtEl>
                                          <p:spTgt spid="1025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254"/>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0255"/>
                                        </p:tgtEl>
                                        <p:attrNameLst>
                                          <p:attrName>style.visibility</p:attrName>
                                        </p:attrNameLst>
                                      </p:cBhvr>
                                      <p:to>
                                        <p:strVal val="visible"/>
                                      </p:to>
                                    </p:set>
                                    <p:anim calcmode="lin" valueType="num">
                                      <p:cBhvr>
                                        <p:cTn id="17" dur="1000" fill="hold"/>
                                        <p:tgtEl>
                                          <p:spTgt spid="10255"/>
                                        </p:tgtEl>
                                        <p:attrNameLst>
                                          <p:attrName>ppt_x</p:attrName>
                                        </p:attrNameLst>
                                      </p:cBhvr>
                                      <p:tavLst>
                                        <p:tav tm="0">
                                          <p:val>
                                            <p:strVal val="#ppt_x-.2"/>
                                          </p:val>
                                        </p:tav>
                                        <p:tav tm="100000">
                                          <p:val>
                                            <p:strVal val="#ppt_x"/>
                                          </p:val>
                                        </p:tav>
                                      </p:tavLst>
                                    </p:anim>
                                    <p:anim calcmode="lin" valueType="num">
                                      <p:cBhvr>
                                        <p:cTn id="18" dur="1000" fill="hold"/>
                                        <p:tgtEl>
                                          <p:spTgt spid="1025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255"/>
                                        </p:tgtEl>
                                      </p:cBhvr>
                                    </p:animEffect>
                                  </p:childTnLst>
                                </p:cTn>
                              </p:par>
                            </p:childTnLst>
                          </p:cTn>
                        </p:par>
                      </p:childTnLst>
                    </p:cTn>
                  </p:par>
                  <p:par>
                    <p:cTn id="20" fill="hold">
                      <p:stCondLst>
                        <p:cond delay="indefinite"/>
                      </p:stCondLst>
                      <p:childTnLst>
                        <p:par>
                          <p:cTn id="21" fill="hold">
                            <p:stCondLst>
                              <p:cond delay="0"/>
                            </p:stCondLst>
                            <p:childTnLst>
                              <p:par>
                                <p:cTn id="22" presetID="19" presetClass="entr" presetSubtype="1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0" fill="hold"/>
                                        <p:tgtEl>
                                          <p:spTgt spid="3"/>
                                        </p:tgtEl>
                                        <p:attrNameLst>
                                          <p:attrName>ppt_w</p:attrName>
                                        </p:attrNameLst>
                                      </p:cBhvr>
                                      <p:tavLst>
                                        <p:tav tm="0" fmla="#ppt_w*sin(2.5*pi*$)">
                                          <p:val>
                                            <p:fltVal val="0"/>
                                          </p:val>
                                        </p:tav>
                                        <p:tav tm="100000">
                                          <p:val>
                                            <p:fltVal val="1"/>
                                          </p:val>
                                        </p:tav>
                                      </p:tavLst>
                                    </p:anim>
                                    <p:anim calcmode="lin" valueType="num">
                                      <p:cBhvr>
                                        <p:cTn id="25" dur="5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3" grpId="0"/>
      <p:bldP spid="10254" grpId="0"/>
      <p:bldP spid="10255"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0551" y="441325"/>
            <a:ext cx="91440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marL="0" indent="0" eaLnBrk="1" hangingPunct="1"/>
            <a:r>
              <a:rPr lang="en-US" altLang="en-US" sz="3500" b="1" dirty="0">
                <a:solidFill>
                  <a:srgbClr val="0000FF"/>
                </a:solidFill>
                <a:latin typeface="Times New Roman" pitchFamily="18" charset="0"/>
              </a:rPr>
              <a:t>   1. </a:t>
            </a:r>
            <a:r>
              <a:rPr lang="en-US" altLang="en-US" sz="3500" b="1" dirty="0" err="1">
                <a:solidFill>
                  <a:srgbClr val="0000FF"/>
                </a:solidFill>
                <a:latin typeface="Times New Roman" pitchFamily="18" charset="0"/>
              </a:rPr>
              <a:t>Nồng</a:t>
            </a:r>
            <a:r>
              <a:rPr lang="en-US" altLang="en-US" sz="3500" b="1" dirty="0">
                <a:solidFill>
                  <a:srgbClr val="0000FF"/>
                </a:solidFill>
                <a:latin typeface="Times New Roman" pitchFamily="18" charset="0"/>
              </a:rPr>
              <a:t> </a:t>
            </a:r>
            <a:r>
              <a:rPr lang="vi-VN" altLang="en-US" sz="3500" b="1" dirty="0">
                <a:solidFill>
                  <a:srgbClr val="0000FF"/>
                </a:solidFill>
                <a:latin typeface="Times New Roman" pitchFamily="18" charset="0"/>
              </a:rPr>
              <a:t>đ</a:t>
            </a:r>
            <a:r>
              <a:rPr lang="en-US" altLang="en-US" sz="3500" b="1" dirty="0">
                <a:solidFill>
                  <a:srgbClr val="0000FF"/>
                </a:solidFill>
                <a:latin typeface="Times New Roman" pitchFamily="18" charset="0"/>
              </a:rPr>
              <a:t>ộ </a:t>
            </a:r>
            <a:r>
              <a:rPr lang="en-US" altLang="en-US" sz="3500" b="1" dirty="0" err="1">
                <a:solidFill>
                  <a:srgbClr val="0000FF"/>
                </a:solidFill>
                <a:latin typeface="Times New Roman" pitchFamily="18" charset="0"/>
              </a:rPr>
              <a:t>phần</a:t>
            </a:r>
            <a:r>
              <a:rPr lang="en-US" altLang="en-US" sz="3500" b="1" dirty="0">
                <a:solidFill>
                  <a:srgbClr val="0000FF"/>
                </a:solidFill>
                <a:latin typeface="Times New Roman" pitchFamily="18" charset="0"/>
              </a:rPr>
              <a:t> </a:t>
            </a:r>
            <a:r>
              <a:rPr lang="en-US" altLang="en-US" sz="3500" b="1" dirty="0" err="1">
                <a:solidFill>
                  <a:srgbClr val="0000FF"/>
                </a:solidFill>
                <a:latin typeface="Times New Roman" pitchFamily="18" charset="0"/>
              </a:rPr>
              <a:t>tr</a:t>
            </a:r>
            <a:r>
              <a:rPr lang="vi-VN" altLang="en-US" sz="3500" b="1" dirty="0">
                <a:solidFill>
                  <a:srgbClr val="0000FF"/>
                </a:solidFill>
                <a:latin typeface="Times New Roman" pitchFamily="18" charset="0"/>
              </a:rPr>
              <a:t>ă</a:t>
            </a:r>
            <a:r>
              <a:rPr lang="en-US" altLang="en-US" sz="3500" b="1" dirty="0">
                <a:solidFill>
                  <a:srgbClr val="0000FF"/>
                </a:solidFill>
                <a:latin typeface="Times New Roman" pitchFamily="18" charset="0"/>
              </a:rPr>
              <a:t>m </a:t>
            </a:r>
            <a:r>
              <a:rPr lang="en-US" altLang="en-US" sz="3500" b="1" dirty="0" err="1">
                <a:solidFill>
                  <a:srgbClr val="0000FF"/>
                </a:solidFill>
                <a:latin typeface="Times New Roman" pitchFamily="18" charset="0"/>
              </a:rPr>
              <a:t>của</a:t>
            </a:r>
            <a:r>
              <a:rPr lang="en-US" altLang="en-US" sz="3500" b="1" dirty="0">
                <a:solidFill>
                  <a:srgbClr val="0000FF"/>
                </a:solidFill>
                <a:latin typeface="Times New Roman" pitchFamily="18" charset="0"/>
              </a:rPr>
              <a:t> dung </a:t>
            </a:r>
            <a:r>
              <a:rPr lang="en-US" altLang="en-US" sz="3500" b="1" dirty="0" err="1">
                <a:solidFill>
                  <a:srgbClr val="0000FF"/>
                </a:solidFill>
                <a:latin typeface="Times New Roman" pitchFamily="18" charset="0"/>
              </a:rPr>
              <a:t>dịch</a:t>
            </a:r>
            <a:endParaRPr lang="en-US" altLang="en-US" sz="3500" dirty="0">
              <a:latin typeface="Times New Roman" pitchFamily="18" charset="0"/>
            </a:endParaRPr>
          </a:p>
          <a:p>
            <a:pPr eaLnBrk="1" hangingPunct="1"/>
            <a:r>
              <a:rPr lang="en-US" altLang="en-US" sz="3500">
                <a:solidFill>
                  <a:srgbClr val="0000FF"/>
                </a:solidFill>
                <a:latin typeface="Times New Roman" pitchFamily="18" charset="0"/>
              </a:rPr>
              <a:t>    Công </a:t>
            </a:r>
            <a:r>
              <a:rPr lang="en-US" altLang="en-US" sz="3500" dirty="0" err="1">
                <a:solidFill>
                  <a:srgbClr val="0000FF"/>
                </a:solidFill>
                <a:latin typeface="Times New Roman" pitchFamily="18" charset="0"/>
              </a:rPr>
              <a:t>thức</a:t>
            </a:r>
            <a:endParaRPr lang="en-US" altLang="en-US" sz="2700" u="sng" dirty="0">
              <a:solidFill>
                <a:srgbClr val="0000FF"/>
              </a:solidFill>
              <a:latin typeface="Times New Roman" pitchFamily="18" charset="0"/>
            </a:endParaRPr>
          </a:p>
        </p:txBody>
      </p:sp>
      <p:sp>
        <p:nvSpPr>
          <p:cNvPr id="2" name="Text Box 12">
            <a:extLst>
              <a:ext uri="{FF2B5EF4-FFF2-40B4-BE49-F238E27FC236}">
                <a16:creationId xmlns:a16="http://schemas.microsoft.com/office/drawing/2014/main" id="{181F3F96-F147-FBF6-22FC-925AB131149C}"/>
              </a:ext>
            </a:extLst>
          </p:cNvPr>
          <p:cNvSpPr txBox="1">
            <a:spLocks noChangeArrowheads="1"/>
          </p:cNvSpPr>
          <p:nvPr/>
        </p:nvSpPr>
        <p:spPr bwMode="auto">
          <a:xfrm>
            <a:off x="1082300" y="2944092"/>
            <a:ext cx="5257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3000">
                <a:solidFill>
                  <a:srgbClr val="000000"/>
                </a:solidFill>
                <a:latin typeface="Times New Roman" pitchFamily="18" charset="0"/>
              </a:rPr>
              <a:t>m</a:t>
            </a:r>
            <a:r>
              <a:rPr lang="en-US" altLang="en-US" sz="3000" baseline="-25000">
                <a:solidFill>
                  <a:srgbClr val="000000"/>
                </a:solidFill>
                <a:latin typeface="Times New Roman" pitchFamily="18" charset="0"/>
              </a:rPr>
              <a:t>ct</a:t>
            </a:r>
            <a:r>
              <a:rPr lang="en-US" altLang="en-US" sz="3000">
                <a:solidFill>
                  <a:srgbClr val="000000"/>
                </a:solidFill>
                <a:latin typeface="Times New Roman" pitchFamily="18" charset="0"/>
              </a:rPr>
              <a:t>: khối lương chất tan (g)</a:t>
            </a:r>
          </a:p>
          <a:p>
            <a:pPr eaLnBrk="1" hangingPunct="1">
              <a:spcBef>
                <a:spcPct val="50000"/>
              </a:spcBef>
            </a:pPr>
            <a:r>
              <a:rPr lang="en-US" altLang="en-US" sz="3000">
                <a:solidFill>
                  <a:srgbClr val="000000"/>
                </a:solidFill>
                <a:latin typeface="Times New Roman" pitchFamily="18" charset="0"/>
              </a:rPr>
              <a:t>m</a:t>
            </a:r>
            <a:r>
              <a:rPr lang="en-US" altLang="en-US" sz="3000" baseline="-25000">
                <a:solidFill>
                  <a:srgbClr val="000000"/>
                </a:solidFill>
                <a:latin typeface="Times New Roman" pitchFamily="18" charset="0"/>
              </a:rPr>
              <a:t>dd</a:t>
            </a:r>
            <a:r>
              <a:rPr lang="en-US" altLang="en-US" sz="3000">
                <a:solidFill>
                  <a:srgbClr val="000000"/>
                </a:solidFill>
                <a:latin typeface="Times New Roman" pitchFamily="18" charset="0"/>
              </a:rPr>
              <a:t>: khối lượng dung dịch (g)</a:t>
            </a:r>
          </a:p>
          <a:p>
            <a:pPr eaLnBrk="1" hangingPunct="1">
              <a:spcBef>
                <a:spcPct val="50000"/>
              </a:spcBef>
            </a:pPr>
            <a:r>
              <a:rPr lang="en-US" altLang="en-US" sz="3000">
                <a:solidFill>
                  <a:srgbClr val="000000"/>
                </a:solidFill>
                <a:latin typeface="Times New Roman" pitchFamily="18" charset="0"/>
              </a:rPr>
              <a:t>C%: nồng độ phần trăm</a:t>
            </a:r>
          </a:p>
        </p:txBody>
      </p:sp>
      <p:grpSp>
        <p:nvGrpSpPr>
          <p:cNvPr id="3" name="Group 35">
            <a:extLst>
              <a:ext uri="{FF2B5EF4-FFF2-40B4-BE49-F238E27FC236}">
                <a16:creationId xmlns:a16="http://schemas.microsoft.com/office/drawing/2014/main" id="{B30F0635-05B3-12C8-8448-89CC26E29348}"/>
              </a:ext>
            </a:extLst>
          </p:cNvPr>
          <p:cNvGrpSpPr/>
          <p:nvPr/>
        </p:nvGrpSpPr>
        <p:grpSpPr>
          <a:xfrm>
            <a:off x="926442" y="1752600"/>
            <a:ext cx="5888183" cy="1118966"/>
            <a:chOff x="1551708" y="3671456"/>
            <a:chExt cx="5888183" cy="1118966"/>
          </a:xfrm>
        </p:grpSpPr>
        <p:sp>
          <p:nvSpPr>
            <p:cNvPr id="4" name="TextBox 36">
              <a:extLst>
                <a:ext uri="{FF2B5EF4-FFF2-40B4-BE49-F238E27FC236}">
                  <a16:creationId xmlns:a16="http://schemas.microsoft.com/office/drawing/2014/main" id="{A3CAB86C-4617-682C-46B9-F36B73BA3847}"/>
                </a:ext>
              </a:extLst>
            </p:cNvPr>
            <p:cNvSpPr txBox="1"/>
            <p:nvPr/>
          </p:nvSpPr>
          <p:spPr>
            <a:xfrm>
              <a:off x="1551708" y="3976255"/>
              <a:ext cx="5888183" cy="523220"/>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C% =                      (%)</a:t>
              </a:r>
            </a:p>
          </p:txBody>
        </p:sp>
        <p:sp>
          <p:nvSpPr>
            <p:cNvPr id="7" name="TextBox 37">
              <a:extLst>
                <a:ext uri="{FF2B5EF4-FFF2-40B4-BE49-F238E27FC236}">
                  <a16:creationId xmlns:a16="http://schemas.microsoft.com/office/drawing/2014/main" id="{A04EDF7D-6ADC-5F68-DE49-0C9DC7676DAA}"/>
                </a:ext>
              </a:extLst>
            </p:cNvPr>
            <p:cNvSpPr txBox="1"/>
            <p:nvPr/>
          </p:nvSpPr>
          <p:spPr>
            <a:xfrm>
              <a:off x="2452248" y="3671456"/>
              <a:ext cx="1884218" cy="523220"/>
            </a:xfrm>
            <a:prstGeom prst="rect">
              <a:avLst/>
            </a:prstGeom>
            <a:noFill/>
          </p:spPr>
          <p:txBody>
            <a:bodyPr wrap="square" rtlCol="0">
              <a:spAutoFit/>
            </a:bodyPr>
            <a:lstStyle/>
            <a:p>
              <a:pPr algn="ctr"/>
              <a:r>
                <a:rPr lang="en-US" sz="2800" dirty="0" err="1">
                  <a:solidFill>
                    <a:srgbClr val="FF0000"/>
                  </a:solidFill>
                  <a:latin typeface="Times New Roman" pitchFamily="18" charset="0"/>
                  <a:cs typeface="Times New Roman" pitchFamily="18" charset="0"/>
                </a:rPr>
                <a:t>m</a:t>
              </a:r>
              <a:r>
                <a:rPr lang="en-US" sz="2800" baseline="-25000" dirty="0" err="1">
                  <a:solidFill>
                    <a:srgbClr val="FF0000"/>
                  </a:solidFill>
                  <a:latin typeface="Times New Roman" pitchFamily="18" charset="0"/>
                  <a:cs typeface="Times New Roman" pitchFamily="18" charset="0"/>
                </a:rPr>
                <a:t>ct</a:t>
              </a:r>
              <a:r>
                <a:rPr lang="en-US" sz="2800" dirty="0">
                  <a:solidFill>
                    <a:srgbClr val="FF0000"/>
                  </a:solidFill>
                  <a:latin typeface="Times New Roman" pitchFamily="18" charset="0"/>
                  <a:cs typeface="Times New Roman" pitchFamily="18" charset="0"/>
                </a:rPr>
                <a:t> x 100</a:t>
              </a:r>
            </a:p>
          </p:txBody>
        </p:sp>
        <p:cxnSp>
          <p:nvCxnSpPr>
            <p:cNvPr id="8" name="Straight Connector 42">
              <a:extLst>
                <a:ext uri="{FF2B5EF4-FFF2-40B4-BE49-F238E27FC236}">
                  <a16:creationId xmlns:a16="http://schemas.microsoft.com/office/drawing/2014/main" id="{C27698CF-8D75-2931-1659-767DDE030A4D}"/>
                </a:ext>
              </a:extLst>
            </p:cNvPr>
            <p:cNvCxnSpPr/>
            <p:nvPr/>
          </p:nvCxnSpPr>
          <p:spPr>
            <a:xfrm>
              <a:off x="2576942" y="4225636"/>
              <a:ext cx="1704109"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9" name="TextBox 43">
              <a:extLst>
                <a:ext uri="{FF2B5EF4-FFF2-40B4-BE49-F238E27FC236}">
                  <a16:creationId xmlns:a16="http://schemas.microsoft.com/office/drawing/2014/main" id="{74886F35-D24F-AB2F-5EB9-FF31ECDB578C}"/>
                </a:ext>
              </a:extLst>
            </p:cNvPr>
            <p:cNvSpPr txBox="1"/>
            <p:nvPr/>
          </p:nvSpPr>
          <p:spPr>
            <a:xfrm>
              <a:off x="2479954" y="4267202"/>
              <a:ext cx="1884218" cy="523220"/>
            </a:xfrm>
            <a:prstGeom prst="rect">
              <a:avLst/>
            </a:prstGeom>
            <a:noFill/>
          </p:spPr>
          <p:txBody>
            <a:bodyPr wrap="square" rtlCol="0">
              <a:spAutoFit/>
            </a:bodyPr>
            <a:lstStyle/>
            <a:p>
              <a:pPr algn="ctr"/>
              <a:r>
                <a:rPr lang="en-US" sz="2800" dirty="0" err="1">
                  <a:solidFill>
                    <a:srgbClr val="FF0000"/>
                  </a:solidFill>
                  <a:latin typeface="Times New Roman" pitchFamily="18" charset="0"/>
                  <a:cs typeface="Times New Roman" pitchFamily="18" charset="0"/>
                </a:rPr>
                <a:t>m</a:t>
              </a:r>
              <a:r>
                <a:rPr lang="en-US" sz="2800" baseline="-25000" dirty="0" err="1">
                  <a:solidFill>
                    <a:srgbClr val="FF0000"/>
                  </a:solidFill>
                  <a:latin typeface="Times New Roman" pitchFamily="18" charset="0"/>
                  <a:cs typeface="Times New Roman" pitchFamily="18" charset="0"/>
                </a:rPr>
                <a:t>dd</a:t>
              </a:r>
              <a:endParaRPr lang="en-US" sz="2800" dirty="0">
                <a:solidFill>
                  <a:srgbClr val="FF0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8004263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5"/>
          <p:cNvSpPr txBox="1">
            <a:spLocks noChangeArrowheads="1"/>
          </p:cNvSpPr>
          <p:nvPr/>
        </p:nvSpPr>
        <p:spPr bwMode="auto">
          <a:xfrm>
            <a:off x="335866" y="685800"/>
            <a:ext cx="8458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3000" b="1" u="sng" dirty="0" err="1">
                <a:latin typeface="Times New Roman" pitchFamily="18" charset="0"/>
              </a:rPr>
              <a:t>Bài</a:t>
            </a:r>
            <a:r>
              <a:rPr lang="en-US" altLang="en-US" sz="3000" b="1" u="sng" dirty="0">
                <a:latin typeface="Times New Roman" pitchFamily="18" charset="0"/>
              </a:rPr>
              <a:t> 1</a:t>
            </a:r>
            <a:r>
              <a:rPr lang="en-US" altLang="en-US" sz="3000" dirty="0">
                <a:latin typeface="Times New Roman" pitchFamily="18" charset="0"/>
              </a:rPr>
              <a:t>:Hòa tan 15 gam </a:t>
            </a:r>
            <a:r>
              <a:rPr lang="en-US" altLang="en-US" sz="3000" dirty="0" err="1">
                <a:latin typeface="Times New Roman" pitchFamily="18" charset="0"/>
              </a:rPr>
              <a:t>NaCl</a:t>
            </a:r>
            <a:r>
              <a:rPr lang="en-US" altLang="en-US" sz="3000" dirty="0">
                <a:latin typeface="Times New Roman" pitchFamily="18" charset="0"/>
              </a:rPr>
              <a:t> </a:t>
            </a:r>
            <a:r>
              <a:rPr lang="en-US" altLang="en-US" sz="3000" dirty="0" err="1">
                <a:latin typeface="Times New Roman" pitchFamily="18" charset="0"/>
              </a:rPr>
              <a:t>vào</a:t>
            </a:r>
            <a:r>
              <a:rPr lang="en-US" altLang="en-US" sz="3000" dirty="0">
                <a:latin typeface="Times New Roman" pitchFamily="18" charset="0"/>
              </a:rPr>
              <a:t> 45 gam </a:t>
            </a:r>
            <a:r>
              <a:rPr lang="en-US" altLang="en-US" sz="3000" dirty="0" err="1">
                <a:latin typeface="Times New Roman" pitchFamily="18" charset="0"/>
              </a:rPr>
              <a:t>nước</a:t>
            </a:r>
            <a:r>
              <a:rPr lang="en-US" altLang="en-US" sz="3000" dirty="0">
                <a:latin typeface="Times New Roman" pitchFamily="18" charset="0"/>
              </a:rPr>
              <a:t>. </a:t>
            </a:r>
            <a:r>
              <a:rPr lang="en-US" altLang="en-US" sz="3000" dirty="0" err="1">
                <a:latin typeface="Times New Roman" pitchFamily="18" charset="0"/>
              </a:rPr>
              <a:t>Tính</a:t>
            </a:r>
            <a:r>
              <a:rPr lang="en-US" altLang="en-US" sz="3000" dirty="0">
                <a:latin typeface="Times New Roman" pitchFamily="18" charset="0"/>
              </a:rPr>
              <a:t> </a:t>
            </a:r>
            <a:r>
              <a:rPr lang="en-US" altLang="en-US" sz="3000" dirty="0" err="1">
                <a:latin typeface="Times New Roman" pitchFamily="18" charset="0"/>
              </a:rPr>
              <a:t>nồng</a:t>
            </a:r>
            <a:r>
              <a:rPr lang="en-US" altLang="en-US" sz="3000" dirty="0">
                <a:latin typeface="Times New Roman" pitchFamily="18" charset="0"/>
              </a:rPr>
              <a:t> </a:t>
            </a:r>
            <a:r>
              <a:rPr lang="en-US" altLang="en-US" sz="3000" dirty="0" err="1">
                <a:latin typeface="Times New Roman" pitchFamily="18" charset="0"/>
              </a:rPr>
              <a:t>độ</a:t>
            </a:r>
            <a:r>
              <a:rPr lang="en-US" altLang="en-US" sz="3000" dirty="0">
                <a:latin typeface="Times New Roman" pitchFamily="18" charset="0"/>
              </a:rPr>
              <a:t> </a:t>
            </a:r>
            <a:r>
              <a:rPr lang="en-US" altLang="en-US" sz="3000" dirty="0" err="1">
                <a:latin typeface="Times New Roman" pitchFamily="18" charset="0"/>
              </a:rPr>
              <a:t>phần</a:t>
            </a:r>
            <a:r>
              <a:rPr lang="en-US" altLang="en-US" sz="3000" dirty="0">
                <a:latin typeface="Times New Roman" pitchFamily="18" charset="0"/>
              </a:rPr>
              <a:t> </a:t>
            </a:r>
            <a:r>
              <a:rPr lang="en-US" altLang="en-US" sz="3000" dirty="0" err="1">
                <a:latin typeface="Times New Roman" pitchFamily="18" charset="0"/>
              </a:rPr>
              <a:t>trăm</a:t>
            </a:r>
            <a:r>
              <a:rPr lang="en-US" altLang="en-US" sz="3000" dirty="0">
                <a:latin typeface="Times New Roman" pitchFamily="18" charset="0"/>
              </a:rPr>
              <a:t> </a:t>
            </a:r>
            <a:r>
              <a:rPr lang="en-US" altLang="en-US" sz="3000" dirty="0" err="1">
                <a:latin typeface="Times New Roman" pitchFamily="18" charset="0"/>
              </a:rPr>
              <a:t>của</a:t>
            </a:r>
            <a:r>
              <a:rPr lang="en-US" altLang="en-US" sz="3000" dirty="0">
                <a:latin typeface="Times New Roman" pitchFamily="18" charset="0"/>
              </a:rPr>
              <a:t> dung </a:t>
            </a:r>
            <a:r>
              <a:rPr lang="en-US" altLang="en-US" sz="3000" dirty="0" err="1">
                <a:latin typeface="Times New Roman" pitchFamily="18" charset="0"/>
              </a:rPr>
              <a:t>dịch</a:t>
            </a:r>
            <a:r>
              <a:rPr lang="en-US" altLang="en-US" sz="3000" dirty="0">
                <a:latin typeface="Times New Roman" pitchFamily="18" charset="0"/>
              </a:rPr>
              <a:t>?</a:t>
            </a:r>
          </a:p>
        </p:txBody>
      </p:sp>
      <p:sp>
        <p:nvSpPr>
          <p:cNvPr id="2" name="Rectangle 5">
            <a:extLst>
              <a:ext uri="{FF2B5EF4-FFF2-40B4-BE49-F238E27FC236}">
                <a16:creationId xmlns:a16="http://schemas.microsoft.com/office/drawing/2014/main" id="{D0953EF8-FF23-1C3A-1AFF-48D7D6ACD313}"/>
              </a:ext>
            </a:extLst>
          </p:cNvPr>
          <p:cNvSpPr>
            <a:spLocks noChangeArrowheads="1"/>
          </p:cNvSpPr>
          <p:nvPr/>
        </p:nvSpPr>
        <p:spPr bwMode="auto">
          <a:xfrm>
            <a:off x="342900" y="2413337"/>
            <a:ext cx="8458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3000" b="1" u="sng">
                <a:solidFill>
                  <a:srgbClr val="000000"/>
                </a:solidFill>
                <a:latin typeface="Times New Roman" pitchFamily="18" charset="0"/>
              </a:rPr>
              <a:t>Bài 2</a:t>
            </a:r>
            <a:r>
              <a:rPr lang="en-US" altLang="en-US" sz="3000">
                <a:solidFill>
                  <a:srgbClr val="000000"/>
                </a:solidFill>
                <a:latin typeface="Times New Roman" pitchFamily="18" charset="0"/>
              </a:rPr>
              <a:t>: Một dung dịch H</a:t>
            </a:r>
            <a:r>
              <a:rPr lang="en-US" altLang="en-US" sz="3000" baseline="-25000">
                <a:solidFill>
                  <a:srgbClr val="000000"/>
                </a:solidFill>
                <a:latin typeface="Times New Roman" pitchFamily="18" charset="0"/>
              </a:rPr>
              <a:t>2</a:t>
            </a:r>
            <a:r>
              <a:rPr lang="en-US" altLang="en-US" sz="3000">
                <a:solidFill>
                  <a:srgbClr val="000000"/>
                </a:solidFill>
                <a:latin typeface="Times New Roman" pitchFamily="18" charset="0"/>
              </a:rPr>
              <a:t>SO</a:t>
            </a:r>
            <a:r>
              <a:rPr lang="en-US" altLang="en-US" sz="3000" baseline="-25000">
                <a:solidFill>
                  <a:srgbClr val="000000"/>
                </a:solidFill>
                <a:latin typeface="Times New Roman" pitchFamily="18" charset="0"/>
              </a:rPr>
              <a:t>4</a:t>
            </a:r>
            <a:r>
              <a:rPr lang="en-US" altLang="en-US" sz="3000">
                <a:solidFill>
                  <a:srgbClr val="000000"/>
                </a:solidFill>
                <a:latin typeface="Times New Roman" pitchFamily="18" charset="0"/>
              </a:rPr>
              <a:t> có nồng độ 14 %. Tính khối lượng H</a:t>
            </a:r>
            <a:r>
              <a:rPr lang="en-US" altLang="en-US" sz="3000" baseline="-25000">
                <a:solidFill>
                  <a:srgbClr val="000000"/>
                </a:solidFill>
                <a:latin typeface="Times New Roman" pitchFamily="18" charset="0"/>
              </a:rPr>
              <a:t>2</a:t>
            </a:r>
            <a:r>
              <a:rPr lang="en-US" altLang="en-US" sz="3000">
                <a:solidFill>
                  <a:srgbClr val="000000"/>
                </a:solidFill>
                <a:latin typeface="Times New Roman" pitchFamily="18" charset="0"/>
              </a:rPr>
              <a:t>SO</a:t>
            </a:r>
            <a:r>
              <a:rPr lang="en-US" altLang="en-US" sz="3000" baseline="-25000">
                <a:solidFill>
                  <a:srgbClr val="000000"/>
                </a:solidFill>
                <a:latin typeface="Times New Roman" pitchFamily="18" charset="0"/>
              </a:rPr>
              <a:t>4</a:t>
            </a:r>
            <a:r>
              <a:rPr lang="en-US" altLang="en-US" sz="3000">
                <a:solidFill>
                  <a:srgbClr val="000000"/>
                </a:solidFill>
                <a:latin typeface="Times New Roman" pitchFamily="18" charset="0"/>
              </a:rPr>
              <a:t> có trong 150 gam dung dịch?</a:t>
            </a:r>
          </a:p>
        </p:txBody>
      </p:sp>
    </p:spTree>
    <p:extLst>
      <p:ext uri="{BB962C8B-B14F-4D97-AF65-F5344CB8AC3E}">
        <p14:creationId xmlns:p14="http://schemas.microsoft.com/office/powerpoint/2010/main" val="142224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 calcmode="lin" valueType="num">
                                      <p:cBhvr>
                                        <p:cTn id="7" dur="500" fill="hold"/>
                                        <p:tgtEl>
                                          <p:spTgt spid="27653"/>
                                        </p:tgtEl>
                                        <p:attrNameLst>
                                          <p:attrName>ppt_w</p:attrName>
                                        </p:attrNameLst>
                                      </p:cBhvr>
                                      <p:tavLst>
                                        <p:tav tm="0">
                                          <p:val>
                                            <p:fltVal val="0"/>
                                          </p:val>
                                        </p:tav>
                                        <p:tav tm="100000">
                                          <p:val>
                                            <p:strVal val="#ppt_w"/>
                                          </p:val>
                                        </p:tav>
                                      </p:tavLst>
                                    </p:anim>
                                    <p:anim calcmode="lin" valueType="num">
                                      <p:cBhvr>
                                        <p:cTn id="8" dur="500" fill="hold"/>
                                        <p:tgtEl>
                                          <p:spTgt spid="2765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9" presetClass="entr" presetSubtype="0" accel="10000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1" y="890201"/>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350"/>
          </a:p>
        </p:txBody>
      </p:sp>
      <p:sp>
        <p:nvSpPr>
          <p:cNvPr id="1029" name="Rectangle 5"/>
          <p:cNvSpPr>
            <a:spLocks noChangeArrowheads="1"/>
          </p:cNvSpPr>
          <p:nvPr/>
        </p:nvSpPr>
        <p:spPr bwMode="auto">
          <a:xfrm>
            <a:off x="1" y="890201"/>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350"/>
          </a:p>
        </p:txBody>
      </p:sp>
      <p:sp>
        <p:nvSpPr>
          <p:cNvPr id="25602" name="Rectangle 2"/>
          <p:cNvSpPr>
            <a:spLocks noChangeArrowheads="1"/>
          </p:cNvSpPr>
          <p:nvPr/>
        </p:nvSpPr>
        <p:spPr bwMode="auto">
          <a:xfrm>
            <a:off x="1" y="890201"/>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350"/>
          </a:p>
        </p:txBody>
      </p:sp>
      <p:pic>
        <p:nvPicPr>
          <p:cNvPr id="3074" name="Picture 2"/>
          <p:cNvPicPr>
            <a:picLocks noChangeAspect="1" noChangeArrowheads="1"/>
          </p:cNvPicPr>
          <p:nvPr/>
        </p:nvPicPr>
        <p:blipFill>
          <a:blip r:embed="rId2"/>
          <a:srcRect/>
          <a:stretch>
            <a:fillRect/>
          </a:stretch>
        </p:blipFill>
        <p:spPr bwMode="auto">
          <a:xfrm>
            <a:off x="609600" y="381000"/>
            <a:ext cx="8186135" cy="5143501"/>
          </a:xfrm>
          <a:prstGeom prst="rect">
            <a:avLst/>
          </a:prstGeom>
          <a:noFill/>
          <a:ln w="9525">
            <a:noFill/>
            <a:miter lim="800000"/>
            <a:headEnd/>
            <a:tailEnd/>
          </a:ln>
          <a:effectLst/>
        </p:spPr>
      </p:pic>
    </p:spTree>
    <p:extLst>
      <p:ext uri="{BB962C8B-B14F-4D97-AF65-F5344CB8AC3E}">
        <p14:creationId xmlns:p14="http://schemas.microsoft.com/office/powerpoint/2010/main" val="3084538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trips(downLeft)">
                                      <p:cBhvr>
                                        <p:cTn id="7"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0" name="Text Box 24"/>
          <p:cNvSpPr txBox="1">
            <a:spLocks noChangeArrowheads="1"/>
          </p:cNvSpPr>
          <p:nvPr/>
        </p:nvSpPr>
        <p:spPr bwMode="auto">
          <a:xfrm>
            <a:off x="152400" y="1041975"/>
            <a:ext cx="8991600" cy="253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r>
              <a:rPr lang="en-US" altLang="en-US" sz="3000" dirty="0">
                <a:solidFill>
                  <a:srgbClr val="660066"/>
                </a:solidFill>
                <a:latin typeface="Times New Roman" pitchFamily="18" charset="0"/>
                <a:sym typeface="Wingdings 2" pitchFamily="18" charset="2"/>
              </a:rPr>
              <a:t>	- </a:t>
            </a:r>
            <a:r>
              <a:rPr lang="en-US" altLang="en-US" sz="3800" b="1" dirty="0" err="1">
                <a:solidFill>
                  <a:srgbClr val="660066"/>
                </a:solidFill>
                <a:latin typeface="Times New Roman" pitchFamily="18" charset="0"/>
              </a:rPr>
              <a:t>Nồng</a:t>
            </a:r>
            <a:r>
              <a:rPr lang="en-US" altLang="en-US" sz="3800" b="1" dirty="0">
                <a:solidFill>
                  <a:srgbClr val="660066"/>
                </a:solidFill>
                <a:latin typeface="Times New Roman" pitchFamily="18" charset="0"/>
              </a:rPr>
              <a:t> </a:t>
            </a:r>
            <a:r>
              <a:rPr lang="en-US" altLang="en-US" sz="3800" b="1" dirty="0" err="1">
                <a:solidFill>
                  <a:srgbClr val="660066"/>
                </a:solidFill>
                <a:latin typeface="Times New Roman" pitchFamily="18" charset="0"/>
              </a:rPr>
              <a:t>độ</a:t>
            </a:r>
            <a:r>
              <a:rPr lang="en-US" altLang="en-US" sz="3800" b="1" dirty="0">
                <a:solidFill>
                  <a:srgbClr val="660066"/>
                </a:solidFill>
                <a:latin typeface="Times New Roman" pitchFamily="18" charset="0"/>
              </a:rPr>
              <a:t> </a:t>
            </a:r>
            <a:r>
              <a:rPr lang="en-US" altLang="en-US" sz="3800" b="1" dirty="0" err="1">
                <a:solidFill>
                  <a:srgbClr val="660066"/>
                </a:solidFill>
                <a:latin typeface="Times New Roman" pitchFamily="18" charset="0"/>
              </a:rPr>
              <a:t>mol</a:t>
            </a:r>
            <a:r>
              <a:rPr lang="en-US" altLang="en-US" sz="3800" b="1" dirty="0">
                <a:solidFill>
                  <a:srgbClr val="660066"/>
                </a:solidFill>
                <a:latin typeface="Times New Roman" pitchFamily="18" charset="0"/>
              </a:rPr>
              <a:t> </a:t>
            </a:r>
            <a:r>
              <a:rPr lang="en-US" altLang="en-US" sz="3800" b="1" dirty="0" err="1">
                <a:solidFill>
                  <a:srgbClr val="660066"/>
                </a:solidFill>
                <a:latin typeface="Times New Roman" pitchFamily="18" charset="0"/>
              </a:rPr>
              <a:t>của</a:t>
            </a:r>
            <a:r>
              <a:rPr lang="en-US" altLang="en-US" sz="3800" b="1" dirty="0">
                <a:solidFill>
                  <a:srgbClr val="660066"/>
                </a:solidFill>
                <a:latin typeface="Times New Roman" pitchFamily="18" charset="0"/>
              </a:rPr>
              <a:t> dung </a:t>
            </a:r>
            <a:r>
              <a:rPr lang="en-US" altLang="en-US" sz="3800" b="1" dirty="0" err="1">
                <a:solidFill>
                  <a:srgbClr val="660066"/>
                </a:solidFill>
                <a:latin typeface="Times New Roman" pitchFamily="18" charset="0"/>
              </a:rPr>
              <a:t>dịch</a:t>
            </a:r>
            <a:r>
              <a:rPr lang="en-US" altLang="en-US" sz="3800" b="1" i="1" dirty="0">
                <a:solidFill>
                  <a:srgbClr val="660066"/>
                </a:solidFill>
                <a:latin typeface="Times New Roman" pitchFamily="18" charset="0"/>
              </a:rPr>
              <a:t> </a:t>
            </a:r>
            <a:r>
              <a:rPr lang="en-US" altLang="en-US" sz="3800" b="1" i="1" dirty="0" err="1">
                <a:solidFill>
                  <a:srgbClr val="660066"/>
                </a:solidFill>
                <a:latin typeface="Times New Roman" pitchFamily="18" charset="0"/>
              </a:rPr>
              <a:t>cho</a:t>
            </a:r>
            <a:r>
              <a:rPr lang="en-US" altLang="en-US" sz="3800" b="1" i="1" dirty="0">
                <a:solidFill>
                  <a:srgbClr val="660066"/>
                </a:solidFill>
                <a:latin typeface="Times New Roman" pitchFamily="18" charset="0"/>
              </a:rPr>
              <a:t> </a:t>
            </a:r>
            <a:r>
              <a:rPr lang="en-US" altLang="en-US" sz="3800" b="1" i="1" dirty="0" err="1">
                <a:solidFill>
                  <a:srgbClr val="660066"/>
                </a:solidFill>
                <a:latin typeface="Times New Roman" pitchFamily="18" charset="0"/>
              </a:rPr>
              <a:t>biết</a:t>
            </a:r>
            <a:r>
              <a:rPr lang="en-US" altLang="en-US" sz="3800" b="1" i="1" dirty="0">
                <a:solidFill>
                  <a:srgbClr val="660066"/>
                </a:solidFill>
                <a:latin typeface="Times New Roman" pitchFamily="18" charset="0"/>
              </a:rPr>
              <a:t> </a:t>
            </a:r>
            <a:r>
              <a:rPr lang="en-US" altLang="en-US" sz="3800" b="1" i="1" dirty="0" err="1">
                <a:solidFill>
                  <a:srgbClr val="660066"/>
                </a:solidFill>
                <a:latin typeface="Times New Roman" pitchFamily="18" charset="0"/>
              </a:rPr>
              <a:t>số</a:t>
            </a:r>
            <a:r>
              <a:rPr lang="en-US" altLang="en-US" sz="3800" b="1" i="1" dirty="0">
                <a:solidFill>
                  <a:srgbClr val="660066"/>
                </a:solidFill>
                <a:latin typeface="Times New Roman" pitchFamily="18" charset="0"/>
              </a:rPr>
              <a:t> </a:t>
            </a:r>
            <a:r>
              <a:rPr lang="en-US" altLang="en-US" sz="3800" b="1" i="1" dirty="0" err="1">
                <a:solidFill>
                  <a:srgbClr val="660066"/>
                </a:solidFill>
                <a:latin typeface="Times New Roman" pitchFamily="18" charset="0"/>
              </a:rPr>
              <a:t>mol</a:t>
            </a:r>
            <a:r>
              <a:rPr lang="en-US" altLang="en-US" sz="3800" b="1" i="1" dirty="0">
                <a:solidFill>
                  <a:srgbClr val="660066"/>
                </a:solidFill>
                <a:latin typeface="Times New Roman" pitchFamily="18" charset="0"/>
              </a:rPr>
              <a:t> </a:t>
            </a:r>
            <a:r>
              <a:rPr lang="en-US" altLang="en-US" sz="3800" b="1" i="1" dirty="0" err="1">
                <a:solidFill>
                  <a:srgbClr val="660066"/>
                </a:solidFill>
                <a:latin typeface="Times New Roman" pitchFamily="18" charset="0"/>
              </a:rPr>
              <a:t>chất</a:t>
            </a:r>
            <a:r>
              <a:rPr lang="en-US" altLang="en-US" sz="3800" b="1" i="1" dirty="0">
                <a:solidFill>
                  <a:srgbClr val="660066"/>
                </a:solidFill>
                <a:latin typeface="Times New Roman" pitchFamily="18" charset="0"/>
              </a:rPr>
              <a:t> tan </a:t>
            </a:r>
            <a:r>
              <a:rPr lang="en-US" altLang="en-US" sz="3800" b="1" i="1" dirty="0" err="1">
                <a:solidFill>
                  <a:srgbClr val="660066"/>
                </a:solidFill>
                <a:latin typeface="Times New Roman" pitchFamily="18" charset="0"/>
              </a:rPr>
              <a:t>có</a:t>
            </a:r>
            <a:r>
              <a:rPr lang="en-US" altLang="en-US" sz="3800" b="1" i="1" dirty="0">
                <a:solidFill>
                  <a:srgbClr val="660066"/>
                </a:solidFill>
                <a:latin typeface="Times New Roman" pitchFamily="18" charset="0"/>
              </a:rPr>
              <a:t> </a:t>
            </a:r>
            <a:r>
              <a:rPr lang="en-US" altLang="en-US" sz="3800" b="1" i="1" dirty="0" err="1">
                <a:solidFill>
                  <a:srgbClr val="660066"/>
                </a:solidFill>
                <a:latin typeface="Times New Roman" pitchFamily="18" charset="0"/>
              </a:rPr>
              <a:t>trong</a:t>
            </a:r>
            <a:r>
              <a:rPr lang="en-US" altLang="en-US" sz="3800" b="1" i="1" dirty="0">
                <a:solidFill>
                  <a:srgbClr val="660066"/>
                </a:solidFill>
                <a:latin typeface="Times New Roman" pitchFamily="18" charset="0"/>
              </a:rPr>
              <a:t> 1 </a:t>
            </a:r>
            <a:r>
              <a:rPr lang="en-US" altLang="en-US" sz="3800" b="1" i="1" dirty="0" err="1">
                <a:solidFill>
                  <a:srgbClr val="660066"/>
                </a:solidFill>
                <a:latin typeface="Times New Roman" pitchFamily="18" charset="0"/>
              </a:rPr>
              <a:t>lít</a:t>
            </a:r>
            <a:r>
              <a:rPr lang="en-US" altLang="en-US" sz="3800" b="1" i="1" dirty="0">
                <a:solidFill>
                  <a:srgbClr val="660066"/>
                </a:solidFill>
                <a:latin typeface="Times New Roman" pitchFamily="18" charset="0"/>
              </a:rPr>
              <a:t> dung </a:t>
            </a:r>
            <a:r>
              <a:rPr lang="en-US" altLang="en-US" sz="3800" b="1" i="1" dirty="0" err="1">
                <a:solidFill>
                  <a:srgbClr val="660066"/>
                </a:solidFill>
                <a:latin typeface="Times New Roman" pitchFamily="18" charset="0"/>
              </a:rPr>
              <a:t>dịch</a:t>
            </a:r>
            <a:r>
              <a:rPr lang="en-US" altLang="en-US" b="1" i="1" dirty="0">
                <a:solidFill>
                  <a:srgbClr val="660066"/>
                </a:solidFill>
                <a:latin typeface="Times New Roman" pitchFamily="18" charset="0"/>
              </a:rPr>
              <a:t> </a:t>
            </a:r>
            <a:endParaRPr lang="en-US" altLang="en-US" sz="3000" dirty="0">
              <a:solidFill>
                <a:srgbClr val="660066"/>
              </a:solidFill>
              <a:latin typeface="Times New Roman" pitchFamily="18" charset="0"/>
              <a:sym typeface="Wingdings 2" pitchFamily="18" charset="2"/>
            </a:endParaRPr>
          </a:p>
          <a:p>
            <a:pPr eaLnBrk="1" hangingPunct="1"/>
            <a:endParaRPr lang="en-US" altLang="en-US" dirty="0">
              <a:solidFill>
                <a:srgbClr val="660066"/>
              </a:solidFill>
              <a:latin typeface="Times New Roman" pitchFamily="18" charset="0"/>
              <a:sym typeface="Wingdings 2" pitchFamily="18" charset="2"/>
            </a:endParaRPr>
          </a:p>
          <a:p>
            <a:pPr eaLnBrk="1" hangingPunct="1"/>
            <a:r>
              <a:rPr lang="en-US" altLang="en-US" dirty="0">
                <a:solidFill>
                  <a:srgbClr val="660066"/>
                </a:solidFill>
                <a:latin typeface="Times New Roman" pitchFamily="18" charset="0"/>
                <a:sym typeface="Wingdings 2" pitchFamily="18" charset="2"/>
              </a:rPr>
              <a:t>	- </a:t>
            </a:r>
            <a:r>
              <a:rPr lang="en-US" altLang="en-US" dirty="0">
                <a:latin typeface="Times New Roman" pitchFamily="18" charset="0"/>
                <a:sym typeface="Wingdings 2" pitchFamily="18" charset="2"/>
              </a:rPr>
              <a:t> </a:t>
            </a:r>
            <a:r>
              <a:rPr lang="en-US" altLang="en-US" sz="3800" b="1" dirty="0" err="1">
                <a:solidFill>
                  <a:srgbClr val="660066"/>
                </a:solidFill>
                <a:latin typeface="Times New Roman" pitchFamily="18" charset="0"/>
                <a:sym typeface="Wingdings 2" pitchFamily="18" charset="2"/>
              </a:rPr>
              <a:t>Kí</a:t>
            </a:r>
            <a:r>
              <a:rPr lang="en-US" altLang="en-US" sz="3800" b="1" dirty="0">
                <a:solidFill>
                  <a:srgbClr val="660066"/>
                </a:solidFill>
                <a:latin typeface="Times New Roman" pitchFamily="18" charset="0"/>
                <a:sym typeface="Wingdings 2" pitchFamily="18" charset="2"/>
              </a:rPr>
              <a:t> </a:t>
            </a:r>
            <a:r>
              <a:rPr lang="en-US" altLang="en-US" sz="3800" b="1" dirty="0" err="1">
                <a:solidFill>
                  <a:srgbClr val="660066"/>
                </a:solidFill>
                <a:latin typeface="Times New Roman" pitchFamily="18" charset="0"/>
                <a:sym typeface="Wingdings 2" pitchFamily="18" charset="2"/>
              </a:rPr>
              <a:t>hiệu</a:t>
            </a:r>
            <a:r>
              <a:rPr lang="en-US" altLang="en-US" sz="3800" b="1" i="1" dirty="0">
                <a:solidFill>
                  <a:srgbClr val="660066"/>
                </a:solidFill>
                <a:latin typeface="Times New Roman" pitchFamily="18" charset="0"/>
                <a:sym typeface="Wingdings 2" pitchFamily="18" charset="2"/>
              </a:rPr>
              <a:t> : C</a:t>
            </a:r>
            <a:r>
              <a:rPr lang="en-US" altLang="en-US" sz="3800" b="1" i="1" baseline="-25000" dirty="0">
                <a:solidFill>
                  <a:srgbClr val="660066"/>
                </a:solidFill>
                <a:latin typeface="Times New Roman" pitchFamily="18" charset="0"/>
                <a:sym typeface="Wingdings 2" pitchFamily="18" charset="2"/>
              </a:rPr>
              <a:t>M  </a:t>
            </a:r>
            <a:endParaRPr lang="en-US" altLang="en-US" dirty="0">
              <a:solidFill>
                <a:srgbClr val="660066"/>
              </a:solidFill>
              <a:latin typeface="Times New Roman" pitchFamily="18" charset="0"/>
              <a:sym typeface="Wingdings 2" pitchFamily="18" charset="2"/>
            </a:endParaRPr>
          </a:p>
          <a:p>
            <a:pPr eaLnBrk="1" hangingPunct="1">
              <a:spcBef>
                <a:spcPct val="50000"/>
              </a:spcBef>
            </a:pPr>
            <a:endParaRPr lang="en-US" altLang="en-US" dirty="0">
              <a:solidFill>
                <a:srgbClr val="660066"/>
              </a:solidFill>
              <a:latin typeface="Times New Roman" pitchFamily="18" charset="0"/>
            </a:endParaRPr>
          </a:p>
        </p:txBody>
      </p:sp>
      <p:sp>
        <p:nvSpPr>
          <p:cNvPr id="2" name="TextBox 1"/>
          <p:cNvSpPr txBox="1"/>
          <p:nvPr/>
        </p:nvSpPr>
        <p:spPr>
          <a:xfrm>
            <a:off x="0" y="457200"/>
            <a:ext cx="5391219" cy="584775"/>
          </a:xfrm>
          <a:prstGeom prst="rect">
            <a:avLst/>
          </a:prstGeom>
          <a:noFill/>
        </p:spPr>
        <p:txBody>
          <a:bodyPr wrap="none" rtlCol="0">
            <a:spAutoFit/>
          </a:bodyPr>
          <a:lstStyle/>
          <a:p>
            <a:r>
              <a:rPr lang="en-US" sz="3200" b="1" dirty="0">
                <a:latin typeface="Times New Roman" pitchFamily="18" charset="0"/>
                <a:cs typeface="Times New Roman" pitchFamily="18" charset="0"/>
              </a:rPr>
              <a:t>2. </a:t>
            </a:r>
            <a:r>
              <a:rPr lang="en-US" sz="3200" b="1" dirty="0" err="1">
                <a:latin typeface="Times New Roman" pitchFamily="18" charset="0"/>
                <a:cs typeface="Times New Roman" pitchFamily="18" charset="0"/>
              </a:rPr>
              <a:t>Nồng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mol</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dung </a:t>
            </a:r>
            <a:r>
              <a:rPr lang="en-US" sz="3200" b="1" dirty="0" err="1">
                <a:latin typeface="Times New Roman" pitchFamily="18" charset="0"/>
                <a:cs typeface="Times New Roman" pitchFamily="18" charset="0"/>
              </a:rPr>
              <a:t>dịch</a:t>
            </a:r>
            <a:endParaRPr lang="en-US" sz="3200" b="1" dirty="0">
              <a:latin typeface="Times New Roman" pitchFamily="18" charset="0"/>
              <a:cs typeface="Times New Roman" pitchFamily="18" charset="0"/>
            </a:endParaRPr>
          </a:p>
        </p:txBody>
      </p:sp>
      <p:graphicFrame>
        <p:nvGraphicFramePr>
          <p:cNvPr id="3" name="Object 34">
            <a:extLst>
              <a:ext uri="{FF2B5EF4-FFF2-40B4-BE49-F238E27FC236}">
                <a16:creationId xmlns:a16="http://schemas.microsoft.com/office/drawing/2014/main" id="{A062C4BB-51D0-9D4F-8C60-3659ECB128FF}"/>
              </a:ext>
            </a:extLst>
          </p:cNvPr>
          <p:cNvGraphicFramePr>
            <a:graphicFrameLocks noChangeAspect="1"/>
          </p:cNvGraphicFramePr>
          <p:nvPr>
            <p:extLst>
              <p:ext uri="{D42A27DB-BD31-4B8C-83A1-F6EECF244321}">
                <p14:modId xmlns:p14="http://schemas.microsoft.com/office/powerpoint/2010/main" val="902641464"/>
              </p:ext>
            </p:extLst>
          </p:nvPr>
        </p:nvGraphicFramePr>
        <p:xfrm>
          <a:off x="1410510" y="3124200"/>
          <a:ext cx="3009090" cy="1261877"/>
        </p:xfrm>
        <a:graphic>
          <a:graphicData uri="http://schemas.openxmlformats.org/presentationml/2006/ole">
            <mc:AlternateContent xmlns:mc="http://schemas.openxmlformats.org/markup-compatibility/2006">
              <mc:Choice xmlns:v="urn:schemas-microsoft-com:vml" Requires="v">
                <p:oleObj name="Equation" r:id="rId2" imgW="1117115" imgH="393529" progId="Equation.DSMT4">
                  <p:embed/>
                </p:oleObj>
              </mc:Choice>
              <mc:Fallback>
                <p:oleObj name="Equation" r:id="rId2" imgW="1117115" imgH="393529" progId="Equation.DSMT4">
                  <p:embed/>
                  <p:pic>
                    <p:nvPicPr>
                      <p:cNvPr id="16418" name="Object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0510" y="3124200"/>
                        <a:ext cx="3009090" cy="1261877"/>
                      </a:xfrm>
                      <a:prstGeom prst="rect">
                        <a:avLst/>
                      </a:prstGeom>
                      <a:noFill/>
                      <a:ln>
                        <a:noFill/>
                      </a:ln>
                      <a:effectLst/>
                    </p:spPr>
                  </p:pic>
                </p:oleObj>
              </mc:Fallback>
            </mc:AlternateContent>
          </a:graphicData>
        </a:graphic>
      </p:graphicFrame>
      <p:sp>
        <p:nvSpPr>
          <p:cNvPr id="4" name="AutoShape 7">
            <a:extLst>
              <a:ext uri="{FF2B5EF4-FFF2-40B4-BE49-F238E27FC236}">
                <a16:creationId xmlns:a16="http://schemas.microsoft.com/office/drawing/2014/main" id="{7A55353E-47FF-DA62-189A-3CC784DCD46F}"/>
              </a:ext>
            </a:extLst>
          </p:cNvPr>
          <p:cNvSpPr>
            <a:spLocks noChangeArrowheads="1"/>
          </p:cNvSpPr>
          <p:nvPr/>
        </p:nvSpPr>
        <p:spPr bwMode="auto">
          <a:xfrm>
            <a:off x="1409338" y="4495800"/>
            <a:ext cx="6266933" cy="1905000"/>
          </a:xfrm>
          <a:prstGeom prst="roundRect">
            <a:avLst>
              <a:gd name="adj" fmla="val 16667"/>
            </a:avLst>
          </a:prstGeom>
          <a:gradFill rotWithShape="1">
            <a:gsLst>
              <a:gs pos="0">
                <a:srgbClr val="CC99FF"/>
              </a:gs>
              <a:gs pos="100000">
                <a:schemeClr val="bg1"/>
              </a:gs>
            </a:gsLst>
            <a:lin ang="5400000" scaled="1"/>
          </a:gradFill>
          <a:ln w="9525">
            <a:solidFill>
              <a:srgbClr val="FF99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2400">
                <a:solidFill>
                  <a:srgbClr val="FF0000"/>
                </a:solidFill>
                <a:latin typeface="Times New Roman" pitchFamily="18" charset="0"/>
                <a:sym typeface="Wingdings" pitchFamily="2" charset="2"/>
              </a:rPr>
              <a:t> </a:t>
            </a:r>
            <a:r>
              <a:rPr lang="en-US" altLang="en-US" sz="3200" b="1" i="1">
                <a:solidFill>
                  <a:srgbClr val="FF0000"/>
                </a:solidFill>
                <a:latin typeface="Times New Roman" pitchFamily="18" charset="0"/>
              </a:rPr>
              <a:t>C</a:t>
            </a:r>
            <a:r>
              <a:rPr lang="en-US" altLang="en-US" sz="3200" b="1" i="1" baseline="-25000">
                <a:solidFill>
                  <a:srgbClr val="FF0000"/>
                </a:solidFill>
                <a:latin typeface="Times New Roman" pitchFamily="18" charset="0"/>
              </a:rPr>
              <a:t>M</a:t>
            </a:r>
            <a:r>
              <a:rPr lang="en-US" altLang="en-US" sz="3200" b="1" i="1">
                <a:latin typeface="Times New Roman" pitchFamily="18" charset="0"/>
              </a:rPr>
              <a:t> : Nồng độ mol (mol/lit hay M) </a:t>
            </a:r>
          </a:p>
          <a:p>
            <a:pPr eaLnBrk="1" hangingPunct="1"/>
            <a:r>
              <a:rPr lang="en-US" altLang="en-US" sz="3200">
                <a:solidFill>
                  <a:srgbClr val="FF0000"/>
                </a:solidFill>
                <a:latin typeface="Times New Roman" pitchFamily="18" charset="0"/>
                <a:sym typeface="Wingdings" pitchFamily="2" charset="2"/>
              </a:rPr>
              <a:t> </a:t>
            </a:r>
            <a:r>
              <a:rPr lang="en-US" altLang="en-US" sz="3200" b="1" i="1">
                <a:solidFill>
                  <a:srgbClr val="FF0000"/>
                </a:solidFill>
                <a:latin typeface="Times New Roman" pitchFamily="18" charset="0"/>
              </a:rPr>
              <a:t>n</a:t>
            </a:r>
            <a:r>
              <a:rPr lang="en-US" altLang="en-US" sz="3200" b="1" i="1">
                <a:latin typeface="Times New Roman" pitchFamily="18" charset="0"/>
              </a:rPr>
              <a:t> : số mol chất tan (mol ) </a:t>
            </a:r>
          </a:p>
          <a:p>
            <a:pPr eaLnBrk="1" hangingPunct="1"/>
            <a:r>
              <a:rPr lang="en-US" altLang="en-US" sz="3200">
                <a:solidFill>
                  <a:srgbClr val="FF0000"/>
                </a:solidFill>
                <a:latin typeface="Times New Roman" pitchFamily="18" charset="0"/>
                <a:sym typeface="Wingdings" pitchFamily="2" charset="2"/>
              </a:rPr>
              <a:t> </a:t>
            </a:r>
            <a:r>
              <a:rPr lang="en-US" altLang="en-US" sz="3200" b="1" i="1">
                <a:solidFill>
                  <a:srgbClr val="FF0000"/>
                </a:solidFill>
                <a:latin typeface="Times New Roman" pitchFamily="18" charset="0"/>
              </a:rPr>
              <a:t>V</a:t>
            </a:r>
            <a:r>
              <a:rPr lang="en-US" altLang="en-US" sz="3200" b="1" i="1">
                <a:latin typeface="Times New Roman" pitchFamily="18" charset="0"/>
              </a:rPr>
              <a:t> : thể tích dung dịch (l) </a:t>
            </a:r>
          </a:p>
        </p:txBody>
      </p:sp>
    </p:spTree>
    <p:extLst>
      <p:ext uri="{BB962C8B-B14F-4D97-AF65-F5344CB8AC3E}">
        <p14:creationId xmlns:p14="http://schemas.microsoft.com/office/powerpoint/2010/main" val="2141300937"/>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9240">
                                            <p:txEl>
                                              <p:pRg st="0" end="0"/>
                                            </p:txEl>
                                          </p:spTgt>
                                        </p:tgtEl>
                                        <p:attrNameLst>
                                          <p:attrName>style.visibility</p:attrName>
                                        </p:attrNameLst>
                                      </p:cBhvr>
                                      <p:to>
                                        <p:strVal val="visible"/>
                                      </p:to>
                                    </p:set>
                                    <p:anim calcmode="lin" valueType="num">
                                      <p:cBhvr>
                                        <p:cTn id="7" dur="1000" fill="hold"/>
                                        <p:tgtEl>
                                          <p:spTgt spid="924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24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240">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240">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9240">
                                            <p:txEl>
                                              <p:pRg st="2" end="2"/>
                                            </p:txEl>
                                          </p:spTgt>
                                        </p:tgtEl>
                                        <p:attrNameLst>
                                          <p:attrName>style.visibility</p:attrName>
                                        </p:attrNameLst>
                                      </p:cBhvr>
                                      <p:to>
                                        <p:strVal val="visible"/>
                                      </p:to>
                                    </p:set>
                                    <p:anim calcmode="lin" valueType="num">
                                      <p:cBhvr>
                                        <p:cTn id="15" dur="1000" fill="hold"/>
                                        <p:tgtEl>
                                          <p:spTgt spid="9240">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9240">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9240">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9240">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grpId="0" nodeType="clickEffect">
                                  <p:stCondLst>
                                    <p:cond delay="0"/>
                                  </p:stCondLst>
                                  <p:iterate type="lt">
                                    <p:tmPct val="10000"/>
                                  </p:iterate>
                                  <p:childTnLst>
                                    <p:set>
                                      <p:cBhvr>
                                        <p:cTn id="40" dur="1" fill="hold">
                                          <p:stCondLst>
                                            <p:cond delay="0"/>
                                          </p:stCondLst>
                                        </p:cTn>
                                        <p:tgtEl>
                                          <p:spTgt spid="4">
                                            <p:bg/>
                                          </p:spTgt>
                                        </p:tgtEl>
                                        <p:attrNameLst>
                                          <p:attrName>style.visibility</p:attrName>
                                        </p:attrNameLst>
                                      </p:cBhvr>
                                      <p:to>
                                        <p:strVal val="visible"/>
                                      </p:to>
                                    </p:set>
                                    <p:anim by="(-#ppt_w*2)" calcmode="lin" valueType="num">
                                      <p:cBhvr rctx="PPT">
                                        <p:cTn id="41" dur="500" autoRev="1" fill="hold">
                                          <p:stCondLst>
                                            <p:cond delay="0"/>
                                          </p:stCondLst>
                                        </p:cTn>
                                        <p:tgtEl>
                                          <p:spTgt spid="4">
                                            <p:bg/>
                                          </p:spTgt>
                                        </p:tgtEl>
                                        <p:attrNameLst>
                                          <p:attrName>ppt_w</p:attrName>
                                        </p:attrNameLst>
                                      </p:cBhvr>
                                    </p:anim>
                                    <p:anim by="(#ppt_w*0.50)" calcmode="lin" valueType="num">
                                      <p:cBhvr>
                                        <p:cTn id="42" dur="500" decel="50000" autoRev="1" fill="hold">
                                          <p:stCondLst>
                                            <p:cond delay="0"/>
                                          </p:stCondLst>
                                        </p:cTn>
                                        <p:tgtEl>
                                          <p:spTgt spid="4">
                                            <p:bg/>
                                          </p:spTgt>
                                        </p:tgtEl>
                                        <p:attrNameLst>
                                          <p:attrName>ppt_x</p:attrName>
                                        </p:attrNameLst>
                                      </p:cBhvr>
                                    </p:anim>
                                    <p:anim from="(-#ppt_h/2)" to="(#ppt_y)" calcmode="lin" valueType="num">
                                      <p:cBhvr>
                                        <p:cTn id="43" dur="1000" fill="hold">
                                          <p:stCondLst>
                                            <p:cond delay="0"/>
                                          </p:stCondLst>
                                        </p:cTn>
                                        <p:tgtEl>
                                          <p:spTgt spid="4">
                                            <p:bg/>
                                          </p:spTgt>
                                        </p:tgtEl>
                                        <p:attrNameLst>
                                          <p:attrName>ppt_y</p:attrName>
                                        </p:attrNameLst>
                                      </p:cBhvr>
                                    </p:anim>
                                    <p:animRot by="21600000">
                                      <p:cBhvr>
                                        <p:cTn id="44" dur="1000" fill="hold">
                                          <p:stCondLst>
                                            <p:cond delay="0"/>
                                          </p:stCondLst>
                                        </p:cTn>
                                        <p:tgtEl>
                                          <p:spTgt spid="4">
                                            <p:bg/>
                                          </p:spTgt>
                                        </p:tgtEl>
                                        <p:attrNameLst>
                                          <p:attrName>r</p:attrName>
                                        </p:attrNameLst>
                                      </p:cBhvr>
                                    </p:animRot>
                                  </p:childTnLst>
                                </p:cTn>
                              </p:par>
                              <p:par>
                                <p:cTn id="45" presetID="56" presetClass="entr" presetSubtype="0" fill="hold" grpId="0" nodeType="withEffect">
                                  <p:stCondLst>
                                    <p:cond delay="0"/>
                                  </p:stCondLst>
                                  <p:iterate type="lt">
                                    <p:tmPct val="10000"/>
                                  </p:iterate>
                                  <p:childTnLst>
                                    <p:set>
                                      <p:cBhvr>
                                        <p:cTn id="46" dur="1" fill="hold">
                                          <p:stCondLst>
                                            <p:cond delay="0"/>
                                          </p:stCondLst>
                                        </p:cTn>
                                        <p:tgtEl>
                                          <p:spTgt spid="4">
                                            <p:txEl>
                                              <p:pRg st="0" end="0"/>
                                            </p:txEl>
                                          </p:spTgt>
                                        </p:tgtEl>
                                        <p:attrNameLst>
                                          <p:attrName>style.visibility</p:attrName>
                                        </p:attrNameLst>
                                      </p:cBhvr>
                                      <p:to>
                                        <p:strVal val="visible"/>
                                      </p:to>
                                    </p:set>
                                    <p:anim by="(-#ppt_w*2)" calcmode="lin" valueType="num">
                                      <p:cBhvr rctx="PPT">
                                        <p:cTn id="47" dur="500" autoRev="1" fill="hold">
                                          <p:stCondLst>
                                            <p:cond delay="0"/>
                                          </p:stCondLst>
                                        </p:cTn>
                                        <p:tgtEl>
                                          <p:spTgt spid="4">
                                            <p:txEl>
                                              <p:pRg st="0" end="0"/>
                                            </p:txEl>
                                          </p:spTgt>
                                        </p:tgtEl>
                                        <p:attrNameLst>
                                          <p:attrName>ppt_w</p:attrName>
                                        </p:attrNameLst>
                                      </p:cBhvr>
                                    </p:anim>
                                    <p:anim by="(#ppt_w*0.50)" calcmode="lin" valueType="num">
                                      <p:cBhvr>
                                        <p:cTn id="48" dur="500" decel="50000" autoRev="1" fill="hold">
                                          <p:stCondLst>
                                            <p:cond delay="0"/>
                                          </p:stCondLst>
                                        </p:cTn>
                                        <p:tgtEl>
                                          <p:spTgt spid="4">
                                            <p:txEl>
                                              <p:pRg st="0" end="0"/>
                                            </p:txEl>
                                          </p:spTgt>
                                        </p:tgtEl>
                                        <p:attrNameLst>
                                          <p:attrName>ppt_x</p:attrName>
                                        </p:attrNameLst>
                                      </p:cBhvr>
                                    </p:anim>
                                    <p:anim from="(-#ppt_h/2)" to="(#ppt_y)" calcmode="lin" valueType="num">
                                      <p:cBhvr>
                                        <p:cTn id="49" dur="1000" fill="hold">
                                          <p:stCondLst>
                                            <p:cond delay="0"/>
                                          </p:stCondLst>
                                        </p:cTn>
                                        <p:tgtEl>
                                          <p:spTgt spid="4">
                                            <p:txEl>
                                              <p:pRg st="0" end="0"/>
                                            </p:txEl>
                                          </p:spTgt>
                                        </p:tgtEl>
                                        <p:attrNameLst>
                                          <p:attrName>ppt_y</p:attrName>
                                        </p:attrNameLst>
                                      </p:cBhvr>
                                    </p:anim>
                                    <p:animRot by="21600000">
                                      <p:cBhvr>
                                        <p:cTn id="50" dur="1000" fill="hold">
                                          <p:stCondLst>
                                            <p:cond delay="0"/>
                                          </p:stCondLst>
                                        </p:cTn>
                                        <p:tgtEl>
                                          <p:spTgt spid="4">
                                            <p:txEl>
                                              <p:pRg st="0" end="0"/>
                                            </p:txEl>
                                          </p:spTgt>
                                        </p:tgtEl>
                                        <p:attrNameLst>
                                          <p:attrName>r</p:attrName>
                                        </p:attrNameLst>
                                      </p:cBhvr>
                                    </p:animRot>
                                  </p:childTnLst>
                                </p:cTn>
                              </p:par>
                              <p:par>
                                <p:cTn id="51" presetID="56" presetClass="entr" presetSubtype="0" fill="hold" grpId="0" nodeType="withEffect">
                                  <p:stCondLst>
                                    <p:cond delay="0"/>
                                  </p:stCondLst>
                                  <p:iterate type="lt">
                                    <p:tmPct val="10000"/>
                                  </p:iterate>
                                  <p:childTnLst>
                                    <p:set>
                                      <p:cBhvr>
                                        <p:cTn id="52" dur="1" fill="hold">
                                          <p:stCondLst>
                                            <p:cond delay="0"/>
                                          </p:stCondLst>
                                        </p:cTn>
                                        <p:tgtEl>
                                          <p:spTgt spid="4">
                                            <p:txEl>
                                              <p:pRg st="1" end="1"/>
                                            </p:txEl>
                                          </p:spTgt>
                                        </p:tgtEl>
                                        <p:attrNameLst>
                                          <p:attrName>style.visibility</p:attrName>
                                        </p:attrNameLst>
                                      </p:cBhvr>
                                      <p:to>
                                        <p:strVal val="visible"/>
                                      </p:to>
                                    </p:set>
                                    <p:anim by="(-#ppt_w*2)" calcmode="lin" valueType="num">
                                      <p:cBhvr rctx="PPT">
                                        <p:cTn id="53" dur="500" autoRev="1" fill="hold">
                                          <p:stCondLst>
                                            <p:cond delay="0"/>
                                          </p:stCondLst>
                                        </p:cTn>
                                        <p:tgtEl>
                                          <p:spTgt spid="4">
                                            <p:txEl>
                                              <p:pRg st="1" end="1"/>
                                            </p:txEl>
                                          </p:spTgt>
                                        </p:tgtEl>
                                        <p:attrNameLst>
                                          <p:attrName>ppt_w</p:attrName>
                                        </p:attrNameLst>
                                      </p:cBhvr>
                                    </p:anim>
                                    <p:anim by="(#ppt_w*0.50)" calcmode="lin" valueType="num">
                                      <p:cBhvr>
                                        <p:cTn id="54" dur="500" decel="50000" autoRev="1" fill="hold">
                                          <p:stCondLst>
                                            <p:cond delay="0"/>
                                          </p:stCondLst>
                                        </p:cTn>
                                        <p:tgtEl>
                                          <p:spTgt spid="4">
                                            <p:txEl>
                                              <p:pRg st="1" end="1"/>
                                            </p:txEl>
                                          </p:spTgt>
                                        </p:tgtEl>
                                        <p:attrNameLst>
                                          <p:attrName>ppt_x</p:attrName>
                                        </p:attrNameLst>
                                      </p:cBhvr>
                                    </p:anim>
                                    <p:anim from="(-#ppt_h/2)" to="(#ppt_y)" calcmode="lin" valueType="num">
                                      <p:cBhvr>
                                        <p:cTn id="55" dur="1000" fill="hold">
                                          <p:stCondLst>
                                            <p:cond delay="0"/>
                                          </p:stCondLst>
                                        </p:cTn>
                                        <p:tgtEl>
                                          <p:spTgt spid="4">
                                            <p:txEl>
                                              <p:pRg st="1" end="1"/>
                                            </p:txEl>
                                          </p:spTgt>
                                        </p:tgtEl>
                                        <p:attrNameLst>
                                          <p:attrName>ppt_y</p:attrName>
                                        </p:attrNameLst>
                                      </p:cBhvr>
                                    </p:anim>
                                    <p:animRot by="21600000">
                                      <p:cBhvr>
                                        <p:cTn id="56" dur="1000" fill="hold">
                                          <p:stCondLst>
                                            <p:cond delay="0"/>
                                          </p:stCondLst>
                                        </p:cTn>
                                        <p:tgtEl>
                                          <p:spTgt spid="4">
                                            <p:txEl>
                                              <p:pRg st="1" end="1"/>
                                            </p:txEl>
                                          </p:spTgt>
                                        </p:tgtEl>
                                        <p:attrNameLst>
                                          <p:attrName>r</p:attrName>
                                        </p:attrNameLst>
                                      </p:cBhvr>
                                    </p:animRo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4">
                                            <p:txEl>
                                              <p:pRg st="2" end="2"/>
                                            </p:txEl>
                                          </p:spTgt>
                                        </p:tgtEl>
                                        <p:attrNameLst>
                                          <p:attrName>style.visibility</p:attrName>
                                        </p:attrNameLst>
                                      </p:cBhvr>
                                      <p:to>
                                        <p:strVal val="visible"/>
                                      </p:to>
                                    </p:set>
                                    <p:anim by="(-#ppt_w*2)" calcmode="lin" valueType="num">
                                      <p:cBhvr rctx="PPT">
                                        <p:cTn id="59" dur="500" autoRev="1" fill="hold">
                                          <p:stCondLst>
                                            <p:cond delay="0"/>
                                          </p:stCondLst>
                                        </p:cTn>
                                        <p:tgtEl>
                                          <p:spTgt spid="4">
                                            <p:txEl>
                                              <p:pRg st="2" end="2"/>
                                            </p:txEl>
                                          </p:spTgt>
                                        </p:tgtEl>
                                        <p:attrNameLst>
                                          <p:attrName>ppt_w</p:attrName>
                                        </p:attrNameLst>
                                      </p:cBhvr>
                                    </p:anim>
                                    <p:anim by="(#ppt_w*0.50)" calcmode="lin" valueType="num">
                                      <p:cBhvr>
                                        <p:cTn id="60" dur="500" decel="50000" autoRev="1" fill="hold">
                                          <p:stCondLst>
                                            <p:cond delay="0"/>
                                          </p:stCondLst>
                                        </p:cTn>
                                        <p:tgtEl>
                                          <p:spTgt spid="4">
                                            <p:txEl>
                                              <p:pRg st="2" end="2"/>
                                            </p:txEl>
                                          </p:spTgt>
                                        </p:tgtEl>
                                        <p:attrNameLst>
                                          <p:attrName>ppt_x</p:attrName>
                                        </p:attrNameLst>
                                      </p:cBhvr>
                                    </p:anim>
                                    <p:anim from="(-#ppt_h/2)" to="(#ppt_y)" calcmode="lin" valueType="num">
                                      <p:cBhvr>
                                        <p:cTn id="61" dur="1000" fill="hold">
                                          <p:stCondLst>
                                            <p:cond delay="0"/>
                                          </p:stCondLst>
                                        </p:cTn>
                                        <p:tgtEl>
                                          <p:spTgt spid="4">
                                            <p:txEl>
                                              <p:pRg st="2" end="2"/>
                                            </p:txEl>
                                          </p:spTgt>
                                        </p:tgtEl>
                                        <p:attrNameLst>
                                          <p:attrName>ppt_y</p:attrName>
                                        </p:attrNameLst>
                                      </p:cBhvr>
                                    </p:anim>
                                    <p:animRot by="21600000">
                                      <p:cBhvr>
                                        <p:cTn id="62" dur="1000" fill="hold">
                                          <p:stCondLst>
                                            <p:cond delay="0"/>
                                          </p:stCondLst>
                                        </p:cTn>
                                        <p:tgtEl>
                                          <p:spTgt spid="4">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100106"/>
            <a:ext cx="8610600" cy="1569660"/>
          </a:xfrm>
          <a:prstGeom prst="rect">
            <a:avLst/>
          </a:prstGeom>
        </p:spPr>
        <p:txBody>
          <a:bodyPr wrap="square">
            <a:spAutoFit/>
          </a:bodyPr>
          <a:lstStyle/>
          <a:p>
            <a:pPr algn="just">
              <a:spcBef>
                <a:spcPct val="50000"/>
              </a:spcBef>
            </a:pPr>
            <a:r>
              <a:rPr lang="en-US" altLang="en-US" sz="3200" b="1" i="1" u="sng" dirty="0" err="1">
                <a:solidFill>
                  <a:schemeClr val="tx2"/>
                </a:solidFill>
                <a:latin typeface="Times New Roman" pitchFamily="18" charset="0"/>
              </a:rPr>
              <a:t>Ví</a:t>
            </a:r>
            <a:r>
              <a:rPr lang="en-US" altLang="en-US" sz="3200" b="1" i="1" u="sng" dirty="0">
                <a:solidFill>
                  <a:schemeClr val="tx2"/>
                </a:solidFill>
                <a:latin typeface="Times New Roman" pitchFamily="18" charset="0"/>
              </a:rPr>
              <a:t> </a:t>
            </a:r>
            <a:r>
              <a:rPr lang="en-US" altLang="en-US" sz="3200" b="1" i="1" u="sng" err="1">
                <a:solidFill>
                  <a:schemeClr val="tx2"/>
                </a:solidFill>
                <a:latin typeface="Times New Roman" pitchFamily="18" charset="0"/>
              </a:rPr>
              <a:t>dụ</a:t>
            </a:r>
            <a:r>
              <a:rPr lang="en-US" altLang="en-US" sz="3200" b="1" i="1" u="sng">
                <a:solidFill>
                  <a:schemeClr val="tx2"/>
                </a:solidFill>
                <a:latin typeface="Times New Roman" pitchFamily="18" charset="0"/>
              </a:rPr>
              <a:t> </a:t>
            </a:r>
            <a:r>
              <a:rPr lang="en-US" altLang="en-US" sz="3200" b="1" i="1" u="sng">
                <a:solidFill>
                  <a:srgbClr val="6600CC"/>
                </a:solidFill>
                <a:latin typeface="Times New Roman" pitchFamily="18" charset="0"/>
              </a:rPr>
              <a:t>: </a:t>
            </a:r>
            <a:r>
              <a:rPr lang="en-US" altLang="en-US" sz="3200" b="1" dirty="0" err="1">
                <a:solidFill>
                  <a:srgbClr val="6600CC"/>
                </a:solidFill>
                <a:latin typeface="Times New Roman" pitchFamily="18" charset="0"/>
              </a:rPr>
              <a:t>Trộn</a:t>
            </a:r>
            <a:r>
              <a:rPr lang="en-US" altLang="en-US" sz="3200" b="1" dirty="0">
                <a:solidFill>
                  <a:srgbClr val="6600CC"/>
                </a:solidFill>
                <a:latin typeface="Times New Roman" pitchFamily="18" charset="0"/>
              </a:rPr>
              <a:t> 2 </a:t>
            </a:r>
            <a:r>
              <a:rPr lang="en-US" altLang="en-US" sz="3200" b="1" dirty="0" err="1">
                <a:solidFill>
                  <a:srgbClr val="6600CC"/>
                </a:solidFill>
                <a:latin typeface="Times New Roman" pitchFamily="18" charset="0"/>
              </a:rPr>
              <a:t>lít</a:t>
            </a:r>
            <a:r>
              <a:rPr lang="en-US" altLang="en-US" sz="3200" b="1" dirty="0">
                <a:solidFill>
                  <a:srgbClr val="6600CC"/>
                </a:solidFill>
                <a:latin typeface="Times New Roman" pitchFamily="18" charset="0"/>
              </a:rPr>
              <a:t> dung </a:t>
            </a:r>
            <a:r>
              <a:rPr lang="en-US" altLang="en-US" sz="3200" b="1" dirty="0" err="1">
                <a:solidFill>
                  <a:srgbClr val="6600CC"/>
                </a:solidFill>
                <a:latin typeface="Times New Roman" pitchFamily="18" charset="0"/>
              </a:rPr>
              <a:t>dịch</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muối</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ăn</a:t>
            </a:r>
            <a:r>
              <a:rPr lang="en-US" altLang="en-US" sz="3200" b="1" dirty="0">
                <a:solidFill>
                  <a:srgbClr val="6600CC"/>
                </a:solidFill>
                <a:latin typeface="Times New Roman" pitchFamily="18" charset="0"/>
              </a:rPr>
              <a:t> 2,3M </a:t>
            </a:r>
            <a:r>
              <a:rPr lang="en-US" altLang="en-US" sz="3200" b="1" dirty="0" err="1">
                <a:solidFill>
                  <a:srgbClr val="6600CC"/>
                </a:solidFill>
                <a:latin typeface="Times New Roman" pitchFamily="18" charset="0"/>
              </a:rPr>
              <a:t>với</a:t>
            </a:r>
            <a:r>
              <a:rPr lang="en-US" altLang="en-US" sz="3200" b="1" dirty="0">
                <a:solidFill>
                  <a:srgbClr val="6600CC"/>
                </a:solidFill>
                <a:latin typeface="Times New Roman" pitchFamily="18" charset="0"/>
              </a:rPr>
              <a:t> 4 </a:t>
            </a:r>
            <a:r>
              <a:rPr lang="en-US" altLang="en-US" sz="3200" b="1" dirty="0" err="1">
                <a:solidFill>
                  <a:srgbClr val="6600CC"/>
                </a:solidFill>
                <a:latin typeface="Times New Roman" pitchFamily="18" charset="0"/>
              </a:rPr>
              <a:t>lít</a:t>
            </a:r>
            <a:r>
              <a:rPr lang="en-US" altLang="en-US" sz="3200" b="1" dirty="0">
                <a:solidFill>
                  <a:srgbClr val="6600CC"/>
                </a:solidFill>
                <a:latin typeface="Times New Roman" pitchFamily="18" charset="0"/>
              </a:rPr>
              <a:t> dung </a:t>
            </a:r>
            <a:r>
              <a:rPr lang="en-US" altLang="en-US" sz="3200" b="1" dirty="0" err="1">
                <a:solidFill>
                  <a:srgbClr val="6600CC"/>
                </a:solidFill>
                <a:latin typeface="Times New Roman" pitchFamily="18" charset="0"/>
              </a:rPr>
              <a:t>dịch</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muối</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ăn</a:t>
            </a:r>
            <a:r>
              <a:rPr lang="en-US" altLang="en-US" sz="3200" b="1" dirty="0">
                <a:solidFill>
                  <a:srgbClr val="6600CC"/>
                </a:solidFill>
                <a:latin typeface="Times New Roman" pitchFamily="18" charset="0"/>
              </a:rPr>
              <a:t> 2M. </a:t>
            </a:r>
            <a:r>
              <a:rPr lang="en-US" altLang="en-US" sz="3200" b="1" dirty="0" err="1">
                <a:solidFill>
                  <a:srgbClr val="6600CC"/>
                </a:solidFill>
                <a:latin typeface="Times New Roman" pitchFamily="18" charset="0"/>
              </a:rPr>
              <a:t>Tính</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nồng</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độ</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mol</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của</a:t>
            </a:r>
            <a:r>
              <a:rPr lang="en-US" altLang="en-US" sz="3200" b="1" dirty="0">
                <a:solidFill>
                  <a:srgbClr val="6600CC"/>
                </a:solidFill>
                <a:latin typeface="Times New Roman" pitchFamily="18" charset="0"/>
              </a:rPr>
              <a:t> dung </a:t>
            </a:r>
            <a:r>
              <a:rPr lang="en-US" altLang="en-US" sz="3200" b="1" dirty="0" err="1">
                <a:solidFill>
                  <a:srgbClr val="6600CC"/>
                </a:solidFill>
                <a:latin typeface="Times New Roman" pitchFamily="18" charset="0"/>
              </a:rPr>
              <a:t>dịch</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muối</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ăn</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sau</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khi</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trộn</a:t>
            </a:r>
            <a:r>
              <a:rPr lang="en-US" altLang="en-US" sz="3200" b="1" dirty="0">
                <a:solidFill>
                  <a:srgbClr val="6600CC"/>
                </a:solidFill>
                <a:latin typeface="Times New Roman" pitchFamily="18" charset="0"/>
              </a:rPr>
              <a:t>?</a:t>
            </a:r>
          </a:p>
        </p:txBody>
      </p:sp>
      <p:sp>
        <p:nvSpPr>
          <p:cNvPr id="7" name="TextBox 6"/>
          <p:cNvSpPr txBox="1"/>
          <p:nvPr/>
        </p:nvSpPr>
        <p:spPr>
          <a:xfrm>
            <a:off x="2734932" y="1586062"/>
            <a:ext cx="3200400" cy="584775"/>
          </a:xfrm>
          <a:prstGeom prst="rect">
            <a:avLst/>
          </a:prstGeom>
          <a:noFill/>
        </p:spPr>
        <p:txBody>
          <a:bodyPr wrap="square" rtlCol="0">
            <a:spAutoFit/>
          </a:bodyPr>
          <a:lstStyle/>
          <a:p>
            <a:r>
              <a:rPr lang="en-US" sz="3200" b="1" dirty="0" err="1">
                <a:solidFill>
                  <a:schemeClr val="tx2"/>
                </a:solidFill>
                <a:latin typeface="Times New Roman" pitchFamily="18" charset="0"/>
                <a:cs typeface="Times New Roman" pitchFamily="18" charset="0"/>
              </a:rPr>
              <a:t>Giải</a:t>
            </a:r>
            <a:endParaRPr lang="en-US" sz="3200" b="1" dirty="0">
              <a:solidFill>
                <a:schemeClr val="tx2"/>
              </a:solidFill>
              <a:latin typeface="Times New Roman" pitchFamily="18" charset="0"/>
              <a:cs typeface="Times New Roman" pitchFamily="18" charset="0"/>
            </a:endParaRPr>
          </a:p>
        </p:txBody>
      </p:sp>
      <p:sp>
        <p:nvSpPr>
          <p:cNvPr id="8" name="Rectangle 7"/>
          <p:cNvSpPr/>
          <p:nvPr/>
        </p:nvSpPr>
        <p:spPr>
          <a:xfrm>
            <a:off x="1378207" y="2033005"/>
            <a:ext cx="6155851" cy="523220"/>
          </a:xfrm>
          <a:prstGeom prst="rect">
            <a:avLst/>
          </a:prstGeom>
        </p:spPr>
        <p:txBody>
          <a:bodyPr wrap="none">
            <a:spAutoFit/>
          </a:bodyPr>
          <a:lstStyle/>
          <a:p>
            <a:pPr algn="ctr">
              <a:spcBef>
                <a:spcPct val="50000"/>
              </a:spcBef>
            </a:pPr>
            <a:r>
              <a:rPr lang="en-US" altLang="en-US" sz="2800" dirty="0" err="1">
                <a:latin typeface="Times New Roman" pitchFamily="18" charset="0"/>
              </a:rPr>
              <a:t>Số</a:t>
            </a:r>
            <a:r>
              <a:rPr lang="en-US" altLang="en-US" sz="2800" dirty="0">
                <a:latin typeface="Times New Roman" pitchFamily="18" charset="0"/>
              </a:rPr>
              <a:t> </a:t>
            </a:r>
            <a:r>
              <a:rPr lang="en-US" altLang="en-US" sz="2800" dirty="0" err="1">
                <a:latin typeface="Times New Roman" pitchFamily="18" charset="0"/>
              </a:rPr>
              <a:t>mol</a:t>
            </a:r>
            <a:r>
              <a:rPr lang="en-US" altLang="en-US" sz="2800" dirty="0">
                <a:latin typeface="Times New Roman" pitchFamily="18" charset="0"/>
              </a:rPr>
              <a:t> </a:t>
            </a:r>
            <a:r>
              <a:rPr lang="en-US" altLang="en-US" sz="2800" dirty="0" err="1">
                <a:latin typeface="Times New Roman" pitchFamily="18" charset="0"/>
              </a:rPr>
              <a:t>muối</a:t>
            </a:r>
            <a:r>
              <a:rPr lang="en-US" altLang="en-US" sz="2800" dirty="0">
                <a:latin typeface="Times New Roman" pitchFamily="18" charset="0"/>
              </a:rPr>
              <a:t> </a:t>
            </a:r>
            <a:r>
              <a:rPr lang="en-US" altLang="en-US" sz="2800" dirty="0" err="1">
                <a:latin typeface="Times New Roman" pitchFamily="18" charset="0"/>
              </a:rPr>
              <a:t>ăn</a:t>
            </a:r>
            <a:r>
              <a:rPr lang="en-US" altLang="en-US" sz="2800" dirty="0">
                <a:latin typeface="Times New Roman" pitchFamily="18" charset="0"/>
              </a:rPr>
              <a:t> </a:t>
            </a:r>
            <a:r>
              <a:rPr lang="en-US" altLang="en-US" sz="2800" dirty="0" err="1">
                <a:latin typeface="Times New Roman" pitchFamily="18" charset="0"/>
              </a:rPr>
              <a:t>trong</a:t>
            </a:r>
            <a:r>
              <a:rPr lang="en-US" altLang="en-US" sz="2800" dirty="0">
                <a:latin typeface="Times New Roman" pitchFamily="18" charset="0"/>
              </a:rPr>
              <a:t> 2</a:t>
            </a:r>
            <a:r>
              <a:rPr lang="en-US" altLang="en-US" sz="2800" i="1" dirty="0">
                <a:latin typeface="Times New Roman" pitchFamily="18" charset="0"/>
              </a:rPr>
              <a:t>l</a:t>
            </a:r>
            <a:r>
              <a:rPr lang="en-US" altLang="en-US" sz="2800" dirty="0">
                <a:latin typeface="Times New Roman" pitchFamily="18" charset="0"/>
              </a:rPr>
              <a:t> dung </a:t>
            </a:r>
            <a:r>
              <a:rPr lang="en-US" altLang="en-US" sz="2800" dirty="0" err="1">
                <a:latin typeface="Times New Roman" pitchFamily="18" charset="0"/>
              </a:rPr>
              <a:t>dịch</a:t>
            </a:r>
            <a:r>
              <a:rPr lang="en-US" altLang="en-US" sz="2800" dirty="0">
                <a:latin typeface="Times New Roman" pitchFamily="18" charset="0"/>
              </a:rPr>
              <a:t> 2,3M:</a:t>
            </a:r>
          </a:p>
        </p:txBody>
      </p:sp>
      <p:sp>
        <p:nvSpPr>
          <p:cNvPr id="9" name="Rectangle 8"/>
          <p:cNvSpPr/>
          <p:nvPr/>
        </p:nvSpPr>
        <p:spPr>
          <a:xfrm>
            <a:off x="2010584" y="2566405"/>
            <a:ext cx="3619901" cy="523220"/>
          </a:xfrm>
          <a:prstGeom prst="rect">
            <a:avLst/>
          </a:prstGeom>
        </p:spPr>
        <p:txBody>
          <a:bodyPr wrap="none">
            <a:spAutoFit/>
          </a:bodyPr>
          <a:lstStyle/>
          <a:p>
            <a:pPr algn="ctr">
              <a:spcBef>
                <a:spcPct val="50000"/>
              </a:spcBef>
            </a:pPr>
            <a:r>
              <a:rPr lang="en-US" altLang="en-US" sz="2800" b="1" dirty="0">
                <a:solidFill>
                  <a:schemeClr val="tx2"/>
                </a:solidFill>
                <a:latin typeface="Times New Roman" pitchFamily="18" charset="0"/>
              </a:rPr>
              <a:t>n</a:t>
            </a:r>
            <a:r>
              <a:rPr lang="en-US" altLang="en-US" sz="2800" b="1" baseline="-25000" dirty="0">
                <a:solidFill>
                  <a:schemeClr val="tx2"/>
                </a:solidFill>
                <a:latin typeface="Times New Roman" pitchFamily="18" charset="0"/>
              </a:rPr>
              <a:t>1</a:t>
            </a:r>
            <a:r>
              <a:rPr lang="en-US" altLang="en-US" sz="2800" b="1" dirty="0">
                <a:solidFill>
                  <a:schemeClr val="tx2"/>
                </a:solidFill>
                <a:latin typeface="Times New Roman" pitchFamily="18" charset="0"/>
              </a:rPr>
              <a:t> = 2 x 2,3 = 4,6 (</a:t>
            </a:r>
            <a:r>
              <a:rPr lang="en-US" altLang="en-US" sz="2800" b="1" dirty="0" err="1">
                <a:solidFill>
                  <a:schemeClr val="tx2"/>
                </a:solidFill>
                <a:latin typeface="Times New Roman" pitchFamily="18" charset="0"/>
              </a:rPr>
              <a:t>mol</a:t>
            </a:r>
            <a:r>
              <a:rPr lang="en-US" altLang="en-US" sz="2800" b="1" dirty="0">
                <a:solidFill>
                  <a:schemeClr val="tx2"/>
                </a:solidFill>
                <a:latin typeface="Times New Roman" pitchFamily="18" charset="0"/>
              </a:rPr>
              <a:t>)</a:t>
            </a:r>
          </a:p>
        </p:txBody>
      </p:sp>
      <p:sp>
        <p:nvSpPr>
          <p:cNvPr id="10" name="Rectangle 9"/>
          <p:cNvSpPr/>
          <p:nvPr/>
        </p:nvSpPr>
        <p:spPr>
          <a:xfrm>
            <a:off x="1296741" y="3004594"/>
            <a:ext cx="5886548" cy="523220"/>
          </a:xfrm>
          <a:prstGeom prst="rect">
            <a:avLst/>
          </a:prstGeom>
        </p:spPr>
        <p:txBody>
          <a:bodyPr wrap="none">
            <a:spAutoFit/>
          </a:bodyPr>
          <a:lstStyle/>
          <a:p>
            <a:pPr algn="ctr">
              <a:spcBef>
                <a:spcPct val="50000"/>
              </a:spcBef>
            </a:pPr>
            <a:r>
              <a:rPr lang="en-US" altLang="en-US" sz="2800" dirty="0" err="1">
                <a:latin typeface="Times New Roman" pitchFamily="18" charset="0"/>
              </a:rPr>
              <a:t>Số</a:t>
            </a:r>
            <a:r>
              <a:rPr lang="en-US" altLang="en-US" sz="2800" dirty="0">
                <a:latin typeface="Times New Roman" pitchFamily="18" charset="0"/>
              </a:rPr>
              <a:t> </a:t>
            </a:r>
            <a:r>
              <a:rPr lang="en-US" altLang="en-US" sz="2800" dirty="0" err="1">
                <a:latin typeface="Times New Roman" pitchFamily="18" charset="0"/>
              </a:rPr>
              <a:t>mol</a:t>
            </a:r>
            <a:r>
              <a:rPr lang="en-US" altLang="en-US" sz="2800" dirty="0">
                <a:latin typeface="Times New Roman" pitchFamily="18" charset="0"/>
              </a:rPr>
              <a:t> </a:t>
            </a:r>
            <a:r>
              <a:rPr lang="en-US" altLang="en-US" sz="2800" dirty="0" err="1">
                <a:latin typeface="Times New Roman" pitchFamily="18" charset="0"/>
              </a:rPr>
              <a:t>muối</a:t>
            </a:r>
            <a:r>
              <a:rPr lang="en-US" altLang="en-US" sz="2800" dirty="0">
                <a:latin typeface="Times New Roman" pitchFamily="18" charset="0"/>
              </a:rPr>
              <a:t> </a:t>
            </a:r>
            <a:r>
              <a:rPr lang="en-US" altLang="en-US" sz="2800" dirty="0" err="1">
                <a:latin typeface="Times New Roman" pitchFamily="18" charset="0"/>
              </a:rPr>
              <a:t>ăn</a:t>
            </a:r>
            <a:r>
              <a:rPr lang="en-US" altLang="en-US" sz="2800" dirty="0">
                <a:latin typeface="Times New Roman" pitchFamily="18" charset="0"/>
              </a:rPr>
              <a:t> </a:t>
            </a:r>
            <a:r>
              <a:rPr lang="en-US" altLang="en-US" sz="2800" dirty="0" err="1">
                <a:latin typeface="Times New Roman" pitchFamily="18" charset="0"/>
              </a:rPr>
              <a:t>trong</a:t>
            </a:r>
            <a:r>
              <a:rPr lang="en-US" altLang="en-US" sz="2800" dirty="0">
                <a:latin typeface="Times New Roman" pitchFamily="18" charset="0"/>
              </a:rPr>
              <a:t> 4</a:t>
            </a:r>
            <a:r>
              <a:rPr lang="en-US" altLang="en-US" sz="2800" i="1" dirty="0">
                <a:latin typeface="Times New Roman" pitchFamily="18" charset="0"/>
              </a:rPr>
              <a:t>l</a:t>
            </a:r>
            <a:r>
              <a:rPr lang="en-US" altLang="en-US" sz="2800" dirty="0">
                <a:latin typeface="Times New Roman" pitchFamily="18" charset="0"/>
              </a:rPr>
              <a:t> dung </a:t>
            </a:r>
            <a:r>
              <a:rPr lang="en-US" altLang="en-US" sz="2800" dirty="0" err="1">
                <a:latin typeface="Times New Roman" pitchFamily="18" charset="0"/>
              </a:rPr>
              <a:t>dịch</a:t>
            </a:r>
            <a:r>
              <a:rPr lang="en-US" altLang="en-US" sz="2800" dirty="0">
                <a:latin typeface="Times New Roman" pitchFamily="18" charset="0"/>
              </a:rPr>
              <a:t> 2M:</a:t>
            </a:r>
          </a:p>
        </p:txBody>
      </p:sp>
      <p:sp>
        <p:nvSpPr>
          <p:cNvPr id="11" name="Rectangle 10"/>
          <p:cNvSpPr/>
          <p:nvPr/>
        </p:nvSpPr>
        <p:spPr>
          <a:xfrm>
            <a:off x="1960711" y="3487444"/>
            <a:ext cx="3081292" cy="523220"/>
          </a:xfrm>
          <a:prstGeom prst="rect">
            <a:avLst/>
          </a:prstGeom>
        </p:spPr>
        <p:txBody>
          <a:bodyPr wrap="none">
            <a:spAutoFit/>
          </a:bodyPr>
          <a:lstStyle/>
          <a:p>
            <a:pPr algn="ctr">
              <a:spcBef>
                <a:spcPct val="50000"/>
              </a:spcBef>
            </a:pPr>
            <a:r>
              <a:rPr lang="en-US" altLang="en-US" sz="2800" b="1" dirty="0">
                <a:solidFill>
                  <a:schemeClr val="tx2"/>
                </a:solidFill>
                <a:latin typeface="Times New Roman" pitchFamily="18" charset="0"/>
              </a:rPr>
              <a:t>n</a:t>
            </a:r>
            <a:r>
              <a:rPr lang="en-US" altLang="en-US" sz="2800" b="1" i="1" baseline="-25000" dirty="0">
                <a:solidFill>
                  <a:schemeClr val="tx2"/>
                </a:solidFill>
                <a:latin typeface="Times New Roman" pitchFamily="18" charset="0"/>
              </a:rPr>
              <a:t>2</a:t>
            </a:r>
            <a:r>
              <a:rPr lang="en-US" altLang="en-US" sz="2800" b="1" dirty="0">
                <a:solidFill>
                  <a:schemeClr val="tx2"/>
                </a:solidFill>
                <a:latin typeface="Times New Roman" pitchFamily="18" charset="0"/>
              </a:rPr>
              <a:t> = 4 x 2 = 8 (</a:t>
            </a:r>
            <a:r>
              <a:rPr lang="en-US" altLang="en-US" sz="2800" b="1" dirty="0" err="1">
                <a:solidFill>
                  <a:schemeClr val="tx2"/>
                </a:solidFill>
                <a:latin typeface="Times New Roman" pitchFamily="18" charset="0"/>
              </a:rPr>
              <a:t>mol</a:t>
            </a:r>
            <a:r>
              <a:rPr lang="en-US" altLang="en-US" sz="2800" b="1" dirty="0">
                <a:solidFill>
                  <a:schemeClr val="tx2"/>
                </a:solidFill>
                <a:latin typeface="Times New Roman" pitchFamily="18" charset="0"/>
              </a:rPr>
              <a:t>)</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D19C936-8A70-A66C-AA7E-15477C936941}"/>
                  </a:ext>
                </a:extLst>
              </p:cNvPr>
              <p:cNvSpPr/>
              <p:nvPr/>
            </p:nvSpPr>
            <p:spPr>
              <a:xfrm>
                <a:off x="266700" y="6189298"/>
                <a:ext cx="8305799" cy="714683"/>
              </a:xfrm>
              <a:prstGeom prst="rect">
                <a:avLst/>
              </a:prstGeom>
            </p:spPr>
            <p:txBody>
              <a:bodyPr wrap="square">
                <a:spAutoFit/>
              </a:bodyPr>
              <a:lstStyle/>
              <a:p>
                <a:pPr algn="ctr">
                  <a:spcBef>
                    <a:spcPct val="50000"/>
                  </a:spcBef>
                </a:pPr>
                <a:r>
                  <a:rPr lang="en-US" altLang="en-US" sz="2800" b="1" dirty="0">
                    <a:solidFill>
                      <a:srgbClr val="FF0000"/>
                    </a:solidFill>
                    <a:latin typeface="Times New Roman" pitchFamily="18" charset="0"/>
                    <a:cs typeface="Times New Roman" pitchFamily="18" charset="0"/>
                  </a:rPr>
                  <a:t>C</a:t>
                </a:r>
                <a:r>
                  <a:rPr lang="en-US" altLang="en-US" sz="2800" b="1" baseline="-25000" dirty="0">
                    <a:solidFill>
                      <a:srgbClr val="FF0000"/>
                    </a:solidFill>
                    <a:latin typeface="Times New Roman" pitchFamily="18" charset="0"/>
                    <a:cs typeface="Times New Roman" pitchFamily="18" charset="0"/>
                  </a:rPr>
                  <a:t>M</a:t>
                </a:r>
                <a:r>
                  <a:rPr lang="en-US" altLang="en-US" sz="2800" b="1" dirty="0">
                    <a:solidFill>
                      <a:srgbClr val="FF0000"/>
                    </a:solidFill>
                    <a:latin typeface="Times New Roman" pitchFamily="18" charset="0"/>
                    <a:cs typeface="Times New Roman" pitchFamily="18" charset="0"/>
                  </a:rPr>
                  <a:t> = </a:t>
                </a:r>
                <a14:m>
                  <m:oMath xmlns:m="http://schemas.openxmlformats.org/officeDocument/2006/math">
                    <m:f>
                      <m:fPr>
                        <m:ctrlPr>
                          <a:rPr lang="en-US" altLang="en-US" sz="2800" b="1" i="1" smtClean="0">
                            <a:solidFill>
                              <a:srgbClr val="FF0000"/>
                            </a:solidFill>
                            <a:latin typeface="Cambria Math" panose="02040503050406030204" pitchFamily="18" charset="0"/>
                          </a:rPr>
                        </m:ctrlPr>
                      </m:fPr>
                      <m:num>
                        <m:r>
                          <a:rPr lang="en-US" altLang="en-US" sz="2800" b="1" i="1" smtClean="0">
                            <a:solidFill>
                              <a:srgbClr val="FF0000"/>
                            </a:solidFill>
                            <a:latin typeface="Cambria Math"/>
                          </a:rPr>
                          <m:t>𝒏</m:t>
                        </m:r>
                      </m:num>
                      <m:den>
                        <m:r>
                          <a:rPr lang="en-US" altLang="en-US" sz="2800" b="1" i="1" smtClean="0">
                            <a:solidFill>
                              <a:srgbClr val="FF0000"/>
                            </a:solidFill>
                            <a:latin typeface="Cambria Math"/>
                          </a:rPr>
                          <m:t>𝑽</m:t>
                        </m:r>
                      </m:den>
                    </m:f>
                  </m:oMath>
                </a14:m>
                <a:r>
                  <a:rPr lang="en-US" altLang="en-US" sz="2800" b="1" dirty="0">
                    <a:solidFill>
                      <a:srgbClr val="FF0000"/>
                    </a:solidFill>
                    <a:latin typeface="Times New Roman" pitchFamily="18" charset="0"/>
                    <a:cs typeface="Times New Roman" pitchFamily="18" charset="0"/>
                  </a:rPr>
                  <a:t>  =  </a:t>
                </a:r>
                <a14:m>
                  <m:oMath xmlns:m="http://schemas.openxmlformats.org/officeDocument/2006/math">
                    <m:f>
                      <m:fPr>
                        <m:ctrlPr>
                          <a:rPr lang="en-US" altLang="en-US" sz="2800" b="1" i="1" smtClean="0">
                            <a:solidFill>
                              <a:srgbClr val="FF0000"/>
                            </a:solidFill>
                            <a:latin typeface="Cambria Math" panose="02040503050406030204" pitchFamily="18" charset="0"/>
                          </a:rPr>
                        </m:ctrlPr>
                      </m:fPr>
                      <m:num>
                        <m:r>
                          <a:rPr lang="en-US" altLang="en-US" sz="2800" b="1" i="1" smtClean="0">
                            <a:solidFill>
                              <a:srgbClr val="FF0000"/>
                            </a:solidFill>
                            <a:latin typeface="Cambria Math"/>
                          </a:rPr>
                          <m:t>𝟏𝟐</m:t>
                        </m:r>
                        <m:r>
                          <a:rPr lang="en-US" altLang="en-US" sz="2800" b="1" i="1" smtClean="0">
                            <a:solidFill>
                              <a:srgbClr val="FF0000"/>
                            </a:solidFill>
                            <a:latin typeface="Cambria Math"/>
                          </a:rPr>
                          <m:t>,</m:t>
                        </m:r>
                        <m:r>
                          <a:rPr lang="en-US" altLang="en-US" sz="2800" b="1" i="1" smtClean="0">
                            <a:solidFill>
                              <a:srgbClr val="FF0000"/>
                            </a:solidFill>
                            <a:latin typeface="Cambria Math"/>
                          </a:rPr>
                          <m:t>𝟔</m:t>
                        </m:r>
                      </m:num>
                      <m:den>
                        <m:r>
                          <a:rPr lang="en-US" altLang="en-US" sz="2800" b="1" i="1" smtClean="0">
                            <a:solidFill>
                              <a:srgbClr val="FF0000"/>
                            </a:solidFill>
                            <a:latin typeface="Cambria Math"/>
                          </a:rPr>
                          <m:t>𝟔</m:t>
                        </m:r>
                      </m:den>
                    </m:f>
                  </m:oMath>
                </a14:m>
                <a:r>
                  <a:rPr lang="en-US" altLang="en-US" sz="2800" b="1" dirty="0">
                    <a:solidFill>
                      <a:srgbClr val="FF0000"/>
                    </a:solidFill>
                    <a:latin typeface="Times New Roman" pitchFamily="18" charset="0"/>
                    <a:cs typeface="Times New Roman" pitchFamily="18" charset="0"/>
                  </a:rPr>
                  <a:t>  = 2,1 (</a:t>
                </a:r>
                <a:r>
                  <a:rPr lang="en-US" altLang="en-US" sz="2800" b="1" dirty="0" err="1">
                    <a:solidFill>
                      <a:srgbClr val="FF0000"/>
                    </a:solidFill>
                    <a:latin typeface="Times New Roman" pitchFamily="18" charset="0"/>
                    <a:cs typeface="Times New Roman" pitchFamily="18" charset="0"/>
                  </a:rPr>
                  <a:t>mol</a:t>
                </a:r>
                <a:r>
                  <a:rPr lang="en-US" altLang="en-US" sz="2800" b="1" dirty="0">
                    <a:solidFill>
                      <a:srgbClr val="FF0000"/>
                    </a:solidFill>
                    <a:latin typeface="Times New Roman" pitchFamily="18" charset="0"/>
                    <a:cs typeface="Times New Roman" pitchFamily="18" charset="0"/>
                  </a:rPr>
                  <a:t>/</a:t>
                </a:r>
                <a:r>
                  <a:rPr lang="en-US" altLang="en-US" sz="2800" b="1" i="1" dirty="0">
                    <a:solidFill>
                      <a:srgbClr val="FF0000"/>
                    </a:solidFill>
                    <a:latin typeface="Times New Roman" pitchFamily="18" charset="0"/>
                    <a:cs typeface="Times New Roman" pitchFamily="18" charset="0"/>
                  </a:rPr>
                  <a:t>l</a:t>
                </a:r>
                <a:r>
                  <a:rPr lang="en-US" altLang="en-US" sz="2800" b="1" dirty="0">
                    <a:solidFill>
                      <a:srgbClr val="FF0000"/>
                    </a:solidFill>
                    <a:latin typeface="Times New Roman" pitchFamily="18" charset="0"/>
                    <a:cs typeface="Times New Roman" pitchFamily="18" charset="0"/>
                  </a:rPr>
                  <a:t>)</a:t>
                </a:r>
              </a:p>
            </p:txBody>
          </p:sp>
        </mc:Choice>
        <mc:Fallback xmlns="">
          <p:sp>
            <p:nvSpPr>
              <p:cNvPr id="3" name="Rectangle 2">
                <a:extLst>
                  <a:ext uri="{FF2B5EF4-FFF2-40B4-BE49-F238E27FC236}">
                    <a16:creationId xmlns:a16="http://schemas.microsoft.com/office/drawing/2014/main" id="{CD19C936-8A70-A66C-AA7E-15477C936941}"/>
                  </a:ext>
                </a:extLst>
              </p:cNvPr>
              <p:cNvSpPr>
                <a:spLocks noRot="1" noChangeAspect="1" noMove="1" noResize="1" noEditPoints="1" noAdjustHandles="1" noChangeArrowheads="1" noChangeShapeType="1" noTextEdit="1"/>
              </p:cNvSpPr>
              <p:nvPr/>
            </p:nvSpPr>
            <p:spPr>
              <a:xfrm>
                <a:off x="266700" y="6189298"/>
                <a:ext cx="8305799" cy="714683"/>
              </a:xfrm>
              <a:prstGeom prst="rect">
                <a:avLst/>
              </a:prstGeom>
              <a:blipFill>
                <a:blip r:embed="rId2"/>
                <a:stretch>
                  <a:fillRect b="-8475"/>
                </a:stretch>
              </a:blipFill>
            </p:spPr>
            <p:txBody>
              <a:bodyPr/>
              <a:lstStyle/>
              <a:p>
                <a:r>
                  <a:rPr lang="en-US">
                    <a:noFill/>
                  </a:rPr>
                  <a:t> </a:t>
                </a:r>
              </a:p>
            </p:txBody>
          </p:sp>
        </mc:Fallback>
      </mc:AlternateContent>
      <p:sp>
        <p:nvSpPr>
          <p:cNvPr id="12" name="Rectangle 6">
            <a:extLst>
              <a:ext uri="{FF2B5EF4-FFF2-40B4-BE49-F238E27FC236}">
                <a16:creationId xmlns:a16="http://schemas.microsoft.com/office/drawing/2014/main" id="{0080A7F1-422A-FAF9-522C-6FBF45544B8B}"/>
              </a:ext>
            </a:extLst>
          </p:cNvPr>
          <p:cNvSpPr/>
          <p:nvPr/>
        </p:nvSpPr>
        <p:spPr>
          <a:xfrm>
            <a:off x="1296741" y="3918920"/>
            <a:ext cx="5287024" cy="523220"/>
          </a:xfrm>
          <a:prstGeom prst="rect">
            <a:avLst/>
          </a:prstGeom>
        </p:spPr>
        <p:txBody>
          <a:bodyPr wrap="none">
            <a:spAutoFit/>
          </a:bodyPr>
          <a:lstStyle/>
          <a:p>
            <a:pPr algn="ctr">
              <a:spcBef>
                <a:spcPct val="50000"/>
              </a:spcBef>
            </a:pPr>
            <a:r>
              <a:rPr lang="en-US" altLang="en-US" sz="2800" dirty="0" err="1">
                <a:latin typeface="Times New Roman" pitchFamily="18" charset="0"/>
              </a:rPr>
              <a:t>Số</a:t>
            </a:r>
            <a:r>
              <a:rPr lang="en-US" altLang="en-US" sz="2800" dirty="0">
                <a:latin typeface="Times New Roman" pitchFamily="18" charset="0"/>
              </a:rPr>
              <a:t> </a:t>
            </a:r>
            <a:r>
              <a:rPr lang="en-US" altLang="en-US" sz="2800" dirty="0" err="1">
                <a:latin typeface="Times New Roman" pitchFamily="18" charset="0"/>
              </a:rPr>
              <a:t>mol</a:t>
            </a:r>
            <a:r>
              <a:rPr lang="en-US" altLang="en-US" sz="2800" dirty="0">
                <a:latin typeface="Times New Roman" pitchFamily="18" charset="0"/>
              </a:rPr>
              <a:t> </a:t>
            </a:r>
            <a:r>
              <a:rPr lang="en-US" altLang="en-US" sz="2800" dirty="0" err="1">
                <a:latin typeface="Times New Roman" pitchFamily="18" charset="0"/>
              </a:rPr>
              <a:t>của</a:t>
            </a:r>
            <a:r>
              <a:rPr lang="en-US" altLang="en-US" sz="2800" dirty="0">
                <a:latin typeface="Times New Roman" pitchFamily="18" charset="0"/>
              </a:rPr>
              <a:t> dung </a:t>
            </a:r>
            <a:r>
              <a:rPr lang="en-US" altLang="en-US" sz="2800" dirty="0" err="1">
                <a:latin typeface="Times New Roman" pitchFamily="18" charset="0"/>
              </a:rPr>
              <a:t>dịch</a:t>
            </a:r>
            <a:r>
              <a:rPr lang="en-US" altLang="en-US" sz="2800" dirty="0">
                <a:latin typeface="Times New Roman" pitchFamily="18" charset="0"/>
              </a:rPr>
              <a:t> </a:t>
            </a:r>
            <a:r>
              <a:rPr lang="en-US" altLang="en-US" sz="2800" dirty="0" err="1">
                <a:latin typeface="Times New Roman" pitchFamily="18" charset="0"/>
              </a:rPr>
              <a:t>sau</a:t>
            </a:r>
            <a:r>
              <a:rPr lang="en-US" altLang="en-US" sz="2800" dirty="0">
                <a:latin typeface="Times New Roman" pitchFamily="18" charset="0"/>
              </a:rPr>
              <a:t> </a:t>
            </a:r>
            <a:r>
              <a:rPr lang="en-US" altLang="en-US" sz="2800" dirty="0" err="1">
                <a:latin typeface="Times New Roman" pitchFamily="18" charset="0"/>
              </a:rPr>
              <a:t>khi</a:t>
            </a:r>
            <a:r>
              <a:rPr lang="en-US" altLang="en-US" sz="2800" dirty="0">
                <a:latin typeface="Times New Roman" pitchFamily="18" charset="0"/>
              </a:rPr>
              <a:t> </a:t>
            </a:r>
            <a:r>
              <a:rPr lang="en-US" altLang="en-US" sz="2800" dirty="0" err="1">
                <a:latin typeface="Times New Roman" pitchFamily="18" charset="0"/>
              </a:rPr>
              <a:t>trộn</a:t>
            </a:r>
            <a:r>
              <a:rPr lang="en-US" altLang="en-US" sz="2800" dirty="0">
                <a:latin typeface="Times New Roman" pitchFamily="18" charset="0"/>
              </a:rPr>
              <a:t> :</a:t>
            </a:r>
          </a:p>
        </p:txBody>
      </p:sp>
      <p:sp>
        <p:nvSpPr>
          <p:cNvPr id="13" name="Rectangle 7">
            <a:extLst>
              <a:ext uri="{FF2B5EF4-FFF2-40B4-BE49-F238E27FC236}">
                <a16:creationId xmlns:a16="http://schemas.microsoft.com/office/drawing/2014/main" id="{157E5690-D851-7BE7-4CC0-98F212221A67}"/>
              </a:ext>
            </a:extLst>
          </p:cNvPr>
          <p:cNvSpPr/>
          <p:nvPr/>
        </p:nvSpPr>
        <p:spPr>
          <a:xfrm>
            <a:off x="1661938" y="4323085"/>
            <a:ext cx="5016117" cy="523220"/>
          </a:xfrm>
          <a:prstGeom prst="rect">
            <a:avLst/>
          </a:prstGeom>
        </p:spPr>
        <p:txBody>
          <a:bodyPr wrap="none">
            <a:spAutoFit/>
          </a:bodyPr>
          <a:lstStyle/>
          <a:p>
            <a:pPr algn="ctr">
              <a:spcBef>
                <a:spcPct val="50000"/>
              </a:spcBef>
            </a:pPr>
            <a:r>
              <a:rPr lang="en-US" altLang="en-US" sz="2800" dirty="0">
                <a:latin typeface="Times New Roman" pitchFamily="18" charset="0"/>
              </a:rPr>
              <a:t>n = n</a:t>
            </a:r>
            <a:r>
              <a:rPr lang="en-US" altLang="en-US" sz="2800" i="1" baseline="-25000" dirty="0">
                <a:latin typeface="Times New Roman" pitchFamily="18" charset="0"/>
              </a:rPr>
              <a:t>1</a:t>
            </a:r>
            <a:r>
              <a:rPr lang="en-US" altLang="en-US" sz="2800" dirty="0">
                <a:latin typeface="Times New Roman" pitchFamily="18" charset="0"/>
              </a:rPr>
              <a:t> + n</a:t>
            </a:r>
            <a:r>
              <a:rPr lang="en-US" altLang="en-US" sz="2800" i="1" baseline="-25000" dirty="0">
                <a:latin typeface="Times New Roman" pitchFamily="18" charset="0"/>
              </a:rPr>
              <a:t>2</a:t>
            </a:r>
            <a:r>
              <a:rPr lang="en-US" altLang="en-US" sz="2800" dirty="0">
                <a:latin typeface="Times New Roman" pitchFamily="18" charset="0"/>
              </a:rPr>
              <a:t> = 4,6 + 8 = 12,6 (</a:t>
            </a:r>
            <a:r>
              <a:rPr lang="en-US" altLang="en-US" sz="2800" dirty="0" err="1">
                <a:latin typeface="Times New Roman" pitchFamily="18" charset="0"/>
              </a:rPr>
              <a:t>mol</a:t>
            </a:r>
            <a:r>
              <a:rPr lang="en-US" altLang="en-US" sz="2800" dirty="0">
                <a:latin typeface="Times New Roman" pitchFamily="18" charset="0"/>
              </a:rPr>
              <a:t>)</a:t>
            </a:r>
          </a:p>
        </p:txBody>
      </p:sp>
      <p:sp>
        <p:nvSpPr>
          <p:cNvPr id="14" name="Rectangle 8">
            <a:extLst>
              <a:ext uri="{FF2B5EF4-FFF2-40B4-BE49-F238E27FC236}">
                <a16:creationId xmlns:a16="http://schemas.microsoft.com/office/drawing/2014/main" id="{ABFBE74B-2588-72D5-CCAB-4CB47D7D8987}"/>
              </a:ext>
            </a:extLst>
          </p:cNvPr>
          <p:cNvSpPr/>
          <p:nvPr/>
        </p:nvSpPr>
        <p:spPr>
          <a:xfrm>
            <a:off x="1229414" y="4800430"/>
            <a:ext cx="5354351" cy="523220"/>
          </a:xfrm>
          <a:prstGeom prst="rect">
            <a:avLst/>
          </a:prstGeom>
        </p:spPr>
        <p:txBody>
          <a:bodyPr wrap="none">
            <a:spAutoFit/>
          </a:bodyPr>
          <a:lstStyle/>
          <a:p>
            <a:pPr algn="ctr">
              <a:spcBef>
                <a:spcPct val="50000"/>
              </a:spcBef>
            </a:pPr>
            <a:r>
              <a:rPr lang="en-US" altLang="en-US" sz="2800" dirty="0" err="1">
                <a:latin typeface="Times New Roman" pitchFamily="18" charset="0"/>
              </a:rPr>
              <a:t>Thể</a:t>
            </a:r>
            <a:r>
              <a:rPr lang="en-US" altLang="en-US" sz="2800" dirty="0">
                <a:latin typeface="Times New Roman" pitchFamily="18" charset="0"/>
              </a:rPr>
              <a:t> </a:t>
            </a:r>
            <a:r>
              <a:rPr lang="en-US" altLang="en-US" sz="2800" dirty="0" err="1">
                <a:latin typeface="Times New Roman" pitchFamily="18" charset="0"/>
              </a:rPr>
              <a:t>tích</a:t>
            </a:r>
            <a:r>
              <a:rPr lang="en-US" altLang="en-US" sz="2800" dirty="0">
                <a:latin typeface="Times New Roman" pitchFamily="18" charset="0"/>
              </a:rPr>
              <a:t> </a:t>
            </a:r>
            <a:r>
              <a:rPr lang="en-US" altLang="en-US" sz="2800" dirty="0" err="1">
                <a:latin typeface="Times New Roman" pitchFamily="18" charset="0"/>
              </a:rPr>
              <a:t>của</a:t>
            </a:r>
            <a:r>
              <a:rPr lang="en-US" altLang="en-US" sz="2800" dirty="0">
                <a:latin typeface="Times New Roman" pitchFamily="18" charset="0"/>
              </a:rPr>
              <a:t> dung </a:t>
            </a:r>
            <a:r>
              <a:rPr lang="en-US" altLang="en-US" sz="2800" dirty="0" err="1">
                <a:latin typeface="Times New Roman" pitchFamily="18" charset="0"/>
              </a:rPr>
              <a:t>dịch</a:t>
            </a:r>
            <a:r>
              <a:rPr lang="en-US" altLang="en-US" sz="2800" dirty="0">
                <a:latin typeface="Times New Roman" pitchFamily="18" charset="0"/>
              </a:rPr>
              <a:t> </a:t>
            </a:r>
            <a:r>
              <a:rPr lang="en-US" altLang="en-US" sz="2800" dirty="0" err="1">
                <a:latin typeface="Times New Roman" pitchFamily="18" charset="0"/>
              </a:rPr>
              <a:t>sau</a:t>
            </a:r>
            <a:r>
              <a:rPr lang="en-US" altLang="en-US" sz="2800" dirty="0">
                <a:latin typeface="Times New Roman" pitchFamily="18" charset="0"/>
              </a:rPr>
              <a:t> </a:t>
            </a:r>
            <a:r>
              <a:rPr lang="en-US" altLang="en-US" sz="2800" dirty="0" err="1">
                <a:latin typeface="Times New Roman" pitchFamily="18" charset="0"/>
              </a:rPr>
              <a:t>khi</a:t>
            </a:r>
            <a:r>
              <a:rPr lang="en-US" altLang="en-US" sz="2800" dirty="0">
                <a:latin typeface="Times New Roman" pitchFamily="18" charset="0"/>
              </a:rPr>
              <a:t> </a:t>
            </a:r>
            <a:r>
              <a:rPr lang="en-US" altLang="en-US" sz="2800" dirty="0" err="1">
                <a:latin typeface="Times New Roman" pitchFamily="18" charset="0"/>
              </a:rPr>
              <a:t>trộn</a:t>
            </a:r>
            <a:r>
              <a:rPr lang="en-US" altLang="en-US" sz="2800" dirty="0">
                <a:latin typeface="Times New Roman" pitchFamily="18" charset="0"/>
              </a:rPr>
              <a:t>:</a:t>
            </a:r>
          </a:p>
        </p:txBody>
      </p:sp>
      <p:sp>
        <p:nvSpPr>
          <p:cNvPr id="15" name="Rectangle 9">
            <a:extLst>
              <a:ext uri="{FF2B5EF4-FFF2-40B4-BE49-F238E27FC236}">
                <a16:creationId xmlns:a16="http://schemas.microsoft.com/office/drawing/2014/main" id="{43DE57B4-D9B2-3554-1E3A-94940FACF152}"/>
              </a:ext>
            </a:extLst>
          </p:cNvPr>
          <p:cNvSpPr/>
          <p:nvPr/>
        </p:nvSpPr>
        <p:spPr>
          <a:xfrm>
            <a:off x="1630286" y="5385205"/>
            <a:ext cx="4060534" cy="523220"/>
          </a:xfrm>
          <a:prstGeom prst="rect">
            <a:avLst/>
          </a:prstGeom>
        </p:spPr>
        <p:txBody>
          <a:bodyPr wrap="none">
            <a:spAutoFit/>
          </a:bodyPr>
          <a:lstStyle/>
          <a:p>
            <a:pPr algn="ctr">
              <a:spcBef>
                <a:spcPct val="50000"/>
              </a:spcBef>
            </a:pPr>
            <a:r>
              <a:rPr lang="en-US" altLang="en-US" sz="2800" dirty="0">
                <a:solidFill>
                  <a:schemeClr val="tx2"/>
                </a:solidFill>
                <a:latin typeface="Times New Roman" pitchFamily="18" charset="0"/>
              </a:rPr>
              <a:t>V = V</a:t>
            </a:r>
            <a:r>
              <a:rPr lang="en-US" altLang="en-US" sz="2800" i="1" baseline="-25000" dirty="0">
                <a:solidFill>
                  <a:schemeClr val="tx2"/>
                </a:solidFill>
                <a:latin typeface="Times New Roman" pitchFamily="18" charset="0"/>
              </a:rPr>
              <a:t>1</a:t>
            </a:r>
            <a:r>
              <a:rPr lang="en-US" altLang="en-US" sz="2800" dirty="0">
                <a:solidFill>
                  <a:schemeClr val="tx2"/>
                </a:solidFill>
                <a:latin typeface="Times New Roman" pitchFamily="18" charset="0"/>
              </a:rPr>
              <a:t> + V</a:t>
            </a:r>
            <a:r>
              <a:rPr lang="en-US" altLang="en-US" sz="2800" i="1" baseline="-25000" dirty="0">
                <a:solidFill>
                  <a:schemeClr val="tx2"/>
                </a:solidFill>
                <a:latin typeface="Times New Roman" pitchFamily="18" charset="0"/>
              </a:rPr>
              <a:t>2</a:t>
            </a:r>
            <a:r>
              <a:rPr lang="en-US" altLang="en-US" sz="2800" dirty="0">
                <a:solidFill>
                  <a:schemeClr val="tx2"/>
                </a:solidFill>
                <a:latin typeface="Times New Roman" pitchFamily="18" charset="0"/>
              </a:rPr>
              <a:t> = 2 + 4 = 6 (</a:t>
            </a:r>
            <a:r>
              <a:rPr lang="en-US" altLang="en-US" sz="2800" i="1" dirty="0">
                <a:solidFill>
                  <a:schemeClr val="tx2"/>
                </a:solidFill>
                <a:latin typeface="Times New Roman" pitchFamily="18" charset="0"/>
              </a:rPr>
              <a:t>l</a:t>
            </a:r>
            <a:r>
              <a:rPr lang="en-US" altLang="en-US" sz="2800" dirty="0">
                <a:solidFill>
                  <a:schemeClr val="tx2"/>
                </a:solidFill>
                <a:latin typeface="Times New Roman" pitchFamily="18" charset="0"/>
              </a:rPr>
              <a:t>)</a:t>
            </a:r>
          </a:p>
        </p:txBody>
      </p:sp>
      <p:sp>
        <p:nvSpPr>
          <p:cNvPr id="16" name="Rectangle 10">
            <a:extLst>
              <a:ext uri="{FF2B5EF4-FFF2-40B4-BE49-F238E27FC236}">
                <a16:creationId xmlns:a16="http://schemas.microsoft.com/office/drawing/2014/main" id="{5EAC154E-A604-B8BF-AEEC-FEE659E90599}"/>
              </a:ext>
            </a:extLst>
          </p:cNvPr>
          <p:cNvSpPr/>
          <p:nvPr/>
        </p:nvSpPr>
        <p:spPr>
          <a:xfrm>
            <a:off x="1366484" y="5748225"/>
            <a:ext cx="5416868" cy="523220"/>
          </a:xfrm>
          <a:prstGeom prst="rect">
            <a:avLst/>
          </a:prstGeom>
        </p:spPr>
        <p:txBody>
          <a:bodyPr wrap="none">
            <a:spAutoFit/>
          </a:bodyPr>
          <a:lstStyle/>
          <a:p>
            <a:pPr algn="ctr">
              <a:spcBef>
                <a:spcPct val="50000"/>
              </a:spcBef>
            </a:pPr>
            <a:r>
              <a:rPr lang="en-US" altLang="en-US" sz="2800" dirty="0" err="1">
                <a:latin typeface="Times New Roman" pitchFamily="18" charset="0"/>
              </a:rPr>
              <a:t>Nồng</a:t>
            </a:r>
            <a:r>
              <a:rPr lang="en-US" altLang="en-US" sz="2800" dirty="0">
                <a:latin typeface="Times New Roman" pitchFamily="18" charset="0"/>
              </a:rPr>
              <a:t> </a:t>
            </a:r>
            <a:r>
              <a:rPr lang="en-US" altLang="en-US" sz="2800" dirty="0" err="1">
                <a:latin typeface="Times New Roman" pitchFamily="18" charset="0"/>
              </a:rPr>
              <a:t>độ</a:t>
            </a:r>
            <a:r>
              <a:rPr lang="en-US" altLang="en-US" sz="2800" dirty="0">
                <a:latin typeface="Times New Roman" pitchFamily="18" charset="0"/>
              </a:rPr>
              <a:t> </a:t>
            </a:r>
            <a:r>
              <a:rPr lang="en-US" altLang="en-US" sz="2800" dirty="0" err="1">
                <a:latin typeface="Times New Roman" pitchFamily="18" charset="0"/>
              </a:rPr>
              <a:t>của</a:t>
            </a:r>
            <a:r>
              <a:rPr lang="en-US" altLang="en-US" sz="2800" dirty="0">
                <a:latin typeface="Times New Roman" pitchFamily="18" charset="0"/>
              </a:rPr>
              <a:t> dung </a:t>
            </a:r>
            <a:r>
              <a:rPr lang="en-US" altLang="en-US" sz="2800" dirty="0" err="1">
                <a:latin typeface="Times New Roman" pitchFamily="18" charset="0"/>
              </a:rPr>
              <a:t>dịch</a:t>
            </a:r>
            <a:r>
              <a:rPr lang="en-US" altLang="en-US" sz="2800" dirty="0">
                <a:latin typeface="Times New Roman" pitchFamily="18" charset="0"/>
              </a:rPr>
              <a:t> </a:t>
            </a:r>
            <a:r>
              <a:rPr lang="en-US" altLang="en-US" sz="2800" dirty="0" err="1">
                <a:latin typeface="Times New Roman" pitchFamily="18" charset="0"/>
              </a:rPr>
              <a:t>sau</a:t>
            </a:r>
            <a:r>
              <a:rPr lang="en-US" altLang="en-US" sz="2800" dirty="0">
                <a:latin typeface="Times New Roman" pitchFamily="18" charset="0"/>
              </a:rPr>
              <a:t> </a:t>
            </a:r>
            <a:r>
              <a:rPr lang="en-US" altLang="en-US" sz="2800" dirty="0" err="1">
                <a:latin typeface="Times New Roman" pitchFamily="18" charset="0"/>
              </a:rPr>
              <a:t>khi</a:t>
            </a:r>
            <a:r>
              <a:rPr lang="en-US" altLang="en-US" sz="2800" dirty="0">
                <a:latin typeface="Times New Roman" pitchFamily="18" charset="0"/>
              </a:rPr>
              <a:t> </a:t>
            </a:r>
            <a:r>
              <a:rPr lang="en-US" altLang="en-US" sz="2800" dirty="0" err="1">
                <a:latin typeface="Times New Roman" pitchFamily="18" charset="0"/>
              </a:rPr>
              <a:t>trộn</a:t>
            </a:r>
            <a:r>
              <a:rPr lang="en-US" altLang="en-US" sz="2800" dirty="0">
                <a:latin typeface="Times New Roman" pitchFamily="18" charset="0"/>
              </a:rPr>
              <a:t>:</a:t>
            </a:r>
          </a:p>
        </p:txBody>
      </p:sp>
    </p:spTree>
    <p:extLst>
      <p:ext uri="{BB962C8B-B14F-4D97-AF65-F5344CB8AC3E}">
        <p14:creationId xmlns:p14="http://schemas.microsoft.com/office/powerpoint/2010/main" val="40009619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500" fill="hold"/>
                                        <p:tgtEl>
                                          <p:spTgt spid="3"/>
                                        </p:tgtEl>
                                        <p:attrNameLst>
                                          <p:attrName>ppt_x</p:attrName>
                                        </p:attrNameLst>
                                      </p:cBhvr>
                                      <p:tavLst>
                                        <p:tav tm="0">
                                          <p:val>
                                            <p:strVal val="#ppt_x"/>
                                          </p:val>
                                        </p:tav>
                                        <p:tav tm="100000">
                                          <p:val>
                                            <p:strVal val="#ppt_x"/>
                                          </p:val>
                                        </p:tav>
                                      </p:tavLst>
                                    </p:anim>
                                    <p:anim calcmode="lin" valueType="num">
                                      <p:cBhvr additive="base">
                                        <p:cTn id="7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P spid="3" grpId="0"/>
      <p:bldP spid="12"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a:extLst>
              <a:ext uri="{FF2B5EF4-FFF2-40B4-BE49-F238E27FC236}">
                <a16:creationId xmlns:a16="http://schemas.microsoft.com/office/drawing/2014/main" id="{C4D5B4BF-F1D9-AA8E-E595-313E78A9A37A}"/>
              </a:ext>
            </a:extLst>
          </p:cNvPr>
          <p:cNvPicPr>
            <a:picLocks noChangeAspect="1"/>
          </p:cNvPicPr>
          <p:nvPr/>
        </p:nvPicPr>
        <p:blipFill>
          <a:blip r:embed="rId2"/>
          <a:stretch>
            <a:fillRect/>
          </a:stretch>
        </p:blipFill>
        <p:spPr>
          <a:xfrm>
            <a:off x="2965032" y="4067992"/>
            <a:ext cx="1950282" cy="2624563"/>
          </a:xfrm>
          <a:prstGeom prst="rect">
            <a:avLst/>
          </a:prstGeom>
        </p:spPr>
      </p:pic>
      <p:pic>
        <p:nvPicPr>
          <p:cNvPr id="13" name="Picture 10">
            <a:extLst>
              <a:ext uri="{FF2B5EF4-FFF2-40B4-BE49-F238E27FC236}">
                <a16:creationId xmlns:a16="http://schemas.microsoft.com/office/drawing/2014/main" id="{8517D07A-3D78-D612-D9F7-43F7D9308587}"/>
              </a:ext>
            </a:extLst>
          </p:cNvPr>
          <p:cNvPicPr>
            <a:picLocks noChangeAspect="1"/>
          </p:cNvPicPr>
          <p:nvPr/>
        </p:nvPicPr>
        <p:blipFill rotWithShape="1">
          <a:blip r:embed="rId3"/>
          <a:srcRect l="25014" t="12259" r="11060" b="22358"/>
          <a:stretch/>
        </p:blipFill>
        <p:spPr>
          <a:xfrm>
            <a:off x="80574" y="4222476"/>
            <a:ext cx="2209265" cy="2315599"/>
          </a:xfrm>
          <a:prstGeom prst="ellipse">
            <a:avLst/>
          </a:prstGeom>
          <a:ln>
            <a:noFill/>
          </a:ln>
          <a:effectLst>
            <a:softEdge rad="112500"/>
          </a:effectLst>
        </p:spPr>
      </p:pic>
      <p:sp>
        <p:nvSpPr>
          <p:cNvPr id="14" name="TextBox 12">
            <a:extLst>
              <a:ext uri="{FF2B5EF4-FFF2-40B4-BE49-F238E27FC236}">
                <a16:creationId xmlns:a16="http://schemas.microsoft.com/office/drawing/2014/main" id="{06D7CC3C-79AA-2F9B-3569-2667DF8DB6DE}"/>
              </a:ext>
            </a:extLst>
          </p:cNvPr>
          <p:cNvSpPr txBox="1"/>
          <p:nvPr/>
        </p:nvSpPr>
        <p:spPr>
          <a:xfrm>
            <a:off x="427229" y="4786014"/>
            <a:ext cx="1580889" cy="830998"/>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NaCl</a:t>
            </a:r>
            <a:endParaRPr lang="en-US" sz="2400" b="1" dirty="0">
              <a:latin typeface="Times New Roman" panose="02020603050405020304" pitchFamily="18" charset="0"/>
              <a:cs typeface="Times New Roman" panose="02020603050405020304" pitchFamily="18" charset="0"/>
            </a:endParaRPr>
          </a:p>
          <a:p>
            <a:pPr algn="ctr"/>
            <a:r>
              <a:rPr lang="en-US" sz="2400" b="1" dirty="0" err="1">
                <a:latin typeface="Times New Roman" panose="02020603050405020304" pitchFamily="18" charset="0"/>
                <a:cs typeface="Times New Roman" panose="02020603050405020304" pitchFamily="18" charset="0"/>
              </a:rPr>
              <a:t>Muối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a:t>
            </a:r>
            <a:endParaRPr lang="en-US" sz="2400" b="1" dirty="0">
              <a:latin typeface="Times New Roman" panose="02020603050405020304" pitchFamily="18" charset="0"/>
              <a:cs typeface="Times New Roman" panose="02020603050405020304" pitchFamily="18" charset="0"/>
            </a:endParaRPr>
          </a:p>
        </p:txBody>
      </p:sp>
      <p:cxnSp>
        <p:nvCxnSpPr>
          <p:cNvPr id="15" name="Straight Arrow Connector 19">
            <a:extLst>
              <a:ext uri="{FF2B5EF4-FFF2-40B4-BE49-F238E27FC236}">
                <a16:creationId xmlns:a16="http://schemas.microsoft.com/office/drawing/2014/main" id="{0DCF31CF-2261-DBF5-B798-C13092757CAE}"/>
              </a:ext>
            </a:extLst>
          </p:cNvPr>
          <p:cNvCxnSpPr>
            <a:stCxn id="13" idx="6"/>
          </p:cNvCxnSpPr>
          <p:nvPr/>
        </p:nvCxnSpPr>
        <p:spPr>
          <a:xfrm flipV="1">
            <a:off x="2289839" y="5380274"/>
            <a:ext cx="7985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25">
            <a:extLst>
              <a:ext uri="{FF2B5EF4-FFF2-40B4-BE49-F238E27FC236}">
                <a16:creationId xmlns:a16="http://schemas.microsoft.com/office/drawing/2014/main" id="{882AFD04-0149-5321-86E5-37A065C85F63}"/>
              </a:ext>
            </a:extLst>
          </p:cNvPr>
          <p:cNvPicPr>
            <a:picLocks noChangeAspect="1"/>
          </p:cNvPicPr>
          <p:nvPr/>
        </p:nvPicPr>
        <p:blipFill rotWithShape="1">
          <a:blip r:embed="rId4"/>
          <a:srcRect l="24967" r="57510"/>
          <a:stretch/>
        </p:blipFill>
        <p:spPr>
          <a:xfrm>
            <a:off x="6103616" y="1457205"/>
            <a:ext cx="536534" cy="2474616"/>
          </a:xfrm>
          <a:prstGeom prst="rect">
            <a:avLst/>
          </a:prstGeom>
        </p:spPr>
      </p:pic>
      <p:pic>
        <p:nvPicPr>
          <p:cNvPr id="17" name="Picture 26">
            <a:extLst>
              <a:ext uri="{FF2B5EF4-FFF2-40B4-BE49-F238E27FC236}">
                <a16:creationId xmlns:a16="http://schemas.microsoft.com/office/drawing/2014/main" id="{628A48F4-B62C-F5FD-C678-E94E4270F196}"/>
              </a:ext>
            </a:extLst>
          </p:cNvPr>
          <p:cNvPicPr>
            <a:picLocks noChangeAspect="1"/>
          </p:cNvPicPr>
          <p:nvPr/>
        </p:nvPicPr>
        <p:blipFill>
          <a:blip r:embed="rId5"/>
          <a:stretch>
            <a:fillRect/>
          </a:stretch>
        </p:blipFill>
        <p:spPr>
          <a:xfrm>
            <a:off x="28500" y="1470772"/>
            <a:ext cx="2402884" cy="2474615"/>
          </a:xfrm>
          <a:prstGeom prst="ellipse">
            <a:avLst/>
          </a:prstGeom>
          <a:ln>
            <a:noFill/>
          </a:ln>
          <a:effectLst>
            <a:softEdge rad="112500"/>
          </a:effectLst>
        </p:spPr>
      </p:pic>
      <p:pic>
        <p:nvPicPr>
          <p:cNvPr id="18" name="Picture 29">
            <a:extLst>
              <a:ext uri="{FF2B5EF4-FFF2-40B4-BE49-F238E27FC236}">
                <a16:creationId xmlns:a16="http://schemas.microsoft.com/office/drawing/2014/main" id="{CC109595-A970-BC5F-C8D4-130A5E31E159}"/>
              </a:ext>
            </a:extLst>
          </p:cNvPr>
          <p:cNvPicPr>
            <a:picLocks noChangeAspect="1"/>
          </p:cNvPicPr>
          <p:nvPr/>
        </p:nvPicPr>
        <p:blipFill rotWithShape="1">
          <a:blip r:embed="rId6"/>
          <a:srcRect r="34905" b="22301"/>
          <a:stretch/>
        </p:blipFill>
        <p:spPr>
          <a:xfrm>
            <a:off x="2843866" y="1416508"/>
            <a:ext cx="1892317" cy="2528880"/>
          </a:xfrm>
          <a:prstGeom prst="rect">
            <a:avLst/>
          </a:prstGeom>
          <a:ln>
            <a:noFill/>
          </a:ln>
          <a:effectLst>
            <a:softEdge rad="112500"/>
          </a:effectLst>
        </p:spPr>
      </p:pic>
      <p:sp>
        <p:nvSpPr>
          <p:cNvPr id="19" name="TextBox 30">
            <a:extLst>
              <a:ext uri="{FF2B5EF4-FFF2-40B4-BE49-F238E27FC236}">
                <a16:creationId xmlns:a16="http://schemas.microsoft.com/office/drawing/2014/main" id="{791D9ACE-76BA-1E22-0B4D-CAFB2C752D65}"/>
              </a:ext>
            </a:extLst>
          </p:cNvPr>
          <p:cNvSpPr txBox="1"/>
          <p:nvPr/>
        </p:nvSpPr>
        <p:spPr>
          <a:xfrm>
            <a:off x="-228600" y="2186311"/>
            <a:ext cx="2480265" cy="830997"/>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CaCO3</a:t>
            </a:r>
          </a:p>
          <a:p>
            <a:pPr algn="ctr"/>
            <a:r>
              <a:rPr lang="en-US" sz="2400" b="1" dirty="0" err="1">
                <a:latin typeface="Times New Roman" panose="02020603050405020304" pitchFamily="18" charset="0"/>
                <a:cs typeface="Times New Roman" panose="02020603050405020304" pitchFamily="18" charset="0"/>
              </a:rPr>
              <a:t>Canxicacbonat</a:t>
            </a:r>
            <a:endParaRPr lang="en-US" sz="2400" b="1" dirty="0">
              <a:latin typeface="Times New Roman" panose="02020603050405020304" pitchFamily="18" charset="0"/>
              <a:cs typeface="Times New Roman" panose="02020603050405020304" pitchFamily="18" charset="0"/>
            </a:endParaRPr>
          </a:p>
        </p:txBody>
      </p:sp>
      <p:cxnSp>
        <p:nvCxnSpPr>
          <p:cNvPr id="20" name="Straight Arrow Connector 31">
            <a:extLst>
              <a:ext uri="{FF2B5EF4-FFF2-40B4-BE49-F238E27FC236}">
                <a16:creationId xmlns:a16="http://schemas.microsoft.com/office/drawing/2014/main" id="{FDC50936-D5F4-14EA-8884-AC58CA4154DC}"/>
              </a:ext>
            </a:extLst>
          </p:cNvPr>
          <p:cNvCxnSpPr/>
          <p:nvPr/>
        </p:nvCxnSpPr>
        <p:spPr>
          <a:xfrm>
            <a:off x="2289839" y="2737083"/>
            <a:ext cx="6751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32">
            <a:extLst>
              <a:ext uri="{FF2B5EF4-FFF2-40B4-BE49-F238E27FC236}">
                <a16:creationId xmlns:a16="http://schemas.microsoft.com/office/drawing/2014/main" id="{00E3960A-4886-456F-58C7-18E4F9C453BB}"/>
              </a:ext>
            </a:extLst>
          </p:cNvPr>
          <p:cNvCxnSpPr>
            <a:stCxn id="18" idx="3"/>
            <a:endCxn id="16" idx="1"/>
          </p:cNvCxnSpPr>
          <p:nvPr/>
        </p:nvCxnSpPr>
        <p:spPr>
          <a:xfrm>
            <a:off x="4736183" y="2680949"/>
            <a:ext cx="1367433" cy="13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33">
            <a:extLst>
              <a:ext uri="{FF2B5EF4-FFF2-40B4-BE49-F238E27FC236}">
                <a16:creationId xmlns:a16="http://schemas.microsoft.com/office/drawing/2014/main" id="{6E0D817C-8A18-3931-F602-FE18026480E6}"/>
              </a:ext>
            </a:extLst>
          </p:cNvPr>
          <p:cNvSpPr txBox="1"/>
          <p:nvPr/>
        </p:nvSpPr>
        <p:spPr>
          <a:xfrm>
            <a:off x="4774357" y="2265449"/>
            <a:ext cx="1120469"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Lắc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TextBox 35">
                <a:extLst>
                  <a:ext uri="{FF2B5EF4-FFF2-40B4-BE49-F238E27FC236}">
                    <a16:creationId xmlns:a16="http://schemas.microsoft.com/office/drawing/2014/main" id="{9F29D76B-8D5A-33F9-84BB-3FF34B926BFE}"/>
                  </a:ext>
                </a:extLst>
              </p:cNvPr>
              <p:cNvSpPr txBox="1"/>
              <p:nvPr/>
            </p:nvSpPr>
            <p:spPr>
              <a:xfrm>
                <a:off x="3100618" y="3253142"/>
                <a:ext cx="1102390" cy="461665"/>
              </a:xfrm>
              <a:prstGeom prst="rect">
                <a:avLst/>
              </a:prstGeom>
              <a:solidFill>
                <a:schemeClr val="bg1"/>
              </a:solidFill>
            </p:spPr>
            <p:txBody>
              <a:bodyPr wrap="square" rtlCol="0">
                <a:spAutoFit/>
              </a:bodyPr>
              <a:lstStyle/>
              <a:p>
                <a14:m>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a:rPr>
                          <m:t>𝑯</m:t>
                        </m:r>
                      </m:e>
                      <m:sub>
                        <m:r>
                          <a:rPr lang="en-US" sz="2400" b="1" i="1" smtClean="0">
                            <a:solidFill>
                              <a:srgbClr val="FF0000"/>
                            </a:solidFill>
                            <a:latin typeface="Cambria Math"/>
                          </a:rPr>
                          <m:t>𝟐</m:t>
                        </m:r>
                      </m:sub>
                    </m:sSub>
                  </m:oMath>
                </a14:m>
                <a:r>
                  <a:rPr lang="en-US" sz="2400" b="1" dirty="0">
                    <a:solidFill>
                      <a:srgbClr val="FF0000"/>
                    </a:solidFill>
                  </a:rPr>
                  <a:t>O</a:t>
                </a:r>
              </a:p>
            </p:txBody>
          </p:sp>
        </mc:Choice>
        <mc:Fallback xmlns="">
          <p:sp>
            <p:nvSpPr>
              <p:cNvPr id="23" name="TextBox 35">
                <a:extLst>
                  <a:ext uri="{FF2B5EF4-FFF2-40B4-BE49-F238E27FC236}">
                    <a16:creationId xmlns:a16="http://schemas.microsoft.com/office/drawing/2014/main" id="{9F29D76B-8D5A-33F9-84BB-3FF34B926BFE}"/>
                  </a:ext>
                </a:extLst>
              </p:cNvPr>
              <p:cNvSpPr txBox="1">
                <a:spLocks noRot="1" noChangeAspect="1" noMove="1" noResize="1" noEditPoints="1" noAdjustHandles="1" noChangeArrowheads="1" noChangeShapeType="1" noTextEdit="1"/>
              </p:cNvSpPr>
              <p:nvPr/>
            </p:nvSpPr>
            <p:spPr>
              <a:xfrm>
                <a:off x="3100618" y="3253142"/>
                <a:ext cx="1102390" cy="461665"/>
              </a:xfrm>
              <a:prstGeom prst="rect">
                <a:avLst/>
              </a:prstGeom>
              <a:blipFill>
                <a:blip r:embed="rId7"/>
                <a:stretch>
                  <a:fillRect l="-1667"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36">
                <a:extLst>
                  <a:ext uri="{FF2B5EF4-FFF2-40B4-BE49-F238E27FC236}">
                    <a16:creationId xmlns:a16="http://schemas.microsoft.com/office/drawing/2014/main" id="{DFA9F156-7B64-32AF-A39D-F88D9BCD7071}"/>
                  </a:ext>
                </a:extLst>
              </p:cNvPr>
              <p:cNvSpPr txBox="1"/>
              <p:nvPr/>
            </p:nvSpPr>
            <p:spPr>
              <a:xfrm>
                <a:off x="3374940" y="5943057"/>
                <a:ext cx="883377" cy="461665"/>
              </a:xfrm>
              <a:prstGeom prst="rect">
                <a:avLst/>
              </a:prstGeom>
              <a:solidFill>
                <a:schemeClr val="bg1"/>
              </a:solidFill>
            </p:spPr>
            <p:txBody>
              <a:bodyPr wrap="square" rtlCol="0">
                <a:spAutoFit/>
              </a:bodyPr>
              <a:lstStyle/>
              <a:p>
                <a14:m>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a:rPr>
                          <m:t>𝑯</m:t>
                        </m:r>
                      </m:e>
                      <m:sub>
                        <m:r>
                          <a:rPr lang="en-US" sz="2400" b="1" i="1" smtClean="0">
                            <a:solidFill>
                              <a:srgbClr val="FF0000"/>
                            </a:solidFill>
                            <a:latin typeface="Cambria Math"/>
                          </a:rPr>
                          <m:t>𝟐</m:t>
                        </m:r>
                      </m:sub>
                    </m:sSub>
                  </m:oMath>
                </a14:m>
                <a:r>
                  <a:rPr lang="en-US" sz="2400" b="1" dirty="0">
                    <a:solidFill>
                      <a:srgbClr val="FF0000"/>
                    </a:solidFill>
                  </a:rPr>
                  <a:t>O</a:t>
                </a:r>
              </a:p>
            </p:txBody>
          </p:sp>
        </mc:Choice>
        <mc:Fallback xmlns="">
          <p:sp>
            <p:nvSpPr>
              <p:cNvPr id="24" name="TextBox 36">
                <a:extLst>
                  <a:ext uri="{FF2B5EF4-FFF2-40B4-BE49-F238E27FC236}">
                    <a16:creationId xmlns:a16="http://schemas.microsoft.com/office/drawing/2014/main" id="{DFA9F156-7B64-32AF-A39D-F88D9BCD7071}"/>
                  </a:ext>
                </a:extLst>
              </p:cNvPr>
              <p:cNvSpPr txBox="1">
                <a:spLocks noRot="1" noChangeAspect="1" noMove="1" noResize="1" noEditPoints="1" noAdjustHandles="1" noChangeArrowheads="1" noChangeShapeType="1" noTextEdit="1"/>
              </p:cNvSpPr>
              <p:nvPr/>
            </p:nvSpPr>
            <p:spPr>
              <a:xfrm>
                <a:off x="3374940" y="5943057"/>
                <a:ext cx="883377" cy="461665"/>
              </a:xfrm>
              <a:prstGeom prst="rect">
                <a:avLst/>
              </a:prstGeom>
              <a:blipFill>
                <a:blip r:embed="rId8"/>
                <a:stretch>
                  <a:fillRect l="-2069" t="-10526" b="-28947"/>
                </a:stretch>
              </a:blipFill>
            </p:spPr>
            <p:txBody>
              <a:bodyPr/>
              <a:lstStyle/>
              <a:p>
                <a:r>
                  <a:rPr lang="en-US">
                    <a:noFill/>
                  </a:rPr>
                  <a:t> </a:t>
                </a:r>
              </a:p>
            </p:txBody>
          </p:sp>
        </mc:Fallback>
      </mc:AlternateContent>
      <p:pic>
        <p:nvPicPr>
          <p:cNvPr id="25" name="Picture 4" descr="Ống nghiệm 25x150mm Genlab">
            <a:extLst>
              <a:ext uri="{FF2B5EF4-FFF2-40B4-BE49-F238E27FC236}">
                <a16:creationId xmlns:a16="http://schemas.microsoft.com/office/drawing/2014/main" id="{F56DD4B2-C923-8CCA-8826-80EDE6C65E7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3979" r="27446"/>
          <a:stretch/>
        </p:blipFill>
        <p:spPr bwMode="auto">
          <a:xfrm rot="19370168">
            <a:off x="5566662" y="4402635"/>
            <a:ext cx="1449203" cy="2061527"/>
          </a:xfrm>
          <a:prstGeom prst="rect">
            <a:avLst/>
          </a:prstGeom>
          <a:solidFill>
            <a:srgbClr val="3D6AA1"/>
          </a:solidFill>
          <a:ln>
            <a:noFill/>
          </a:ln>
        </p:spPr>
      </p:pic>
      <p:cxnSp>
        <p:nvCxnSpPr>
          <p:cNvPr id="26" name="Straight Arrow Connector 21">
            <a:extLst>
              <a:ext uri="{FF2B5EF4-FFF2-40B4-BE49-F238E27FC236}">
                <a16:creationId xmlns:a16="http://schemas.microsoft.com/office/drawing/2014/main" id="{7D008523-4176-B939-6C40-B55BD5E1A561}"/>
              </a:ext>
            </a:extLst>
          </p:cNvPr>
          <p:cNvCxnSpPr>
            <a:cxnSpLocks/>
          </p:cNvCxnSpPr>
          <p:nvPr/>
        </p:nvCxnSpPr>
        <p:spPr>
          <a:xfrm>
            <a:off x="4844835" y="5330417"/>
            <a:ext cx="9795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7" name="Group 15">
            <a:extLst>
              <a:ext uri="{FF2B5EF4-FFF2-40B4-BE49-F238E27FC236}">
                <a16:creationId xmlns:a16="http://schemas.microsoft.com/office/drawing/2014/main" id="{DA0F3D1E-57CA-E13F-3053-8DED3E1BABCA}"/>
              </a:ext>
            </a:extLst>
          </p:cNvPr>
          <p:cNvGrpSpPr/>
          <p:nvPr/>
        </p:nvGrpSpPr>
        <p:grpSpPr>
          <a:xfrm>
            <a:off x="6640150" y="2177890"/>
            <a:ext cx="2484727" cy="668204"/>
            <a:chOff x="8134299" y="201548"/>
            <a:chExt cx="2974911" cy="1790331"/>
          </a:xfrm>
        </p:grpSpPr>
        <p:sp>
          <p:nvSpPr>
            <p:cNvPr id="28" name="Right Arrow 6">
              <a:extLst>
                <a:ext uri="{FF2B5EF4-FFF2-40B4-BE49-F238E27FC236}">
                  <a16:creationId xmlns:a16="http://schemas.microsoft.com/office/drawing/2014/main" id="{AE042D2D-F710-0DCF-68B2-8FAC5CB259A2}"/>
                </a:ext>
              </a:extLst>
            </p:cNvPr>
            <p:cNvSpPr/>
            <p:nvPr/>
          </p:nvSpPr>
          <p:spPr>
            <a:xfrm>
              <a:off x="8134299" y="825902"/>
              <a:ext cx="648073" cy="43204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9" name="Rectangle 13">
              <a:extLst>
                <a:ext uri="{FF2B5EF4-FFF2-40B4-BE49-F238E27FC236}">
                  <a16:creationId xmlns:a16="http://schemas.microsoft.com/office/drawing/2014/main" id="{B5D2ADFA-4097-9C03-2D40-9ADBDA32CA35}"/>
                </a:ext>
              </a:extLst>
            </p:cNvPr>
            <p:cNvSpPr/>
            <p:nvPr/>
          </p:nvSpPr>
          <p:spPr>
            <a:xfrm>
              <a:off x="8804955" y="201548"/>
              <a:ext cx="2304255" cy="179033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tan</a:t>
              </a:r>
            </a:p>
          </p:txBody>
        </p:sp>
      </p:grpSp>
      <p:grpSp>
        <p:nvGrpSpPr>
          <p:cNvPr id="30" name="Group 24">
            <a:extLst>
              <a:ext uri="{FF2B5EF4-FFF2-40B4-BE49-F238E27FC236}">
                <a16:creationId xmlns:a16="http://schemas.microsoft.com/office/drawing/2014/main" id="{27613F50-2650-972C-FCCB-CF747EF2DE8E}"/>
              </a:ext>
            </a:extLst>
          </p:cNvPr>
          <p:cNvGrpSpPr/>
          <p:nvPr/>
        </p:nvGrpSpPr>
        <p:grpSpPr>
          <a:xfrm>
            <a:off x="6547237" y="4874647"/>
            <a:ext cx="2516189" cy="685056"/>
            <a:chOff x="8573623" y="872316"/>
            <a:chExt cx="2952329" cy="1790331"/>
          </a:xfrm>
        </p:grpSpPr>
        <p:sp>
          <p:nvSpPr>
            <p:cNvPr id="31" name="Right Arrow 25">
              <a:extLst>
                <a:ext uri="{FF2B5EF4-FFF2-40B4-BE49-F238E27FC236}">
                  <a16:creationId xmlns:a16="http://schemas.microsoft.com/office/drawing/2014/main" id="{0DA2E8BB-BB7A-4D86-0F84-1D4ED3E3A97E}"/>
                </a:ext>
              </a:extLst>
            </p:cNvPr>
            <p:cNvSpPr/>
            <p:nvPr/>
          </p:nvSpPr>
          <p:spPr>
            <a:xfrm>
              <a:off x="8573623" y="1487559"/>
              <a:ext cx="648072" cy="432049"/>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2" name="Rectangle 26">
              <a:extLst>
                <a:ext uri="{FF2B5EF4-FFF2-40B4-BE49-F238E27FC236}">
                  <a16:creationId xmlns:a16="http://schemas.microsoft.com/office/drawing/2014/main" id="{1EF6C37D-0A1C-DA80-B68E-3D88F8BAF4C3}"/>
                </a:ext>
              </a:extLst>
            </p:cNvPr>
            <p:cNvSpPr/>
            <p:nvPr/>
          </p:nvSpPr>
          <p:spPr>
            <a:xfrm>
              <a:off x="9221695" y="872316"/>
              <a:ext cx="2304257" cy="179033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tan</a:t>
              </a:r>
            </a:p>
          </p:txBody>
        </p:sp>
      </p:grpSp>
      <p:sp>
        <p:nvSpPr>
          <p:cNvPr id="34" name="TextBox 23">
            <a:extLst>
              <a:ext uri="{FF2B5EF4-FFF2-40B4-BE49-F238E27FC236}">
                <a16:creationId xmlns:a16="http://schemas.microsoft.com/office/drawing/2014/main" id="{1E1B910D-FF0E-776B-4C0E-C262C07A45BB}"/>
              </a:ext>
            </a:extLst>
          </p:cNvPr>
          <p:cNvSpPr txBox="1"/>
          <p:nvPr/>
        </p:nvSpPr>
        <p:spPr>
          <a:xfrm>
            <a:off x="4842369" y="4643815"/>
            <a:ext cx="1155060" cy="461665"/>
          </a:xfrm>
          <a:prstGeom prst="rect">
            <a:avLst/>
          </a:prstGeom>
          <a:solidFill>
            <a:schemeClr val="bg1"/>
          </a:solid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Lắc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447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1000"/>
                                        <p:tgtEl>
                                          <p:spTgt spid="23"/>
                                        </p:tgtEl>
                                      </p:cBhvr>
                                    </p:animEffect>
                                    <p:anim calcmode="lin" valueType="num">
                                      <p:cBhvr>
                                        <p:cTn id="63" dur="1000" fill="hold"/>
                                        <p:tgtEl>
                                          <p:spTgt spid="23"/>
                                        </p:tgtEl>
                                        <p:attrNameLst>
                                          <p:attrName>ppt_x</p:attrName>
                                        </p:attrNameLst>
                                      </p:cBhvr>
                                      <p:tavLst>
                                        <p:tav tm="0">
                                          <p:val>
                                            <p:strVal val="#ppt_x"/>
                                          </p:val>
                                        </p:tav>
                                        <p:tav tm="100000">
                                          <p:val>
                                            <p:strVal val="#ppt_x"/>
                                          </p:val>
                                        </p:tav>
                                      </p:tavLst>
                                    </p:anim>
                                    <p:anim calcmode="lin" valueType="num">
                                      <p:cBhvr>
                                        <p:cTn id="64" dur="1000" fill="hold"/>
                                        <p:tgtEl>
                                          <p:spTgt spid="2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down)">
                                      <p:cBhvr>
                                        <p:cTn id="79" dur="5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down)">
                                      <p:cBhvr>
                                        <p:cTn id="84" dur="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barn(inVertical)">
                                      <p:cBhvr>
                                        <p:cTn id="89" dur="500"/>
                                        <p:tgtEl>
                                          <p:spTgt spid="27"/>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barn(inVertical)">
                                      <p:cBhvr>
                                        <p:cTn id="9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2" grpId="0"/>
      <p:bldP spid="23" grpId="0" animBg="1"/>
      <p:bldP spid="24" grpId="0" animBg="1"/>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1" y="890201"/>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350"/>
          </a:p>
        </p:txBody>
      </p:sp>
      <p:sp>
        <p:nvSpPr>
          <p:cNvPr id="1029" name="Rectangle 5"/>
          <p:cNvSpPr>
            <a:spLocks noChangeArrowheads="1"/>
          </p:cNvSpPr>
          <p:nvPr/>
        </p:nvSpPr>
        <p:spPr bwMode="auto">
          <a:xfrm>
            <a:off x="1" y="890201"/>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350"/>
          </a:p>
        </p:txBody>
      </p:sp>
      <p:sp>
        <p:nvSpPr>
          <p:cNvPr id="25602" name="Rectangle 2"/>
          <p:cNvSpPr>
            <a:spLocks noChangeArrowheads="1"/>
          </p:cNvSpPr>
          <p:nvPr/>
        </p:nvSpPr>
        <p:spPr bwMode="auto">
          <a:xfrm>
            <a:off x="1" y="890201"/>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350"/>
          </a:p>
        </p:txBody>
      </p:sp>
      <p:pic>
        <p:nvPicPr>
          <p:cNvPr id="6146" name="Picture 2"/>
          <p:cNvPicPr>
            <a:picLocks noChangeAspect="1" noChangeArrowheads="1"/>
          </p:cNvPicPr>
          <p:nvPr/>
        </p:nvPicPr>
        <p:blipFill>
          <a:blip r:embed="rId2"/>
          <a:srcRect/>
          <a:stretch>
            <a:fillRect/>
          </a:stretch>
        </p:blipFill>
        <p:spPr bwMode="auto">
          <a:xfrm>
            <a:off x="747701" y="228600"/>
            <a:ext cx="8101014" cy="61722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12021" y="2270395"/>
            <a:ext cx="9131979" cy="2079156"/>
          </a:xfrm>
          <a:prstGeom prst="rect">
            <a:avLst/>
          </a:prstGeom>
          <a:noFill/>
          <a:ln w="9525">
            <a:noFill/>
            <a:miter lim="800000"/>
            <a:headEnd/>
            <a:tailEnd/>
          </a:ln>
          <a:effectLst/>
        </p:spPr>
      </p:pic>
    </p:spTree>
    <p:extLst>
      <p:ext uri="{BB962C8B-B14F-4D97-AF65-F5344CB8AC3E}">
        <p14:creationId xmlns:p14="http://schemas.microsoft.com/office/powerpoint/2010/main" val="3179952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Horizontal)">
                                      <p:cBhvr>
                                        <p:cTn id="7" dur="1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xit" presetSubtype="0" decel="100000" fill="hold" nodeType="clickEffect">
                                  <p:stCondLst>
                                    <p:cond delay="0"/>
                                  </p:stCondLst>
                                  <p:childTnLst>
                                    <p:anim calcmode="lin" valueType="num">
                                      <p:cBhvr>
                                        <p:cTn id="11" dur="1000"/>
                                        <p:tgtEl>
                                          <p:spTgt spid="6146"/>
                                        </p:tgtEl>
                                        <p:attrNameLst>
                                          <p:attrName>ppt_w</p:attrName>
                                        </p:attrNameLst>
                                      </p:cBhvr>
                                      <p:tavLst>
                                        <p:tav tm="0">
                                          <p:val>
                                            <p:strVal val="ppt_w"/>
                                          </p:val>
                                        </p:tav>
                                        <p:tav tm="100000">
                                          <p:val>
                                            <p:strVal val="ppt_w*0.05"/>
                                          </p:val>
                                        </p:tav>
                                      </p:tavLst>
                                    </p:anim>
                                    <p:anim calcmode="lin" valueType="num">
                                      <p:cBhvr>
                                        <p:cTn id="12" dur="1000"/>
                                        <p:tgtEl>
                                          <p:spTgt spid="6146"/>
                                        </p:tgtEl>
                                        <p:attrNameLst>
                                          <p:attrName>ppt_h</p:attrName>
                                        </p:attrNameLst>
                                      </p:cBhvr>
                                      <p:tavLst>
                                        <p:tav tm="0">
                                          <p:val>
                                            <p:strVal val="ppt_h"/>
                                          </p:val>
                                        </p:tav>
                                        <p:tav tm="100000">
                                          <p:val>
                                            <p:strVal val="ppt_h"/>
                                          </p:val>
                                        </p:tav>
                                      </p:tavLst>
                                    </p:anim>
                                    <p:anim calcmode="lin" valueType="num">
                                      <p:cBhvr>
                                        <p:cTn id="13" dur="1000"/>
                                        <p:tgtEl>
                                          <p:spTgt spid="6146"/>
                                        </p:tgtEl>
                                        <p:attrNameLst>
                                          <p:attrName>ppt_x</p:attrName>
                                        </p:attrNameLst>
                                      </p:cBhvr>
                                      <p:tavLst>
                                        <p:tav tm="0">
                                          <p:val>
                                            <p:strVal val="ppt_x"/>
                                          </p:val>
                                        </p:tav>
                                        <p:tav tm="100000">
                                          <p:val>
                                            <p:strVal val="ppt_x-.2"/>
                                          </p:val>
                                        </p:tav>
                                      </p:tavLst>
                                    </p:anim>
                                    <p:anim calcmode="lin" valueType="num">
                                      <p:cBhvr>
                                        <p:cTn id="14" dur="1000"/>
                                        <p:tgtEl>
                                          <p:spTgt spid="6146"/>
                                        </p:tgtEl>
                                        <p:attrNameLst>
                                          <p:attrName>ppt_y</p:attrName>
                                        </p:attrNameLst>
                                      </p:cBhvr>
                                      <p:tavLst>
                                        <p:tav tm="0">
                                          <p:val>
                                            <p:strVal val="ppt_y"/>
                                          </p:val>
                                        </p:tav>
                                        <p:tav tm="100000">
                                          <p:val>
                                            <p:strVal val="ppt_y"/>
                                          </p:val>
                                        </p:tav>
                                      </p:tavLst>
                                    </p:anim>
                                    <p:animEffect transition="out" filter="fade">
                                      <p:cBhvr>
                                        <p:cTn id="15" dur="1000"/>
                                        <p:tgtEl>
                                          <p:spTgt spid="6146"/>
                                        </p:tgtEl>
                                      </p:cBhvr>
                                    </p:animEffect>
                                    <p:set>
                                      <p:cBhvr>
                                        <p:cTn id="16" dur="1" fill="hold">
                                          <p:stCondLst>
                                            <p:cond delay="999"/>
                                          </p:stCondLst>
                                        </p:cTn>
                                        <p:tgtEl>
                                          <p:spTgt spid="6146"/>
                                        </p:tgtEl>
                                        <p:attrNameLst>
                                          <p:attrName>style.visibility</p:attrName>
                                        </p:attrNameLst>
                                      </p:cBhvr>
                                      <p:to>
                                        <p:strVal val="hidden"/>
                                      </p:to>
                                    </p:set>
                                  </p:childTnLst>
                                </p:cTn>
                              </p:par>
                              <p:par>
                                <p:cTn id="17" presetID="23" presetClass="entr" presetSubtype="16" fill="hold" nodeType="withEffect">
                                  <p:stCondLst>
                                    <p:cond delay="0"/>
                                  </p:stCondLst>
                                  <p:childTnLst>
                                    <p:set>
                                      <p:cBhvr>
                                        <p:cTn id="18" dur="1" fill="hold">
                                          <p:stCondLst>
                                            <p:cond delay="0"/>
                                          </p:stCondLst>
                                        </p:cTn>
                                        <p:tgtEl>
                                          <p:spTgt spid="6147"/>
                                        </p:tgtEl>
                                        <p:attrNameLst>
                                          <p:attrName>style.visibility</p:attrName>
                                        </p:attrNameLst>
                                      </p:cBhvr>
                                      <p:to>
                                        <p:strVal val="visible"/>
                                      </p:to>
                                    </p:set>
                                    <p:anim calcmode="lin" valueType="num">
                                      <p:cBhvr>
                                        <p:cTn id="19" dur="1000" fill="hold"/>
                                        <p:tgtEl>
                                          <p:spTgt spid="6147"/>
                                        </p:tgtEl>
                                        <p:attrNameLst>
                                          <p:attrName>ppt_w</p:attrName>
                                        </p:attrNameLst>
                                      </p:cBhvr>
                                      <p:tavLst>
                                        <p:tav tm="0">
                                          <p:val>
                                            <p:fltVal val="0"/>
                                          </p:val>
                                        </p:tav>
                                        <p:tav tm="100000">
                                          <p:val>
                                            <p:strVal val="#ppt_w"/>
                                          </p:val>
                                        </p:tav>
                                      </p:tavLst>
                                    </p:anim>
                                    <p:anim calcmode="lin" valueType="num">
                                      <p:cBhvr>
                                        <p:cTn id="20" dur="1000" fill="hold"/>
                                        <p:tgtEl>
                                          <p:spTgt spid="61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152400" y="630420"/>
            <a:ext cx="9144000" cy="1792798"/>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pPr>
            <a:r>
              <a:rPr lang="en-US" sz="2800" b="1" dirty="0" err="1">
                <a:solidFill>
                  <a:srgbClr val="FF0000"/>
                </a:solidFill>
                <a:latin typeface="Times New Roman" pitchFamily="18" charset="0"/>
                <a:ea typeface="Calibri" pitchFamily="34" charset="0"/>
                <a:cs typeface="Times New Roman" pitchFamily="18" charset="0"/>
              </a:rPr>
              <a:t>Bài</a:t>
            </a:r>
            <a:r>
              <a:rPr lang="en-US" sz="2800" b="1" dirty="0">
                <a:solidFill>
                  <a:srgbClr val="FF0000"/>
                </a:solidFill>
                <a:latin typeface="Times New Roman" pitchFamily="18" charset="0"/>
                <a:ea typeface="Calibri" pitchFamily="34" charset="0"/>
                <a:cs typeface="Times New Roman" pitchFamily="18" charset="0"/>
              </a:rPr>
              <a:t> 1:</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Tính</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nồng</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độ</a:t>
            </a:r>
            <a:r>
              <a:rPr lang="en-US" sz="2800" dirty="0">
                <a:solidFill>
                  <a:srgbClr val="FF0000"/>
                </a:solidFill>
                <a:latin typeface="Times New Roman" pitchFamily="18" charset="0"/>
                <a:ea typeface="Calibri" pitchFamily="34" charset="0"/>
                <a:cs typeface="Times New Roman" pitchFamily="18" charset="0"/>
              </a:rPr>
              <a:t> % </a:t>
            </a:r>
            <a:r>
              <a:rPr lang="en-US" sz="2800" dirty="0" err="1">
                <a:solidFill>
                  <a:srgbClr val="FF0000"/>
                </a:solidFill>
                <a:latin typeface="Times New Roman" pitchFamily="18" charset="0"/>
                <a:ea typeface="Calibri" pitchFamily="34" charset="0"/>
                <a:cs typeface="Times New Roman" pitchFamily="18" charset="0"/>
              </a:rPr>
              <a:t>của</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các</a:t>
            </a:r>
            <a:r>
              <a:rPr lang="en-US" sz="2800" dirty="0">
                <a:solidFill>
                  <a:srgbClr val="FF0000"/>
                </a:solidFill>
                <a:latin typeface="Times New Roman" pitchFamily="18" charset="0"/>
                <a:ea typeface="Calibri" pitchFamily="34" charset="0"/>
                <a:cs typeface="Times New Roman" pitchFamily="18" charset="0"/>
              </a:rPr>
              <a:t> dung </a:t>
            </a:r>
            <a:r>
              <a:rPr lang="en-US" sz="2800" dirty="0" err="1">
                <a:solidFill>
                  <a:srgbClr val="FF0000"/>
                </a:solidFill>
                <a:latin typeface="Times New Roman" pitchFamily="18" charset="0"/>
                <a:ea typeface="Calibri" pitchFamily="34" charset="0"/>
                <a:cs typeface="Times New Roman" pitchFamily="18" charset="0"/>
              </a:rPr>
              <a:t>dịch</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sau</a:t>
            </a:r>
            <a:r>
              <a:rPr lang="en-US" sz="2800" dirty="0">
                <a:solidFill>
                  <a:srgbClr val="FF0000"/>
                </a:solidFill>
                <a:latin typeface="Times New Roman" pitchFamily="18" charset="0"/>
                <a:ea typeface="Calibri" pitchFamily="34" charset="0"/>
                <a:cs typeface="Times New Roman" pitchFamily="18" charset="0"/>
              </a:rPr>
              <a:t>:</a:t>
            </a:r>
            <a:endParaRPr lang="en-US" sz="2800" dirty="0">
              <a:solidFill>
                <a:srgbClr val="FF0000"/>
              </a:solidFill>
              <a:latin typeface="Times New Roman" pitchFamily="18" charset="0"/>
              <a:cs typeface="Times New Roman" pitchFamily="18" charset="0"/>
            </a:endParaRPr>
          </a:p>
          <a:p>
            <a:pPr defTabSz="685800" eaLnBrk="0" fontAlgn="base" hangingPunct="0">
              <a:spcBef>
                <a:spcPct val="0"/>
              </a:spcBef>
              <a:spcAft>
                <a:spcPct val="0"/>
              </a:spcAft>
            </a:pPr>
            <a:r>
              <a:rPr lang="en-US" sz="2800" dirty="0">
                <a:solidFill>
                  <a:srgbClr val="FF0000"/>
                </a:solidFill>
                <a:latin typeface="Times New Roman" pitchFamily="18" charset="0"/>
                <a:ea typeface="Calibri" pitchFamily="34" charset="0"/>
                <a:cs typeface="Times New Roman" pitchFamily="18" charset="0"/>
              </a:rPr>
              <a:t>a. </a:t>
            </a:r>
            <a:r>
              <a:rPr lang="en-US" sz="2800" dirty="0" err="1">
                <a:solidFill>
                  <a:srgbClr val="FF0000"/>
                </a:solidFill>
                <a:latin typeface="Times New Roman" pitchFamily="18" charset="0"/>
                <a:ea typeface="Calibri" pitchFamily="34" charset="0"/>
                <a:cs typeface="Times New Roman" pitchFamily="18" charset="0"/>
              </a:rPr>
              <a:t>Hòa</a:t>
            </a:r>
            <a:r>
              <a:rPr lang="en-US" sz="2800" dirty="0">
                <a:solidFill>
                  <a:srgbClr val="FF0000"/>
                </a:solidFill>
                <a:latin typeface="Times New Roman" pitchFamily="18" charset="0"/>
                <a:ea typeface="Calibri" pitchFamily="34" charset="0"/>
                <a:cs typeface="Times New Roman" pitchFamily="18" charset="0"/>
              </a:rPr>
              <a:t> tan </a:t>
            </a:r>
            <a:r>
              <a:rPr lang="en-US" sz="2800" dirty="0" err="1">
                <a:solidFill>
                  <a:srgbClr val="FF0000"/>
                </a:solidFill>
                <a:latin typeface="Times New Roman" pitchFamily="18" charset="0"/>
                <a:ea typeface="Calibri" pitchFamily="34" charset="0"/>
                <a:cs typeface="Times New Roman" pitchFamily="18" charset="0"/>
              </a:rPr>
              <a:t>8g</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H</a:t>
            </a:r>
            <a:r>
              <a:rPr lang="en-US" sz="2800" baseline="-30000" dirty="0" err="1">
                <a:solidFill>
                  <a:srgbClr val="FF0000"/>
                </a:solidFill>
                <a:latin typeface="Times New Roman" pitchFamily="18" charset="0"/>
                <a:ea typeface="Calibri" pitchFamily="34" charset="0"/>
                <a:cs typeface="Times New Roman" pitchFamily="18" charset="0"/>
              </a:rPr>
              <a:t>2</a:t>
            </a:r>
            <a:r>
              <a:rPr lang="en-US" sz="2800" dirty="0" err="1">
                <a:solidFill>
                  <a:srgbClr val="FF0000"/>
                </a:solidFill>
                <a:latin typeface="Times New Roman" pitchFamily="18" charset="0"/>
                <a:ea typeface="Calibri" pitchFamily="34" charset="0"/>
                <a:cs typeface="Times New Roman" pitchFamily="18" charset="0"/>
              </a:rPr>
              <a:t>SO</a:t>
            </a:r>
            <a:r>
              <a:rPr lang="en-US" sz="2800" baseline="-30000" dirty="0" err="1">
                <a:solidFill>
                  <a:srgbClr val="FF0000"/>
                </a:solidFill>
                <a:latin typeface="Times New Roman" pitchFamily="18" charset="0"/>
                <a:ea typeface="Calibri" pitchFamily="34" charset="0"/>
                <a:cs typeface="Times New Roman" pitchFamily="18" charset="0"/>
              </a:rPr>
              <a:t>4</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vào</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nước</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được</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92g</a:t>
            </a:r>
            <a:r>
              <a:rPr lang="en-US" sz="2800" dirty="0">
                <a:solidFill>
                  <a:srgbClr val="FF0000"/>
                </a:solidFill>
                <a:latin typeface="Times New Roman" pitchFamily="18" charset="0"/>
                <a:ea typeface="Calibri" pitchFamily="34" charset="0"/>
                <a:cs typeface="Times New Roman" pitchFamily="18" charset="0"/>
              </a:rPr>
              <a:t> dung </a:t>
            </a:r>
            <a:r>
              <a:rPr lang="en-US" sz="2800" dirty="0" err="1">
                <a:solidFill>
                  <a:srgbClr val="FF0000"/>
                </a:solidFill>
                <a:latin typeface="Times New Roman" pitchFamily="18" charset="0"/>
                <a:ea typeface="Calibri" pitchFamily="34" charset="0"/>
                <a:cs typeface="Times New Roman" pitchFamily="18" charset="0"/>
              </a:rPr>
              <a:t>dịch</a:t>
            </a:r>
            <a:r>
              <a:rPr lang="en-US" sz="2800" dirty="0">
                <a:solidFill>
                  <a:srgbClr val="FF0000"/>
                </a:solidFill>
                <a:latin typeface="Times New Roman" pitchFamily="18" charset="0"/>
                <a:ea typeface="Calibri" pitchFamily="34" charset="0"/>
                <a:cs typeface="Times New Roman" pitchFamily="18" charset="0"/>
              </a:rPr>
              <a:t>.</a:t>
            </a:r>
            <a:endParaRPr lang="en-US" sz="2800" dirty="0">
              <a:solidFill>
                <a:srgbClr val="FF0000"/>
              </a:solidFill>
              <a:latin typeface="Times New Roman" pitchFamily="18" charset="0"/>
              <a:cs typeface="Times New Roman" pitchFamily="18" charset="0"/>
            </a:endParaRPr>
          </a:p>
          <a:p>
            <a:pPr defTabSz="685800" eaLnBrk="0" fontAlgn="base" hangingPunct="0">
              <a:spcBef>
                <a:spcPct val="0"/>
              </a:spcBef>
              <a:spcAft>
                <a:spcPct val="0"/>
              </a:spcAft>
            </a:pPr>
            <a:r>
              <a:rPr lang="en-US" sz="2800" dirty="0">
                <a:solidFill>
                  <a:srgbClr val="FF0000"/>
                </a:solidFill>
                <a:latin typeface="Times New Roman" pitchFamily="18" charset="0"/>
                <a:ea typeface="Calibri" pitchFamily="34" charset="0"/>
                <a:cs typeface="Times New Roman" pitchFamily="18" charset="0"/>
              </a:rPr>
              <a:t>b. </a:t>
            </a:r>
            <a:r>
              <a:rPr lang="en-US" sz="2800" dirty="0" err="1">
                <a:solidFill>
                  <a:srgbClr val="FF0000"/>
                </a:solidFill>
                <a:latin typeface="Times New Roman" pitchFamily="18" charset="0"/>
                <a:ea typeface="Calibri" pitchFamily="34" charset="0"/>
                <a:cs typeface="Times New Roman" pitchFamily="18" charset="0"/>
              </a:rPr>
              <a:t>Hòa</a:t>
            </a:r>
            <a:r>
              <a:rPr lang="en-US" sz="2800" dirty="0">
                <a:solidFill>
                  <a:srgbClr val="FF0000"/>
                </a:solidFill>
                <a:latin typeface="Times New Roman" pitchFamily="18" charset="0"/>
                <a:ea typeface="Calibri" pitchFamily="34" charset="0"/>
                <a:cs typeface="Times New Roman" pitchFamily="18" charset="0"/>
              </a:rPr>
              <a:t> tan </a:t>
            </a:r>
            <a:r>
              <a:rPr lang="en-US" sz="2800" dirty="0" err="1">
                <a:solidFill>
                  <a:srgbClr val="FF0000"/>
                </a:solidFill>
                <a:latin typeface="Times New Roman" pitchFamily="18" charset="0"/>
                <a:ea typeface="Calibri" pitchFamily="34" charset="0"/>
                <a:cs typeface="Times New Roman" pitchFamily="18" charset="0"/>
              </a:rPr>
              <a:t>8g</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H</a:t>
            </a:r>
            <a:r>
              <a:rPr lang="en-US" sz="2800" baseline="-30000" dirty="0" err="1">
                <a:solidFill>
                  <a:srgbClr val="FF0000"/>
                </a:solidFill>
                <a:latin typeface="Times New Roman" pitchFamily="18" charset="0"/>
                <a:ea typeface="Calibri" pitchFamily="34" charset="0"/>
                <a:cs typeface="Times New Roman" pitchFamily="18" charset="0"/>
              </a:rPr>
              <a:t>2</a:t>
            </a:r>
            <a:r>
              <a:rPr lang="en-US" sz="2800" dirty="0" err="1">
                <a:solidFill>
                  <a:srgbClr val="FF0000"/>
                </a:solidFill>
                <a:latin typeface="Times New Roman" pitchFamily="18" charset="0"/>
                <a:ea typeface="Calibri" pitchFamily="34" charset="0"/>
                <a:cs typeface="Times New Roman" pitchFamily="18" charset="0"/>
              </a:rPr>
              <a:t>SO</a:t>
            </a:r>
            <a:r>
              <a:rPr lang="en-US" sz="2800" baseline="-30000" dirty="0" err="1">
                <a:solidFill>
                  <a:srgbClr val="FF0000"/>
                </a:solidFill>
                <a:latin typeface="Times New Roman" pitchFamily="18" charset="0"/>
                <a:ea typeface="Calibri" pitchFamily="34" charset="0"/>
                <a:cs typeface="Times New Roman" pitchFamily="18" charset="0"/>
              </a:rPr>
              <a:t>4</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vào</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92g</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nước</a:t>
            </a:r>
            <a:r>
              <a:rPr lang="en-US" sz="2800" dirty="0">
                <a:solidFill>
                  <a:srgbClr val="FF0000"/>
                </a:solidFill>
                <a:latin typeface="Times New Roman" pitchFamily="18" charset="0"/>
                <a:ea typeface="Calibri" pitchFamily="34" charset="0"/>
                <a:cs typeface="Times New Roman" pitchFamily="18" charset="0"/>
              </a:rPr>
              <a:t>.</a:t>
            </a:r>
            <a:endParaRPr lang="en-US" sz="2800" dirty="0">
              <a:solidFill>
                <a:srgbClr val="FF0000"/>
              </a:solidFill>
              <a:latin typeface="Times New Roman" pitchFamily="18" charset="0"/>
              <a:cs typeface="Times New Roman" pitchFamily="18" charset="0"/>
            </a:endParaRPr>
          </a:p>
          <a:p>
            <a:pPr defTabSz="685800" eaLnBrk="0" fontAlgn="base" hangingPunct="0">
              <a:spcBef>
                <a:spcPct val="0"/>
              </a:spcBef>
              <a:spcAft>
                <a:spcPct val="0"/>
              </a:spcAft>
            </a:pPr>
            <a:r>
              <a:rPr lang="en-US" sz="2800" dirty="0">
                <a:solidFill>
                  <a:srgbClr val="FF0000"/>
                </a:solidFill>
                <a:latin typeface="Times New Roman" pitchFamily="18" charset="0"/>
                <a:ea typeface="Calibri" pitchFamily="34" charset="0"/>
                <a:cs typeface="Times New Roman" pitchFamily="18" charset="0"/>
              </a:rPr>
              <a:t>c. </a:t>
            </a:r>
            <a:r>
              <a:rPr lang="en-US" sz="2800" dirty="0" err="1">
                <a:solidFill>
                  <a:srgbClr val="FF0000"/>
                </a:solidFill>
                <a:latin typeface="Times New Roman" pitchFamily="18" charset="0"/>
                <a:ea typeface="Calibri" pitchFamily="34" charset="0"/>
                <a:cs typeface="Times New Roman" pitchFamily="18" charset="0"/>
              </a:rPr>
              <a:t>Hòa</a:t>
            </a:r>
            <a:r>
              <a:rPr lang="en-US" sz="2800" dirty="0">
                <a:solidFill>
                  <a:srgbClr val="FF0000"/>
                </a:solidFill>
                <a:latin typeface="Times New Roman" pitchFamily="18" charset="0"/>
                <a:ea typeface="Calibri" pitchFamily="34" charset="0"/>
                <a:cs typeface="Times New Roman" pitchFamily="18" charset="0"/>
              </a:rPr>
              <a:t> tan </a:t>
            </a:r>
            <a:r>
              <a:rPr lang="en-US" sz="2800" dirty="0" err="1">
                <a:solidFill>
                  <a:srgbClr val="FF0000"/>
                </a:solidFill>
                <a:latin typeface="Times New Roman" pitchFamily="18" charset="0"/>
                <a:ea typeface="Calibri" pitchFamily="34" charset="0"/>
                <a:cs typeface="Times New Roman" pitchFamily="18" charset="0"/>
              </a:rPr>
              <a:t>15g</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BaCl</a:t>
            </a:r>
            <a:r>
              <a:rPr lang="en-US" sz="2800" baseline="-30000" dirty="0" err="1">
                <a:solidFill>
                  <a:srgbClr val="FF0000"/>
                </a:solidFill>
                <a:latin typeface="Times New Roman" pitchFamily="18" charset="0"/>
                <a:ea typeface="Calibri" pitchFamily="34" charset="0"/>
                <a:cs typeface="Times New Roman" pitchFamily="18" charset="0"/>
              </a:rPr>
              <a:t>2</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vào</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45g</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nước</a:t>
            </a:r>
            <a:r>
              <a:rPr lang="en-US" sz="2800" dirty="0">
                <a:solidFill>
                  <a:srgbClr val="FF0000"/>
                </a:solidFill>
                <a:latin typeface="Times New Roman" pitchFamily="18" charset="0"/>
                <a:ea typeface="Calibri" pitchFamily="34"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7170" name="Rectangle 2"/>
          <p:cNvSpPr>
            <a:spLocks noChangeArrowheads="1"/>
          </p:cNvSpPr>
          <p:nvPr/>
        </p:nvSpPr>
        <p:spPr bwMode="auto">
          <a:xfrm>
            <a:off x="162951" y="2528375"/>
            <a:ext cx="9144000" cy="1792798"/>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pPr>
            <a:r>
              <a:rPr lang="en-US" sz="2800" b="1" dirty="0" err="1">
                <a:solidFill>
                  <a:srgbClr val="FF0000"/>
                </a:solidFill>
                <a:latin typeface="Times New Roman" pitchFamily="18" charset="0"/>
                <a:ea typeface="Calibri" pitchFamily="34" charset="0"/>
                <a:cs typeface="Times New Roman" pitchFamily="18" charset="0"/>
              </a:rPr>
              <a:t>Bài</a:t>
            </a:r>
            <a:r>
              <a:rPr lang="en-US" sz="2800" b="1" dirty="0">
                <a:solidFill>
                  <a:srgbClr val="FF0000"/>
                </a:solidFill>
                <a:latin typeface="Times New Roman" pitchFamily="18" charset="0"/>
                <a:ea typeface="Calibri" pitchFamily="34" charset="0"/>
                <a:cs typeface="Times New Roman" pitchFamily="18" charset="0"/>
              </a:rPr>
              <a:t> 2:</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Tính</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nồng</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độ</a:t>
            </a:r>
            <a:r>
              <a:rPr lang="en-US" sz="2800" dirty="0">
                <a:solidFill>
                  <a:srgbClr val="FF0000"/>
                </a:solidFill>
                <a:latin typeface="Times New Roman" pitchFamily="18" charset="0"/>
                <a:ea typeface="Calibri" pitchFamily="34" charset="0"/>
                <a:cs typeface="Times New Roman" pitchFamily="18" charset="0"/>
              </a:rPr>
              <a:t> mol </a:t>
            </a:r>
            <a:r>
              <a:rPr lang="en-US" sz="2800" dirty="0" err="1">
                <a:solidFill>
                  <a:srgbClr val="FF0000"/>
                </a:solidFill>
                <a:latin typeface="Times New Roman" pitchFamily="18" charset="0"/>
                <a:ea typeface="Calibri" pitchFamily="34" charset="0"/>
                <a:cs typeface="Times New Roman" pitchFamily="18" charset="0"/>
              </a:rPr>
              <a:t>của</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các</a:t>
            </a:r>
            <a:r>
              <a:rPr lang="en-US" sz="2800" dirty="0">
                <a:solidFill>
                  <a:srgbClr val="FF0000"/>
                </a:solidFill>
                <a:latin typeface="Times New Roman" pitchFamily="18" charset="0"/>
                <a:ea typeface="Calibri" pitchFamily="34" charset="0"/>
                <a:cs typeface="Times New Roman" pitchFamily="18" charset="0"/>
              </a:rPr>
              <a:t> dung </a:t>
            </a:r>
            <a:r>
              <a:rPr lang="en-US" sz="2800" dirty="0" err="1">
                <a:solidFill>
                  <a:srgbClr val="FF0000"/>
                </a:solidFill>
                <a:latin typeface="Times New Roman" pitchFamily="18" charset="0"/>
                <a:ea typeface="Calibri" pitchFamily="34" charset="0"/>
                <a:cs typeface="Times New Roman" pitchFamily="18" charset="0"/>
              </a:rPr>
              <a:t>dịch</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sau</a:t>
            </a:r>
            <a:r>
              <a:rPr lang="en-US" sz="2800" dirty="0">
                <a:solidFill>
                  <a:srgbClr val="FF0000"/>
                </a:solidFill>
                <a:latin typeface="Times New Roman" pitchFamily="18" charset="0"/>
                <a:ea typeface="Calibri" pitchFamily="34" charset="0"/>
                <a:cs typeface="Times New Roman" pitchFamily="18" charset="0"/>
              </a:rPr>
              <a:t>:</a:t>
            </a:r>
            <a:endParaRPr lang="en-US" sz="2800" dirty="0">
              <a:solidFill>
                <a:srgbClr val="FF0000"/>
              </a:solidFill>
              <a:latin typeface="Times New Roman" pitchFamily="18" charset="0"/>
              <a:cs typeface="Times New Roman" pitchFamily="18" charset="0"/>
            </a:endParaRPr>
          </a:p>
          <a:p>
            <a:pPr defTabSz="685800" eaLnBrk="0" fontAlgn="base" hangingPunct="0">
              <a:spcBef>
                <a:spcPct val="0"/>
              </a:spcBef>
              <a:spcAft>
                <a:spcPct val="0"/>
              </a:spcAft>
            </a:pPr>
            <a:r>
              <a:rPr lang="en-US" sz="2800" dirty="0">
                <a:solidFill>
                  <a:srgbClr val="FF0000"/>
                </a:solidFill>
                <a:latin typeface="Times New Roman" pitchFamily="18" charset="0"/>
                <a:ea typeface="Calibri" pitchFamily="34" charset="0"/>
                <a:cs typeface="Times New Roman" pitchFamily="18" charset="0"/>
              </a:rPr>
              <a:t>a. </a:t>
            </a:r>
            <a:r>
              <a:rPr lang="en-US" sz="2800" dirty="0" err="1">
                <a:solidFill>
                  <a:srgbClr val="FF0000"/>
                </a:solidFill>
                <a:latin typeface="Times New Roman" pitchFamily="18" charset="0"/>
                <a:ea typeface="Calibri" pitchFamily="34" charset="0"/>
                <a:cs typeface="Times New Roman" pitchFamily="18" charset="0"/>
              </a:rPr>
              <a:t>Hòa</a:t>
            </a:r>
            <a:r>
              <a:rPr lang="en-US" sz="2800" dirty="0">
                <a:solidFill>
                  <a:srgbClr val="FF0000"/>
                </a:solidFill>
                <a:latin typeface="Times New Roman" pitchFamily="18" charset="0"/>
                <a:ea typeface="Calibri" pitchFamily="34" charset="0"/>
                <a:cs typeface="Times New Roman" pitchFamily="18" charset="0"/>
              </a:rPr>
              <a:t> tan </a:t>
            </a:r>
            <a:r>
              <a:rPr lang="en-US" sz="2800" dirty="0" err="1">
                <a:solidFill>
                  <a:srgbClr val="FF0000"/>
                </a:solidFill>
                <a:latin typeface="Times New Roman" pitchFamily="18" charset="0"/>
                <a:ea typeface="Calibri" pitchFamily="34" charset="0"/>
                <a:cs typeface="Times New Roman" pitchFamily="18" charset="0"/>
              </a:rPr>
              <a:t>0,5mol</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HNO</a:t>
            </a:r>
            <a:r>
              <a:rPr lang="en-US" sz="2800" baseline="-30000" dirty="0" err="1">
                <a:solidFill>
                  <a:srgbClr val="FF0000"/>
                </a:solidFill>
                <a:latin typeface="Times New Roman" pitchFamily="18" charset="0"/>
                <a:ea typeface="Calibri" pitchFamily="34" charset="0"/>
                <a:cs typeface="Times New Roman" pitchFamily="18" charset="0"/>
              </a:rPr>
              <a:t>3</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vào</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nước</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được</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200ml</a:t>
            </a:r>
            <a:r>
              <a:rPr lang="en-US" sz="2800" dirty="0">
                <a:solidFill>
                  <a:srgbClr val="FF0000"/>
                </a:solidFill>
                <a:latin typeface="Times New Roman" pitchFamily="18" charset="0"/>
                <a:ea typeface="Calibri" pitchFamily="34" charset="0"/>
                <a:cs typeface="Times New Roman" pitchFamily="18" charset="0"/>
              </a:rPr>
              <a:t> dung </a:t>
            </a:r>
            <a:r>
              <a:rPr lang="en-US" sz="2800" dirty="0" err="1">
                <a:solidFill>
                  <a:srgbClr val="FF0000"/>
                </a:solidFill>
                <a:latin typeface="Times New Roman" pitchFamily="18" charset="0"/>
                <a:ea typeface="Calibri" pitchFamily="34" charset="0"/>
                <a:cs typeface="Times New Roman" pitchFamily="18" charset="0"/>
              </a:rPr>
              <a:t>dịch</a:t>
            </a:r>
            <a:r>
              <a:rPr lang="en-US" sz="2800" dirty="0">
                <a:solidFill>
                  <a:srgbClr val="FF0000"/>
                </a:solidFill>
                <a:latin typeface="Times New Roman" pitchFamily="18" charset="0"/>
                <a:ea typeface="Calibri" pitchFamily="34" charset="0"/>
                <a:cs typeface="Times New Roman" pitchFamily="18" charset="0"/>
              </a:rPr>
              <a:t>?</a:t>
            </a:r>
            <a:endParaRPr lang="en-US" sz="2800" dirty="0">
              <a:solidFill>
                <a:srgbClr val="FF0000"/>
              </a:solidFill>
              <a:latin typeface="Times New Roman" pitchFamily="18" charset="0"/>
              <a:cs typeface="Times New Roman" pitchFamily="18" charset="0"/>
            </a:endParaRPr>
          </a:p>
          <a:p>
            <a:pPr defTabSz="685800" eaLnBrk="0" fontAlgn="base" hangingPunct="0">
              <a:spcBef>
                <a:spcPct val="0"/>
              </a:spcBef>
              <a:spcAft>
                <a:spcPct val="0"/>
              </a:spcAft>
            </a:pPr>
            <a:r>
              <a:rPr lang="en-US" sz="2800" dirty="0">
                <a:solidFill>
                  <a:srgbClr val="FF0000"/>
                </a:solidFill>
                <a:latin typeface="Times New Roman" pitchFamily="18" charset="0"/>
                <a:ea typeface="Calibri" pitchFamily="34" charset="0"/>
                <a:cs typeface="Times New Roman" pitchFamily="18" charset="0"/>
              </a:rPr>
              <a:t>b. </a:t>
            </a:r>
            <a:r>
              <a:rPr lang="en-US" sz="2800" dirty="0" err="1">
                <a:solidFill>
                  <a:srgbClr val="FF0000"/>
                </a:solidFill>
                <a:latin typeface="Times New Roman" pitchFamily="18" charset="0"/>
                <a:ea typeface="Calibri" pitchFamily="34" charset="0"/>
                <a:cs typeface="Times New Roman" pitchFamily="18" charset="0"/>
              </a:rPr>
              <a:t>Hòa</a:t>
            </a:r>
            <a:r>
              <a:rPr lang="en-US" sz="2800" dirty="0">
                <a:solidFill>
                  <a:srgbClr val="FF0000"/>
                </a:solidFill>
                <a:latin typeface="Times New Roman" pitchFamily="18" charset="0"/>
                <a:ea typeface="Calibri" pitchFamily="34" charset="0"/>
                <a:cs typeface="Times New Roman" pitchFamily="18" charset="0"/>
              </a:rPr>
              <a:t> tan </a:t>
            </a:r>
            <a:r>
              <a:rPr lang="en-US" sz="2800" dirty="0" err="1">
                <a:solidFill>
                  <a:srgbClr val="FF0000"/>
                </a:solidFill>
                <a:latin typeface="Times New Roman" pitchFamily="18" charset="0"/>
                <a:ea typeface="Calibri" pitchFamily="34" charset="0"/>
                <a:cs typeface="Times New Roman" pitchFamily="18" charset="0"/>
              </a:rPr>
              <a:t>0,25mol</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NaOH</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vào</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nước</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được</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250ml</a:t>
            </a:r>
            <a:r>
              <a:rPr lang="en-US" sz="2800" dirty="0">
                <a:solidFill>
                  <a:srgbClr val="FF0000"/>
                </a:solidFill>
                <a:latin typeface="Times New Roman" pitchFamily="18" charset="0"/>
                <a:ea typeface="Calibri" pitchFamily="34" charset="0"/>
                <a:cs typeface="Times New Roman" pitchFamily="18" charset="0"/>
              </a:rPr>
              <a:t> dung </a:t>
            </a:r>
            <a:r>
              <a:rPr lang="en-US" sz="2800" dirty="0" err="1">
                <a:solidFill>
                  <a:srgbClr val="FF0000"/>
                </a:solidFill>
                <a:latin typeface="Times New Roman" pitchFamily="18" charset="0"/>
                <a:ea typeface="Calibri" pitchFamily="34" charset="0"/>
                <a:cs typeface="Times New Roman" pitchFamily="18" charset="0"/>
              </a:rPr>
              <a:t>dịch</a:t>
            </a:r>
            <a:r>
              <a:rPr lang="en-US" sz="2800" dirty="0">
                <a:solidFill>
                  <a:srgbClr val="FF0000"/>
                </a:solidFill>
                <a:latin typeface="Times New Roman" pitchFamily="18" charset="0"/>
                <a:ea typeface="Calibri" pitchFamily="34" charset="0"/>
                <a:cs typeface="Times New Roman" pitchFamily="18" charset="0"/>
              </a:rPr>
              <a:t>?</a:t>
            </a:r>
            <a:endParaRPr lang="en-US" sz="2800" dirty="0">
              <a:solidFill>
                <a:srgbClr val="FF0000"/>
              </a:solidFill>
              <a:latin typeface="Times New Roman" pitchFamily="18" charset="0"/>
              <a:cs typeface="Times New Roman" pitchFamily="18" charset="0"/>
            </a:endParaRPr>
          </a:p>
          <a:p>
            <a:pPr defTabSz="685800" eaLnBrk="0" fontAlgn="base" hangingPunct="0">
              <a:spcBef>
                <a:spcPct val="0"/>
              </a:spcBef>
              <a:spcAft>
                <a:spcPct val="0"/>
              </a:spcAft>
            </a:pPr>
            <a:r>
              <a:rPr lang="en-US" sz="2800" dirty="0">
                <a:solidFill>
                  <a:srgbClr val="FF0000"/>
                </a:solidFill>
                <a:latin typeface="Times New Roman" pitchFamily="18" charset="0"/>
                <a:ea typeface="Calibri" pitchFamily="34" charset="0"/>
                <a:cs typeface="Times New Roman" pitchFamily="18" charset="0"/>
              </a:rPr>
              <a:t>c. </a:t>
            </a:r>
            <a:r>
              <a:rPr lang="en-US" sz="2800" dirty="0" err="1">
                <a:solidFill>
                  <a:srgbClr val="FF0000"/>
                </a:solidFill>
                <a:latin typeface="Times New Roman" pitchFamily="18" charset="0"/>
                <a:ea typeface="Calibri" pitchFamily="34" charset="0"/>
                <a:cs typeface="Times New Roman" pitchFamily="18" charset="0"/>
              </a:rPr>
              <a:t>Hòa</a:t>
            </a:r>
            <a:r>
              <a:rPr lang="en-US" sz="2800" dirty="0">
                <a:solidFill>
                  <a:srgbClr val="FF0000"/>
                </a:solidFill>
                <a:latin typeface="Times New Roman" pitchFamily="18" charset="0"/>
                <a:ea typeface="Calibri" pitchFamily="34" charset="0"/>
                <a:cs typeface="Times New Roman" pitchFamily="18" charset="0"/>
              </a:rPr>
              <a:t> tan </a:t>
            </a:r>
            <a:r>
              <a:rPr lang="en-US" sz="2800" dirty="0" err="1">
                <a:solidFill>
                  <a:srgbClr val="FF0000"/>
                </a:solidFill>
                <a:latin typeface="Times New Roman" pitchFamily="18" charset="0"/>
                <a:ea typeface="Calibri" pitchFamily="34" charset="0"/>
                <a:cs typeface="Times New Roman" pitchFamily="18" charset="0"/>
              </a:rPr>
              <a:t>5,6g</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KOH</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vào</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nước</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được</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40ml</a:t>
            </a:r>
            <a:r>
              <a:rPr lang="en-US" sz="2800" dirty="0">
                <a:solidFill>
                  <a:srgbClr val="FF0000"/>
                </a:solidFill>
                <a:latin typeface="Times New Roman" pitchFamily="18" charset="0"/>
                <a:ea typeface="Calibri" pitchFamily="34" charset="0"/>
                <a:cs typeface="Times New Roman" pitchFamily="18" charset="0"/>
              </a:rPr>
              <a:t> dung </a:t>
            </a:r>
            <a:r>
              <a:rPr lang="en-US" sz="2800" dirty="0" err="1">
                <a:solidFill>
                  <a:srgbClr val="FF0000"/>
                </a:solidFill>
                <a:latin typeface="Times New Roman" pitchFamily="18" charset="0"/>
                <a:ea typeface="Calibri" pitchFamily="34" charset="0"/>
                <a:cs typeface="Times New Roman" pitchFamily="18" charset="0"/>
              </a:rPr>
              <a:t>dịch</a:t>
            </a:r>
            <a:r>
              <a:rPr lang="en-US" sz="2800" dirty="0">
                <a:solidFill>
                  <a:srgbClr val="FF0000"/>
                </a:solidFill>
                <a:latin typeface="Times New Roman" pitchFamily="18" charset="0"/>
                <a:ea typeface="Calibri" pitchFamily="34"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9" name="TextBox 8"/>
          <p:cNvSpPr txBox="1"/>
          <p:nvPr/>
        </p:nvSpPr>
        <p:spPr>
          <a:xfrm>
            <a:off x="0" y="137227"/>
            <a:ext cx="9144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LUYỆN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TẬP</a:t>
            </a:r>
            <a:endParaRPr lang="en-US" sz="2800" b="1" dirty="0">
              <a:solidFill>
                <a:srgbClr val="FF00FF"/>
              </a:solidFill>
              <a:latin typeface="Times New Roman" pitchFamily="18" charset="0"/>
              <a:cs typeface="Times New Roman" pitchFamily="18" charset="0"/>
            </a:endParaRPr>
          </a:p>
        </p:txBody>
      </p:sp>
      <p:sp>
        <p:nvSpPr>
          <p:cNvPr id="7171" name="Rectangle 3"/>
          <p:cNvSpPr>
            <a:spLocks noChangeArrowheads="1"/>
          </p:cNvSpPr>
          <p:nvPr/>
        </p:nvSpPr>
        <p:spPr bwMode="auto">
          <a:xfrm>
            <a:off x="162951" y="4426330"/>
            <a:ext cx="9144000" cy="2223686"/>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pPr>
            <a:r>
              <a:rPr lang="en-US" sz="2800" b="1" dirty="0" err="1">
                <a:solidFill>
                  <a:srgbClr val="FF0000"/>
                </a:solidFill>
                <a:latin typeface="Times New Roman" pitchFamily="18" charset="0"/>
                <a:ea typeface="Calibri" pitchFamily="34" charset="0"/>
                <a:cs typeface="Times New Roman" pitchFamily="18" charset="0"/>
              </a:rPr>
              <a:t>Bài</a:t>
            </a:r>
            <a:r>
              <a:rPr lang="en-US" sz="2800" b="1" dirty="0">
                <a:solidFill>
                  <a:srgbClr val="FF0000"/>
                </a:solidFill>
                <a:latin typeface="Times New Roman" pitchFamily="18" charset="0"/>
                <a:ea typeface="Calibri" pitchFamily="34" charset="0"/>
                <a:cs typeface="Times New Roman" pitchFamily="18" charset="0"/>
              </a:rPr>
              <a:t> 3:</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Tính</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khối</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lượng</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chất</a:t>
            </a:r>
            <a:r>
              <a:rPr lang="en-US" sz="2800" dirty="0">
                <a:solidFill>
                  <a:srgbClr val="FF0000"/>
                </a:solidFill>
                <a:latin typeface="Times New Roman" pitchFamily="18" charset="0"/>
                <a:ea typeface="Calibri" pitchFamily="34" charset="0"/>
                <a:cs typeface="Times New Roman" pitchFamily="18" charset="0"/>
              </a:rPr>
              <a:t> tan </a:t>
            </a:r>
            <a:r>
              <a:rPr lang="en-US" sz="2800" dirty="0" err="1">
                <a:solidFill>
                  <a:srgbClr val="FF0000"/>
                </a:solidFill>
                <a:latin typeface="Times New Roman" pitchFamily="18" charset="0"/>
                <a:ea typeface="Calibri" pitchFamily="34" charset="0"/>
                <a:cs typeface="Times New Roman" pitchFamily="18" charset="0"/>
              </a:rPr>
              <a:t>có</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trong</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các</a:t>
            </a:r>
            <a:r>
              <a:rPr lang="en-US" sz="2800" dirty="0">
                <a:solidFill>
                  <a:srgbClr val="FF0000"/>
                </a:solidFill>
                <a:latin typeface="Times New Roman" pitchFamily="18" charset="0"/>
                <a:ea typeface="Calibri" pitchFamily="34" charset="0"/>
                <a:cs typeface="Times New Roman" pitchFamily="18" charset="0"/>
              </a:rPr>
              <a:t> dung </a:t>
            </a:r>
            <a:r>
              <a:rPr lang="en-US" sz="2800" dirty="0" err="1">
                <a:solidFill>
                  <a:srgbClr val="FF0000"/>
                </a:solidFill>
                <a:latin typeface="Times New Roman" pitchFamily="18" charset="0"/>
                <a:ea typeface="Calibri" pitchFamily="34" charset="0"/>
                <a:cs typeface="Times New Roman" pitchFamily="18" charset="0"/>
              </a:rPr>
              <a:t>dịch</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sau</a:t>
            </a:r>
            <a:r>
              <a:rPr lang="en-US" sz="2800" dirty="0">
                <a:solidFill>
                  <a:srgbClr val="FF0000"/>
                </a:solidFill>
                <a:latin typeface="Times New Roman" pitchFamily="18" charset="0"/>
                <a:ea typeface="Calibri" pitchFamily="34" charset="0"/>
                <a:cs typeface="Times New Roman" pitchFamily="18" charset="0"/>
              </a:rPr>
              <a:t>:</a:t>
            </a:r>
            <a:endParaRPr lang="en-US" sz="2800" dirty="0">
              <a:solidFill>
                <a:srgbClr val="FF0000"/>
              </a:solidFill>
              <a:latin typeface="Times New Roman" pitchFamily="18" charset="0"/>
              <a:cs typeface="Times New Roman" pitchFamily="18" charset="0"/>
            </a:endParaRPr>
          </a:p>
          <a:p>
            <a:pPr lvl="0" eaLnBrk="0" fontAlgn="base" hangingPunct="0">
              <a:spcBef>
                <a:spcPct val="0"/>
              </a:spcBef>
              <a:spcAft>
                <a:spcPct val="0"/>
              </a:spcAft>
            </a:pPr>
            <a:r>
              <a:rPr lang="en-US" sz="2800" dirty="0" err="1">
                <a:solidFill>
                  <a:srgbClr val="FF0000"/>
                </a:solidFill>
                <a:latin typeface="Times New Roman" pitchFamily="18" charset="0"/>
                <a:ea typeface="Calibri" pitchFamily="34" charset="0"/>
                <a:cs typeface="Times New Roman" pitchFamily="18" charset="0"/>
              </a:rPr>
              <a:t>a.120g</a:t>
            </a:r>
            <a:r>
              <a:rPr lang="en-US" sz="2800" dirty="0">
                <a:solidFill>
                  <a:srgbClr val="FF0000"/>
                </a:solidFill>
                <a:latin typeface="Times New Roman" pitchFamily="18" charset="0"/>
                <a:ea typeface="Calibri" pitchFamily="34" charset="0"/>
                <a:cs typeface="Times New Roman" pitchFamily="18" charset="0"/>
              </a:rPr>
              <a:t> dung </a:t>
            </a:r>
            <a:r>
              <a:rPr lang="en-US" sz="2800" dirty="0" err="1">
                <a:solidFill>
                  <a:srgbClr val="FF0000"/>
                </a:solidFill>
                <a:latin typeface="Times New Roman" pitchFamily="18" charset="0"/>
                <a:ea typeface="Calibri" pitchFamily="34" charset="0"/>
                <a:cs typeface="Times New Roman" pitchFamily="18" charset="0"/>
              </a:rPr>
              <a:t>dịch</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NaCl</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nồng</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độ</a:t>
            </a:r>
            <a:r>
              <a:rPr lang="en-US" sz="2800" dirty="0">
                <a:solidFill>
                  <a:srgbClr val="FF0000"/>
                </a:solidFill>
                <a:latin typeface="Times New Roman" pitchFamily="18" charset="0"/>
                <a:ea typeface="Calibri" pitchFamily="34" charset="0"/>
                <a:cs typeface="Times New Roman" pitchFamily="18" charset="0"/>
              </a:rPr>
              <a:t> 15%</a:t>
            </a:r>
            <a:endParaRPr lang="en-US" sz="2800" dirty="0">
              <a:solidFill>
                <a:srgbClr val="FF0000"/>
              </a:solidFill>
              <a:latin typeface="Times New Roman" pitchFamily="18" charset="0"/>
              <a:cs typeface="Times New Roman" pitchFamily="18" charset="0"/>
            </a:endParaRPr>
          </a:p>
          <a:p>
            <a:pPr lvl="0" eaLnBrk="0" fontAlgn="base" hangingPunct="0">
              <a:spcBef>
                <a:spcPct val="0"/>
              </a:spcBef>
              <a:spcAft>
                <a:spcPct val="0"/>
              </a:spcAft>
            </a:pPr>
            <a:r>
              <a:rPr lang="en-US" sz="2800" dirty="0">
                <a:solidFill>
                  <a:srgbClr val="FF0000"/>
                </a:solidFill>
                <a:latin typeface="Times New Roman" pitchFamily="18" charset="0"/>
                <a:ea typeface="Calibri" pitchFamily="34" charset="0"/>
                <a:cs typeface="Times New Roman" pitchFamily="18" charset="0"/>
              </a:rPr>
              <a:t>b. </a:t>
            </a:r>
            <a:r>
              <a:rPr lang="en-US" sz="2800" dirty="0" err="1">
                <a:solidFill>
                  <a:srgbClr val="FF0000"/>
                </a:solidFill>
                <a:latin typeface="Times New Roman" pitchFamily="18" charset="0"/>
                <a:ea typeface="Calibri" pitchFamily="34" charset="0"/>
                <a:cs typeface="Times New Roman" pitchFamily="18" charset="0"/>
              </a:rPr>
              <a:t>40g</a:t>
            </a:r>
            <a:r>
              <a:rPr lang="en-US" sz="2800" dirty="0">
                <a:solidFill>
                  <a:srgbClr val="FF0000"/>
                </a:solidFill>
                <a:latin typeface="Times New Roman" pitchFamily="18" charset="0"/>
                <a:ea typeface="Calibri" pitchFamily="34" charset="0"/>
                <a:cs typeface="Times New Roman" pitchFamily="18" charset="0"/>
              </a:rPr>
              <a:t> dung </a:t>
            </a:r>
            <a:r>
              <a:rPr lang="en-US" sz="2800" dirty="0" err="1">
                <a:solidFill>
                  <a:srgbClr val="FF0000"/>
                </a:solidFill>
                <a:latin typeface="Times New Roman" pitchFamily="18" charset="0"/>
                <a:ea typeface="Calibri" pitchFamily="34" charset="0"/>
                <a:cs typeface="Times New Roman" pitchFamily="18" charset="0"/>
              </a:rPr>
              <a:t>dịch</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HCl</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nồng</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độ</a:t>
            </a:r>
            <a:r>
              <a:rPr lang="en-US" sz="2800" dirty="0">
                <a:solidFill>
                  <a:srgbClr val="FF0000"/>
                </a:solidFill>
                <a:latin typeface="Times New Roman" pitchFamily="18" charset="0"/>
                <a:ea typeface="Calibri" pitchFamily="34" charset="0"/>
                <a:cs typeface="Times New Roman" pitchFamily="18" charset="0"/>
              </a:rPr>
              <a:t> 30%.</a:t>
            </a:r>
          </a:p>
          <a:p>
            <a:pPr lvl="0"/>
            <a:r>
              <a:rPr lang="en-US" sz="2800" dirty="0">
                <a:solidFill>
                  <a:srgbClr val="FF0000"/>
                </a:solidFill>
                <a:latin typeface="Times New Roman" pitchFamily="18" charset="0"/>
                <a:cs typeface="Times New Roman" pitchFamily="18" charset="0"/>
              </a:rPr>
              <a:t>c. </a:t>
            </a:r>
            <a:r>
              <a:rPr lang="en-US" sz="2800" dirty="0" err="1">
                <a:solidFill>
                  <a:srgbClr val="FF0000"/>
                </a:solidFill>
                <a:latin typeface="Times New Roman" pitchFamily="18" charset="0"/>
                <a:cs typeface="Times New Roman" pitchFamily="18" charset="0"/>
              </a:rPr>
              <a:t>250ml</a:t>
            </a:r>
            <a:r>
              <a:rPr lang="en-US" sz="2800" dirty="0">
                <a:solidFill>
                  <a:srgbClr val="FF0000"/>
                </a:solidFill>
                <a:latin typeface="Times New Roman" pitchFamily="18" charset="0"/>
                <a:cs typeface="Times New Roman" pitchFamily="18" charset="0"/>
              </a:rPr>
              <a:t> dung </a:t>
            </a:r>
            <a:r>
              <a:rPr lang="en-US" sz="2800" dirty="0" err="1">
                <a:solidFill>
                  <a:srgbClr val="FF0000"/>
                </a:solidFill>
                <a:latin typeface="Times New Roman" pitchFamily="18" charset="0"/>
                <a:cs typeface="Times New Roman" pitchFamily="18" charset="0"/>
              </a:rPr>
              <a:t>dịch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Ba</a:t>
            </a:r>
            <a:r>
              <a:rPr lang="en-US" sz="2800" dirty="0">
                <a:solidFill>
                  <a:srgbClr val="FF0000"/>
                </a:solidFill>
                <a:latin typeface="Times New Roman" pitchFamily="18" charset="0"/>
                <a:cs typeface="Times New Roman" pitchFamily="18" charset="0"/>
              </a:rPr>
              <a:t>(OH)</a:t>
            </a:r>
            <a:r>
              <a:rPr lang="en-US" sz="2800" baseline="-25000" dirty="0">
                <a:solidFill>
                  <a:srgbClr val="FF0000"/>
                </a:solidFill>
                <a:latin typeface="Times New Roman" pitchFamily="18" charset="0"/>
                <a:cs typeface="Times New Roman" pitchFamily="18" charset="0"/>
              </a:rPr>
              <a:t>2</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nồng</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độ</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cs typeface="Times New Roman" pitchFamily="18" charset="0"/>
              </a:rPr>
              <a:t>2M</a:t>
            </a:r>
            <a:r>
              <a:rPr lang="en-US" sz="2800" dirty="0">
                <a:solidFill>
                  <a:srgbClr val="FF0000"/>
                </a:solidFill>
                <a:latin typeface="Times New Roman" pitchFamily="18" charset="0"/>
                <a:cs typeface="Times New Roman" pitchFamily="18" charset="0"/>
              </a:rPr>
              <a:t>.</a:t>
            </a:r>
          </a:p>
          <a:p>
            <a:pPr lvl="0"/>
            <a:r>
              <a:rPr lang="en-US" sz="2800" dirty="0">
                <a:solidFill>
                  <a:srgbClr val="FF0000"/>
                </a:solidFill>
                <a:latin typeface="Times New Roman" pitchFamily="18" charset="0"/>
                <a:cs typeface="Times New Roman" pitchFamily="18" charset="0"/>
              </a:rPr>
              <a:t>d. 4,5 </a:t>
            </a:r>
            <a:r>
              <a:rPr lang="en-US" sz="2800" dirty="0" err="1">
                <a:solidFill>
                  <a:srgbClr val="FF0000"/>
                </a:solidFill>
                <a:latin typeface="Times New Roman" pitchFamily="18" charset="0"/>
                <a:cs typeface="Times New Roman" pitchFamily="18" charset="0"/>
              </a:rPr>
              <a:t>lít</a:t>
            </a:r>
            <a:r>
              <a:rPr lang="en-US" sz="2800" dirty="0">
                <a:solidFill>
                  <a:srgbClr val="FF0000"/>
                </a:solidFill>
                <a:latin typeface="Times New Roman" pitchFamily="18" charset="0"/>
                <a:cs typeface="Times New Roman" pitchFamily="18" charset="0"/>
              </a:rPr>
              <a:t> dung </a:t>
            </a:r>
            <a:r>
              <a:rPr lang="en-US" sz="2800" dirty="0" err="1">
                <a:solidFill>
                  <a:srgbClr val="FF0000"/>
                </a:solidFill>
                <a:latin typeface="Times New Roman" pitchFamily="18" charset="0"/>
                <a:cs typeface="Times New Roman" pitchFamily="18" charset="0"/>
              </a:rPr>
              <a:t>dịch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MgSO</a:t>
            </a:r>
            <a:r>
              <a:rPr lang="en-US" sz="2800" baseline="-25000" dirty="0" err="1">
                <a:solidFill>
                  <a:srgbClr val="FF0000"/>
                </a:solidFill>
                <a:latin typeface="Times New Roman" pitchFamily="18" charset="0"/>
                <a:cs typeface="Times New Roman" pitchFamily="18" charset="0"/>
              </a:rPr>
              <a:t>4</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nồng</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ea typeface="Calibri" pitchFamily="34" charset="0"/>
                <a:cs typeface="Times New Roman" pitchFamily="18" charset="0"/>
              </a:rPr>
              <a:t>độ</a:t>
            </a:r>
            <a:r>
              <a:rPr lang="en-US" sz="2800" dirty="0">
                <a:solidFill>
                  <a:srgbClr val="FF0000"/>
                </a:solidFill>
                <a:latin typeface="Times New Roman" pitchFamily="18" charset="0"/>
                <a:ea typeface="Calibri" pitchFamily="34" charset="0"/>
                <a:cs typeface="Times New Roman" pitchFamily="18" charset="0"/>
              </a:rPr>
              <a:t> </a:t>
            </a:r>
            <a:r>
              <a:rPr lang="en-US" sz="2800" dirty="0" err="1">
                <a:solidFill>
                  <a:srgbClr val="FF0000"/>
                </a:solidFill>
                <a:latin typeface="Times New Roman" pitchFamily="18" charset="0"/>
                <a:cs typeface="Times New Roman" pitchFamily="18" charset="0"/>
              </a:rPr>
              <a:t>0,8M</a:t>
            </a:r>
            <a:r>
              <a:rPr lang="en-US" sz="2800"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169"/>
                                        </p:tgtEl>
                                        <p:attrNameLst>
                                          <p:attrName>style.visibility</p:attrName>
                                        </p:attrNameLst>
                                      </p:cBhvr>
                                      <p:to>
                                        <p:strVal val="visible"/>
                                      </p:to>
                                    </p:set>
                                    <p:animEffect transition="in" filter="fade">
                                      <p:cBhvr>
                                        <p:cTn id="15" dur="1000"/>
                                        <p:tgtEl>
                                          <p:spTgt spid="7169"/>
                                        </p:tgtEl>
                                      </p:cBhvr>
                                    </p:animEffect>
                                    <p:anim calcmode="lin" valueType="num">
                                      <p:cBhvr>
                                        <p:cTn id="16" dur="1000" fill="hold"/>
                                        <p:tgtEl>
                                          <p:spTgt spid="7169"/>
                                        </p:tgtEl>
                                        <p:attrNameLst>
                                          <p:attrName>ppt_x</p:attrName>
                                        </p:attrNameLst>
                                      </p:cBhvr>
                                      <p:tavLst>
                                        <p:tav tm="0">
                                          <p:val>
                                            <p:strVal val="#ppt_x"/>
                                          </p:val>
                                        </p:tav>
                                        <p:tav tm="100000">
                                          <p:val>
                                            <p:strVal val="#ppt_x"/>
                                          </p:val>
                                        </p:tav>
                                      </p:tavLst>
                                    </p:anim>
                                    <p:anim calcmode="lin" valueType="num">
                                      <p:cBhvr>
                                        <p:cTn id="17" dur="900" decel="100000" fill="hold"/>
                                        <p:tgtEl>
                                          <p:spTgt spid="716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169"/>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fade">
                                      <p:cBhvr>
                                        <p:cTn id="23" dur="1000"/>
                                        <p:tgtEl>
                                          <p:spTgt spid="7170"/>
                                        </p:tgtEl>
                                      </p:cBhvr>
                                    </p:animEffect>
                                    <p:anim calcmode="lin" valueType="num">
                                      <p:cBhvr>
                                        <p:cTn id="24" dur="1000" fill="hold"/>
                                        <p:tgtEl>
                                          <p:spTgt spid="7170"/>
                                        </p:tgtEl>
                                        <p:attrNameLst>
                                          <p:attrName>ppt_x</p:attrName>
                                        </p:attrNameLst>
                                      </p:cBhvr>
                                      <p:tavLst>
                                        <p:tav tm="0">
                                          <p:val>
                                            <p:strVal val="#ppt_x"/>
                                          </p:val>
                                        </p:tav>
                                        <p:tav tm="100000">
                                          <p:val>
                                            <p:strVal val="#ppt_x"/>
                                          </p:val>
                                        </p:tav>
                                      </p:tavLst>
                                    </p:anim>
                                    <p:anim calcmode="lin" valueType="num">
                                      <p:cBhvr>
                                        <p:cTn id="25" dur="900" decel="100000" fill="hold"/>
                                        <p:tgtEl>
                                          <p:spTgt spid="717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170"/>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7171"/>
                                        </p:tgtEl>
                                        <p:attrNameLst>
                                          <p:attrName>style.visibility</p:attrName>
                                        </p:attrNameLst>
                                      </p:cBhvr>
                                      <p:to>
                                        <p:strVal val="visible"/>
                                      </p:to>
                                    </p:set>
                                    <p:animEffect transition="in" filter="fade">
                                      <p:cBhvr>
                                        <p:cTn id="31" dur="1000"/>
                                        <p:tgtEl>
                                          <p:spTgt spid="7171"/>
                                        </p:tgtEl>
                                      </p:cBhvr>
                                    </p:animEffect>
                                    <p:anim calcmode="lin" valueType="num">
                                      <p:cBhvr>
                                        <p:cTn id="32" dur="1000" fill="hold"/>
                                        <p:tgtEl>
                                          <p:spTgt spid="7171"/>
                                        </p:tgtEl>
                                        <p:attrNameLst>
                                          <p:attrName>ppt_x</p:attrName>
                                        </p:attrNameLst>
                                      </p:cBhvr>
                                      <p:tavLst>
                                        <p:tav tm="0">
                                          <p:val>
                                            <p:strVal val="#ppt_x"/>
                                          </p:val>
                                        </p:tav>
                                        <p:tav tm="100000">
                                          <p:val>
                                            <p:strVal val="#ppt_x"/>
                                          </p:val>
                                        </p:tav>
                                      </p:tavLst>
                                    </p:anim>
                                    <p:anim calcmode="lin" valueType="num">
                                      <p:cBhvr>
                                        <p:cTn id="33" dur="900" decel="100000" fill="hold"/>
                                        <p:tgtEl>
                                          <p:spTgt spid="717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17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P spid="7170" grpId="0"/>
      <p:bldP spid="9" grpId="0"/>
      <p:bldP spid="717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4" descr="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5867400"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4"/>
          <p:cNvSpPr>
            <a:spLocks noChangeArrowheads="1"/>
          </p:cNvSpPr>
          <p:nvPr/>
        </p:nvSpPr>
        <p:spPr bwMode="auto">
          <a:xfrm>
            <a:off x="5638800" y="0"/>
            <a:ext cx="3276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1913" indent="173038" eaLnBrk="1" hangingPunct="1">
              <a:spcBef>
                <a:spcPct val="20000"/>
              </a:spcBef>
            </a:pPr>
            <a:r>
              <a:rPr lang="en-US" altLang="en-US" sz="2800" b="1"/>
              <a:t>Tại nhà máy, khi sản xuất người ta nén khí cacbonic vào các chai nước ngọt ở áp suất cao rồi đóng nắp chai nên khí cacbonnic tan bão hòa vào nước ngọt. </a:t>
            </a:r>
          </a:p>
        </p:txBody>
      </p:sp>
      <p:sp>
        <p:nvSpPr>
          <p:cNvPr id="40965" name="Rectangle 5"/>
          <p:cNvSpPr>
            <a:spLocks noChangeArrowheads="1"/>
          </p:cNvSpPr>
          <p:nvPr/>
        </p:nvSpPr>
        <p:spPr bwMode="auto">
          <a:xfrm>
            <a:off x="152400" y="4419600"/>
            <a:ext cx="8991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1913" indent="173038" eaLnBrk="1" hangingPunct="1">
              <a:spcBef>
                <a:spcPct val="20000"/>
              </a:spcBef>
            </a:pPr>
            <a:r>
              <a:rPr lang="en-US" altLang="en-US" sz="3200" b="1">
                <a:cs typeface="Arial" charset="0"/>
              </a:rPr>
              <a:t>	</a:t>
            </a:r>
            <a:r>
              <a:rPr lang="en-US" altLang="en-US" sz="2800" b="1"/>
              <a:t>Khi ta mở chai nước ngọt áp suất trong chai giảm, độ tan của khí cacbonic giảm nên khí cacbonic thoát ra ngoài kéo theo nước. Nếu để lâu, nước uống sẽ nhạt và hết bọt vì trong nước không còn CO</a:t>
            </a:r>
            <a:r>
              <a:rPr lang="en-US" altLang="en-US" sz="2800" b="1" baseline="-25000"/>
              <a:t>2</a:t>
            </a:r>
            <a:endParaRPr lang="en-US" altLang="en-US" sz="2800" b="1"/>
          </a:p>
        </p:txBody>
      </p:sp>
    </p:spTree>
    <p:extLst>
      <p:ext uri="{BB962C8B-B14F-4D97-AF65-F5344CB8AC3E}">
        <p14:creationId xmlns:p14="http://schemas.microsoft.com/office/powerpoint/2010/main" val="17571562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box(in)">
                                      <p:cBhvr>
                                        <p:cTn id="7" dur="500"/>
                                        <p:tgtEl>
                                          <p:spTgt spid="409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965"/>
                                        </p:tgtEl>
                                        <p:attrNameLst>
                                          <p:attrName>style.visibility</p:attrName>
                                        </p:attrNameLst>
                                      </p:cBhvr>
                                      <p:to>
                                        <p:strVal val="visible"/>
                                      </p:to>
                                    </p:set>
                                    <p:animEffect transition="in" filter="checkerboard(across)">
                                      <p:cBhvr>
                                        <p:cTn id="12"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6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8" descr="intuitivefreedombyzenshgm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6"/>
          <p:cNvSpPr txBox="1">
            <a:spLocks noChangeArrowheads="1"/>
          </p:cNvSpPr>
          <p:nvPr/>
        </p:nvSpPr>
        <p:spPr bwMode="auto">
          <a:xfrm>
            <a:off x="315686" y="1905000"/>
            <a:ext cx="6172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2800" dirty="0">
                <a:latin typeface="Times New Roman" pitchFamily="18" charset="0"/>
                <a:sym typeface="Wingdings 2" pitchFamily="18" charset="2"/>
              </a:rPr>
              <a:t>	</a:t>
            </a:r>
            <a:r>
              <a:rPr lang="en-US" altLang="en-US" sz="4000" b="1" dirty="0">
                <a:latin typeface="Times New Roman" pitchFamily="18" charset="0"/>
              </a:rPr>
              <a:t> - </a:t>
            </a:r>
            <a:r>
              <a:rPr lang="en-US" altLang="en-US" sz="6000" b="1" dirty="0" err="1">
                <a:latin typeface="Times New Roman" pitchFamily="18" charset="0"/>
              </a:rPr>
              <a:t>Học</a:t>
            </a:r>
            <a:r>
              <a:rPr lang="en-US" altLang="en-US" sz="6000" b="1" dirty="0">
                <a:latin typeface="Times New Roman" pitchFamily="18" charset="0"/>
              </a:rPr>
              <a:t> </a:t>
            </a:r>
            <a:r>
              <a:rPr lang="en-US" altLang="en-US" sz="6000" b="1" dirty="0" err="1">
                <a:latin typeface="Times New Roman" pitchFamily="18" charset="0"/>
              </a:rPr>
              <a:t>bài</a:t>
            </a:r>
            <a:endParaRPr lang="en-US" altLang="en-US" sz="6000" b="1" dirty="0">
              <a:latin typeface="Times New Roman" pitchFamily="18" charset="0"/>
              <a:sym typeface="Wingdings" pitchFamily="2" charset="2"/>
            </a:endParaRPr>
          </a:p>
        </p:txBody>
      </p:sp>
      <p:sp>
        <p:nvSpPr>
          <p:cNvPr id="32776" name="Text Box 8"/>
          <p:cNvSpPr txBox="1">
            <a:spLocks noChangeArrowheads="1"/>
          </p:cNvSpPr>
          <p:nvPr/>
        </p:nvSpPr>
        <p:spPr bwMode="auto">
          <a:xfrm>
            <a:off x="1295400" y="2743200"/>
            <a:ext cx="9525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3600" b="1" dirty="0">
                <a:latin typeface="Times New Roman" pitchFamily="18" charset="0"/>
              </a:rPr>
              <a:t> - ĐỌC TRƯỚC BÀI 7:</a:t>
            </a:r>
          </a:p>
        </p:txBody>
      </p:sp>
      <p:sp>
        <p:nvSpPr>
          <p:cNvPr id="32779" name="Text Box 11"/>
          <p:cNvSpPr txBox="1">
            <a:spLocks noChangeArrowheads="1"/>
          </p:cNvSpPr>
          <p:nvPr/>
        </p:nvSpPr>
        <p:spPr bwMode="auto">
          <a:xfrm>
            <a:off x="2362200" y="685800"/>
            <a:ext cx="7772400" cy="1006475"/>
          </a:xfrm>
          <a:prstGeom prst="rect">
            <a:avLst/>
          </a:prstGeom>
          <a:noFill/>
          <a:ln>
            <a:noFill/>
          </a:ln>
          <a:effectLst>
            <a:outerShdw dist="206741" dir="18750627" algn="ctr" rotWithShape="0">
              <a:srgbClr val="CCFF33">
                <a:alpha val="50000"/>
              </a:srgbClr>
            </a:outerShdw>
          </a:effectLst>
        </p:spPr>
        <p:txBody>
          <a:bodyPr>
            <a:spAutoFit/>
          </a:bodyPr>
          <a:lstStyle/>
          <a:p>
            <a:pPr eaLnBrk="1" fontAlgn="auto" hangingPunct="1">
              <a:spcBef>
                <a:spcPct val="50000"/>
              </a:spcBef>
              <a:spcAft>
                <a:spcPts val="0"/>
              </a:spcAft>
              <a:defRPr/>
            </a:pPr>
            <a:r>
              <a:rPr lang="en-US" sz="6000" b="1" dirty="0">
                <a:solidFill>
                  <a:srgbClr val="FF0000"/>
                </a:solidFill>
                <a:effectLst>
                  <a:outerShdw blurRad="38100" dist="38100" dir="2700000" algn="tl">
                    <a:srgbClr val="C0C0C0"/>
                  </a:outerShdw>
                </a:effectLst>
                <a:latin typeface="Times New Roman" pitchFamily="18" charset="0"/>
              </a:rPr>
              <a:t>DẶN DÒ</a:t>
            </a:r>
            <a:r>
              <a:rPr lang="en-US" sz="4000" dirty="0">
                <a:solidFill>
                  <a:srgbClr val="FF0000"/>
                </a:solidFill>
                <a:latin typeface="Times New Roman" pitchFamily="18" charset="0"/>
              </a:rPr>
              <a:t> </a:t>
            </a:r>
          </a:p>
        </p:txBody>
      </p:sp>
      <p:sp>
        <p:nvSpPr>
          <p:cNvPr id="2" name="Rectangle 1"/>
          <p:cNvSpPr/>
          <p:nvPr/>
        </p:nvSpPr>
        <p:spPr>
          <a:xfrm>
            <a:off x="914400" y="3400808"/>
            <a:ext cx="8026685" cy="584775"/>
          </a:xfrm>
          <a:prstGeom prst="rect">
            <a:avLst/>
          </a:prstGeom>
        </p:spPr>
        <p:txBody>
          <a:bodyPr wrap="none">
            <a:spAutoFit/>
          </a:bodyPr>
          <a:lstStyle/>
          <a:p>
            <a:pPr>
              <a:spcBef>
                <a:spcPct val="50000"/>
              </a:spcBef>
            </a:pPr>
            <a:r>
              <a:rPr lang="en-US" altLang="en-US" sz="3200" b="1" dirty="0">
                <a:solidFill>
                  <a:srgbClr val="FF0000"/>
                </a:solidFill>
                <a:latin typeface="Times New Roman" pitchFamily="18" charset="0"/>
              </a:rPr>
              <a:t>TỐC ĐỘ PHẢN ỨNG VÀ CHẤT XÚC TÁC</a:t>
            </a:r>
          </a:p>
        </p:txBody>
      </p:sp>
    </p:spTree>
    <p:extLst>
      <p:ext uri="{BB962C8B-B14F-4D97-AF65-F5344CB8AC3E}">
        <p14:creationId xmlns:p14="http://schemas.microsoft.com/office/powerpoint/2010/main" val="2297132767"/>
      </p:ext>
    </p:extLst>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2779"/>
                                        </p:tgtEl>
                                        <p:attrNameLst>
                                          <p:attrName>style.visibility</p:attrName>
                                        </p:attrNameLst>
                                      </p:cBhvr>
                                      <p:to>
                                        <p:strVal val="visible"/>
                                      </p:to>
                                    </p:set>
                                    <p:animEffect transition="in" filter="wheel(8)">
                                      <p:cBhvr>
                                        <p:cTn id="7" dur="500"/>
                                        <p:tgtEl>
                                          <p:spTgt spid="327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2774"/>
                                        </p:tgtEl>
                                        <p:attrNameLst>
                                          <p:attrName>style.visibility</p:attrName>
                                        </p:attrNameLst>
                                      </p:cBhvr>
                                      <p:to>
                                        <p:strVal val="visible"/>
                                      </p:to>
                                    </p:set>
                                    <p:animEffect transition="in" filter="strips(downLeft)">
                                      <p:cBhvr>
                                        <p:cTn id="12" dur="500"/>
                                        <p:tgtEl>
                                          <p:spTgt spid="327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9" fill="hold" grpId="0" nodeType="clickEffect">
                                  <p:stCondLst>
                                    <p:cond delay="0"/>
                                  </p:stCondLst>
                                  <p:childTnLst>
                                    <p:set>
                                      <p:cBhvr>
                                        <p:cTn id="16" dur="1" fill="hold">
                                          <p:stCondLst>
                                            <p:cond delay="0"/>
                                          </p:stCondLst>
                                        </p:cTn>
                                        <p:tgtEl>
                                          <p:spTgt spid="32776"/>
                                        </p:tgtEl>
                                        <p:attrNameLst>
                                          <p:attrName>style.visibility</p:attrName>
                                        </p:attrNameLst>
                                      </p:cBhvr>
                                      <p:to>
                                        <p:strVal val="visible"/>
                                      </p:to>
                                    </p:set>
                                    <p:animEffect transition="in" filter="strips(upLeft)">
                                      <p:cBhvr>
                                        <p:cTn id="17" dur="500"/>
                                        <p:tgtEl>
                                          <p:spTgt spid="32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p:bldP spid="32776" grpId="0"/>
      <p:bldP spid="3277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203789" y="21769"/>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35" name="TextBox 34"/>
          <p:cNvSpPr txBox="1"/>
          <p:nvPr/>
        </p:nvSpPr>
        <p:spPr>
          <a:xfrm>
            <a:off x="228600" y="661287"/>
            <a:ext cx="8610600" cy="584775"/>
          </a:xfrm>
          <a:prstGeom prst="rect">
            <a:avLst/>
          </a:prstGeom>
          <a:noFill/>
        </p:spPr>
        <p:txBody>
          <a:bodyPr wrap="square" rtlCol="0">
            <a:spAutoFit/>
          </a:bodyPr>
          <a:lstStyle/>
          <a:p>
            <a:r>
              <a:rPr lang="en-US" sz="3200" b="1" dirty="0">
                <a:solidFill>
                  <a:srgbClr val="0070C0"/>
                </a:solidFill>
                <a:latin typeface="Times New Roman" pitchFamily="18" charset="0"/>
                <a:cs typeface="Times New Roman" pitchFamily="18" charset="0"/>
              </a:rPr>
              <a:t>I. ĐỘ TAN CỦA MỘT CHẤT TRONG NƯỚC.</a:t>
            </a:r>
          </a:p>
        </p:txBody>
      </p:sp>
      <p:sp>
        <p:nvSpPr>
          <p:cNvPr id="61" name="TextBox 39">
            <a:extLst>
              <a:ext uri="{FF2B5EF4-FFF2-40B4-BE49-F238E27FC236}">
                <a16:creationId xmlns:a16="http://schemas.microsoft.com/office/drawing/2014/main" id="{4F7F4C1A-C18B-D170-442F-2CAA25A1AEF8}"/>
              </a:ext>
            </a:extLst>
          </p:cNvPr>
          <p:cNvSpPr txBox="1"/>
          <p:nvPr/>
        </p:nvSpPr>
        <p:spPr>
          <a:xfrm>
            <a:off x="3093381" y="4023503"/>
            <a:ext cx="3290169" cy="584775"/>
          </a:xfrm>
          <a:prstGeom prst="rect">
            <a:avLst/>
          </a:prstGeom>
          <a:noFill/>
        </p:spPr>
        <p:txBody>
          <a:bodyPr wrap="square" rtlCol="0">
            <a:spAutoFit/>
          </a:bodyPr>
          <a:lstStyle/>
          <a:p>
            <a:r>
              <a:rPr lang="en-US" sz="3200" b="1">
                <a:latin typeface="Times New Roman" pitchFamily="18" charset="0"/>
                <a:cs typeface="Times New Roman" pitchFamily="18" charset="0"/>
              </a:rPr>
              <a:t>Dung </a:t>
            </a:r>
            <a:r>
              <a:rPr lang="en-US" sz="3200" b="1" dirty="0" err="1">
                <a:latin typeface="Times New Roman" pitchFamily="18" charset="0"/>
                <a:cs typeface="Times New Roman" pitchFamily="18" charset="0"/>
              </a:rPr>
              <a:t>môi</a:t>
            </a:r>
            <a:endParaRPr lang="en-US" sz="3200" b="1" dirty="0">
              <a:latin typeface="Times New Roman" pitchFamily="18" charset="0"/>
              <a:cs typeface="Times New Roman" pitchFamily="18" charset="0"/>
            </a:endParaRPr>
          </a:p>
        </p:txBody>
      </p:sp>
      <p:sp>
        <p:nvSpPr>
          <p:cNvPr id="16384" name="TextBox 41">
            <a:extLst>
              <a:ext uri="{FF2B5EF4-FFF2-40B4-BE49-F238E27FC236}">
                <a16:creationId xmlns:a16="http://schemas.microsoft.com/office/drawing/2014/main" id="{3ED94513-7682-B8E9-956C-9422B8480D01}"/>
              </a:ext>
            </a:extLst>
          </p:cNvPr>
          <p:cNvSpPr txBox="1"/>
          <p:nvPr/>
        </p:nvSpPr>
        <p:spPr>
          <a:xfrm>
            <a:off x="693347" y="3992169"/>
            <a:ext cx="1936315" cy="584775"/>
          </a:xfrm>
          <a:prstGeom prst="rect">
            <a:avLst/>
          </a:prstGeom>
          <a:noFill/>
        </p:spPr>
        <p:txBody>
          <a:bodyPr wrap="square" rtlCol="0">
            <a:spAutoFit/>
          </a:bodyPr>
          <a:lstStyle/>
          <a:p>
            <a:r>
              <a:rPr lang="en-US" sz="3200" b="1">
                <a:latin typeface="Times New Roman" pitchFamily="18" charset="0"/>
                <a:cs typeface="Times New Roman" pitchFamily="18" charset="0"/>
              </a:rPr>
              <a:t>Chất </a:t>
            </a:r>
            <a:r>
              <a:rPr lang="en-US" sz="3200" b="1" dirty="0">
                <a:latin typeface="Times New Roman" pitchFamily="18" charset="0"/>
                <a:cs typeface="Times New Roman" pitchFamily="18" charset="0"/>
              </a:rPr>
              <a:t>tan</a:t>
            </a:r>
          </a:p>
        </p:txBody>
      </p:sp>
      <p:sp>
        <p:nvSpPr>
          <p:cNvPr id="16389" name="TextBox 48">
            <a:extLst>
              <a:ext uri="{FF2B5EF4-FFF2-40B4-BE49-F238E27FC236}">
                <a16:creationId xmlns:a16="http://schemas.microsoft.com/office/drawing/2014/main" id="{C7CA328B-C9D0-24BB-AAE2-161C9D4B7638}"/>
              </a:ext>
            </a:extLst>
          </p:cNvPr>
          <p:cNvSpPr txBox="1"/>
          <p:nvPr/>
        </p:nvSpPr>
        <p:spPr>
          <a:xfrm>
            <a:off x="5505414" y="4092555"/>
            <a:ext cx="3657600" cy="523220"/>
          </a:xfrm>
          <a:prstGeom prst="rect">
            <a:avLst/>
          </a:prstGeom>
          <a:noFill/>
        </p:spPr>
        <p:txBody>
          <a:bodyPr wrap="square" rtlCol="0">
            <a:spAutoFit/>
          </a:bodyPr>
          <a:lstStyle/>
          <a:p>
            <a:r>
              <a:rPr lang="en-US" sz="2800" dirty="0" err="1">
                <a:solidFill>
                  <a:srgbClr val="0000CC"/>
                </a:solidFill>
                <a:latin typeface="Times New Roman" pitchFamily="18" charset="0"/>
                <a:cs typeface="Times New Roman" pitchFamily="18" charset="0"/>
              </a:rPr>
              <a:t>Nước</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muối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là</a:t>
            </a:r>
            <a:r>
              <a:rPr lang="en-US" sz="2800" dirty="0">
                <a:solidFill>
                  <a:srgbClr val="0000CC"/>
                </a:solidFill>
                <a:latin typeface="Times New Roman" pitchFamily="18" charset="0"/>
                <a:cs typeface="Times New Roman" pitchFamily="18" charset="0"/>
              </a:rPr>
              <a:t> dung </a:t>
            </a:r>
            <a:r>
              <a:rPr lang="en-US" sz="2800" dirty="0" err="1">
                <a:solidFill>
                  <a:srgbClr val="0000CC"/>
                </a:solidFill>
                <a:latin typeface="Times New Roman" pitchFamily="18" charset="0"/>
                <a:cs typeface="Times New Roman" pitchFamily="18" charset="0"/>
              </a:rPr>
              <a:t>dịch</a:t>
            </a:r>
            <a:endParaRPr lang="en-US" sz="2800" dirty="0">
              <a:solidFill>
                <a:srgbClr val="0000CC"/>
              </a:solidFill>
              <a:latin typeface="Times New Roman" pitchFamily="18" charset="0"/>
              <a:cs typeface="Times New Roman" pitchFamily="18" charset="0"/>
            </a:endParaRPr>
          </a:p>
        </p:txBody>
      </p:sp>
      <p:sp>
        <p:nvSpPr>
          <p:cNvPr id="16391" name="TextBox 49">
            <a:extLst>
              <a:ext uri="{FF2B5EF4-FFF2-40B4-BE49-F238E27FC236}">
                <a16:creationId xmlns:a16="http://schemas.microsoft.com/office/drawing/2014/main" id="{A367B088-422F-F8E2-4C44-CAA340504FA1}"/>
              </a:ext>
            </a:extLst>
          </p:cNvPr>
          <p:cNvSpPr txBox="1"/>
          <p:nvPr/>
        </p:nvSpPr>
        <p:spPr>
          <a:xfrm>
            <a:off x="266700" y="4783576"/>
            <a:ext cx="8610600" cy="1077218"/>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 - Dung </a:t>
            </a:r>
            <a:r>
              <a:rPr lang="en-US" sz="3200" b="1" dirty="0" err="1">
                <a:solidFill>
                  <a:srgbClr val="FF0000"/>
                </a:solidFill>
                <a:latin typeface="Times New Roman" pitchFamily="18" charset="0"/>
                <a:cs typeface="Times New Roman" pitchFamily="18" charset="0"/>
              </a:rPr>
              <a:t>dịch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hỗn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hợp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lỏng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đồng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nhất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chất</a:t>
            </a:r>
            <a:r>
              <a:rPr lang="en-US" sz="3200" b="1" dirty="0">
                <a:solidFill>
                  <a:srgbClr val="FF0000"/>
                </a:solidFill>
                <a:latin typeface="Times New Roman" pitchFamily="18" charset="0"/>
                <a:cs typeface="Times New Roman" pitchFamily="18" charset="0"/>
              </a:rPr>
              <a:t> tan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dung </a:t>
            </a:r>
            <a:r>
              <a:rPr lang="en-US" sz="3200" b="1" dirty="0" err="1">
                <a:solidFill>
                  <a:srgbClr val="FF0000"/>
                </a:solidFill>
                <a:latin typeface="Times New Roman" pitchFamily="18" charset="0"/>
                <a:cs typeface="Times New Roman" pitchFamily="18" charset="0"/>
              </a:rPr>
              <a:t>môi</a:t>
            </a:r>
            <a:r>
              <a:rPr lang="en-US" sz="3200" b="1" dirty="0">
                <a:solidFill>
                  <a:srgbClr val="FF0000"/>
                </a:solidFill>
                <a:latin typeface="Times New Roman" pitchFamily="18" charset="0"/>
                <a:cs typeface="Times New Roman" pitchFamily="18" charset="0"/>
              </a:rPr>
              <a:t>.</a:t>
            </a:r>
          </a:p>
        </p:txBody>
      </p:sp>
      <p:sp>
        <p:nvSpPr>
          <p:cNvPr id="16394" name="Rectangle 52">
            <a:extLst>
              <a:ext uri="{FF2B5EF4-FFF2-40B4-BE49-F238E27FC236}">
                <a16:creationId xmlns:a16="http://schemas.microsoft.com/office/drawing/2014/main" id="{2DAA52A0-3842-1B15-193E-C7753D73CDEC}"/>
              </a:ext>
            </a:extLst>
          </p:cNvPr>
          <p:cNvSpPr/>
          <p:nvPr/>
        </p:nvSpPr>
        <p:spPr>
          <a:xfrm>
            <a:off x="191504" y="5777898"/>
            <a:ext cx="8634801" cy="978729"/>
          </a:xfrm>
          <a:prstGeom prst="rect">
            <a:avLst/>
          </a:prstGeom>
        </p:spPr>
        <p:txBody>
          <a:bodyPr wrap="square">
            <a:spAutoFit/>
          </a:bodyPr>
          <a:lstStyle/>
          <a:p>
            <a:pPr indent="228600">
              <a:lnSpc>
                <a:spcPct val="80000"/>
              </a:lnSpc>
              <a:spcBef>
                <a:spcPct val="20000"/>
              </a:spcBef>
              <a:buFontTx/>
              <a:buChar char="-"/>
              <a:defRPr/>
            </a:pPr>
            <a:r>
              <a:rPr lang="en-US" sz="3200" b="1" kern="0" dirty="0" err="1">
                <a:solidFill>
                  <a:srgbClr val="FF0000"/>
                </a:solidFill>
                <a:latin typeface="Times New Roman" pitchFamily="18" charset="0"/>
                <a:cs typeface="Times New Roman" pitchFamily="18" charset="0"/>
              </a:rPr>
              <a:t>Có</a:t>
            </a:r>
            <a:r>
              <a:rPr lang="en-US" sz="3200" b="1" kern="0" dirty="0">
                <a:solidFill>
                  <a:srgbClr val="FF0000"/>
                </a:solidFill>
                <a:latin typeface="Times New Roman" pitchFamily="18" charset="0"/>
                <a:cs typeface="Times New Roman" pitchFamily="18" charset="0"/>
              </a:rPr>
              <a:t> </a:t>
            </a:r>
            <a:r>
              <a:rPr lang="en-US" sz="3200" b="1" kern="0" dirty="0" err="1">
                <a:solidFill>
                  <a:srgbClr val="FF0000"/>
                </a:solidFill>
                <a:latin typeface="Times New Roman" pitchFamily="18" charset="0"/>
                <a:cs typeface="Times New Roman" pitchFamily="18" charset="0"/>
              </a:rPr>
              <a:t>chất</a:t>
            </a:r>
            <a:r>
              <a:rPr lang="en-US" sz="3200" b="1" kern="0" dirty="0">
                <a:solidFill>
                  <a:srgbClr val="FF0000"/>
                </a:solidFill>
                <a:latin typeface="Times New Roman" pitchFamily="18" charset="0"/>
                <a:cs typeface="Times New Roman" pitchFamily="18" charset="0"/>
              </a:rPr>
              <a:t> </a:t>
            </a:r>
            <a:r>
              <a:rPr lang="en-US" sz="3200" b="1" i="1" kern="0" dirty="0">
                <a:solidFill>
                  <a:srgbClr val="FF0000"/>
                </a:solidFill>
                <a:latin typeface="Times New Roman" pitchFamily="18" charset="0"/>
                <a:cs typeface="Times New Roman" pitchFamily="18" charset="0"/>
              </a:rPr>
              <a:t>tan</a:t>
            </a:r>
            <a:r>
              <a:rPr lang="en-US" sz="3200" b="1" kern="0" dirty="0">
                <a:solidFill>
                  <a:srgbClr val="FF0000"/>
                </a:solidFill>
                <a:latin typeface="Times New Roman" pitchFamily="18" charset="0"/>
                <a:cs typeface="Times New Roman" pitchFamily="18" charset="0"/>
              </a:rPr>
              <a:t> </a:t>
            </a:r>
            <a:r>
              <a:rPr lang="en-US" sz="3200" b="1" kern="0" dirty="0" err="1">
                <a:solidFill>
                  <a:srgbClr val="FF0000"/>
                </a:solidFill>
                <a:latin typeface="Times New Roman" pitchFamily="18" charset="0"/>
                <a:cs typeface="Times New Roman" pitchFamily="18" charset="0"/>
              </a:rPr>
              <a:t>và</a:t>
            </a:r>
            <a:r>
              <a:rPr lang="en-US" sz="3200" b="1" kern="0" dirty="0">
                <a:solidFill>
                  <a:srgbClr val="FF0000"/>
                </a:solidFill>
                <a:latin typeface="Times New Roman" pitchFamily="18" charset="0"/>
                <a:cs typeface="Times New Roman" pitchFamily="18" charset="0"/>
              </a:rPr>
              <a:t> </a:t>
            </a:r>
            <a:r>
              <a:rPr lang="en-US" sz="3200" b="1" kern="0" dirty="0" err="1">
                <a:solidFill>
                  <a:srgbClr val="FF0000"/>
                </a:solidFill>
                <a:latin typeface="Times New Roman" pitchFamily="18" charset="0"/>
                <a:cs typeface="Times New Roman" pitchFamily="18" charset="0"/>
              </a:rPr>
              <a:t>có</a:t>
            </a:r>
            <a:r>
              <a:rPr lang="en-US" sz="3200" b="1" kern="0" dirty="0">
                <a:solidFill>
                  <a:srgbClr val="FF0000"/>
                </a:solidFill>
                <a:latin typeface="Times New Roman" pitchFamily="18" charset="0"/>
                <a:cs typeface="Times New Roman" pitchFamily="18" charset="0"/>
              </a:rPr>
              <a:t> </a:t>
            </a:r>
            <a:r>
              <a:rPr lang="en-US" sz="3200" b="1" kern="0" dirty="0" err="1">
                <a:solidFill>
                  <a:srgbClr val="FF0000"/>
                </a:solidFill>
                <a:latin typeface="Times New Roman" pitchFamily="18" charset="0"/>
                <a:cs typeface="Times New Roman" pitchFamily="18" charset="0"/>
              </a:rPr>
              <a:t>chất</a:t>
            </a:r>
            <a:r>
              <a:rPr lang="en-US" sz="3200" b="1" kern="0" dirty="0">
                <a:solidFill>
                  <a:srgbClr val="FF0000"/>
                </a:solidFill>
                <a:latin typeface="Times New Roman" pitchFamily="18" charset="0"/>
                <a:cs typeface="Times New Roman" pitchFamily="18" charset="0"/>
              </a:rPr>
              <a:t> </a:t>
            </a:r>
            <a:r>
              <a:rPr lang="en-US" sz="3200" b="1" i="1" kern="0" dirty="0" err="1">
                <a:solidFill>
                  <a:srgbClr val="FF0000"/>
                </a:solidFill>
                <a:latin typeface="Times New Roman" pitchFamily="18" charset="0"/>
                <a:cs typeface="Times New Roman" pitchFamily="18" charset="0"/>
              </a:rPr>
              <a:t>không</a:t>
            </a:r>
            <a:r>
              <a:rPr lang="en-US" sz="3200" b="1" i="1" kern="0" dirty="0">
                <a:solidFill>
                  <a:srgbClr val="FF0000"/>
                </a:solidFill>
                <a:latin typeface="Times New Roman" pitchFamily="18" charset="0"/>
                <a:cs typeface="Times New Roman" pitchFamily="18" charset="0"/>
              </a:rPr>
              <a:t> tan</a:t>
            </a:r>
            <a:r>
              <a:rPr lang="en-US" sz="3200" b="1" kern="0" dirty="0">
                <a:solidFill>
                  <a:srgbClr val="FF0000"/>
                </a:solidFill>
                <a:latin typeface="Times New Roman" pitchFamily="18" charset="0"/>
                <a:cs typeface="Times New Roman" pitchFamily="18" charset="0"/>
              </a:rPr>
              <a:t> </a:t>
            </a:r>
            <a:r>
              <a:rPr lang="en-US" sz="3200" b="1" kern="0" dirty="0" err="1">
                <a:solidFill>
                  <a:srgbClr val="FF0000"/>
                </a:solidFill>
                <a:latin typeface="Times New Roman" pitchFamily="18" charset="0"/>
                <a:cs typeface="Times New Roman" pitchFamily="18" charset="0"/>
              </a:rPr>
              <a:t>trong</a:t>
            </a:r>
            <a:r>
              <a:rPr lang="en-US" sz="3200" b="1" kern="0" dirty="0">
                <a:solidFill>
                  <a:srgbClr val="FF0000"/>
                </a:solidFill>
                <a:latin typeface="Times New Roman" pitchFamily="18" charset="0"/>
                <a:cs typeface="Times New Roman" pitchFamily="18" charset="0"/>
              </a:rPr>
              <a:t> </a:t>
            </a:r>
            <a:r>
              <a:rPr lang="en-US" sz="3200" b="1" kern="0" dirty="0" err="1">
                <a:solidFill>
                  <a:srgbClr val="FF0000"/>
                </a:solidFill>
                <a:latin typeface="Times New Roman" pitchFamily="18" charset="0"/>
                <a:cs typeface="Times New Roman" pitchFamily="18" charset="0"/>
              </a:rPr>
              <a:t>nước</a:t>
            </a:r>
            <a:r>
              <a:rPr lang="en-US" sz="3200" b="1" kern="0" dirty="0">
                <a:solidFill>
                  <a:srgbClr val="FF0000"/>
                </a:solidFill>
                <a:latin typeface="Times New Roman" pitchFamily="18" charset="0"/>
                <a:cs typeface="Times New Roman" pitchFamily="18" charset="0"/>
              </a:rPr>
              <a:t>.</a:t>
            </a:r>
          </a:p>
          <a:p>
            <a:pPr indent="228600">
              <a:lnSpc>
                <a:spcPct val="80000"/>
              </a:lnSpc>
              <a:spcBef>
                <a:spcPct val="20000"/>
              </a:spcBef>
              <a:buFontTx/>
              <a:buChar char="-"/>
              <a:defRPr/>
            </a:pPr>
            <a:r>
              <a:rPr lang="en-US" sz="3200" b="1" kern="0" dirty="0" err="1">
                <a:solidFill>
                  <a:srgbClr val="FF0000"/>
                </a:solidFill>
                <a:latin typeface="Times New Roman" pitchFamily="18" charset="0"/>
                <a:cs typeface="Times New Roman" pitchFamily="18" charset="0"/>
              </a:rPr>
              <a:t>Có</a:t>
            </a:r>
            <a:r>
              <a:rPr lang="en-US" sz="3200" b="1" kern="0" dirty="0">
                <a:solidFill>
                  <a:srgbClr val="FF0000"/>
                </a:solidFill>
                <a:latin typeface="Times New Roman" pitchFamily="18" charset="0"/>
                <a:cs typeface="Times New Roman" pitchFamily="18" charset="0"/>
              </a:rPr>
              <a:t> </a:t>
            </a:r>
            <a:r>
              <a:rPr lang="en-US" sz="3200" b="1" kern="0" dirty="0" err="1">
                <a:solidFill>
                  <a:srgbClr val="FF0000"/>
                </a:solidFill>
                <a:latin typeface="Times New Roman" pitchFamily="18" charset="0"/>
                <a:cs typeface="Times New Roman" pitchFamily="18" charset="0"/>
              </a:rPr>
              <a:t>chất</a:t>
            </a:r>
            <a:r>
              <a:rPr lang="en-US" sz="3200" b="1" kern="0" dirty="0">
                <a:solidFill>
                  <a:srgbClr val="FF0000"/>
                </a:solidFill>
                <a:latin typeface="Times New Roman" pitchFamily="18" charset="0"/>
                <a:cs typeface="Times New Roman" pitchFamily="18" charset="0"/>
              </a:rPr>
              <a:t> </a:t>
            </a:r>
            <a:r>
              <a:rPr lang="en-US" sz="3200" b="1" i="1" kern="0" dirty="0">
                <a:solidFill>
                  <a:srgbClr val="FF0000"/>
                </a:solidFill>
                <a:latin typeface="Times New Roman" pitchFamily="18" charset="0"/>
                <a:cs typeface="Times New Roman" pitchFamily="18" charset="0"/>
              </a:rPr>
              <a:t>tan </a:t>
            </a:r>
            <a:r>
              <a:rPr lang="en-US" sz="3200" b="1" i="1" kern="0" dirty="0" err="1">
                <a:solidFill>
                  <a:srgbClr val="FF0000"/>
                </a:solidFill>
                <a:latin typeface="Times New Roman" pitchFamily="18" charset="0"/>
                <a:cs typeface="Times New Roman" pitchFamily="18" charset="0"/>
              </a:rPr>
              <a:t>nhiều</a:t>
            </a:r>
            <a:r>
              <a:rPr lang="en-US" sz="3200" b="1" kern="0" dirty="0">
                <a:solidFill>
                  <a:srgbClr val="FF0000"/>
                </a:solidFill>
                <a:latin typeface="Times New Roman" pitchFamily="18" charset="0"/>
                <a:cs typeface="Times New Roman" pitchFamily="18" charset="0"/>
              </a:rPr>
              <a:t>, </a:t>
            </a:r>
            <a:r>
              <a:rPr lang="en-US" sz="3200" b="1" kern="0" dirty="0" err="1">
                <a:solidFill>
                  <a:srgbClr val="FF0000"/>
                </a:solidFill>
                <a:latin typeface="Times New Roman" pitchFamily="18" charset="0"/>
                <a:cs typeface="Times New Roman" pitchFamily="18" charset="0"/>
              </a:rPr>
              <a:t>có</a:t>
            </a:r>
            <a:r>
              <a:rPr lang="en-US" sz="3200" b="1" kern="0" dirty="0">
                <a:solidFill>
                  <a:srgbClr val="FF0000"/>
                </a:solidFill>
                <a:latin typeface="Times New Roman" pitchFamily="18" charset="0"/>
                <a:cs typeface="Times New Roman" pitchFamily="18" charset="0"/>
              </a:rPr>
              <a:t> </a:t>
            </a:r>
            <a:r>
              <a:rPr lang="en-US" sz="3200" b="1" kern="0" dirty="0" err="1">
                <a:solidFill>
                  <a:srgbClr val="FF0000"/>
                </a:solidFill>
                <a:latin typeface="Times New Roman" pitchFamily="18" charset="0"/>
                <a:cs typeface="Times New Roman" pitchFamily="18" charset="0"/>
              </a:rPr>
              <a:t>chất</a:t>
            </a:r>
            <a:r>
              <a:rPr lang="en-US" sz="3200" b="1" kern="0" dirty="0">
                <a:solidFill>
                  <a:srgbClr val="FF0000"/>
                </a:solidFill>
                <a:latin typeface="Times New Roman" pitchFamily="18" charset="0"/>
                <a:cs typeface="Times New Roman" pitchFamily="18" charset="0"/>
              </a:rPr>
              <a:t> </a:t>
            </a:r>
            <a:r>
              <a:rPr lang="en-US" sz="3200" b="1" i="1" kern="0" dirty="0">
                <a:solidFill>
                  <a:srgbClr val="FF0000"/>
                </a:solidFill>
                <a:latin typeface="Times New Roman" pitchFamily="18" charset="0"/>
                <a:cs typeface="Times New Roman" pitchFamily="18" charset="0"/>
              </a:rPr>
              <a:t>tan </a:t>
            </a:r>
            <a:r>
              <a:rPr lang="en-US" sz="3200" b="1" i="1" kern="0" dirty="0" err="1">
                <a:solidFill>
                  <a:srgbClr val="FF0000"/>
                </a:solidFill>
                <a:latin typeface="Times New Roman" pitchFamily="18" charset="0"/>
                <a:cs typeface="Times New Roman" pitchFamily="18" charset="0"/>
              </a:rPr>
              <a:t>ít</a:t>
            </a:r>
            <a:r>
              <a:rPr lang="en-US" sz="3200" b="1" kern="0" dirty="0">
                <a:solidFill>
                  <a:srgbClr val="FF0000"/>
                </a:solidFill>
                <a:latin typeface="Times New Roman" pitchFamily="18" charset="0"/>
                <a:cs typeface="Times New Roman" pitchFamily="18" charset="0"/>
              </a:rPr>
              <a:t> </a:t>
            </a:r>
            <a:r>
              <a:rPr lang="en-US" sz="3200" b="1" kern="0" dirty="0" err="1">
                <a:solidFill>
                  <a:srgbClr val="FF0000"/>
                </a:solidFill>
                <a:latin typeface="Times New Roman" pitchFamily="18" charset="0"/>
                <a:cs typeface="Times New Roman" pitchFamily="18" charset="0"/>
              </a:rPr>
              <a:t>trong</a:t>
            </a:r>
            <a:r>
              <a:rPr lang="en-US" sz="3200" b="1" kern="0" dirty="0">
                <a:solidFill>
                  <a:srgbClr val="FF0000"/>
                </a:solidFill>
                <a:latin typeface="Times New Roman" pitchFamily="18" charset="0"/>
                <a:cs typeface="Times New Roman" pitchFamily="18" charset="0"/>
              </a:rPr>
              <a:t> </a:t>
            </a:r>
            <a:r>
              <a:rPr lang="en-US" sz="3200" b="1" kern="0" dirty="0" err="1">
                <a:solidFill>
                  <a:srgbClr val="FF0000"/>
                </a:solidFill>
                <a:latin typeface="Times New Roman" pitchFamily="18" charset="0"/>
                <a:cs typeface="Times New Roman" pitchFamily="18" charset="0"/>
              </a:rPr>
              <a:t>nước</a:t>
            </a:r>
            <a:r>
              <a:rPr lang="en-US" sz="3200" b="1" kern="0" dirty="0">
                <a:solidFill>
                  <a:srgbClr val="FF0000"/>
                </a:solidFill>
                <a:latin typeface="Times New Roman" pitchFamily="18" charset="0"/>
                <a:cs typeface="Times New Roman" pitchFamily="18" charset="0"/>
              </a:rPr>
              <a:t>.</a:t>
            </a:r>
          </a:p>
        </p:txBody>
      </p:sp>
      <p:pic>
        <p:nvPicPr>
          <p:cNvPr id="16407" name="Hình ảnh 16406">
            <a:extLst>
              <a:ext uri="{FF2B5EF4-FFF2-40B4-BE49-F238E27FC236}">
                <a16:creationId xmlns:a16="http://schemas.microsoft.com/office/drawing/2014/main" id="{C779402F-38B9-51A8-EA02-19505F09248A}"/>
              </a:ext>
            </a:extLst>
          </p:cNvPr>
          <p:cNvPicPr>
            <a:picLocks noChangeAspect="1"/>
          </p:cNvPicPr>
          <p:nvPr/>
        </p:nvPicPr>
        <p:blipFill>
          <a:blip r:embed="rId2"/>
          <a:stretch>
            <a:fillRect/>
          </a:stretch>
        </p:blipFill>
        <p:spPr>
          <a:xfrm>
            <a:off x="261257" y="1273005"/>
            <a:ext cx="8455303" cy="2473394"/>
          </a:xfrm>
          <a:prstGeom prst="rect">
            <a:avLst/>
          </a:prstGeom>
        </p:spPr>
      </p:pic>
      <p:sp>
        <p:nvSpPr>
          <p:cNvPr id="63" name="Oval 40">
            <a:extLst>
              <a:ext uri="{FF2B5EF4-FFF2-40B4-BE49-F238E27FC236}">
                <a16:creationId xmlns:a16="http://schemas.microsoft.com/office/drawing/2014/main" id="{88DD484F-F4CB-EF7E-3FA0-22B560F0C064}"/>
              </a:ext>
            </a:extLst>
          </p:cNvPr>
          <p:cNvSpPr/>
          <p:nvPr/>
        </p:nvSpPr>
        <p:spPr>
          <a:xfrm>
            <a:off x="685800" y="1754326"/>
            <a:ext cx="1230906" cy="12003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85" name="Straight Arrow Connector 44">
            <a:extLst>
              <a:ext uri="{FF2B5EF4-FFF2-40B4-BE49-F238E27FC236}">
                <a16:creationId xmlns:a16="http://schemas.microsoft.com/office/drawing/2014/main" id="{0DAADAB1-D279-0F14-1640-4401328AC1E9}"/>
              </a:ext>
            </a:extLst>
          </p:cNvPr>
          <p:cNvCxnSpPr>
            <a:cxnSpLocks/>
          </p:cNvCxnSpPr>
          <p:nvPr/>
        </p:nvCxnSpPr>
        <p:spPr>
          <a:xfrm>
            <a:off x="1301253" y="2998383"/>
            <a:ext cx="0" cy="9937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411" name="Straight Arrow Connector 44">
            <a:extLst>
              <a:ext uri="{FF2B5EF4-FFF2-40B4-BE49-F238E27FC236}">
                <a16:creationId xmlns:a16="http://schemas.microsoft.com/office/drawing/2014/main" id="{60AD5F25-C329-61A9-98C3-3734BABF1473}"/>
              </a:ext>
            </a:extLst>
          </p:cNvPr>
          <p:cNvCxnSpPr>
            <a:cxnSpLocks/>
          </p:cNvCxnSpPr>
          <p:nvPr/>
        </p:nvCxnSpPr>
        <p:spPr>
          <a:xfrm>
            <a:off x="4113669" y="3262525"/>
            <a:ext cx="408130" cy="97539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412" name="Straight Arrow Connector 44">
            <a:extLst>
              <a:ext uri="{FF2B5EF4-FFF2-40B4-BE49-F238E27FC236}">
                <a16:creationId xmlns:a16="http://schemas.microsoft.com/office/drawing/2014/main" id="{F90E92E0-D48A-3228-1D02-49CF36FB0F30}"/>
              </a:ext>
            </a:extLst>
          </p:cNvPr>
          <p:cNvCxnSpPr>
            <a:cxnSpLocks/>
          </p:cNvCxnSpPr>
          <p:nvPr/>
        </p:nvCxnSpPr>
        <p:spPr>
          <a:xfrm>
            <a:off x="6281518" y="3362657"/>
            <a:ext cx="306097" cy="9444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56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407"/>
                                        </p:tgtEl>
                                        <p:attrNameLst>
                                          <p:attrName>style.visibility</p:attrName>
                                        </p:attrNameLst>
                                      </p:cBhvr>
                                      <p:to>
                                        <p:strVal val="visible"/>
                                      </p:to>
                                    </p:set>
                                    <p:anim calcmode="lin" valueType="num">
                                      <p:cBhvr additive="base">
                                        <p:cTn id="13" dur="500" fill="hold"/>
                                        <p:tgtEl>
                                          <p:spTgt spid="16407"/>
                                        </p:tgtEl>
                                        <p:attrNameLst>
                                          <p:attrName>ppt_x</p:attrName>
                                        </p:attrNameLst>
                                      </p:cBhvr>
                                      <p:tavLst>
                                        <p:tav tm="0">
                                          <p:val>
                                            <p:strVal val="#ppt_x"/>
                                          </p:val>
                                        </p:tav>
                                        <p:tav tm="100000">
                                          <p:val>
                                            <p:strVal val="#ppt_x"/>
                                          </p:val>
                                        </p:tav>
                                      </p:tavLst>
                                    </p:anim>
                                    <p:anim calcmode="lin" valueType="num">
                                      <p:cBhvr additive="base">
                                        <p:cTn id="14" dur="500" fill="hold"/>
                                        <p:tgtEl>
                                          <p:spTgt spid="1640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fill="hold"/>
                                        <p:tgtEl>
                                          <p:spTgt spid="63"/>
                                        </p:tgtEl>
                                        <p:attrNameLst>
                                          <p:attrName>ppt_x</p:attrName>
                                        </p:attrNameLst>
                                      </p:cBhvr>
                                      <p:tavLst>
                                        <p:tav tm="0">
                                          <p:val>
                                            <p:strVal val="#ppt_x"/>
                                          </p:val>
                                        </p:tav>
                                        <p:tav tm="100000">
                                          <p:val>
                                            <p:strVal val="#ppt_x"/>
                                          </p:val>
                                        </p:tav>
                                      </p:tavLst>
                                    </p:anim>
                                    <p:anim calcmode="lin" valueType="num">
                                      <p:cBhvr additive="base">
                                        <p:cTn id="2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4"/>
                                        </p:tgtEl>
                                        <p:attrNameLst>
                                          <p:attrName>style.visibility</p:attrName>
                                        </p:attrNameLst>
                                      </p:cBhvr>
                                      <p:to>
                                        <p:strVal val="visible"/>
                                      </p:to>
                                    </p:set>
                                    <p:anim calcmode="lin" valueType="num">
                                      <p:cBhvr additive="base">
                                        <p:cTn id="25" dur="500" fill="hold"/>
                                        <p:tgtEl>
                                          <p:spTgt spid="16384"/>
                                        </p:tgtEl>
                                        <p:attrNameLst>
                                          <p:attrName>ppt_x</p:attrName>
                                        </p:attrNameLst>
                                      </p:cBhvr>
                                      <p:tavLst>
                                        <p:tav tm="0">
                                          <p:val>
                                            <p:strVal val="#ppt_x"/>
                                          </p:val>
                                        </p:tav>
                                        <p:tav tm="100000">
                                          <p:val>
                                            <p:strVal val="#ppt_x"/>
                                          </p:val>
                                        </p:tav>
                                      </p:tavLst>
                                    </p:anim>
                                    <p:anim calcmode="lin" valueType="num">
                                      <p:cBhvr additive="base">
                                        <p:cTn id="26" dur="500" fill="hold"/>
                                        <p:tgtEl>
                                          <p:spTgt spid="1638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385"/>
                                        </p:tgtEl>
                                        <p:attrNameLst>
                                          <p:attrName>style.visibility</p:attrName>
                                        </p:attrNameLst>
                                      </p:cBhvr>
                                      <p:to>
                                        <p:strVal val="visible"/>
                                      </p:to>
                                    </p:set>
                                    <p:anim calcmode="lin" valueType="num">
                                      <p:cBhvr additive="base">
                                        <p:cTn id="29" dur="500" fill="hold"/>
                                        <p:tgtEl>
                                          <p:spTgt spid="16385"/>
                                        </p:tgtEl>
                                        <p:attrNameLst>
                                          <p:attrName>ppt_x</p:attrName>
                                        </p:attrNameLst>
                                      </p:cBhvr>
                                      <p:tavLst>
                                        <p:tav tm="0">
                                          <p:val>
                                            <p:strVal val="#ppt_x"/>
                                          </p:val>
                                        </p:tav>
                                        <p:tav tm="100000">
                                          <p:val>
                                            <p:strVal val="#ppt_x"/>
                                          </p:val>
                                        </p:tav>
                                      </p:tavLst>
                                    </p:anim>
                                    <p:anim calcmode="lin" valueType="num">
                                      <p:cBhvr additive="base">
                                        <p:cTn id="30" dur="500" fill="hold"/>
                                        <p:tgtEl>
                                          <p:spTgt spid="1638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500" fill="hold"/>
                                        <p:tgtEl>
                                          <p:spTgt spid="61"/>
                                        </p:tgtEl>
                                        <p:attrNameLst>
                                          <p:attrName>ppt_x</p:attrName>
                                        </p:attrNameLst>
                                      </p:cBhvr>
                                      <p:tavLst>
                                        <p:tav tm="0">
                                          <p:val>
                                            <p:strVal val="#ppt_x"/>
                                          </p:val>
                                        </p:tav>
                                        <p:tav tm="100000">
                                          <p:val>
                                            <p:strVal val="#ppt_x"/>
                                          </p:val>
                                        </p:tav>
                                      </p:tavLst>
                                    </p:anim>
                                    <p:anim calcmode="lin" valueType="num">
                                      <p:cBhvr additive="base">
                                        <p:cTn id="36" dur="500" fill="hold"/>
                                        <p:tgtEl>
                                          <p:spTgt spid="6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411"/>
                                        </p:tgtEl>
                                        <p:attrNameLst>
                                          <p:attrName>style.visibility</p:attrName>
                                        </p:attrNameLst>
                                      </p:cBhvr>
                                      <p:to>
                                        <p:strVal val="visible"/>
                                      </p:to>
                                    </p:set>
                                    <p:anim calcmode="lin" valueType="num">
                                      <p:cBhvr additive="base">
                                        <p:cTn id="39" dur="500" fill="hold"/>
                                        <p:tgtEl>
                                          <p:spTgt spid="16411"/>
                                        </p:tgtEl>
                                        <p:attrNameLst>
                                          <p:attrName>ppt_x</p:attrName>
                                        </p:attrNameLst>
                                      </p:cBhvr>
                                      <p:tavLst>
                                        <p:tav tm="0">
                                          <p:val>
                                            <p:strVal val="#ppt_x"/>
                                          </p:val>
                                        </p:tav>
                                        <p:tav tm="100000">
                                          <p:val>
                                            <p:strVal val="#ppt_x"/>
                                          </p:val>
                                        </p:tav>
                                      </p:tavLst>
                                    </p:anim>
                                    <p:anim calcmode="lin" valueType="num">
                                      <p:cBhvr additive="base">
                                        <p:cTn id="40" dur="500" fill="hold"/>
                                        <p:tgtEl>
                                          <p:spTgt spid="164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6389"/>
                                        </p:tgtEl>
                                        <p:attrNameLst>
                                          <p:attrName>style.visibility</p:attrName>
                                        </p:attrNameLst>
                                      </p:cBhvr>
                                      <p:to>
                                        <p:strVal val="visible"/>
                                      </p:to>
                                    </p:set>
                                    <p:animEffect transition="in" filter="fade">
                                      <p:cBhvr>
                                        <p:cTn id="45" dur="1000"/>
                                        <p:tgtEl>
                                          <p:spTgt spid="16389"/>
                                        </p:tgtEl>
                                      </p:cBhvr>
                                    </p:animEffect>
                                    <p:anim calcmode="lin" valueType="num">
                                      <p:cBhvr>
                                        <p:cTn id="46" dur="1000" fill="hold"/>
                                        <p:tgtEl>
                                          <p:spTgt spid="16389"/>
                                        </p:tgtEl>
                                        <p:attrNameLst>
                                          <p:attrName>ppt_x</p:attrName>
                                        </p:attrNameLst>
                                      </p:cBhvr>
                                      <p:tavLst>
                                        <p:tav tm="0">
                                          <p:val>
                                            <p:strVal val="#ppt_x"/>
                                          </p:val>
                                        </p:tav>
                                        <p:tav tm="100000">
                                          <p:val>
                                            <p:strVal val="#ppt_x"/>
                                          </p:val>
                                        </p:tav>
                                      </p:tavLst>
                                    </p:anim>
                                    <p:anim calcmode="lin" valueType="num">
                                      <p:cBhvr>
                                        <p:cTn id="47" dur="1000" fill="hold"/>
                                        <p:tgtEl>
                                          <p:spTgt spid="16389"/>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6412"/>
                                        </p:tgtEl>
                                        <p:attrNameLst>
                                          <p:attrName>style.visibility</p:attrName>
                                        </p:attrNameLst>
                                      </p:cBhvr>
                                      <p:to>
                                        <p:strVal val="visible"/>
                                      </p:to>
                                    </p:set>
                                    <p:animEffect transition="in" filter="fade">
                                      <p:cBhvr>
                                        <p:cTn id="50" dur="1000"/>
                                        <p:tgtEl>
                                          <p:spTgt spid="16412"/>
                                        </p:tgtEl>
                                      </p:cBhvr>
                                    </p:animEffect>
                                    <p:anim calcmode="lin" valueType="num">
                                      <p:cBhvr>
                                        <p:cTn id="51" dur="1000" fill="hold"/>
                                        <p:tgtEl>
                                          <p:spTgt spid="16412"/>
                                        </p:tgtEl>
                                        <p:attrNameLst>
                                          <p:attrName>ppt_x</p:attrName>
                                        </p:attrNameLst>
                                      </p:cBhvr>
                                      <p:tavLst>
                                        <p:tav tm="0">
                                          <p:val>
                                            <p:strVal val="#ppt_x"/>
                                          </p:val>
                                        </p:tav>
                                        <p:tav tm="100000">
                                          <p:val>
                                            <p:strVal val="#ppt_x"/>
                                          </p:val>
                                        </p:tav>
                                      </p:tavLst>
                                    </p:anim>
                                    <p:anim calcmode="lin" valueType="num">
                                      <p:cBhvr>
                                        <p:cTn id="52" dur="1000" fill="hold"/>
                                        <p:tgtEl>
                                          <p:spTgt spid="1641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391"/>
                                        </p:tgtEl>
                                        <p:attrNameLst>
                                          <p:attrName>style.visibility</p:attrName>
                                        </p:attrNameLst>
                                      </p:cBhvr>
                                      <p:to>
                                        <p:strVal val="visible"/>
                                      </p:to>
                                    </p:set>
                                    <p:anim calcmode="lin" valueType="num">
                                      <p:cBhvr additive="base">
                                        <p:cTn id="57" dur="500" fill="hold"/>
                                        <p:tgtEl>
                                          <p:spTgt spid="16391"/>
                                        </p:tgtEl>
                                        <p:attrNameLst>
                                          <p:attrName>ppt_x</p:attrName>
                                        </p:attrNameLst>
                                      </p:cBhvr>
                                      <p:tavLst>
                                        <p:tav tm="0">
                                          <p:val>
                                            <p:strVal val="#ppt_x"/>
                                          </p:val>
                                        </p:tav>
                                        <p:tav tm="100000">
                                          <p:val>
                                            <p:strVal val="#ppt_x"/>
                                          </p:val>
                                        </p:tav>
                                      </p:tavLst>
                                    </p:anim>
                                    <p:anim calcmode="lin" valueType="num">
                                      <p:cBhvr additive="base">
                                        <p:cTn id="58" dur="500" fill="hold"/>
                                        <p:tgtEl>
                                          <p:spTgt spid="1639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6394"/>
                                        </p:tgtEl>
                                        <p:attrNameLst>
                                          <p:attrName>style.visibility</p:attrName>
                                        </p:attrNameLst>
                                      </p:cBhvr>
                                      <p:to>
                                        <p:strVal val="visible"/>
                                      </p:to>
                                    </p:set>
                                    <p:anim calcmode="lin" valueType="num">
                                      <p:cBhvr additive="base">
                                        <p:cTn id="63" dur="500" fill="hold"/>
                                        <p:tgtEl>
                                          <p:spTgt spid="16394"/>
                                        </p:tgtEl>
                                        <p:attrNameLst>
                                          <p:attrName>ppt_x</p:attrName>
                                        </p:attrNameLst>
                                      </p:cBhvr>
                                      <p:tavLst>
                                        <p:tav tm="0">
                                          <p:val>
                                            <p:strVal val="#ppt_x"/>
                                          </p:val>
                                        </p:tav>
                                        <p:tav tm="100000">
                                          <p:val>
                                            <p:strVal val="#ppt_x"/>
                                          </p:val>
                                        </p:tav>
                                      </p:tavLst>
                                    </p:anim>
                                    <p:anim calcmode="lin" valueType="num">
                                      <p:cBhvr additive="base">
                                        <p:cTn id="64" dur="500" fill="hold"/>
                                        <p:tgtEl>
                                          <p:spTgt spid="163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61" grpId="0"/>
      <p:bldP spid="16384" grpId="0"/>
      <p:bldP spid="16389" grpId="0"/>
      <p:bldP spid="16391" grpId="0"/>
      <p:bldP spid="16394" grpId="0"/>
      <p:bldP spid="6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sz="quarter"/>
          </p:nvPr>
        </p:nvSpPr>
        <p:spPr>
          <a:xfrm>
            <a:off x="-28060" y="10758"/>
            <a:ext cx="9543446" cy="457200"/>
          </a:xfrm>
        </p:spPr>
        <p:txBody>
          <a:bodyPr>
            <a:noAutofit/>
          </a:bodyPr>
          <a:lstStyle/>
          <a:p>
            <a:pPr eaLnBrk="1" hangingPunct="1"/>
            <a:r>
              <a:rPr lang="en-US" altLang="en-US" sz="2000" b="1" dirty="0">
                <a:latin typeface="Times New Roman" pitchFamily="18" charset="0"/>
                <a:cs typeface="Times New Roman" pitchFamily="18" charset="0"/>
              </a:rPr>
              <a:t>BẢNG TÍNH TAN TRONG NƯỚC CỦA CÁC AXIT – BAZƠ – MUỐI</a:t>
            </a:r>
          </a:p>
        </p:txBody>
      </p:sp>
      <p:graphicFrame>
        <p:nvGraphicFramePr>
          <p:cNvPr id="8195" name="Group 3"/>
          <p:cNvGraphicFramePr>
            <a:graphicFrameLocks noGrp="1"/>
          </p:cNvGraphicFramePr>
          <p:nvPr>
            <p:ph sz="quarter" idx="1"/>
            <p:extLst>
              <p:ext uri="{D42A27DB-BD31-4B8C-83A1-F6EECF244321}">
                <p14:modId xmlns:p14="http://schemas.microsoft.com/office/powerpoint/2010/main" val="2532938344"/>
              </p:ext>
            </p:extLst>
          </p:nvPr>
        </p:nvGraphicFramePr>
        <p:xfrm>
          <a:off x="1371998" y="1934616"/>
          <a:ext cx="7628495" cy="5669280"/>
        </p:xfrm>
        <a:graphic>
          <a:graphicData uri="http://schemas.openxmlformats.org/drawingml/2006/table">
            <a:tbl>
              <a:tblPr/>
              <a:tblGrid>
                <a:gridCol w="548024">
                  <a:extLst>
                    <a:ext uri="{9D8B030D-6E8A-4147-A177-3AD203B41FA5}">
                      <a16:colId xmlns:a16="http://schemas.microsoft.com/office/drawing/2014/main" val="20000"/>
                    </a:ext>
                  </a:extLst>
                </a:gridCol>
                <a:gridCol w="476974">
                  <a:extLst>
                    <a:ext uri="{9D8B030D-6E8A-4147-A177-3AD203B41FA5}">
                      <a16:colId xmlns:a16="http://schemas.microsoft.com/office/drawing/2014/main" val="20001"/>
                    </a:ext>
                  </a:extLst>
                </a:gridCol>
                <a:gridCol w="554824">
                  <a:extLst>
                    <a:ext uri="{9D8B030D-6E8A-4147-A177-3AD203B41FA5}">
                      <a16:colId xmlns:a16="http://schemas.microsoft.com/office/drawing/2014/main" val="20002"/>
                    </a:ext>
                  </a:extLst>
                </a:gridCol>
                <a:gridCol w="597660">
                  <a:extLst>
                    <a:ext uri="{9D8B030D-6E8A-4147-A177-3AD203B41FA5}">
                      <a16:colId xmlns:a16="http://schemas.microsoft.com/office/drawing/2014/main" val="20003"/>
                    </a:ext>
                  </a:extLst>
                </a:gridCol>
                <a:gridCol w="548024">
                  <a:extLst>
                    <a:ext uri="{9D8B030D-6E8A-4147-A177-3AD203B41FA5}">
                      <a16:colId xmlns:a16="http://schemas.microsoft.com/office/drawing/2014/main" val="20004"/>
                    </a:ext>
                  </a:extLst>
                </a:gridCol>
                <a:gridCol w="546198">
                  <a:extLst>
                    <a:ext uri="{9D8B030D-6E8A-4147-A177-3AD203B41FA5}">
                      <a16:colId xmlns:a16="http://schemas.microsoft.com/office/drawing/2014/main" val="20005"/>
                    </a:ext>
                  </a:extLst>
                </a:gridCol>
                <a:gridCol w="542543">
                  <a:extLst>
                    <a:ext uri="{9D8B030D-6E8A-4147-A177-3AD203B41FA5}">
                      <a16:colId xmlns:a16="http://schemas.microsoft.com/office/drawing/2014/main" val="20006"/>
                    </a:ext>
                  </a:extLst>
                </a:gridCol>
                <a:gridCol w="519881">
                  <a:extLst>
                    <a:ext uri="{9D8B030D-6E8A-4147-A177-3AD203B41FA5}">
                      <a16:colId xmlns:a16="http://schemas.microsoft.com/office/drawing/2014/main" val="20007"/>
                    </a:ext>
                  </a:extLst>
                </a:gridCol>
                <a:gridCol w="540060">
                  <a:extLst>
                    <a:ext uri="{9D8B030D-6E8A-4147-A177-3AD203B41FA5}">
                      <a16:colId xmlns:a16="http://schemas.microsoft.com/office/drawing/2014/main" val="20008"/>
                    </a:ext>
                  </a:extLst>
                </a:gridCol>
                <a:gridCol w="540060">
                  <a:extLst>
                    <a:ext uri="{9D8B030D-6E8A-4147-A177-3AD203B41FA5}">
                      <a16:colId xmlns:a16="http://schemas.microsoft.com/office/drawing/2014/main" val="20009"/>
                    </a:ext>
                  </a:extLst>
                </a:gridCol>
                <a:gridCol w="540060">
                  <a:extLst>
                    <a:ext uri="{9D8B030D-6E8A-4147-A177-3AD203B41FA5}">
                      <a16:colId xmlns:a16="http://schemas.microsoft.com/office/drawing/2014/main" val="20010"/>
                    </a:ext>
                  </a:extLst>
                </a:gridCol>
                <a:gridCol w="534297">
                  <a:extLst>
                    <a:ext uri="{9D8B030D-6E8A-4147-A177-3AD203B41FA5}">
                      <a16:colId xmlns:a16="http://schemas.microsoft.com/office/drawing/2014/main" val="20011"/>
                    </a:ext>
                  </a:extLst>
                </a:gridCol>
                <a:gridCol w="522668">
                  <a:extLst>
                    <a:ext uri="{9D8B030D-6E8A-4147-A177-3AD203B41FA5}">
                      <a16:colId xmlns:a16="http://schemas.microsoft.com/office/drawing/2014/main" val="20012"/>
                    </a:ext>
                  </a:extLst>
                </a:gridCol>
                <a:gridCol w="617222">
                  <a:extLst>
                    <a:ext uri="{9D8B030D-6E8A-4147-A177-3AD203B41FA5}">
                      <a16:colId xmlns:a16="http://schemas.microsoft.com/office/drawing/2014/main" val="20013"/>
                    </a:ext>
                  </a:extLst>
                </a:gridCol>
              </a:tblGrid>
              <a:tr h="3811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ja-JP" altLang="ja-JP" sz="2400" b="0" i="0" u="none" strike="noStrike" cap="none" normalizeH="0" baseline="0">
                        <a:ln>
                          <a:noFill/>
                        </a:ln>
                        <a:solidFill>
                          <a:schemeClr val="accent2"/>
                        </a:solidFill>
                        <a:effectLst/>
                        <a:latin typeface="Times New Roman" panose="02020603050405020304" pitchFamily="18" charset="0"/>
                        <a:cs typeface="Times New Roman" panose="02020603050405020304" pitchFamily="18" charset="0"/>
                      </a:endParaRP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i</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430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t/b</a:t>
                      </a: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i</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478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t/b</a:t>
                      </a: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4526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t/b</a:t>
                      </a: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i</a:t>
                      </a: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3811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t/b</a:t>
                      </a: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a:t>
                      </a: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3811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t/b</a:t>
                      </a: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a:t>
                      </a: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3811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t/kb</a:t>
                      </a: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i</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i</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3811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t/b</a:t>
                      </a: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a:t>
                      </a: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4018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k/tb</a:t>
                      </a: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4351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t/kb</a:t>
                      </a: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bl>
          </a:graphicData>
        </a:graphic>
      </p:graphicFrame>
      <p:graphicFrame>
        <p:nvGraphicFramePr>
          <p:cNvPr id="8362" name="Group 170"/>
          <p:cNvGraphicFramePr>
            <a:graphicFrameLocks noGrp="1"/>
          </p:cNvGraphicFramePr>
          <p:nvPr>
            <p:ph sz="quarter" idx="2"/>
            <p:extLst>
              <p:ext uri="{D42A27DB-BD31-4B8C-83A1-F6EECF244321}">
                <p14:modId xmlns:p14="http://schemas.microsoft.com/office/powerpoint/2010/main" val="4066157246"/>
              </p:ext>
            </p:extLst>
          </p:nvPr>
        </p:nvGraphicFramePr>
        <p:xfrm>
          <a:off x="1339660" y="1149082"/>
          <a:ext cx="7660832" cy="829166"/>
        </p:xfrm>
        <a:graphic>
          <a:graphicData uri="http://schemas.openxmlformats.org/drawingml/2006/table">
            <a:tbl>
              <a:tblPr/>
              <a:tblGrid>
                <a:gridCol w="609377">
                  <a:extLst>
                    <a:ext uri="{9D8B030D-6E8A-4147-A177-3AD203B41FA5}">
                      <a16:colId xmlns:a16="http://schemas.microsoft.com/office/drawing/2014/main" val="20000"/>
                    </a:ext>
                  </a:extLst>
                </a:gridCol>
                <a:gridCol w="436568">
                  <a:extLst>
                    <a:ext uri="{9D8B030D-6E8A-4147-A177-3AD203B41FA5}">
                      <a16:colId xmlns:a16="http://schemas.microsoft.com/office/drawing/2014/main" val="20001"/>
                    </a:ext>
                  </a:extLst>
                </a:gridCol>
                <a:gridCol w="574815">
                  <a:extLst>
                    <a:ext uri="{9D8B030D-6E8A-4147-A177-3AD203B41FA5}">
                      <a16:colId xmlns:a16="http://schemas.microsoft.com/office/drawing/2014/main" val="20002"/>
                    </a:ext>
                  </a:extLst>
                </a:gridCol>
                <a:gridCol w="583909">
                  <a:extLst>
                    <a:ext uri="{9D8B030D-6E8A-4147-A177-3AD203B41FA5}">
                      <a16:colId xmlns:a16="http://schemas.microsoft.com/office/drawing/2014/main" val="20003"/>
                    </a:ext>
                  </a:extLst>
                </a:gridCol>
                <a:gridCol w="543893">
                  <a:extLst>
                    <a:ext uri="{9D8B030D-6E8A-4147-A177-3AD203B41FA5}">
                      <a16:colId xmlns:a16="http://schemas.microsoft.com/office/drawing/2014/main" val="20004"/>
                    </a:ext>
                  </a:extLst>
                </a:gridCol>
                <a:gridCol w="542072">
                  <a:extLst>
                    <a:ext uri="{9D8B030D-6E8A-4147-A177-3AD203B41FA5}">
                      <a16:colId xmlns:a16="http://schemas.microsoft.com/office/drawing/2014/main" val="20005"/>
                    </a:ext>
                  </a:extLst>
                </a:gridCol>
                <a:gridCol w="536615">
                  <a:extLst>
                    <a:ext uri="{9D8B030D-6E8A-4147-A177-3AD203B41FA5}">
                      <a16:colId xmlns:a16="http://schemas.microsoft.com/office/drawing/2014/main" val="20006"/>
                    </a:ext>
                  </a:extLst>
                </a:gridCol>
                <a:gridCol w="542072">
                  <a:extLst>
                    <a:ext uri="{9D8B030D-6E8A-4147-A177-3AD203B41FA5}">
                      <a16:colId xmlns:a16="http://schemas.microsoft.com/office/drawing/2014/main" val="20007"/>
                    </a:ext>
                  </a:extLst>
                </a:gridCol>
                <a:gridCol w="536616">
                  <a:extLst>
                    <a:ext uri="{9D8B030D-6E8A-4147-A177-3AD203B41FA5}">
                      <a16:colId xmlns:a16="http://schemas.microsoft.com/office/drawing/2014/main" val="20008"/>
                    </a:ext>
                  </a:extLst>
                </a:gridCol>
                <a:gridCol w="543891">
                  <a:extLst>
                    <a:ext uri="{9D8B030D-6E8A-4147-A177-3AD203B41FA5}">
                      <a16:colId xmlns:a16="http://schemas.microsoft.com/office/drawing/2014/main" val="20009"/>
                    </a:ext>
                  </a:extLst>
                </a:gridCol>
                <a:gridCol w="542072">
                  <a:extLst>
                    <a:ext uri="{9D8B030D-6E8A-4147-A177-3AD203B41FA5}">
                      <a16:colId xmlns:a16="http://schemas.microsoft.com/office/drawing/2014/main" val="20010"/>
                    </a:ext>
                  </a:extLst>
                </a:gridCol>
                <a:gridCol w="536616">
                  <a:extLst>
                    <a:ext uri="{9D8B030D-6E8A-4147-A177-3AD203B41FA5}">
                      <a16:colId xmlns:a16="http://schemas.microsoft.com/office/drawing/2014/main" val="20011"/>
                    </a:ext>
                  </a:extLst>
                </a:gridCol>
                <a:gridCol w="542072">
                  <a:extLst>
                    <a:ext uri="{9D8B030D-6E8A-4147-A177-3AD203B41FA5}">
                      <a16:colId xmlns:a16="http://schemas.microsoft.com/office/drawing/2014/main" val="20012"/>
                    </a:ext>
                  </a:extLst>
                </a:gridCol>
                <a:gridCol w="590244">
                  <a:extLst>
                    <a:ext uri="{9D8B030D-6E8A-4147-A177-3AD203B41FA5}">
                      <a16:colId xmlns:a16="http://schemas.microsoft.com/office/drawing/2014/main" val="20013"/>
                    </a:ext>
                  </a:extLst>
                </a:gridCol>
              </a:tblGrid>
              <a:tr h="6080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err="1">
                          <a:ln>
                            <a:noFill/>
                          </a:ln>
                          <a:solidFill>
                            <a:srgbClr val="FF0000"/>
                          </a:solidFill>
                          <a:effectLst/>
                          <a:latin typeface=".VnTimeH" pitchFamily="34" charset="0"/>
                          <a:ea typeface="ＭＳ Ｐゴシック" charset="-128"/>
                          <a:cs typeface="Arial" charset="0"/>
                        </a:rPr>
                        <a:t>I</a:t>
                      </a:r>
                      <a:endPar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endParaRPr>
                    </a:p>
                  </a:txBody>
                  <a:tcPr marL="68580" marR="68580" marT="45775" marB="457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I</a:t>
                      </a:r>
                    </a:p>
                  </a:txBody>
                  <a:tcPr marL="68580" marR="68580" marT="45775" marB="457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N</a:t>
                      </a:r>
                      <a:r>
                        <a:rPr kumimoji="0" lang="en-US" altLang="ja-JP" sz="2200" b="1" i="0" u="none" strike="noStrike" cap="none" normalizeH="0" baseline="0" dirty="0">
                          <a:ln>
                            <a:noFill/>
                          </a:ln>
                          <a:solidFill>
                            <a:srgbClr val="FF0000"/>
                          </a:solidFill>
                          <a:effectLst/>
                          <a:latin typeface=".VnTime" pitchFamily="34" charset="0"/>
                          <a:ea typeface="ＭＳ Ｐゴシック" charset="-128"/>
                          <a:cs typeface="Arial" charset="0"/>
                        </a:rPr>
                        <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I</a:t>
                      </a:r>
                    </a:p>
                  </a:txBody>
                  <a:tcPr marL="68580" marR="68580" marT="45775" marB="457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A</a:t>
                      </a:r>
                      <a:r>
                        <a:rPr kumimoji="0" lang="en-US" altLang="ja-JP" sz="2200" b="1" i="0" u="none" strike="noStrike" cap="none" normalizeH="0" baseline="0" dirty="0">
                          <a:ln>
                            <a:noFill/>
                          </a:ln>
                          <a:solidFill>
                            <a:srgbClr val="FF0000"/>
                          </a:solidFill>
                          <a:effectLst/>
                          <a:latin typeface=".VnTime" pitchFamily="34" charset="0"/>
                          <a:ea typeface="ＭＳ Ｐゴシック" charset="-128"/>
                          <a:cs typeface="Arial" charset="0"/>
                        </a:rPr>
                        <a:t>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err="1">
                          <a:ln>
                            <a:noFill/>
                          </a:ln>
                          <a:solidFill>
                            <a:srgbClr val="FF0000"/>
                          </a:solidFill>
                          <a:effectLst/>
                          <a:latin typeface=".VnTimeH" pitchFamily="34" charset="0"/>
                          <a:ea typeface="ＭＳ Ｐゴシック" charset="-128"/>
                          <a:cs typeface="Arial" charset="0"/>
                        </a:rPr>
                        <a:t>i</a:t>
                      </a:r>
                      <a:endPar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endParaRPr>
                    </a:p>
                  </a:txBody>
                  <a:tcPr marL="68580" marR="68580" marT="45775" marB="457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 pitchFamily="34" charset="0"/>
                          <a:ea typeface="ＭＳ Ｐゴシック" charset="-128"/>
                          <a:cs typeface="Arial" charset="0"/>
                        </a:rPr>
                        <a:t>Mg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II</a:t>
                      </a:r>
                    </a:p>
                  </a:txBody>
                  <a:tcPr marL="68580" marR="68580" marT="45775" marB="457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C</a:t>
                      </a:r>
                      <a:r>
                        <a:rPr kumimoji="0" lang="en-US" altLang="ja-JP" sz="2200" b="1" i="0" u="none" strike="noStrike" cap="none" normalizeH="0" baseline="0" dirty="0">
                          <a:ln>
                            <a:noFill/>
                          </a:ln>
                          <a:solidFill>
                            <a:srgbClr val="FF0000"/>
                          </a:solidFill>
                          <a:effectLst/>
                          <a:latin typeface=".VnTime" pitchFamily="34" charset="0"/>
                          <a:ea typeface="ＭＳ Ｐゴシック" charset="-128"/>
                          <a:cs typeface="Arial" charset="0"/>
                        </a:rPr>
                        <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II</a:t>
                      </a:r>
                    </a:p>
                  </a:txBody>
                  <a:tcPr marL="68580" marR="68580" marT="45775" marB="457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B</a:t>
                      </a:r>
                      <a:r>
                        <a:rPr kumimoji="0" lang="en-US" altLang="ja-JP" sz="2200" b="1" i="0" u="none" strike="noStrike" cap="none" normalizeH="0" baseline="0" dirty="0">
                          <a:ln>
                            <a:noFill/>
                          </a:ln>
                          <a:solidFill>
                            <a:srgbClr val="FF0000"/>
                          </a:solidFill>
                          <a:effectLst/>
                          <a:latin typeface=".VnTime" pitchFamily="34" charset="0"/>
                          <a:ea typeface="ＭＳ Ｐゴシック" charset="-128"/>
                          <a:cs typeface="Arial" charset="0"/>
                        </a:rPr>
                        <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II</a:t>
                      </a:r>
                    </a:p>
                  </a:txBody>
                  <a:tcPr marL="68580" marR="68580" marT="45775" marB="457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Z</a:t>
                      </a:r>
                      <a:r>
                        <a:rPr kumimoji="0" lang="en-US" altLang="ja-JP" sz="2200" b="1" i="0" u="none" strike="noStrike" cap="none" normalizeH="0" baseline="0" dirty="0">
                          <a:ln>
                            <a:noFill/>
                          </a:ln>
                          <a:solidFill>
                            <a:srgbClr val="FF0000"/>
                          </a:solidFill>
                          <a:effectLst/>
                          <a:latin typeface=".VnTime" pitchFamily="34" charset="0"/>
                          <a:ea typeface="ＭＳ Ｐゴシック" charset="-128"/>
                          <a:cs typeface="Arial" charset="0"/>
                        </a:rPr>
                        <a:t>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II</a:t>
                      </a:r>
                    </a:p>
                  </a:txBody>
                  <a:tcPr marL="68580" marR="68580" marT="45775" marB="457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H</a:t>
                      </a:r>
                      <a:r>
                        <a:rPr kumimoji="0" lang="en-US" altLang="ja-JP" sz="2200" b="1" i="0" u="none" strike="noStrike" cap="none" normalizeH="0" baseline="0" dirty="0">
                          <a:ln>
                            <a:noFill/>
                          </a:ln>
                          <a:solidFill>
                            <a:srgbClr val="FF0000"/>
                          </a:solidFill>
                          <a:effectLst/>
                          <a:latin typeface=".VnTime" pitchFamily="34" charset="0"/>
                          <a:ea typeface="ＭＳ Ｐゴシック" charset="-128"/>
                          <a:cs typeface="Arial" charset="0"/>
                        </a:rPr>
                        <a:t>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II</a:t>
                      </a:r>
                    </a:p>
                  </a:txBody>
                  <a:tcPr marL="68580" marR="68580" marT="45775" marB="457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err="1">
                          <a:ln>
                            <a:noFill/>
                          </a:ln>
                          <a:solidFill>
                            <a:srgbClr val="FF0000"/>
                          </a:solidFill>
                          <a:effectLst/>
                          <a:latin typeface=".VnTimeH" pitchFamily="34" charset="0"/>
                          <a:ea typeface="ＭＳ Ｐゴシック" charset="-128"/>
                          <a:cs typeface="Arial" charset="0"/>
                        </a:rPr>
                        <a:t>P</a:t>
                      </a:r>
                      <a:r>
                        <a:rPr kumimoji="0" lang="en-US" altLang="ja-JP" sz="2200" b="1" i="0" u="none" strike="noStrike" cap="none" normalizeH="0" baseline="0" dirty="0" err="1">
                          <a:ln>
                            <a:noFill/>
                          </a:ln>
                          <a:solidFill>
                            <a:srgbClr val="FF0000"/>
                          </a:solidFill>
                          <a:effectLst/>
                          <a:latin typeface=".VnTime" pitchFamily="34" charset="0"/>
                          <a:ea typeface="ＭＳ Ｐゴシック" charset="-128"/>
                          <a:cs typeface="Arial" charset="0"/>
                        </a:rPr>
                        <a:t>b</a:t>
                      </a:r>
                      <a:endParaRPr kumimoji="0" lang="en-US" altLang="ja-JP" sz="2200" b="1" i="0" u="none" strike="noStrike" cap="none" normalizeH="0" baseline="0" dirty="0">
                        <a:ln>
                          <a:noFill/>
                        </a:ln>
                        <a:solidFill>
                          <a:srgbClr val="FF0000"/>
                        </a:solidFill>
                        <a:effectLst/>
                        <a:latin typeface=".VnTime" pitchFamily="34" charset="0"/>
                        <a:ea typeface="ＭＳ Ｐゴシック" charset="-128"/>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II</a:t>
                      </a:r>
                    </a:p>
                  </a:txBody>
                  <a:tcPr marL="68580" marR="68580" marT="45775" marB="457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C</a:t>
                      </a:r>
                      <a:r>
                        <a:rPr kumimoji="0" lang="en-US" altLang="ja-JP" sz="2200" b="1" i="0" u="none" strike="noStrike" cap="none" normalizeH="0" baseline="0" dirty="0">
                          <a:ln>
                            <a:noFill/>
                          </a:ln>
                          <a:solidFill>
                            <a:srgbClr val="FF0000"/>
                          </a:solidFill>
                          <a:effectLst/>
                          <a:latin typeface=".VnTime" pitchFamily="34" charset="0"/>
                          <a:ea typeface="ＭＳ Ｐゴシック" charset="-128"/>
                          <a:cs typeface="Arial" charset="0"/>
                        </a:rPr>
                        <a:t>u</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II</a:t>
                      </a:r>
                    </a:p>
                  </a:txBody>
                  <a:tcPr marL="68580" marR="68580" marT="45775" marB="457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F</a:t>
                      </a:r>
                      <a:r>
                        <a:rPr kumimoji="0" lang="en-US" altLang="ja-JP" sz="2200" b="1" i="0" u="none" strike="noStrike" cap="none" normalizeH="0" baseline="0" dirty="0">
                          <a:ln>
                            <a:noFill/>
                          </a:ln>
                          <a:solidFill>
                            <a:srgbClr val="FF0000"/>
                          </a:solidFill>
                          <a:effectLst/>
                          <a:latin typeface=".VnTime" pitchFamily="34" charset="0"/>
                          <a:ea typeface="ＭＳ Ｐゴシック" charset="-128"/>
                          <a:cs typeface="Arial" charset="0"/>
                        </a:rPr>
                        <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II</a:t>
                      </a:r>
                    </a:p>
                  </a:txBody>
                  <a:tcPr marL="68580" marR="68580" marT="45775" marB="457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F</a:t>
                      </a:r>
                      <a:r>
                        <a:rPr kumimoji="0" lang="en-US" altLang="ja-JP" sz="2200" b="1" i="0" u="none" strike="noStrike" cap="none" normalizeH="0" baseline="0" dirty="0">
                          <a:ln>
                            <a:noFill/>
                          </a:ln>
                          <a:solidFill>
                            <a:srgbClr val="FF0000"/>
                          </a:solidFill>
                          <a:effectLst/>
                          <a:latin typeface=".VnTime" pitchFamily="34" charset="0"/>
                          <a:ea typeface="ＭＳ Ｐゴシック" charset="-128"/>
                          <a:cs typeface="Arial" charset="0"/>
                        </a:rPr>
                        <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III</a:t>
                      </a:r>
                    </a:p>
                  </a:txBody>
                  <a:tcPr marL="68580" marR="68580" marT="45775" marB="457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A</a:t>
                      </a:r>
                      <a:r>
                        <a:rPr kumimoji="0" lang="en-US" altLang="ja-JP" sz="2200" b="1" i="0" u="none" strike="noStrike" cap="none" normalizeH="0" baseline="0" dirty="0">
                          <a:ln>
                            <a:noFill/>
                          </a:ln>
                          <a:solidFill>
                            <a:srgbClr val="FF0000"/>
                          </a:solidFill>
                          <a:effectLst/>
                          <a:latin typeface=".VnTime" pitchFamily="34" charset="0"/>
                          <a:ea typeface="ＭＳ Ｐゴシック" charset="-128"/>
                          <a:cs typeface="Arial" charset="0"/>
                        </a:rPr>
                        <a:t>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III</a:t>
                      </a:r>
                    </a:p>
                  </a:txBody>
                  <a:tcPr marL="68580" marR="68580" marT="45775" marB="457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bl>
          </a:graphicData>
        </a:graphic>
      </p:graphicFrame>
      <p:sp>
        <p:nvSpPr>
          <p:cNvPr id="1227" name="Line 202"/>
          <p:cNvSpPr>
            <a:spLocks noChangeShapeType="1"/>
          </p:cNvSpPr>
          <p:nvPr/>
        </p:nvSpPr>
        <p:spPr bwMode="auto">
          <a:xfrm>
            <a:off x="-692932" y="5650177"/>
            <a:ext cx="57150"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latin typeface="Times New Roman" panose="02020603050405020304" pitchFamily="18" charset="0"/>
              <a:cs typeface="Times New Roman" panose="02020603050405020304" pitchFamily="18" charset="0"/>
            </a:endParaRPr>
          </a:p>
        </p:txBody>
      </p:sp>
      <p:sp>
        <p:nvSpPr>
          <p:cNvPr id="8396" name="Rectangle 204"/>
          <p:cNvSpPr>
            <a:spLocks noChangeArrowheads="1"/>
          </p:cNvSpPr>
          <p:nvPr/>
        </p:nvSpPr>
        <p:spPr bwMode="auto">
          <a:xfrm>
            <a:off x="4860227" y="3145022"/>
            <a:ext cx="1428750" cy="1371600"/>
          </a:xfrm>
          <a:prstGeom prst="rect">
            <a:avLst/>
          </a:prstGeom>
          <a:solidFill>
            <a:schemeClr val="accent1"/>
          </a:solidFill>
          <a:ln w="9525">
            <a:solidFill>
              <a:schemeClr val="tx1"/>
            </a:solidFill>
            <a:miter lim="800000"/>
            <a:headEnd/>
            <a:tailEnd/>
          </a:ln>
        </p:spPr>
        <p:txBody>
          <a:bodyPr wrap="none" anchor="ctr"/>
          <a:lstStyle/>
          <a:p>
            <a:pPr algn="ctr"/>
            <a:r>
              <a:rPr lang="en-US" altLang="en-US" sz="4400" b="1" dirty="0">
                <a:solidFill>
                  <a:schemeClr val="bg1"/>
                </a:solidFill>
                <a:latin typeface="Times New Roman" panose="02020603050405020304" pitchFamily="18" charset="0"/>
                <a:cs typeface="Times New Roman" panose="02020603050405020304" pitchFamily="18" charset="0"/>
              </a:rPr>
              <a:t>BaSO</a:t>
            </a:r>
            <a:r>
              <a:rPr lang="en-US" altLang="en-US" sz="4400" b="1" baseline="-25000" dirty="0">
                <a:solidFill>
                  <a:schemeClr val="bg1"/>
                </a:solidFill>
                <a:latin typeface="Times New Roman" panose="02020603050405020304" pitchFamily="18" charset="0"/>
                <a:cs typeface="Times New Roman" panose="02020603050405020304" pitchFamily="18" charset="0"/>
              </a:rPr>
              <a:t>4</a:t>
            </a:r>
            <a:r>
              <a:rPr lang="en-US" altLang="en-US" sz="4400" b="1" dirty="0">
                <a:latin typeface="Times New Roman" panose="02020603050405020304" pitchFamily="18" charset="0"/>
                <a:cs typeface="Times New Roman" panose="02020603050405020304" pitchFamily="18" charset="0"/>
              </a:rPr>
              <a:t> </a:t>
            </a:r>
          </a:p>
        </p:txBody>
      </p:sp>
      <p:sp>
        <p:nvSpPr>
          <p:cNvPr id="8397" name="Line 205"/>
          <p:cNvSpPr>
            <a:spLocks noChangeShapeType="1"/>
          </p:cNvSpPr>
          <p:nvPr/>
        </p:nvSpPr>
        <p:spPr bwMode="auto">
          <a:xfrm>
            <a:off x="4743662" y="1924094"/>
            <a:ext cx="1" cy="363850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Times New Roman" panose="02020603050405020304" pitchFamily="18" charset="0"/>
              <a:cs typeface="Times New Roman" panose="02020603050405020304" pitchFamily="18" charset="0"/>
            </a:endParaRPr>
          </a:p>
        </p:txBody>
      </p:sp>
      <p:sp>
        <p:nvSpPr>
          <p:cNvPr id="8398" name="Line 206"/>
          <p:cNvSpPr>
            <a:spLocks noChangeShapeType="1"/>
          </p:cNvSpPr>
          <p:nvPr/>
        </p:nvSpPr>
        <p:spPr bwMode="auto">
          <a:xfrm flipV="1">
            <a:off x="1112587" y="5650177"/>
            <a:ext cx="3796906" cy="24411"/>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Times New Roman" panose="02020603050405020304" pitchFamily="18" charset="0"/>
              <a:cs typeface="Times New Roman" panose="02020603050405020304" pitchFamily="18" charset="0"/>
            </a:endParaRPr>
          </a:p>
        </p:txBody>
      </p:sp>
      <p:sp>
        <p:nvSpPr>
          <p:cNvPr id="8399" name="Rectangle 207"/>
          <p:cNvSpPr>
            <a:spLocks noChangeArrowheads="1"/>
          </p:cNvSpPr>
          <p:nvPr/>
        </p:nvSpPr>
        <p:spPr bwMode="auto">
          <a:xfrm>
            <a:off x="4909493" y="4931882"/>
            <a:ext cx="545405" cy="48025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n-US" sz="24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K</a:t>
            </a:r>
          </a:p>
        </p:txBody>
      </p:sp>
      <p:sp>
        <p:nvSpPr>
          <p:cNvPr id="8400" name="Rectangle 208"/>
          <p:cNvSpPr>
            <a:spLocks noChangeArrowheads="1"/>
          </p:cNvSpPr>
          <p:nvPr/>
        </p:nvSpPr>
        <p:spPr bwMode="auto">
          <a:xfrm>
            <a:off x="3011040" y="1953666"/>
            <a:ext cx="1396604" cy="1143000"/>
          </a:xfrm>
          <a:prstGeom prst="rect">
            <a:avLst/>
          </a:prstGeom>
          <a:solidFill>
            <a:schemeClr val="accent1"/>
          </a:solidFill>
          <a:ln w="9525">
            <a:solidFill>
              <a:schemeClr val="tx1"/>
            </a:solidFill>
            <a:miter lim="800000"/>
            <a:headEnd/>
            <a:tailEnd/>
          </a:ln>
        </p:spPr>
        <p:txBody>
          <a:bodyPr wrap="none" anchor="ctr"/>
          <a:lstStyle/>
          <a:p>
            <a:pPr algn="ctr"/>
            <a:r>
              <a:rPr lang="en-US" altLang="en-US" sz="3600" b="1" dirty="0" err="1">
                <a:solidFill>
                  <a:schemeClr val="bg1"/>
                </a:solidFill>
                <a:latin typeface="Times New Roman" panose="02020603050405020304" pitchFamily="18" charset="0"/>
                <a:cs typeface="Times New Roman" panose="02020603050405020304" pitchFamily="18" charset="0"/>
              </a:rPr>
              <a:t>NaOH</a:t>
            </a:r>
            <a:endParaRPr lang="en-US" altLang="en-US" sz="3600" b="1" baseline="-25000" dirty="0">
              <a:solidFill>
                <a:schemeClr val="bg1"/>
              </a:solidFill>
              <a:latin typeface="Times New Roman" panose="02020603050405020304" pitchFamily="18" charset="0"/>
              <a:cs typeface="Times New Roman" panose="02020603050405020304" pitchFamily="18" charset="0"/>
            </a:endParaRPr>
          </a:p>
        </p:txBody>
      </p:sp>
      <p:sp>
        <p:nvSpPr>
          <p:cNvPr id="8401" name="Line 209"/>
          <p:cNvSpPr>
            <a:spLocks noChangeShapeType="1"/>
          </p:cNvSpPr>
          <p:nvPr/>
        </p:nvSpPr>
        <p:spPr bwMode="auto">
          <a:xfrm>
            <a:off x="2508394" y="1597247"/>
            <a:ext cx="0" cy="3810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Times New Roman" panose="02020603050405020304" pitchFamily="18" charset="0"/>
              <a:cs typeface="Times New Roman" panose="02020603050405020304" pitchFamily="18" charset="0"/>
            </a:endParaRPr>
          </a:p>
        </p:txBody>
      </p:sp>
      <p:sp>
        <p:nvSpPr>
          <p:cNvPr id="8402" name="Line 210"/>
          <p:cNvSpPr>
            <a:spLocks noChangeShapeType="1"/>
          </p:cNvSpPr>
          <p:nvPr/>
        </p:nvSpPr>
        <p:spPr bwMode="auto">
          <a:xfrm>
            <a:off x="1218215" y="2161191"/>
            <a:ext cx="1200150" cy="0"/>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Times New Roman" panose="02020603050405020304" pitchFamily="18" charset="0"/>
              <a:cs typeface="Times New Roman" panose="02020603050405020304" pitchFamily="18" charset="0"/>
            </a:endParaRPr>
          </a:p>
        </p:txBody>
      </p:sp>
      <p:sp>
        <p:nvSpPr>
          <p:cNvPr id="8403" name="Rectangle 211"/>
          <p:cNvSpPr>
            <a:spLocks noChangeArrowheads="1"/>
          </p:cNvSpPr>
          <p:nvPr/>
        </p:nvSpPr>
        <p:spPr bwMode="auto">
          <a:xfrm>
            <a:off x="2418369" y="1978247"/>
            <a:ext cx="553816" cy="44856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en-US" altLang="en-US" sz="2400" b="1" dirty="0">
                <a:solidFill>
                  <a:srgbClr val="FF0000"/>
                </a:solidFill>
                <a:latin typeface="Times New Roman" panose="02020603050405020304" pitchFamily="18" charset="0"/>
                <a:cs typeface="Times New Roman" panose="02020603050405020304" pitchFamily="18" charset="0"/>
              </a:rPr>
              <a:t>t</a:t>
            </a:r>
          </a:p>
        </p:txBody>
      </p:sp>
      <p:graphicFrame>
        <p:nvGraphicFramePr>
          <p:cNvPr id="8404" name="Group 212"/>
          <p:cNvGraphicFramePr>
            <a:graphicFrameLocks noGrp="1"/>
          </p:cNvGraphicFramePr>
          <p:nvPr>
            <p:extLst>
              <p:ext uri="{D42A27DB-BD31-4B8C-83A1-F6EECF244321}">
                <p14:modId xmlns:p14="http://schemas.microsoft.com/office/powerpoint/2010/main" val="2421219699"/>
              </p:ext>
            </p:extLst>
          </p:nvPr>
        </p:nvGraphicFramePr>
        <p:xfrm>
          <a:off x="89502" y="1953666"/>
          <a:ext cx="1257300" cy="5303520"/>
        </p:xfrm>
        <a:graphic>
          <a:graphicData uri="http://schemas.openxmlformats.org/drawingml/2006/table">
            <a:tbl>
              <a:tblPr/>
              <a:tblGrid>
                <a:gridCol w="1257300">
                  <a:extLst>
                    <a:ext uri="{9D8B030D-6E8A-4147-A177-3AD203B41FA5}">
                      <a16:colId xmlns:a16="http://schemas.microsoft.com/office/drawing/2014/main" val="20000"/>
                    </a:ext>
                  </a:extLst>
                </a:gridCol>
              </a:tblGrid>
              <a:tr h="366713">
                <a:tc>
                  <a:txBody>
                    <a:bodyPr/>
                    <a:lstStyle/>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n-US" sz="2400" b="1" i="0" u="none" strike="noStrike" cap="none" normalizeH="0" baseline="0" dirty="0">
                          <a:ln>
                            <a:noFill/>
                          </a:ln>
                          <a:solidFill>
                            <a:srgbClr val="0000FF"/>
                          </a:solidFill>
                          <a:effectLst/>
                          <a:latin typeface="Times New Roman" pitchFamily="18" charset="0"/>
                          <a:cs typeface="Arial" pitchFamily="34" charset="0"/>
                        </a:rPr>
                        <a:t> OH</a:t>
                      </a:r>
                    </a:p>
                  </a:txBody>
                  <a:tcPr marL="68580" marR="685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Arial" pitchFamily="34" charset="0"/>
                        </a:rPr>
                        <a:t>- Cl</a:t>
                      </a:r>
                    </a:p>
                  </a:txBody>
                  <a:tcPr marL="68580" marR="685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Arial" pitchFamily="34" charset="0"/>
                        </a:rPr>
                        <a:t>- NO</a:t>
                      </a:r>
                      <a:r>
                        <a:rPr kumimoji="0" lang="en-US" sz="2400" b="1" i="0" u="none" strike="noStrike" cap="none" normalizeH="0" baseline="-25000" dirty="0">
                          <a:ln>
                            <a:noFill/>
                          </a:ln>
                          <a:solidFill>
                            <a:srgbClr val="0000FF"/>
                          </a:solidFill>
                          <a:effectLst/>
                          <a:latin typeface="Times New Roman" pitchFamily="18" charset="0"/>
                          <a:cs typeface="Arial" pitchFamily="34" charset="0"/>
                        </a:rPr>
                        <a:t>3</a:t>
                      </a:r>
                    </a:p>
                  </a:txBody>
                  <a:tcPr marL="68580" marR="685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latin typeface="Times New Roman" pitchFamily="18" charset="0"/>
                          <a:cs typeface="Arial" pitchFamily="34" charset="0"/>
                        </a:rPr>
                        <a:t>- CH</a:t>
                      </a:r>
                      <a:r>
                        <a:rPr kumimoji="0" lang="en-US" sz="2400" b="1" i="0" u="none" strike="noStrike" cap="none" normalizeH="0" baseline="-25000">
                          <a:ln>
                            <a:noFill/>
                          </a:ln>
                          <a:solidFill>
                            <a:srgbClr val="0000FF"/>
                          </a:solidFill>
                          <a:effectLst/>
                          <a:latin typeface="Times New Roman" pitchFamily="18" charset="0"/>
                          <a:cs typeface="Arial" pitchFamily="34" charset="0"/>
                        </a:rPr>
                        <a:t>3</a:t>
                      </a:r>
                      <a:r>
                        <a:rPr kumimoji="0" lang="en-US" sz="2400" b="1" i="0" u="none" strike="noStrike" cap="none" normalizeH="0" baseline="0">
                          <a:ln>
                            <a:noFill/>
                          </a:ln>
                          <a:solidFill>
                            <a:srgbClr val="0000FF"/>
                          </a:solidFill>
                          <a:effectLst/>
                          <a:latin typeface="Times New Roman" pitchFamily="18" charset="0"/>
                          <a:cs typeface="Arial" pitchFamily="34" charset="0"/>
                        </a:rPr>
                        <a:t>COO</a:t>
                      </a:r>
                    </a:p>
                  </a:txBody>
                  <a:tcPr marL="68580" marR="685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388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latin typeface="Times New Roman" pitchFamily="18" charset="0"/>
                          <a:cs typeface="Arial" pitchFamily="34" charset="0"/>
                        </a:rPr>
                        <a:t>= S</a:t>
                      </a:r>
                    </a:p>
                  </a:txBody>
                  <a:tcPr marL="68580" marR="685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3794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latin typeface="Times New Roman" pitchFamily="18" charset="0"/>
                          <a:cs typeface="Arial" pitchFamily="34" charset="0"/>
                        </a:rPr>
                        <a:t>= SO</a:t>
                      </a:r>
                      <a:r>
                        <a:rPr kumimoji="0" lang="en-US" sz="2400" b="1" i="0" u="none" strike="noStrike" cap="none" normalizeH="0" baseline="-25000">
                          <a:ln>
                            <a:noFill/>
                          </a:ln>
                          <a:solidFill>
                            <a:srgbClr val="0000FF"/>
                          </a:solidFill>
                          <a:effectLst/>
                          <a:latin typeface="Times New Roman" pitchFamily="18" charset="0"/>
                          <a:cs typeface="Arial" pitchFamily="34" charset="0"/>
                        </a:rPr>
                        <a:t>3</a:t>
                      </a:r>
                    </a:p>
                  </a:txBody>
                  <a:tcPr marL="68580" marR="685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330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latin typeface="Times New Roman" pitchFamily="18" charset="0"/>
                          <a:cs typeface="Arial" pitchFamily="34" charset="0"/>
                        </a:rPr>
                        <a:t>= SO</a:t>
                      </a:r>
                      <a:r>
                        <a:rPr kumimoji="0" lang="en-US" sz="2400" b="1" i="0" u="none" strike="noStrike" cap="none" normalizeH="0" baseline="-25000">
                          <a:ln>
                            <a:noFill/>
                          </a:ln>
                          <a:solidFill>
                            <a:srgbClr val="0000FF"/>
                          </a:solidFill>
                          <a:effectLst/>
                          <a:latin typeface="Times New Roman" pitchFamily="18" charset="0"/>
                          <a:cs typeface="Arial" pitchFamily="34" charset="0"/>
                        </a:rPr>
                        <a:t>4</a:t>
                      </a:r>
                    </a:p>
                  </a:txBody>
                  <a:tcPr marL="68580" marR="685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425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latin typeface="Times New Roman" pitchFamily="18" charset="0"/>
                          <a:cs typeface="Arial" pitchFamily="34" charset="0"/>
                        </a:rPr>
                        <a:t>= CO</a:t>
                      </a:r>
                      <a:r>
                        <a:rPr kumimoji="0" lang="en-US" sz="2400" b="1" i="0" u="none" strike="noStrike" cap="none" normalizeH="0" baseline="-25000">
                          <a:ln>
                            <a:noFill/>
                          </a:ln>
                          <a:solidFill>
                            <a:srgbClr val="0000FF"/>
                          </a:solidFill>
                          <a:effectLst/>
                          <a:latin typeface="Times New Roman" pitchFamily="18" charset="0"/>
                          <a:cs typeface="Arial" pitchFamily="34" charset="0"/>
                        </a:rPr>
                        <a:t>3</a:t>
                      </a:r>
                    </a:p>
                  </a:txBody>
                  <a:tcPr marL="68580" marR="685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latin typeface="Times New Roman" pitchFamily="18" charset="0"/>
                          <a:cs typeface="Arial" pitchFamily="34" charset="0"/>
                        </a:rPr>
                        <a:t>= SiO</a:t>
                      </a:r>
                      <a:r>
                        <a:rPr kumimoji="0" lang="en-US" sz="2400" b="1" i="0" u="none" strike="noStrike" cap="none" normalizeH="0" baseline="-25000">
                          <a:ln>
                            <a:noFill/>
                          </a:ln>
                          <a:solidFill>
                            <a:srgbClr val="0000FF"/>
                          </a:solidFill>
                          <a:effectLst/>
                          <a:latin typeface="Times New Roman" pitchFamily="18" charset="0"/>
                          <a:cs typeface="Arial" pitchFamily="34" charset="0"/>
                        </a:rPr>
                        <a:t>3</a:t>
                      </a:r>
                    </a:p>
                  </a:txBody>
                  <a:tcPr marL="68580" marR="685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Arial" pitchFamily="34" charset="0"/>
                        </a:rPr>
                        <a:t> PO</a:t>
                      </a:r>
                      <a:r>
                        <a:rPr kumimoji="0" lang="en-US" sz="2400" b="1" i="0" u="none" strike="noStrike" cap="none" normalizeH="0" baseline="-25000" dirty="0">
                          <a:ln>
                            <a:noFill/>
                          </a:ln>
                          <a:solidFill>
                            <a:srgbClr val="0000FF"/>
                          </a:solidFill>
                          <a:effectLst/>
                          <a:latin typeface="Times New Roman" pitchFamily="18" charset="0"/>
                          <a:cs typeface="Arial" pitchFamily="34" charset="0"/>
                        </a:rPr>
                        <a:t>4</a:t>
                      </a:r>
                    </a:p>
                  </a:txBody>
                  <a:tcPr marL="68580" marR="685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bl>
          </a:graphicData>
        </a:graphic>
      </p:graphicFrame>
      <p:graphicFrame>
        <p:nvGraphicFramePr>
          <p:cNvPr id="8428" name="Group 236"/>
          <p:cNvGraphicFramePr>
            <a:graphicFrameLocks noGrp="1"/>
          </p:cNvGraphicFramePr>
          <p:nvPr>
            <p:ph sz="quarter" idx="3"/>
            <p:extLst>
              <p:ext uri="{D42A27DB-BD31-4B8C-83A1-F6EECF244321}">
                <p14:modId xmlns:p14="http://schemas.microsoft.com/office/powerpoint/2010/main" val="3348340739"/>
              </p:ext>
            </p:extLst>
          </p:nvPr>
        </p:nvGraphicFramePr>
        <p:xfrm>
          <a:off x="76200" y="336803"/>
          <a:ext cx="1257300" cy="1566672"/>
        </p:xfrm>
        <a:graphic>
          <a:graphicData uri="http://schemas.openxmlformats.org/drawingml/2006/table">
            <a:tbl>
              <a:tblPr/>
              <a:tblGrid>
                <a:gridCol w="1257300">
                  <a:extLst>
                    <a:ext uri="{9D8B030D-6E8A-4147-A177-3AD203B41FA5}">
                      <a16:colId xmlns:a16="http://schemas.microsoft.com/office/drawing/2014/main" val="20000"/>
                    </a:ext>
                  </a:extLst>
                </a:gridCol>
              </a:tblGrid>
              <a:tr h="11429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err="1">
                          <a:ln>
                            <a:noFill/>
                          </a:ln>
                          <a:solidFill>
                            <a:srgbClr val="0000FF"/>
                          </a:solidFill>
                          <a:effectLst/>
                          <a:latin typeface="Times New Roman" pitchFamily="18" charset="0"/>
                          <a:ea typeface="ＭＳ Ｐゴシック" charset="-128"/>
                          <a:cs typeface="Arial" charset="0"/>
                        </a:rPr>
                        <a:t>Nhóm</a:t>
                      </a:r>
                      <a:endParaRPr kumimoji="0" lang="en-US" altLang="ja-JP" sz="2200" b="1" i="0" u="none" strike="noStrike" cap="none" normalizeH="0" baseline="0" dirty="0">
                        <a:ln>
                          <a:noFill/>
                        </a:ln>
                        <a:solidFill>
                          <a:srgbClr val="0000FF"/>
                        </a:solidFill>
                        <a:effectLst/>
                        <a:latin typeface="Times New Roman" pitchFamily="18" charset="0"/>
                        <a:ea typeface="ＭＳ Ｐゴシック" charset="-128"/>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0000FF"/>
                          </a:solidFill>
                          <a:effectLst/>
                          <a:latin typeface="Times New Roman" pitchFamily="18" charset="0"/>
                          <a:ea typeface="ＭＳ Ｐゴシック" charset="-128"/>
                          <a:cs typeface="Arial" charset="0"/>
                        </a:rPr>
                        <a:t> </a:t>
                      </a:r>
                      <a:r>
                        <a:rPr kumimoji="0" lang="en-US" altLang="ja-JP" sz="2200" b="1" i="0" u="none" strike="noStrike" cap="none" normalizeH="0" baseline="0" dirty="0" err="1">
                          <a:ln>
                            <a:noFill/>
                          </a:ln>
                          <a:solidFill>
                            <a:srgbClr val="0000FF"/>
                          </a:solidFill>
                          <a:effectLst/>
                          <a:latin typeface="Times New Roman" pitchFamily="18" charset="0"/>
                          <a:ea typeface="ＭＳ Ｐゴシック" charset="-128"/>
                          <a:cs typeface="Arial" charset="0"/>
                        </a:rPr>
                        <a:t>hiđroxit</a:t>
                      </a:r>
                      <a:r>
                        <a:rPr kumimoji="0" lang="en-US" altLang="ja-JP" sz="2200" b="1" i="0" u="none" strike="noStrike" cap="none" normalizeH="0" baseline="0" dirty="0">
                          <a:ln>
                            <a:noFill/>
                          </a:ln>
                          <a:solidFill>
                            <a:srgbClr val="0000FF"/>
                          </a:solidFill>
                          <a:effectLst/>
                          <a:latin typeface="Times New Roman" pitchFamily="18" charset="0"/>
                          <a:ea typeface="ＭＳ Ｐゴシック" charset="-128"/>
                          <a:cs typeface="Arial" charset="0"/>
                        </a:rPr>
                        <a:t> </a:t>
                      </a:r>
                      <a:r>
                        <a:rPr kumimoji="0" lang="en-US" altLang="ja-JP" sz="2200" b="1" i="0" u="none" strike="noStrike" cap="none" normalizeH="0" baseline="0" dirty="0" err="1">
                          <a:ln>
                            <a:noFill/>
                          </a:ln>
                          <a:solidFill>
                            <a:srgbClr val="0000FF"/>
                          </a:solidFill>
                          <a:effectLst/>
                          <a:latin typeface="Times New Roman" pitchFamily="18" charset="0"/>
                          <a:ea typeface="ＭＳ Ｐゴシック" charset="-128"/>
                          <a:cs typeface="Arial" charset="0"/>
                        </a:rPr>
                        <a:t>và</a:t>
                      </a:r>
                      <a:endParaRPr kumimoji="0" lang="en-US" altLang="ja-JP" sz="2200" b="1" i="0" u="none" strike="noStrike" cap="none" normalizeH="0" baseline="0" dirty="0">
                        <a:ln>
                          <a:noFill/>
                        </a:ln>
                        <a:solidFill>
                          <a:srgbClr val="0000FF"/>
                        </a:solidFill>
                        <a:effectLst/>
                        <a:latin typeface="Times New Roman" pitchFamily="18" charset="0"/>
                        <a:ea typeface="ＭＳ Ｐゴシック" charset="-128"/>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0000FF"/>
                          </a:solidFill>
                          <a:effectLst/>
                          <a:latin typeface="Times New Roman" pitchFamily="18" charset="0"/>
                          <a:ea typeface="ＭＳ Ｐゴシック" charset="-128"/>
                          <a:cs typeface="Arial" charset="0"/>
                        </a:rPr>
                        <a:t> </a:t>
                      </a:r>
                      <a:r>
                        <a:rPr kumimoji="0" lang="en-US" altLang="ja-JP" sz="2200" b="1" i="0" u="none" strike="noStrike" cap="none" normalizeH="0" baseline="0" dirty="0" err="1">
                          <a:ln>
                            <a:noFill/>
                          </a:ln>
                          <a:solidFill>
                            <a:srgbClr val="0000FF"/>
                          </a:solidFill>
                          <a:effectLst/>
                          <a:latin typeface="Times New Roman" pitchFamily="18" charset="0"/>
                          <a:ea typeface="ＭＳ Ｐゴシック" charset="-128"/>
                          <a:cs typeface="Arial" charset="0"/>
                        </a:rPr>
                        <a:t>gốc</a:t>
                      </a:r>
                      <a:r>
                        <a:rPr kumimoji="0" lang="en-US" altLang="ja-JP" sz="2200" b="1" i="0" u="none" strike="noStrike" cap="none" normalizeH="0" baseline="0" dirty="0">
                          <a:ln>
                            <a:noFill/>
                          </a:ln>
                          <a:solidFill>
                            <a:srgbClr val="0000FF"/>
                          </a:solidFill>
                          <a:effectLst/>
                          <a:latin typeface="Times New Roman" pitchFamily="18" charset="0"/>
                          <a:ea typeface="ＭＳ Ｐゴシック" charset="-128"/>
                          <a:cs typeface="Arial" charset="0"/>
                        </a:rPr>
                        <a:t> </a:t>
                      </a:r>
                      <a:r>
                        <a:rPr kumimoji="0" lang="en-US" altLang="ja-JP" sz="2200" b="1" i="0" u="none" strike="noStrike" cap="none" normalizeH="0" baseline="0" dirty="0" err="1">
                          <a:ln>
                            <a:noFill/>
                          </a:ln>
                          <a:solidFill>
                            <a:srgbClr val="0000FF"/>
                          </a:solidFill>
                          <a:effectLst/>
                          <a:latin typeface="Times New Roman" pitchFamily="18" charset="0"/>
                          <a:ea typeface="ＭＳ Ｐゴシック" charset="-128"/>
                          <a:cs typeface="Arial" charset="0"/>
                        </a:rPr>
                        <a:t>axit</a:t>
                      </a:r>
                      <a:endParaRPr kumimoji="0" lang="en-US" altLang="ja-JP" sz="2200" b="1" i="0" u="none" strike="noStrike" cap="none" normalizeH="0" baseline="0" dirty="0">
                        <a:ln>
                          <a:noFill/>
                        </a:ln>
                        <a:solidFill>
                          <a:srgbClr val="0000FF"/>
                        </a:solidFill>
                        <a:effectLst/>
                        <a:latin typeface="Times New Roman" pitchFamily="18" charset="0"/>
                        <a:ea typeface="ＭＳ Ｐゴシック" charset="-128"/>
                        <a:cs typeface="Arial" charset="0"/>
                      </a:endParaRPr>
                    </a:p>
                  </a:txBody>
                  <a:tcPr marL="68580" marR="685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bl>
          </a:graphicData>
        </a:graphic>
      </p:graphicFrame>
      <p:graphicFrame>
        <p:nvGraphicFramePr>
          <p:cNvPr id="8434" name="Group 242"/>
          <p:cNvGraphicFramePr>
            <a:graphicFrameLocks noGrp="1"/>
          </p:cNvGraphicFramePr>
          <p:nvPr>
            <p:ph sz="quarter" idx="4"/>
            <p:extLst>
              <p:ext uri="{D42A27DB-BD31-4B8C-83A1-F6EECF244321}">
                <p14:modId xmlns:p14="http://schemas.microsoft.com/office/powerpoint/2010/main" val="1364509826"/>
              </p:ext>
            </p:extLst>
          </p:nvPr>
        </p:nvGraphicFramePr>
        <p:xfrm>
          <a:off x="1346802" y="533400"/>
          <a:ext cx="7653689" cy="618085"/>
        </p:xfrm>
        <a:graphic>
          <a:graphicData uri="http://schemas.openxmlformats.org/drawingml/2006/table">
            <a:tbl>
              <a:tblPr/>
              <a:tblGrid>
                <a:gridCol w="7653689">
                  <a:extLst>
                    <a:ext uri="{9D8B030D-6E8A-4147-A177-3AD203B41FA5}">
                      <a16:colId xmlns:a16="http://schemas.microsoft.com/office/drawing/2014/main" val="20000"/>
                    </a:ext>
                  </a:extLst>
                </a:gridCol>
              </a:tblGrid>
              <a:tr h="6180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1" i="0" u="none" strike="noStrike" cap="none" normalizeH="0" baseline="0" dirty="0" err="1">
                          <a:ln>
                            <a:noFill/>
                          </a:ln>
                          <a:solidFill>
                            <a:srgbClr val="FF3399"/>
                          </a:solidFill>
                          <a:effectLst/>
                          <a:latin typeface="Times New Roman" pitchFamily="18" charset="0"/>
                          <a:ea typeface="ＭＳ Ｐゴシック" charset="-128"/>
                          <a:cs typeface="Times New Roman" pitchFamily="18" charset="0"/>
                        </a:rPr>
                        <a:t>Hiđro</a:t>
                      </a:r>
                      <a:r>
                        <a:rPr kumimoji="0" lang="en-US" altLang="ja-JP" sz="2400" b="1" i="0" u="none" strike="noStrike" cap="none" normalizeH="0" baseline="0" dirty="0">
                          <a:ln>
                            <a:noFill/>
                          </a:ln>
                          <a:solidFill>
                            <a:srgbClr val="FF3399"/>
                          </a:solidFill>
                          <a:effectLst/>
                          <a:latin typeface="Times New Roman" pitchFamily="18" charset="0"/>
                          <a:ea typeface="ＭＳ Ｐゴシック" charset="-128"/>
                          <a:cs typeface="Times New Roman" pitchFamily="18" charset="0"/>
                        </a:rPr>
                        <a:t> </a:t>
                      </a:r>
                      <a:r>
                        <a:rPr kumimoji="0" lang="en-US" altLang="ja-JP" sz="2400" b="1" i="0" u="none" strike="noStrike" cap="none" normalizeH="0" baseline="0" dirty="0" err="1">
                          <a:ln>
                            <a:noFill/>
                          </a:ln>
                          <a:solidFill>
                            <a:srgbClr val="FF3399"/>
                          </a:solidFill>
                          <a:effectLst/>
                          <a:latin typeface="Times New Roman" pitchFamily="18" charset="0"/>
                          <a:ea typeface="ＭＳ Ｐゴシック" charset="-128"/>
                          <a:cs typeface="Times New Roman" pitchFamily="18" charset="0"/>
                        </a:rPr>
                        <a:t>và</a:t>
                      </a:r>
                      <a:r>
                        <a:rPr kumimoji="0" lang="en-US" altLang="ja-JP" sz="2400" b="1" i="0" u="none" strike="noStrike" cap="none" normalizeH="0" baseline="0" dirty="0">
                          <a:ln>
                            <a:noFill/>
                          </a:ln>
                          <a:solidFill>
                            <a:srgbClr val="FF3399"/>
                          </a:solidFill>
                          <a:effectLst/>
                          <a:latin typeface="Times New Roman" pitchFamily="18" charset="0"/>
                          <a:ea typeface="ＭＳ Ｐゴシック" charset="-128"/>
                          <a:cs typeface="Times New Roman" pitchFamily="18" charset="0"/>
                        </a:rPr>
                        <a:t> </a:t>
                      </a:r>
                      <a:r>
                        <a:rPr kumimoji="0" lang="en-US" altLang="ja-JP" sz="2400" b="1" i="0" u="none" strike="noStrike" cap="none" normalizeH="0" baseline="0" dirty="0" err="1">
                          <a:ln>
                            <a:noFill/>
                          </a:ln>
                          <a:solidFill>
                            <a:srgbClr val="FF3399"/>
                          </a:solidFill>
                          <a:effectLst/>
                          <a:latin typeface="Times New Roman" pitchFamily="18" charset="0"/>
                          <a:ea typeface="ＭＳ Ｐゴシック" charset="-128"/>
                          <a:cs typeface="Times New Roman" pitchFamily="18" charset="0"/>
                        </a:rPr>
                        <a:t>các</a:t>
                      </a:r>
                      <a:r>
                        <a:rPr kumimoji="0" lang="en-US" altLang="ja-JP" sz="2400" b="1" i="0" u="none" strike="noStrike" cap="none" normalizeH="0" baseline="0" dirty="0">
                          <a:ln>
                            <a:noFill/>
                          </a:ln>
                          <a:solidFill>
                            <a:srgbClr val="FF3399"/>
                          </a:solidFill>
                          <a:effectLst/>
                          <a:latin typeface="Times New Roman" pitchFamily="18" charset="0"/>
                          <a:ea typeface="ＭＳ Ｐゴシック" charset="-128"/>
                          <a:cs typeface="Times New Roman" pitchFamily="18" charset="0"/>
                        </a:rPr>
                        <a:t> </a:t>
                      </a:r>
                      <a:r>
                        <a:rPr kumimoji="0" lang="en-US" altLang="ja-JP" sz="2400" b="1" i="0" u="none" strike="noStrike" cap="none" normalizeH="0" baseline="0" dirty="0" err="1">
                          <a:ln>
                            <a:noFill/>
                          </a:ln>
                          <a:solidFill>
                            <a:srgbClr val="FF3399"/>
                          </a:solidFill>
                          <a:effectLst/>
                          <a:latin typeface="Times New Roman" pitchFamily="18" charset="0"/>
                          <a:ea typeface="ＭＳ Ｐゴシック" charset="-128"/>
                          <a:cs typeface="Times New Roman" pitchFamily="18" charset="0"/>
                        </a:rPr>
                        <a:t>kim</a:t>
                      </a:r>
                      <a:r>
                        <a:rPr kumimoji="0" lang="en-US" altLang="ja-JP" sz="2400" b="1" i="0" u="none" strike="noStrike" cap="none" normalizeH="0" baseline="0" dirty="0">
                          <a:ln>
                            <a:noFill/>
                          </a:ln>
                          <a:solidFill>
                            <a:srgbClr val="FF3399"/>
                          </a:solidFill>
                          <a:effectLst/>
                          <a:latin typeface="Times New Roman" pitchFamily="18" charset="0"/>
                          <a:ea typeface="ＭＳ Ｐゴシック" charset="-128"/>
                          <a:cs typeface="Times New Roman" pitchFamily="18" charset="0"/>
                        </a:rPr>
                        <a:t> </a:t>
                      </a:r>
                      <a:r>
                        <a:rPr kumimoji="0" lang="en-US" altLang="ja-JP" sz="2400" b="1" i="0" u="none" strike="noStrike" cap="none" normalizeH="0" baseline="0" dirty="0" err="1">
                          <a:ln>
                            <a:noFill/>
                          </a:ln>
                          <a:solidFill>
                            <a:srgbClr val="FF3399"/>
                          </a:solidFill>
                          <a:effectLst/>
                          <a:latin typeface="Times New Roman" pitchFamily="18" charset="0"/>
                          <a:ea typeface="ＭＳ Ｐゴシック" charset="-128"/>
                          <a:cs typeface="Times New Roman" pitchFamily="18" charset="0"/>
                        </a:rPr>
                        <a:t>loại</a:t>
                      </a:r>
                      <a:endParaRPr kumimoji="0" lang="en-US" altLang="ja-JP" sz="2400" b="1" i="0" u="none" strike="noStrike" cap="none" normalizeH="0" baseline="0" dirty="0">
                        <a:ln>
                          <a:noFill/>
                        </a:ln>
                        <a:solidFill>
                          <a:srgbClr val="FF3399"/>
                        </a:solidFill>
                        <a:effectLst/>
                        <a:latin typeface="Times New Roman" pitchFamily="18" charset="0"/>
                        <a:ea typeface="ＭＳ Ｐゴシック" charset="-128"/>
                        <a:cs typeface="Times New Roman" pitchFamily="18" charset="0"/>
                      </a:endParaRPr>
                    </a:p>
                  </a:txBody>
                  <a:tcPr marL="68580" marR="685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bl>
          </a:graphicData>
        </a:graphic>
      </p:graphicFrame>
      <p:graphicFrame>
        <p:nvGraphicFramePr>
          <p:cNvPr id="1026" name="Object 253"/>
          <p:cNvGraphicFramePr>
            <a:graphicFrameLocks noChangeAspect="1"/>
          </p:cNvGraphicFramePr>
          <p:nvPr>
            <p:extLst>
              <p:ext uri="{D42A27DB-BD31-4B8C-83A1-F6EECF244321}">
                <p14:modId xmlns:p14="http://schemas.microsoft.com/office/powerpoint/2010/main" val="2750358496"/>
              </p:ext>
            </p:extLst>
          </p:nvPr>
        </p:nvGraphicFramePr>
        <p:xfrm>
          <a:off x="-731032" y="5521589"/>
          <a:ext cx="95250" cy="127000"/>
        </p:xfrm>
        <a:graphic>
          <a:graphicData uri="http://schemas.openxmlformats.org/presentationml/2006/ole">
            <mc:AlternateContent xmlns:mc="http://schemas.openxmlformats.org/markup-compatibility/2006">
              <mc:Choice xmlns:v="urn:schemas-microsoft-com:vml" Requires="v">
                <p:oleObj name="Equation" r:id="rId3" imgW="126725" imgH="126725" progId="Equation.DSMT4">
                  <p:embed/>
                </p:oleObj>
              </mc:Choice>
              <mc:Fallback>
                <p:oleObj name="Equation" r:id="rId3" imgW="126725" imgH="126725"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032" y="5521589"/>
                        <a:ext cx="95250" cy="127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7842185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396"/>
                                        </p:tgtEl>
                                        <p:attrNameLst>
                                          <p:attrName>style.visibility</p:attrName>
                                        </p:attrNameLst>
                                      </p:cBhvr>
                                      <p:to>
                                        <p:strVal val="visible"/>
                                      </p:to>
                                    </p:set>
                                    <p:anim calcmode="lin" valueType="num">
                                      <p:cBhvr>
                                        <p:cTn id="7" dur="500" fill="hold"/>
                                        <p:tgtEl>
                                          <p:spTgt spid="8396"/>
                                        </p:tgtEl>
                                        <p:attrNameLst>
                                          <p:attrName>ppt_w</p:attrName>
                                        </p:attrNameLst>
                                      </p:cBhvr>
                                      <p:tavLst>
                                        <p:tav tm="0">
                                          <p:val>
                                            <p:fltVal val="0"/>
                                          </p:val>
                                        </p:tav>
                                        <p:tav tm="100000">
                                          <p:val>
                                            <p:strVal val="#ppt_w"/>
                                          </p:val>
                                        </p:tav>
                                      </p:tavLst>
                                    </p:anim>
                                    <p:anim calcmode="lin" valueType="num">
                                      <p:cBhvr>
                                        <p:cTn id="8" dur="500" fill="hold"/>
                                        <p:tgtEl>
                                          <p:spTgt spid="8396"/>
                                        </p:tgtEl>
                                        <p:attrNameLst>
                                          <p:attrName>ppt_h</p:attrName>
                                        </p:attrNameLst>
                                      </p:cBhvr>
                                      <p:tavLst>
                                        <p:tav tm="0">
                                          <p:val>
                                            <p:fltVal val="0"/>
                                          </p:val>
                                        </p:tav>
                                        <p:tav tm="100000">
                                          <p:val>
                                            <p:strVal val="#ppt_h"/>
                                          </p:val>
                                        </p:tav>
                                      </p:tavLst>
                                    </p:anim>
                                    <p:animEffect transition="in" filter="fade">
                                      <p:cBhvr>
                                        <p:cTn id="9" dur="500"/>
                                        <p:tgtEl>
                                          <p:spTgt spid="839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397"/>
                                        </p:tgtEl>
                                        <p:attrNameLst>
                                          <p:attrName>style.visibility</p:attrName>
                                        </p:attrNameLst>
                                      </p:cBhvr>
                                      <p:to>
                                        <p:strVal val="visible"/>
                                      </p:to>
                                    </p:set>
                                    <p:animEffect transition="in" filter="fade">
                                      <p:cBhvr>
                                        <p:cTn id="14" dur="1000"/>
                                        <p:tgtEl>
                                          <p:spTgt spid="8397"/>
                                        </p:tgtEl>
                                      </p:cBhvr>
                                    </p:animEffect>
                                    <p:anim calcmode="lin" valueType="num">
                                      <p:cBhvr>
                                        <p:cTn id="15" dur="1000" fill="hold"/>
                                        <p:tgtEl>
                                          <p:spTgt spid="8397"/>
                                        </p:tgtEl>
                                        <p:attrNameLst>
                                          <p:attrName>ppt_x</p:attrName>
                                        </p:attrNameLst>
                                      </p:cBhvr>
                                      <p:tavLst>
                                        <p:tav tm="0">
                                          <p:val>
                                            <p:strVal val="#ppt_x"/>
                                          </p:val>
                                        </p:tav>
                                        <p:tav tm="100000">
                                          <p:val>
                                            <p:strVal val="#ppt_x"/>
                                          </p:val>
                                        </p:tav>
                                      </p:tavLst>
                                    </p:anim>
                                    <p:anim calcmode="lin" valueType="num">
                                      <p:cBhvr>
                                        <p:cTn id="16" dur="1000" fill="hold"/>
                                        <p:tgtEl>
                                          <p:spTgt spid="839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8398"/>
                                        </p:tgtEl>
                                        <p:attrNameLst>
                                          <p:attrName>style.visibility</p:attrName>
                                        </p:attrNameLst>
                                      </p:cBhvr>
                                      <p:to>
                                        <p:strVal val="visible"/>
                                      </p:to>
                                    </p:set>
                                    <p:anim calcmode="lin" valueType="num">
                                      <p:cBhvr>
                                        <p:cTn id="21" dur="1000" fill="hold"/>
                                        <p:tgtEl>
                                          <p:spTgt spid="8398"/>
                                        </p:tgtEl>
                                        <p:attrNameLst>
                                          <p:attrName>ppt_x</p:attrName>
                                        </p:attrNameLst>
                                      </p:cBhvr>
                                      <p:tavLst>
                                        <p:tav tm="0">
                                          <p:val>
                                            <p:strVal val="#ppt_x-.2"/>
                                          </p:val>
                                        </p:tav>
                                        <p:tav tm="100000">
                                          <p:val>
                                            <p:strVal val="#ppt_x"/>
                                          </p:val>
                                        </p:tav>
                                      </p:tavLst>
                                    </p:anim>
                                    <p:anim calcmode="lin" valueType="num">
                                      <p:cBhvr>
                                        <p:cTn id="22" dur="1000" fill="hold"/>
                                        <p:tgtEl>
                                          <p:spTgt spid="839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39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399"/>
                                        </p:tgtEl>
                                        <p:attrNameLst>
                                          <p:attrName>style.visibility</p:attrName>
                                        </p:attrNameLst>
                                      </p:cBhvr>
                                      <p:to>
                                        <p:strVal val="visible"/>
                                      </p:to>
                                    </p:set>
                                    <p:anim calcmode="lin" valueType="num">
                                      <p:cBhvr>
                                        <p:cTn id="28" dur="500" fill="hold"/>
                                        <p:tgtEl>
                                          <p:spTgt spid="8399"/>
                                        </p:tgtEl>
                                        <p:attrNameLst>
                                          <p:attrName>ppt_w</p:attrName>
                                        </p:attrNameLst>
                                      </p:cBhvr>
                                      <p:tavLst>
                                        <p:tav tm="0">
                                          <p:val>
                                            <p:fltVal val="0"/>
                                          </p:val>
                                        </p:tav>
                                        <p:tav tm="100000">
                                          <p:val>
                                            <p:strVal val="#ppt_w"/>
                                          </p:val>
                                        </p:tav>
                                      </p:tavLst>
                                    </p:anim>
                                    <p:anim calcmode="lin" valueType="num">
                                      <p:cBhvr>
                                        <p:cTn id="29" dur="500" fill="hold"/>
                                        <p:tgtEl>
                                          <p:spTgt spid="8399"/>
                                        </p:tgtEl>
                                        <p:attrNameLst>
                                          <p:attrName>ppt_h</p:attrName>
                                        </p:attrNameLst>
                                      </p:cBhvr>
                                      <p:tavLst>
                                        <p:tav tm="0">
                                          <p:val>
                                            <p:fltVal val="0"/>
                                          </p:val>
                                        </p:tav>
                                        <p:tav tm="100000">
                                          <p:val>
                                            <p:strVal val="#ppt_h"/>
                                          </p:val>
                                        </p:tav>
                                      </p:tavLst>
                                    </p:anim>
                                    <p:animEffect transition="in" filter="fade">
                                      <p:cBhvr>
                                        <p:cTn id="30" dur="500"/>
                                        <p:tgtEl>
                                          <p:spTgt spid="839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xit" presetSubtype="0" fill="hold" grpId="1" nodeType="clickEffect">
                                  <p:stCondLst>
                                    <p:cond delay="0"/>
                                  </p:stCondLst>
                                  <p:childTnLst>
                                    <p:anim calcmode="lin" valueType="num">
                                      <p:cBhvr>
                                        <p:cTn id="34" dur="500"/>
                                        <p:tgtEl>
                                          <p:spTgt spid="8397"/>
                                        </p:tgtEl>
                                        <p:attrNameLst>
                                          <p:attrName>ppt_w</p:attrName>
                                        </p:attrNameLst>
                                      </p:cBhvr>
                                      <p:tavLst>
                                        <p:tav tm="0">
                                          <p:val>
                                            <p:strVal val="ppt_w"/>
                                          </p:val>
                                        </p:tav>
                                        <p:tav tm="100000">
                                          <p:val>
                                            <p:fltVal val="0"/>
                                          </p:val>
                                        </p:tav>
                                      </p:tavLst>
                                    </p:anim>
                                    <p:anim calcmode="lin" valueType="num">
                                      <p:cBhvr>
                                        <p:cTn id="35" dur="500"/>
                                        <p:tgtEl>
                                          <p:spTgt spid="8397"/>
                                        </p:tgtEl>
                                        <p:attrNameLst>
                                          <p:attrName>ppt_h</p:attrName>
                                        </p:attrNameLst>
                                      </p:cBhvr>
                                      <p:tavLst>
                                        <p:tav tm="0">
                                          <p:val>
                                            <p:strVal val="ppt_h"/>
                                          </p:val>
                                        </p:tav>
                                        <p:tav tm="100000">
                                          <p:val>
                                            <p:fltVal val="0"/>
                                          </p:val>
                                        </p:tav>
                                      </p:tavLst>
                                    </p:anim>
                                    <p:animEffect transition="out" filter="fade">
                                      <p:cBhvr>
                                        <p:cTn id="36" dur="500"/>
                                        <p:tgtEl>
                                          <p:spTgt spid="8397"/>
                                        </p:tgtEl>
                                      </p:cBhvr>
                                    </p:animEffect>
                                    <p:set>
                                      <p:cBhvr>
                                        <p:cTn id="37" dur="1" fill="hold">
                                          <p:stCondLst>
                                            <p:cond delay="499"/>
                                          </p:stCondLst>
                                        </p:cTn>
                                        <p:tgtEl>
                                          <p:spTgt spid="8397"/>
                                        </p:tgtEl>
                                        <p:attrNameLst>
                                          <p:attrName>style.visibility</p:attrName>
                                        </p:attrNameLst>
                                      </p:cBhvr>
                                      <p:to>
                                        <p:strVal val="hidden"/>
                                      </p:to>
                                    </p:set>
                                  </p:childTnLst>
                                </p:cTn>
                              </p:par>
                              <p:par>
                                <p:cTn id="38" presetID="53" presetClass="exit" presetSubtype="0" fill="hold" grpId="1" nodeType="withEffect">
                                  <p:stCondLst>
                                    <p:cond delay="0"/>
                                  </p:stCondLst>
                                  <p:childTnLst>
                                    <p:anim calcmode="lin" valueType="num">
                                      <p:cBhvr>
                                        <p:cTn id="39" dur="500"/>
                                        <p:tgtEl>
                                          <p:spTgt spid="8398"/>
                                        </p:tgtEl>
                                        <p:attrNameLst>
                                          <p:attrName>ppt_w</p:attrName>
                                        </p:attrNameLst>
                                      </p:cBhvr>
                                      <p:tavLst>
                                        <p:tav tm="0">
                                          <p:val>
                                            <p:strVal val="ppt_w"/>
                                          </p:val>
                                        </p:tav>
                                        <p:tav tm="100000">
                                          <p:val>
                                            <p:fltVal val="0"/>
                                          </p:val>
                                        </p:tav>
                                      </p:tavLst>
                                    </p:anim>
                                    <p:anim calcmode="lin" valueType="num">
                                      <p:cBhvr>
                                        <p:cTn id="40" dur="500"/>
                                        <p:tgtEl>
                                          <p:spTgt spid="8398"/>
                                        </p:tgtEl>
                                        <p:attrNameLst>
                                          <p:attrName>ppt_h</p:attrName>
                                        </p:attrNameLst>
                                      </p:cBhvr>
                                      <p:tavLst>
                                        <p:tav tm="0">
                                          <p:val>
                                            <p:strVal val="ppt_h"/>
                                          </p:val>
                                        </p:tav>
                                        <p:tav tm="100000">
                                          <p:val>
                                            <p:fltVal val="0"/>
                                          </p:val>
                                        </p:tav>
                                      </p:tavLst>
                                    </p:anim>
                                    <p:animEffect transition="out" filter="fade">
                                      <p:cBhvr>
                                        <p:cTn id="41" dur="500"/>
                                        <p:tgtEl>
                                          <p:spTgt spid="8398"/>
                                        </p:tgtEl>
                                      </p:cBhvr>
                                    </p:animEffect>
                                    <p:set>
                                      <p:cBhvr>
                                        <p:cTn id="42" dur="1" fill="hold">
                                          <p:stCondLst>
                                            <p:cond delay="499"/>
                                          </p:stCondLst>
                                        </p:cTn>
                                        <p:tgtEl>
                                          <p:spTgt spid="8398"/>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xit" presetSubtype="10" fill="hold" grpId="1" nodeType="clickEffect">
                                  <p:stCondLst>
                                    <p:cond delay="0"/>
                                  </p:stCondLst>
                                  <p:childTnLst>
                                    <p:animEffect transition="out" filter="blinds(horizontal)">
                                      <p:cBhvr>
                                        <p:cTn id="46" dur="500"/>
                                        <p:tgtEl>
                                          <p:spTgt spid="8396"/>
                                        </p:tgtEl>
                                      </p:cBhvr>
                                    </p:animEffect>
                                    <p:set>
                                      <p:cBhvr>
                                        <p:cTn id="47" dur="1" fill="hold">
                                          <p:stCondLst>
                                            <p:cond delay="499"/>
                                          </p:stCondLst>
                                        </p:cTn>
                                        <p:tgtEl>
                                          <p:spTgt spid="8396"/>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500"/>
                                        <p:tgtEl>
                                          <p:spTgt spid="8399"/>
                                        </p:tgtEl>
                                      </p:cBhvr>
                                    </p:animEffect>
                                    <p:set>
                                      <p:cBhvr>
                                        <p:cTn id="50" dur="1" fill="hold">
                                          <p:stCondLst>
                                            <p:cond delay="499"/>
                                          </p:stCondLst>
                                        </p:cTn>
                                        <p:tgtEl>
                                          <p:spTgt spid="8399"/>
                                        </p:tgtEl>
                                        <p:attrNameLst>
                                          <p:attrName>style.visibility</p:attrName>
                                        </p:attrNameLst>
                                      </p:cBhvr>
                                      <p:to>
                                        <p:strVal val="hidden"/>
                                      </p:to>
                                    </p:set>
                                  </p:childTnLst>
                                </p:cTn>
                              </p:par>
                              <p:par>
                                <p:cTn id="51" presetID="53" presetClass="entr" presetSubtype="0" fill="hold" grpId="0" nodeType="withEffect">
                                  <p:stCondLst>
                                    <p:cond delay="0"/>
                                  </p:stCondLst>
                                  <p:childTnLst>
                                    <p:set>
                                      <p:cBhvr>
                                        <p:cTn id="52" dur="1" fill="hold">
                                          <p:stCondLst>
                                            <p:cond delay="0"/>
                                          </p:stCondLst>
                                        </p:cTn>
                                        <p:tgtEl>
                                          <p:spTgt spid="8400"/>
                                        </p:tgtEl>
                                        <p:attrNameLst>
                                          <p:attrName>style.visibility</p:attrName>
                                        </p:attrNameLst>
                                      </p:cBhvr>
                                      <p:to>
                                        <p:strVal val="visible"/>
                                      </p:to>
                                    </p:set>
                                    <p:anim calcmode="lin" valueType="num">
                                      <p:cBhvr>
                                        <p:cTn id="53" dur="500" fill="hold"/>
                                        <p:tgtEl>
                                          <p:spTgt spid="8400"/>
                                        </p:tgtEl>
                                        <p:attrNameLst>
                                          <p:attrName>ppt_w</p:attrName>
                                        </p:attrNameLst>
                                      </p:cBhvr>
                                      <p:tavLst>
                                        <p:tav tm="0">
                                          <p:val>
                                            <p:fltVal val="0"/>
                                          </p:val>
                                        </p:tav>
                                        <p:tav tm="100000">
                                          <p:val>
                                            <p:strVal val="#ppt_w"/>
                                          </p:val>
                                        </p:tav>
                                      </p:tavLst>
                                    </p:anim>
                                    <p:anim calcmode="lin" valueType="num">
                                      <p:cBhvr>
                                        <p:cTn id="54" dur="500" fill="hold"/>
                                        <p:tgtEl>
                                          <p:spTgt spid="8400"/>
                                        </p:tgtEl>
                                        <p:attrNameLst>
                                          <p:attrName>ppt_h</p:attrName>
                                        </p:attrNameLst>
                                      </p:cBhvr>
                                      <p:tavLst>
                                        <p:tav tm="0">
                                          <p:val>
                                            <p:fltVal val="0"/>
                                          </p:val>
                                        </p:tav>
                                        <p:tav tm="100000">
                                          <p:val>
                                            <p:strVal val="#ppt_h"/>
                                          </p:val>
                                        </p:tav>
                                      </p:tavLst>
                                    </p:anim>
                                    <p:animEffect transition="in" filter="fade">
                                      <p:cBhvr>
                                        <p:cTn id="55" dur="500"/>
                                        <p:tgtEl>
                                          <p:spTgt spid="840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8401"/>
                                        </p:tgtEl>
                                        <p:attrNameLst>
                                          <p:attrName>style.visibility</p:attrName>
                                        </p:attrNameLst>
                                      </p:cBhvr>
                                      <p:to>
                                        <p:strVal val="visible"/>
                                      </p:to>
                                    </p:set>
                                    <p:animEffect transition="in" filter="fade">
                                      <p:cBhvr>
                                        <p:cTn id="60" dur="1000"/>
                                        <p:tgtEl>
                                          <p:spTgt spid="8401"/>
                                        </p:tgtEl>
                                      </p:cBhvr>
                                    </p:animEffect>
                                    <p:anim calcmode="lin" valueType="num">
                                      <p:cBhvr>
                                        <p:cTn id="61" dur="1000" fill="hold"/>
                                        <p:tgtEl>
                                          <p:spTgt spid="8401"/>
                                        </p:tgtEl>
                                        <p:attrNameLst>
                                          <p:attrName>ppt_x</p:attrName>
                                        </p:attrNameLst>
                                      </p:cBhvr>
                                      <p:tavLst>
                                        <p:tav tm="0">
                                          <p:val>
                                            <p:strVal val="#ppt_x"/>
                                          </p:val>
                                        </p:tav>
                                        <p:tav tm="100000">
                                          <p:val>
                                            <p:strVal val="#ppt_x"/>
                                          </p:val>
                                        </p:tav>
                                      </p:tavLst>
                                    </p:anim>
                                    <p:anim calcmode="lin" valueType="num">
                                      <p:cBhvr>
                                        <p:cTn id="62" dur="1000" fill="hold"/>
                                        <p:tgtEl>
                                          <p:spTgt spid="8401"/>
                                        </p:tgtEl>
                                        <p:attrNameLst>
                                          <p:attrName>ppt_y</p:attrName>
                                        </p:attrNameLst>
                                      </p:cBhvr>
                                      <p:tavLst>
                                        <p:tav tm="0">
                                          <p:val>
                                            <p:strVal val="#ppt_y-.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0" presetClass="entr" presetSubtype="0" fill="hold" grpId="0" nodeType="clickEffect">
                                  <p:stCondLst>
                                    <p:cond delay="0"/>
                                  </p:stCondLst>
                                  <p:childTnLst>
                                    <p:set>
                                      <p:cBhvr>
                                        <p:cTn id="66" dur="1" fill="hold">
                                          <p:stCondLst>
                                            <p:cond delay="0"/>
                                          </p:stCondLst>
                                        </p:cTn>
                                        <p:tgtEl>
                                          <p:spTgt spid="8402"/>
                                        </p:tgtEl>
                                        <p:attrNameLst>
                                          <p:attrName>style.visibility</p:attrName>
                                        </p:attrNameLst>
                                      </p:cBhvr>
                                      <p:to>
                                        <p:strVal val="visible"/>
                                      </p:to>
                                    </p:set>
                                    <p:animEffect transition="in" filter="wedge">
                                      <p:cBhvr>
                                        <p:cTn id="67" dur="2000"/>
                                        <p:tgtEl>
                                          <p:spTgt spid="840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8403"/>
                                        </p:tgtEl>
                                        <p:attrNameLst>
                                          <p:attrName>style.visibility</p:attrName>
                                        </p:attrNameLst>
                                      </p:cBhvr>
                                      <p:to>
                                        <p:strVal val="visible"/>
                                      </p:to>
                                    </p:set>
                                    <p:anim calcmode="lin" valueType="num">
                                      <p:cBhvr>
                                        <p:cTn id="72" dur="500" fill="hold"/>
                                        <p:tgtEl>
                                          <p:spTgt spid="8403"/>
                                        </p:tgtEl>
                                        <p:attrNameLst>
                                          <p:attrName>ppt_w</p:attrName>
                                        </p:attrNameLst>
                                      </p:cBhvr>
                                      <p:tavLst>
                                        <p:tav tm="0">
                                          <p:val>
                                            <p:fltVal val="0"/>
                                          </p:val>
                                        </p:tav>
                                        <p:tav tm="100000">
                                          <p:val>
                                            <p:strVal val="#ppt_w"/>
                                          </p:val>
                                        </p:tav>
                                      </p:tavLst>
                                    </p:anim>
                                    <p:anim calcmode="lin" valueType="num">
                                      <p:cBhvr>
                                        <p:cTn id="73" dur="500" fill="hold"/>
                                        <p:tgtEl>
                                          <p:spTgt spid="8403"/>
                                        </p:tgtEl>
                                        <p:attrNameLst>
                                          <p:attrName>ppt_h</p:attrName>
                                        </p:attrNameLst>
                                      </p:cBhvr>
                                      <p:tavLst>
                                        <p:tav tm="0">
                                          <p:val>
                                            <p:fltVal val="0"/>
                                          </p:val>
                                        </p:tav>
                                        <p:tav tm="100000">
                                          <p:val>
                                            <p:strVal val="#ppt_h"/>
                                          </p:val>
                                        </p:tav>
                                      </p:tavLst>
                                    </p:anim>
                                    <p:animEffect transition="in" filter="fade">
                                      <p:cBhvr>
                                        <p:cTn id="74" dur="500"/>
                                        <p:tgtEl>
                                          <p:spTgt spid="8403"/>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9" presetClass="exit" presetSubtype="0" fill="hold" grpId="1" nodeType="clickEffect">
                                  <p:stCondLst>
                                    <p:cond delay="0"/>
                                  </p:stCondLst>
                                  <p:childTnLst>
                                    <p:animEffect transition="out" filter="dissolve">
                                      <p:cBhvr>
                                        <p:cTn id="78" dur="500"/>
                                        <p:tgtEl>
                                          <p:spTgt spid="8400"/>
                                        </p:tgtEl>
                                      </p:cBhvr>
                                    </p:animEffect>
                                    <p:set>
                                      <p:cBhvr>
                                        <p:cTn id="79" dur="1" fill="hold">
                                          <p:stCondLst>
                                            <p:cond delay="499"/>
                                          </p:stCondLst>
                                        </p:cTn>
                                        <p:tgtEl>
                                          <p:spTgt spid="8400"/>
                                        </p:tgtEl>
                                        <p:attrNameLst>
                                          <p:attrName>style.visibility</p:attrName>
                                        </p:attrNameLst>
                                      </p:cBhvr>
                                      <p:to>
                                        <p:strVal val="hidden"/>
                                      </p:to>
                                    </p:set>
                                  </p:childTnLst>
                                </p:cTn>
                              </p:par>
                              <p:par>
                                <p:cTn id="80" presetID="9" presetClass="exit" presetSubtype="0" fill="hold" grpId="1" nodeType="withEffect">
                                  <p:stCondLst>
                                    <p:cond delay="0"/>
                                  </p:stCondLst>
                                  <p:childTnLst>
                                    <p:animEffect transition="out" filter="dissolve">
                                      <p:cBhvr>
                                        <p:cTn id="81" dur="500"/>
                                        <p:tgtEl>
                                          <p:spTgt spid="8401"/>
                                        </p:tgtEl>
                                      </p:cBhvr>
                                    </p:animEffect>
                                    <p:set>
                                      <p:cBhvr>
                                        <p:cTn id="82" dur="1" fill="hold">
                                          <p:stCondLst>
                                            <p:cond delay="499"/>
                                          </p:stCondLst>
                                        </p:cTn>
                                        <p:tgtEl>
                                          <p:spTgt spid="8401"/>
                                        </p:tgtEl>
                                        <p:attrNameLst>
                                          <p:attrName>style.visibility</p:attrName>
                                        </p:attrNameLst>
                                      </p:cBhvr>
                                      <p:to>
                                        <p:strVal val="hidden"/>
                                      </p:to>
                                    </p:set>
                                  </p:childTnLst>
                                </p:cTn>
                              </p:par>
                              <p:par>
                                <p:cTn id="83" presetID="9" presetClass="exit" presetSubtype="0" fill="hold" grpId="1" nodeType="withEffect">
                                  <p:stCondLst>
                                    <p:cond delay="0"/>
                                  </p:stCondLst>
                                  <p:childTnLst>
                                    <p:animEffect transition="out" filter="dissolve">
                                      <p:cBhvr>
                                        <p:cTn id="84" dur="500"/>
                                        <p:tgtEl>
                                          <p:spTgt spid="8403"/>
                                        </p:tgtEl>
                                      </p:cBhvr>
                                    </p:animEffect>
                                    <p:set>
                                      <p:cBhvr>
                                        <p:cTn id="85" dur="1" fill="hold">
                                          <p:stCondLst>
                                            <p:cond delay="499"/>
                                          </p:stCondLst>
                                        </p:cTn>
                                        <p:tgtEl>
                                          <p:spTgt spid="8403"/>
                                        </p:tgtEl>
                                        <p:attrNameLst>
                                          <p:attrName>style.visibility</p:attrName>
                                        </p:attrNameLst>
                                      </p:cBhvr>
                                      <p:to>
                                        <p:strVal val="hidden"/>
                                      </p:to>
                                    </p:set>
                                  </p:childTnLst>
                                </p:cTn>
                              </p:par>
                              <p:par>
                                <p:cTn id="86" presetID="9" presetClass="exit" presetSubtype="0" fill="hold" grpId="1" nodeType="withEffect">
                                  <p:stCondLst>
                                    <p:cond delay="0"/>
                                  </p:stCondLst>
                                  <p:childTnLst>
                                    <p:animEffect transition="out" filter="dissolve">
                                      <p:cBhvr>
                                        <p:cTn id="87" dur="500"/>
                                        <p:tgtEl>
                                          <p:spTgt spid="8402"/>
                                        </p:tgtEl>
                                      </p:cBhvr>
                                    </p:animEffect>
                                    <p:set>
                                      <p:cBhvr>
                                        <p:cTn id="88" dur="1" fill="hold">
                                          <p:stCondLst>
                                            <p:cond delay="499"/>
                                          </p:stCondLst>
                                        </p:cTn>
                                        <p:tgtEl>
                                          <p:spTgt spid="84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 grpId="0" animBg="1"/>
      <p:bldP spid="8396" grpId="1" animBg="1"/>
      <p:bldP spid="8397" grpId="0" animBg="1"/>
      <p:bldP spid="8397" grpId="1" animBg="1"/>
      <p:bldP spid="8398" grpId="0" animBg="1"/>
      <p:bldP spid="8398" grpId="1" animBg="1"/>
      <p:bldP spid="8399" grpId="0" animBg="1"/>
      <p:bldP spid="8399" grpId="1" animBg="1"/>
      <p:bldP spid="8400" grpId="0" animBg="1"/>
      <p:bldP spid="8400" grpId="1" animBg="1"/>
      <p:bldP spid="8401" grpId="0" animBg="1"/>
      <p:bldP spid="8401" grpId="1" animBg="1"/>
      <p:bldP spid="8402" grpId="0" animBg="1"/>
      <p:bldP spid="8402" grpId="1" animBg="1"/>
      <p:bldP spid="8403" grpId="0" animBg="1"/>
      <p:bldP spid="840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479096" y="0"/>
            <a:ext cx="7391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sz="4400" b="1" dirty="0">
                <a:solidFill>
                  <a:srgbClr val="FF0000"/>
                </a:solidFill>
              </a:rPr>
              <a:t>MÀU SẮC MỘT SỐ CHẤT</a:t>
            </a:r>
          </a:p>
        </p:txBody>
      </p:sp>
      <p:sp>
        <p:nvSpPr>
          <p:cNvPr id="14339" name="Line 3"/>
          <p:cNvSpPr>
            <a:spLocks noChangeShapeType="1"/>
          </p:cNvSpPr>
          <p:nvPr/>
        </p:nvSpPr>
        <p:spPr bwMode="auto">
          <a:xfrm>
            <a:off x="2209800" y="1066800"/>
            <a:ext cx="4267200" cy="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4340" name="Group 4"/>
          <p:cNvGrpSpPr>
            <a:grpSpLocks/>
          </p:cNvGrpSpPr>
          <p:nvPr/>
        </p:nvGrpSpPr>
        <p:grpSpPr bwMode="auto">
          <a:xfrm>
            <a:off x="4921250" y="838200"/>
            <a:ext cx="1936750" cy="2590800"/>
            <a:chOff x="1536" y="2544"/>
            <a:chExt cx="1024" cy="975"/>
          </a:xfrm>
        </p:grpSpPr>
        <p:pic>
          <p:nvPicPr>
            <p:cNvPr id="14363" name="Picture 5"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 y="2544"/>
              <a:ext cx="102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4" name="Text Box 6"/>
            <p:cNvSpPr txBox="1">
              <a:spLocks noChangeArrowheads="1"/>
            </p:cNvSpPr>
            <p:nvPr/>
          </p:nvSpPr>
          <p:spPr bwMode="auto">
            <a:xfrm>
              <a:off x="1728" y="3312"/>
              <a:ext cx="72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spcBef>
                  <a:spcPct val="50000"/>
                </a:spcBef>
              </a:pPr>
              <a:r>
                <a:rPr lang="en-US" altLang="en-US" sz="3000"/>
                <a:t>PbS</a:t>
              </a:r>
            </a:p>
          </p:txBody>
        </p:sp>
      </p:grpSp>
      <p:grpSp>
        <p:nvGrpSpPr>
          <p:cNvPr id="14341" name="Group 7"/>
          <p:cNvGrpSpPr>
            <a:grpSpLocks/>
          </p:cNvGrpSpPr>
          <p:nvPr/>
        </p:nvGrpSpPr>
        <p:grpSpPr bwMode="auto">
          <a:xfrm>
            <a:off x="2819400" y="838200"/>
            <a:ext cx="1981200" cy="2590800"/>
            <a:chOff x="288" y="2544"/>
            <a:chExt cx="1098" cy="959"/>
          </a:xfrm>
        </p:grpSpPr>
        <p:pic>
          <p:nvPicPr>
            <p:cNvPr id="14361" name="Picture 8"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2544"/>
              <a:ext cx="102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2" name="Text Box 9"/>
            <p:cNvSpPr txBox="1">
              <a:spLocks noChangeArrowheads="1"/>
            </p:cNvSpPr>
            <p:nvPr/>
          </p:nvSpPr>
          <p:spPr bwMode="auto">
            <a:xfrm>
              <a:off x="426" y="3299"/>
              <a:ext cx="96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spcBef>
                  <a:spcPct val="50000"/>
                </a:spcBef>
              </a:pPr>
              <a:r>
                <a:rPr lang="en-US" altLang="en-US" sz="3000"/>
                <a:t>BaSO</a:t>
              </a:r>
              <a:r>
                <a:rPr lang="en-US" altLang="en-US" sz="3000" baseline="-25000"/>
                <a:t>4</a:t>
              </a:r>
            </a:p>
          </p:txBody>
        </p:sp>
      </p:grpSp>
      <p:grpSp>
        <p:nvGrpSpPr>
          <p:cNvPr id="14342" name="Group 10"/>
          <p:cNvGrpSpPr>
            <a:grpSpLocks/>
          </p:cNvGrpSpPr>
          <p:nvPr/>
        </p:nvGrpSpPr>
        <p:grpSpPr bwMode="auto">
          <a:xfrm>
            <a:off x="0" y="838200"/>
            <a:ext cx="2590800" cy="2592388"/>
            <a:chOff x="240" y="1296"/>
            <a:chExt cx="1024" cy="939"/>
          </a:xfrm>
        </p:grpSpPr>
        <p:pic>
          <p:nvPicPr>
            <p:cNvPr id="14359" name="Picture 11"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1296"/>
              <a:ext cx="102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0" name="Text Box 12"/>
            <p:cNvSpPr txBox="1">
              <a:spLocks noChangeArrowheads="1"/>
            </p:cNvSpPr>
            <p:nvPr/>
          </p:nvSpPr>
          <p:spPr bwMode="auto">
            <a:xfrm>
              <a:off x="432" y="2036"/>
              <a:ext cx="768"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spcBef>
                  <a:spcPct val="50000"/>
                </a:spcBef>
              </a:pPr>
              <a:r>
                <a:rPr lang="en-US" altLang="en-US" sz="3000"/>
                <a:t>AgCl</a:t>
              </a:r>
            </a:p>
          </p:txBody>
        </p:sp>
      </p:grpSp>
      <p:grpSp>
        <p:nvGrpSpPr>
          <p:cNvPr id="14343" name="Group 13"/>
          <p:cNvGrpSpPr>
            <a:grpSpLocks/>
          </p:cNvGrpSpPr>
          <p:nvPr/>
        </p:nvGrpSpPr>
        <p:grpSpPr bwMode="auto">
          <a:xfrm>
            <a:off x="0" y="3962400"/>
            <a:ext cx="2590800" cy="2544763"/>
            <a:chOff x="1440" y="1344"/>
            <a:chExt cx="1024" cy="954"/>
          </a:xfrm>
        </p:grpSpPr>
        <p:pic>
          <p:nvPicPr>
            <p:cNvPr id="14357" name="Picture 14" descr="N1060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0" y="1344"/>
              <a:ext cx="102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8" name="Text Box 15"/>
            <p:cNvSpPr txBox="1">
              <a:spLocks noChangeArrowheads="1"/>
            </p:cNvSpPr>
            <p:nvPr/>
          </p:nvSpPr>
          <p:spPr bwMode="auto">
            <a:xfrm>
              <a:off x="1584" y="2092"/>
              <a:ext cx="72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spcBef>
                  <a:spcPct val="50000"/>
                </a:spcBef>
              </a:pPr>
              <a:r>
                <a:rPr lang="en-US" altLang="en-US" sz="3000"/>
                <a:t>CuCl</a:t>
              </a:r>
              <a:r>
                <a:rPr lang="en-US" altLang="en-US" sz="3000" baseline="-25000"/>
                <a:t>2</a:t>
              </a:r>
            </a:p>
          </p:txBody>
        </p:sp>
      </p:grpSp>
      <p:grpSp>
        <p:nvGrpSpPr>
          <p:cNvPr id="14344" name="Group 16"/>
          <p:cNvGrpSpPr>
            <a:grpSpLocks/>
          </p:cNvGrpSpPr>
          <p:nvPr/>
        </p:nvGrpSpPr>
        <p:grpSpPr bwMode="auto">
          <a:xfrm>
            <a:off x="2787650" y="3962400"/>
            <a:ext cx="1936750" cy="2590800"/>
            <a:chOff x="2928" y="1392"/>
            <a:chExt cx="1056" cy="929"/>
          </a:xfrm>
        </p:grpSpPr>
        <p:pic>
          <p:nvPicPr>
            <p:cNvPr id="14355" name="Picture 17" descr="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 y="1392"/>
              <a:ext cx="102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6" name="Text Box 18"/>
            <p:cNvSpPr txBox="1">
              <a:spLocks noChangeArrowheads="1"/>
            </p:cNvSpPr>
            <p:nvPr/>
          </p:nvSpPr>
          <p:spPr bwMode="auto">
            <a:xfrm>
              <a:off x="2976" y="2124"/>
              <a:ext cx="1008"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spcBef>
                  <a:spcPct val="50000"/>
                </a:spcBef>
              </a:pPr>
              <a:r>
                <a:rPr lang="en-US" altLang="en-US" sz="3000"/>
                <a:t>Fe(OH)</a:t>
              </a:r>
              <a:r>
                <a:rPr lang="en-US" altLang="en-US" sz="3000" baseline="-25000"/>
                <a:t>3</a:t>
              </a:r>
            </a:p>
          </p:txBody>
        </p:sp>
      </p:grpSp>
      <p:grpSp>
        <p:nvGrpSpPr>
          <p:cNvPr id="14345" name="Group 19"/>
          <p:cNvGrpSpPr>
            <a:grpSpLocks/>
          </p:cNvGrpSpPr>
          <p:nvPr/>
        </p:nvGrpSpPr>
        <p:grpSpPr bwMode="auto">
          <a:xfrm>
            <a:off x="4876800" y="3962400"/>
            <a:ext cx="2057400" cy="2555875"/>
            <a:chOff x="3072" y="2640"/>
            <a:chExt cx="1180" cy="945"/>
          </a:xfrm>
        </p:grpSpPr>
        <p:pic>
          <p:nvPicPr>
            <p:cNvPr id="14353" name="Picture 20" descr="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2" y="2640"/>
              <a:ext cx="102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Text Box 21"/>
            <p:cNvSpPr txBox="1">
              <a:spLocks noChangeArrowheads="1"/>
            </p:cNvSpPr>
            <p:nvPr/>
          </p:nvSpPr>
          <p:spPr bwMode="auto">
            <a:xfrm>
              <a:off x="3100" y="3382"/>
              <a:ext cx="115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spcBef>
                  <a:spcPct val="50000"/>
                </a:spcBef>
              </a:pPr>
              <a:r>
                <a:rPr lang="en-US" altLang="en-US" sz="3000"/>
                <a:t>Cu(OH)</a:t>
              </a:r>
              <a:r>
                <a:rPr lang="en-US" altLang="en-US" sz="3000" baseline="-25000"/>
                <a:t>2</a:t>
              </a:r>
            </a:p>
          </p:txBody>
        </p:sp>
      </p:grpSp>
      <p:grpSp>
        <p:nvGrpSpPr>
          <p:cNvPr id="14346" name="Group 22"/>
          <p:cNvGrpSpPr>
            <a:grpSpLocks/>
          </p:cNvGrpSpPr>
          <p:nvPr/>
        </p:nvGrpSpPr>
        <p:grpSpPr bwMode="auto">
          <a:xfrm>
            <a:off x="7010400" y="838200"/>
            <a:ext cx="2133600" cy="2549525"/>
            <a:chOff x="4272" y="1152"/>
            <a:chExt cx="1050" cy="953"/>
          </a:xfrm>
        </p:grpSpPr>
        <p:pic>
          <p:nvPicPr>
            <p:cNvPr id="14351" name="Picture 23" descr="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2" y="1152"/>
              <a:ext cx="102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Text Box 24"/>
            <p:cNvSpPr txBox="1">
              <a:spLocks noChangeArrowheads="1"/>
            </p:cNvSpPr>
            <p:nvPr/>
          </p:nvSpPr>
          <p:spPr bwMode="auto">
            <a:xfrm>
              <a:off x="4458" y="1900"/>
              <a:ext cx="864"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spcBef>
                  <a:spcPct val="50000"/>
                </a:spcBef>
              </a:pPr>
              <a:r>
                <a:rPr lang="en-US" altLang="en-US" sz="3000"/>
                <a:t>CuS</a:t>
              </a:r>
            </a:p>
          </p:txBody>
        </p:sp>
      </p:grpSp>
      <p:grpSp>
        <p:nvGrpSpPr>
          <p:cNvPr id="14347" name="Group 25"/>
          <p:cNvGrpSpPr>
            <a:grpSpLocks/>
          </p:cNvGrpSpPr>
          <p:nvPr/>
        </p:nvGrpSpPr>
        <p:grpSpPr bwMode="auto">
          <a:xfrm>
            <a:off x="6943725" y="3962400"/>
            <a:ext cx="2200275" cy="2711450"/>
            <a:chOff x="4150" y="2352"/>
            <a:chExt cx="1034" cy="931"/>
          </a:xfrm>
        </p:grpSpPr>
        <p:pic>
          <p:nvPicPr>
            <p:cNvPr id="14349" name="Picture 26" descr="al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6" y="2352"/>
              <a:ext cx="1008"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Text Box 27"/>
            <p:cNvSpPr txBox="1">
              <a:spLocks noChangeArrowheads="1"/>
            </p:cNvSpPr>
            <p:nvPr/>
          </p:nvSpPr>
          <p:spPr bwMode="auto">
            <a:xfrm>
              <a:off x="4150" y="3094"/>
              <a:ext cx="98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spcBef>
                  <a:spcPct val="50000"/>
                </a:spcBef>
              </a:pPr>
              <a:r>
                <a:rPr lang="en-US" altLang="en-US" sz="3000"/>
                <a:t>Al(OH)</a:t>
              </a:r>
              <a:r>
                <a:rPr lang="en-US" altLang="en-US" sz="3000" baseline="-25000"/>
                <a:t>3</a:t>
              </a:r>
            </a:p>
          </p:txBody>
        </p:sp>
      </p:grpSp>
    </p:spTree>
    <p:extLst>
      <p:ext uri="{BB962C8B-B14F-4D97-AF65-F5344CB8AC3E}">
        <p14:creationId xmlns:p14="http://schemas.microsoft.com/office/powerpoint/2010/main" val="70673160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lgn="l" eaLnBrk="1" hangingPunct="1"/>
            <a:r>
              <a:rPr lang="en-US" altLang="en-US" sz="2800" b="1" dirty="0" err="1">
                <a:solidFill>
                  <a:schemeClr val="tx1"/>
                </a:solidFill>
                <a:latin typeface="Times New Roman" pitchFamily="18" charset="0"/>
                <a:cs typeface="Times New Roman" pitchFamily="18" charset="0"/>
              </a:rPr>
              <a:t>Ví</a:t>
            </a:r>
            <a:r>
              <a:rPr lang="en-US" altLang="en-US" sz="2800" b="1" dirty="0">
                <a:solidFill>
                  <a:schemeClr val="tx1"/>
                </a:solidFill>
                <a:latin typeface="Times New Roman" pitchFamily="18" charset="0"/>
                <a:cs typeface="Times New Roman" pitchFamily="18" charset="0"/>
              </a:rPr>
              <a:t> </a:t>
            </a:r>
            <a:r>
              <a:rPr lang="en-US" altLang="en-US" sz="2800" b="1">
                <a:solidFill>
                  <a:schemeClr val="tx1"/>
                </a:solidFill>
                <a:latin typeface="Times New Roman" pitchFamily="18" charset="0"/>
                <a:cs typeface="Times New Roman" pitchFamily="18" charset="0"/>
              </a:rPr>
              <a:t>dụ: </a:t>
            </a:r>
            <a:r>
              <a:rPr lang="en-US" altLang="en-US" sz="2800" b="1" dirty="0" err="1">
                <a:solidFill>
                  <a:schemeClr val="tx1"/>
                </a:solidFill>
                <a:latin typeface="Times New Roman" pitchFamily="18" charset="0"/>
                <a:cs typeface="Times New Roman" pitchFamily="18" charset="0"/>
              </a:rPr>
              <a:t>Biết</a:t>
            </a:r>
            <a:r>
              <a:rPr lang="en-US" altLang="en-US" sz="2800" b="1" dirty="0">
                <a:solidFill>
                  <a:schemeClr val="tx1"/>
                </a:solidFill>
                <a:latin typeface="Times New Roman" pitchFamily="18" charset="0"/>
                <a:cs typeface="Times New Roman" pitchFamily="18" charset="0"/>
              </a:rPr>
              <a:t> </a:t>
            </a:r>
            <a:r>
              <a:rPr lang="en-US" altLang="en-US" sz="2800" b="1" dirty="0" err="1">
                <a:solidFill>
                  <a:schemeClr val="tx1"/>
                </a:solidFill>
                <a:latin typeface="Times New Roman" pitchFamily="18" charset="0"/>
                <a:cs typeface="Times New Roman" pitchFamily="18" charset="0"/>
              </a:rPr>
              <a:t>rằng</a:t>
            </a:r>
            <a:r>
              <a:rPr lang="en-US" altLang="en-US" sz="2800" b="1" dirty="0">
                <a:solidFill>
                  <a:schemeClr val="tx1"/>
                </a:solidFill>
                <a:latin typeface="Times New Roman" pitchFamily="18" charset="0"/>
                <a:cs typeface="Times New Roman" pitchFamily="18" charset="0"/>
              </a:rPr>
              <a:t> ở </a:t>
            </a:r>
            <a:r>
              <a:rPr lang="en-US" altLang="en-US" sz="2800" b="1" dirty="0" err="1">
                <a:solidFill>
                  <a:schemeClr val="tx1"/>
                </a:solidFill>
                <a:latin typeface="Times New Roman" pitchFamily="18" charset="0"/>
                <a:cs typeface="Times New Roman" pitchFamily="18" charset="0"/>
              </a:rPr>
              <a:t>nhiệt</a:t>
            </a:r>
            <a:r>
              <a:rPr lang="en-US" altLang="en-US" sz="2800" b="1" dirty="0">
                <a:solidFill>
                  <a:schemeClr val="tx1"/>
                </a:solidFill>
                <a:latin typeface="Times New Roman" pitchFamily="18" charset="0"/>
                <a:cs typeface="Times New Roman" pitchFamily="18" charset="0"/>
              </a:rPr>
              <a:t> </a:t>
            </a:r>
            <a:r>
              <a:rPr lang="en-US" altLang="en-US" sz="2800" b="1" dirty="0" err="1">
                <a:solidFill>
                  <a:schemeClr val="tx1"/>
                </a:solidFill>
                <a:latin typeface="Times New Roman" pitchFamily="18" charset="0"/>
                <a:cs typeface="Times New Roman" pitchFamily="18" charset="0"/>
              </a:rPr>
              <a:t>độ</a:t>
            </a:r>
            <a:r>
              <a:rPr lang="en-US" altLang="en-US" sz="2800" b="1" dirty="0">
                <a:solidFill>
                  <a:schemeClr val="tx1"/>
                </a:solidFill>
                <a:latin typeface="Times New Roman" pitchFamily="18" charset="0"/>
                <a:cs typeface="Times New Roman" pitchFamily="18" charset="0"/>
              </a:rPr>
              <a:t> </a:t>
            </a:r>
            <a:r>
              <a:rPr lang="en-US" altLang="en-US" sz="2800" b="1" dirty="0" err="1">
                <a:solidFill>
                  <a:schemeClr val="tx1"/>
                </a:solidFill>
                <a:latin typeface="Times New Roman" pitchFamily="18" charset="0"/>
                <a:cs typeface="Times New Roman" pitchFamily="18" charset="0"/>
              </a:rPr>
              <a:t>phòng</a:t>
            </a:r>
            <a:r>
              <a:rPr lang="en-US" altLang="en-US" sz="2800" b="1" dirty="0">
                <a:solidFill>
                  <a:schemeClr val="tx1"/>
                </a:solidFill>
                <a:latin typeface="Times New Roman" pitchFamily="18" charset="0"/>
                <a:cs typeface="Times New Roman" pitchFamily="18" charset="0"/>
              </a:rPr>
              <a:t> </a:t>
            </a:r>
            <a:r>
              <a:rPr lang="en-US" altLang="en-US" sz="2800" b="1" dirty="0" err="1">
                <a:solidFill>
                  <a:schemeClr val="tx1"/>
                </a:solidFill>
                <a:latin typeface="Times New Roman" pitchFamily="18" charset="0"/>
                <a:cs typeface="Times New Roman" pitchFamily="18" charset="0"/>
              </a:rPr>
              <a:t>thí</a:t>
            </a:r>
            <a:r>
              <a:rPr lang="en-US" altLang="en-US" sz="2800" b="1" dirty="0">
                <a:solidFill>
                  <a:schemeClr val="tx1"/>
                </a:solidFill>
                <a:latin typeface="Times New Roman" pitchFamily="18" charset="0"/>
                <a:cs typeface="Times New Roman" pitchFamily="18" charset="0"/>
              </a:rPr>
              <a:t> </a:t>
            </a:r>
            <a:r>
              <a:rPr lang="en-US" altLang="en-US" sz="2800" b="1" dirty="0" err="1">
                <a:solidFill>
                  <a:schemeClr val="tx1"/>
                </a:solidFill>
                <a:latin typeface="Times New Roman" pitchFamily="18" charset="0"/>
                <a:cs typeface="Times New Roman" pitchFamily="18" charset="0"/>
              </a:rPr>
              <a:t>nghiệm</a:t>
            </a:r>
            <a:r>
              <a:rPr lang="en-US" altLang="en-US" sz="2800" b="1" dirty="0">
                <a:solidFill>
                  <a:schemeClr val="tx1"/>
                </a:solidFill>
                <a:latin typeface="Times New Roman" pitchFamily="18" charset="0"/>
                <a:cs typeface="Times New Roman" pitchFamily="18" charset="0"/>
              </a:rPr>
              <a:t> (20</a:t>
            </a:r>
            <a:r>
              <a:rPr lang="en-US" altLang="en-US" sz="2800" b="1" baseline="30000" dirty="0">
                <a:solidFill>
                  <a:schemeClr val="tx1"/>
                </a:solidFill>
                <a:latin typeface="Times New Roman" pitchFamily="18" charset="0"/>
                <a:cs typeface="Times New Roman" pitchFamily="18" charset="0"/>
              </a:rPr>
              <a:t>0</a:t>
            </a:r>
            <a:r>
              <a:rPr lang="en-US" altLang="en-US" sz="2800" b="1" dirty="0">
                <a:solidFill>
                  <a:schemeClr val="tx1"/>
                </a:solidFill>
                <a:latin typeface="Times New Roman" pitchFamily="18" charset="0"/>
                <a:cs typeface="Times New Roman" pitchFamily="18" charset="0"/>
              </a:rPr>
              <a:t>C</a:t>
            </a:r>
            <a:r>
              <a:rPr lang="en-US" altLang="en-US" sz="2800" b="1">
                <a:solidFill>
                  <a:schemeClr val="tx1"/>
                </a:solidFill>
                <a:latin typeface="Times New Roman" pitchFamily="18" charset="0"/>
                <a:cs typeface="Times New Roman" pitchFamily="18" charset="0"/>
              </a:rPr>
              <a:t>) 10g </a:t>
            </a:r>
            <a:r>
              <a:rPr lang="en-US" altLang="en-US" sz="2800" b="1" dirty="0" err="1">
                <a:solidFill>
                  <a:schemeClr val="tx1"/>
                </a:solidFill>
                <a:latin typeface="Times New Roman" pitchFamily="18" charset="0"/>
                <a:cs typeface="Times New Roman" pitchFamily="18" charset="0"/>
              </a:rPr>
              <a:t>nước</a:t>
            </a:r>
            <a:r>
              <a:rPr lang="en-US" altLang="en-US" sz="2800" b="1" dirty="0">
                <a:solidFill>
                  <a:schemeClr val="tx1"/>
                </a:solidFill>
                <a:latin typeface="Times New Roman" pitchFamily="18" charset="0"/>
                <a:cs typeface="Times New Roman" pitchFamily="18" charset="0"/>
              </a:rPr>
              <a:t> </a:t>
            </a:r>
            <a:r>
              <a:rPr lang="en-US" altLang="en-US" sz="2800" b="1" dirty="0" err="1">
                <a:solidFill>
                  <a:schemeClr val="tx1"/>
                </a:solidFill>
                <a:latin typeface="Times New Roman" pitchFamily="18" charset="0"/>
                <a:cs typeface="Times New Roman" pitchFamily="18" charset="0"/>
              </a:rPr>
              <a:t>có</a:t>
            </a:r>
            <a:r>
              <a:rPr lang="en-US" altLang="en-US" sz="2800" b="1" dirty="0">
                <a:solidFill>
                  <a:schemeClr val="tx1"/>
                </a:solidFill>
                <a:latin typeface="Times New Roman" pitchFamily="18" charset="0"/>
                <a:cs typeface="Times New Roman" pitchFamily="18" charset="0"/>
              </a:rPr>
              <a:t> </a:t>
            </a:r>
            <a:r>
              <a:rPr lang="en-US" altLang="en-US" sz="2800" b="1" dirty="0" err="1">
                <a:solidFill>
                  <a:schemeClr val="tx1"/>
                </a:solidFill>
                <a:latin typeface="Times New Roman" pitchFamily="18" charset="0"/>
                <a:cs typeface="Times New Roman" pitchFamily="18" charset="0"/>
              </a:rPr>
              <a:t>thể</a:t>
            </a:r>
            <a:r>
              <a:rPr lang="en-US" altLang="en-US" sz="2800" b="1" dirty="0">
                <a:solidFill>
                  <a:schemeClr val="tx1"/>
                </a:solidFill>
                <a:latin typeface="Times New Roman" pitchFamily="18" charset="0"/>
                <a:cs typeface="Times New Roman" pitchFamily="18" charset="0"/>
              </a:rPr>
              <a:t> </a:t>
            </a:r>
            <a:r>
              <a:rPr lang="en-US" altLang="en-US" sz="2800" b="1" dirty="0" err="1">
                <a:solidFill>
                  <a:schemeClr val="tx1"/>
                </a:solidFill>
                <a:latin typeface="Times New Roman" pitchFamily="18" charset="0"/>
                <a:cs typeface="Times New Roman" pitchFamily="18" charset="0"/>
              </a:rPr>
              <a:t>hòa</a:t>
            </a:r>
            <a:r>
              <a:rPr lang="en-US" altLang="en-US" sz="2800" b="1" dirty="0">
                <a:solidFill>
                  <a:schemeClr val="tx1"/>
                </a:solidFill>
                <a:latin typeface="Times New Roman" pitchFamily="18" charset="0"/>
                <a:cs typeface="Times New Roman" pitchFamily="18" charset="0"/>
              </a:rPr>
              <a:t> tan </a:t>
            </a:r>
            <a:r>
              <a:rPr lang="en-US" altLang="en-US" sz="2800" b="1" dirty="0" err="1">
                <a:solidFill>
                  <a:schemeClr val="tx1"/>
                </a:solidFill>
                <a:latin typeface="Times New Roman" pitchFamily="18" charset="0"/>
                <a:cs typeface="Times New Roman" pitchFamily="18" charset="0"/>
              </a:rPr>
              <a:t>tối</a:t>
            </a:r>
            <a:r>
              <a:rPr lang="en-US" altLang="en-US" sz="2800" b="1" dirty="0">
                <a:solidFill>
                  <a:schemeClr val="tx1"/>
                </a:solidFill>
                <a:latin typeface="Times New Roman" pitchFamily="18" charset="0"/>
                <a:cs typeface="Times New Roman" pitchFamily="18" charset="0"/>
              </a:rPr>
              <a:t> </a:t>
            </a:r>
            <a:r>
              <a:rPr lang="en-US" altLang="en-US" sz="2800" b="1" dirty="0" err="1">
                <a:solidFill>
                  <a:schemeClr val="tx1"/>
                </a:solidFill>
                <a:latin typeface="Times New Roman" pitchFamily="18" charset="0"/>
                <a:cs typeface="Times New Roman" pitchFamily="18" charset="0"/>
              </a:rPr>
              <a:t>đa</a:t>
            </a:r>
            <a:r>
              <a:rPr lang="en-US" altLang="en-US" sz="2800" b="1" dirty="0">
                <a:solidFill>
                  <a:schemeClr val="tx1"/>
                </a:solidFill>
                <a:latin typeface="Times New Roman" pitchFamily="18" charset="0"/>
                <a:cs typeface="Times New Roman" pitchFamily="18" charset="0"/>
              </a:rPr>
              <a:t> 20g </a:t>
            </a:r>
            <a:r>
              <a:rPr lang="en-US" altLang="en-US" sz="2800" b="1" dirty="0" err="1">
                <a:solidFill>
                  <a:schemeClr val="tx1"/>
                </a:solidFill>
                <a:latin typeface="Times New Roman" pitchFamily="18" charset="0"/>
                <a:cs typeface="Times New Roman" pitchFamily="18" charset="0"/>
              </a:rPr>
              <a:t>đường</a:t>
            </a:r>
            <a:r>
              <a:rPr lang="en-US" altLang="en-US" sz="2800" b="1" dirty="0">
                <a:solidFill>
                  <a:schemeClr val="tx1"/>
                </a:solidFill>
                <a:latin typeface="Times New Roman" pitchFamily="18" charset="0"/>
                <a:cs typeface="Times New Roman" pitchFamily="18" charset="0"/>
              </a:rPr>
              <a:t>; 3,6g </a:t>
            </a:r>
            <a:r>
              <a:rPr lang="en-US" altLang="en-US" sz="2800" b="1" dirty="0" err="1">
                <a:solidFill>
                  <a:schemeClr val="tx1"/>
                </a:solidFill>
                <a:latin typeface="Times New Roman" pitchFamily="18" charset="0"/>
                <a:cs typeface="Times New Roman" pitchFamily="18" charset="0"/>
              </a:rPr>
              <a:t>muối</a:t>
            </a:r>
            <a:r>
              <a:rPr lang="en-US" altLang="en-US" sz="2800" b="1" dirty="0">
                <a:solidFill>
                  <a:schemeClr val="tx1"/>
                </a:solidFill>
                <a:latin typeface="Times New Roman" pitchFamily="18" charset="0"/>
                <a:cs typeface="Times New Roman" pitchFamily="18" charset="0"/>
              </a:rPr>
              <a:t> </a:t>
            </a:r>
            <a:r>
              <a:rPr lang="en-US" altLang="en-US" sz="2800" b="1" dirty="0" err="1">
                <a:solidFill>
                  <a:schemeClr val="tx1"/>
                </a:solidFill>
                <a:latin typeface="Times New Roman" pitchFamily="18" charset="0"/>
                <a:cs typeface="Times New Roman" pitchFamily="18" charset="0"/>
              </a:rPr>
              <a:t>ăn</a:t>
            </a:r>
            <a:r>
              <a:rPr lang="en-US" altLang="en-US" sz="2800" b="1" dirty="0">
                <a:solidFill>
                  <a:schemeClr val="tx1"/>
                </a:solidFill>
                <a:latin typeface="Times New Roman" pitchFamily="18" charset="0"/>
                <a:cs typeface="Times New Roman" pitchFamily="18" charset="0"/>
              </a:rPr>
              <a:t>.</a:t>
            </a:r>
            <a:r>
              <a:rPr lang="en-US" altLang="en-US" sz="2800" dirty="0">
                <a:solidFill>
                  <a:schemeClr val="tx1"/>
                </a:solidFill>
                <a:latin typeface="Times New Roman" pitchFamily="18" charset="0"/>
                <a:cs typeface="Times New Roman" pitchFamily="18" charset="0"/>
              </a:rPr>
              <a:t> </a:t>
            </a:r>
          </a:p>
        </p:txBody>
      </p:sp>
      <p:sp>
        <p:nvSpPr>
          <p:cNvPr id="16387" name="Rectangle 5"/>
          <p:cNvSpPr>
            <a:spLocks noGrp="1" noChangeArrowheads="1"/>
          </p:cNvSpPr>
          <p:nvPr>
            <p:ph type="body" sz="half" idx="1"/>
          </p:nvPr>
        </p:nvSpPr>
        <p:spPr>
          <a:xfrm>
            <a:off x="0" y="1676400"/>
            <a:ext cx="4495800" cy="5181600"/>
          </a:xfrm>
        </p:spPr>
        <p:txBody>
          <a:bodyPr/>
          <a:lstStyle/>
          <a:p>
            <a:pPr eaLnBrk="1" hangingPunct="1">
              <a:buFont typeface="Wingdings" pitchFamily="2" charset="2"/>
              <a:buNone/>
            </a:pPr>
            <a:endParaRPr lang="en-US" altLang="en-US"/>
          </a:p>
          <a:p>
            <a:pPr eaLnBrk="1" hangingPunct="1">
              <a:buFont typeface="Wingdings" pitchFamily="2" charset="2"/>
              <a:buNone/>
            </a:pPr>
            <a:endParaRPr lang="en-US" altLang="en-US"/>
          </a:p>
          <a:p>
            <a:pPr eaLnBrk="1" hangingPunct="1">
              <a:buFont typeface="Wingdings" pitchFamily="2" charset="2"/>
              <a:buNone/>
            </a:pPr>
            <a:endParaRPr lang="en-US" altLang="en-US"/>
          </a:p>
          <a:p>
            <a:pPr eaLnBrk="1" hangingPunct="1">
              <a:buFont typeface="Wingdings" pitchFamily="2" charset="2"/>
              <a:buNone/>
            </a:pPr>
            <a:endParaRPr lang="en-US" altLang="en-US"/>
          </a:p>
          <a:p>
            <a:pPr eaLnBrk="1" hangingPunct="1">
              <a:buFont typeface="Wingdings" pitchFamily="2" charset="2"/>
              <a:buNone/>
            </a:pPr>
            <a:endParaRPr lang="en-US" altLang="en-US"/>
          </a:p>
          <a:p>
            <a:pPr eaLnBrk="1" hangingPunct="1">
              <a:buFont typeface="Wingdings" pitchFamily="2" charset="2"/>
              <a:buNone/>
            </a:pPr>
            <a:endParaRPr lang="en-US" altLang="en-US"/>
          </a:p>
        </p:txBody>
      </p:sp>
      <p:pic>
        <p:nvPicPr>
          <p:cNvPr id="12295" name="Picture 7" descr="Pictu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44196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811338"/>
            <a:ext cx="4114800"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Rectangle 9"/>
          <p:cNvSpPr>
            <a:spLocks noChangeArrowheads="1"/>
          </p:cNvSpPr>
          <p:nvPr/>
        </p:nvSpPr>
        <p:spPr bwMode="auto">
          <a:xfrm>
            <a:off x="0" y="4267200"/>
            <a:ext cx="4495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sz="3200"/>
              <a:t>Trộn 25 g đường vào 10g nước ta thu được dung dịch bão hòa chưa? Vì sao?</a:t>
            </a:r>
            <a:endParaRPr lang="en-US" altLang="en-US" sz="4000"/>
          </a:p>
        </p:txBody>
      </p:sp>
      <p:sp>
        <p:nvSpPr>
          <p:cNvPr id="12298" name="Rectangle 10"/>
          <p:cNvSpPr>
            <a:spLocks noChangeArrowheads="1"/>
          </p:cNvSpPr>
          <p:nvPr/>
        </p:nvSpPr>
        <p:spPr bwMode="auto">
          <a:xfrm>
            <a:off x="5029200" y="4267200"/>
            <a:ext cx="4114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sz="3600"/>
              <a:t>Trộn 3,5g muối vào 10g nước ta thu được dung dịch bão hòa chưa? Vì sao?</a:t>
            </a:r>
            <a:endParaRPr lang="en-US" altLang="en-US" sz="4400"/>
          </a:p>
        </p:txBody>
      </p:sp>
      <p:sp>
        <p:nvSpPr>
          <p:cNvPr id="16392" name="Line 11"/>
          <p:cNvSpPr>
            <a:spLocks noChangeShapeType="1"/>
          </p:cNvSpPr>
          <p:nvPr/>
        </p:nvSpPr>
        <p:spPr bwMode="auto">
          <a:xfrm>
            <a:off x="4648200" y="1828800"/>
            <a:ext cx="0" cy="5029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0" name="AutoShape 12"/>
          <p:cNvSpPr>
            <a:spLocks noChangeArrowheads="1"/>
          </p:cNvSpPr>
          <p:nvPr/>
        </p:nvSpPr>
        <p:spPr bwMode="auto">
          <a:xfrm>
            <a:off x="0" y="1828800"/>
            <a:ext cx="2743200" cy="1143000"/>
          </a:xfrm>
          <a:prstGeom prst="wedgeEllipseCallout">
            <a:avLst>
              <a:gd name="adj1" fmla="val 65856"/>
              <a:gd name="adj2" fmla="val 53889"/>
            </a:avLst>
          </a:prstGeom>
          <a:solidFill>
            <a:schemeClr val="accent1"/>
          </a:solidFill>
          <a:ln w="9525">
            <a:solidFill>
              <a:schemeClr val="tx1"/>
            </a:solidFill>
            <a:miter lim="800000"/>
            <a:headEnd/>
            <a:tailEnd/>
          </a:ln>
        </p:spPr>
        <p:txBody>
          <a:bodyPr/>
          <a:lstStyle/>
          <a:p>
            <a:pPr algn="ctr"/>
            <a:r>
              <a:rPr lang="en-US" altLang="en-US" sz="2400" b="1">
                <a:solidFill>
                  <a:srgbClr val="FFFF00"/>
                </a:solidFill>
              </a:rPr>
              <a:t>Dung dịch đã bão hòa</a:t>
            </a:r>
          </a:p>
        </p:txBody>
      </p:sp>
      <p:sp>
        <p:nvSpPr>
          <p:cNvPr id="12301" name="AutoShape 13"/>
          <p:cNvSpPr>
            <a:spLocks noChangeArrowheads="1"/>
          </p:cNvSpPr>
          <p:nvPr/>
        </p:nvSpPr>
        <p:spPr bwMode="auto">
          <a:xfrm>
            <a:off x="4724400" y="1828800"/>
            <a:ext cx="2819400" cy="1143000"/>
          </a:xfrm>
          <a:prstGeom prst="wedgeEllipseCallout">
            <a:avLst>
              <a:gd name="adj1" fmla="val 74880"/>
              <a:gd name="adj2" fmla="val 53889"/>
            </a:avLst>
          </a:prstGeom>
          <a:solidFill>
            <a:schemeClr val="accent1"/>
          </a:solidFill>
          <a:ln w="9525">
            <a:solidFill>
              <a:schemeClr val="tx1"/>
            </a:solidFill>
            <a:miter lim="800000"/>
            <a:headEnd/>
            <a:tailEnd/>
          </a:ln>
        </p:spPr>
        <p:txBody>
          <a:bodyPr/>
          <a:lstStyle/>
          <a:p>
            <a:pPr algn="ctr"/>
            <a:r>
              <a:rPr lang="en-US" altLang="en-US" sz="2400" b="1">
                <a:solidFill>
                  <a:srgbClr val="FFFF00"/>
                </a:solidFill>
              </a:rPr>
              <a:t>Dung dịch chưa bão hòa</a:t>
            </a:r>
          </a:p>
        </p:txBody>
      </p:sp>
    </p:spTree>
    <p:extLst>
      <p:ext uri="{BB962C8B-B14F-4D97-AF65-F5344CB8AC3E}">
        <p14:creationId xmlns:p14="http://schemas.microsoft.com/office/powerpoint/2010/main" val="33290158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strips(downLeft)">
                                      <p:cBhvr>
                                        <p:cTn id="7" dur="500"/>
                                        <p:tgtEl>
                                          <p:spTgt spid="12295"/>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2297"/>
                                        </p:tgtEl>
                                        <p:attrNameLst>
                                          <p:attrName>style.visibility</p:attrName>
                                        </p:attrNameLst>
                                      </p:cBhvr>
                                      <p:to>
                                        <p:strVal val="visible"/>
                                      </p:to>
                                    </p:set>
                                    <p:animEffect transition="in" filter="strips(downLeft)">
                                      <p:cBhvr>
                                        <p:cTn id="10" dur="500"/>
                                        <p:tgtEl>
                                          <p:spTgt spid="1229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2296"/>
                                        </p:tgtEl>
                                        <p:attrNameLst>
                                          <p:attrName>style.visibility</p:attrName>
                                        </p:attrNameLst>
                                      </p:cBhvr>
                                      <p:to>
                                        <p:strVal val="visible"/>
                                      </p:to>
                                    </p:set>
                                    <p:animEffect transition="in" filter="box(in)">
                                      <p:cBhvr>
                                        <p:cTn id="15" dur="500"/>
                                        <p:tgtEl>
                                          <p:spTgt spid="12296"/>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2298"/>
                                        </p:tgtEl>
                                        <p:attrNameLst>
                                          <p:attrName>style.visibility</p:attrName>
                                        </p:attrNameLst>
                                      </p:cBhvr>
                                      <p:to>
                                        <p:strVal val="visible"/>
                                      </p:to>
                                    </p:set>
                                    <p:animEffect transition="in" filter="box(in)">
                                      <p:cBhvr>
                                        <p:cTn id="18" dur="500"/>
                                        <p:tgtEl>
                                          <p:spTgt spid="1229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300"/>
                                        </p:tgtEl>
                                        <p:attrNameLst>
                                          <p:attrName>style.visibility</p:attrName>
                                        </p:attrNameLst>
                                      </p:cBhvr>
                                      <p:to>
                                        <p:strVal val="visible"/>
                                      </p:to>
                                    </p:set>
                                    <p:animEffect transition="in" filter="fade">
                                      <p:cBhvr>
                                        <p:cTn id="23" dur="1000"/>
                                        <p:tgtEl>
                                          <p:spTgt spid="1230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2301"/>
                                        </p:tgtEl>
                                        <p:attrNameLst>
                                          <p:attrName>style.visibility</p:attrName>
                                        </p:attrNameLst>
                                      </p:cBhvr>
                                      <p:to>
                                        <p:strVal val="visible"/>
                                      </p:to>
                                    </p:set>
                                    <p:animEffect transition="in" filter="strips(downLeft)">
                                      <p:cBhvr>
                                        <p:cTn id="28" dur="500"/>
                                        <p:tgtEl>
                                          <p:spTgt spid="12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p:bldP spid="12298" grpId="0"/>
      <p:bldP spid="12300" grpId="0" animBg="1"/>
      <p:bldP spid="123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E5D0AEF1-BFC7-684F-EF0D-03F8CFE37505}"/>
              </a:ext>
            </a:extLst>
          </p:cNvPr>
          <p:cNvSpPr txBox="1"/>
          <p:nvPr/>
        </p:nvSpPr>
        <p:spPr>
          <a:xfrm>
            <a:off x="228600" y="533400"/>
            <a:ext cx="8763000" cy="1508101"/>
          </a:xfrm>
          <a:prstGeom prst="rect">
            <a:avLst/>
          </a:prstGeom>
          <a:solidFill>
            <a:srgbClr val="FFFFCC">
              <a:alpha val="62353"/>
            </a:srgbClr>
          </a:solidFill>
          <a:ln>
            <a:solidFill>
              <a:srgbClr val="EE681E"/>
            </a:solidFill>
          </a:ln>
        </p:spPr>
        <p:style>
          <a:lnRef idx="2">
            <a:schemeClr val="accent1"/>
          </a:lnRef>
          <a:fillRef idx="1">
            <a:schemeClr val="lt1"/>
          </a:fillRef>
          <a:effectRef idx="0">
            <a:schemeClr val="accent1"/>
          </a:effectRef>
          <a:fontRef idx="minor">
            <a:schemeClr val="dk1"/>
          </a:fontRef>
        </p:style>
        <p:txBody>
          <a:bodyPr wrap="square" lIns="121917" tIns="60958" rIns="121917" bIns="60958" rtlCol="0">
            <a:spAutoFit/>
          </a:bodyPr>
          <a:lstStyle/>
          <a:p>
            <a:pPr algn="just"/>
            <a:r>
              <a:rPr lang="en-US" sz="3000">
                <a:solidFill>
                  <a:srgbClr val="FF00FF"/>
                </a:solidFill>
                <a:latin typeface="Times New Roman" panose="02020603050405020304" pitchFamily="18" charset="0"/>
                <a:cs typeface="Times New Roman" panose="02020603050405020304" pitchFamily="18" charset="0"/>
              </a:rPr>
              <a:t>Ở 20 °C, lượng </a:t>
            </a:r>
            <a:r>
              <a:rPr lang="en-US" sz="3000" dirty="0" err="1">
                <a:solidFill>
                  <a:srgbClr val="FF00FF"/>
                </a:solidFill>
                <a:latin typeface="Times New Roman" panose="02020603050405020304" pitchFamily="18" charset="0"/>
                <a:cs typeface="Times New Roman" panose="02020603050405020304" pitchFamily="18" charset="0"/>
              </a:rPr>
              <a:t>muối</a:t>
            </a:r>
            <a:r>
              <a:rPr lang="en-US" sz="3000" dirty="0">
                <a:solidFill>
                  <a:srgbClr val="FF00FF"/>
                </a:solidFill>
                <a:latin typeface="Times New Roman" panose="02020603050405020304" pitchFamily="18" charset="0"/>
                <a:cs typeface="Times New Roman" panose="02020603050405020304" pitchFamily="18" charset="0"/>
              </a:rPr>
              <a:t> </a:t>
            </a:r>
            <a:r>
              <a:rPr lang="en-US" sz="3000" dirty="0" err="1">
                <a:solidFill>
                  <a:srgbClr val="FF00FF"/>
                </a:solidFill>
                <a:latin typeface="Times New Roman" panose="02020603050405020304" pitchFamily="18" charset="0"/>
                <a:cs typeface="Times New Roman" panose="02020603050405020304" pitchFamily="18" charset="0"/>
              </a:rPr>
              <a:t>ăn</a:t>
            </a:r>
            <a:r>
              <a:rPr lang="en-US" sz="3000" dirty="0">
                <a:solidFill>
                  <a:srgbClr val="FF00FF"/>
                </a:solidFill>
                <a:latin typeface="Times New Roman" panose="02020603050405020304" pitchFamily="18" charset="0"/>
                <a:cs typeface="Times New Roman" panose="02020603050405020304" pitchFamily="18" charset="0"/>
              </a:rPr>
              <a:t> </a:t>
            </a:r>
            <a:r>
              <a:rPr lang="en-US" sz="3000" dirty="0" err="1">
                <a:solidFill>
                  <a:srgbClr val="FF00FF"/>
                </a:solidFill>
                <a:latin typeface="Times New Roman" panose="02020603050405020304" pitchFamily="18" charset="0"/>
                <a:cs typeface="Times New Roman" panose="02020603050405020304" pitchFamily="18" charset="0"/>
              </a:rPr>
              <a:t>hoà</a:t>
            </a:r>
            <a:r>
              <a:rPr lang="en-US" sz="3000" dirty="0">
                <a:solidFill>
                  <a:srgbClr val="FF00FF"/>
                </a:solidFill>
                <a:latin typeface="Times New Roman" panose="02020603050405020304" pitchFamily="18" charset="0"/>
                <a:cs typeface="Times New Roman" panose="02020603050405020304" pitchFamily="18" charset="0"/>
              </a:rPr>
              <a:t> tan </a:t>
            </a:r>
            <a:r>
              <a:rPr lang="en-US" sz="3000" dirty="0" err="1">
                <a:solidFill>
                  <a:srgbClr val="FF00FF"/>
                </a:solidFill>
                <a:latin typeface="Times New Roman" panose="02020603050405020304" pitchFamily="18" charset="0"/>
                <a:cs typeface="Times New Roman" panose="02020603050405020304" pitchFamily="18" charset="0"/>
              </a:rPr>
              <a:t>tối</a:t>
            </a:r>
            <a:r>
              <a:rPr lang="en-US" sz="3000" dirty="0">
                <a:solidFill>
                  <a:srgbClr val="FF00FF"/>
                </a:solidFill>
                <a:latin typeface="Times New Roman" panose="02020603050405020304" pitchFamily="18" charset="0"/>
                <a:cs typeface="Times New Roman" panose="02020603050405020304" pitchFamily="18" charset="0"/>
              </a:rPr>
              <a:t> </a:t>
            </a:r>
            <a:r>
              <a:rPr lang="en-US" sz="3000" dirty="0" err="1">
                <a:solidFill>
                  <a:srgbClr val="FF00FF"/>
                </a:solidFill>
                <a:latin typeface="Times New Roman" panose="02020603050405020304" pitchFamily="18" charset="0"/>
                <a:cs typeface="Times New Roman" panose="02020603050405020304" pitchFamily="18" charset="0"/>
              </a:rPr>
              <a:t>đa</a:t>
            </a:r>
            <a:r>
              <a:rPr lang="en-US" sz="3000" dirty="0">
                <a:solidFill>
                  <a:srgbClr val="FF00FF"/>
                </a:solidFill>
                <a:latin typeface="Times New Roman" panose="02020603050405020304" pitchFamily="18" charset="0"/>
                <a:cs typeface="Times New Roman" panose="02020603050405020304" pitchFamily="18" charset="0"/>
              </a:rPr>
              <a:t> </a:t>
            </a:r>
            <a:r>
              <a:rPr lang="en-US" sz="3000" dirty="0" err="1">
                <a:solidFill>
                  <a:srgbClr val="FF00FF"/>
                </a:solidFill>
                <a:latin typeface="Times New Roman" panose="02020603050405020304" pitchFamily="18" charset="0"/>
                <a:cs typeface="Times New Roman" panose="02020603050405020304" pitchFamily="18" charset="0"/>
              </a:rPr>
              <a:t>trong</a:t>
            </a:r>
            <a:r>
              <a:rPr lang="en-US" sz="3000" dirty="0">
                <a:solidFill>
                  <a:srgbClr val="FF00FF"/>
                </a:solidFill>
                <a:latin typeface="Times New Roman" panose="02020603050405020304" pitchFamily="18" charset="0"/>
                <a:cs typeface="Times New Roman" panose="02020603050405020304" pitchFamily="18" charset="0"/>
              </a:rPr>
              <a:t> 100 g </a:t>
            </a:r>
            <a:r>
              <a:rPr lang="en-US" sz="3000" dirty="0" err="1">
                <a:solidFill>
                  <a:srgbClr val="FF00FF"/>
                </a:solidFill>
                <a:latin typeface="Times New Roman" panose="02020603050405020304" pitchFamily="18" charset="0"/>
                <a:cs typeface="Times New Roman" panose="02020603050405020304" pitchFamily="18" charset="0"/>
              </a:rPr>
              <a:t>nước</a:t>
            </a:r>
            <a:r>
              <a:rPr lang="en-US" sz="3000" dirty="0">
                <a:solidFill>
                  <a:srgbClr val="FF00FF"/>
                </a:solidFill>
                <a:latin typeface="Times New Roman" panose="02020603050405020304" pitchFamily="18" charset="0"/>
                <a:cs typeface="Times New Roman" panose="02020603050405020304" pitchFamily="18" charset="0"/>
              </a:rPr>
              <a:t> </a:t>
            </a:r>
            <a:r>
              <a:rPr lang="en-US" sz="3000" dirty="0" err="1">
                <a:solidFill>
                  <a:srgbClr val="FF00FF"/>
                </a:solidFill>
                <a:latin typeface="Times New Roman" panose="02020603050405020304" pitchFamily="18" charset="0"/>
                <a:cs typeface="Times New Roman" panose="02020603050405020304" pitchFamily="18" charset="0"/>
              </a:rPr>
              <a:t>tạo</a:t>
            </a:r>
            <a:r>
              <a:rPr lang="en-US" sz="3000" dirty="0">
                <a:solidFill>
                  <a:srgbClr val="FF00FF"/>
                </a:solidFill>
                <a:latin typeface="Times New Roman" panose="02020603050405020304" pitchFamily="18" charset="0"/>
                <a:cs typeface="Times New Roman" panose="02020603050405020304" pitchFamily="18" charset="0"/>
              </a:rPr>
              <a:t> </a:t>
            </a:r>
            <a:r>
              <a:rPr lang="en-US" sz="3000" dirty="0" err="1">
                <a:solidFill>
                  <a:srgbClr val="FF00FF"/>
                </a:solidFill>
                <a:latin typeface="Times New Roman" panose="02020603050405020304" pitchFamily="18" charset="0"/>
                <a:cs typeface="Times New Roman" panose="02020603050405020304" pitchFamily="18" charset="0"/>
              </a:rPr>
              <a:t>thành</a:t>
            </a:r>
            <a:r>
              <a:rPr lang="en-US" sz="3000" dirty="0">
                <a:solidFill>
                  <a:srgbClr val="FF00FF"/>
                </a:solidFill>
                <a:latin typeface="Times New Roman" panose="02020603050405020304" pitchFamily="18" charset="0"/>
                <a:cs typeface="Times New Roman" panose="02020603050405020304" pitchFamily="18" charset="0"/>
              </a:rPr>
              <a:t> dung </a:t>
            </a:r>
            <a:r>
              <a:rPr lang="en-US" sz="3000" dirty="0" err="1">
                <a:solidFill>
                  <a:srgbClr val="FF00FF"/>
                </a:solidFill>
                <a:latin typeface="Times New Roman" panose="02020603050405020304" pitchFamily="18" charset="0"/>
                <a:cs typeface="Times New Roman" panose="02020603050405020304" pitchFamily="18" charset="0"/>
              </a:rPr>
              <a:t>dịch</a:t>
            </a:r>
            <a:r>
              <a:rPr lang="en-US" sz="3000" dirty="0">
                <a:solidFill>
                  <a:srgbClr val="FF00FF"/>
                </a:solidFill>
                <a:latin typeface="Times New Roman" panose="02020603050405020304" pitchFamily="18" charset="0"/>
                <a:cs typeface="Times New Roman" panose="02020603050405020304" pitchFamily="18" charset="0"/>
              </a:rPr>
              <a:t> </a:t>
            </a:r>
            <a:r>
              <a:rPr lang="en-US" sz="3000" dirty="0" err="1">
                <a:solidFill>
                  <a:srgbClr val="FF00FF"/>
                </a:solidFill>
                <a:latin typeface="Times New Roman" panose="02020603050405020304" pitchFamily="18" charset="0"/>
                <a:cs typeface="Times New Roman" panose="02020603050405020304" pitchFamily="18" charset="0"/>
              </a:rPr>
              <a:t>bão</a:t>
            </a:r>
            <a:r>
              <a:rPr lang="en-US" sz="3000" dirty="0">
                <a:solidFill>
                  <a:srgbClr val="FF00FF"/>
                </a:solidFill>
                <a:latin typeface="Times New Roman" panose="02020603050405020304" pitchFamily="18" charset="0"/>
                <a:cs typeface="Times New Roman" panose="02020603050405020304" pitchFamily="18" charset="0"/>
              </a:rPr>
              <a:t> </a:t>
            </a:r>
            <a:r>
              <a:rPr lang="en-US" sz="3000" err="1">
                <a:solidFill>
                  <a:srgbClr val="FF00FF"/>
                </a:solidFill>
                <a:latin typeface="Times New Roman" panose="02020603050405020304" pitchFamily="18" charset="0"/>
                <a:cs typeface="Times New Roman" panose="02020603050405020304" pitchFamily="18" charset="0"/>
              </a:rPr>
              <a:t>hoà</a:t>
            </a:r>
            <a:r>
              <a:rPr lang="en-US" sz="3000">
                <a:solidFill>
                  <a:srgbClr val="FF00FF"/>
                </a:solidFill>
                <a:latin typeface="Times New Roman" panose="02020603050405020304" pitchFamily="18" charset="0"/>
                <a:cs typeface="Times New Roman" panose="02020603050405020304" pitchFamily="18" charset="0"/>
              </a:rPr>
              <a:t> là </a:t>
            </a:r>
            <a:r>
              <a:rPr lang="en-US" sz="3000" dirty="0">
                <a:solidFill>
                  <a:srgbClr val="FF00FF"/>
                </a:solidFill>
                <a:latin typeface="Times New Roman" panose="02020603050405020304" pitchFamily="18" charset="0"/>
                <a:cs typeface="Times New Roman" panose="02020603050405020304" pitchFamily="18" charset="0"/>
              </a:rPr>
              <a:t>35,9 </a:t>
            </a:r>
            <a:r>
              <a:rPr lang="en-US" sz="3000" dirty="0" err="1">
                <a:solidFill>
                  <a:srgbClr val="FF00FF"/>
                </a:solidFill>
                <a:latin typeface="Times New Roman" panose="02020603050405020304" pitchFamily="18" charset="0"/>
                <a:cs typeface="Times New Roman" panose="02020603050405020304" pitchFamily="18" charset="0"/>
              </a:rPr>
              <a:t>gam</a:t>
            </a:r>
            <a:r>
              <a:rPr lang="en-US" sz="3000" dirty="0">
                <a:solidFill>
                  <a:srgbClr val="FF00FF"/>
                </a:solidFill>
                <a:latin typeface="Times New Roman" panose="02020603050405020304" pitchFamily="18" charset="0"/>
                <a:cs typeface="Times New Roman" panose="02020603050405020304" pitchFamily="18" charset="0"/>
              </a:rPr>
              <a:t>.</a:t>
            </a:r>
          </a:p>
          <a:p>
            <a:pPr algn="ctr"/>
            <a:endParaRPr lang="en-US" sz="3000" b="1" dirty="0">
              <a:solidFill>
                <a:srgbClr val="FF00FF"/>
              </a:solidFill>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FB800E6B-D9E6-77E1-B97F-40A37A20873C}"/>
              </a:ext>
            </a:extLst>
          </p:cNvPr>
          <p:cNvSpPr txBox="1"/>
          <p:nvPr/>
        </p:nvSpPr>
        <p:spPr>
          <a:xfrm>
            <a:off x="2209800" y="3429000"/>
            <a:ext cx="4572000" cy="553998"/>
          </a:xfrm>
          <a:prstGeom prst="rect">
            <a:avLst/>
          </a:prstGeom>
          <a:noFill/>
        </p:spPr>
        <p:txBody>
          <a:bodyPr wrap="square">
            <a:spAutoFit/>
          </a:bodyPr>
          <a:lstStyle/>
          <a:p>
            <a:r>
              <a:rPr lang="en-US" sz="3000" b="1">
                <a:latin typeface="Times New Roman" panose="02020603050405020304" pitchFamily="18" charset="0"/>
                <a:cs typeface="Times New Roman" panose="02020603050405020304" pitchFamily="18" charset="0"/>
              </a:rPr>
              <a:t>Độ tan là gì?</a:t>
            </a:r>
            <a:endParaRPr lang="en-US" sz="3000"/>
          </a:p>
        </p:txBody>
      </p:sp>
      <p:sp>
        <p:nvSpPr>
          <p:cNvPr id="9" name="Hộp Văn bản 8">
            <a:extLst>
              <a:ext uri="{FF2B5EF4-FFF2-40B4-BE49-F238E27FC236}">
                <a16:creationId xmlns:a16="http://schemas.microsoft.com/office/drawing/2014/main" id="{02830F54-4019-6FEA-6941-2F4B9C106778}"/>
              </a:ext>
            </a:extLst>
          </p:cNvPr>
          <p:cNvSpPr txBox="1"/>
          <p:nvPr/>
        </p:nvSpPr>
        <p:spPr>
          <a:xfrm>
            <a:off x="228600" y="2209800"/>
            <a:ext cx="8915400" cy="553998"/>
          </a:xfrm>
          <a:prstGeom prst="rect">
            <a:avLst/>
          </a:prstGeom>
          <a:noFill/>
        </p:spPr>
        <p:txBody>
          <a:bodyPr wrap="square">
            <a:spAutoFit/>
          </a:bodyPr>
          <a:lstStyle/>
          <a:p>
            <a:pPr algn="just"/>
            <a:r>
              <a:rPr lang="en-US" sz="30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Người ta nói độ tan của muối ăn ở 20</a:t>
            </a:r>
            <a:r>
              <a:rPr lang="en-US" sz="3000">
                <a:solidFill>
                  <a:srgbClr val="FF0000"/>
                </a:solidFill>
                <a:latin typeface="Times New Roman" panose="02020603050405020304" pitchFamily="18" charset="0"/>
                <a:cs typeface="Times New Roman" panose="02020603050405020304" pitchFamily="18" charset="0"/>
              </a:rPr>
              <a:t> °C </a:t>
            </a:r>
            <a:r>
              <a:rPr lang="en-US" sz="30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là 35,9 gam</a:t>
            </a:r>
            <a:r>
              <a:rPr lang="en-US" sz="3000">
                <a:solidFill>
                  <a:srgbClr val="FF0000"/>
                </a:solidFill>
                <a:latin typeface="Times New Roman" panose="02020603050405020304" pitchFamily="18" charset="0"/>
                <a:cs typeface="Times New Roman" panose="02020603050405020304" pitchFamily="18" charset="0"/>
              </a:rPr>
              <a:t>.</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793EF4A6-314F-F79F-E316-E3E6498090FC}"/>
              </a:ext>
            </a:extLst>
          </p:cNvPr>
          <p:cNvSpPr>
            <a:spLocks noChangeArrowheads="1"/>
          </p:cNvSpPr>
          <p:nvPr/>
        </p:nvSpPr>
        <p:spPr bwMode="auto">
          <a:xfrm>
            <a:off x="114300" y="2238501"/>
            <a:ext cx="8763000" cy="2380998"/>
          </a:xfrm>
          <a:prstGeom prst="rect">
            <a:avLst/>
          </a:prstGeom>
          <a:solidFill>
            <a:schemeClr val="bg1"/>
          </a:solidFill>
          <a:ln>
            <a:noFill/>
          </a:ln>
        </p:spPr>
        <p:txBody>
          <a:bodyPr wrap="square">
            <a:spAutoFit/>
          </a:bodyPr>
          <a:lstStyle/>
          <a:p>
            <a:pPr algn="just" eaLnBrk="1" hangingPunct="1"/>
            <a:r>
              <a:rPr lang="en-US" altLang="en-US" sz="32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Độ</a:t>
            </a:r>
            <a:r>
              <a:rPr lang="en-US" altLang="en-US" sz="3600" dirty="0">
                <a:latin typeface="Times New Roman" pitchFamily="18" charset="0"/>
                <a:cs typeface="Times New Roman" pitchFamily="18" charset="0"/>
              </a:rPr>
              <a:t> tan (</a:t>
            </a:r>
            <a:r>
              <a:rPr lang="en-US" altLang="en-US" sz="3600" i="1" dirty="0" err="1">
                <a:latin typeface="Times New Roman" pitchFamily="18" charset="0"/>
                <a:cs typeface="Times New Roman" pitchFamily="18" charset="0"/>
              </a:rPr>
              <a:t>kí</a:t>
            </a:r>
            <a:r>
              <a:rPr lang="en-US" altLang="en-US" sz="3600" i="1" dirty="0">
                <a:latin typeface="Times New Roman" pitchFamily="18" charset="0"/>
                <a:cs typeface="Times New Roman" pitchFamily="18" charset="0"/>
              </a:rPr>
              <a:t> </a:t>
            </a:r>
            <a:r>
              <a:rPr lang="en-US" altLang="en-US" sz="3600" i="1" dirty="0" err="1">
                <a:latin typeface="Times New Roman" pitchFamily="18" charset="0"/>
                <a:cs typeface="Times New Roman" pitchFamily="18" charset="0"/>
              </a:rPr>
              <a:t>hiệu</a:t>
            </a:r>
            <a:r>
              <a:rPr lang="en-US" altLang="en-US" sz="3600" i="1" dirty="0">
                <a:latin typeface="Times New Roman" pitchFamily="18" charset="0"/>
                <a:cs typeface="Times New Roman" pitchFamily="18" charset="0"/>
              </a:rPr>
              <a:t> </a:t>
            </a:r>
            <a:r>
              <a:rPr lang="en-US" altLang="en-US" sz="3600" i="1" dirty="0" err="1">
                <a:latin typeface="Times New Roman" pitchFamily="18" charset="0"/>
                <a:cs typeface="Times New Roman" pitchFamily="18" charset="0"/>
              </a:rPr>
              <a:t>là</a:t>
            </a:r>
            <a:r>
              <a:rPr lang="en-US" altLang="en-US" sz="3600" i="1" dirty="0">
                <a:latin typeface="Times New Roman" pitchFamily="18" charset="0"/>
                <a:cs typeface="Times New Roman" pitchFamily="18" charset="0"/>
              </a:rPr>
              <a:t> S</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của</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một</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chất</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trong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nước</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là</a:t>
            </a:r>
            <a:r>
              <a:rPr lang="en-US" altLang="en-US" sz="3600" b="1" dirty="0">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số</a:t>
            </a:r>
            <a:r>
              <a:rPr lang="en-US" altLang="en-US" sz="3600" b="1" dirty="0">
                <a:solidFill>
                  <a:srgbClr val="FF0000"/>
                </a:solidFill>
                <a:latin typeface="Times New Roman" pitchFamily="18" charset="0"/>
                <a:cs typeface="Times New Roman" pitchFamily="18" charset="0"/>
              </a:rPr>
              <a:t> gam </a:t>
            </a:r>
            <a:r>
              <a:rPr lang="en-US" altLang="en-US" sz="3600" b="1" dirty="0" err="1">
                <a:solidFill>
                  <a:srgbClr val="FF0000"/>
                </a:solidFill>
                <a:latin typeface="Times New Roman" pitchFamily="18" charset="0"/>
                <a:cs typeface="Times New Roman" pitchFamily="18" charset="0"/>
              </a:rPr>
              <a:t>chất</a:t>
            </a:r>
            <a:r>
              <a:rPr lang="en-US" altLang="en-US" sz="3600" b="1"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đó</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hoà</a:t>
            </a:r>
            <a:r>
              <a:rPr lang="en-US" altLang="en-US" sz="3600" dirty="0">
                <a:latin typeface="Times New Roman" pitchFamily="18" charset="0"/>
                <a:cs typeface="Times New Roman" pitchFamily="18" charset="0"/>
              </a:rPr>
              <a:t> tan </a:t>
            </a:r>
            <a:r>
              <a:rPr lang="en-US" altLang="en-US" sz="3600" dirty="0" err="1">
                <a:latin typeface="Times New Roman" pitchFamily="18" charset="0"/>
                <a:cs typeface="Times New Roman" pitchFamily="18" charset="0"/>
              </a:rPr>
              <a:t>trong</a:t>
            </a:r>
            <a:r>
              <a:rPr lang="en-US" altLang="en-US" sz="3600" b="1" dirty="0">
                <a:latin typeface="Times New Roman" pitchFamily="18" charset="0"/>
                <a:cs typeface="Times New Roman" pitchFamily="18" charset="0"/>
              </a:rPr>
              <a:t> </a:t>
            </a:r>
            <a:r>
              <a:rPr lang="en-US" altLang="en-US" sz="3600" b="1" dirty="0">
                <a:solidFill>
                  <a:srgbClr val="FF0000"/>
                </a:solidFill>
                <a:latin typeface="Times New Roman" pitchFamily="18" charset="0"/>
                <a:cs typeface="Times New Roman" pitchFamily="18" charset="0"/>
              </a:rPr>
              <a:t>100 gam </a:t>
            </a:r>
            <a:r>
              <a:rPr lang="en-US" altLang="en-US" sz="3600" b="1" dirty="0" err="1">
                <a:solidFill>
                  <a:srgbClr val="FF0000"/>
                </a:solidFill>
                <a:latin typeface="Times New Roman" pitchFamily="18" charset="0"/>
                <a:cs typeface="Times New Roman" pitchFamily="18" charset="0"/>
              </a:rPr>
              <a:t>nước</a:t>
            </a:r>
            <a:r>
              <a:rPr lang="en-US" altLang="en-US" sz="3600" b="1"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để</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tạo</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thành</a:t>
            </a:r>
            <a:r>
              <a:rPr lang="en-US" altLang="en-US" sz="3600" b="1" dirty="0">
                <a:latin typeface="Times New Roman" pitchFamily="18" charset="0"/>
                <a:cs typeface="Times New Roman" pitchFamily="18" charset="0"/>
              </a:rPr>
              <a:t> </a:t>
            </a:r>
            <a:r>
              <a:rPr lang="en-US" altLang="en-US" sz="3600" b="1" dirty="0">
                <a:solidFill>
                  <a:srgbClr val="FF0000"/>
                </a:solidFill>
                <a:latin typeface="Times New Roman" pitchFamily="18" charset="0"/>
                <a:cs typeface="Times New Roman" pitchFamily="18" charset="0"/>
              </a:rPr>
              <a:t>dung </a:t>
            </a:r>
            <a:r>
              <a:rPr lang="en-US" altLang="en-US" sz="3600" b="1" dirty="0" err="1">
                <a:solidFill>
                  <a:srgbClr val="FF0000"/>
                </a:solidFill>
                <a:latin typeface="Times New Roman" pitchFamily="18" charset="0"/>
                <a:cs typeface="Times New Roman" pitchFamily="18" charset="0"/>
              </a:rPr>
              <a:t>dịch</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bão</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hoà</a:t>
            </a:r>
            <a:r>
              <a:rPr lang="en-US" altLang="en-US" sz="3600" b="1" dirty="0">
                <a:latin typeface="Times New Roman" pitchFamily="18" charset="0"/>
                <a:cs typeface="Times New Roman" pitchFamily="18" charset="0"/>
              </a:rPr>
              <a:t> ở </a:t>
            </a:r>
            <a:r>
              <a:rPr lang="en-US" altLang="en-US" sz="3600" b="1" dirty="0" err="1">
                <a:latin typeface="Times New Roman" pitchFamily="18" charset="0"/>
                <a:cs typeface="Times New Roman" pitchFamily="18" charset="0"/>
              </a:rPr>
              <a:t>nhiệt</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độ</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xác</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định</a:t>
            </a:r>
            <a:r>
              <a:rPr lang="en-US" altLang="en-US" sz="3600" b="1" dirty="0">
                <a:latin typeface="Times New Roman" pitchFamily="18" charset="0"/>
                <a:cs typeface="Times New Roman" pitchFamily="18" charset="0"/>
              </a:rPr>
              <a:t>.</a:t>
            </a:r>
          </a:p>
        </p:txBody>
      </p:sp>
    </p:spTree>
    <p:extLst>
      <p:ext uri="{BB962C8B-B14F-4D97-AF65-F5344CB8AC3E}">
        <p14:creationId xmlns:p14="http://schemas.microsoft.com/office/powerpoint/2010/main" val="295010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iterate type="lt">
                                    <p:tmPct val="0"/>
                                  </p:iterate>
                                  <p:childTnLst>
                                    <p:set>
                                      <p:cBhvr>
                                        <p:cTn id="18" dur="1" fill="hold">
                                          <p:stCondLst>
                                            <p:cond delay="0"/>
                                          </p:stCondLst>
                                        </p:cTn>
                                        <p:tgtEl>
                                          <p:spTgt spid="10"/>
                                        </p:tgtEl>
                                        <p:attrNameLst>
                                          <p:attrName>style.visibility</p:attrName>
                                        </p:attrNameLst>
                                      </p:cBhvr>
                                      <p:to>
                                        <p:strVal val="visible"/>
                                      </p:to>
                                    </p:set>
                                    <p:animEffect transition="in" filter="box(in)">
                                      <p:cBhvr>
                                        <p:cTn id="19"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304800"/>
            <a:ext cx="9144000" cy="1447800"/>
          </a:xfrm>
        </p:spPr>
        <p:txBody>
          <a:bodyPr>
            <a:normAutofit/>
          </a:bodyPr>
          <a:lstStyle/>
          <a:p>
            <a:pPr algn="l" eaLnBrk="1" hangingPunct="1"/>
            <a:r>
              <a:rPr lang="en-US" altLang="en-US" sz="2900" b="1" dirty="0">
                <a:solidFill>
                  <a:srgbClr val="0000FF"/>
                </a:solidFill>
                <a:latin typeface="Times New Roman" pitchFamily="18" charset="0"/>
                <a:cs typeface="Times New Roman" pitchFamily="18" charset="0"/>
              </a:rPr>
              <a:t>Ví dụ:</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Xác</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định</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độ</a:t>
            </a:r>
            <a:r>
              <a:rPr lang="en-US" altLang="en-US" sz="2900" b="1" dirty="0">
                <a:latin typeface="Times New Roman" pitchFamily="18" charset="0"/>
                <a:cs typeface="Times New Roman" pitchFamily="18" charset="0"/>
              </a:rPr>
              <a:t> tan </a:t>
            </a:r>
            <a:r>
              <a:rPr lang="en-US" altLang="en-US" sz="2900" b="1" dirty="0" err="1">
                <a:latin typeface="Times New Roman" pitchFamily="18" charset="0"/>
                <a:cs typeface="Times New Roman" pitchFamily="18" charset="0"/>
              </a:rPr>
              <a:t>của</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muối</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KCl</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trong</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nước</a:t>
            </a:r>
            <a:r>
              <a:rPr lang="en-US" altLang="en-US" sz="2900" b="1" dirty="0">
                <a:latin typeface="Times New Roman" pitchFamily="18" charset="0"/>
                <a:cs typeface="Times New Roman" pitchFamily="18" charset="0"/>
              </a:rPr>
              <a:t> ở 20</a:t>
            </a:r>
            <a:r>
              <a:rPr lang="en-US" altLang="en-US" sz="2900" b="1" baseline="30000" dirty="0">
                <a:latin typeface="Times New Roman" pitchFamily="18" charset="0"/>
                <a:cs typeface="Times New Roman" pitchFamily="18" charset="0"/>
              </a:rPr>
              <a:t>0</a:t>
            </a:r>
            <a:r>
              <a:rPr lang="en-US" altLang="en-US" sz="2900" b="1" dirty="0">
                <a:latin typeface="Times New Roman" pitchFamily="18" charset="0"/>
                <a:cs typeface="Times New Roman" pitchFamily="18" charset="0"/>
              </a:rPr>
              <a:t>C. </a:t>
            </a:r>
            <a:r>
              <a:rPr lang="en-US" altLang="en-US" sz="2900" b="1" dirty="0" err="1">
                <a:latin typeface="Times New Roman" pitchFamily="18" charset="0"/>
                <a:cs typeface="Times New Roman" pitchFamily="18" charset="0"/>
              </a:rPr>
              <a:t>Biết</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rằng</a:t>
            </a:r>
            <a:r>
              <a:rPr lang="en-US" altLang="en-US" sz="2900" b="1" dirty="0">
                <a:latin typeface="Times New Roman" pitchFamily="18" charset="0"/>
                <a:cs typeface="Times New Roman" pitchFamily="18" charset="0"/>
              </a:rPr>
              <a:t> ở </a:t>
            </a:r>
            <a:r>
              <a:rPr lang="en-US" altLang="en-US" sz="2900" b="1" dirty="0" err="1">
                <a:latin typeface="Times New Roman" pitchFamily="18" charset="0"/>
                <a:cs typeface="Times New Roman" pitchFamily="18" charset="0"/>
              </a:rPr>
              <a:t>nhiệt</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độ</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này</a:t>
            </a:r>
            <a:r>
              <a:rPr lang="en-US" altLang="en-US" sz="2900" b="1" dirty="0">
                <a:latin typeface="Times New Roman" pitchFamily="18" charset="0"/>
                <a:cs typeface="Times New Roman" pitchFamily="18" charset="0"/>
              </a:rPr>
              <a:t>, 50 gam </a:t>
            </a:r>
            <a:r>
              <a:rPr lang="en-US" altLang="en-US" sz="2900" b="1" dirty="0" err="1">
                <a:latin typeface="Times New Roman" pitchFamily="18" charset="0"/>
                <a:cs typeface="Times New Roman" pitchFamily="18" charset="0"/>
              </a:rPr>
              <a:t>nước</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hòa</a:t>
            </a:r>
            <a:r>
              <a:rPr lang="en-US" altLang="en-US" sz="2900" b="1" dirty="0">
                <a:latin typeface="Times New Roman" pitchFamily="18" charset="0"/>
                <a:cs typeface="Times New Roman" pitchFamily="18" charset="0"/>
              </a:rPr>
              <a:t> tan </a:t>
            </a:r>
            <a:r>
              <a:rPr lang="en-US" altLang="en-US" sz="2900" b="1" dirty="0" err="1">
                <a:latin typeface="Times New Roman" pitchFamily="18" charset="0"/>
                <a:cs typeface="Times New Roman" pitchFamily="18" charset="0"/>
              </a:rPr>
              <a:t>tối</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đa</a:t>
            </a:r>
            <a:r>
              <a:rPr lang="en-US" altLang="en-US" sz="2900" b="1" dirty="0">
                <a:latin typeface="Times New Roman" pitchFamily="18" charset="0"/>
                <a:cs typeface="Times New Roman" pitchFamily="18" charset="0"/>
              </a:rPr>
              <a:t> 17</a:t>
            </a:r>
            <a:r>
              <a:rPr lang="en-US" altLang="en-US" sz="2900" b="1" dirty="0">
                <a:solidFill>
                  <a:srgbClr val="FF0000"/>
                </a:solidFill>
                <a:latin typeface="Times New Roman" pitchFamily="18" charset="0"/>
                <a:cs typeface="Times New Roman" pitchFamily="18" charset="0"/>
              </a:rPr>
              <a:t>g</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KCl</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thu</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được</a:t>
            </a:r>
            <a:r>
              <a:rPr lang="en-US" altLang="en-US" sz="2900" b="1" dirty="0">
                <a:latin typeface="Times New Roman" pitchFamily="18" charset="0"/>
                <a:cs typeface="Times New Roman" pitchFamily="18" charset="0"/>
              </a:rPr>
              <a:t> dung </a:t>
            </a:r>
            <a:r>
              <a:rPr lang="en-US" altLang="en-US" sz="2900" b="1" dirty="0" err="1">
                <a:latin typeface="Times New Roman" pitchFamily="18" charset="0"/>
                <a:cs typeface="Times New Roman" pitchFamily="18" charset="0"/>
              </a:rPr>
              <a:t>dịch</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bão</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hòa</a:t>
            </a:r>
            <a:r>
              <a:rPr lang="en-US" altLang="en-US" sz="2900" b="1" dirty="0">
                <a:latin typeface="Times New Roman" pitchFamily="18" charset="0"/>
                <a:cs typeface="Times New Roman" pitchFamily="18" charset="0"/>
              </a:rPr>
              <a:t>.</a:t>
            </a:r>
          </a:p>
        </p:txBody>
      </p:sp>
      <p:sp>
        <p:nvSpPr>
          <p:cNvPr id="11268" name="Rectangle 4"/>
          <p:cNvSpPr>
            <a:spLocks noChangeArrowheads="1"/>
          </p:cNvSpPr>
          <p:nvPr/>
        </p:nvSpPr>
        <p:spPr bwMode="auto">
          <a:xfrm>
            <a:off x="5791200" y="25908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3200" b="1" dirty="0">
                <a:solidFill>
                  <a:srgbClr val="FF0000"/>
                </a:solidFill>
                <a:latin typeface="Times New Roman" pitchFamily="18" charset="0"/>
                <a:cs typeface="Times New Roman" pitchFamily="18" charset="0"/>
              </a:rPr>
              <a:t>17g</a:t>
            </a:r>
          </a:p>
        </p:txBody>
      </p:sp>
      <p:sp>
        <p:nvSpPr>
          <p:cNvPr id="11269" name="Rectangle 5"/>
          <p:cNvSpPr>
            <a:spLocks noChangeArrowheads="1"/>
          </p:cNvSpPr>
          <p:nvPr/>
        </p:nvSpPr>
        <p:spPr bwMode="auto">
          <a:xfrm>
            <a:off x="2895600" y="26543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3200" b="1" dirty="0">
                <a:solidFill>
                  <a:srgbClr val="FF0000"/>
                </a:solidFill>
                <a:latin typeface="Times New Roman" pitchFamily="18" charset="0"/>
                <a:cs typeface="Times New Roman" pitchFamily="18" charset="0"/>
              </a:rPr>
              <a:t>50 g</a:t>
            </a:r>
          </a:p>
        </p:txBody>
      </p:sp>
      <p:sp>
        <p:nvSpPr>
          <p:cNvPr id="11271" name="Rectangle 7"/>
          <p:cNvSpPr>
            <a:spLocks noChangeArrowheads="1"/>
          </p:cNvSpPr>
          <p:nvPr/>
        </p:nvSpPr>
        <p:spPr bwMode="auto">
          <a:xfrm>
            <a:off x="2919413" y="3233738"/>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3200" b="1" dirty="0">
                <a:solidFill>
                  <a:srgbClr val="FF0000"/>
                </a:solidFill>
                <a:latin typeface="Times New Roman" pitchFamily="18" charset="0"/>
                <a:cs typeface="Times New Roman" pitchFamily="18" charset="0"/>
              </a:rPr>
              <a:t>100 g</a:t>
            </a:r>
          </a:p>
        </p:txBody>
      </p:sp>
      <p:sp>
        <p:nvSpPr>
          <p:cNvPr id="11272" name="Rectangle 8"/>
          <p:cNvSpPr>
            <a:spLocks noChangeArrowheads="1"/>
          </p:cNvSpPr>
          <p:nvPr/>
        </p:nvSpPr>
        <p:spPr bwMode="auto">
          <a:xfrm>
            <a:off x="5029200" y="4143375"/>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3000" b="1" dirty="0"/>
              <a:t>= </a:t>
            </a:r>
            <a:r>
              <a:rPr lang="en-US" altLang="en-US" sz="3000" b="1" dirty="0">
                <a:latin typeface="Times New Roman" pitchFamily="18" charset="0"/>
                <a:cs typeface="Times New Roman" pitchFamily="18" charset="0"/>
              </a:rPr>
              <a:t>34 (g)</a:t>
            </a:r>
          </a:p>
        </p:txBody>
      </p:sp>
      <p:sp>
        <p:nvSpPr>
          <p:cNvPr id="11273" name="Line 9"/>
          <p:cNvSpPr>
            <a:spLocks noChangeShapeType="1"/>
          </p:cNvSpPr>
          <p:nvPr/>
        </p:nvSpPr>
        <p:spPr bwMode="auto">
          <a:xfrm>
            <a:off x="838200" y="57912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5" name="Rectangle 11"/>
          <p:cNvSpPr>
            <a:spLocks noChangeArrowheads="1"/>
          </p:cNvSpPr>
          <p:nvPr/>
        </p:nvSpPr>
        <p:spPr bwMode="auto">
          <a:xfrm>
            <a:off x="5114925" y="318135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3600" b="1">
                <a:solidFill>
                  <a:srgbClr val="0000FF"/>
                </a:solidFill>
                <a:cs typeface="Arial" charset="0"/>
              </a:rPr>
              <a:t>→   </a:t>
            </a:r>
            <a:r>
              <a:rPr lang="en-US" altLang="en-US" sz="2800" b="1">
                <a:cs typeface="Arial" charset="0"/>
              </a:rPr>
              <a:t> </a:t>
            </a:r>
          </a:p>
        </p:txBody>
      </p:sp>
      <p:sp>
        <p:nvSpPr>
          <p:cNvPr id="11276" name="Rectangle 12"/>
          <p:cNvSpPr>
            <a:spLocks noChangeArrowheads="1"/>
          </p:cNvSpPr>
          <p:nvPr/>
        </p:nvSpPr>
        <p:spPr bwMode="auto">
          <a:xfrm>
            <a:off x="1600200" y="5486400"/>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3600" b="1"/>
              <a:t>S =</a:t>
            </a:r>
          </a:p>
        </p:txBody>
      </p:sp>
      <p:sp>
        <p:nvSpPr>
          <p:cNvPr id="11277" name="Line 13"/>
          <p:cNvSpPr>
            <a:spLocks noChangeShapeType="1"/>
          </p:cNvSpPr>
          <p:nvPr/>
        </p:nvSpPr>
        <p:spPr bwMode="auto">
          <a:xfrm>
            <a:off x="2590800" y="5791200"/>
            <a:ext cx="1295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0" name="Rectangle 16"/>
          <p:cNvSpPr>
            <a:spLocks noChangeArrowheads="1"/>
          </p:cNvSpPr>
          <p:nvPr/>
        </p:nvSpPr>
        <p:spPr bwMode="auto">
          <a:xfrm>
            <a:off x="4043363" y="538162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3200" b="1" dirty="0"/>
              <a:t>. </a:t>
            </a:r>
            <a:r>
              <a:rPr lang="en-US" altLang="en-US" sz="3200" b="1" dirty="0">
                <a:latin typeface="Times New Roman" pitchFamily="18" charset="0"/>
                <a:cs typeface="Times New Roman" pitchFamily="18" charset="0"/>
              </a:rPr>
              <a:t>100 (g)</a:t>
            </a:r>
          </a:p>
        </p:txBody>
      </p:sp>
      <p:sp>
        <p:nvSpPr>
          <p:cNvPr id="11282" name="Rectangle 18"/>
          <p:cNvSpPr>
            <a:spLocks noChangeArrowheads="1"/>
          </p:cNvSpPr>
          <p:nvPr/>
        </p:nvSpPr>
        <p:spPr bwMode="auto">
          <a:xfrm>
            <a:off x="2590800" y="4953000"/>
            <a:ext cx="1905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4400" b="1" dirty="0" err="1"/>
              <a:t>m</a:t>
            </a:r>
            <a:r>
              <a:rPr lang="en-US" altLang="en-US" b="1" dirty="0" err="1"/>
              <a:t>chất</a:t>
            </a:r>
            <a:r>
              <a:rPr lang="en-US" altLang="en-US" b="1" dirty="0">
                <a:latin typeface="Arial" charset="0"/>
                <a:cs typeface="Arial" charset="0"/>
              </a:rPr>
              <a:t> tan</a:t>
            </a:r>
          </a:p>
        </p:txBody>
      </p:sp>
      <p:sp>
        <p:nvSpPr>
          <p:cNvPr id="11283" name="Rectangle 19"/>
          <p:cNvSpPr>
            <a:spLocks noChangeArrowheads="1"/>
          </p:cNvSpPr>
          <p:nvPr/>
        </p:nvSpPr>
        <p:spPr bwMode="auto">
          <a:xfrm>
            <a:off x="2667000" y="5638800"/>
            <a:ext cx="121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4400" b="1"/>
              <a:t>m</a:t>
            </a:r>
            <a:r>
              <a:rPr lang="en-US" altLang="en-US" b="1"/>
              <a:t>nước</a:t>
            </a:r>
          </a:p>
        </p:txBody>
      </p:sp>
      <p:sp>
        <p:nvSpPr>
          <p:cNvPr id="11284" name="Rectangle 20"/>
          <p:cNvSpPr>
            <a:spLocks noChangeArrowheads="1"/>
          </p:cNvSpPr>
          <p:nvPr/>
        </p:nvSpPr>
        <p:spPr bwMode="auto">
          <a:xfrm>
            <a:off x="685800" y="1066800"/>
            <a:ext cx="8686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en-US" sz="3600" b="1" dirty="0" err="1">
                <a:latin typeface="Times New Roman" pitchFamily="18" charset="0"/>
                <a:cs typeface="Times New Roman" pitchFamily="18" charset="0"/>
              </a:rPr>
              <a:t>Hướng</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dẫn</a:t>
            </a:r>
            <a:r>
              <a:rPr lang="en-US" altLang="en-US" sz="3600" b="1" dirty="0">
                <a:latin typeface="Times New Roman" pitchFamily="18" charset="0"/>
                <a:cs typeface="Times New Roman" pitchFamily="18" charset="0"/>
              </a:rPr>
              <a:t>:</a:t>
            </a:r>
            <a:br>
              <a:rPr lang="en-US" altLang="en-US" sz="3600" b="1" dirty="0">
                <a:latin typeface="Times New Roman" pitchFamily="18" charset="0"/>
                <a:cs typeface="Times New Roman" pitchFamily="18" charset="0"/>
              </a:rPr>
            </a:br>
            <a:r>
              <a:rPr lang="en-US" altLang="en-US" sz="3600" b="1" dirty="0">
                <a:solidFill>
                  <a:schemeClr val="tx2"/>
                </a:solidFill>
                <a:latin typeface="Arial" charset="0"/>
                <a:cs typeface="Arial" charset="0"/>
              </a:rPr>
              <a:t>	</a:t>
            </a:r>
            <a:r>
              <a:rPr lang="en-US" altLang="en-US" sz="3600" b="1" dirty="0">
                <a:solidFill>
                  <a:srgbClr val="0000FF"/>
                </a:solidFill>
                <a:latin typeface="Arial" charset="0"/>
                <a:cs typeface="Arial" charset="0"/>
              </a:rPr>
              <a:t>        </a:t>
            </a:r>
            <a:r>
              <a:rPr lang="en-US" altLang="en-US" sz="3600" b="1" dirty="0">
                <a:solidFill>
                  <a:srgbClr val="0000FF"/>
                </a:solidFill>
                <a:latin typeface="Arial" charset="0"/>
                <a:cs typeface="Arial" charset="0"/>
                <a:sym typeface="Wingdings" pitchFamily="2" charset="2"/>
              </a:rPr>
              <a:t>   </a:t>
            </a:r>
          </a:p>
        </p:txBody>
      </p:sp>
      <p:sp>
        <p:nvSpPr>
          <p:cNvPr id="11288" name="Rectangle 24"/>
          <p:cNvSpPr>
            <a:spLocks noChangeArrowheads="1"/>
          </p:cNvSpPr>
          <p:nvPr/>
        </p:nvSpPr>
        <p:spPr bwMode="auto">
          <a:xfrm>
            <a:off x="6048375" y="3149940"/>
            <a:ext cx="819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3600" b="1" dirty="0">
                <a:solidFill>
                  <a:srgbClr val="FF0000"/>
                </a:solidFill>
                <a:latin typeface="Times New Roman" pitchFamily="18" charset="0"/>
                <a:cs typeface="Times New Roman" pitchFamily="18" charset="0"/>
                <a:sym typeface="Wingdings" pitchFamily="2" charset="2"/>
              </a:rPr>
              <a:t>x g</a:t>
            </a:r>
            <a:r>
              <a:rPr lang="en-US" altLang="en-US" dirty="0">
                <a:latin typeface="Times New Roman" pitchFamily="18" charset="0"/>
                <a:cs typeface="Times New Roman" pitchFamily="18" charset="0"/>
                <a:sym typeface="Wingdings" pitchFamily="2" charset="2"/>
              </a:rPr>
              <a:t> </a:t>
            </a:r>
          </a:p>
        </p:txBody>
      </p:sp>
      <p:sp>
        <p:nvSpPr>
          <p:cNvPr id="11289" name="Rectangle 25"/>
          <p:cNvSpPr>
            <a:spLocks noChangeArrowheads="1"/>
          </p:cNvSpPr>
          <p:nvPr/>
        </p:nvSpPr>
        <p:spPr bwMode="auto">
          <a:xfrm>
            <a:off x="2971800" y="4133850"/>
            <a:ext cx="422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3200" b="1">
                <a:latin typeface="Arial" charset="0"/>
                <a:cs typeface="Arial" charset="0"/>
              </a:rPr>
              <a:t>=</a:t>
            </a:r>
          </a:p>
        </p:txBody>
      </p:sp>
      <p:sp>
        <p:nvSpPr>
          <p:cNvPr id="11291" name="Rectangle 27"/>
          <p:cNvSpPr>
            <a:spLocks noChangeArrowheads="1"/>
          </p:cNvSpPr>
          <p:nvPr/>
        </p:nvSpPr>
        <p:spPr bwMode="auto">
          <a:xfrm>
            <a:off x="2057400" y="2611438"/>
            <a:ext cx="830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3200" b="1" dirty="0" err="1">
                <a:solidFill>
                  <a:srgbClr val="0000FF"/>
                </a:solidFill>
                <a:latin typeface="Times New Roman" pitchFamily="18" charset="0"/>
                <a:cs typeface="Times New Roman" pitchFamily="18" charset="0"/>
              </a:rPr>
              <a:t>Cứ</a:t>
            </a:r>
            <a:r>
              <a:rPr lang="en-US" altLang="en-US" sz="3200" dirty="0"/>
              <a:t> </a:t>
            </a:r>
          </a:p>
        </p:txBody>
      </p:sp>
      <p:sp>
        <p:nvSpPr>
          <p:cNvPr id="11292" name="Rectangle 28"/>
          <p:cNvSpPr>
            <a:spLocks noChangeArrowheads="1"/>
          </p:cNvSpPr>
          <p:nvPr/>
        </p:nvSpPr>
        <p:spPr bwMode="auto">
          <a:xfrm>
            <a:off x="4038600" y="2592388"/>
            <a:ext cx="167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3200" b="1" dirty="0" err="1">
                <a:solidFill>
                  <a:srgbClr val="0000FF"/>
                </a:solidFill>
                <a:latin typeface="Times New Roman" pitchFamily="18" charset="0"/>
                <a:cs typeface="Times New Roman" pitchFamily="18" charset="0"/>
              </a:rPr>
              <a:t>nước</a:t>
            </a:r>
            <a:r>
              <a:rPr lang="en-US" altLang="en-US" sz="3200" b="1" dirty="0">
                <a:solidFill>
                  <a:srgbClr val="0000FF"/>
                </a:solidFill>
                <a:latin typeface="Times New Roman" pitchFamily="18" charset="0"/>
                <a:cs typeface="Times New Roman" pitchFamily="18" charset="0"/>
              </a:rPr>
              <a:t> </a:t>
            </a:r>
            <a:r>
              <a:rPr lang="en-US" altLang="en-US" sz="3200" b="1" dirty="0">
                <a:solidFill>
                  <a:srgbClr val="0000FF"/>
                </a:solidFill>
              </a:rPr>
              <a:t> </a:t>
            </a:r>
            <a:r>
              <a:rPr lang="en-US" altLang="en-US" sz="3200" b="1" dirty="0">
                <a:solidFill>
                  <a:srgbClr val="0000FF"/>
                </a:solidFill>
                <a:sym typeface="Wingdings" pitchFamily="2" charset="2"/>
              </a:rPr>
              <a:t>→</a:t>
            </a:r>
            <a:r>
              <a:rPr lang="en-US" altLang="en-US" sz="3200" dirty="0">
                <a:latin typeface="Arial" charset="0"/>
                <a:cs typeface="Arial" charset="0"/>
                <a:sym typeface="Wingdings" pitchFamily="2" charset="2"/>
              </a:rPr>
              <a:t>     </a:t>
            </a:r>
          </a:p>
        </p:txBody>
      </p:sp>
      <p:sp>
        <p:nvSpPr>
          <p:cNvPr id="11293" name="Rectangle 29"/>
          <p:cNvSpPr>
            <a:spLocks noChangeArrowheads="1"/>
          </p:cNvSpPr>
          <p:nvPr/>
        </p:nvSpPr>
        <p:spPr bwMode="auto">
          <a:xfrm>
            <a:off x="6858000" y="2543175"/>
            <a:ext cx="120015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3200" b="1" dirty="0" err="1">
                <a:solidFill>
                  <a:srgbClr val="0000FF"/>
                </a:solidFill>
                <a:latin typeface="Times New Roman" pitchFamily="18" charset="0"/>
                <a:cs typeface="Times New Roman" pitchFamily="18" charset="0"/>
                <a:sym typeface="Wingdings" pitchFamily="2" charset="2"/>
              </a:rPr>
              <a:t>KCl</a:t>
            </a:r>
            <a:br>
              <a:rPr lang="en-US" altLang="en-US" sz="3600" b="1" dirty="0">
                <a:solidFill>
                  <a:srgbClr val="0000FF"/>
                </a:solidFill>
                <a:latin typeface="Times New Roman" pitchFamily="18" charset="0"/>
                <a:cs typeface="Times New Roman" pitchFamily="18" charset="0"/>
                <a:sym typeface="Wingdings" pitchFamily="2" charset="2"/>
              </a:rPr>
            </a:br>
            <a:endParaRPr lang="en-US" altLang="en-US" sz="3600" b="1" dirty="0">
              <a:solidFill>
                <a:srgbClr val="0000FF"/>
              </a:solidFill>
              <a:latin typeface="Times New Roman" pitchFamily="18" charset="0"/>
              <a:cs typeface="Times New Roman" pitchFamily="18" charset="0"/>
              <a:sym typeface="Wingdings" pitchFamily="2" charset="2"/>
            </a:endParaRPr>
          </a:p>
        </p:txBody>
      </p:sp>
      <p:sp>
        <p:nvSpPr>
          <p:cNvPr id="11294" name="Rectangle 30"/>
          <p:cNvSpPr>
            <a:spLocks noChangeArrowheads="1"/>
          </p:cNvSpPr>
          <p:nvPr/>
        </p:nvSpPr>
        <p:spPr bwMode="auto">
          <a:xfrm>
            <a:off x="1905000" y="3201988"/>
            <a:ext cx="175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3600" b="1" dirty="0" err="1">
                <a:solidFill>
                  <a:srgbClr val="0000FF"/>
                </a:solidFill>
                <a:latin typeface="Times New Roman" pitchFamily="18" charset="0"/>
                <a:cs typeface="Times New Roman" pitchFamily="18" charset="0"/>
                <a:sym typeface="Wingdings" pitchFamily="2" charset="2"/>
              </a:rPr>
              <a:t>Vậy</a:t>
            </a:r>
            <a:r>
              <a:rPr lang="en-US" altLang="en-US" sz="3600" b="1" dirty="0">
                <a:solidFill>
                  <a:srgbClr val="0000FF"/>
                </a:solidFill>
                <a:latin typeface="Times New Roman" pitchFamily="18" charset="0"/>
                <a:cs typeface="Times New Roman" pitchFamily="18" charset="0"/>
                <a:sym typeface="Wingdings" pitchFamily="2" charset="2"/>
              </a:rPr>
              <a:t>:</a:t>
            </a:r>
            <a:r>
              <a:rPr lang="en-US" altLang="en-US" dirty="0">
                <a:latin typeface="Times New Roman" pitchFamily="18" charset="0"/>
                <a:cs typeface="Times New Roman" pitchFamily="18" charset="0"/>
                <a:sym typeface="Wingdings" pitchFamily="2" charset="2"/>
              </a:rPr>
              <a:t>          </a:t>
            </a:r>
          </a:p>
        </p:txBody>
      </p:sp>
      <p:sp>
        <p:nvSpPr>
          <p:cNvPr id="11295" name="Rectangle 31"/>
          <p:cNvSpPr>
            <a:spLocks noChangeArrowheads="1"/>
          </p:cNvSpPr>
          <p:nvPr/>
        </p:nvSpPr>
        <p:spPr bwMode="auto">
          <a:xfrm>
            <a:off x="4008438" y="3181350"/>
            <a:ext cx="19923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3200" b="1" dirty="0" err="1">
                <a:solidFill>
                  <a:srgbClr val="0000FF"/>
                </a:solidFill>
                <a:latin typeface="Times New Roman" pitchFamily="18" charset="0"/>
                <a:cs typeface="Times New Roman" pitchFamily="18" charset="0"/>
                <a:sym typeface="Wingdings" pitchFamily="2" charset="2"/>
              </a:rPr>
              <a:t>nước</a:t>
            </a:r>
            <a:r>
              <a:rPr lang="en-US" altLang="en-US" sz="3600" b="1" dirty="0">
                <a:solidFill>
                  <a:srgbClr val="FF0000"/>
                </a:solidFill>
                <a:latin typeface="Times New Roman" pitchFamily="18" charset="0"/>
                <a:cs typeface="Times New Roman" pitchFamily="18" charset="0"/>
                <a:sym typeface="Wingdings" pitchFamily="2" charset="2"/>
              </a:rPr>
              <a:t> </a:t>
            </a:r>
            <a:r>
              <a:rPr lang="en-US" altLang="en-US" dirty="0">
                <a:latin typeface="Times New Roman" pitchFamily="18" charset="0"/>
                <a:cs typeface="Times New Roman" pitchFamily="18" charset="0"/>
                <a:sym typeface="Wingdings" pitchFamily="2" charset="2"/>
              </a:rPr>
              <a:t> </a:t>
            </a:r>
            <a:r>
              <a:rPr lang="en-US" altLang="en-US" dirty="0">
                <a:latin typeface="Arial" charset="0"/>
                <a:cs typeface="Arial" charset="0"/>
                <a:sym typeface="Wingdings" pitchFamily="2" charset="2"/>
              </a:rPr>
              <a:t>       </a:t>
            </a:r>
          </a:p>
        </p:txBody>
      </p:sp>
      <p:sp>
        <p:nvSpPr>
          <p:cNvPr id="11296" name="Rectangle 32"/>
          <p:cNvSpPr>
            <a:spLocks noChangeArrowheads="1"/>
          </p:cNvSpPr>
          <p:nvPr/>
        </p:nvSpPr>
        <p:spPr bwMode="auto">
          <a:xfrm>
            <a:off x="6858000" y="3244850"/>
            <a:ext cx="9140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3200" b="1">
                <a:solidFill>
                  <a:srgbClr val="0000FF"/>
                </a:solidFill>
                <a:latin typeface="Times New Roman" pitchFamily="18" charset="0"/>
                <a:cs typeface="Times New Roman" pitchFamily="18" charset="0"/>
                <a:sym typeface="Wingdings" pitchFamily="2" charset="2"/>
              </a:rPr>
              <a:t>KCl</a:t>
            </a:r>
            <a:endParaRPr lang="en-US" altLang="en-US" sz="3200" b="1" dirty="0">
              <a:solidFill>
                <a:srgbClr val="0000FF"/>
              </a:solidFill>
              <a:latin typeface="Times New Roman" pitchFamily="18" charset="0"/>
              <a:cs typeface="Times New Roman" pitchFamily="18" charset="0"/>
              <a:sym typeface="Wingdings" pitchFamily="2" charset="2"/>
            </a:endParaRPr>
          </a:p>
        </p:txBody>
      </p:sp>
      <p:sp>
        <p:nvSpPr>
          <p:cNvPr id="11297" name="Text Box 33"/>
          <p:cNvSpPr txBox="1">
            <a:spLocks noChangeArrowheads="1"/>
          </p:cNvSpPr>
          <p:nvPr/>
        </p:nvSpPr>
        <p:spPr bwMode="auto">
          <a:xfrm>
            <a:off x="0" y="2209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400" b="1" dirty="0" err="1"/>
              <a:t>Tóm</a:t>
            </a:r>
            <a:r>
              <a:rPr lang="en-US" altLang="en-US" sz="2400" b="1" dirty="0"/>
              <a:t> </a:t>
            </a:r>
            <a:r>
              <a:rPr lang="en-US" altLang="en-US" sz="2400" b="1" dirty="0" err="1"/>
              <a:t>tắt</a:t>
            </a:r>
            <a:endParaRPr lang="en-US" altLang="en-US" sz="2400" b="1" dirty="0"/>
          </a:p>
        </p:txBody>
      </p:sp>
      <p:sp>
        <p:nvSpPr>
          <p:cNvPr id="18456" name="Line 34"/>
          <p:cNvSpPr>
            <a:spLocks noChangeShapeType="1"/>
          </p:cNvSpPr>
          <p:nvPr/>
        </p:nvSpPr>
        <p:spPr bwMode="auto">
          <a:xfrm>
            <a:off x="1981200" y="2362200"/>
            <a:ext cx="0" cy="2057400"/>
          </a:xfrm>
          <a:prstGeom prst="line">
            <a:avLst/>
          </a:prstGeom>
          <a:noFill/>
          <a:ln w="127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9" name="Text Box 35"/>
          <p:cNvSpPr txBox="1">
            <a:spLocks noChangeArrowheads="1"/>
          </p:cNvSpPr>
          <p:nvPr/>
        </p:nvSpPr>
        <p:spPr bwMode="auto">
          <a:xfrm>
            <a:off x="152400" y="28194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400" b="1" dirty="0" err="1"/>
              <a:t>m</a:t>
            </a:r>
            <a:r>
              <a:rPr lang="en-US" altLang="en-US" sz="2400" b="1" baseline="-25000" dirty="0" err="1"/>
              <a:t>ct</a:t>
            </a:r>
            <a:r>
              <a:rPr lang="en-US" altLang="en-US" sz="2400" b="1" dirty="0"/>
              <a:t> = 72g</a:t>
            </a:r>
          </a:p>
        </p:txBody>
      </p:sp>
      <p:sp>
        <p:nvSpPr>
          <p:cNvPr id="11300" name="Text Box 36"/>
          <p:cNvSpPr txBox="1">
            <a:spLocks noChangeArrowheads="1"/>
          </p:cNvSpPr>
          <p:nvPr/>
        </p:nvSpPr>
        <p:spPr bwMode="auto">
          <a:xfrm>
            <a:off x="152400" y="3276600"/>
            <a:ext cx="1752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200" b="1"/>
              <a:t>m</a:t>
            </a:r>
            <a:r>
              <a:rPr lang="en-US" altLang="en-US" sz="2200" b="1" baseline="-25000"/>
              <a:t>nước</a:t>
            </a:r>
            <a:r>
              <a:rPr lang="en-US" altLang="en-US" sz="2200" b="1"/>
              <a:t> = 200g</a:t>
            </a:r>
          </a:p>
        </p:txBody>
      </p:sp>
      <p:sp>
        <p:nvSpPr>
          <p:cNvPr id="11301" name="Text Box 37"/>
          <p:cNvSpPr txBox="1">
            <a:spLocks noChangeArrowheads="1"/>
          </p:cNvSpPr>
          <p:nvPr/>
        </p:nvSpPr>
        <p:spPr bwMode="auto">
          <a:xfrm>
            <a:off x="228600" y="38862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400" b="1"/>
              <a:t>S = ? g</a:t>
            </a:r>
          </a:p>
        </p:txBody>
      </p:sp>
      <p:sp>
        <p:nvSpPr>
          <p:cNvPr id="36" name="TextBox 35"/>
          <p:cNvSpPr txBox="1">
            <a:spLocks noChangeArrowheads="1"/>
          </p:cNvSpPr>
          <p:nvPr/>
        </p:nvSpPr>
        <p:spPr bwMode="auto">
          <a:xfrm>
            <a:off x="2057400" y="22098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ltLang="en-US" sz="2400" b="1"/>
              <a:t>Ở 20</a:t>
            </a:r>
            <a:r>
              <a:rPr lang="en-US" altLang="en-US" sz="2400" b="1" baseline="30000"/>
              <a:t>0</a:t>
            </a:r>
            <a:r>
              <a:rPr lang="en-US" altLang="en-US" sz="2400" b="1"/>
              <a:t>C</a:t>
            </a:r>
          </a:p>
        </p:txBody>
      </p:sp>
      <p:sp>
        <p:nvSpPr>
          <p:cNvPr id="35" name="TextBox 34"/>
          <p:cNvSpPr txBox="1">
            <a:spLocks noChangeArrowheads="1"/>
          </p:cNvSpPr>
          <p:nvPr/>
        </p:nvSpPr>
        <p:spPr bwMode="auto">
          <a:xfrm>
            <a:off x="2590800" y="4029075"/>
            <a:ext cx="53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altLang="en-US" sz="3600" b="1">
                <a:solidFill>
                  <a:srgbClr val="FF0000"/>
                </a:solidFill>
              </a:rPr>
              <a:t>x</a:t>
            </a:r>
            <a:endParaRPr lang="vi-VN" altLang="en-US" sz="3600" b="1">
              <a:solidFill>
                <a:srgbClr val="FF0000"/>
              </a:solidFill>
            </a:endParaRPr>
          </a:p>
        </p:txBody>
      </p:sp>
      <p:sp>
        <p:nvSpPr>
          <p:cNvPr id="37" name="TextBox 36"/>
          <p:cNvSpPr txBox="1">
            <a:spLocks noChangeArrowheads="1"/>
          </p:cNvSpPr>
          <p:nvPr/>
        </p:nvSpPr>
        <p:spPr bwMode="auto">
          <a:xfrm>
            <a:off x="3581400" y="3910013"/>
            <a:ext cx="1600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altLang="en-US" sz="3000" dirty="0">
                <a:solidFill>
                  <a:srgbClr val="FF0000"/>
                </a:solidFill>
              </a:rPr>
              <a:t>17.100</a:t>
            </a:r>
            <a:endParaRPr lang="vi-VN" altLang="en-US" sz="3000" dirty="0">
              <a:solidFill>
                <a:srgbClr val="FF0000"/>
              </a:solidFill>
            </a:endParaRPr>
          </a:p>
        </p:txBody>
      </p:sp>
      <p:sp>
        <p:nvSpPr>
          <p:cNvPr id="38" name="TextBox 37"/>
          <p:cNvSpPr txBox="1">
            <a:spLocks noChangeArrowheads="1"/>
          </p:cNvSpPr>
          <p:nvPr/>
        </p:nvSpPr>
        <p:spPr bwMode="auto">
          <a:xfrm>
            <a:off x="3733800" y="4371975"/>
            <a:ext cx="1447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altLang="en-US" sz="3000" dirty="0">
                <a:solidFill>
                  <a:srgbClr val="FF0000"/>
                </a:solidFill>
              </a:rPr>
              <a:t>50</a:t>
            </a:r>
            <a:endParaRPr lang="vi-VN" altLang="en-US" sz="3000" dirty="0">
              <a:solidFill>
                <a:srgbClr val="FF0000"/>
              </a:solidFill>
            </a:endParaRPr>
          </a:p>
        </p:txBody>
      </p:sp>
      <p:sp>
        <p:nvSpPr>
          <p:cNvPr id="39" name="Line 13"/>
          <p:cNvSpPr>
            <a:spLocks noChangeShapeType="1"/>
          </p:cNvSpPr>
          <p:nvPr/>
        </p:nvSpPr>
        <p:spPr bwMode="auto">
          <a:xfrm>
            <a:off x="3543300" y="4436686"/>
            <a:ext cx="1295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6547170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97"/>
                                        </p:tgtEl>
                                        <p:attrNameLst>
                                          <p:attrName>style.visibility</p:attrName>
                                        </p:attrNameLst>
                                      </p:cBhvr>
                                      <p:to>
                                        <p:strVal val="visible"/>
                                      </p:to>
                                    </p:set>
                                    <p:animEffect transition="in" filter="checkerboard(across)">
                                      <p:cBhvr>
                                        <p:cTn id="7" dur="500"/>
                                        <p:tgtEl>
                                          <p:spTgt spid="112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299"/>
                                        </p:tgtEl>
                                        <p:attrNameLst>
                                          <p:attrName>style.visibility</p:attrName>
                                        </p:attrNameLst>
                                      </p:cBhvr>
                                      <p:to>
                                        <p:strVal val="visible"/>
                                      </p:to>
                                    </p:set>
                                    <p:animEffect transition="in" filter="box(in)">
                                      <p:cBhvr>
                                        <p:cTn id="12" dur="500"/>
                                        <p:tgtEl>
                                          <p:spTgt spid="112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300"/>
                                        </p:tgtEl>
                                        <p:attrNameLst>
                                          <p:attrName>style.visibility</p:attrName>
                                        </p:attrNameLst>
                                      </p:cBhvr>
                                      <p:to>
                                        <p:strVal val="visible"/>
                                      </p:to>
                                    </p:set>
                                    <p:animEffect transition="in" filter="box(in)">
                                      <p:cBhvr>
                                        <p:cTn id="17" dur="500"/>
                                        <p:tgtEl>
                                          <p:spTgt spid="113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1301"/>
                                        </p:tgtEl>
                                        <p:attrNameLst>
                                          <p:attrName>style.visibility</p:attrName>
                                        </p:attrNameLst>
                                      </p:cBhvr>
                                      <p:to>
                                        <p:strVal val="visible"/>
                                      </p:to>
                                    </p:set>
                                    <p:animEffect transition="in" filter="diamond(in)">
                                      <p:cBhvr>
                                        <p:cTn id="22" dur="2000"/>
                                        <p:tgtEl>
                                          <p:spTgt spid="113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284"/>
                                        </p:tgtEl>
                                        <p:attrNameLst>
                                          <p:attrName>style.visibility</p:attrName>
                                        </p:attrNameLst>
                                      </p:cBhvr>
                                      <p:to>
                                        <p:strVal val="visible"/>
                                      </p:to>
                                    </p:set>
                                    <p:anim to="" calcmode="lin" valueType="num">
                                      <p:cBhvr>
                                        <p:cTn id="27" dur="1" fill="hold"/>
                                        <p:tgtEl>
                                          <p:spTgt spid="11284"/>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checkerboard(across)">
                                      <p:cBhvr>
                                        <p:cTn id="32" dur="500"/>
                                        <p:tgtEl>
                                          <p:spTgt spid="3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91"/>
                                        </p:tgtEl>
                                        <p:attrNameLst>
                                          <p:attrName>style.visibility</p:attrName>
                                        </p:attrNameLst>
                                      </p:cBhvr>
                                      <p:to>
                                        <p:strVal val="visible"/>
                                      </p:to>
                                    </p:set>
                                    <p:anim calcmode="lin" valueType="num">
                                      <p:cBhvr additive="base">
                                        <p:cTn id="37" dur="500" fill="hold"/>
                                        <p:tgtEl>
                                          <p:spTgt spid="11291"/>
                                        </p:tgtEl>
                                        <p:attrNameLst>
                                          <p:attrName>ppt_x</p:attrName>
                                        </p:attrNameLst>
                                      </p:cBhvr>
                                      <p:tavLst>
                                        <p:tav tm="0">
                                          <p:val>
                                            <p:strVal val="#ppt_x"/>
                                          </p:val>
                                        </p:tav>
                                        <p:tav tm="100000">
                                          <p:val>
                                            <p:strVal val="#ppt_x"/>
                                          </p:val>
                                        </p:tav>
                                      </p:tavLst>
                                    </p:anim>
                                    <p:anim calcmode="lin" valueType="num">
                                      <p:cBhvr additive="base">
                                        <p:cTn id="38" dur="500" fill="hold"/>
                                        <p:tgtEl>
                                          <p:spTgt spid="11291"/>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1269"/>
                                        </p:tgtEl>
                                        <p:attrNameLst>
                                          <p:attrName>style.visibility</p:attrName>
                                        </p:attrNameLst>
                                      </p:cBhvr>
                                      <p:to>
                                        <p:strVal val="visible"/>
                                      </p:to>
                                    </p:set>
                                    <p:animEffect transition="in" filter="box(in)">
                                      <p:cBhvr>
                                        <p:cTn id="43" dur="500"/>
                                        <p:tgtEl>
                                          <p:spTgt spid="1126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1292"/>
                                        </p:tgtEl>
                                        <p:attrNameLst>
                                          <p:attrName>style.visibility</p:attrName>
                                        </p:attrNameLst>
                                      </p:cBhvr>
                                      <p:to>
                                        <p:strVal val="visible"/>
                                      </p:to>
                                    </p:set>
                                    <p:animEffect transition="in" filter="blinds(horizontal)">
                                      <p:cBhvr>
                                        <p:cTn id="48" dur="500"/>
                                        <p:tgtEl>
                                          <p:spTgt spid="1129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1268"/>
                                        </p:tgtEl>
                                        <p:attrNameLst>
                                          <p:attrName>style.visibility</p:attrName>
                                        </p:attrNameLst>
                                      </p:cBhvr>
                                      <p:to>
                                        <p:strVal val="visible"/>
                                      </p:to>
                                    </p:set>
                                    <p:animEffect transition="in" filter="box(in)">
                                      <p:cBhvr>
                                        <p:cTn id="53" dur="500"/>
                                        <p:tgtEl>
                                          <p:spTgt spid="1126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11293"/>
                                        </p:tgtEl>
                                        <p:attrNameLst>
                                          <p:attrName>style.visibility</p:attrName>
                                        </p:attrNameLst>
                                      </p:cBhvr>
                                      <p:to>
                                        <p:strVal val="visible"/>
                                      </p:to>
                                    </p:set>
                                    <p:animEffect transition="in" filter="box(in)">
                                      <p:cBhvr>
                                        <p:cTn id="58" dur="500"/>
                                        <p:tgtEl>
                                          <p:spTgt spid="1129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11294"/>
                                        </p:tgtEl>
                                        <p:attrNameLst>
                                          <p:attrName>style.visibility</p:attrName>
                                        </p:attrNameLst>
                                      </p:cBhvr>
                                      <p:to>
                                        <p:strVal val="visible"/>
                                      </p:to>
                                    </p:set>
                                    <p:animEffect transition="in" filter="diamond(in)">
                                      <p:cBhvr>
                                        <p:cTn id="63" dur="2000"/>
                                        <p:tgtEl>
                                          <p:spTgt spid="1129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11271"/>
                                        </p:tgtEl>
                                        <p:attrNameLst>
                                          <p:attrName>style.visibility</p:attrName>
                                        </p:attrNameLst>
                                      </p:cBhvr>
                                      <p:to>
                                        <p:strVal val="visible"/>
                                      </p:to>
                                    </p:set>
                                    <p:animEffect transition="in" filter="box(in)">
                                      <p:cBhvr>
                                        <p:cTn id="68" dur="500"/>
                                        <p:tgtEl>
                                          <p:spTgt spid="1127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11295"/>
                                        </p:tgtEl>
                                        <p:attrNameLst>
                                          <p:attrName>style.visibility</p:attrName>
                                        </p:attrNameLst>
                                      </p:cBhvr>
                                      <p:to>
                                        <p:strVal val="visible"/>
                                      </p:to>
                                    </p:set>
                                    <p:animEffect transition="in" filter="checkerboard(across)">
                                      <p:cBhvr>
                                        <p:cTn id="73" dur="500"/>
                                        <p:tgtEl>
                                          <p:spTgt spid="1129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ntr" presetSubtype="16" fill="hold" grpId="0" nodeType="clickEffect">
                                  <p:stCondLst>
                                    <p:cond delay="0"/>
                                  </p:stCondLst>
                                  <p:childTnLst>
                                    <p:set>
                                      <p:cBhvr>
                                        <p:cTn id="77" dur="1" fill="hold">
                                          <p:stCondLst>
                                            <p:cond delay="0"/>
                                          </p:stCondLst>
                                        </p:cTn>
                                        <p:tgtEl>
                                          <p:spTgt spid="11275"/>
                                        </p:tgtEl>
                                        <p:attrNameLst>
                                          <p:attrName>style.visibility</p:attrName>
                                        </p:attrNameLst>
                                      </p:cBhvr>
                                      <p:to>
                                        <p:strVal val="visible"/>
                                      </p:to>
                                    </p:set>
                                    <p:animEffect transition="in" filter="box(in)">
                                      <p:cBhvr>
                                        <p:cTn id="78" dur="500"/>
                                        <p:tgtEl>
                                          <p:spTgt spid="11275"/>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4" presetClass="entr" presetSubtype="16" fill="hold" grpId="0" nodeType="clickEffect">
                                  <p:stCondLst>
                                    <p:cond delay="0"/>
                                  </p:stCondLst>
                                  <p:childTnLst>
                                    <p:set>
                                      <p:cBhvr>
                                        <p:cTn id="82" dur="1" fill="hold">
                                          <p:stCondLst>
                                            <p:cond delay="0"/>
                                          </p:stCondLst>
                                        </p:cTn>
                                        <p:tgtEl>
                                          <p:spTgt spid="11288"/>
                                        </p:tgtEl>
                                        <p:attrNameLst>
                                          <p:attrName>style.visibility</p:attrName>
                                        </p:attrNameLst>
                                      </p:cBhvr>
                                      <p:to>
                                        <p:strVal val="visible"/>
                                      </p:to>
                                    </p:set>
                                    <p:animEffect transition="in" filter="box(in)">
                                      <p:cBhvr>
                                        <p:cTn id="83" dur="500"/>
                                        <p:tgtEl>
                                          <p:spTgt spid="1128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11296"/>
                                        </p:tgtEl>
                                        <p:attrNameLst>
                                          <p:attrName>style.visibility</p:attrName>
                                        </p:attrNameLst>
                                      </p:cBhvr>
                                      <p:to>
                                        <p:strVal val="visible"/>
                                      </p:to>
                                    </p:set>
                                    <p:animEffect transition="in" filter="blinds(horizontal)">
                                      <p:cBhvr>
                                        <p:cTn id="88" dur="500"/>
                                        <p:tgtEl>
                                          <p:spTgt spid="1129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box(in)">
                                      <p:cBhvr>
                                        <p:cTn id="93" dur="500"/>
                                        <p:tgtEl>
                                          <p:spTgt spid="35"/>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4" presetClass="entr" presetSubtype="16" fill="hold" grpId="0" nodeType="clickEffect">
                                  <p:stCondLst>
                                    <p:cond delay="0"/>
                                  </p:stCondLst>
                                  <p:childTnLst>
                                    <p:set>
                                      <p:cBhvr>
                                        <p:cTn id="97" dur="1" fill="hold">
                                          <p:stCondLst>
                                            <p:cond delay="0"/>
                                          </p:stCondLst>
                                        </p:cTn>
                                        <p:tgtEl>
                                          <p:spTgt spid="11289"/>
                                        </p:tgtEl>
                                        <p:attrNameLst>
                                          <p:attrName>style.visibility</p:attrName>
                                        </p:attrNameLst>
                                      </p:cBhvr>
                                      <p:to>
                                        <p:strVal val="visible"/>
                                      </p:to>
                                    </p:set>
                                    <p:animEffect transition="in" filter="box(in)">
                                      <p:cBhvr>
                                        <p:cTn id="98" dur="500"/>
                                        <p:tgtEl>
                                          <p:spTgt spid="11289"/>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4" presetClass="entr" presetSubtype="16"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box(in)">
                                      <p:cBhvr>
                                        <p:cTn id="103" dur="500"/>
                                        <p:tgtEl>
                                          <p:spTgt spid="37"/>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4" presetClass="entr" presetSubtype="16" fill="hold" grpId="0" nodeType="click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box(in)">
                                      <p:cBhvr>
                                        <p:cTn id="108" dur="500"/>
                                        <p:tgtEl>
                                          <p:spTgt spid="39"/>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4" presetClass="entr" presetSubtype="16" fill="hold" grpId="0" nodeType="click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box(in)">
                                      <p:cBhvr>
                                        <p:cTn id="113" dur="500"/>
                                        <p:tgtEl>
                                          <p:spTgt spid="38"/>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5" presetClass="entr" presetSubtype="10" fill="hold" grpId="0" nodeType="clickEffect">
                                  <p:stCondLst>
                                    <p:cond delay="0"/>
                                  </p:stCondLst>
                                  <p:childTnLst>
                                    <p:set>
                                      <p:cBhvr>
                                        <p:cTn id="117" dur="1" fill="hold">
                                          <p:stCondLst>
                                            <p:cond delay="0"/>
                                          </p:stCondLst>
                                        </p:cTn>
                                        <p:tgtEl>
                                          <p:spTgt spid="11272"/>
                                        </p:tgtEl>
                                        <p:attrNameLst>
                                          <p:attrName>style.visibility</p:attrName>
                                        </p:attrNameLst>
                                      </p:cBhvr>
                                      <p:to>
                                        <p:strVal val="visible"/>
                                      </p:to>
                                    </p:set>
                                    <p:animEffect transition="in" filter="checkerboard(across)">
                                      <p:cBhvr>
                                        <p:cTn id="118" dur="500"/>
                                        <p:tgtEl>
                                          <p:spTgt spid="11272"/>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5" presetClass="entr" presetSubtype="10" fill="hold" grpId="0" nodeType="clickEffect">
                                  <p:stCondLst>
                                    <p:cond delay="0"/>
                                  </p:stCondLst>
                                  <p:childTnLst>
                                    <p:set>
                                      <p:cBhvr>
                                        <p:cTn id="122" dur="1" fill="hold">
                                          <p:stCondLst>
                                            <p:cond delay="0"/>
                                          </p:stCondLst>
                                        </p:cTn>
                                        <p:tgtEl>
                                          <p:spTgt spid="11273"/>
                                        </p:tgtEl>
                                        <p:attrNameLst>
                                          <p:attrName>style.visibility</p:attrName>
                                        </p:attrNameLst>
                                      </p:cBhvr>
                                      <p:to>
                                        <p:strVal val="visible"/>
                                      </p:to>
                                    </p:set>
                                    <p:animEffect transition="in" filter="checkerboard(across)">
                                      <p:cBhvr>
                                        <p:cTn id="123" dur="500"/>
                                        <p:tgtEl>
                                          <p:spTgt spid="11273"/>
                                        </p:tgtEl>
                                      </p:cBhvr>
                                    </p:animEffect>
                                  </p:childTnLst>
                                </p:cTn>
                              </p:par>
                            </p:childTnLst>
                          </p:cTn>
                        </p:par>
                        <p:par>
                          <p:cTn id="124" fill="hold" nodeType="afterGroup">
                            <p:stCondLst>
                              <p:cond delay="500"/>
                            </p:stCondLst>
                            <p:childTnLst>
                              <p:par>
                                <p:cTn id="125" presetID="8" presetClass="entr" presetSubtype="16" fill="hold" grpId="0" nodeType="afterEffect">
                                  <p:stCondLst>
                                    <p:cond delay="0"/>
                                  </p:stCondLst>
                                  <p:childTnLst>
                                    <p:set>
                                      <p:cBhvr>
                                        <p:cTn id="126" dur="1" fill="hold">
                                          <p:stCondLst>
                                            <p:cond delay="0"/>
                                          </p:stCondLst>
                                        </p:cTn>
                                        <p:tgtEl>
                                          <p:spTgt spid="11276"/>
                                        </p:tgtEl>
                                        <p:attrNameLst>
                                          <p:attrName>style.visibility</p:attrName>
                                        </p:attrNameLst>
                                      </p:cBhvr>
                                      <p:to>
                                        <p:strVal val="visible"/>
                                      </p:to>
                                    </p:set>
                                    <p:animEffect transition="in" filter="diamond(in)">
                                      <p:cBhvr>
                                        <p:cTn id="127" dur="500"/>
                                        <p:tgtEl>
                                          <p:spTgt spid="11276"/>
                                        </p:tgtEl>
                                      </p:cBhvr>
                                    </p:animEffect>
                                  </p:childTnLst>
                                </p:cTn>
                              </p:par>
                              <p:par>
                                <p:cTn id="128" presetID="4" presetClass="entr" presetSubtype="16" fill="hold" grpId="0" nodeType="withEffect">
                                  <p:stCondLst>
                                    <p:cond delay="0"/>
                                  </p:stCondLst>
                                  <p:childTnLst>
                                    <p:set>
                                      <p:cBhvr>
                                        <p:cTn id="129" dur="1" fill="hold">
                                          <p:stCondLst>
                                            <p:cond delay="0"/>
                                          </p:stCondLst>
                                        </p:cTn>
                                        <p:tgtEl>
                                          <p:spTgt spid="11277"/>
                                        </p:tgtEl>
                                        <p:attrNameLst>
                                          <p:attrName>style.visibility</p:attrName>
                                        </p:attrNameLst>
                                      </p:cBhvr>
                                      <p:to>
                                        <p:strVal val="visible"/>
                                      </p:to>
                                    </p:set>
                                    <p:animEffect transition="in" filter="box(in)">
                                      <p:cBhvr>
                                        <p:cTn id="130" dur="500"/>
                                        <p:tgtEl>
                                          <p:spTgt spid="11277"/>
                                        </p:tgtEl>
                                      </p:cBhvr>
                                    </p:animEffect>
                                  </p:childTnLst>
                                </p:cTn>
                              </p:par>
                            </p:childTnLst>
                          </p:cTn>
                        </p:par>
                        <p:par>
                          <p:cTn id="131" fill="hold" nodeType="afterGroup">
                            <p:stCondLst>
                              <p:cond delay="1000"/>
                            </p:stCondLst>
                            <p:childTnLst>
                              <p:par>
                                <p:cTn id="132" presetID="5" presetClass="entr" presetSubtype="10" fill="hold" grpId="0" nodeType="afterEffect">
                                  <p:stCondLst>
                                    <p:cond delay="0"/>
                                  </p:stCondLst>
                                  <p:childTnLst>
                                    <p:set>
                                      <p:cBhvr>
                                        <p:cTn id="133" dur="1" fill="hold">
                                          <p:stCondLst>
                                            <p:cond delay="0"/>
                                          </p:stCondLst>
                                        </p:cTn>
                                        <p:tgtEl>
                                          <p:spTgt spid="11282"/>
                                        </p:tgtEl>
                                        <p:attrNameLst>
                                          <p:attrName>style.visibility</p:attrName>
                                        </p:attrNameLst>
                                      </p:cBhvr>
                                      <p:to>
                                        <p:strVal val="visible"/>
                                      </p:to>
                                    </p:set>
                                    <p:animEffect transition="in" filter="checkerboard(across)">
                                      <p:cBhvr>
                                        <p:cTn id="134" dur="500"/>
                                        <p:tgtEl>
                                          <p:spTgt spid="11282"/>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4" presetClass="entr" presetSubtype="16" fill="hold" grpId="0" nodeType="clickEffect">
                                  <p:stCondLst>
                                    <p:cond delay="0"/>
                                  </p:stCondLst>
                                  <p:childTnLst>
                                    <p:set>
                                      <p:cBhvr>
                                        <p:cTn id="138" dur="1" fill="hold">
                                          <p:stCondLst>
                                            <p:cond delay="0"/>
                                          </p:stCondLst>
                                        </p:cTn>
                                        <p:tgtEl>
                                          <p:spTgt spid="11283"/>
                                        </p:tgtEl>
                                        <p:attrNameLst>
                                          <p:attrName>style.visibility</p:attrName>
                                        </p:attrNameLst>
                                      </p:cBhvr>
                                      <p:to>
                                        <p:strVal val="visible"/>
                                      </p:to>
                                    </p:set>
                                    <p:animEffect transition="in" filter="box(in)">
                                      <p:cBhvr>
                                        <p:cTn id="139" dur="500"/>
                                        <p:tgtEl>
                                          <p:spTgt spid="11283"/>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11280"/>
                                        </p:tgtEl>
                                        <p:attrNameLst>
                                          <p:attrName>style.visibility</p:attrName>
                                        </p:attrNameLst>
                                      </p:cBhvr>
                                      <p:to>
                                        <p:strVal val="visible"/>
                                      </p:to>
                                    </p:set>
                                    <p:animEffect transition="in" filter="blinds(horizontal)">
                                      <p:cBhvr>
                                        <p:cTn id="144" dur="500"/>
                                        <p:tgtEl>
                                          <p:spTgt spid="11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p:bldP spid="11271" grpId="0"/>
      <p:bldP spid="11272" grpId="0"/>
      <p:bldP spid="11273" grpId="0" animBg="1"/>
      <p:bldP spid="11275" grpId="0"/>
      <p:bldP spid="11276" grpId="0"/>
      <p:bldP spid="11277" grpId="0" animBg="1"/>
      <p:bldP spid="11280" grpId="0"/>
      <p:bldP spid="11282" grpId="0"/>
      <p:bldP spid="11283" grpId="0"/>
      <p:bldP spid="11284" grpId="0"/>
      <p:bldP spid="11288" grpId="0"/>
      <p:bldP spid="11289" grpId="0"/>
      <p:bldP spid="11291" grpId="0"/>
      <p:bldP spid="11292" grpId="0"/>
      <p:bldP spid="11293" grpId="0"/>
      <p:bldP spid="11294" grpId="0"/>
      <p:bldP spid="11295" grpId="0"/>
      <p:bldP spid="11296" grpId="0"/>
      <p:bldP spid="11297" grpId="0"/>
      <p:bldP spid="11299" grpId="0"/>
      <p:bldP spid="11300" grpId="0"/>
      <p:bldP spid="11301" grpId="0"/>
      <p:bldP spid="36" grpId="0"/>
      <p:bldP spid="35" grpId="0"/>
      <p:bldP spid="37" grpId="0"/>
      <p:bldP spid="38" grpId="0"/>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1" y="890201"/>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350"/>
          </a:p>
        </p:txBody>
      </p:sp>
      <p:pic>
        <p:nvPicPr>
          <p:cNvPr id="2" name="Picture 2"/>
          <p:cNvPicPr>
            <a:picLocks noChangeAspect="1" noChangeArrowheads="1"/>
          </p:cNvPicPr>
          <p:nvPr/>
        </p:nvPicPr>
        <p:blipFill rotWithShape="1">
          <a:blip r:embed="rId2"/>
          <a:srcRect t="3213" b="6804"/>
          <a:stretch/>
        </p:blipFill>
        <p:spPr bwMode="auto">
          <a:xfrm>
            <a:off x="1600200" y="103999"/>
            <a:ext cx="5867400" cy="6070321"/>
          </a:xfrm>
          <a:prstGeom prst="rect">
            <a:avLst/>
          </a:prstGeom>
          <a:noFill/>
          <a:ln w="9525">
            <a:noFill/>
            <a:miter lim="800000"/>
            <a:headEnd/>
            <a:tailEnd/>
          </a:ln>
          <a:effectLst/>
        </p:spPr>
      </p:pic>
    </p:spTree>
    <p:extLst>
      <p:ext uri="{BB962C8B-B14F-4D97-AF65-F5344CB8AC3E}">
        <p14:creationId xmlns:p14="http://schemas.microsoft.com/office/powerpoint/2010/main" val="3563468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TotalTime>
  <Words>1476</Words>
  <Application>Microsoft Office PowerPoint</Application>
  <PresentationFormat>On-screen Show (4:3)</PresentationFormat>
  <Paragraphs>326</Paragraphs>
  <Slides>23</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.VnTime</vt:lpstr>
      <vt:lpstr>.VnTimeH</vt:lpstr>
      <vt:lpstr>Arial</vt:lpstr>
      <vt:lpstr>Calibri</vt:lpstr>
      <vt:lpstr>Cambria Math</vt:lpstr>
      <vt:lpstr>Times New Roman</vt:lpstr>
      <vt:lpstr>Wingdings</vt:lpstr>
      <vt:lpstr>Office Theme</vt:lpstr>
      <vt:lpstr>Equation</vt:lpstr>
      <vt:lpstr>PowerPoint Presentation</vt:lpstr>
      <vt:lpstr>PowerPoint Presentation</vt:lpstr>
      <vt:lpstr>PowerPoint Presentation</vt:lpstr>
      <vt:lpstr>BẢNG TÍNH TAN TRONG NƯỚC CỦA CÁC AXIT – BAZƠ – MUỐI</vt:lpstr>
      <vt:lpstr>PowerPoint Presentation</vt:lpstr>
      <vt:lpstr>Ví dụ: Biết rằng ở nhiệt độ phòng thí nghiệm (200C) 10g nước có thể hòa tan tối đa 20g đường; 3,6g muối ăn. </vt:lpstr>
      <vt:lpstr>PowerPoint Presentation</vt:lpstr>
      <vt:lpstr>Ví dụ: Xác định độ tan của muối KCl trong nước ở 200C. Biết rằng ở nhiệt độ này, 50 gam nước hòa tan tối đa 17g KCl thu được dung dịch bão hòa.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dc:creator>
  <cp:lastModifiedBy>Admin</cp:lastModifiedBy>
  <cp:revision>102</cp:revision>
  <dcterms:created xsi:type="dcterms:W3CDTF">2023-06-01T00:37:57Z</dcterms:created>
  <dcterms:modified xsi:type="dcterms:W3CDTF">2024-10-08T16:03:03Z</dcterms:modified>
</cp:coreProperties>
</file>