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357" r:id="rId2"/>
    <p:sldId id="334" r:id="rId3"/>
    <p:sldId id="359" r:id="rId4"/>
    <p:sldId id="358" r:id="rId5"/>
    <p:sldId id="360" r:id="rId6"/>
    <p:sldId id="361" r:id="rId7"/>
    <p:sldId id="379" r:id="rId8"/>
    <p:sldId id="368" r:id="rId9"/>
    <p:sldId id="364" r:id="rId10"/>
    <p:sldId id="365" r:id="rId11"/>
    <p:sldId id="369" r:id="rId12"/>
    <p:sldId id="370" r:id="rId13"/>
    <p:sldId id="372" r:id="rId14"/>
    <p:sldId id="373" r:id="rId15"/>
    <p:sldId id="374" r:id="rId16"/>
    <p:sldId id="375" r:id="rId17"/>
    <p:sldId id="376" r:id="rId18"/>
    <p:sldId id="380" r:id="rId19"/>
    <p:sldId id="3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0000"/>
    <a:srgbClr val="0000FF"/>
    <a:srgbClr val="006600"/>
    <a:srgbClr val="0000CC"/>
    <a:srgbClr val="9C0C24"/>
    <a:srgbClr val="A8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98" autoAdjust="0"/>
    <p:restoredTop sz="98566" autoAdjust="0"/>
  </p:normalViewPr>
  <p:slideViewPr>
    <p:cSldViewPr snapToGrid="0">
      <p:cViewPr varScale="1">
        <p:scale>
          <a:sx n="85" d="100"/>
          <a:sy n="85" d="100"/>
        </p:scale>
        <p:origin x="394"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BCDB4-68F1-4CF5-B86E-7ECC8F61CF4F}" type="datetimeFigureOut">
              <a:rPr lang="en-US" smtClean="0"/>
              <a:pPr/>
              <a:t>17/10/2023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9BF97-CCE8-4556-AECF-D3B0ACA3D1B9}" type="slidenum">
              <a:rPr lang="en-US" smtClean="0"/>
              <a:pPr/>
              <a:t>‹#›</a:t>
            </a:fld>
            <a:endParaRPr lang="en-US"/>
          </a:p>
        </p:txBody>
      </p:sp>
    </p:spTree>
    <p:extLst>
      <p:ext uri="{BB962C8B-B14F-4D97-AF65-F5344CB8AC3E}">
        <p14:creationId xmlns:p14="http://schemas.microsoft.com/office/powerpoint/2010/main" val="240927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03423-AC26-81A6-D911-CC9E4035B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29A722-DED6-E4C0-713C-06AAA68E7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A308FB-1498-7B9A-946F-62E1B0251D58}"/>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5" name="Footer Placeholder 4">
            <a:extLst>
              <a:ext uri="{FF2B5EF4-FFF2-40B4-BE49-F238E27FC236}">
                <a16:creationId xmlns:a16="http://schemas.microsoft.com/office/drawing/2014/main" id="{AE3CFA85-9F4C-191C-F201-193CD17CA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B831E-DA43-063D-18A1-DB90E8D6AD9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9091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6AB99-42D0-CE95-4922-976A7F2DF9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F6EB7F-1B14-FDAC-D9F6-7677633F1B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29353-18A1-E62E-F0E7-0D1DB37C746D}"/>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5" name="Footer Placeholder 4">
            <a:extLst>
              <a:ext uri="{FF2B5EF4-FFF2-40B4-BE49-F238E27FC236}">
                <a16:creationId xmlns:a16="http://schemas.microsoft.com/office/drawing/2014/main" id="{ECCFBAF1-8F12-554D-5626-6E222607E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51114-B29E-9DB5-1161-02C36CE1D3E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24219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4FAE5C-66BA-BDC3-EED8-AB2E7FDBE5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B6C9E6-16C6-6AEE-AEA6-FD466789C7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8DFEF-F563-6ADA-AE7D-EA7B9CBD9BA3}"/>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5" name="Footer Placeholder 4">
            <a:extLst>
              <a:ext uri="{FF2B5EF4-FFF2-40B4-BE49-F238E27FC236}">
                <a16:creationId xmlns:a16="http://schemas.microsoft.com/office/drawing/2014/main" id="{A1B8784B-C865-9894-5752-1B48F7CB7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8AD1F-F136-ABB3-FCE9-BBCDA401D4D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0733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424F-6FF3-581E-D9F7-CC3699FF3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0A5D7-9373-D28C-F89A-7376169690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FFF51C-A686-C9EF-6705-2D21B90A814C}"/>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5" name="Footer Placeholder 4">
            <a:extLst>
              <a:ext uri="{FF2B5EF4-FFF2-40B4-BE49-F238E27FC236}">
                <a16:creationId xmlns:a16="http://schemas.microsoft.com/office/drawing/2014/main" id="{D40D90C3-869F-C288-4F55-A252885B3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73D1F9-89D8-9F64-B07C-D123DEE88145}"/>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02696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1C4D-97AE-9836-D351-8BB2475332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DF857A-248B-AA0A-6ECD-ED130A5EC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A1E298-89A3-8D15-25E9-03DFDEE533DC}"/>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5" name="Footer Placeholder 4">
            <a:extLst>
              <a:ext uri="{FF2B5EF4-FFF2-40B4-BE49-F238E27FC236}">
                <a16:creationId xmlns:a16="http://schemas.microsoft.com/office/drawing/2014/main" id="{0BDA0F6F-0B75-E846-009B-1690213FC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8A3CF-BCE3-2EA9-2FDD-D98673788DB2}"/>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92951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FA6C-AB45-DD85-3521-91DF4480D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93F6DC-66D1-6A8D-28C7-C530456E1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A55E59-565D-A0D6-B7A4-34CCB370ED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06D9F4-C35F-E5D4-C980-AF9C8B965E7C}"/>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6" name="Footer Placeholder 5">
            <a:extLst>
              <a:ext uri="{FF2B5EF4-FFF2-40B4-BE49-F238E27FC236}">
                <a16:creationId xmlns:a16="http://schemas.microsoft.com/office/drawing/2014/main" id="{212C7EAD-7C89-6EC3-C7A8-B66DDE2B45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29EFD7-C7BF-5164-3CF1-8FB389B52F2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88102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8A87-FB49-3DEE-3661-0A34760C73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0BB807-E386-B2CB-7253-C78C9FA98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D7D980-B07A-E27C-2A45-68A39F972A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49F2E8-928C-854C-F944-59D364FCF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264C32-CCC0-5C55-C11E-C5BFD0D835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7046D3-876D-4C5B-45C3-7A78EAF1461A}"/>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8" name="Footer Placeholder 7">
            <a:extLst>
              <a:ext uri="{FF2B5EF4-FFF2-40B4-BE49-F238E27FC236}">
                <a16:creationId xmlns:a16="http://schemas.microsoft.com/office/drawing/2014/main" id="{508E8B65-41C0-F8DC-75B1-B3B3144050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F5E86F-4264-6A88-EF6C-EF2EE1D61724}"/>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304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6D308-D658-43EC-8619-1829004A63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7C2031-2CC5-7BA1-98FD-2403904DC528}"/>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4" name="Footer Placeholder 3">
            <a:extLst>
              <a:ext uri="{FF2B5EF4-FFF2-40B4-BE49-F238E27FC236}">
                <a16:creationId xmlns:a16="http://schemas.microsoft.com/office/drawing/2014/main" id="{179A14F2-E749-902A-31C6-F874B212B9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D2D4EB-9FBC-B70F-8618-4A37A97BF3B7}"/>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7406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F85CE8-8581-2F50-4DAF-FC03F1FDF7FE}"/>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3" name="Footer Placeholder 2">
            <a:extLst>
              <a:ext uri="{FF2B5EF4-FFF2-40B4-BE49-F238E27FC236}">
                <a16:creationId xmlns:a16="http://schemas.microsoft.com/office/drawing/2014/main" id="{667E7FA6-B5DF-8560-6067-2C59387AA6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7ED599-BE0F-70D7-28EE-1D8ED4885CF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86443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82498-553D-A2DB-F771-00B5A2B995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321FBF-EDCB-43AA-0632-84400D0C6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1847BC-9E53-30FA-0FD6-6BE424C74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2C796-6882-D4E3-AA7F-532004367F89}"/>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6" name="Footer Placeholder 5">
            <a:extLst>
              <a:ext uri="{FF2B5EF4-FFF2-40B4-BE49-F238E27FC236}">
                <a16:creationId xmlns:a16="http://schemas.microsoft.com/office/drawing/2014/main" id="{85B08152-6956-F4C5-3A69-7CC7C7E2FB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DD2FE6-4227-FD82-4937-8D59EA69BE1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60023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873F-E510-719F-98AC-3E70D87AE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C9E2E2-2AE6-3EBD-A9E4-7ED224AB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1D2EBDC-61E3-44F2-ABB4-2EB174992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F2E887-1386-15D9-5ECB-2E2384DFF0F1}"/>
              </a:ext>
            </a:extLst>
          </p:cNvPr>
          <p:cNvSpPr>
            <a:spLocks noGrp="1"/>
          </p:cNvSpPr>
          <p:nvPr>
            <p:ph type="dt" sz="half" idx="10"/>
          </p:nvPr>
        </p:nvSpPr>
        <p:spPr/>
        <p:txBody>
          <a:bodyPr/>
          <a:lstStyle/>
          <a:p>
            <a:fld id="{5C547B41-D574-4D99-8733-CDF2B4333776}" type="datetimeFigureOut">
              <a:rPr lang="en-US" smtClean="0"/>
              <a:pPr/>
              <a:t>17/10/2023</a:t>
            </a:fld>
            <a:endParaRPr lang="en-US"/>
          </a:p>
        </p:txBody>
      </p:sp>
      <p:sp>
        <p:nvSpPr>
          <p:cNvPr id="6" name="Footer Placeholder 5">
            <a:extLst>
              <a:ext uri="{FF2B5EF4-FFF2-40B4-BE49-F238E27FC236}">
                <a16:creationId xmlns:a16="http://schemas.microsoft.com/office/drawing/2014/main" id="{F8D42CEC-AEEF-DFC4-E282-D593A0296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40693-F29B-CF3B-65FE-11FC48F97020}"/>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000316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A1EDD5-0880-E869-4D10-C85553C03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80795F-1B41-82CD-C290-311DBA831F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86E56-0772-62DB-E800-762907124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47B41-D574-4D99-8733-CDF2B4333776}" type="datetimeFigureOut">
              <a:rPr lang="en-US" smtClean="0"/>
              <a:pPr/>
              <a:t>17/10/2023</a:t>
            </a:fld>
            <a:endParaRPr lang="en-US"/>
          </a:p>
        </p:txBody>
      </p:sp>
      <p:sp>
        <p:nvSpPr>
          <p:cNvPr id="5" name="Footer Placeholder 4">
            <a:extLst>
              <a:ext uri="{FF2B5EF4-FFF2-40B4-BE49-F238E27FC236}">
                <a16:creationId xmlns:a16="http://schemas.microsoft.com/office/drawing/2014/main" id="{7BB15C0E-FBAF-B2D2-251A-970E2D4CC2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E648B1-B142-9FCA-13B3-C5042150F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5BB2F-C9CB-4F18-9077-FBA6E68299B4}" type="slidenum">
              <a:rPr lang="en-US" smtClean="0"/>
              <a:pPr/>
              <a:t>‹#›</a:t>
            </a:fld>
            <a:endParaRPr lang="en-US"/>
          </a:p>
        </p:txBody>
      </p:sp>
    </p:spTree>
    <p:extLst>
      <p:ext uri="{BB962C8B-B14F-4D97-AF65-F5344CB8AC3E}">
        <p14:creationId xmlns:p14="http://schemas.microsoft.com/office/powerpoint/2010/main" val="1710290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866154"/>
            <a:ext cx="12192000" cy="4733570"/>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Scale>
                                      <p:cBhvr>
                                        <p:cTn id="7" dur="1000" decel="50000" fill="hold">
                                          <p:stCondLst>
                                            <p:cond delay="0"/>
                                          </p:stCondLst>
                                        </p:cTn>
                                        <p:tgtEl>
                                          <p:spTgt spid="102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026"/>
                                        </p:tgtEl>
                                        <p:attrNameLst>
                                          <p:attrName>ppt_x</p:attrName>
                                          <p:attrName>ppt_y</p:attrName>
                                        </p:attrNameLst>
                                      </p:cBhvr>
                                    </p:animMotion>
                                    <p:animEffect transition="in" filter="fade">
                                      <p:cBhvr>
                                        <p:cTn id="9"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41273" y="2286000"/>
            <a:ext cx="7550727" cy="954107"/>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Trường hợp b) nước chanh sẽ làm quỳ tím chuyển sang màu đỏ do nước chanh chứa nhiều acid citric.</a:t>
            </a:r>
          </a:p>
        </p:txBody>
      </p:sp>
      <p:pic>
        <p:nvPicPr>
          <p:cNvPr id="5122" name="Picture 2"/>
          <p:cNvPicPr>
            <a:picLocks noChangeAspect="1" noChangeArrowheads="1"/>
          </p:cNvPicPr>
          <p:nvPr/>
        </p:nvPicPr>
        <p:blipFill>
          <a:blip r:embed="rId2"/>
          <a:srcRect/>
          <a:stretch>
            <a:fillRect/>
          </a:stretch>
        </p:blipFill>
        <p:spPr bwMode="auto">
          <a:xfrm>
            <a:off x="0" y="983705"/>
            <a:ext cx="4336132" cy="4585856"/>
          </a:xfrm>
          <a:prstGeom prst="rect">
            <a:avLst/>
          </a:prstGeom>
          <a:noFill/>
          <a:ln w="9525">
            <a:noFill/>
            <a:miter lim="800000"/>
            <a:headEnd/>
            <a:tailEnd/>
          </a:ln>
          <a:effectLst/>
        </p:spPr>
      </p:pic>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strVal val="#ppt_w+.3"/>
                                          </p:val>
                                        </p:tav>
                                        <p:tav tm="100000">
                                          <p:val>
                                            <p:strVal val="#ppt_w"/>
                                          </p:val>
                                        </p:tav>
                                      </p:tavLst>
                                    </p:anim>
                                    <p:anim calcmode="lin" valueType="num">
                                      <p:cBhvr>
                                        <p:cTn id="8" dur="1000" fill="hold"/>
                                        <p:tgtEl>
                                          <p:spTgt spid="5122"/>
                                        </p:tgtEl>
                                        <p:attrNameLst>
                                          <p:attrName>ppt_h</p:attrName>
                                        </p:attrNameLst>
                                      </p:cBhvr>
                                      <p:tavLst>
                                        <p:tav tm="0">
                                          <p:val>
                                            <p:strVal val="#ppt_h"/>
                                          </p:val>
                                        </p:tav>
                                        <p:tav tm="100000">
                                          <p:val>
                                            <p:strVal val="#ppt_h"/>
                                          </p:val>
                                        </p:tav>
                                      </p:tavLst>
                                    </p:anim>
                                    <p:animEffect transition="in" filter="fade">
                                      <p:cBhvr>
                                        <p:cTn id="9" dur="1000"/>
                                        <p:tgtEl>
                                          <p:spTgt spid="512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slide(fromBottom)">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3463636"/>
            <a:ext cx="12192000" cy="523220"/>
          </a:xfrm>
          <a:prstGeom prst="rect">
            <a:avLst/>
          </a:prstGeom>
          <a:noFill/>
        </p:spPr>
        <p:txBody>
          <a:bodyPr wrap="square" rtlCol="0">
            <a:spAutoFit/>
          </a:bodyPr>
          <a:lstStyle/>
          <a:p>
            <a:pPr algn="just"/>
            <a:r>
              <a:rPr lang="en-US" sz="2800" dirty="0">
                <a:solidFill>
                  <a:srgbClr val="FF00FF"/>
                </a:solidFill>
                <a:latin typeface="Times New Roman" pitchFamily="18" charset="0"/>
                <a:cs typeface="Times New Roman" pitchFamily="18" charset="0"/>
              </a:rPr>
              <a:t>a) 	 </a:t>
            </a:r>
            <a:r>
              <a:rPr lang="en-US" sz="2800" dirty="0" err="1">
                <a:solidFill>
                  <a:srgbClr val="FF00FF"/>
                </a:solidFill>
                <a:latin typeface="Times New Roman" panose="02020603050405020304" pitchFamily="18" charset="0"/>
                <a:cs typeface="Times New Roman" panose="02020603050405020304" pitchFamily="18" charset="0"/>
              </a:rPr>
              <a:t>H</a:t>
            </a:r>
            <a:r>
              <a:rPr lang="en-US" sz="2800" baseline="-25000" dirty="0" err="1">
                <a:solidFill>
                  <a:srgbClr val="FF00FF"/>
                </a:solidFill>
                <a:latin typeface="Times New Roman" panose="02020603050405020304" pitchFamily="18" charset="0"/>
                <a:cs typeface="Times New Roman" panose="02020603050405020304" pitchFamily="18" charset="0"/>
              </a:rPr>
              <a:t>2</a:t>
            </a:r>
            <a:r>
              <a:rPr lang="en-US" sz="2800" dirty="0" err="1">
                <a:solidFill>
                  <a:srgbClr val="FF00FF"/>
                </a:solidFill>
                <a:latin typeface="Times New Roman" panose="02020603050405020304" pitchFamily="18" charset="0"/>
                <a:cs typeface="Times New Roman" panose="02020603050405020304" pitchFamily="18" charset="0"/>
              </a:rPr>
              <a:t>SO</a:t>
            </a:r>
            <a:r>
              <a:rPr lang="en-US" sz="2800" baseline="-25000" dirty="0" err="1">
                <a:solidFill>
                  <a:srgbClr val="FF00FF"/>
                </a:solidFill>
                <a:latin typeface="Times New Roman" panose="02020603050405020304" pitchFamily="18" charset="0"/>
                <a:cs typeface="Times New Roman" panose="02020603050405020304" pitchFamily="18" charset="0"/>
              </a:rPr>
              <a:t>4</a:t>
            </a:r>
            <a:r>
              <a:rPr lang="en-US" sz="2800" baseline="-25000" dirty="0">
                <a:solidFill>
                  <a:srgbClr val="FF00FF"/>
                </a:solidFill>
                <a:latin typeface="Times New Roman" panose="02020603050405020304" pitchFamily="18" charset="0"/>
                <a:cs typeface="Times New Roman" panose="02020603050405020304" pitchFamily="18" charset="0"/>
              </a:rPr>
              <a:t> 	</a:t>
            </a:r>
            <a:r>
              <a:rPr lang="en-US" sz="2800" dirty="0">
                <a:solidFill>
                  <a:srgbClr val="FF00FF"/>
                </a:solidFill>
                <a:latin typeface="Times New Roman" pitchFamily="18" charset="0"/>
                <a:cs typeface="Times New Roman" pitchFamily="18" charset="0"/>
              </a:rPr>
              <a:t>+	Zn 	</a:t>
            </a:r>
            <a:r>
              <a:rPr lang="en-US" sz="2800" dirty="0">
                <a:solidFill>
                  <a:srgbClr val="FF00FF"/>
                </a:solidFill>
                <a:latin typeface="Times New Roman" pitchFamily="18" charset="0"/>
                <a:cs typeface="Times New Roman" pitchFamily="18" charset="0"/>
                <a:sym typeface="Wingdings 3"/>
              </a:rPr>
              <a:t></a:t>
            </a:r>
            <a:r>
              <a:rPr lang="en-US" sz="2800" dirty="0">
                <a:solidFill>
                  <a:srgbClr val="FF00FF"/>
                </a:solidFill>
                <a:latin typeface="Times New Roman" panose="02020603050405020304" pitchFamily="18" charset="0"/>
                <a:cs typeface="Times New Roman" panose="02020603050405020304" pitchFamily="18" charset="0"/>
              </a:rPr>
              <a:t> 	</a:t>
            </a:r>
            <a:r>
              <a:rPr lang="en-US" sz="2800" dirty="0" err="1">
                <a:solidFill>
                  <a:srgbClr val="FF00FF"/>
                </a:solidFill>
                <a:latin typeface="Times New Roman" panose="02020603050405020304" pitchFamily="18" charset="0"/>
                <a:cs typeface="Times New Roman" panose="02020603050405020304" pitchFamily="18" charset="0"/>
              </a:rPr>
              <a:t>ZnSO</a:t>
            </a:r>
            <a:r>
              <a:rPr lang="en-US" sz="2800" baseline="-25000" dirty="0" err="1">
                <a:solidFill>
                  <a:srgbClr val="FF00FF"/>
                </a:solidFill>
                <a:latin typeface="Times New Roman" panose="02020603050405020304" pitchFamily="18" charset="0"/>
                <a:cs typeface="Times New Roman" panose="02020603050405020304" pitchFamily="18" charset="0"/>
              </a:rPr>
              <a:t>4</a:t>
            </a:r>
            <a:r>
              <a:rPr lang="en-US" sz="2800" baseline="-25000" dirty="0">
                <a:solidFill>
                  <a:srgbClr val="FF00FF"/>
                </a:solidFill>
                <a:latin typeface="Times New Roman" panose="02020603050405020304" pitchFamily="18" charset="0"/>
                <a:cs typeface="Times New Roman" panose="02020603050405020304" pitchFamily="18" charset="0"/>
              </a:rPr>
              <a:t> </a:t>
            </a:r>
            <a:r>
              <a:rPr lang="en-US" sz="2800" dirty="0">
                <a:solidFill>
                  <a:srgbClr val="FF00FF"/>
                </a:solidFill>
                <a:latin typeface="Times New Roman" pitchFamily="18" charset="0"/>
                <a:cs typeface="Times New Roman" pitchFamily="18" charset="0"/>
                <a:sym typeface="Wingdings 3"/>
              </a:rPr>
              <a:t>		+	</a:t>
            </a:r>
            <a:r>
              <a:rPr lang="en-US" sz="2800" dirty="0" err="1">
                <a:solidFill>
                  <a:srgbClr val="FF00FF"/>
                </a:solidFill>
                <a:latin typeface="Times New Roman" pitchFamily="18" charset="0"/>
                <a:cs typeface="Times New Roman" pitchFamily="18" charset="0"/>
                <a:sym typeface="Wingdings 3"/>
              </a:rPr>
              <a:t>H</a:t>
            </a:r>
            <a:r>
              <a:rPr lang="en-US" sz="2800" baseline="-25000" dirty="0" err="1">
                <a:solidFill>
                  <a:srgbClr val="FF00FF"/>
                </a:solidFill>
                <a:latin typeface="Times New Roman" pitchFamily="18" charset="0"/>
                <a:cs typeface="Times New Roman" pitchFamily="18" charset="0"/>
                <a:sym typeface="Wingdings 3"/>
              </a:rPr>
              <a:t>2</a:t>
            </a:r>
            <a:r>
              <a:rPr lang="en-US" sz="2800" dirty="0">
                <a:solidFill>
                  <a:srgbClr val="FF00FF"/>
                </a:solidFill>
                <a:latin typeface="Times New Roman" panose="02020603050405020304" pitchFamily="18" charset="0"/>
                <a:cs typeface="Times New Roman" panose="02020603050405020304" pitchFamily="18" charset="0"/>
                <a:sym typeface="Wingdings 3"/>
              </a:rPr>
              <a:t> </a:t>
            </a:r>
            <a:r>
              <a:rPr lang="en-US" sz="2800" dirty="0">
                <a:solidFill>
                  <a:srgbClr val="FF00FF"/>
                </a:solidFill>
                <a:latin typeface="Times New Roman" pitchFamily="18" charset="0"/>
                <a:cs typeface="Times New Roman" pitchFamily="18" charset="0"/>
              </a:rPr>
              <a:t> </a:t>
            </a:r>
            <a:endParaRPr lang="vi-VN" sz="2800" dirty="0">
              <a:solidFill>
                <a:srgbClr val="FF00FF"/>
              </a:solidFill>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2"/>
          <a:srcRect/>
          <a:stretch>
            <a:fillRect/>
          </a:stretch>
        </p:blipFill>
        <p:spPr bwMode="auto">
          <a:xfrm>
            <a:off x="1025236" y="0"/>
            <a:ext cx="10834255" cy="3426027"/>
          </a:xfrm>
          <a:prstGeom prst="rect">
            <a:avLst/>
          </a:prstGeom>
          <a:noFill/>
          <a:ln w="9525">
            <a:noFill/>
            <a:miter lim="800000"/>
            <a:headEnd/>
            <a:tailEnd/>
          </a:ln>
          <a:effectLst/>
        </p:spPr>
      </p:pic>
      <p:sp>
        <p:nvSpPr>
          <p:cNvPr id="13" name="TextBox 12"/>
          <p:cNvSpPr txBox="1"/>
          <p:nvPr/>
        </p:nvSpPr>
        <p:spPr>
          <a:xfrm>
            <a:off x="0" y="4085629"/>
            <a:ext cx="12385964" cy="523220"/>
          </a:xfrm>
          <a:prstGeom prst="rect">
            <a:avLst/>
          </a:prstGeom>
          <a:noFill/>
        </p:spPr>
        <p:txBody>
          <a:bodyPr wrap="square" rtlCol="0">
            <a:spAutoFit/>
          </a:bodyPr>
          <a:lstStyle/>
          <a:p>
            <a:pPr marL="342900" indent="-342900" algn="just"/>
            <a:r>
              <a:rPr lang="en-US" sz="2800" dirty="0">
                <a:solidFill>
                  <a:srgbClr val="FF00FF"/>
                </a:solidFill>
                <a:latin typeface="Times New Roman" panose="02020603050405020304" pitchFamily="18" charset="0"/>
                <a:cs typeface="Times New Roman" panose="02020603050405020304" pitchFamily="18" charset="0"/>
              </a:rPr>
              <a:t>b) 	</a:t>
            </a:r>
            <a:r>
              <a:rPr lang="en-US" sz="2800" dirty="0" err="1">
                <a:solidFill>
                  <a:srgbClr val="FF00FF"/>
                </a:solidFill>
                <a:latin typeface="Times New Roman" panose="02020603050405020304" pitchFamily="18" charset="0"/>
                <a:cs typeface="Times New Roman" panose="02020603050405020304" pitchFamily="18" charset="0"/>
              </a:rPr>
              <a:t>2HCl</a:t>
            </a:r>
            <a:r>
              <a:rPr lang="en-US" sz="2800" dirty="0">
                <a:solidFill>
                  <a:srgbClr val="FF00FF"/>
                </a:solidFill>
                <a:latin typeface="Times New Roman" panose="02020603050405020304" pitchFamily="18" charset="0"/>
                <a:cs typeface="Times New Roman" panose="02020603050405020304" pitchFamily="18" charset="0"/>
              </a:rPr>
              <a:t> 		+	 Mg 	</a:t>
            </a:r>
            <a:r>
              <a:rPr lang="en-US" sz="2800" dirty="0">
                <a:solidFill>
                  <a:srgbClr val="FF00FF"/>
                </a:solidFill>
                <a:latin typeface="Times New Roman" panose="02020603050405020304" pitchFamily="18" charset="0"/>
                <a:cs typeface="Times New Roman" panose="02020603050405020304" pitchFamily="18" charset="0"/>
                <a:sym typeface="Wingdings 3"/>
              </a:rPr>
              <a:t>	</a:t>
            </a:r>
            <a:r>
              <a:rPr lang="en-US" sz="2800" dirty="0" err="1">
                <a:solidFill>
                  <a:srgbClr val="FF00FF"/>
                </a:solidFill>
                <a:latin typeface="Times New Roman" panose="02020603050405020304" pitchFamily="18" charset="0"/>
                <a:cs typeface="Times New Roman" panose="02020603050405020304" pitchFamily="18" charset="0"/>
                <a:sym typeface="Wingdings 3"/>
              </a:rPr>
              <a:t>MgCl</a:t>
            </a:r>
            <a:r>
              <a:rPr lang="en-US" sz="2800" baseline="-25000" dirty="0" err="1">
                <a:solidFill>
                  <a:srgbClr val="FF00FF"/>
                </a:solidFill>
                <a:latin typeface="Times New Roman" panose="02020603050405020304" pitchFamily="18" charset="0"/>
                <a:cs typeface="Times New Roman" panose="02020603050405020304" pitchFamily="18" charset="0"/>
                <a:sym typeface="Wingdings 3"/>
              </a:rPr>
              <a:t>2</a:t>
            </a:r>
            <a:r>
              <a:rPr lang="en-US" sz="2800" dirty="0">
                <a:solidFill>
                  <a:srgbClr val="FF00FF"/>
                </a:solidFill>
                <a:latin typeface="Times New Roman" panose="02020603050405020304" pitchFamily="18" charset="0"/>
                <a:cs typeface="Times New Roman" panose="02020603050405020304" pitchFamily="18" charset="0"/>
                <a:sym typeface="Wingdings 3"/>
              </a:rPr>
              <a:t>		+	</a:t>
            </a:r>
            <a:r>
              <a:rPr lang="en-US" sz="2800" dirty="0" err="1">
                <a:solidFill>
                  <a:srgbClr val="FF00FF"/>
                </a:solidFill>
                <a:latin typeface="Times New Roman" panose="02020603050405020304" pitchFamily="18" charset="0"/>
                <a:cs typeface="Times New Roman" panose="02020603050405020304" pitchFamily="18" charset="0"/>
                <a:sym typeface="Wingdings 3"/>
              </a:rPr>
              <a:t>H</a:t>
            </a:r>
            <a:r>
              <a:rPr lang="en-US" sz="2800" baseline="-25000" dirty="0" err="1">
                <a:solidFill>
                  <a:srgbClr val="FF00FF"/>
                </a:solidFill>
                <a:latin typeface="Times New Roman" panose="02020603050405020304" pitchFamily="18" charset="0"/>
                <a:cs typeface="Times New Roman" panose="02020603050405020304" pitchFamily="18" charset="0"/>
                <a:sym typeface="Wingdings 3"/>
              </a:rPr>
              <a:t>2</a:t>
            </a:r>
            <a:r>
              <a:rPr lang="en-US" sz="2800" dirty="0">
                <a:solidFill>
                  <a:srgbClr val="FF00FF"/>
                </a:solidFill>
                <a:latin typeface="Times New Roman" panose="02020603050405020304" pitchFamily="18" charset="0"/>
                <a:cs typeface="Times New Roman" panose="02020603050405020304" pitchFamily="18" charset="0"/>
                <a:sym typeface="Wingdings 3"/>
              </a:rPr>
              <a:t></a:t>
            </a:r>
            <a:endParaRPr lang="en-US" sz="2800" dirty="0">
              <a:solidFill>
                <a:srgbClr val="FF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ppt_w</p:attrName>
                                        </p:attrNameLst>
                                      </p:cBhvr>
                                      <p:tavLst>
                                        <p:tav tm="0">
                                          <p:val>
                                            <p:fltVal val="0"/>
                                          </p:val>
                                        </p:tav>
                                        <p:tav tm="100000">
                                          <p:val>
                                            <p:strVal val="#ppt_w"/>
                                          </p:val>
                                        </p:tav>
                                      </p:tavLst>
                                    </p:anim>
                                    <p:anim calcmode="lin" valueType="num">
                                      <p:cBhvr>
                                        <p:cTn id="8" dur="1000" fill="hold"/>
                                        <p:tgtEl>
                                          <p:spTgt spid="7170"/>
                                        </p:tgtEl>
                                        <p:attrNameLst>
                                          <p:attrName>ppt_h</p:attrName>
                                        </p:attrNameLst>
                                      </p:cBhvr>
                                      <p:tavLst>
                                        <p:tav tm="0">
                                          <p:val>
                                            <p:fltVal val="0"/>
                                          </p:val>
                                        </p:tav>
                                        <p:tav tm="100000">
                                          <p:val>
                                            <p:strVal val="#ppt_h"/>
                                          </p:val>
                                        </p:tav>
                                      </p:tavLst>
                                    </p:anim>
                                    <p:animEffect transition="in" filter="fade">
                                      <p:cBhvr>
                                        <p:cTn id="9" dur="1000"/>
                                        <p:tgtEl>
                                          <p:spTgt spid="7170"/>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slide(fromBottom)">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1000" fill="hold"/>
                                        <p:tgtEl>
                                          <p:spTgt spid="13"/>
                                        </p:tgtEl>
                                        <p:attrNameLst>
                                          <p:attrName>ppt_w</p:attrName>
                                        </p:attrNameLst>
                                      </p:cBhvr>
                                      <p:tavLst>
                                        <p:tav tm="0">
                                          <p:val>
                                            <p:fltVal val="0"/>
                                          </p:val>
                                        </p:tav>
                                        <p:tav tm="100000">
                                          <p:val>
                                            <p:strVal val="#ppt_w"/>
                                          </p:val>
                                        </p:tav>
                                      </p:tavLst>
                                    </p:anim>
                                    <p:anim calcmode="lin" valueType="num">
                                      <p:cBhvr>
                                        <p:cTn id="20" dur="1000" fill="hold"/>
                                        <p:tgtEl>
                                          <p:spTgt spid="13"/>
                                        </p:tgtEl>
                                        <p:attrNameLst>
                                          <p:attrName>ppt_h</p:attrName>
                                        </p:attrNameLst>
                                      </p:cBhvr>
                                      <p:tavLst>
                                        <p:tav tm="0">
                                          <p:val>
                                            <p:fltVal val="0"/>
                                          </p:val>
                                        </p:tav>
                                        <p:tav tm="100000">
                                          <p:val>
                                            <p:strVal val="#ppt_h"/>
                                          </p:val>
                                        </p:tav>
                                      </p:tavLst>
                                    </p:anim>
                                    <p:animEffect transition="in" filter="fade">
                                      <p:cBhvr>
                                        <p:cTn id="21"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805054" y="2202872"/>
            <a:ext cx="6123709" cy="2677656"/>
          </a:xfrm>
          <a:prstGeom prst="rect">
            <a:avLst/>
          </a:prstGeom>
          <a:noFill/>
        </p:spPr>
        <p:txBody>
          <a:bodyPr wrap="square" rtlCol="0">
            <a:spAutoFit/>
          </a:bodyPr>
          <a:lstStyle/>
          <a:p>
            <a:pPr algn="just"/>
            <a:r>
              <a:rPr lang="vi-VN" sz="2800" dirty="0">
                <a:solidFill>
                  <a:srgbClr val="FF00FF"/>
                </a:solidFill>
                <a:latin typeface="Times New Roman" pitchFamily="18" charset="0"/>
                <a:cs typeface="Times New Roman" pitchFamily="18" charset="0"/>
              </a:rPr>
              <a:t>Các loại dưa, cà muối chua có chứa nhiều acid. Tránh muối dưa, cà trong các dụng cụ bằng nhôm do acid có thể tác dụng với kim loại nhôm giải phóng ion kim loại gây độc hại cho cơ thể</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nhanh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hỏng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dụng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cụ</a:t>
            </a:r>
            <a:r>
              <a:rPr lang="vi-VN" sz="2800" dirty="0">
                <a:solidFill>
                  <a:srgbClr val="FF00FF"/>
                </a:solidFill>
                <a:latin typeface="Times New Roman" pitchFamily="18" charset="0"/>
                <a:cs typeface="Times New Roman" pitchFamily="18" charset="0"/>
              </a:rPr>
              <a:t>.</a:t>
            </a:r>
          </a:p>
        </p:txBody>
      </p:sp>
      <p:pic>
        <p:nvPicPr>
          <p:cNvPr id="8194" name="Picture 2"/>
          <p:cNvPicPr>
            <a:picLocks noChangeAspect="1" noChangeArrowheads="1"/>
          </p:cNvPicPr>
          <p:nvPr/>
        </p:nvPicPr>
        <p:blipFill>
          <a:blip r:embed="rId2"/>
          <a:srcRect/>
          <a:stretch>
            <a:fillRect/>
          </a:stretch>
        </p:blipFill>
        <p:spPr bwMode="auto">
          <a:xfrm>
            <a:off x="-1" y="914430"/>
            <a:ext cx="5708073" cy="4932218"/>
          </a:xfrm>
          <a:prstGeom prst="rect">
            <a:avLst/>
          </a:prstGeom>
          <a:noFill/>
          <a:ln w="9525">
            <a:noFill/>
            <a:miter lim="800000"/>
            <a:headEnd/>
            <a:tailEnd/>
          </a:ln>
          <a:effectLst/>
        </p:spPr>
      </p:pic>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box(in)">
                                      <p:cBhvr>
                                        <p:cTn id="7" dur="10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lide(fromBottom)">
                                      <p:cBhvr>
                                        <p:cTn id="1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srcRect/>
          <a:stretch>
            <a:fillRect/>
          </a:stretch>
        </p:blipFill>
        <p:spPr bwMode="auto">
          <a:xfrm>
            <a:off x="27710" y="1535946"/>
            <a:ext cx="12136070" cy="4890655"/>
          </a:xfrm>
          <a:prstGeom prst="rect">
            <a:avLst/>
          </a:prstGeom>
          <a:noFill/>
          <a:ln w="9525">
            <a:noFill/>
            <a:miter lim="800000"/>
            <a:headEnd/>
            <a:tailEnd/>
          </a:ln>
          <a:effectLst/>
        </p:spPr>
      </p:pic>
      <p:sp>
        <p:nvSpPr>
          <p:cNvPr id="3" name="TextBox 2">
            <a:extLst>
              <a:ext uri="{FF2B5EF4-FFF2-40B4-BE49-F238E27FC236}">
                <a16:creationId xmlns:a16="http://schemas.microsoft.com/office/drawing/2014/main" id="{5A7F9618-3347-4015-B429-3B513B9F9208}"/>
              </a:ext>
            </a:extLst>
          </p:cNvPr>
          <p:cNvSpPr txBox="1"/>
          <p:nvPr/>
        </p:nvSpPr>
        <p:spPr>
          <a:xfrm>
            <a:off x="0" y="19819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III. </a:t>
            </a:r>
            <a:r>
              <a:rPr lang="en-US" sz="2800" b="1" dirty="0" err="1">
                <a:solidFill>
                  <a:srgbClr val="0000FF"/>
                </a:solidFill>
                <a:latin typeface="Times New Roman" pitchFamily="18" charset="0"/>
                <a:cs typeface="Times New Roman" pitchFamily="18" charset="0"/>
              </a:rPr>
              <a:t>ỨNG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DỤNG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CỦA</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MỘT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SỐ</a:t>
            </a:r>
            <a:r>
              <a:rPr lang="en-US" sz="2800" b="1" dirty="0">
                <a:solidFill>
                  <a:srgbClr val="0000FF"/>
                </a:solidFill>
                <a:latin typeface="Times New Roman" pitchFamily="18" charset="0"/>
                <a:cs typeface="Times New Roman" pitchFamily="18" charset="0"/>
              </a:rPr>
              <a:t> ACID</a:t>
            </a:r>
          </a:p>
        </p:txBody>
      </p:sp>
      <p:sp>
        <p:nvSpPr>
          <p:cNvPr id="4" name="TextBox 3">
            <a:extLst>
              <a:ext uri="{FF2B5EF4-FFF2-40B4-BE49-F238E27FC236}">
                <a16:creationId xmlns:a16="http://schemas.microsoft.com/office/drawing/2014/main" id="{D83B0063-B0F3-4FE7-9E34-C3CA2B40ED18}"/>
              </a:ext>
            </a:extLst>
          </p:cNvPr>
          <p:cNvSpPr txBox="1"/>
          <p:nvPr/>
        </p:nvSpPr>
        <p:spPr>
          <a:xfrm>
            <a:off x="0" y="669245"/>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1. Hydrochloric acid (</a:t>
            </a:r>
            <a:r>
              <a:rPr lang="en-US" sz="2800" b="1" dirty="0" err="1">
                <a:solidFill>
                  <a:srgbClr val="0000FF"/>
                </a:solidFill>
                <a:latin typeface="Times New Roman" pitchFamily="18" charset="0"/>
                <a:cs typeface="Times New Roman" pitchFamily="18" charset="0"/>
              </a:rPr>
              <a:t>HCl</a:t>
            </a:r>
            <a:r>
              <a:rPr lang="en-US" sz="2800" b="1"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9218"/>
                                        </p:tgtEl>
                                        <p:attrNameLst>
                                          <p:attrName>style.visibility</p:attrName>
                                        </p:attrNameLst>
                                      </p:cBhvr>
                                      <p:to>
                                        <p:strVal val="visible"/>
                                      </p:to>
                                    </p:set>
                                    <p:animScale>
                                      <p:cBhvr>
                                        <p:cTn id="7" dur="1000" decel="50000" fill="hold">
                                          <p:stCondLst>
                                            <p:cond delay="0"/>
                                          </p:stCondLst>
                                        </p:cTn>
                                        <p:tgtEl>
                                          <p:spTgt spid="92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9218"/>
                                        </p:tgtEl>
                                        <p:attrNameLst>
                                          <p:attrName>ppt_x</p:attrName>
                                          <p:attrName>ppt_y</p:attrName>
                                        </p:attrNameLst>
                                      </p:cBhvr>
                                    </p:animMotion>
                                    <p:animEffect transition="in" filter="fade">
                                      <p:cBhvr>
                                        <p:cTn id="9" dur="1000"/>
                                        <p:tgtEl>
                                          <p:spTgt spid="9218"/>
                                        </p:tgtEl>
                                      </p:cBhvr>
                                    </p:animEffect>
                                  </p:childTnLst>
                                </p:cTn>
                              </p:par>
                              <p:par>
                                <p:cTn id="10" presetID="4" presetClass="entr" presetSubtype="16"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ppt_w</p:attrName>
                                        </p:attrNameLst>
                                      </p:cBhvr>
                                      <p:tavLst>
                                        <p:tav tm="0">
                                          <p:val>
                                            <p:fltVal val="0"/>
                                          </p:val>
                                        </p:tav>
                                        <p:tav tm="100000">
                                          <p:val>
                                            <p:strVal val="#ppt_w"/>
                                          </p:val>
                                        </p:tav>
                                      </p:tavLst>
                                    </p:anim>
                                    <p:anim calcmode="lin" valueType="num">
                                      <p:cBhvr>
                                        <p:cTn id="18" dur="1000" fill="hold"/>
                                        <p:tgtEl>
                                          <p:spTgt spid="4"/>
                                        </p:tgtEl>
                                        <p:attrNameLst>
                                          <p:attrName>ppt_h</p:attrName>
                                        </p:attrNameLst>
                                      </p:cBhvr>
                                      <p:tavLst>
                                        <p:tav tm="0">
                                          <p:val>
                                            <p:fltVal val="0"/>
                                          </p:val>
                                        </p:tav>
                                        <p:tav tm="100000">
                                          <p:val>
                                            <p:strVal val="#ppt_h"/>
                                          </p:val>
                                        </p:tav>
                                      </p:tavLst>
                                    </p:anim>
                                    <p:animEffect transition="in" filter="fade">
                                      <p:cBhvr>
                                        <p:cTn id="1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0" name="TextBox 29"/>
          <p:cNvSpPr txBox="1"/>
          <p:nvPr/>
        </p:nvSpPr>
        <p:spPr>
          <a:xfrm>
            <a:off x="0" y="1186070"/>
            <a:ext cx="12192000" cy="461665"/>
          </a:xfrm>
          <a:prstGeom prst="rect">
            <a:avLst/>
          </a:prstGeom>
          <a:noFill/>
        </p:spPr>
        <p:txBody>
          <a:bodyPr wrap="square" rtlCol="0">
            <a:spAutoFit/>
          </a:bodyPr>
          <a:lstStyle/>
          <a:p>
            <a:r>
              <a:rPr lang="en-US" sz="2400" b="1" dirty="0">
                <a:solidFill>
                  <a:srgbClr val="0000FF"/>
                </a:solidFill>
                <a:latin typeface="Times New Roman" pitchFamily="18" charset="0"/>
                <a:cs typeface="Times New Roman" pitchFamily="18" charset="0"/>
              </a:rPr>
              <a:t>III. </a:t>
            </a:r>
            <a:r>
              <a:rPr lang="en-US" sz="2400" b="1" dirty="0" err="1">
                <a:solidFill>
                  <a:srgbClr val="0000FF"/>
                </a:solidFill>
                <a:latin typeface="Times New Roman" pitchFamily="18" charset="0"/>
                <a:cs typeface="Times New Roman" pitchFamily="18" charset="0"/>
              </a:rPr>
              <a:t>ỨNG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DỤNG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CỦA</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MỘT</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SỐ</a:t>
            </a:r>
            <a:r>
              <a:rPr lang="en-US" sz="2400" b="1" dirty="0">
                <a:solidFill>
                  <a:srgbClr val="0000FF"/>
                </a:solidFill>
                <a:latin typeface="Times New Roman" pitchFamily="18" charset="0"/>
                <a:cs typeface="Times New Roman" pitchFamily="18" charset="0"/>
              </a:rPr>
              <a:t> ACID</a:t>
            </a:r>
          </a:p>
        </p:txBody>
      </p:sp>
      <p:sp>
        <p:nvSpPr>
          <p:cNvPr id="34" name="TextBox 33"/>
          <p:cNvSpPr txBox="1"/>
          <p:nvPr/>
        </p:nvSpPr>
        <p:spPr>
          <a:xfrm>
            <a:off x="0" y="1587846"/>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1. Hydrochloric acid (</a:t>
            </a:r>
            <a:r>
              <a:rPr lang="en-US" sz="2800" b="1" dirty="0" err="1">
                <a:solidFill>
                  <a:srgbClr val="0000FF"/>
                </a:solidFill>
                <a:latin typeface="Times New Roman" pitchFamily="18" charset="0"/>
                <a:cs typeface="Times New Roman" pitchFamily="18" charset="0"/>
              </a:rPr>
              <a:t>HCl</a:t>
            </a:r>
            <a:r>
              <a:rPr lang="en-US" sz="2800" b="1" dirty="0">
                <a:solidFill>
                  <a:srgbClr val="0000FF"/>
                </a:solidFill>
                <a:latin typeface="Times New Roman" pitchFamily="18" charset="0"/>
                <a:cs typeface="Times New Roman" pitchFamily="18" charset="0"/>
              </a:rPr>
              <a:t>)</a:t>
            </a:r>
          </a:p>
        </p:txBody>
      </p:sp>
      <p:sp>
        <p:nvSpPr>
          <p:cNvPr id="35" name="TextBox 34"/>
          <p:cNvSpPr txBox="1"/>
          <p:nvPr/>
        </p:nvSpPr>
        <p:spPr>
          <a:xfrm>
            <a:off x="0" y="2100464"/>
            <a:ext cx="12192000"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Hydrochloric acid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dày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người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động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giúp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tiêu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hóa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ăn</a:t>
            </a:r>
            <a:r>
              <a:rPr lang="en-US" sz="2800" dirty="0">
                <a:solidFill>
                  <a:srgbClr val="0000FF"/>
                </a:solidFill>
                <a:latin typeface="Times New Roman" pitchFamily="18" charset="0"/>
                <a:cs typeface="Times New Roman" pitchFamily="18" charset="0"/>
              </a:rPr>
              <a:t>.</a:t>
            </a:r>
          </a:p>
        </p:txBody>
      </p:sp>
      <p:sp>
        <p:nvSpPr>
          <p:cNvPr id="36" name="TextBox 35"/>
          <p:cNvSpPr txBox="1"/>
          <p:nvPr/>
        </p:nvSpPr>
        <p:spPr>
          <a:xfrm>
            <a:off x="0" y="2557663"/>
            <a:ext cx="12192000" cy="954107"/>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Hydrochloric acid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nghiệp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tẩy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rửa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sản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xuất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dẻo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phẩm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glucose…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p:cTn id="7" dur="1000" fill="hold"/>
                                        <p:tgtEl>
                                          <p:spTgt spid="35"/>
                                        </p:tgtEl>
                                        <p:attrNameLst>
                                          <p:attrName>ppt_w</p:attrName>
                                        </p:attrNameLst>
                                      </p:cBhvr>
                                      <p:tavLst>
                                        <p:tav tm="0">
                                          <p:val>
                                            <p:fltVal val="0"/>
                                          </p:val>
                                        </p:tav>
                                        <p:tav tm="100000">
                                          <p:val>
                                            <p:strVal val="#ppt_w"/>
                                          </p:val>
                                        </p:tav>
                                      </p:tavLst>
                                    </p:anim>
                                    <p:anim calcmode="lin" valueType="num">
                                      <p:cBhvr>
                                        <p:cTn id="8" dur="1000" fill="hold"/>
                                        <p:tgtEl>
                                          <p:spTgt spid="35"/>
                                        </p:tgtEl>
                                        <p:attrNameLst>
                                          <p:attrName>ppt_h</p:attrName>
                                        </p:attrNameLst>
                                      </p:cBhvr>
                                      <p:tavLst>
                                        <p:tav tm="0">
                                          <p:val>
                                            <p:fltVal val="0"/>
                                          </p:val>
                                        </p:tav>
                                        <p:tav tm="100000">
                                          <p:val>
                                            <p:strVal val="#ppt_h"/>
                                          </p:val>
                                        </p:tav>
                                      </p:tavLst>
                                    </p:anim>
                                    <p:animEffect transition="in" filter="fade">
                                      <p:cBhvr>
                                        <p:cTn id="9" dur="1000"/>
                                        <p:tgtEl>
                                          <p:spTgt spid="3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6"/>
                                        </p:tgtEl>
                                        <p:attrNameLst>
                                          <p:attrName>style.visibility</p:attrName>
                                        </p:attrNameLst>
                                      </p:cBhvr>
                                      <p:to>
                                        <p:strVal val="visible"/>
                                      </p:to>
                                    </p:set>
                                    <p:anim calcmode="lin" valueType="num">
                                      <p:cBhvr>
                                        <p:cTn id="14" dur="1000" fill="hold"/>
                                        <p:tgtEl>
                                          <p:spTgt spid="36"/>
                                        </p:tgtEl>
                                        <p:attrNameLst>
                                          <p:attrName>ppt_w</p:attrName>
                                        </p:attrNameLst>
                                      </p:cBhvr>
                                      <p:tavLst>
                                        <p:tav tm="0">
                                          <p:val>
                                            <p:fltVal val="0"/>
                                          </p:val>
                                        </p:tav>
                                        <p:tav tm="100000">
                                          <p:val>
                                            <p:strVal val="#ppt_w"/>
                                          </p:val>
                                        </p:tav>
                                      </p:tavLst>
                                    </p:anim>
                                    <p:anim calcmode="lin" valueType="num">
                                      <p:cBhvr>
                                        <p:cTn id="15" dur="1000" fill="hold"/>
                                        <p:tgtEl>
                                          <p:spTgt spid="36"/>
                                        </p:tgtEl>
                                        <p:attrNameLst>
                                          <p:attrName>ppt_h</p:attrName>
                                        </p:attrNameLst>
                                      </p:cBhvr>
                                      <p:tavLst>
                                        <p:tav tm="0">
                                          <p:val>
                                            <p:fltVal val="0"/>
                                          </p:val>
                                        </p:tav>
                                        <p:tav tm="100000">
                                          <p:val>
                                            <p:strVal val="#ppt_h"/>
                                          </p:val>
                                        </p:tav>
                                      </p:tavLst>
                                    </p:anim>
                                    <p:animEffect transition="in" filter="fade">
                                      <p:cBhvr>
                                        <p:cTn id="16" dur="1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srcRect/>
          <a:stretch>
            <a:fillRect/>
          </a:stretch>
        </p:blipFill>
        <p:spPr bwMode="auto">
          <a:xfrm>
            <a:off x="-2" y="166260"/>
            <a:ext cx="12192001" cy="6480606"/>
          </a:xfrm>
          <a:prstGeom prst="rect">
            <a:avLst/>
          </a:prstGeom>
          <a:noFill/>
          <a:ln w="9525">
            <a:noFill/>
            <a:miter lim="800000"/>
            <a:headEnd/>
            <a:tailEnd/>
          </a:ln>
          <a:effectLst/>
        </p:spPr>
      </p:pic>
      <p:sp>
        <p:nvSpPr>
          <p:cNvPr id="3" name="TextBox 2">
            <a:extLst>
              <a:ext uri="{FF2B5EF4-FFF2-40B4-BE49-F238E27FC236}">
                <a16:creationId xmlns:a16="http://schemas.microsoft.com/office/drawing/2014/main" id="{34C5A036-90B7-49A0-8F23-778993E57B1C}"/>
              </a:ext>
            </a:extLst>
          </p:cNvPr>
          <p:cNvSpPr txBox="1"/>
          <p:nvPr/>
        </p:nvSpPr>
        <p:spPr>
          <a:xfrm>
            <a:off x="0" y="499127"/>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2. Sulfuric acid (</a:t>
            </a:r>
            <a:r>
              <a:rPr lang="en-US" sz="2800" b="1" dirty="0" err="1">
                <a:solidFill>
                  <a:srgbClr val="0000FF"/>
                </a:solidFill>
                <a:latin typeface="Times New Roman" pitchFamily="18" charset="0"/>
                <a:cs typeface="Times New Roman" pitchFamily="18" charset="0"/>
              </a:rPr>
              <a:t>H</a:t>
            </a:r>
            <a:r>
              <a:rPr lang="en-US" sz="2800" b="1" baseline="-25000" dirty="0" err="1">
                <a:solidFill>
                  <a:srgbClr val="0000FF"/>
                </a:solidFill>
                <a:latin typeface="Times New Roman" pitchFamily="18" charset="0"/>
                <a:cs typeface="Times New Roman" pitchFamily="18" charset="0"/>
              </a:rPr>
              <a:t>2</a:t>
            </a:r>
            <a:r>
              <a:rPr lang="en-US" sz="2800" b="1" dirty="0" err="1">
                <a:solidFill>
                  <a:srgbClr val="0000FF"/>
                </a:solidFill>
                <a:latin typeface="Times New Roman" pitchFamily="18" charset="0"/>
                <a:cs typeface="Times New Roman" pitchFamily="18" charset="0"/>
              </a:rPr>
              <a:t>SO</a:t>
            </a:r>
            <a:r>
              <a:rPr lang="en-US" sz="2800" b="1" baseline="-25000" dirty="0" err="1">
                <a:solidFill>
                  <a:srgbClr val="0000FF"/>
                </a:solidFill>
                <a:latin typeface="Times New Roman" pitchFamily="18" charset="0"/>
                <a:cs typeface="Times New Roman" pitchFamily="18" charset="0"/>
              </a:rPr>
              <a:t>4</a:t>
            </a:r>
            <a:r>
              <a:rPr lang="en-US" sz="2800" b="1"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box(in)">
                                      <p:cBhvr>
                                        <p:cTn id="7" dur="5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3"/>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7" name="TextBox 36"/>
          <p:cNvSpPr txBox="1"/>
          <p:nvPr/>
        </p:nvSpPr>
        <p:spPr>
          <a:xfrm>
            <a:off x="0" y="3444352"/>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2. Sulfuric acid (</a:t>
            </a:r>
            <a:r>
              <a:rPr lang="en-US" sz="2800" b="1" dirty="0" err="1">
                <a:solidFill>
                  <a:srgbClr val="0000FF"/>
                </a:solidFill>
                <a:latin typeface="Times New Roman" pitchFamily="18" charset="0"/>
                <a:cs typeface="Times New Roman" pitchFamily="18" charset="0"/>
              </a:rPr>
              <a:t>H</a:t>
            </a:r>
            <a:r>
              <a:rPr lang="en-US" sz="2800" b="1" baseline="-25000" dirty="0" err="1">
                <a:solidFill>
                  <a:srgbClr val="0000FF"/>
                </a:solidFill>
                <a:latin typeface="Times New Roman" pitchFamily="18" charset="0"/>
                <a:cs typeface="Times New Roman" pitchFamily="18" charset="0"/>
              </a:rPr>
              <a:t>2</a:t>
            </a:r>
            <a:r>
              <a:rPr lang="en-US" sz="2800" b="1" dirty="0" err="1">
                <a:solidFill>
                  <a:srgbClr val="0000FF"/>
                </a:solidFill>
                <a:latin typeface="Times New Roman" pitchFamily="18" charset="0"/>
                <a:cs typeface="Times New Roman" pitchFamily="18" charset="0"/>
              </a:rPr>
              <a:t>SO</a:t>
            </a:r>
            <a:r>
              <a:rPr lang="en-US" sz="2800" b="1" baseline="-25000" dirty="0" err="1">
                <a:solidFill>
                  <a:srgbClr val="0000FF"/>
                </a:solidFill>
                <a:latin typeface="Times New Roman" pitchFamily="18" charset="0"/>
                <a:cs typeface="Times New Roman" pitchFamily="18" charset="0"/>
              </a:rPr>
              <a:t>4</a:t>
            </a:r>
            <a:r>
              <a:rPr lang="en-US" sz="2800" b="1" dirty="0">
                <a:solidFill>
                  <a:srgbClr val="0000FF"/>
                </a:solidFill>
                <a:latin typeface="Times New Roman" pitchFamily="18" charset="0"/>
                <a:cs typeface="Times New Roman" pitchFamily="18" charset="0"/>
              </a:rPr>
              <a:t>)</a:t>
            </a:r>
          </a:p>
        </p:txBody>
      </p:sp>
      <p:sp>
        <p:nvSpPr>
          <p:cNvPr id="22" name="TextBox 21"/>
          <p:cNvSpPr txBox="1"/>
          <p:nvPr/>
        </p:nvSpPr>
        <p:spPr>
          <a:xfrm>
            <a:off x="0" y="3873846"/>
            <a:ext cx="12192000" cy="954107"/>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Sulfuric acid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nghiệp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Sản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xuất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giấy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sợi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bón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dẻo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quy</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ppt_w</p:attrName>
                                        </p:attrNameLst>
                                      </p:cBhvr>
                                      <p:tavLst>
                                        <p:tav tm="0">
                                          <p:val>
                                            <p:fltVal val="0"/>
                                          </p:val>
                                        </p:tav>
                                        <p:tav tm="100000">
                                          <p:val>
                                            <p:strVal val="#ppt_w"/>
                                          </p:val>
                                        </p:tav>
                                      </p:tavLst>
                                    </p:anim>
                                    <p:anim calcmode="lin" valueType="num">
                                      <p:cBhvr>
                                        <p:cTn id="8" dur="1000" fill="hold"/>
                                        <p:tgtEl>
                                          <p:spTgt spid="22"/>
                                        </p:tgtEl>
                                        <p:attrNameLst>
                                          <p:attrName>ppt_h</p:attrName>
                                        </p:attrNameLst>
                                      </p:cBhvr>
                                      <p:tavLst>
                                        <p:tav tm="0">
                                          <p:val>
                                            <p:fltVal val="0"/>
                                          </p:val>
                                        </p:tav>
                                        <p:tav tm="100000">
                                          <p:val>
                                            <p:strVal val="#ppt_h"/>
                                          </p:val>
                                        </p:tav>
                                      </p:tavLst>
                                    </p:anim>
                                    <p:animEffect transition="in" filter="fade">
                                      <p:cBhvr>
                                        <p:cTn id="9"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AsuS\Desktop\Capture.PNG"/>
          <p:cNvPicPr>
            <a:picLocks noChangeAspect="1" noChangeArrowheads="1"/>
          </p:cNvPicPr>
          <p:nvPr/>
        </p:nvPicPr>
        <p:blipFill>
          <a:blip r:embed="rId2"/>
          <a:srcRect/>
          <a:stretch>
            <a:fillRect/>
          </a:stretch>
        </p:blipFill>
        <p:spPr bwMode="auto">
          <a:xfrm>
            <a:off x="0" y="855775"/>
            <a:ext cx="12190736" cy="6012874"/>
          </a:xfrm>
          <a:prstGeom prst="rect">
            <a:avLst/>
          </a:prstGeom>
          <a:noFill/>
        </p:spPr>
      </p:pic>
      <p:sp>
        <p:nvSpPr>
          <p:cNvPr id="3" name="TextBox 2">
            <a:extLst>
              <a:ext uri="{FF2B5EF4-FFF2-40B4-BE49-F238E27FC236}">
                <a16:creationId xmlns:a16="http://schemas.microsoft.com/office/drawing/2014/main" id="{2A57912A-36B2-4C94-8199-2253F0BD62F5}"/>
              </a:ext>
            </a:extLst>
          </p:cNvPr>
          <p:cNvSpPr txBox="1"/>
          <p:nvPr/>
        </p:nvSpPr>
        <p:spPr>
          <a:xfrm>
            <a:off x="244551" y="226862"/>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3. Acetic acid (</a:t>
            </a:r>
            <a:r>
              <a:rPr lang="en-US" sz="2800" b="1" dirty="0" err="1">
                <a:solidFill>
                  <a:srgbClr val="0000FF"/>
                </a:solidFill>
                <a:latin typeface="Times New Roman" pitchFamily="18" charset="0"/>
                <a:cs typeface="Times New Roman" pitchFamily="18" charset="0"/>
              </a:rPr>
              <a:t>CH</a:t>
            </a:r>
            <a:r>
              <a:rPr lang="en-US" sz="2800" b="1" baseline="-25000" dirty="0" err="1">
                <a:solidFill>
                  <a:srgbClr val="0000FF"/>
                </a:solidFill>
                <a:latin typeface="Times New Roman" pitchFamily="18" charset="0"/>
                <a:cs typeface="Times New Roman" pitchFamily="18" charset="0"/>
              </a:rPr>
              <a:t>3</a:t>
            </a:r>
            <a:r>
              <a:rPr lang="en-US" sz="2800" b="1" dirty="0" err="1">
                <a:solidFill>
                  <a:srgbClr val="0000FF"/>
                </a:solidFill>
                <a:latin typeface="Times New Roman" pitchFamily="18" charset="0"/>
                <a:cs typeface="Times New Roman" pitchFamily="18" charset="0"/>
              </a:rPr>
              <a:t>COOH</a:t>
            </a:r>
            <a:r>
              <a:rPr lang="en-US" sz="2800" b="1"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fade">
                                      <p:cBhvr>
                                        <p:cTn id="7" dur="1000"/>
                                        <p:tgtEl>
                                          <p:spTgt spid="11266"/>
                                        </p:tgtEl>
                                      </p:cBhvr>
                                    </p:animEffect>
                                    <p:anim calcmode="lin" valueType="num">
                                      <p:cBhvr>
                                        <p:cTn id="8" dur="1000" fill="hold"/>
                                        <p:tgtEl>
                                          <p:spTgt spid="11266"/>
                                        </p:tgtEl>
                                        <p:attrNameLst>
                                          <p:attrName>ppt_x</p:attrName>
                                        </p:attrNameLst>
                                      </p:cBhvr>
                                      <p:tavLst>
                                        <p:tav tm="0">
                                          <p:val>
                                            <p:strVal val="#ppt_x"/>
                                          </p:val>
                                        </p:tav>
                                        <p:tav tm="100000">
                                          <p:val>
                                            <p:strVal val="#ppt_x"/>
                                          </p:val>
                                        </p:tav>
                                      </p:tavLst>
                                    </p:anim>
                                    <p:anim calcmode="lin" valueType="num">
                                      <p:cBhvr>
                                        <p:cTn id="9" dur="1000" fill="hold"/>
                                        <p:tgtEl>
                                          <p:spTgt spid="1126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diamond(in)">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D556559-F82D-4384-BCE4-8589A2D8541E}"/>
              </a:ext>
            </a:extLst>
          </p:cNvPr>
          <p:cNvSpPr txBox="1"/>
          <p:nvPr/>
        </p:nvSpPr>
        <p:spPr>
          <a:xfrm>
            <a:off x="0" y="684065"/>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3. Acetic acid (</a:t>
            </a:r>
            <a:r>
              <a:rPr lang="en-US" sz="2800" b="1" dirty="0" err="1">
                <a:solidFill>
                  <a:srgbClr val="0000FF"/>
                </a:solidFill>
                <a:latin typeface="Times New Roman" pitchFamily="18" charset="0"/>
                <a:cs typeface="Times New Roman" pitchFamily="18" charset="0"/>
              </a:rPr>
              <a:t>CH</a:t>
            </a:r>
            <a:r>
              <a:rPr lang="en-US" sz="2800" b="1" baseline="-25000" dirty="0" err="1">
                <a:solidFill>
                  <a:srgbClr val="0000FF"/>
                </a:solidFill>
                <a:latin typeface="Times New Roman" pitchFamily="18" charset="0"/>
                <a:cs typeface="Times New Roman" pitchFamily="18" charset="0"/>
              </a:rPr>
              <a:t>3</a:t>
            </a:r>
            <a:r>
              <a:rPr lang="en-US" sz="2800" b="1" dirty="0" err="1">
                <a:solidFill>
                  <a:srgbClr val="0000FF"/>
                </a:solidFill>
                <a:latin typeface="Times New Roman" pitchFamily="18" charset="0"/>
                <a:cs typeface="Times New Roman" pitchFamily="18" charset="0"/>
              </a:rPr>
              <a:t>COOH</a:t>
            </a:r>
            <a:r>
              <a:rPr lang="en-US" sz="2800" b="1" dirty="0">
                <a:solidFill>
                  <a:srgbClr val="0000FF"/>
                </a:solidFill>
                <a:latin typeface="Times New Roman" pitchFamily="18" charset="0"/>
                <a:cs typeface="Times New Roman" pitchFamily="18" charset="0"/>
              </a:rPr>
              <a:t>)</a:t>
            </a:r>
          </a:p>
        </p:txBody>
      </p:sp>
      <p:sp>
        <p:nvSpPr>
          <p:cNvPr id="8" name="TextBox 7">
            <a:extLst>
              <a:ext uri="{FF2B5EF4-FFF2-40B4-BE49-F238E27FC236}">
                <a16:creationId xmlns:a16="http://schemas.microsoft.com/office/drawing/2014/main" id="{BAB335EA-5422-4BD1-8C14-7BEFF78F6052}"/>
              </a:ext>
            </a:extLst>
          </p:cNvPr>
          <p:cNvSpPr txBox="1"/>
          <p:nvPr/>
        </p:nvSpPr>
        <p:spPr>
          <a:xfrm>
            <a:off x="0" y="1085846"/>
            <a:ext cx="12192000" cy="954107"/>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Acetic acid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nghiệp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Sản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xuất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dẻo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phẩm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phẩm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nhuộm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thuốc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diệt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côn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trùng</a:t>
            </a:r>
            <a:r>
              <a:rPr lang="en-US" sz="2800" dirty="0">
                <a:solidFill>
                  <a:srgbClr val="0000FF"/>
                </a:solidFill>
                <a:latin typeface="Times New Roman" pitchFamily="18" charset="0"/>
                <a:cs typeface="Times New Roman" pitchFamily="18" charset="0"/>
              </a:rPr>
              <a:t>…</a:t>
            </a:r>
          </a:p>
        </p:txBody>
      </p:sp>
      <p:sp>
        <p:nvSpPr>
          <p:cNvPr id="9" name="TextBox 8">
            <a:extLst>
              <a:ext uri="{FF2B5EF4-FFF2-40B4-BE49-F238E27FC236}">
                <a16:creationId xmlns:a16="http://schemas.microsoft.com/office/drawing/2014/main" id="{B7BA9578-7B22-4EBA-BD30-F4CB6BC72B10}"/>
              </a:ext>
            </a:extLst>
          </p:cNvPr>
          <p:cNvSpPr txBox="1"/>
          <p:nvPr/>
        </p:nvSpPr>
        <p:spPr>
          <a:xfrm>
            <a:off x="0" y="2062960"/>
            <a:ext cx="12192000"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Acetic acid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giấm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nồng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độ</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khoảng</a:t>
            </a:r>
            <a:r>
              <a:rPr lang="en-US" sz="2800" dirty="0">
                <a:solidFill>
                  <a:srgbClr val="0000FF"/>
                </a:solidFill>
                <a:latin typeface="Times New Roman" pitchFamily="18" charset="0"/>
                <a:cs typeface="Times New Roman" pitchFamily="18" charset="0"/>
              </a:rPr>
              <a:t> 4%.</a:t>
            </a:r>
          </a:p>
        </p:txBody>
      </p:sp>
    </p:spTree>
    <p:extLst>
      <p:ext uri="{BB962C8B-B14F-4D97-AF65-F5344CB8AC3E}">
        <p14:creationId xmlns:p14="http://schemas.microsoft.com/office/powerpoint/2010/main" val="2482645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Effect transition="in" filter="fade">
                                      <p:cBhvr>
                                        <p:cTn id="9" dur="1000"/>
                                        <p:tgtEl>
                                          <p:spTgt spid="8"/>
                                        </p:tgtEl>
                                      </p:cBhvr>
                                    </p:animEffect>
                                  </p:childTnLst>
                                </p:cTn>
                              </p:par>
                            </p:childTnLst>
                          </p:cTn>
                        </p:par>
                        <p:par>
                          <p:cTn id="10" fill="hold">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1000" fill="hold"/>
                                        <p:tgtEl>
                                          <p:spTgt spid="9"/>
                                        </p:tgtEl>
                                        <p:attrNameLst>
                                          <p:attrName>ppt_w</p:attrName>
                                        </p:attrNameLst>
                                      </p:cBhvr>
                                      <p:tavLst>
                                        <p:tav tm="0">
                                          <p:val>
                                            <p:fltVal val="0"/>
                                          </p:val>
                                        </p:tav>
                                        <p:tav tm="100000">
                                          <p:val>
                                            <p:strVal val="#ppt_w"/>
                                          </p:val>
                                        </p:tav>
                                      </p:tavLst>
                                    </p:anim>
                                    <p:anim calcmode="lin" valueType="num">
                                      <p:cBhvr>
                                        <p:cTn id="14" dur="1000" fill="hold"/>
                                        <p:tgtEl>
                                          <p:spTgt spid="9"/>
                                        </p:tgtEl>
                                        <p:attrNameLst>
                                          <p:attrName>ppt_h</p:attrName>
                                        </p:attrNameLst>
                                      </p:cBhvr>
                                      <p:tavLst>
                                        <p:tav tm="0">
                                          <p:val>
                                            <p:fltVal val="0"/>
                                          </p:val>
                                        </p:tav>
                                        <p:tav tm="100000">
                                          <p:val>
                                            <p:strVal val="#ppt_h"/>
                                          </p:val>
                                        </p:tav>
                                      </p:tavLst>
                                    </p:anim>
                                    <p:animEffect transition="in" filter="fade">
                                      <p:cBhvr>
                                        <p:cTn id="1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2"/>
          <a:srcRect/>
          <a:stretch>
            <a:fillRect/>
          </a:stretch>
        </p:blipFill>
        <p:spPr bwMode="auto">
          <a:xfrm>
            <a:off x="858982" y="1274617"/>
            <a:ext cx="5569527" cy="4334903"/>
          </a:xfrm>
          <a:prstGeom prst="rect">
            <a:avLst/>
          </a:prstGeom>
          <a:noFill/>
          <a:ln w="9525">
            <a:noFill/>
            <a:miter lim="800000"/>
            <a:headEnd/>
            <a:tailEnd/>
          </a:ln>
          <a:effectLst/>
        </p:spPr>
      </p:pic>
      <p:sp>
        <p:nvSpPr>
          <p:cNvPr id="4" name="Rectangle 3"/>
          <p:cNvSpPr/>
          <p:nvPr/>
        </p:nvSpPr>
        <p:spPr>
          <a:xfrm>
            <a:off x="6331524" y="2842599"/>
            <a:ext cx="5140037" cy="1384995"/>
          </a:xfrm>
          <a:prstGeom prst="rect">
            <a:avLst/>
          </a:prstGeom>
        </p:spPr>
        <p:txBody>
          <a:bodyPr wrap="square">
            <a:spAutoFit/>
          </a:bodyPr>
          <a:lstStyle/>
          <a:p>
            <a:pPr algn="just"/>
            <a:r>
              <a:rPr lang="vi-VN" sz="2800" dirty="0">
                <a:solidFill>
                  <a:srgbClr val="FF00FF"/>
                </a:solidFill>
                <a:latin typeface="Times New Roman" pitchFamily="18" charset="0"/>
                <a:cs typeface="Times New Roman" pitchFamily="18" charset="0"/>
              </a:rPr>
              <a:t>Một số món ăn sử dụng giấm trong quá trình chế biến: nộm; bò nhúng giấm; canh chua; …</a:t>
            </a:r>
            <a:endParaRPr lang="en-US" sz="2800" dirty="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1000" fill="hold"/>
                                        <p:tgtEl>
                                          <p:spTgt spid="12290"/>
                                        </p:tgtEl>
                                        <p:attrNameLst>
                                          <p:attrName>ppt_w</p:attrName>
                                        </p:attrNameLst>
                                      </p:cBhvr>
                                      <p:tavLst>
                                        <p:tav tm="0">
                                          <p:val>
                                            <p:strVal val="#ppt_w+.3"/>
                                          </p:val>
                                        </p:tav>
                                        <p:tav tm="100000">
                                          <p:val>
                                            <p:strVal val="#ppt_w"/>
                                          </p:val>
                                        </p:tav>
                                      </p:tavLst>
                                    </p:anim>
                                    <p:anim calcmode="lin" valueType="num">
                                      <p:cBhvr>
                                        <p:cTn id="8" dur="1000" fill="hold"/>
                                        <p:tgtEl>
                                          <p:spTgt spid="12290"/>
                                        </p:tgtEl>
                                        <p:attrNameLst>
                                          <p:attrName>ppt_h</p:attrName>
                                        </p:attrNameLst>
                                      </p:cBhvr>
                                      <p:tavLst>
                                        <p:tav tm="0">
                                          <p:val>
                                            <p:strVal val="#ppt_h"/>
                                          </p:val>
                                        </p:tav>
                                        <p:tav tm="100000">
                                          <p:val>
                                            <p:strVal val="#ppt_h"/>
                                          </p:val>
                                        </p:tav>
                                      </p:tavLst>
                                    </p:anim>
                                    <p:animEffect transition="in" filter="fade">
                                      <p:cBhvr>
                                        <p:cTn id="9" dur="1000"/>
                                        <p:tgtEl>
                                          <p:spTgt spid="1229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fltVal val="0"/>
                                          </p:val>
                                        </p:tav>
                                        <p:tav tm="100000">
                                          <p:val>
                                            <p:strVal val="#ppt_h"/>
                                          </p:val>
                                        </p:tav>
                                      </p:tavLst>
                                    </p:anim>
                                    <p:animEffect transition="in" filter="fade">
                                      <p:cBhvr>
                                        <p:cTn id="1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a:solidFill>
                  <a:srgbClr val="FF00FF"/>
                </a:solidFill>
                <a:latin typeface="Times New Roman" pitchFamily="18" charset="0"/>
                <a:cs typeface="Times New Roman" pitchFamily="18" charset="0"/>
              </a:rPr>
              <a:t>BÀI</a:t>
            </a:r>
            <a:r>
              <a:rPr lang="en-US" sz="2600" b="1" dirty="0">
                <a:solidFill>
                  <a:srgbClr val="FF00FF"/>
                </a:solidFill>
                <a:latin typeface="Times New Roman" pitchFamily="18" charset="0"/>
                <a:cs typeface="Times New Roman" pitchFamily="18" charset="0"/>
              </a:rPr>
              <a:t> 8: ACID</a:t>
            </a:r>
          </a:p>
        </p:txBody>
      </p:sp>
      <p:sp>
        <p:nvSpPr>
          <p:cNvPr id="6" name="TextBox 5"/>
          <p:cNvSpPr txBox="1"/>
          <p:nvPr/>
        </p:nvSpPr>
        <p:spPr>
          <a:xfrm>
            <a:off x="0" y="368784"/>
            <a:ext cx="12192000" cy="461665"/>
          </a:xfrm>
          <a:prstGeom prst="rect">
            <a:avLst/>
          </a:prstGeom>
          <a:noFill/>
        </p:spPr>
        <p:txBody>
          <a:bodyPr wrap="square" rtlCol="0">
            <a:spAutoFit/>
          </a:bodyPr>
          <a:lstStyle/>
          <a:p>
            <a:r>
              <a:rPr lang="en-US" sz="2400" b="1" dirty="0">
                <a:solidFill>
                  <a:srgbClr val="0000FF"/>
                </a:solidFill>
                <a:latin typeface="Times New Roman" pitchFamily="18" charset="0"/>
                <a:cs typeface="Times New Roman" pitchFamily="18" charset="0"/>
              </a:rPr>
              <a:t>I. </a:t>
            </a:r>
            <a:r>
              <a:rPr lang="en-US" sz="2400" b="1" dirty="0" err="1">
                <a:solidFill>
                  <a:srgbClr val="0000FF"/>
                </a:solidFill>
                <a:latin typeface="Times New Roman" pitchFamily="18" charset="0"/>
                <a:cs typeface="Times New Roman" pitchFamily="18" charset="0"/>
              </a:rPr>
              <a:t>KHÁI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NIỆM</a:t>
            </a:r>
            <a:r>
              <a:rPr lang="en-US" sz="2400" b="1" dirty="0">
                <a:solidFill>
                  <a:srgbClr val="0000FF"/>
                </a:solidFill>
                <a:latin typeface="Times New Roman" pitchFamily="18" charset="0"/>
                <a:cs typeface="Times New Roman" pitchFamily="18" charset="0"/>
              </a:rPr>
              <a:t> ACID</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 name="TextBox 1">
            <a:extLst>
              <a:ext uri="{FF2B5EF4-FFF2-40B4-BE49-F238E27FC236}">
                <a16:creationId xmlns:a16="http://schemas.microsoft.com/office/drawing/2014/main" id="{4ED4EE3B-9A0F-4F71-9C28-1DB831AE1DB9}"/>
              </a:ext>
            </a:extLst>
          </p:cNvPr>
          <p:cNvSpPr txBox="1"/>
          <p:nvPr/>
        </p:nvSpPr>
        <p:spPr>
          <a:xfrm>
            <a:off x="618562" y="1093694"/>
            <a:ext cx="9995649" cy="584775"/>
          </a:xfrm>
          <a:prstGeom prst="rect">
            <a:avLst/>
          </a:prstGeom>
          <a:noFill/>
        </p:spPr>
        <p:txBody>
          <a:bodyPr wrap="square" rtlCol="0">
            <a:spAutoFit/>
          </a:bodyPr>
          <a:lstStyle/>
          <a:p>
            <a:r>
              <a:rPr lang="en-US" sz="3200" b="1" dirty="0" err="1">
                <a:latin typeface="Times New Roman" panose="02020603050405020304" pitchFamily="18" charset="0"/>
                <a:cs typeface="Times New Roman" panose="02020603050405020304" pitchFamily="18" charset="0"/>
              </a:rPr>
              <a:t>Viết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Công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thức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hoá</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học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một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số</a:t>
            </a:r>
            <a:r>
              <a:rPr lang="en-US" sz="3200" b="1" dirty="0">
                <a:latin typeface="Times New Roman" panose="02020603050405020304" pitchFamily="18" charset="0"/>
                <a:cs typeface="Times New Roman" panose="02020603050405020304" pitchFamily="18" charset="0"/>
              </a:rPr>
              <a:t> acid </a:t>
            </a:r>
            <a:r>
              <a:rPr lang="en-US" sz="3200" b="1" dirty="0" err="1">
                <a:latin typeface="Times New Roman" panose="02020603050405020304" pitchFamily="18" charset="0"/>
                <a:cs typeface="Times New Roman" panose="02020603050405020304" pitchFamily="18" charset="0"/>
              </a:rPr>
              <a:t>em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đã</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biết</a:t>
            </a:r>
            <a:r>
              <a:rPr lang="en-US" sz="3200" b="1" dirty="0">
                <a:latin typeface="Times New Roman" panose="02020603050405020304" pitchFamily="18" charset="0"/>
                <a:cs typeface="Times New Roman" panose="02020603050405020304" pitchFamily="18" charset="0"/>
              </a:rPr>
              <a:t>?</a:t>
            </a:r>
          </a:p>
        </p:txBody>
      </p:sp>
      <p:sp>
        <p:nvSpPr>
          <p:cNvPr id="17" name="TextBox 16">
            <a:extLst>
              <a:ext uri="{FF2B5EF4-FFF2-40B4-BE49-F238E27FC236}">
                <a16:creationId xmlns:a16="http://schemas.microsoft.com/office/drawing/2014/main" id="{41ADE4F8-E22C-4401-B1A7-819A17F8F1F5}"/>
              </a:ext>
            </a:extLst>
          </p:cNvPr>
          <p:cNvSpPr txBox="1"/>
          <p:nvPr/>
        </p:nvSpPr>
        <p:spPr>
          <a:xfrm>
            <a:off x="528915" y="2483224"/>
            <a:ext cx="12053958" cy="584775"/>
          </a:xfrm>
          <a:prstGeom prst="rect">
            <a:avLst/>
          </a:prstGeom>
          <a:noFill/>
        </p:spPr>
        <p:txBody>
          <a:bodyPr wrap="square" rtlCol="0">
            <a:spAutoFit/>
          </a:bodyPr>
          <a:lstStyle/>
          <a:p>
            <a:r>
              <a:rPr lang="en-US" sz="3200" b="1" dirty="0" err="1">
                <a:latin typeface="Times New Roman" panose="02020603050405020304" pitchFamily="18" charset="0"/>
                <a:cs typeface="Times New Roman" panose="02020603050405020304" pitchFamily="18" charset="0"/>
              </a:rPr>
              <a:t>Thành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phần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phân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tử</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acid </a:t>
            </a:r>
            <a:r>
              <a:rPr lang="en-US" sz="3200" b="1" dirty="0" err="1">
                <a:latin typeface="Times New Roman" panose="02020603050405020304" pitchFamily="18" charset="0"/>
                <a:cs typeface="Times New Roman" panose="02020603050405020304" pitchFamily="18" charset="0"/>
              </a:rPr>
              <a:t>đó</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có</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đặc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điểm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giống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nhau</a:t>
            </a:r>
            <a:r>
              <a:rPr lang="en-US" sz="3200" b="1" dirty="0">
                <a:latin typeface="Times New Roman" panose="02020603050405020304" pitchFamily="18" charset="0"/>
                <a:cs typeface="Times New Roman" panose="02020603050405020304" pitchFamily="18" charset="0"/>
              </a:rPr>
              <a:t>?</a:t>
            </a:r>
          </a:p>
        </p:txBody>
      </p:sp>
      <p:sp>
        <p:nvSpPr>
          <p:cNvPr id="18" name="TextBox 17">
            <a:extLst>
              <a:ext uri="{FF2B5EF4-FFF2-40B4-BE49-F238E27FC236}">
                <a16:creationId xmlns:a16="http://schemas.microsoft.com/office/drawing/2014/main" id="{CF4BA60D-D5CB-429E-9BA5-D887A114E0B6}"/>
              </a:ext>
            </a:extLst>
          </p:cNvPr>
          <p:cNvSpPr txBox="1"/>
          <p:nvPr/>
        </p:nvSpPr>
        <p:spPr>
          <a:xfrm>
            <a:off x="770963" y="1783977"/>
            <a:ext cx="9108142" cy="584775"/>
          </a:xfrm>
          <a:prstGeom prst="rect">
            <a:avLst/>
          </a:prstGeom>
          <a:noFill/>
        </p:spPr>
        <p:txBody>
          <a:bodyPr wrap="square" rtlCol="0">
            <a:spAutoFit/>
          </a:bodyPr>
          <a:lstStyle/>
          <a:p>
            <a:r>
              <a:rPr lang="en-US" sz="3200" b="1" dirty="0">
                <a:solidFill>
                  <a:srgbClr val="0070C0"/>
                </a:solidFill>
                <a:latin typeface="Times New Roman" panose="02020603050405020304" pitchFamily="18" charset="0"/>
                <a:cs typeface="Times New Roman" panose="02020603050405020304" pitchFamily="18" charset="0"/>
              </a:rPr>
              <a:t>CTHH </a:t>
            </a:r>
            <a:r>
              <a:rPr lang="en-US" sz="3200" b="1" dirty="0" err="1">
                <a:solidFill>
                  <a:srgbClr val="0070C0"/>
                </a:solidFill>
                <a:latin typeface="Times New Roman" panose="02020603050405020304" pitchFamily="18" charset="0"/>
                <a:cs typeface="Times New Roman" panose="02020603050405020304" pitchFamily="18" charset="0"/>
              </a:rPr>
              <a:t>của</a:t>
            </a:r>
            <a:r>
              <a:rPr lang="en-US" sz="3200" b="1" dirty="0">
                <a:solidFill>
                  <a:srgbClr val="0070C0"/>
                </a:solidFill>
                <a:latin typeface="Times New Roman" panose="02020603050405020304" pitchFamily="18" charset="0"/>
                <a:cs typeface="Times New Roman" panose="02020603050405020304" pitchFamily="18" charset="0"/>
              </a:rPr>
              <a:t> 1 </a:t>
            </a:r>
            <a:r>
              <a:rPr lang="en-US" sz="3200" b="1" dirty="0" err="1">
                <a:solidFill>
                  <a:srgbClr val="0070C0"/>
                </a:solidFill>
                <a:latin typeface="Times New Roman" panose="02020603050405020304" pitchFamily="18" charset="0"/>
                <a:cs typeface="Times New Roman" panose="02020603050405020304" pitchFamily="18" charset="0"/>
              </a:rPr>
              <a:t>số</a:t>
            </a:r>
            <a:r>
              <a:rPr lang="en-US" sz="3200" b="1" dirty="0">
                <a:solidFill>
                  <a:srgbClr val="0070C0"/>
                </a:solidFill>
                <a:latin typeface="Times New Roman" panose="02020603050405020304" pitchFamily="18" charset="0"/>
                <a:cs typeface="Times New Roman" panose="02020603050405020304" pitchFamily="18" charset="0"/>
              </a:rPr>
              <a:t> acid: HCl; H</a:t>
            </a:r>
            <a:r>
              <a:rPr lang="en-US" sz="3200" b="1" baseline="-25000" dirty="0">
                <a:solidFill>
                  <a:srgbClr val="0070C0"/>
                </a:solidFill>
                <a:latin typeface="Times New Roman" panose="02020603050405020304" pitchFamily="18" charset="0"/>
                <a:cs typeface="Times New Roman" panose="02020603050405020304" pitchFamily="18" charset="0"/>
              </a:rPr>
              <a:t>2</a:t>
            </a:r>
            <a:r>
              <a:rPr lang="en-US" sz="3200" b="1" dirty="0">
                <a:solidFill>
                  <a:srgbClr val="0070C0"/>
                </a:solidFill>
                <a:latin typeface="Times New Roman" panose="02020603050405020304" pitchFamily="18" charset="0"/>
                <a:cs typeface="Times New Roman" panose="02020603050405020304" pitchFamily="18" charset="0"/>
              </a:rPr>
              <a:t>SO</a:t>
            </a:r>
            <a:r>
              <a:rPr lang="en-US" sz="3200" b="1" baseline="-25000" dirty="0">
                <a:solidFill>
                  <a:srgbClr val="0070C0"/>
                </a:solidFill>
                <a:latin typeface="Times New Roman" panose="02020603050405020304" pitchFamily="18" charset="0"/>
                <a:cs typeface="Times New Roman" panose="02020603050405020304" pitchFamily="18" charset="0"/>
              </a:rPr>
              <a:t>4</a:t>
            </a:r>
            <a:endParaRPr lang="en-US" sz="3200" b="1" dirty="0">
              <a:solidFill>
                <a:srgbClr val="0070C0"/>
              </a:solidFill>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BD1F8319-657F-4988-BC80-4C20DB394102}"/>
              </a:ext>
            </a:extLst>
          </p:cNvPr>
          <p:cNvSpPr txBox="1"/>
          <p:nvPr/>
        </p:nvSpPr>
        <p:spPr>
          <a:xfrm>
            <a:off x="367550" y="3361767"/>
            <a:ext cx="12053958" cy="1077218"/>
          </a:xfrm>
          <a:prstGeom prst="rect">
            <a:avLst/>
          </a:prstGeom>
          <a:noFill/>
        </p:spPr>
        <p:txBody>
          <a:bodyPr wrap="square" rtlCol="0">
            <a:spAutoFit/>
          </a:bodyPr>
          <a:lstStyle/>
          <a:p>
            <a:r>
              <a:rPr lang="en-US" sz="3200" b="1" dirty="0" err="1">
                <a:solidFill>
                  <a:srgbClr val="0070C0"/>
                </a:solidFill>
                <a:latin typeface="Times New Roman" panose="02020603050405020304" pitchFamily="18" charset="0"/>
                <a:cs typeface="Times New Roman" panose="02020603050405020304" pitchFamily="18" charset="0"/>
              </a:rPr>
              <a:t>Thành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phần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phân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tử</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của</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các</a:t>
            </a:r>
            <a:r>
              <a:rPr lang="en-US" sz="3200" b="1" dirty="0">
                <a:solidFill>
                  <a:srgbClr val="0070C0"/>
                </a:solidFill>
                <a:latin typeface="Times New Roman" panose="02020603050405020304" pitchFamily="18" charset="0"/>
                <a:cs typeface="Times New Roman" panose="02020603050405020304" pitchFamily="18" charset="0"/>
              </a:rPr>
              <a:t> acid </a:t>
            </a:r>
            <a:r>
              <a:rPr lang="en-US" sz="3200" b="1" dirty="0" err="1">
                <a:solidFill>
                  <a:srgbClr val="0070C0"/>
                </a:solidFill>
                <a:latin typeface="Times New Roman" panose="02020603050405020304" pitchFamily="18" charset="0"/>
                <a:cs typeface="Times New Roman" panose="02020603050405020304" pitchFamily="18" charset="0"/>
              </a:rPr>
              <a:t>có</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đặc</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điểm</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giống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nhau</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Có</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nguyên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tử</a:t>
            </a:r>
            <a:r>
              <a:rPr lang="en-US" sz="3200" b="1" dirty="0">
                <a:solidFill>
                  <a:srgbClr val="0070C0"/>
                </a:solidFill>
                <a:latin typeface="Times New Roman" panose="02020603050405020304" pitchFamily="18" charset="0"/>
                <a:cs typeface="Times New Roman" panose="02020603050405020304" pitchFamily="18" charset="0"/>
              </a:rPr>
              <a:t> hydrogen </a:t>
            </a:r>
            <a:r>
              <a:rPr lang="en-US" sz="3200" b="1" dirty="0" err="1">
                <a:solidFill>
                  <a:srgbClr val="0070C0"/>
                </a:solidFill>
                <a:latin typeface="Times New Roman" panose="02020603050405020304" pitchFamily="18" charset="0"/>
                <a:cs typeface="Times New Roman" panose="02020603050405020304" pitchFamily="18" charset="0"/>
              </a:rPr>
              <a:t>liên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kết</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với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gốc</a:t>
            </a:r>
            <a:r>
              <a:rPr lang="en-US" sz="3200" b="1" dirty="0">
                <a:solidFill>
                  <a:srgbClr val="0070C0"/>
                </a:solidFill>
                <a:latin typeface="Times New Roman" panose="02020603050405020304" pitchFamily="18" charset="0"/>
                <a:cs typeface="Times New Roman" panose="02020603050405020304" pitchFamily="18" charset="0"/>
              </a:rPr>
              <a:t> acid.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upRight)">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1000"/>
                                        <p:tgtEl>
                                          <p:spTgt spid="18"/>
                                        </p:tgtEl>
                                      </p:cBhvr>
                                    </p:animEffect>
                                    <p:anim calcmode="lin" valueType="num">
                                      <p:cBhvr>
                                        <p:cTn id="20" dur="1000" fill="hold"/>
                                        <p:tgtEl>
                                          <p:spTgt spid="18"/>
                                        </p:tgtEl>
                                        <p:attrNameLst>
                                          <p:attrName>ppt_x</p:attrName>
                                        </p:attrNameLst>
                                      </p:cBhvr>
                                      <p:tavLst>
                                        <p:tav tm="0">
                                          <p:val>
                                            <p:strVal val="#ppt_x"/>
                                          </p:val>
                                        </p:tav>
                                        <p:tav tm="100000">
                                          <p:val>
                                            <p:strVal val="#ppt_x"/>
                                          </p:val>
                                        </p:tav>
                                      </p:tavLst>
                                    </p:anim>
                                    <p:anim calcmode="lin" valueType="num">
                                      <p:cBhvr>
                                        <p:cTn id="2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1000"/>
                                        <p:tgtEl>
                                          <p:spTgt spid="17"/>
                                        </p:tgtEl>
                                      </p:cBhvr>
                                    </p:animEffect>
                                    <p:anim calcmode="lin" valueType="num">
                                      <p:cBhvr>
                                        <p:cTn id="27" dur="1000" fill="hold"/>
                                        <p:tgtEl>
                                          <p:spTgt spid="17"/>
                                        </p:tgtEl>
                                        <p:attrNameLst>
                                          <p:attrName>ppt_x</p:attrName>
                                        </p:attrNameLst>
                                      </p:cBhvr>
                                      <p:tavLst>
                                        <p:tav tm="0">
                                          <p:val>
                                            <p:strVal val="#ppt_x"/>
                                          </p:val>
                                        </p:tav>
                                        <p:tav tm="100000">
                                          <p:val>
                                            <p:strVal val="#ppt_x"/>
                                          </p:val>
                                        </p:tav>
                                      </p:tavLst>
                                    </p:anim>
                                    <p:anim calcmode="lin" valueType="num">
                                      <p:cBhvr>
                                        <p:cTn id="2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fade">
                                      <p:cBhvr>
                                        <p:cTn id="33" dur="1000"/>
                                        <p:tgtEl>
                                          <p:spTgt spid="19"/>
                                        </p:tgtEl>
                                      </p:cBhvr>
                                    </p:animEffect>
                                    <p:anim calcmode="lin" valueType="num">
                                      <p:cBhvr>
                                        <p:cTn id="34" dur="1000" fill="hold"/>
                                        <p:tgtEl>
                                          <p:spTgt spid="19"/>
                                        </p:tgtEl>
                                        <p:attrNameLst>
                                          <p:attrName>ppt_x</p:attrName>
                                        </p:attrNameLst>
                                      </p:cBhvr>
                                      <p:tavLst>
                                        <p:tav tm="0">
                                          <p:val>
                                            <p:strVal val="#ppt_x"/>
                                          </p:val>
                                        </p:tav>
                                        <p:tav tm="100000">
                                          <p:val>
                                            <p:strVal val="#ppt_x"/>
                                          </p:val>
                                        </p:tav>
                                      </p:tavLst>
                                    </p:anim>
                                    <p:anim calcmode="lin" valueType="num">
                                      <p:cBhvr>
                                        <p:cTn id="3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17" grpId="0"/>
      <p:bldP spid="18"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a:solidFill>
                  <a:srgbClr val="FF00FF"/>
                </a:solidFill>
                <a:latin typeface="Times New Roman" pitchFamily="18" charset="0"/>
                <a:cs typeface="Times New Roman" pitchFamily="18" charset="0"/>
              </a:rPr>
              <a:t>BÀI</a:t>
            </a:r>
            <a:r>
              <a:rPr lang="en-US" sz="2600" b="1" dirty="0">
                <a:solidFill>
                  <a:srgbClr val="FF00FF"/>
                </a:solidFill>
                <a:latin typeface="Times New Roman" pitchFamily="18" charset="0"/>
                <a:cs typeface="Times New Roman" pitchFamily="18" charset="0"/>
              </a:rPr>
              <a:t> 8: ACID</a:t>
            </a:r>
          </a:p>
        </p:txBody>
      </p:sp>
      <p:sp>
        <p:nvSpPr>
          <p:cNvPr id="6" name="TextBox 5"/>
          <p:cNvSpPr txBox="1"/>
          <p:nvPr/>
        </p:nvSpPr>
        <p:spPr>
          <a:xfrm>
            <a:off x="0" y="368784"/>
            <a:ext cx="12192000" cy="461665"/>
          </a:xfrm>
          <a:prstGeom prst="rect">
            <a:avLst/>
          </a:prstGeom>
          <a:noFill/>
        </p:spPr>
        <p:txBody>
          <a:bodyPr wrap="square" rtlCol="0">
            <a:spAutoFit/>
          </a:bodyPr>
          <a:lstStyle/>
          <a:p>
            <a:r>
              <a:rPr lang="en-US" sz="2400" b="1" dirty="0">
                <a:solidFill>
                  <a:srgbClr val="0000FF"/>
                </a:solidFill>
                <a:latin typeface="Times New Roman" pitchFamily="18" charset="0"/>
                <a:cs typeface="Times New Roman" pitchFamily="18" charset="0"/>
              </a:rPr>
              <a:t>I. </a:t>
            </a:r>
            <a:r>
              <a:rPr lang="en-US" sz="2400" b="1" dirty="0" err="1">
                <a:solidFill>
                  <a:srgbClr val="0000FF"/>
                </a:solidFill>
                <a:latin typeface="Times New Roman" pitchFamily="18" charset="0"/>
                <a:cs typeface="Times New Roman" pitchFamily="18" charset="0"/>
              </a:rPr>
              <a:t>KHÁI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NIỆM</a:t>
            </a:r>
            <a:r>
              <a:rPr lang="en-US" sz="2400" b="1" dirty="0">
                <a:solidFill>
                  <a:srgbClr val="0000FF"/>
                </a:solidFill>
                <a:latin typeface="Times New Roman" pitchFamily="18" charset="0"/>
                <a:cs typeface="Times New Roman" pitchFamily="18" charset="0"/>
              </a:rPr>
              <a:t> ACID</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0" name="TextBox 29"/>
          <p:cNvSpPr txBox="1"/>
          <p:nvPr/>
        </p:nvSpPr>
        <p:spPr>
          <a:xfrm>
            <a:off x="0" y="816096"/>
            <a:ext cx="12192000" cy="954107"/>
          </a:xfrm>
          <a:prstGeom prst="rect">
            <a:avLst/>
          </a:prstGeom>
          <a:noFill/>
        </p:spPr>
        <p:txBody>
          <a:bodyPr wrap="square" rtlCol="0">
            <a:spAutoFit/>
          </a:bodyPr>
          <a:lstStyle/>
          <a:p>
            <a:pPr marL="342900" indent="-342900" algn="just">
              <a:buFontTx/>
              <a:buChar char="-"/>
            </a:pPr>
            <a:r>
              <a:rPr lang="en-US" sz="2800" dirty="0">
                <a:solidFill>
                  <a:srgbClr val="0000FF"/>
                </a:solidFill>
                <a:latin typeface="Times New Roman" panose="02020603050405020304" pitchFamily="18" charset="0"/>
                <a:cs typeface="Times New Roman" panose="02020603050405020304" pitchFamily="18" charset="0"/>
              </a:rPr>
              <a:t>Acid </a:t>
            </a:r>
            <a:r>
              <a:rPr lang="en-US" sz="2800" dirty="0" err="1">
                <a:solidFill>
                  <a:srgbClr val="0000FF"/>
                </a:solidFill>
                <a:latin typeface="Times New Roman" panose="02020603050405020304" pitchFamily="18" charset="0"/>
                <a:cs typeface="Times New Roman" panose="02020603050405020304" pitchFamily="18" charset="0"/>
              </a:rPr>
              <a:t>là</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những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hợp</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chất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trong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phân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tử</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có</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nguyên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tử</a:t>
            </a:r>
            <a:r>
              <a:rPr lang="en-US" sz="2800" dirty="0">
                <a:solidFill>
                  <a:srgbClr val="0000FF"/>
                </a:solidFill>
                <a:latin typeface="Times New Roman" panose="02020603050405020304" pitchFamily="18" charset="0"/>
                <a:cs typeface="Times New Roman" panose="02020603050405020304" pitchFamily="18" charset="0"/>
              </a:rPr>
              <a:t> hydrogen </a:t>
            </a:r>
            <a:r>
              <a:rPr lang="en-US" sz="2800" dirty="0" err="1">
                <a:solidFill>
                  <a:srgbClr val="0000FF"/>
                </a:solidFill>
                <a:latin typeface="Times New Roman" panose="02020603050405020304" pitchFamily="18" charset="0"/>
                <a:cs typeface="Times New Roman" panose="02020603050405020304" pitchFamily="18" charset="0"/>
              </a:rPr>
              <a:t>liên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kết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với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gốc</a:t>
            </a:r>
            <a:r>
              <a:rPr lang="en-US" sz="2800" dirty="0">
                <a:solidFill>
                  <a:srgbClr val="0000FF"/>
                </a:solidFill>
                <a:latin typeface="Times New Roman" panose="02020603050405020304" pitchFamily="18" charset="0"/>
                <a:cs typeface="Times New Roman" panose="02020603050405020304" pitchFamily="18" charset="0"/>
              </a:rPr>
              <a:t> acid. </a:t>
            </a:r>
            <a:r>
              <a:rPr lang="en-US" sz="2800" dirty="0" err="1">
                <a:solidFill>
                  <a:srgbClr val="0000FF"/>
                </a:solidFill>
                <a:latin typeface="Times New Roman" panose="02020603050405020304" pitchFamily="18" charset="0"/>
                <a:cs typeface="Times New Roman" panose="02020603050405020304" pitchFamily="18" charset="0"/>
              </a:rPr>
              <a:t>Khi</a:t>
            </a:r>
            <a:r>
              <a:rPr lang="en-US" sz="2800" dirty="0">
                <a:solidFill>
                  <a:srgbClr val="0000FF"/>
                </a:solidFill>
                <a:latin typeface="Times New Roman" panose="02020603050405020304" pitchFamily="18" charset="0"/>
                <a:cs typeface="Times New Roman" panose="02020603050405020304" pitchFamily="18" charset="0"/>
              </a:rPr>
              <a:t> tan </a:t>
            </a:r>
            <a:r>
              <a:rPr lang="en-US" sz="2800" dirty="0" err="1">
                <a:solidFill>
                  <a:srgbClr val="0000FF"/>
                </a:solidFill>
                <a:latin typeface="Times New Roman" panose="02020603050405020304" pitchFamily="18" charset="0"/>
                <a:cs typeface="Times New Roman" panose="02020603050405020304" pitchFamily="18" charset="0"/>
              </a:rPr>
              <a:t>trong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nước</a:t>
            </a:r>
            <a:r>
              <a:rPr lang="en-US" sz="2800" dirty="0">
                <a:solidFill>
                  <a:srgbClr val="0000FF"/>
                </a:solidFill>
                <a:latin typeface="Times New Roman" panose="02020603050405020304" pitchFamily="18" charset="0"/>
                <a:cs typeface="Times New Roman" panose="02020603050405020304" pitchFamily="18" charset="0"/>
              </a:rPr>
              <a:t>, acid </a:t>
            </a:r>
            <a:r>
              <a:rPr lang="en-US" sz="2800" dirty="0" err="1">
                <a:solidFill>
                  <a:srgbClr val="0000FF"/>
                </a:solidFill>
                <a:latin typeface="Times New Roman" panose="02020603050405020304" pitchFamily="18" charset="0"/>
                <a:cs typeface="Times New Roman" panose="02020603050405020304" pitchFamily="18" charset="0"/>
              </a:rPr>
              <a:t>tạo</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ra</a:t>
            </a:r>
            <a:r>
              <a:rPr lang="en-US" sz="2800" dirty="0">
                <a:solidFill>
                  <a:srgbClr val="0000FF"/>
                </a:solidFill>
                <a:latin typeface="Times New Roman" panose="02020603050405020304" pitchFamily="18" charset="0"/>
                <a:cs typeface="Times New Roman" panose="02020603050405020304" pitchFamily="18" charset="0"/>
              </a:rPr>
              <a:t> ion H</a:t>
            </a:r>
            <a:r>
              <a:rPr lang="en-US" sz="2800" baseline="30000" dirty="0">
                <a:solidFill>
                  <a:srgbClr val="0000FF"/>
                </a:solidFill>
                <a:latin typeface="Times New Roman" panose="02020603050405020304" pitchFamily="18" charset="0"/>
                <a:cs typeface="Times New Roman" panose="02020603050405020304" pitchFamily="18" charset="0"/>
              </a:rPr>
              <a:t>+</a:t>
            </a:r>
            <a:r>
              <a:rPr lang="en-US" sz="2800" dirty="0">
                <a:solidFill>
                  <a:srgbClr val="0000FF"/>
                </a:solidFill>
                <a:latin typeface="Times New Roman" panose="02020603050405020304" pitchFamily="18" charset="0"/>
                <a:cs typeface="Times New Roman" panose="02020603050405020304" pitchFamily="18" charset="0"/>
              </a:rPr>
              <a:t>.</a:t>
            </a:r>
          </a:p>
        </p:txBody>
      </p:sp>
      <p:sp>
        <p:nvSpPr>
          <p:cNvPr id="19" name="TextBox 18"/>
          <p:cNvSpPr txBox="1"/>
          <p:nvPr/>
        </p:nvSpPr>
        <p:spPr>
          <a:xfrm>
            <a:off x="0" y="1702792"/>
            <a:ext cx="12192000" cy="954107"/>
          </a:xfrm>
          <a:prstGeom prst="rect">
            <a:avLst/>
          </a:prstGeom>
          <a:noFill/>
        </p:spPr>
        <p:txBody>
          <a:bodyPr wrap="square" rtlCol="0">
            <a:spAutoFit/>
          </a:bodyPr>
          <a:lstStyle/>
          <a:p>
            <a:pPr marL="342900" indent="-342900" algn="just">
              <a:buFontTx/>
              <a:buChar char="-"/>
            </a:pPr>
            <a:r>
              <a:rPr lang="en-US" sz="2800" dirty="0">
                <a:solidFill>
                  <a:srgbClr val="0000FF"/>
                </a:solidFill>
                <a:latin typeface="Times New Roman" panose="02020603050405020304" pitchFamily="18" charset="0"/>
                <a:cs typeface="Times New Roman" panose="02020603050405020304" pitchFamily="18" charset="0"/>
              </a:rPr>
              <a:t>Acid </a:t>
            </a:r>
            <a:r>
              <a:rPr lang="en-US" sz="2800" dirty="0" err="1">
                <a:solidFill>
                  <a:srgbClr val="0000FF"/>
                </a:solidFill>
                <a:latin typeface="Times New Roman" panose="02020603050405020304" pitchFamily="18" charset="0"/>
                <a:cs typeface="Times New Roman" panose="02020603050405020304" pitchFamily="18" charset="0"/>
              </a:rPr>
              <a:t>tạo</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ra</a:t>
            </a:r>
            <a:r>
              <a:rPr lang="en-US" sz="2800" dirty="0">
                <a:solidFill>
                  <a:srgbClr val="0000FF"/>
                </a:solidFill>
                <a:latin typeface="Times New Roman" panose="02020603050405020304" pitchFamily="18" charset="0"/>
                <a:cs typeface="Times New Roman" panose="02020603050405020304" pitchFamily="18" charset="0"/>
              </a:rPr>
              <a:t> ion H</a:t>
            </a:r>
            <a:r>
              <a:rPr lang="en-US" sz="2800" baseline="30000" dirty="0">
                <a:solidFill>
                  <a:srgbClr val="0000FF"/>
                </a:solidFill>
                <a:latin typeface="Times New Roman" panose="02020603050405020304" pitchFamily="18" charset="0"/>
                <a:cs typeface="Times New Roman" panose="02020603050405020304" pitchFamily="18" charset="0"/>
              </a:rPr>
              <a: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theo</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sơ</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đồ</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sau</a:t>
            </a:r>
            <a:r>
              <a:rPr lang="en-US" sz="2800" dirty="0">
                <a:solidFill>
                  <a:srgbClr val="0000FF"/>
                </a:solidFill>
                <a:latin typeface="Times New Roman" panose="02020603050405020304" pitchFamily="18" charset="0"/>
                <a:cs typeface="Times New Roman" panose="02020603050405020304" pitchFamily="18" charset="0"/>
              </a:rPr>
              <a:t>:</a:t>
            </a:r>
          </a:p>
          <a:p>
            <a:pPr marL="342900" indent="-342900" algn="just"/>
            <a:r>
              <a:rPr lang="en-US" sz="2800" dirty="0">
                <a:solidFill>
                  <a:srgbClr val="0000FF"/>
                </a:solidFill>
                <a:latin typeface="Times New Roman" panose="02020603050405020304" pitchFamily="18" charset="0"/>
                <a:cs typeface="Times New Roman" panose="02020603050405020304" pitchFamily="18" charset="0"/>
              </a:rPr>
              <a:t>		Acid  </a:t>
            </a:r>
            <a:r>
              <a:rPr lang="en-US" sz="2800" dirty="0">
                <a:solidFill>
                  <a:srgbClr val="0000FF"/>
                </a:solidFill>
                <a:latin typeface="Times New Roman" panose="02020603050405020304" pitchFamily="18" charset="0"/>
                <a:cs typeface="Times New Roman" panose="02020603050405020304" pitchFamily="18" charset="0"/>
                <a:sym typeface="Wingdings 3"/>
              </a:rPr>
              <a:t>  </a:t>
            </a:r>
            <a:r>
              <a:rPr lang="en-US" sz="2800" dirty="0">
                <a:solidFill>
                  <a:srgbClr val="0000FF"/>
                </a:solidFill>
                <a:latin typeface="Times New Roman" panose="02020603050405020304" pitchFamily="18" charset="0"/>
                <a:cs typeface="Times New Roman" panose="02020603050405020304" pitchFamily="18" charset="0"/>
              </a:rPr>
              <a:t>ion H</a:t>
            </a:r>
            <a:r>
              <a:rPr lang="en-US" sz="2800" baseline="30000" dirty="0">
                <a:solidFill>
                  <a:srgbClr val="0000FF"/>
                </a:solidFill>
                <a:latin typeface="Times New Roman" panose="02020603050405020304" pitchFamily="18" charset="0"/>
                <a:cs typeface="Times New Roman" panose="02020603050405020304" pitchFamily="18" charset="0"/>
              </a:rPr>
              <a:t>+</a:t>
            </a:r>
            <a:r>
              <a:rPr lang="en-US" sz="2800" dirty="0">
                <a:solidFill>
                  <a:srgbClr val="0000FF"/>
                </a:solidFill>
                <a:latin typeface="Times New Roman" panose="02020603050405020304" pitchFamily="18" charset="0"/>
                <a:cs typeface="Times New Roman" panose="02020603050405020304" pitchFamily="18" charset="0"/>
              </a:rPr>
              <a:t> + ion </a:t>
            </a:r>
            <a:r>
              <a:rPr lang="en-US" sz="2800" dirty="0" err="1">
                <a:solidFill>
                  <a:srgbClr val="0000FF"/>
                </a:solidFill>
                <a:latin typeface="Times New Roman" panose="02020603050405020304" pitchFamily="18" charset="0"/>
                <a:cs typeface="Times New Roman" panose="02020603050405020304" pitchFamily="18" charset="0"/>
              </a:rPr>
              <a:t>âm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gốc</a:t>
            </a:r>
            <a:r>
              <a:rPr lang="en-US" sz="2800" dirty="0">
                <a:solidFill>
                  <a:srgbClr val="0000FF"/>
                </a:solidFill>
                <a:latin typeface="Times New Roman" panose="02020603050405020304" pitchFamily="18" charset="0"/>
                <a:cs typeface="Times New Roman" panose="02020603050405020304" pitchFamily="18" charset="0"/>
              </a:rPr>
              <a:t> acid</a:t>
            </a:r>
          </a:p>
        </p:txBody>
      </p:sp>
      <p:sp>
        <p:nvSpPr>
          <p:cNvPr id="18" name="TextBox 17"/>
          <p:cNvSpPr txBox="1"/>
          <p:nvPr/>
        </p:nvSpPr>
        <p:spPr>
          <a:xfrm>
            <a:off x="0" y="2672605"/>
            <a:ext cx="12192000" cy="523220"/>
          </a:xfrm>
          <a:prstGeom prst="rect">
            <a:avLst/>
          </a:prstGeom>
          <a:noFill/>
        </p:spPr>
        <p:txBody>
          <a:bodyPr wrap="square" rtlCol="0">
            <a:spAutoFit/>
          </a:bodyPr>
          <a:lstStyle/>
          <a:p>
            <a:pPr marL="342900" indent="-342900" algn="just">
              <a:buFontTx/>
              <a:buChar char="-"/>
            </a:pPr>
            <a:r>
              <a:rPr lang="en-US" sz="2800" dirty="0" err="1">
                <a:solidFill>
                  <a:srgbClr val="0000FF"/>
                </a:solidFill>
                <a:latin typeface="Times New Roman" panose="02020603050405020304" pitchFamily="18" charset="0"/>
                <a:cs typeface="Times New Roman" panose="02020603050405020304" pitchFamily="18" charset="0"/>
              </a:rPr>
              <a:t>Ví</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dụ</a:t>
            </a:r>
            <a:r>
              <a:rPr lang="en-US" sz="2800" dirty="0">
                <a:solidFill>
                  <a:srgbClr val="0000FF"/>
                </a:solidFill>
                <a:latin typeface="Times New Roman" panose="02020603050405020304" pitchFamily="18" charset="0"/>
                <a:cs typeface="Times New Roman" panose="02020603050405020304" pitchFamily="18" charset="0"/>
              </a:rPr>
              <a:t> 1: 	</a:t>
            </a:r>
            <a:r>
              <a:rPr lang="en-US" sz="2800" dirty="0" err="1">
                <a:solidFill>
                  <a:srgbClr val="0000FF"/>
                </a:solidFill>
                <a:latin typeface="Times New Roman" panose="02020603050405020304" pitchFamily="18" charset="0"/>
                <a:cs typeface="Times New Roman" panose="02020603050405020304" pitchFamily="18" charset="0"/>
              </a:rPr>
              <a:t>HCl</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a:solidFill>
                  <a:srgbClr val="0000FF"/>
                </a:solidFill>
                <a:latin typeface="Times New Roman" panose="02020603050405020304" pitchFamily="18" charset="0"/>
                <a:cs typeface="Times New Roman" panose="02020603050405020304" pitchFamily="18" charset="0"/>
                <a:sym typeface="Wingdings 3"/>
              </a:rPr>
              <a:t> 	</a:t>
            </a:r>
            <a:r>
              <a:rPr lang="en-US" sz="2800" dirty="0">
                <a:solidFill>
                  <a:srgbClr val="0000FF"/>
                </a:solidFill>
                <a:latin typeface="Times New Roman" panose="02020603050405020304" pitchFamily="18" charset="0"/>
                <a:cs typeface="Times New Roman" panose="02020603050405020304" pitchFamily="18" charset="0"/>
              </a:rPr>
              <a:t>H</a:t>
            </a:r>
            <a:r>
              <a:rPr lang="en-US" sz="2800" baseline="30000" dirty="0">
                <a:solidFill>
                  <a:srgbClr val="0000FF"/>
                </a:solidFill>
                <a:latin typeface="Times New Roman" panose="02020603050405020304" pitchFamily="18" charset="0"/>
                <a:cs typeface="Times New Roman" panose="02020603050405020304" pitchFamily="18" charset="0"/>
              </a:rPr>
              <a:t>+</a:t>
            </a:r>
            <a:r>
              <a:rPr lang="en-US" sz="2800" dirty="0">
                <a:solidFill>
                  <a:srgbClr val="0000FF"/>
                </a:solidFill>
                <a:latin typeface="Times New Roman" panose="02020603050405020304" pitchFamily="18" charset="0"/>
                <a:cs typeface="Times New Roman" panose="02020603050405020304" pitchFamily="18" charset="0"/>
              </a:rPr>
              <a:t> 		+ 	</a:t>
            </a:r>
            <a:r>
              <a:rPr lang="en-US" sz="2800" dirty="0" err="1">
                <a:solidFill>
                  <a:srgbClr val="0000FF"/>
                </a:solidFill>
                <a:latin typeface="Times New Roman" panose="02020603050405020304" pitchFamily="18" charset="0"/>
                <a:cs typeface="Times New Roman" panose="02020603050405020304" pitchFamily="18" charset="0"/>
              </a:rPr>
              <a:t>Cl</a:t>
            </a:r>
            <a:r>
              <a:rPr lang="en-US" sz="2800" baseline="30000" dirty="0">
                <a:solidFill>
                  <a:srgbClr val="0000FF"/>
                </a:solidFill>
                <a:latin typeface="Times New Roman" panose="02020603050405020304" pitchFamily="18" charset="0"/>
                <a:cs typeface="Times New Roman" panose="02020603050405020304" pitchFamily="18" charset="0"/>
              </a:rPr>
              <a:t>-</a:t>
            </a:r>
            <a:endParaRPr lang="en-US" sz="2800" dirty="0">
              <a:solidFill>
                <a:srgbClr val="0000FF"/>
              </a:solidFill>
              <a:latin typeface="Times New Roman" panose="02020603050405020304" pitchFamily="18" charset="0"/>
              <a:cs typeface="Times New Roman" panose="02020603050405020304" pitchFamily="18" charset="0"/>
            </a:endParaRPr>
          </a:p>
        </p:txBody>
      </p:sp>
      <p:sp>
        <p:nvSpPr>
          <p:cNvPr id="20" name="TextBox 19"/>
          <p:cNvSpPr txBox="1"/>
          <p:nvPr/>
        </p:nvSpPr>
        <p:spPr>
          <a:xfrm>
            <a:off x="0" y="3199077"/>
            <a:ext cx="12192000" cy="523220"/>
          </a:xfrm>
          <a:prstGeom prst="rect">
            <a:avLst/>
          </a:prstGeom>
          <a:noFill/>
        </p:spPr>
        <p:txBody>
          <a:bodyPr wrap="square" rtlCol="0">
            <a:spAutoFit/>
          </a:bodyPr>
          <a:lstStyle/>
          <a:p>
            <a:pPr marL="342900" indent="-342900" algn="just"/>
            <a:r>
              <a:rPr lang="en-US" sz="2800" dirty="0">
                <a:solidFill>
                  <a:srgbClr val="0000FF"/>
                </a:solidFill>
                <a:latin typeface="Times New Roman" panose="02020603050405020304" pitchFamily="18" charset="0"/>
                <a:cs typeface="Times New Roman" panose="02020603050405020304" pitchFamily="18" charset="0"/>
              </a:rPr>
              <a:t>	</a:t>
            </a:r>
            <a:r>
              <a:rPr lang="en-US" sz="2800" i="1" dirty="0">
                <a:solidFill>
                  <a:srgbClr val="0000FF"/>
                </a:solidFill>
                <a:latin typeface="Times New Roman" panose="02020603050405020304" pitchFamily="18" charset="0"/>
                <a:cs typeface="Times New Roman" panose="02020603050405020304" pitchFamily="18" charset="0"/>
              </a:rPr>
              <a:t>Hydrochloric acid 		ion hydrogen	ion chloride</a:t>
            </a:r>
          </a:p>
        </p:txBody>
      </p:sp>
      <p:sp>
        <p:nvSpPr>
          <p:cNvPr id="21" name="TextBox 20"/>
          <p:cNvSpPr txBox="1"/>
          <p:nvPr/>
        </p:nvSpPr>
        <p:spPr>
          <a:xfrm>
            <a:off x="-5" y="3739435"/>
            <a:ext cx="12192000" cy="523220"/>
          </a:xfrm>
          <a:prstGeom prst="rect">
            <a:avLst/>
          </a:prstGeom>
          <a:noFill/>
        </p:spPr>
        <p:txBody>
          <a:bodyPr wrap="square" rtlCol="0">
            <a:spAutoFit/>
          </a:bodyPr>
          <a:lstStyle/>
          <a:p>
            <a:pPr marL="342900" indent="-342900" algn="just">
              <a:buFontTx/>
              <a:buChar char="-"/>
            </a:pPr>
            <a:r>
              <a:rPr lang="en-US" sz="2800" dirty="0" err="1">
                <a:solidFill>
                  <a:srgbClr val="0000FF"/>
                </a:solidFill>
                <a:latin typeface="Times New Roman" panose="02020603050405020304" pitchFamily="18" charset="0"/>
                <a:cs typeface="Times New Roman" panose="02020603050405020304" pitchFamily="18" charset="0"/>
              </a:rPr>
              <a:t>Ví</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dụ</a:t>
            </a:r>
            <a:r>
              <a:rPr lang="en-US" sz="2800" dirty="0">
                <a:solidFill>
                  <a:srgbClr val="0000FF"/>
                </a:solidFill>
                <a:latin typeface="Times New Roman" panose="02020603050405020304" pitchFamily="18" charset="0"/>
                <a:cs typeface="Times New Roman" panose="02020603050405020304" pitchFamily="18" charset="0"/>
              </a:rPr>
              <a:t> 2: 	</a:t>
            </a:r>
            <a:r>
              <a:rPr lang="en-US" sz="2800" dirty="0" err="1">
                <a:solidFill>
                  <a:srgbClr val="0000FF"/>
                </a:solidFill>
                <a:latin typeface="Times New Roman" panose="02020603050405020304" pitchFamily="18" charset="0"/>
                <a:cs typeface="Times New Roman" panose="02020603050405020304" pitchFamily="18" charset="0"/>
              </a:rPr>
              <a:t>H</a:t>
            </a:r>
            <a:r>
              <a:rPr lang="en-US" sz="2800" baseline="-25000" dirty="0" err="1">
                <a:solidFill>
                  <a:srgbClr val="0000FF"/>
                </a:solidFill>
                <a:latin typeface="Times New Roman" panose="02020603050405020304" pitchFamily="18" charset="0"/>
                <a:cs typeface="Times New Roman" panose="02020603050405020304" pitchFamily="18" charset="0"/>
              </a:rPr>
              <a:t>2</a:t>
            </a:r>
            <a:r>
              <a:rPr lang="en-US" sz="2800" dirty="0" err="1">
                <a:solidFill>
                  <a:srgbClr val="0000FF"/>
                </a:solidFill>
                <a:latin typeface="Times New Roman" panose="02020603050405020304" pitchFamily="18" charset="0"/>
                <a:cs typeface="Times New Roman" panose="02020603050405020304" pitchFamily="18" charset="0"/>
              </a:rPr>
              <a:t>SO</a:t>
            </a:r>
            <a:r>
              <a:rPr lang="en-US" sz="2800" baseline="-25000" dirty="0" err="1">
                <a:solidFill>
                  <a:srgbClr val="0000FF"/>
                </a:solidFill>
                <a:latin typeface="Times New Roman" panose="02020603050405020304" pitchFamily="18" charset="0"/>
                <a:cs typeface="Times New Roman" panose="02020603050405020304" pitchFamily="18" charset="0"/>
              </a:rPr>
              <a:t>4</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a:solidFill>
                  <a:srgbClr val="0000FF"/>
                </a:solidFill>
                <a:latin typeface="Times New Roman" panose="02020603050405020304" pitchFamily="18" charset="0"/>
                <a:cs typeface="Times New Roman" panose="02020603050405020304" pitchFamily="18" charset="0"/>
                <a:sym typeface="Wingdings 3"/>
              </a:rPr>
              <a:t> 	</a:t>
            </a:r>
            <a:r>
              <a:rPr lang="en-US" sz="2800" dirty="0" err="1">
                <a:solidFill>
                  <a:srgbClr val="0000FF"/>
                </a:solidFill>
                <a:latin typeface="Times New Roman" panose="02020603050405020304" pitchFamily="18" charset="0"/>
                <a:cs typeface="Times New Roman" panose="02020603050405020304" pitchFamily="18" charset="0"/>
                <a:sym typeface="Wingdings 3"/>
              </a:rPr>
              <a:t>2</a:t>
            </a:r>
            <a:r>
              <a:rPr lang="en-US" sz="2800" dirty="0" err="1">
                <a:solidFill>
                  <a:srgbClr val="0000FF"/>
                </a:solidFill>
                <a:latin typeface="Times New Roman" panose="02020603050405020304" pitchFamily="18" charset="0"/>
                <a:cs typeface="Times New Roman" panose="02020603050405020304" pitchFamily="18" charset="0"/>
              </a:rPr>
              <a:t>H</a:t>
            </a:r>
            <a:r>
              <a:rPr lang="en-US" sz="2800" baseline="30000" dirty="0">
                <a:solidFill>
                  <a:srgbClr val="0000FF"/>
                </a:solidFill>
                <a:latin typeface="Times New Roman" panose="02020603050405020304" pitchFamily="18" charset="0"/>
                <a:cs typeface="Times New Roman" panose="02020603050405020304" pitchFamily="18" charset="0"/>
              </a:rPr>
              <a:t>+</a:t>
            </a:r>
            <a:r>
              <a:rPr lang="en-US" sz="2800" dirty="0">
                <a:solidFill>
                  <a:srgbClr val="0000FF"/>
                </a:solidFill>
                <a:latin typeface="Times New Roman" panose="02020603050405020304" pitchFamily="18" charset="0"/>
                <a:cs typeface="Times New Roman" panose="02020603050405020304" pitchFamily="18" charset="0"/>
              </a:rPr>
              <a:t> 		+ 	</a:t>
            </a:r>
            <a:r>
              <a:rPr lang="en-US" sz="2800" dirty="0" err="1">
                <a:solidFill>
                  <a:srgbClr val="0000FF"/>
                </a:solidFill>
                <a:latin typeface="Times New Roman" panose="02020603050405020304" pitchFamily="18" charset="0"/>
                <a:cs typeface="Times New Roman" panose="02020603050405020304" pitchFamily="18" charset="0"/>
              </a:rPr>
              <a:t>SO</a:t>
            </a:r>
            <a:r>
              <a:rPr lang="en-US" sz="2800" baseline="-25000" dirty="0" err="1">
                <a:solidFill>
                  <a:srgbClr val="0000FF"/>
                </a:solidFill>
                <a:latin typeface="Times New Roman" panose="02020603050405020304" pitchFamily="18" charset="0"/>
                <a:cs typeface="Times New Roman" panose="02020603050405020304" pitchFamily="18" charset="0"/>
              </a:rPr>
              <a:t>4</a:t>
            </a:r>
            <a:r>
              <a:rPr lang="en-US" sz="2800" baseline="30000" dirty="0" err="1">
                <a:solidFill>
                  <a:srgbClr val="0000FF"/>
                </a:solidFill>
                <a:latin typeface="Times New Roman" panose="02020603050405020304" pitchFamily="18" charset="0"/>
                <a:cs typeface="Times New Roman" panose="02020603050405020304" pitchFamily="18" charset="0"/>
              </a:rPr>
              <a:t>2</a:t>
            </a:r>
            <a:r>
              <a:rPr lang="en-US" sz="2800" baseline="30000" dirty="0">
                <a:solidFill>
                  <a:srgbClr val="0000FF"/>
                </a:solidFill>
                <a:latin typeface="Times New Roman" panose="02020603050405020304" pitchFamily="18" charset="0"/>
                <a:cs typeface="Times New Roman" panose="02020603050405020304" pitchFamily="18" charset="0"/>
              </a:rPr>
              <a:t>-</a:t>
            </a:r>
            <a:endParaRPr lang="en-US" sz="2800" dirty="0">
              <a:solidFill>
                <a:srgbClr val="0000FF"/>
              </a:solidFill>
              <a:latin typeface="Times New Roman" panose="02020603050405020304" pitchFamily="18" charset="0"/>
              <a:cs typeface="Times New Roman" panose="02020603050405020304" pitchFamily="18" charset="0"/>
            </a:endParaRPr>
          </a:p>
        </p:txBody>
      </p:sp>
      <p:sp>
        <p:nvSpPr>
          <p:cNvPr id="22" name="TextBox 21"/>
          <p:cNvSpPr txBox="1"/>
          <p:nvPr/>
        </p:nvSpPr>
        <p:spPr>
          <a:xfrm>
            <a:off x="-5" y="4265907"/>
            <a:ext cx="12192000" cy="523220"/>
          </a:xfrm>
          <a:prstGeom prst="rect">
            <a:avLst/>
          </a:prstGeom>
          <a:noFill/>
        </p:spPr>
        <p:txBody>
          <a:bodyPr wrap="square" rtlCol="0">
            <a:spAutoFit/>
          </a:bodyPr>
          <a:lstStyle/>
          <a:p>
            <a:pPr marL="342900" indent="-342900" algn="just"/>
            <a:r>
              <a:rPr lang="en-US" sz="2800" dirty="0">
                <a:solidFill>
                  <a:srgbClr val="0000FF"/>
                </a:solidFill>
                <a:latin typeface="Times New Roman" panose="02020603050405020304" pitchFamily="18" charset="0"/>
                <a:cs typeface="Times New Roman" panose="02020603050405020304" pitchFamily="18" charset="0"/>
              </a:rPr>
              <a:t>			</a:t>
            </a:r>
            <a:r>
              <a:rPr lang="en-US" sz="2800" i="1" dirty="0">
                <a:solidFill>
                  <a:srgbClr val="0000FF"/>
                </a:solidFill>
                <a:latin typeface="Times New Roman" panose="02020603050405020304" pitchFamily="18" charset="0"/>
                <a:cs typeface="Times New Roman" panose="02020603050405020304" pitchFamily="18" charset="0"/>
              </a:rPr>
              <a:t>Sulfuric acid 	ion hydrogen	ion sulfate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30">
                                            <p:txEl>
                                              <p:pRg st="0" end="0"/>
                                            </p:txEl>
                                          </p:spTgt>
                                        </p:tgtEl>
                                        <p:attrNameLst>
                                          <p:attrName>style.visibility</p:attrName>
                                        </p:attrNameLst>
                                      </p:cBhvr>
                                      <p:to>
                                        <p:strVal val="visible"/>
                                      </p:to>
                                    </p:set>
                                    <p:anim calcmode="lin" valueType="num">
                                      <p:cBhvr>
                                        <p:cTn id="7" dur="500" fill="hold"/>
                                        <p:tgtEl>
                                          <p:spTgt spid="3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0">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0">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9">
                                            <p:txEl>
                                              <p:pRg st="0" end="0"/>
                                            </p:txEl>
                                          </p:spTgt>
                                        </p:tgtEl>
                                        <p:attrNameLst>
                                          <p:attrName>style.visibility</p:attrName>
                                        </p:attrNameLst>
                                      </p:cBhvr>
                                      <p:to>
                                        <p:strVal val="visible"/>
                                      </p:to>
                                    </p:set>
                                    <p:anim calcmode="lin" valueType="num">
                                      <p:cBhvr>
                                        <p:cTn id="16" dur="500" fill="hold"/>
                                        <p:tgtEl>
                                          <p:spTgt spid="1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9">
                                            <p:txEl>
                                              <p:pRg st="0" end="0"/>
                                            </p:txEl>
                                          </p:spTgt>
                                        </p:tgtEl>
                                        <p:attrNameLst>
                                          <p:attrName>ppt_y</p:attrName>
                                        </p:attrNameLst>
                                      </p:cBhvr>
                                      <p:tavLst>
                                        <p:tav tm="0">
                                          <p:val>
                                            <p:strVal val="#ppt_y"/>
                                          </p:val>
                                        </p:tav>
                                        <p:tav tm="100000">
                                          <p:val>
                                            <p:strVal val="#ppt_y"/>
                                          </p:val>
                                        </p:tav>
                                      </p:tavLst>
                                    </p:anim>
                                    <p:anim calcmode="lin" valueType="num">
                                      <p:cBhvr>
                                        <p:cTn id="18" dur="500" fill="hold"/>
                                        <p:tgtEl>
                                          <p:spTgt spid="1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9">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9">
                                            <p:txEl>
                                              <p:pRg st="1" end="1"/>
                                            </p:txEl>
                                          </p:spTgt>
                                        </p:tgtEl>
                                        <p:attrNameLst>
                                          <p:attrName>style.visibility</p:attrName>
                                        </p:attrNameLst>
                                      </p:cBhvr>
                                      <p:to>
                                        <p:strVal val="visible"/>
                                      </p:to>
                                    </p:set>
                                    <p:anim calcmode="lin" valueType="num">
                                      <p:cBhvr>
                                        <p:cTn id="25" dur="500" fill="hold"/>
                                        <p:tgtEl>
                                          <p:spTgt spid="19">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9">
                                            <p:txEl>
                                              <p:pRg st="1" end="1"/>
                                            </p:txEl>
                                          </p:spTgt>
                                        </p:tgtEl>
                                        <p:attrNameLst>
                                          <p:attrName>ppt_y</p:attrName>
                                        </p:attrNameLst>
                                      </p:cBhvr>
                                      <p:tavLst>
                                        <p:tav tm="0">
                                          <p:val>
                                            <p:strVal val="#ppt_y"/>
                                          </p:val>
                                        </p:tav>
                                        <p:tav tm="100000">
                                          <p:val>
                                            <p:strVal val="#ppt_y"/>
                                          </p:val>
                                        </p:tav>
                                      </p:tavLst>
                                    </p:anim>
                                    <p:anim calcmode="lin" valueType="num">
                                      <p:cBhvr>
                                        <p:cTn id="27" dur="500" fill="hold"/>
                                        <p:tgtEl>
                                          <p:spTgt spid="19">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9">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9">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8">
                                            <p:txEl>
                                              <p:pRg st="0" end="0"/>
                                            </p:txEl>
                                          </p:spTgt>
                                        </p:tgtEl>
                                        <p:attrNameLst>
                                          <p:attrName>style.visibility</p:attrName>
                                        </p:attrNameLst>
                                      </p:cBhvr>
                                      <p:to>
                                        <p:strVal val="visible"/>
                                      </p:to>
                                    </p:set>
                                    <p:anim calcmode="lin" valueType="num">
                                      <p:cBhvr>
                                        <p:cTn id="34" dur="500" fill="hold"/>
                                        <p:tgtEl>
                                          <p:spTgt spid="1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18">
                                            <p:txEl>
                                              <p:pRg st="0" end="0"/>
                                            </p:txEl>
                                          </p:spTgt>
                                        </p:tgtEl>
                                        <p:attrNameLst>
                                          <p:attrName>ppt_y</p:attrName>
                                        </p:attrNameLst>
                                      </p:cBhvr>
                                      <p:tavLst>
                                        <p:tav tm="0">
                                          <p:val>
                                            <p:strVal val="#ppt_y"/>
                                          </p:val>
                                        </p:tav>
                                        <p:tav tm="100000">
                                          <p:val>
                                            <p:strVal val="#ppt_y"/>
                                          </p:val>
                                        </p:tav>
                                      </p:tavLst>
                                    </p:anim>
                                    <p:anim calcmode="lin" valueType="num">
                                      <p:cBhvr>
                                        <p:cTn id="36" dur="500" fill="hold"/>
                                        <p:tgtEl>
                                          <p:spTgt spid="1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1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18">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20">
                                            <p:txEl>
                                              <p:pRg st="0" end="0"/>
                                            </p:txEl>
                                          </p:spTgt>
                                        </p:tgtEl>
                                        <p:attrNameLst>
                                          <p:attrName>style.visibility</p:attrName>
                                        </p:attrNameLst>
                                      </p:cBhvr>
                                      <p:to>
                                        <p:strVal val="visible"/>
                                      </p:to>
                                    </p:set>
                                    <p:anim calcmode="lin" valueType="num">
                                      <p:cBhvr>
                                        <p:cTn id="43" dur="500" fill="hold"/>
                                        <p:tgtEl>
                                          <p:spTgt spid="2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20">
                                            <p:txEl>
                                              <p:pRg st="0" end="0"/>
                                            </p:txEl>
                                          </p:spTgt>
                                        </p:tgtEl>
                                        <p:attrNameLst>
                                          <p:attrName>ppt_y</p:attrName>
                                        </p:attrNameLst>
                                      </p:cBhvr>
                                      <p:tavLst>
                                        <p:tav tm="0">
                                          <p:val>
                                            <p:strVal val="#ppt_y"/>
                                          </p:val>
                                        </p:tav>
                                        <p:tav tm="100000">
                                          <p:val>
                                            <p:strVal val="#ppt_y"/>
                                          </p:val>
                                        </p:tav>
                                      </p:tavLst>
                                    </p:anim>
                                    <p:anim calcmode="lin" valueType="num">
                                      <p:cBhvr>
                                        <p:cTn id="45" dur="500" fill="hold"/>
                                        <p:tgtEl>
                                          <p:spTgt spid="2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2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20">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21">
                                            <p:txEl>
                                              <p:pRg st="0" end="0"/>
                                            </p:txEl>
                                          </p:spTgt>
                                        </p:tgtEl>
                                        <p:attrNameLst>
                                          <p:attrName>style.visibility</p:attrName>
                                        </p:attrNameLst>
                                      </p:cBhvr>
                                      <p:to>
                                        <p:strVal val="visible"/>
                                      </p:to>
                                    </p:set>
                                    <p:anim calcmode="lin" valueType="num">
                                      <p:cBhvr>
                                        <p:cTn id="52" dur="500" fill="hold"/>
                                        <p:tgtEl>
                                          <p:spTgt spid="2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21">
                                            <p:txEl>
                                              <p:pRg st="0" end="0"/>
                                            </p:txEl>
                                          </p:spTgt>
                                        </p:tgtEl>
                                        <p:attrNameLst>
                                          <p:attrName>ppt_y</p:attrName>
                                        </p:attrNameLst>
                                      </p:cBhvr>
                                      <p:tavLst>
                                        <p:tav tm="0">
                                          <p:val>
                                            <p:strVal val="#ppt_y"/>
                                          </p:val>
                                        </p:tav>
                                        <p:tav tm="100000">
                                          <p:val>
                                            <p:strVal val="#ppt_y"/>
                                          </p:val>
                                        </p:tav>
                                      </p:tavLst>
                                    </p:anim>
                                    <p:anim calcmode="lin" valueType="num">
                                      <p:cBhvr>
                                        <p:cTn id="54" dur="500" fill="hold"/>
                                        <p:tgtEl>
                                          <p:spTgt spid="2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2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21">
                                            <p:txEl>
                                              <p:pRg st="0" end="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41" presetClass="entr" presetSubtype="0" fill="hold" grpId="0" nodeType="clickEffect">
                                  <p:stCondLst>
                                    <p:cond delay="0"/>
                                  </p:stCondLst>
                                  <p:iterate type="lt">
                                    <p:tmPct val="10000"/>
                                  </p:iterate>
                                  <p:childTnLst>
                                    <p:set>
                                      <p:cBhvr>
                                        <p:cTn id="60" dur="1" fill="hold">
                                          <p:stCondLst>
                                            <p:cond delay="0"/>
                                          </p:stCondLst>
                                        </p:cTn>
                                        <p:tgtEl>
                                          <p:spTgt spid="22">
                                            <p:txEl>
                                              <p:pRg st="0" end="0"/>
                                            </p:txEl>
                                          </p:spTgt>
                                        </p:tgtEl>
                                        <p:attrNameLst>
                                          <p:attrName>style.visibility</p:attrName>
                                        </p:attrNameLst>
                                      </p:cBhvr>
                                      <p:to>
                                        <p:strVal val="visible"/>
                                      </p:to>
                                    </p:set>
                                    <p:anim calcmode="lin" valueType="num">
                                      <p:cBhvr>
                                        <p:cTn id="61" dur="500" fill="hold"/>
                                        <p:tgtEl>
                                          <p:spTgt spid="2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62" dur="500" fill="hold"/>
                                        <p:tgtEl>
                                          <p:spTgt spid="22">
                                            <p:txEl>
                                              <p:pRg st="0" end="0"/>
                                            </p:txEl>
                                          </p:spTgt>
                                        </p:tgtEl>
                                        <p:attrNameLst>
                                          <p:attrName>ppt_y</p:attrName>
                                        </p:attrNameLst>
                                      </p:cBhvr>
                                      <p:tavLst>
                                        <p:tav tm="0">
                                          <p:val>
                                            <p:strVal val="#ppt_y"/>
                                          </p:val>
                                        </p:tav>
                                        <p:tav tm="100000">
                                          <p:val>
                                            <p:strVal val="#ppt_y"/>
                                          </p:val>
                                        </p:tav>
                                      </p:tavLst>
                                    </p:anim>
                                    <p:anim calcmode="lin" valueType="num">
                                      <p:cBhvr>
                                        <p:cTn id="63" dur="500" fill="hold"/>
                                        <p:tgtEl>
                                          <p:spTgt spid="2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4" dur="500" fill="hold"/>
                                        <p:tgtEl>
                                          <p:spTgt spid="2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5" dur="500" tmFilter="0,0; .5, 1; 1, 1"/>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p:bldP spid="19" grpId="0" build="p"/>
      <p:bldP spid="18" grpId="0" build="p"/>
      <p:bldP spid="20" grpId="0" build="p"/>
      <p:bldP spid="21" grpId="0" build="p"/>
      <p:bldP spid="2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557796"/>
            <a:ext cx="12192000" cy="954107"/>
          </a:xfrm>
          <a:prstGeom prst="rect">
            <a:avLst/>
          </a:prstGeom>
          <a:noFill/>
        </p:spPr>
        <p:txBody>
          <a:bodyPr wrap="square" rtlCol="0">
            <a:spAutoFit/>
          </a:bodyPr>
          <a:lstStyle/>
          <a:p>
            <a:pPr algn="just"/>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Giấm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ăn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hoặc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chanh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thường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được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vào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nước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chấm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để</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tạo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ra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vị</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chua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sấu</a:t>
            </a:r>
            <a:r>
              <a:rPr lang="en-US" sz="2800" dirty="0">
                <a:solidFill>
                  <a:srgbClr val="FF00FF"/>
                </a:solidFill>
                <a:latin typeface="Times New Roman" pitchFamily="18" charset="0"/>
                <a:cs typeface="Times New Roman" pitchFamily="18" charset="0"/>
              </a:rPr>
              <a:t>, me </a:t>
            </a:r>
            <a:r>
              <a:rPr lang="en-US" sz="2800" dirty="0" err="1">
                <a:solidFill>
                  <a:srgbClr val="FF00FF"/>
                </a:solidFill>
                <a:latin typeface="Times New Roman" pitchFamily="18" charset="0"/>
                <a:cs typeface="Times New Roman" pitchFamily="18" charset="0"/>
              </a:rPr>
              <a:t>hoặc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chua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cũng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tạo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ra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vị</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chua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một</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số</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món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ăn</a:t>
            </a:r>
            <a:r>
              <a:rPr lang="en-US" sz="2800" dirty="0">
                <a:solidFill>
                  <a:srgbClr val="FF00FF"/>
                </a:solidFill>
                <a:latin typeface="Times New Roman" pitchFamily="18" charset="0"/>
                <a:cs typeface="Times New Roman" pitchFamily="18" charset="0"/>
              </a:rPr>
              <a:t>.</a:t>
            </a:r>
          </a:p>
        </p:txBody>
      </p:sp>
      <p:sp>
        <p:nvSpPr>
          <p:cNvPr id="4" name="TextBox 3"/>
          <p:cNvSpPr txBox="1"/>
          <p:nvPr/>
        </p:nvSpPr>
        <p:spPr>
          <a:xfrm>
            <a:off x="0" y="1624596"/>
            <a:ext cx="12192000" cy="954107"/>
          </a:xfrm>
          <a:prstGeom prst="rect">
            <a:avLst/>
          </a:prstGeom>
          <a:noFill/>
        </p:spPr>
        <p:txBody>
          <a:bodyPr wrap="square" rtlCol="0">
            <a:spAutoFit/>
          </a:bodyPr>
          <a:lstStyle/>
          <a:p>
            <a:pPr algn="just"/>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Vị</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chua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giấm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ăn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các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loại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quả</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trên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được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tạo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ra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bởi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một</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loại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hợp</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chất</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gọi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a:t>
            </a:r>
            <a:r>
              <a:rPr lang="en-US" sz="2800" dirty="0">
                <a:solidFill>
                  <a:srgbClr val="FF00FF"/>
                </a:solidFill>
                <a:latin typeface="Times New Roman" pitchFamily="18" charset="0"/>
                <a:cs typeface="Times New Roman" pitchFamily="18" charset="0"/>
              </a:rPr>
              <a:t> acid. </a:t>
            </a:r>
            <a:r>
              <a:rPr lang="en-US" sz="2800" dirty="0" err="1">
                <a:solidFill>
                  <a:srgbClr val="FF00FF"/>
                </a:solidFill>
                <a:latin typeface="Times New Roman" pitchFamily="18" charset="0"/>
                <a:cs typeface="Times New Roman" pitchFamily="18" charset="0"/>
              </a:rPr>
              <a:t>Khi</a:t>
            </a:r>
            <a:r>
              <a:rPr lang="en-US" sz="2800" dirty="0">
                <a:solidFill>
                  <a:srgbClr val="FF00FF"/>
                </a:solidFill>
                <a:latin typeface="Times New Roman" pitchFamily="18" charset="0"/>
                <a:cs typeface="Times New Roman" pitchFamily="18" charset="0"/>
              </a:rPr>
              <a:t> tan </a:t>
            </a:r>
            <a:r>
              <a:rPr lang="en-US" sz="2800" dirty="0" err="1">
                <a:solidFill>
                  <a:srgbClr val="FF00FF"/>
                </a:solidFill>
                <a:latin typeface="Times New Roman" pitchFamily="18" charset="0"/>
                <a:cs typeface="Times New Roman" pitchFamily="18" charset="0"/>
              </a:rPr>
              <a:t>trong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nước</a:t>
            </a:r>
            <a:r>
              <a:rPr lang="en-US" sz="2800" dirty="0">
                <a:solidFill>
                  <a:srgbClr val="FF00FF"/>
                </a:solidFill>
                <a:latin typeface="Times New Roman" pitchFamily="18" charset="0"/>
                <a:cs typeface="Times New Roman" pitchFamily="18" charset="0"/>
              </a:rPr>
              <a:t>, acid </a:t>
            </a:r>
            <a:r>
              <a:rPr lang="en-US" sz="2800" dirty="0" err="1">
                <a:solidFill>
                  <a:srgbClr val="FF00FF"/>
                </a:solidFill>
                <a:latin typeface="Times New Roman" pitchFamily="18" charset="0"/>
                <a:cs typeface="Times New Roman" pitchFamily="18" charset="0"/>
              </a:rPr>
              <a:t>tạo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ra</a:t>
            </a:r>
            <a:r>
              <a:rPr lang="en-US" sz="2800" dirty="0">
                <a:solidFill>
                  <a:srgbClr val="FF00FF"/>
                </a:solidFill>
                <a:latin typeface="Times New Roman" pitchFamily="18" charset="0"/>
                <a:cs typeface="Times New Roman" pitchFamily="18" charset="0"/>
              </a:rPr>
              <a:t> ion H</a:t>
            </a:r>
            <a:r>
              <a:rPr lang="en-US" sz="2800" baseline="30000" dirty="0">
                <a:solidFill>
                  <a:srgbClr val="FF00FF"/>
                </a:solidFill>
                <a:latin typeface="Times New Roman" pitchFamily="18" charset="0"/>
                <a:cs typeface="Times New Roman" pitchFamily="18" charset="0"/>
              </a:rPr>
              <a:t>+</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cho</a:t>
            </a:r>
            <a:r>
              <a:rPr lang="en-US" sz="2800" dirty="0">
                <a:solidFill>
                  <a:srgbClr val="FF00FF"/>
                </a:solidFill>
                <a:latin typeface="Times New Roman" pitchFamily="18" charset="0"/>
                <a:cs typeface="Times New Roman" pitchFamily="18" charset="0"/>
              </a:rPr>
              <a:t> dung </a:t>
            </a:r>
            <a:r>
              <a:rPr lang="en-US" sz="2800" dirty="0" err="1">
                <a:solidFill>
                  <a:srgbClr val="FF00FF"/>
                </a:solidFill>
                <a:latin typeface="Times New Roman" pitchFamily="18" charset="0"/>
                <a:cs typeface="Times New Roman" pitchFamily="18" charset="0"/>
              </a:rPr>
              <a:t>dịch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có</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vị</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chua</a:t>
            </a:r>
            <a:r>
              <a:rPr lang="en-US" sz="2800" dirty="0">
                <a:solidFill>
                  <a:srgbClr val="FF00FF"/>
                </a:solidFill>
                <a:latin typeface="Times New Roman" pitchFamily="18" charset="0"/>
                <a:cs typeface="Times New Roman" pitchFamily="18" charset="0"/>
              </a:rPr>
              <a:t>.</a:t>
            </a:r>
          </a:p>
        </p:txBody>
      </p:sp>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Bottom)">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Bottom)">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318655"/>
            <a:ext cx="12192000" cy="954107"/>
          </a:xfrm>
          <a:prstGeom prst="rect">
            <a:avLst/>
          </a:prstGeom>
          <a:noFill/>
        </p:spPr>
        <p:txBody>
          <a:bodyPr wrap="square" rtlCol="0">
            <a:spAutoFit/>
          </a:bodyPr>
          <a:lstStyle/>
          <a:p>
            <a:pPr algn="just"/>
            <a:r>
              <a:rPr lang="en-US" sz="2800" dirty="0">
                <a:solidFill>
                  <a:srgbClr val="FF0000"/>
                </a:solidFill>
                <a:latin typeface="Times New Roman" pitchFamily="18" charset="0"/>
                <a:cs typeface="Times New Roman" pitchFamily="18" charset="0"/>
                <a:sym typeface="Wingdings"/>
              </a:rPr>
              <a:t></a:t>
            </a:r>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sơ</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đồ</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tạo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thành</a:t>
            </a:r>
            <a:r>
              <a:rPr lang="en-US" sz="2800" dirty="0">
                <a:solidFill>
                  <a:srgbClr val="FF0000"/>
                </a:solidFill>
                <a:latin typeface="Times New Roman" pitchFamily="18" charset="0"/>
                <a:cs typeface="Times New Roman" pitchFamily="18" charset="0"/>
              </a:rPr>
              <a:t> ion H</a:t>
            </a:r>
            <a:r>
              <a:rPr lang="en-US" sz="2800" baseline="30000" dirty="0">
                <a:solidFill>
                  <a:srgbClr val="FF0000"/>
                </a:solidFill>
                <a:latin typeface="Times New Roman" pitchFamily="18" charset="0"/>
                <a:cs typeface="Times New Roman" pitchFamily="18" charset="0"/>
              </a:rPr>
              <a: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từ</a:t>
            </a:r>
            <a:r>
              <a:rPr lang="en-US" sz="2800" dirty="0">
                <a:solidFill>
                  <a:srgbClr val="FF0000"/>
                </a:solidFill>
                <a:latin typeface="Times New Roman" pitchFamily="18" charset="0"/>
                <a:cs typeface="Times New Roman" pitchFamily="18" charset="0"/>
              </a:rPr>
              <a:t> nitric acid (</a:t>
            </a:r>
            <a:r>
              <a:rPr lang="en-US" sz="2800" dirty="0" err="1">
                <a:solidFill>
                  <a:srgbClr val="FF0000"/>
                </a:solidFill>
                <a:latin typeface="Times New Roman" pitchFamily="18" charset="0"/>
                <a:cs typeface="Times New Roman" pitchFamily="18" charset="0"/>
              </a:rPr>
              <a:t>HNO</a:t>
            </a:r>
            <a:r>
              <a:rPr lang="en-US" sz="2800" baseline="-25000" dirty="0" err="1">
                <a:solidFill>
                  <a:srgbClr val="FF0000"/>
                </a:solidFill>
                <a:latin typeface="Times New Roman" pitchFamily="18" charset="0"/>
                <a:cs typeface="Times New Roman" pitchFamily="18" charset="0"/>
              </a:rPr>
              <a:t>3</a:t>
            </a:r>
            <a:r>
              <a:rPr lang="en-US" sz="2800" dirty="0">
                <a:solidFill>
                  <a:srgbClr val="FF0000"/>
                </a:solidFill>
                <a:latin typeface="Times New Roman" pitchFamily="18" charset="0"/>
                <a:cs typeface="Times New Roman" pitchFamily="18" charset="0"/>
              </a:rPr>
              <a:t>); acetic acid (</a:t>
            </a:r>
            <a:r>
              <a:rPr lang="en-US" sz="2800" dirty="0" err="1">
                <a:solidFill>
                  <a:srgbClr val="FF0000"/>
                </a:solidFill>
                <a:latin typeface="Times New Roman" pitchFamily="18" charset="0"/>
                <a:cs typeface="Times New Roman" pitchFamily="18" charset="0"/>
              </a:rPr>
              <a:t>CH</a:t>
            </a:r>
            <a:r>
              <a:rPr lang="en-US" sz="2800" baseline="-25000" dirty="0" err="1">
                <a:solidFill>
                  <a:srgbClr val="FF0000"/>
                </a:solidFill>
                <a:latin typeface="Times New Roman" pitchFamily="18" charset="0"/>
                <a:cs typeface="Times New Roman" pitchFamily="18" charset="0"/>
              </a:rPr>
              <a:t>3</a:t>
            </a:r>
            <a:r>
              <a:rPr lang="en-US" sz="2800" dirty="0" err="1">
                <a:solidFill>
                  <a:srgbClr val="FF0000"/>
                </a:solidFill>
                <a:latin typeface="Times New Roman" pitchFamily="18" charset="0"/>
                <a:cs typeface="Times New Roman" pitchFamily="18" charset="0"/>
              </a:rPr>
              <a:t>COOH</a:t>
            </a:r>
            <a:r>
              <a:rPr lang="en-US" sz="2800" dirty="0">
                <a:solidFill>
                  <a:srgbClr val="FF0000"/>
                </a:solidFill>
                <a:latin typeface="Times New Roman" pitchFamily="18" charset="0"/>
                <a:cs typeface="Times New Roman" pitchFamily="18" charset="0"/>
              </a:rPr>
              <a:t>); phosphoric acid (</a:t>
            </a:r>
            <a:r>
              <a:rPr lang="en-US" sz="2800" dirty="0" err="1">
                <a:solidFill>
                  <a:srgbClr val="FF0000"/>
                </a:solidFill>
                <a:latin typeface="Times New Roman" pitchFamily="18" charset="0"/>
                <a:cs typeface="Times New Roman" pitchFamily="18" charset="0"/>
              </a:rPr>
              <a:t>H</a:t>
            </a:r>
            <a:r>
              <a:rPr lang="en-US" sz="2800" baseline="-25000" dirty="0" err="1">
                <a:solidFill>
                  <a:srgbClr val="FF0000"/>
                </a:solidFill>
                <a:latin typeface="Times New Roman" pitchFamily="18" charset="0"/>
                <a:cs typeface="Times New Roman" pitchFamily="18" charset="0"/>
              </a:rPr>
              <a:t>3</a:t>
            </a:r>
            <a:r>
              <a:rPr lang="en-US" sz="2800" dirty="0" err="1">
                <a:solidFill>
                  <a:srgbClr val="FF0000"/>
                </a:solidFill>
                <a:latin typeface="Times New Roman" pitchFamily="18" charset="0"/>
                <a:cs typeface="Times New Roman" pitchFamily="18" charset="0"/>
              </a:rPr>
              <a:t>PO</a:t>
            </a:r>
            <a:r>
              <a:rPr lang="en-US" sz="2800" baseline="-25000" dirty="0" err="1">
                <a:solidFill>
                  <a:srgbClr val="FF0000"/>
                </a:solidFill>
                <a:latin typeface="Times New Roman" pitchFamily="18" charset="0"/>
                <a:cs typeface="Times New Roman" pitchFamily="18" charset="0"/>
              </a:rPr>
              <a:t>4</a:t>
            </a:r>
            <a:r>
              <a:rPr lang="en-US" sz="2800" dirty="0">
                <a:solidFill>
                  <a:srgbClr val="FF0000"/>
                </a:solidFill>
                <a:latin typeface="Times New Roman" pitchFamily="18" charset="0"/>
                <a:cs typeface="Times New Roman" pitchFamily="18" charset="0"/>
              </a:rPr>
              <a:t>)? </a:t>
            </a:r>
          </a:p>
        </p:txBody>
      </p:sp>
      <p:sp>
        <p:nvSpPr>
          <p:cNvPr id="6" name="TextBox 5"/>
          <p:cNvSpPr txBox="1"/>
          <p:nvPr/>
        </p:nvSpPr>
        <p:spPr>
          <a:xfrm>
            <a:off x="0" y="1411842"/>
            <a:ext cx="12192000" cy="523220"/>
          </a:xfrm>
          <a:prstGeom prst="rect">
            <a:avLst/>
          </a:prstGeom>
          <a:noFill/>
        </p:spPr>
        <p:txBody>
          <a:bodyPr wrap="square" rtlCol="0">
            <a:spAutoFit/>
          </a:bodyPr>
          <a:lstStyle/>
          <a:p>
            <a:pPr marL="342900" indent="-342900" algn="just"/>
            <a:r>
              <a:rPr lang="en-US" sz="2800" dirty="0">
                <a:solidFill>
                  <a:srgbClr val="FF0000"/>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HNO</a:t>
            </a:r>
            <a:r>
              <a:rPr lang="en-US" sz="2800" baseline="-25000" dirty="0" err="1">
                <a:solidFill>
                  <a:srgbClr val="FF00FF"/>
                </a:solidFill>
                <a:latin typeface="Times New Roman" pitchFamily="18" charset="0"/>
                <a:cs typeface="Times New Roman" pitchFamily="18" charset="0"/>
              </a:rPr>
              <a:t>3</a:t>
            </a:r>
            <a:r>
              <a:rPr lang="en-US" sz="2800" dirty="0">
                <a:solidFill>
                  <a:srgbClr val="FF00FF"/>
                </a:solidFill>
                <a:latin typeface="Times New Roman" panose="02020603050405020304" pitchFamily="18" charset="0"/>
                <a:cs typeface="Times New Roman" panose="02020603050405020304" pitchFamily="18" charset="0"/>
              </a:rPr>
              <a:t> 		</a:t>
            </a:r>
            <a:r>
              <a:rPr lang="en-US" sz="2800" dirty="0">
                <a:solidFill>
                  <a:srgbClr val="FF00FF"/>
                </a:solidFill>
                <a:latin typeface="Times New Roman" panose="02020603050405020304" pitchFamily="18" charset="0"/>
                <a:cs typeface="Times New Roman" panose="02020603050405020304" pitchFamily="18" charset="0"/>
                <a:sym typeface="Wingdings 3"/>
              </a:rPr>
              <a:t> 	</a:t>
            </a:r>
            <a:r>
              <a:rPr lang="en-US" sz="2800" dirty="0">
                <a:solidFill>
                  <a:srgbClr val="FF00FF"/>
                </a:solidFill>
                <a:latin typeface="Times New Roman" panose="02020603050405020304" pitchFamily="18" charset="0"/>
                <a:cs typeface="Times New Roman" panose="02020603050405020304" pitchFamily="18" charset="0"/>
              </a:rPr>
              <a:t>H</a:t>
            </a:r>
            <a:r>
              <a:rPr lang="en-US" sz="2800" baseline="30000" dirty="0">
                <a:solidFill>
                  <a:srgbClr val="FF00FF"/>
                </a:solidFill>
                <a:latin typeface="Times New Roman" panose="02020603050405020304" pitchFamily="18" charset="0"/>
                <a:cs typeface="Times New Roman" panose="02020603050405020304" pitchFamily="18" charset="0"/>
              </a:rPr>
              <a:t>+</a:t>
            </a:r>
            <a:r>
              <a:rPr lang="en-US" sz="2800" dirty="0">
                <a:solidFill>
                  <a:srgbClr val="FF00FF"/>
                </a:solidFill>
                <a:latin typeface="Times New Roman" panose="02020603050405020304" pitchFamily="18" charset="0"/>
                <a:cs typeface="Times New Roman" panose="02020603050405020304" pitchFamily="18" charset="0"/>
              </a:rPr>
              <a:t> 		+ 	</a:t>
            </a:r>
            <a:r>
              <a:rPr lang="en-US" sz="2800" dirty="0" err="1">
                <a:solidFill>
                  <a:srgbClr val="FF00FF"/>
                </a:solidFill>
                <a:latin typeface="Times New Roman" pitchFamily="18" charset="0"/>
                <a:cs typeface="Times New Roman" pitchFamily="18" charset="0"/>
              </a:rPr>
              <a:t>NO</a:t>
            </a:r>
            <a:r>
              <a:rPr lang="en-US" sz="2800" baseline="-25000" dirty="0" err="1">
                <a:solidFill>
                  <a:srgbClr val="FF00FF"/>
                </a:solidFill>
                <a:latin typeface="Times New Roman" pitchFamily="18" charset="0"/>
                <a:cs typeface="Times New Roman" pitchFamily="18" charset="0"/>
              </a:rPr>
              <a:t>3</a:t>
            </a:r>
            <a:r>
              <a:rPr lang="en-US" sz="2800" baseline="30000" dirty="0">
                <a:solidFill>
                  <a:srgbClr val="FF00FF"/>
                </a:solidFill>
                <a:latin typeface="Times New Roman" panose="02020603050405020304" pitchFamily="18" charset="0"/>
                <a:cs typeface="Times New Roman" panose="02020603050405020304" pitchFamily="18" charset="0"/>
              </a:rPr>
              <a:t>-</a:t>
            </a:r>
            <a:endParaRPr lang="en-US" sz="2800" dirty="0">
              <a:solidFill>
                <a:srgbClr val="FF00FF"/>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0" y="2007582"/>
            <a:ext cx="12192000" cy="523220"/>
          </a:xfrm>
          <a:prstGeom prst="rect">
            <a:avLst/>
          </a:prstGeom>
          <a:noFill/>
        </p:spPr>
        <p:txBody>
          <a:bodyPr wrap="square" rtlCol="0">
            <a:spAutoFit/>
          </a:bodyPr>
          <a:lstStyle/>
          <a:p>
            <a:pPr marL="342900" indent="-342900" algn="just"/>
            <a:r>
              <a:rPr lang="en-US" sz="2800" dirty="0">
                <a:solidFill>
                  <a:srgbClr val="FF0000"/>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a:t>
            </a:r>
            <a:r>
              <a:rPr lang="en-US" sz="2800" baseline="-25000" dirty="0" err="1">
                <a:solidFill>
                  <a:srgbClr val="FF00FF"/>
                </a:solidFill>
                <a:latin typeface="Times New Roman" pitchFamily="18" charset="0"/>
                <a:cs typeface="Times New Roman" pitchFamily="18" charset="0"/>
              </a:rPr>
              <a:t>3</a:t>
            </a:r>
            <a:r>
              <a:rPr lang="en-US" sz="2800" dirty="0" err="1">
                <a:solidFill>
                  <a:srgbClr val="FF00FF"/>
                </a:solidFill>
                <a:latin typeface="Times New Roman" pitchFamily="18" charset="0"/>
                <a:cs typeface="Times New Roman" pitchFamily="18" charset="0"/>
              </a:rPr>
              <a:t>COOH</a:t>
            </a:r>
            <a:r>
              <a:rPr lang="en-US" sz="2800" dirty="0">
                <a:solidFill>
                  <a:srgbClr val="FF00FF"/>
                </a:solidFill>
                <a:latin typeface="Times New Roman" panose="02020603050405020304" pitchFamily="18" charset="0"/>
                <a:cs typeface="Times New Roman" panose="02020603050405020304" pitchFamily="18" charset="0"/>
              </a:rPr>
              <a:t> 		</a:t>
            </a:r>
            <a:r>
              <a:rPr lang="en-US" sz="2800" dirty="0">
                <a:solidFill>
                  <a:srgbClr val="FF00FF"/>
                </a:solidFill>
                <a:latin typeface="Times New Roman" panose="02020603050405020304" pitchFamily="18" charset="0"/>
                <a:cs typeface="Times New Roman" panose="02020603050405020304" pitchFamily="18" charset="0"/>
                <a:sym typeface="Wingdings 3"/>
              </a:rPr>
              <a:t> 	</a:t>
            </a:r>
            <a:r>
              <a:rPr lang="en-US" sz="2800" dirty="0">
                <a:solidFill>
                  <a:srgbClr val="FF00FF"/>
                </a:solidFill>
                <a:latin typeface="Times New Roman" panose="02020603050405020304" pitchFamily="18" charset="0"/>
                <a:cs typeface="Times New Roman" panose="02020603050405020304" pitchFamily="18" charset="0"/>
              </a:rPr>
              <a:t>H</a:t>
            </a:r>
            <a:r>
              <a:rPr lang="en-US" sz="2800" baseline="30000" dirty="0">
                <a:solidFill>
                  <a:srgbClr val="FF00FF"/>
                </a:solidFill>
                <a:latin typeface="Times New Roman" panose="02020603050405020304" pitchFamily="18" charset="0"/>
                <a:cs typeface="Times New Roman" panose="02020603050405020304" pitchFamily="18" charset="0"/>
              </a:rPr>
              <a:t>+</a:t>
            </a:r>
            <a:r>
              <a:rPr lang="en-US" sz="2800" dirty="0">
                <a:solidFill>
                  <a:srgbClr val="FF00FF"/>
                </a:solidFill>
                <a:latin typeface="Times New Roman" panose="02020603050405020304" pitchFamily="18" charset="0"/>
                <a:cs typeface="Times New Roman" panose="02020603050405020304" pitchFamily="18" charset="0"/>
              </a:rPr>
              <a:t> 		+ 	</a:t>
            </a:r>
            <a:r>
              <a:rPr lang="en-US" sz="2800" dirty="0" err="1">
                <a:solidFill>
                  <a:srgbClr val="FF00FF"/>
                </a:solidFill>
                <a:latin typeface="Times New Roman" pitchFamily="18" charset="0"/>
                <a:cs typeface="Times New Roman" pitchFamily="18" charset="0"/>
              </a:rPr>
              <a:t>CH</a:t>
            </a:r>
            <a:r>
              <a:rPr lang="en-US" sz="2800" baseline="-25000" dirty="0" err="1">
                <a:solidFill>
                  <a:srgbClr val="FF00FF"/>
                </a:solidFill>
                <a:latin typeface="Times New Roman" pitchFamily="18" charset="0"/>
                <a:cs typeface="Times New Roman" pitchFamily="18" charset="0"/>
              </a:rPr>
              <a:t>3</a:t>
            </a:r>
            <a:r>
              <a:rPr lang="en-US" sz="2800" dirty="0" err="1">
                <a:solidFill>
                  <a:srgbClr val="FF00FF"/>
                </a:solidFill>
                <a:latin typeface="Times New Roman" pitchFamily="18" charset="0"/>
                <a:cs typeface="Times New Roman" pitchFamily="18" charset="0"/>
              </a:rPr>
              <a:t>COO</a:t>
            </a:r>
            <a:r>
              <a:rPr lang="en-US" sz="2800" baseline="30000" dirty="0">
                <a:solidFill>
                  <a:srgbClr val="FF00FF"/>
                </a:solidFill>
                <a:latin typeface="Times New Roman" panose="02020603050405020304" pitchFamily="18" charset="0"/>
                <a:cs typeface="Times New Roman" panose="02020603050405020304" pitchFamily="18" charset="0"/>
              </a:rPr>
              <a:t>-</a:t>
            </a:r>
            <a:endParaRPr lang="en-US" sz="2800" dirty="0">
              <a:solidFill>
                <a:srgbClr val="FF00FF"/>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0" y="2644883"/>
            <a:ext cx="12192000" cy="523220"/>
          </a:xfrm>
          <a:prstGeom prst="rect">
            <a:avLst/>
          </a:prstGeom>
          <a:noFill/>
        </p:spPr>
        <p:txBody>
          <a:bodyPr wrap="square" rtlCol="0">
            <a:spAutoFit/>
          </a:bodyPr>
          <a:lstStyle/>
          <a:p>
            <a:pPr marL="342900" indent="-342900" algn="just"/>
            <a:r>
              <a:rPr lang="en-US" sz="2800" dirty="0">
                <a:solidFill>
                  <a:srgbClr val="FF0000"/>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a:t>
            </a:r>
            <a:r>
              <a:rPr lang="en-US" sz="2800" baseline="-25000" dirty="0" err="1">
                <a:solidFill>
                  <a:srgbClr val="FF00FF"/>
                </a:solidFill>
                <a:latin typeface="Times New Roman" pitchFamily="18" charset="0"/>
                <a:cs typeface="Times New Roman" pitchFamily="18" charset="0"/>
              </a:rPr>
              <a:t>3</a:t>
            </a:r>
            <a:r>
              <a:rPr lang="en-US" sz="2800" dirty="0" err="1">
                <a:solidFill>
                  <a:srgbClr val="FF00FF"/>
                </a:solidFill>
                <a:latin typeface="Times New Roman" pitchFamily="18" charset="0"/>
                <a:cs typeface="Times New Roman" pitchFamily="18" charset="0"/>
              </a:rPr>
              <a:t>PO</a:t>
            </a:r>
            <a:r>
              <a:rPr lang="en-US" sz="2800" baseline="-25000" dirty="0" err="1">
                <a:solidFill>
                  <a:srgbClr val="FF00FF"/>
                </a:solidFill>
                <a:latin typeface="Times New Roman" pitchFamily="18" charset="0"/>
                <a:cs typeface="Times New Roman" pitchFamily="18" charset="0"/>
              </a:rPr>
              <a:t>4</a:t>
            </a:r>
            <a:r>
              <a:rPr lang="en-US" sz="2800" dirty="0">
                <a:solidFill>
                  <a:srgbClr val="FF00FF"/>
                </a:solidFill>
                <a:latin typeface="Times New Roman" panose="02020603050405020304" pitchFamily="18" charset="0"/>
                <a:cs typeface="Times New Roman" panose="02020603050405020304" pitchFamily="18" charset="0"/>
              </a:rPr>
              <a:t> 		</a:t>
            </a:r>
            <a:r>
              <a:rPr lang="en-US" sz="2800" dirty="0">
                <a:solidFill>
                  <a:srgbClr val="FF00FF"/>
                </a:solidFill>
                <a:latin typeface="Times New Roman" panose="02020603050405020304" pitchFamily="18" charset="0"/>
                <a:cs typeface="Times New Roman" panose="02020603050405020304" pitchFamily="18" charset="0"/>
                <a:sym typeface="Wingdings 3"/>
              </a:rPr>
              <a:t> 	</a:t>
            </a:r>
            <a:r>
              <a:rPr lang="en-US" sz="2800" dirty="0" err="1">
                <a:solidFill>
                  <a:srgbClr val="FF00FF"/>
                </a:solidFill>
                <a:latin typeface="Times New Roman" panose="02020603050405020304" pitchFamily="18" charset="0"/>
                <a:cs typeface="Times New Roman" panose="02020603050405020304" pitchFamily="18" charset="0"/>
                <a:sym typeface="Wingdings 3"/>
              </a:rPr>
              <a:t>3</a:t>
            </a:r>
            <a:r>
              <a:rPr lang="en-US" sz="2800" dirty="0" err="1">
                <a:solidFill>
                  <a:srgbClr val="FF00FF"/>
                </a:solidFill>
                <a:latin typeface="Times New Roman" panose="02020603050405020304" pitchFamily="18" charset="0"/>
                <a:cs typeface="Times New Roman" panose="02020603050405020304" pitchFamily="18" charset="0"/>
              </a:rPr>
              <a:t>H</a:t>
            </a:r>
            <a:r>
              <a:rPr lang="en-US" sz="2800" baseline="30000" dirty="0">
                <a:solidFill>
                  <a:srgbClr val="FF00FF"/>
                </a:solidFill>
                <a:latin typeface="Times New Roman" panose="02020603050405020304" pitchFamily="18" charset="0"/>
                <a:cs typeface="Times New Roman" panose="02020603050405020304" pitchFamily="18" charset="0"/>
              </a:rPr>
              <a:t>+</a:t>
            </a:r>
            <a:r>
              <a:rPr lang="en-US" sz="2800" dirty="0">
                <a:solidFill>
                  <a:srgbClr val="FF00FF"/>
                </a:solidFill>
                <a:latin typeface="Times New Roman" panose="02020603050405020304" pitchFamily="18" charset="0"/>
                <a:cs typeface="Times New Roman" panose="02020603050405020304" pitchFamily="18" charset="0"/>
              </a:rPr>
              <a:t> 		+ 	</a:t>
            </a:r>
            <a:r>
              <a:rPr lang="en-US" sz="2800" dirty="0" err="1">
                <a:solidFill>
                  <a:srgbClr val="FF00FF"/>
                </a:solidFill>
                <a:latin typeface="Times New Roman" pitchFamily="18" charset="0"/>
                <a:cs typeface="Times New Roman" pitchFamily="18" charset="0"/>
              </a:rPr>
              <a:t>PO</a:t>
            </a:r>
            <a:r>
              <a:rPr lang="en-US" sz="2800" baseline="-25000" dirty="0" err="1">
                <a:solidFill>
                  <a:srgbClr val="FF00FF"/>
                </a:solidFill>
                <a:latin typeface="Times New Roman" pitchFamily="18" charset="0"/>
                <a:cs typeface="Times New Roman" pitchFamily="18" charset="0"/>
              </a:rPr>
              <a:t>4</a:t>
            </a:r>
            <a:r>
              <a:rPr lang="en-US" sz="2800" baseline="30000" dirty="0" err="1">
                <a:solidFill>
                  <a:srgbClr val="FF00FF"/>
                </a:solidFill>
                <a:latin typeface="Times New Roman" panose="02020603050405020304" pitchFamily="18" charset="0"/>
                <a:cs typeface="Times New Roman" panose="02020603050405020304" pitchFamily="18" charset="0"/>
              </a:rPr>
              <a:t>3</a:t>
            </a:r>
            <a:r>
              <a:rPr lang="en-US" sz="2800" baseline="30000" dirty="0">
                <a:solidFill>
                  <a:srgbClr val="FF00FF"/>
                </a:solidFill>
                <a:latin typeface="Times New Roman" panose="02020603050405020304" pitchFamily="18" charset="0"/>
                <a:cs typeface="Times New Roman" panose="02020603050405020304" pitchFamily="18" charset="0"/>
              </a:rPr>
              <a:t>-</a:t>
            </a:r>
            <a:endParaRPr lang="en-US" sz="2800" dirty="0">
              <a:solidFill>
                <a:srgbClr val="FF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1000" fill="hold"/>
                                        <p:tgtEl>
                                          <p:spTgt spid="6">
                                            <p:txEl>
                                              <p:pRg st="0" end="0"/>
                                            </p:txEl>
                                          </p:spTgt>
                                        </p:tgtEl>
                                        <p:attrNameLst>
                                          <p:attrName>ppt_y</p:attrName>
                                        </p:attrNameLst>
                                      </p:cBhvr>
                                      <p:tavLst>
                                        <p:tav tm="0">
                                          <p:val>
                                            <p:strVal val="#ppt_y"/>
                                          </p:val>
                                        </p:tav>
                                        <p:tav tm="100000">
                                          <p:val>
                                            <p:strVal val="#ppt_y"/>
                                          </p:val>
                                        </p:tav>
                                      </p:tavLst>
                                    </p:anim>
                                    <p:anim calcmode="lin" valueType="num">
                                      <p:cBhvr>
                                        <p:cTn id="14" dur="1000" fill="hold"/>
                                        <p:tgtEl>
                                          <p:spTgt spid="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1000" fill="hold"/>
                                        <p:tgtEl>
                                          <p:spTgt spid="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1000" tmFilter="0,0; .5, 1; 1, 1"/>
                                        <p:tgtEl>
                                          <p:spTgt spid="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7">
                                            <p:txEl>
                                              <p:pRg st="0" end="0"/>
                                            </p:txEl>
                                          </p:spTgt>
                                        </p:tgtEl>
                                        <p:attrNameLst>
                                          <p:attrName>style.visibility</p:attrName>
                                        </p:attrNameLst>
                                      </p:cBhvr>
                                      <p:to>
                                        <p:strVal val="visible"/>
                                      </p:to>
                                    </p:set>
                                    <p:anim calcmode="lin" valueType="num">
                                      <p:cBhvr>
                                        <p:cTn id="21" dur="1000" fill="hold"/>
                                        <p:tgtEl>
                                          <p:spTgt spid="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
                                          </p:val>
                                        </p:tav>
                                        <p:tav tm="100000">
                                          <p:val>
                                            <p:strVal val="#ppt_y"/>
                                          </p:val>
                                        </p:tav>
                                      </p:tavLst>
                                    </p:anim>
                                    <p:anim calcmode="lin" valueType="num">
                                      <p:cBhvr>
                                        <p:cTn id="23" dur="1000" fill="hold"/>
                                        <p:tgtEl>
                                          <p:spTgt spid="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1000" fill="hold"/>
                                        <p:tgtEl>
                                          <p:spTgt spid="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1000" tmFilter="0,0; .5, 1; 1, 1"/>
                                        <p:tgtEl>
                                          <p:spTgt spid="7">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1" presetClass="entr" presetSubtype="0" fill="hold" grpId="0" nodeType="clickEffect">
                                  <p:stCondLst>
                                    <p:cond delay="0"/>
                                  </p:stCondLst>
                                  <p:iterate type="lt">
                                    <p:tmPct val="10000"/>
                                  </p:iterate>
                                  <p:childTnLst>
                                    <p:set>
                                      <p:cBhvr>
                                        <p:cTn id="29" dur="1" fill="hold">
                                          <p:stCondLst>
                                            <p:cond delay="0"/>
                                          </p:stCondLst>
                                        </p:cTn>
                                        <p:tgtEl>
                                          <p:spTgt spid="8">
                                            <p:txEl>
                                              <p:pRg st="0" end="0"/>
                                            </p:txEl>
                                          </p:spTgt>
                                        </p:tgtEl>
                                        <p:attrNameLst>
                                          <p:attrName>style.visibility</p:attrName>
                                        </p:attrNameLst>
                                      </p:cBhvr>
                                      <p:to>
                                        <p:strVal val="visible"/>
                                      </p:to>
                                    </p:set>
                                    <p:anim calcmode="lin" valueType="num">
                                      <p:cBhvr>
                                        <p:cTn id="30" dur="1000" fill="hold"/>
                                        <p:tgtEl>
                                          <p:spTgt spid="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1" dur="1000" fill="hold"/>
                                        <p:tgtEl>
                                          <p:spTgt spid="8">
                                            <p:txEl>
                                              <p:pRg st="0" end="0"/>
                                            </p:txEl>
                                          </p:spTgt>
                                        </p:tgtEl>
                                        <p:attrNameLst>
                                          <p:attrName>ppt_y</p:attrName>
                                        </p:attrNameLst>
                                      </p:cBhvr>
                                      <p:tavLst>
                                        <p:tav tm="0">
                                          <p:val>
                                            <p:strVal val="#ppt_y"/>
                                          </p:val>
                                        </p:tav>
                                        <p:tav tm="100000">
                                          <p:val>
                                            <p:strVal val="#ppt_y"/>
                                          </p:val>
                                        </p:tav>
                                      </p:tavLst>
                                    </p:anim>
                                    <p:anim calcmode="lin" valueType="num">
                                      <p:cBhvr>
                                        <p:cTn id="32" dur="1000" fill="hold"/>
                                        <p:tgtEl>
                                          <p:spTgt spid="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3" dur="1000" fill="hold"/>
                                        <p:tgtEl>
                                          <p:spTgt spid="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4" dur="1000" tmFilter="0,0; .5, 1; 1, 1"/>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P spid="7" grpId="0" build="p"/>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3" name="TextBox 22"/>
          <p:cNvSpPr txBox="1"/>
          <p:nvPr/>
        </p:nvSpPr>
        <p:spPr>
          <a:xfrm>
            <a:off x="0" y="462506"/>
            <a:ext cx="12192000" cy="461665"/>
          </a:xfrm>
          <a:prstGeom prst="rect">
            <a:avLst/>
          </a:prstGeom>
          <a:noFill/>
        </p:spPr>
        <p:txBody>
          <a:bodyPr wrap="square" rtlCol="0">
            <a:spAutoFit/>
          </a:bodyPr>
          <a:lstStyle/>
          <a:p>
            <a:r>
              <a:rPr lang="en-US" sz="2400" b="1" dirty="0">
                <a:solidFill>
                  <a:srgbClr val="0000FF"/>
                </a:solidFill>
                <a:latin typeface="Times New Roman" pitchFamily="18" charset="0"/>
                <a:cs typeface="Times New Roman" pitchFamily="18" charset="0"/>
              </a:rPr>
              <a:t>II.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CHẤT</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HÓA</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HỌC</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CỦA</a:t>
            </a:r>
            <a:r>
              <a:rPr lang="en-US" sz="2400" b="1" dirty="0">
                <a:solidFill>
                  <a:srgbClr val="0000FF"/>
                </a:solidFill>
                <a:latin typeface="Times New Roman" pitchFamily="18" charset="0"/>
                <a:cs typeface="Times New Roman" pitchFamily="18" charset="0"/>
              </a:rPr>
              <a:t> ACID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animEffect transition="in" filter="fade">
                                      <p:cBhvr>
                                        <p:cTn id="9"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4580AB7-4EB7-4C6E-AE6A-F3D40D2848A4}"/>
              </a:ext>
            </a:extLst>
          </p:cNvPr>
          <p:cNvGraphicFramePr>
            <a:graphicFrameLocks noGrp="1"/>
          </p:cNvGraphicFramePr>
          <p:nvPr>
            <p:extLst>
              <p:ext uri="{D42A27DB-BD31-4B8C-83A1-F6EECF244321}">
                <p14:modId xmlns:p14="http://schemas.microsoft.com/office/powerpoint/2010/main" val="360984105"/>
              </p:ext>
            </p:extLst>
          </p:nvPr>
        </p:nvGraphicFramePr>
        <p:xfrm>
          <a:off x="156886" y="565137"/>
          <a:ext cx="11725835" cy="4673677"/>
        </p:xfrm>
        <a:graphic>
          <a:graphicData uri="http://schemas.openxmlformats.org/drawingml/2006/table">
            <a:tbl>
              <a:tblPr/>
              <a:tblGrid>
                <a:gridCol w="3315014">
                  <a:extLst>
                    <a:ext uri="{9D8B030D-6E8A-4147-A177-3AD203B41FA5}">
                      <a16:colId xmlns:a16="http://schemas.microsoft.com/office/drawing/2014/main" val="20000"/>
                    </a:ext>
                  </a:extLst>
                </a:gridCol>
                <a:gridCol w="2969421">
                  <a:extLst>
                    <a:ext uri="{9D8B030D-6E8A-4147-A177-3AD203B41FA5}">
                      <a16:colId xmlns:a16="http://schemas.microsoft.com/office/drawing/2014/main" val="1561700394"/>
                    </a:ext>
                  </a:extLst>
                </a:gridCol>
                <a:gridCol w="3246716">
                  <a:extLst>
                    <a:ext uri="{9D8B030D-6E8A-4147-A177-3AD203B41FA5}">
                      <a16:colId xmlns:a16="http://schemas.microsoft.com/office/drawing/2014/main" val="20001"/>
                    </a:ext>
                  </a:extLst>
                </a:gridCol>
                <a:gridCol w="2194684">
                  <a:extLst>
                    <a:ext uri="{9D8B030D-6E8A-4147-A177-3AD203B41FA5}">
                      <a16:colId xmlns:a16="http://schemas.microsoft.com/office/drawing/2014/main" val="20002"/>
                    </a:ext>
                  </a:extLst>
                </a:gridCol>
              </a:tblGrid>
              <a:tr h="505115">
                <a:tc>
                  <a:txBody>
                    <a:bodyPr/>
                    <a:lstStyle/>
                    <a:p>
                      <a:pPr marL="0" marR="0" lvl="0" indent="0" algn="ctr" defTabSz="914400" rtl="0" eaLnBrk="1" fontAlgn="base" latinLnBrk="0" hangingPunct="1">
                        <a:lnSpc>
                          <a:spcPct val="120000"/>
                        </a:lnSpc>
                        <a:spcBef>
                          <a:spcPct val="0"/>
                        </a:spcBef>
                        <a:spcAft>
                          <a:spcPct val="0"/>
                        </a:spcAft>
                        <a:buClrTx/>
                        <a:buSzTx/>
                        <a:buFontTx/>
                        <a:buNone/>
                        <a:tabLst>
                          <a:tab pos="114300" algn="l"/>
                        </a:tabLst>
                      </a:pPr>
                      <a:r>
                        <a:rPr kumimoji="0" lang="en-US" sz="2000" b="1" i="0" u="none" strike="noStrike" cap="none" normalizeH="0" baseline="0" dirty="0" err="1">
                          <a:ln>
                            <a:noFill/>
                          </a:ln>
                          <a:solidFill>
                            <a:srgbClr val="002060"/>
                          </a:solidFill>
                          <a:effectLst/>
                          <a:latin typeface="Arial" charset="0"/>
                          <a:cs typeface="Arial" charset="0"/>
                        </a:rPr>
                        <a:t>Chuẩn</a:t>
                      </a:r>
                      <a:r>
                        <a:rPr kumimoji="0" lang="en-US" sz="2000" b="1" i="0" u="none" strike="noStrike" cap="none" normalizeH="0" baseline="0" dirty="0">
                          <a:ln>
                            <a:noFill/>
                          </a:ln>
                          <a:solidFill>
                            <a:srgbClr val="002060"/>
                          </a:solidFill>
                          <a:effectLst/>
                          <a:latin typeface="Arial" charset="0"/>
                          <a:cs typeface="Arial" charset="0"/>
                        </a:rPr>
                        <a:t> </a:t>
                      </a:r>
                      <a:r>
                        <a:rPr kumimoji="0" lang="en-US" sz="2000" b="1" i="0" u="none" strike="noStrike" cap="none" normalizeH="0" baseline="0" dirty="0" err="1">
                          <a:ln>
                            <a:noFill/>
                          </a:ln>
                          <a:solidFill>
                            <a:srgbClr val="002060"/>
                          </a:solidFill>
                          <a:effectLst/>
                          <a:latin typeface="Arial" charset="0"/>
                          <a:cs typeface="Arial" charset="0"/>
                        </a:rPr>
                        <a:t>bị</a:t>
                      </a:r>
                      <a:endParaRPr kumimoji="0" lang="en-US" sz="2000" b="1"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20000"/>
                        </a:lnSpc>
                        <a:spcBef>
                          <a:spcPct val="0"/>
                        </a:spcBef>
                        <a:spcAft>
                          <a:spcPct val="0"/>
                        </a:spcAft>
                        <a:buClrTx/>
                        <a:buSzTx/>
                        <a:buFontTx/>
                        <a:buNone/>
                        <a:tabLst>
                          <a:tab pos="114300" algn="l"/>
                        </a:tabLst>
                      </a:pPr>
                      <a:r>
                        <a:rPr kumimoji="0" lang="en-US" sz="2000" b="1" i="0" u="none" strike="noStrike" cap="none" normalizeH="0" baseline="0" dirty="0" err="1">
                          <a:ln>
                            <a:noFill/>
                          </a:ln>
                          <a:solidFill>
                            <a:srgbClr val="002060"/>
                          </a:solidFill>
                          <a:effectLst/>
                          <a:latin typeface="Arial" charset="0"/>
                          <a:cs typeface="Arial" charset="0"/>
                        </a:rPr>
                        <a:t>Tiến</a:t>
                      </a:r>
                      <a:r>
                        <a:rPr kumimoji="0" lang="en-US" sz="2000" b="1" i="0" u="none" strike="noStrike" cap="none" normalizeH="0" baseline="0" dirty="0">
                          <a:ln>
                            <a:noFill/>
                          </a:ln>
                          <a:solidFill>
                            <a:srgbClr val="002060"/>
                          </a:solidFill>
                          <a:effectLst/>
                          <a:latin typeface="Arial" charset="0"/>
                          <a:cs typeface="Arial" charset="0"/>
                        </a:rPr>
                        <a:t> </a:t>
                      </a:r>
                      <a:r>
                        <a:rPr kumimoji="0" lang="en-US" sz="2000" b="1" i="0" u="none" strike="noStrike" cap="none" normalizeH="0" baseline="0" dirty="0" err="1">
                          <a:ln>
                            <a:noFill/>
                          </a:ln>
                          <a:solidFill>
                            <a:srgbClr val="002060"/>
                          </a:solidFill>
                          <a:effectLst/>
                          <a:latin typeface="Arial" charset="0"/>
                          <a:cs typeface="Arial" charset="0"/>
                        </a:rPr>
                        <a:t>hành</a:t>
                      </a:r>
                      <a:endParaRPr kumimoji="0" lang="en-US" sz="2000" b="1"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20000"/>
                        </a:lnSpc>
                        <a:spcBef>
                          <a:spcPct val="0"/>
                        </a:spcBef>
                        <a:spcAft>
                          <a:spcPct val="0"/>
                        </a:spcAft>
                        <a:buClrTx/>
                        <a:buSzTx/>
                        <a:buFontTx/>
                        <a:buNone/>
                        <a:tabLst>
                          <a:tab pos="114300" algn="l"/>
                        </a:tabLst>
                      </a:pPr>
                      <a:r>
                        <a:rPr kumimoji="0" lang="en-US" sz="2000" b="1" i="0" u="none" strike="noStrike" cap="none" normalizeH="0" baseline="0" dirty="0" err="1">
                          <a:ln>
                            <a:noFill/>
                          </a:ln>
                          <a:solidFill>
                            <a:srgbClr val="002060"/>
                          </a:solidFill>
                          <a:effectLst/>
                          <a:latin typeface="Arial" charset="0"/>
                          <a:cs typeface="Arial" charset="0"/>
                        </a:rPr>
                        <a:t>Hiện</a:t>
                      </a:r>
                      <a:r>
                        <a:rPr kumimoji="0" lang="en-US" sz="2000" b="1" i="0" u="none" strike="noStrike" cap="none" normalizeH="0" baseline="0" dirty="0">
                          <a:ln>
                            <a:noFill/>
                          </a:ln>
                          <a:solidFill>
                            <a:srgbClr val="002060"/>
                          </a:solidFill>
                          <a:effectLst/>
                          <a:latin typeface="Arial" charset="0"/>
                          <a:cs typeface="Arial" charset="0"/>
                        </a:rPr>
                        <a:t> </a:t>
                      </a:r>
                      <a:r>
                        <a:rPr kumimoji="0" lang="en-US" sz="2000" b="1" i="0" u="none" strike="noStrike" cap="none" normalizeH="0" baseline="0" dirty="0" err="1">
                          <a:ln>
                            <a:noFill/>
                          </a:ln>
                          <a:solidFill>
                            <a:srgbClr val="002060"/>
                          </a:solidFill>
                          <a:effectLst/>
                          <a:latin typeface="Arial" charset="0"/>
                          <a:cs typeface="Arial" charset="0"/>
                        </a:rPr>
                        <a:t>tượng</a:t>
                      </a:r>
                      <a:endParaRPr kumimoji="0" lang="en-US" sz="2000" b="1"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20000"/>
                        </a:lnSpc>
                        <a:spcBef>
                          <a:spcPct val="0"/>
                        </a:spcBef>
                        <a:spcAft>
                          <a:spcPct val="0"/>
                        </a:spcAft>
                        <a:buClrTx/>
                        <a:buSzTx/>
                        <a:buFontTx/>
                        <a:buNone/>
                        <a:tabLst>
                          <a:tab pos="114300" algn="l"/>
                        </a:tabLst>
                      </a:pPr>
                      <a:r>
                        <a:rPr kumimoji="0" lang="en-US" sz="2000" b="1" i="0" u="none" strike="noStrike" cap="none" normalizeH="0" baseline="0">
                          <a:ln>
                            <a:noFill/>
                          </a:ln>
                          <a:solidFill>
                            <a:srgbClr val="002060"/>
                          </a:solidFill>
                          <a:effectLst/>
                          <a:latin typeface="Arial" charset="0"/>
                          <a:cs typeface="Times New Roman" pitchFamily="18" charset="0"/>
                        </a:rPr>
                        <a:t>Kết luận</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1955248">
                <a:tc>
                  <a:txBody>
                    <a:bodyPr/>
                    <a:lstStyle/>
                    <a:p>
                      <a:pPr marL="0" marR="0" lvl="0" indent="0" algn="l" defTabSz="914400" rtl="0" eaLnBrk="1" fontAlgn="base" latinLnBrk="0" hangingPunct="1">
                        <a:lnSpc>
                          <a:spcPct val="120000"/>
                        </a:lnSpc>
                        <a:spcBef>
                          <a:spcPct val="0"/>
                        </a:spcBef>
                        <a:spcAft>
                          <a:spcPct val="0"/>
                        </a:spcAft>
                        <a:buClrTx/>
                        <a:buSzTx/>
                        <a:buFontTx/>
                        <a:buNone/>
                        <a:tabLst>
                          <a:tab pos="114300" algn="l"/>
                        </a:tabLst>
                      </a:pPr>
                      <a:r>
                        <a:rPr kumimoji="0" lang="en-US" sz="2000" b="1" i="0" u="none" strike="noStrike" cap="none" normalizeH="0" baseline="0" dirty="0">
                          <a:ln>
                            <a:noFill/>
                          </a:ln>
                          <a:solidFill>
                            <a:srgbClr val="002060"/>
                          </a:solidFill>
                          <a:effectLst/>
                          <a:latin typeface=".VnTime" pitchFamily="34" charset="0"/>
                          <a:cs typeface="Times New Roman" pitchFamily="18" charset="0"/>
                        </a:rPr>
                        <a:t>TN1:</a:t>
                      </a:r>
                    </a:p>
                    <a:p>
                      <a:pPr marL="0" marR="0" lvl="0" indent="0" algn="l" defTabSz="914400" rtl="0" eaLnBrk="1" fontAlgn="base" latinLnBrk="0" hangingPunct="1">
                        <a:lnSpc>
                          <a:spcPct val="120000"/>
                        </a:lnSpc>
                        <a:spcBef>
                          <a:spcPct val="0"/>
                        </a:spcBef>
                        <a:spcAft>
                          <a:spcPct val="0"/>
                        </a:spcAft>
                        <a:buClrTx/>
                        <a:buSzTx/>
                        <a:buFontTx/>
                        <a:buNone/>
                        <a:tabLst>
                          <a:tab pos="114300" algn="l"/>
                        </a:tabLst>
                      </a:pPr>
                      <a:endParaRPr kumimoji="0" lang="en-US" sz="2000" b="1"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20000"/>
                        </a:lnSpc>
                        <a:spcBef>
                          <a:spcPct val="0"/>
                        </a:spcBef>
                        <a:spcAft>
                          <a:spcPct val="0"/>
                        </a:spcAft>
                        <a:buClrTx/>
                        <a:buSzTx/>
                        <a:buFontTx/>
                        <a:buNone/>
                        <a:tabLst>
                          <a:tab pos="114300" algn="l"/>
                        </a:tabLst>
                      </a:pPr>
                      <a:endParaRPr kumimoji="0" lang="en-US" sz="2000" b="1"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20000"/>
                        </a:lnSpc>
                        <a:spcBef>
                          <a:spcPct val="0"/>
                        </a:spcBef>
                        <a:spcAft>
                          <a:spcPct val="0"/>
                        </a:spcAft>
                        <a:buClrTx/>
                        <a:buSzTx/>
                        <a:buFontTx/>
                        <a:buNone/>
                        <a:tabLst>
                          <a:tab pos="114300" algn="l"/>
                        </a:tabLst>
                      </a:pPr>
                      <a:endParaRPr kumimoji="0" lang="en-US" sz="2000" b="0"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20000"/>
                        </a:lnSpc>
                        <a:spcBef>
                          <a:spcPct val="0"/>
                        </a:spcBef>
                        <a:spcAft>
                          <a:spcPct val="0"/>
                        </a:spcAft>
                        <a:buClrTx/>
                        <a:buSzTx/>
                        <a:buFontTx/>
                        <a:buNone/>
                        <a:tabLst>
                          <a:tab pos="114300" algn="l"/>
                        </a:tabLst>
                      </a:pPr>
                      <a:endParaRPr kumimoji="0" lang="en-US" sz="2000" b="0"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213314">
                <a:tc>
                  <a:txBody>
                    <a:bodyPr/>
                    <a:lstStyle/>
                    <a:p>
                      <a:pPr marL="0" marR="0" lvl="0" indent="0" algn="l" defTabSz="914400" rtl="0" eaLnBrk="1" fontAlgn="base" latinLnBrk="0" hangingPunct="1">
                        <a:lnSpc>
                          <a:spcPct val="120000"/>
                        </a:lnSpc>
                        <a:spcBef>
                          <a:spcPct val="0"/>
                        </a:spcBef>
                        <a:spcAft>
                          <a:spcPct val="0"/>
                        </a:spcAft>
                        <a:buClrTx/>
                        <a:buSzTx/>
                        <a:buFontTx/>
                        <a:buNone/>
                        <a:tabLst>
                          <a:tab pos="114300" algn="l"/>
                        </a:tabLst>
                      </a:pPr>
                      <a:r>
                        <a:rPr kumimoji="0" lang="en-US" sz="2000" b="1" i="0" u="none" strike="noStrike" cap="none" normalizeH="0" baseline="0" dirty="0">
                          <a:ln>
                            <a:noFill/>
                          </a:ln>
                          <a:solidFill>
                            <a:srgbClr val="002060"/>
                          </a:solidFill>
                          <a:effectLst/>
                          <a:latin typeface=".VnTime" pitchFamily="34" charset="0"/>
                          <a:cs typeface="Times New Roman" pitchFamily="18" charset="0"/>
                        </a:rPr>
                        <a:t>TN2:</a:t>
                      </a:r>
                    </a:p>
                    <a:p>
                      <a:pPr marL="0" marR="0" lvl="0" indent="0" algn="l" defTabSz="914400" rtl="0" eaLnBrk="1" fontAlgn="base" latinLnBrk="0" hangingPunct="1">
                        <a:lnSpc>
                          <a:spcPct val="120000"/>
                        </a:lnSpc>
                        <a:spcBef>
                          <a:spcPct val="0"/>
                        </a:spcBef>
                        <a:spcAft>
                          <a:spcPct val="0"/>
                        </a:spcAft>
                        <a:buClrTx/>
                        <a:buSzTx/>
                        <a:buFontTx/>
                        <a:buNone/>
                        <a:tabLst>
                          <a:tab pos="114300" algn="l"/>
                        </a:tabLst>
                      </a:pPr>
                      <a:endParaRPr kumimoji="0" lang="en-US" sz="2000" b="1"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20000"/>
                        </a:lnSpc>
                        <a:spcBef>
                          <a:spcPct val="0"/>
                        </a:spcBef>
                        <a:spcAft>
                          <a:spcPct val="0"/>
                        </a:spcAft>
                        <a:buClrTx/>
                        <a:buSzTx/>
                        <a:buFontTx/>
                        <a:buNone/>
                        <a:tabLst>
                          <a:tab pos="114300" algn="l"/>
                        </a:tabLst>
                      </a:pPr>
                      <a:endParaRPr kumimoji="0" lang="en-US" sz="2000" b="1"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20000"/>
                        </a:lnSpc>
                        <a:spcBef>
                          <a:spcPct val="0"/>
                        </a:spcBef>
                        <a:spcAft>
                          <a:spcPct val="0"/>
                        </a:spcAft>
                        <a:buClrTx/>
                        <a:buSzTx/>
                        <a:buFontTx/>
                        <a:buNone/>
                        <a:tabLst>
                          <a:tab pos="114300" algn="l"/>
                        </a:tabLst>
                      </a:pPr>
                      <a:endParaRPr kumimoji="0" lang="en-US" sz="2000" b="0"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20000"/>
                        </a:lnSpc>
                        <a:spcBef>
                          <a:spcPct val="0"/>
                        </a:spcBef>
                        <a:spcAft>
                          <a:spcPct val="0"/>
                        </a:spcAft>
                        <a:buClrTx/>
                        <a:buSzTx/>
                        <a:buFontTx/>
                        <a:buNone/>
                        <a:tabLst>
                          <a:tab pos="114300" algn="l"/>
                        </a:tabLst>
                      </a:pPr>
                      <a:endParaRPr kumimoji="0" lang="en-US" sz="2000" b="0" i="0" u="none" strike="noStrike" cap="none" normalizeH="0" baseline="0" dirty="0">
                        <a:ln>
                          <a:noFill/>
                        </a:ln>
                        <a:solidFill>
                          <a:srgbClr val="002060"/>
                        </a:solidFill>
                        <a:effectLst/>
                        <a:latin typeface=".VnTime"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bl>
          </a:graphicData>
        </a:graphic>
      </p:graphicFrame>
      <p:sp>
        <p:nvSpPr>
          <p:cNvPr id="5" name="Rectangle 1">
            <a:extLst>
              <a:ext uri="{FF2B5EF4-FFF2-40B4-BE49-F238E27FC236}">
                <a16:creationId xmlns:a16="http://schemas.microsoft.com/office/drawing/2014/main" id="{54452203-7552-43EB-85E3-A02D8D3527B5}"/>
              </a:ext>
            </a:extLst>
          </p:cNvPr>
          <p:cNvSpPr>
            <a:spLocks noChangeArrowheads="1"/>
          </p:cNvSpPr>
          <p:nvPr/>
        </p:nvSpPr>
        <p:spPr bwMode="auto">
          <a:xfrm>
            <a:off x="1546412" y="-30541"/>
            <a:ext cx="8903874"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tabLst>
                <a:tab pos="114300" algn="l"/>
              </a:tabLst>
              <a:defRPr>
                <a:solidFill>
                  <a:schemeClr val="tx1"/>
                </a:solidFill>
                <a:latin typeface="Arial" panose="020B0604020202020204" pitchFamily="34" charset="0"/>
                <a:cs typeface="Arial" panose="020B0604020202020204" pitchFamily="34" charset="0"/>
              </a:defRPr>
            </a:lvl1pPr>
            <a:lvl2pPr marL="742950" indent="-285750">
              <a:tabLst>
                <a:tab pos="114300" algn="l"/>
              </a:tabLst>
              <a:defRPr>
                <a:solidFill>
                  <a:schemeClr val="tx1"/>
                </a:solidFill>
                <a:latin typeface="Arial" panose="020B0604020202020204" pitchFamily="34" charset="0"/>
                <a:cs typeface="Arial" panose="020B0604020202020204" pitchFamily="34" charset="0"/>
              </a:defRPr>
            </a:lvl2pPr>
            <a:lvl3pPr marL="1143000" indent="-228600">
              <a:tabLst>
                <a:tab pos="114300" algn="l"/>
              </a:tabLst>
              <a:defRPr>
                <a:solidFill>
                  <a:schemeClr val="tx1"/>
                </a:solidFill>
                <a:latin typeface="Arial" panose="020B0604020202020204" pitchFamily="34" charset="0"/>
                <a:cs typeface="Arial" panose="020B0604020202020204" pitchFamily="34" charset="0"/>
              </a:defRPr>
            </a:lvl3pPr>
            <a:lvl4pPr marL="1600200" indent="-228600">
              <a:tabLst>
                <a:tab pos="114300" algn="l"/>
              </a:tabLst>
              <a:defRPr>
                <a:solidFill>
                  <a:schemeClr val="tx1"/>
                </a:solidFill>
                <a:latin typeface="Arial" panose="020B0604020202020204" pitchFamily="34" charset="0"/>
                <a:cs typeface="Arial" panose="020B0604020202020204" pitchFamily="34" charset="0"/>
              </a:defRPr>
            </a:lvl4pPr>
            <a:lvl5pPr marL="2057400" indent="-228600">
              <a:tabLst>
                <a:tab pos="1143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143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143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143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14300" algn="l"/>
              </a:tabLst>
              <a:defRPr>
                <a:solidFill>
                  <a:schemeClr val="tx1"/>
                </a:solidFill>
                <a:latin typeface="Arial" panose="020B0604020202020204" pitchFamily="34" charset="0"/>
                <a:cs typeface="Arial" panose="020B0604020202020204" pitchFamily="34" charset="0"/>
              </a:defRPr>
            </a:lvl9pPr>
          </a:lstStyle>
          <a:p>
            <a:pPr algn="ctr"/>
            <a:r>
              <a:rPr lang="en-US" altLang="en-US" sz="2400" b="1" dirty="0" err="1">
                <a:solidFill>
                  <a:srgbClr val="C00000"/>
                </a:solidFill>
                <a:latin typeface="Times New Roman" panose="02020603050405020304" pitchFamily="18" charset="0"/>
                <a:cs typeface="Times New Roman" panose="02020603050405020304" pitchFamily="18" charset="0"/>
              </a:rPr>
              <a:t>Thí</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nghiệm</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Tìm</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hiểu</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tính</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chất</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hóa</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học</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của</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axit</a:t>
            </a:r>
            <a:endParaRPr lang="en-US" altLang="en-US" sz="2400" dirty="0">
              <a:solidFill>
                <a:srgbClr val="C00000"/>
              </a:solidFill>
            </a:endParaRPr>
          </a:p>
        </p:txBody>
      </p:sp>
      <p:sp>
        <p:nvSpPr>
          <p:cNvPr id="6" name="TextBox 5">
            <a:extLst>
              <a:ext uri="{FF2B5EF4-FFF2-40B4-BE49-F238E27FC236}">
                <a16:creationId xmlns:a16="http://schemas.microsoft.com/office/drawing/2014/main" id="{E36AC23B-3830-4849-8105-EC5D2D7F143D}"/>
              </a:ext>
            </a:extLst>
          </p:cNvPr>
          <p:cNvSpPr txBox="1"/>
          <p:nvPr/>
        </p:nvSpPr>
        <p:spPr>
          <a:xfrm>
            <a:off x="26890" y="1280704"/>
            <a:ext cx="3550025" cy="830997"/>
          </a:xfrm>
          <a:prstGeom prst="rect">
            <a:avLst/>
          </a:prstGeom>
          <a:noFill/>
        </p:spPr>
        <p:txBody>
          <a:bodyPr wrap="square" rtlCol="0">
            <a:spAutoFit/>
          </a:bodyPr>
          <a:lstStyle/>
          <a:p>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Dụng</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cụ</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Mắt</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kính</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đồng</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hồ</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ống</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hút</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nhỏ</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giọt</a:t>
            </a:r>
            <a:endParaRPr lang="en-US" sz="2400" b="1" dirty="0">
              <a:solidFill>
                <a:srgbClr val="0070C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3E093C3-1BD5-40C5-B535-C3CCD27B3844}"/>
              </a:ext>
            </a:extLst>
          </p:cNvPr>
          <p:cNvSpPr txBox="1"/>
          <p:nvPr/>
        </p:nvSpPr>
        <p:spPr>
          <a:xfrm>
            <a:off x="125507" y="2132350"/>
            <a:ext cx="3074894" cy="830997"/>
          </a:xfrm>
          <a:prstGeom prst="rect">
            <a:avLst/>
          </a:prstGeom>
          <a:noFill/>
        </p:spPr>
        <p:txBody>
          <a:bodyPr wrap="square" rtlCol="0">
            <a:spAutoFit/>
          </a:bodyPr>
          <a:lstStyle/>
          <a:p>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Hoá</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chất</a:t>
            </a:r>
            <a:r>
              <a:rPr lang="en-US" sz="2400" b="1" dirty="0">
                <a:solidFill>
                  <a:srgbClr val="0070C0"/>
                </a:solidFill>
                <a:latin typeface="Times New Roman" panose="02020603050405020304" pitchFamily="18" charset="0"/>
                <a:cs typeface="Times New Roman" panose="02020603050405020304" pitchFamily="18" charset="0"/>
              </a:rPr>
              <a:t>: Dung </a:t>
            </a:r>
            <a:r>
              <a:rPr lang="en-US" sz="2400" b="1" dirty="0" err="1">
                <a:solidFill>
                  <a:srgbClr val="0070C0"/>
                </a:solidFill>
                <a:latin typeface="Times New Roman" panose="02020603050405020304" pitchFamily="18" charset="0"/>
                <a:cs typeface="Times New Roman" panose="02020603050405020304" pitchFamily="18" charset="0"/>
              </a:rPr>
              <a:t>dịch</a:t>
            </a:r>
            <a:r>
              <a:rPr lang="en-US" sz="2400" b="1" dirty="0">
                <a:solidFill>
                  <a:srgbClr val="0070C0"/>
                </a:solidFill>
                <a:latin typeface="Times New Roman" panose="02020603050405020304" pitchFamily="18" charset="0"/>
                <a:cs typeface="Times New Roman" panose="02020603050405020304" pitchFamily="18" charset="0"/>
              </a:rPr>
              <a:t> HCl, </a:t>
            </a:r>
            <a:r>
              <a:rPr lang="en-US" sz="2400" b="1" dirty="0" err="1">
                <a:solidFill>
                  <a:srgbClr val="0070C0"/>
                </a:solidFill>
                <a:latin typeface="Times New Roman" panose="02020603050405020304" pitchFamily="18" charset="0"/>
                <a:cs typeface="Times New Roman" panose="02020603050405020304" pitchFamily="18" charset="0"/>
              </a:rPr>
              <a:t>giấy</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quỳ</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tím</a:t>
            </a:r>
            <a:endParaRPr lang="en-US" sz="2400" b="1" dirty="0">
              <a:solidFill>
                <a:srgbClr val="0070C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943CD5EA-DF2F-4A45-B17B-7E04E1CA6260}"/>
              </a:ext>
            </a:extLst>
          </p:cNvPr>
          <p:cNvSpPr txBox="1"/>
          <p:nvPr/>
        </p:nvSpPr>
        <p:spPr>
          <a:xfrm>
            <a:off x="3648636" y="1023642"/>
            <a:ext cx="2492186" cy="1938992"/>
          </a:xfrm>
          <a:prstGeom prst="rect">
            <a:avLst/>
          </a:prstGeom>
          <a:noFill/>
        </p:spPr>
        <p:txBody>
          <a:bodyPr wrap="square" rtlCol="0">
            <a:spAutoFit/>
          </a:bodyPr>
          <a:lstStyle/>
          <a:p>
            <a:r>
              <a:rPr lang="en-US" sz="2400" b="1" dirty="0" err="1">
                <a:solidFill>
                  <a:srgbClr val="0070C0"/>
                </a:solidFill>
                <a:latin typeface="Times New Roman" panose="02020603050405020304" pitchFamily="18" charset="0"/>
                <a:cs typeface="Times New Roman" panose="02020603050405020304" pitchFamily="18" charset="0"/>
              </a:rPr>
              <a:t>Nhỏ</a:t>
            </a:r>
            <a:r>
              <a:rPr lang="en-US" sz="2400" b="1" dirty="0">
                <a:solidFill>
                  <a:srgbClr val="0070C0"/>
                </a:solidFill>
                <a:latin typeface="Times New Roman" panose="02020603050405020304" pitchFamily="18" charset="0"/>
                <a:cs typeface="Times New Roman" panose="02020603050405020304" pitchFamily="18" charset="0"/>
              </a:rPr>
              <a:t> 1 </a:t>
            </a:r>
            <a:r>
              <a:rPr lang="en-US" sz="2400" b="1" dirty="0" err="1">
                <a:solidFill>
                  <a:srgbClr val="0070C0"/>
                </a:solidFill>
                <a:latin typeface="Times New Roman" panose="02020603050405020304" pitchFamily="18" charset="0"/>
                <a:cs typeface="Times New Roman" panose="02020603050405020304" pitchFamily="18" charset="0"/>
              </a:rPr>
              <a:t>giọt</a:t>
            </a:r>
            <a:r>
              <a:rPr lang="en-US" sz="2400" b="1" dirty="0">
                <a:solidFill>
                  <a:srgbClr val="0070C0"/>
                </a:solidFill>
                <a:latin typeface="Times New Roman" panose="02020603050405020304" pitchFamily="18" charset="0"/>
                <a:cs typeface="Times New Roman" panose="02020603050405020304" pitchFamily="18" charset="0"/>
              </a:rPr>
              <a:t> dd HCl </a:t>
            </a:r>
            <a:r>
              <a:rPr lang="en-US" sz="2400" b="1" dirty="0" err="1">
                <a:solidFill>
                  <a:srgbClr val="0070C0"/>
                </a:solidFill>
                <a:latin typeface="Times New Roman" panose="02020603050405020304" pitchFamily="18" charset="0"/>
                <a:cs typeface="Times New Roman" panose="02020603050405020304" pitchFamily="18" charset="0"/>
              </a:rPr>
              <a:t>lên</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mẩu</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giấy</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quì</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tím</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đặt</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trên</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mắt</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kính</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đồng</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hồ</a:t>
            </a:r>
            <a:r>
              <a:rPr lang="en-US" sz="2400" b="1" dirty="0">
                <a:solidFill>
                  <a:srgbClr val="0070C0"/>
                </a:solidFill>
                <a:latin typeface="Times New Roman" panose="02020603050405020304" pitchFamily="18" charset="0"/>
                <a:cs typeface="Times New Roman" panose="02020603050405020304" pitchFamily="18" charset="0"/>
              </a:rPr>
              <a:t>.</a:t>
            </a:r>
          </a:p>
        </p:txBody>
      </p:sp>
      <p:sp>
        <p:nvSpPr>
          <p:cNvPr id="9" name="TextBox 8">
            <a:extLst>
              <a:ext uri="{FF2B5EF4-FFF2-40B4-BE49-F238E27FC236}">
                <a16:creationId xmlns:a16="http://schemas.microsoft.com/office/drawing/2014/main" id="{6FF78D13-FFA7-40A2-8AE3-039AA12259F4}"/>
              </a:ext>
            </a:extLst>
          </p:cNvPr>
          <p:cNvSpPr txBox="1"/>
          <p:nvPr/>
        </p:nvSpPr>
        <p:spPr>
          <a:xfrm>
            <a:off x="6382874" y="1241594"/>
            <a:ext cx="2492186" cy="1384995"/>
          </a:xfrm>
          <a:prstGeom prst="rect">
            <a:avLst/>
          </a:prstGeom>
          <a:noFill/>
        </p:spPr>
        <p:txBody>
          <a:bodyPr wrap="square" rtlCol="0">
            <a:spAutoFit/>
          </a:bodyPr>
          <a:lstStyle/>
          <a:p>
            <a:pPr algn="just"/>
            <a:r>
              <a:rPr lang="en-US" sz="2800" b="1" dirty="0" err="1">
                <a:solidFill>
                  <a:srgbClr val="FF00FF"/>
                </a:solidFill>
                <a:latin typeface="Times New Roman" pitchFamily="18" charset="0"/>
                <a:cs typeface="Times New Roman" pitchFamily="18" charset="0"/>
              </a:rPr>
              <a:t>Giấy</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quỳ</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tím</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chuyển</a:t>
            </a:r>
            <a:r>
              <a:rPr lang="en-US" sz="2800" b="1" dirty="0">
                <a:solidFill>
                  <a:srgbClr val="FF00FF"/>
                </a:solidFill>
                <a:latin typeface="Times New Roman" pitchFamily="18" charset="0"/>
                <a:cs typeface="Times New Roman" pitchFamily="18" charset="0"/>
              </a:rPr>
              <a:t> sang </a:t>
            </a:r>
            <a:r>
              <a:rPr lang="en-US" sz="2800" b="1" dirty="0" err="1">
                <a:solidFill>
                  <a:srgbClr val="FF00FF"/>
                </a:solidFill>
                <a:latin typeface="Times New Roman" pitchFamily="18" charset="0"/>
                <a:cs typeface="Times New Roman" pitchFamily="18" charset="0"/>
              </a:rPr>
              <a:t>màu</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đỏ</a:t>
            </a:r>
            <a:r>
              <a:rPr lang="en-US" sz="2800" b="1" dirty="0">
                <a:solidFill>
                  <a:srgbClr val="FF00FF"/>
                </a:solidFill>
                <a:latin typeface="Times New Roman" pitchFamily="18" charset="0"/>
                <a:cs typeface="Times New Roman" pitchFamily="18" charset="0"/>
              </a:rPr>
              <a:t>.</a:t>
            </a:r>
          </a:p>
        </p:txBody>
      </p:sp>
      <p:sp>
        <p:nvSpPr>
          <p:cNvPr id="10" name="TextBox 9">
            <a:extLst>
              <a:ext uri="{FF2B5EF4-FFF2-40B4-BE49-F238E27FC236}">
                <a16:creationId xmlns:a16="http://schemas.microsoft.com/office/drawing/2014/main" id="{61F44BB0-F1F3-4788-A15F-5254E1D8C3B6}"/>
              </a:ext>
            </a:extLst>
          </p:cNvPr>
          <p:cNvSpPr txBox="1"/>
          <p:nvPr/>
        </p:nvSpPr>
        <p:spPr>
          <a:xfrm>
            <a:off x="9707526" y="1041656"/>
            <a:ext cx="2094613" cy="1815882"/>
          </a:xfrm>
          <a:prstGeom prst="rect">
            <a:avLst/>
          </a:prstGeom>
          <a:noFill/>
        </p:spPr>
        <p:txBody>
          <a:bodyPr wrap="square" rtlCol="0">
            <a:spAutoFit/>
          </a:bodyPr>
          <a:lstStyle/>
          <a:p>
            <a:pPr algn="just"/>
            <a:r>
              <a:rPr lang="en-US" sz="2800" b="1" dirty="0">
                <a:solidFill>
                  <a:srgbClr val="C00000"/>
                </a:solidFill>
                <a:latin typeface="Times New Roman" pitchFamily="18" charset="0"/>
                <a:cs typeface="Times New Roman" pitchFamily="18" charset="0"/>
              </a:rPr>
              <a:t>Acid </a:t>
            </a:r>
            <a:r>
              <a:rPr lang="en-US" sz="2800" b="1" dirty="0" err="1">
                <a:solidFill>
                  <a:srgbClr val="C00000"/>
                </a:solidFill>
                <a:latin typeface="Times New Roman" pitchFamily="18" charset="0"/>
                <a:cs typeface="Times New Roman" pitchFamily="18" charset="0"/>
              </a:rPr>
              <a:t>làm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quỳ</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tím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chuyển</a:t>
            </a:r>
            <a:r>
              <a:rPr lang="en-US" sz="2800" b="1" dirty="0">
                <a:solidFill>
                  <a:srgbClr val="C00000"/>
                </a:solidFill>
                <a:latin typeface="Times New Roman" pitchFamily="18" charset="0"/>
                <a:cs typeface="Times New Roman" pitchFamily="18" charset="0"/>
              </a:rPr>
              <a:t> sang </a:t>
            </a:r>
            <a:r>
              <a:rPr lang="en-US" sz="2800" b="1" dirty="0" err="1">
                <a:solidFill>
                  <a:srgbClr val="C00000"/>
                </a:solidFill>
                <a:latin typeface="Times New Roman" pitchFamily="18" charset="0"/>
                <a:cs typeface="Times New Roman" pitchFamily="18" charset="0"/>
              </a:rPr>
              <a:t>màu</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đỏ</a:t>
            </a:r>
            <a:r>
              <a:rPr lang="en-US" sz="2800" b="1" dirty="0">
                <a:solidFill>
                  <a:srgbClr val="C00000"/>
                </a:solidFill>
                <a:latin typeface="Times New Roman" pitchFamily="18" charset="0"/>
                <a:cs typeface="Times New Roman" pitchFamily="18" charset="0"/>
              </a:rPr>
              <a:t>.</a:t>
            </a:r>
          </a:p>
        </p:txBody>
      </p:sp>
      <p:sp>
        <p:nvSpPr>
          <p:cNvPr id="11" name="TextBox 10">
            <a:extLst>
              <a:ext uri="{FF2B5EF4-FFF2-40B4-BE49-F238E27FC236}">
                <a16:creationId xmlns:a16="http://schemas.microsoft.com/office/drawing/2014/main" id="{C80DE4DB-237B-4E17-8EC9-C9AA9EDAB8B5}"/>
              </a:ext>
            </a:extLst>
          </p:cNvPr>
          <p:cNvSpPr txBox="1"/>
          <p:nvPr/>
        </p:nvSpPr>
        <p:spPr>
          <a:xfrm>
            <a:off x="136140" y="3232925"/>
            <a:ext cx="3074893" cy="1938992"/>
          </a:xfrm>
          <a:prstGeom prst="rect">
            <a:avLst/>
          </a:prstGeom>
          <a:noFill/>
        </p:spPr>
        <p:txBody>
          <a:bodyPr wrap="square" rtlCol="0">
            <a:spAutoFit/>
          </a:bodyPr>
          <a:lstStyle/>
          <a:p>
            <a:pPr algn="just"/>
            <a:r>
              <a:rPr lang="vi-VN" sz="2400" b="1" dirty="0">
                <a:solidFill>
                  <a:srgbClr val="0070C0"/>
                </a:solidFill>
                <a:latin typeface="Times New Roman" pitchFamily="18" charset="0"/>
                <a:cs typeface="Times New Roman" pitchFamily="18" charset="0"/>
              </a:rPr>
              <a:t>- Dụng cụ: Ống nghiệm, ống hút nhỏ giọt, giá đỡ .</a:t>
            </a:r>
          </a:p>
          <a:p>
            <a:pPr algn="just"/>
            <a:r>
              <a:rPr lang="vi-VN" sz="2400" b="1" dirty="0">
                <a:solidFill>
                  <a:srgbClr val="0070C0"/>
                </a:solidFill>
                <a:latin typeface="Times New Roman" pitchFamily="18" charset="0"/>
                <a:cs typeface="Times New Roman" pitchFamily="18" charset="0"/>
              </a:rPr>
              <a:t>- Hoá chất: </a:t>
            </a:r>
            <a:r>
              <a:rPr lang="en-US" sz="2400" b="1" dirty="0">
                <a:solidFill>
                  <a:srgbClr val="0070C0"/>
                </a:solidFill>
                <a:latin typeface="Times New Roman" pitchFamily="18" charset="0"/>
                <a:cs typeface="Times New Roman" pitchFamily="18" charset="0"/>
              </a:rPr>
              <a:t>D</a:t>
            </a:r>
            <a:r>
              <a:rPr lang="vi-VN" sz="2400" b="1" dirty="0">
                <a:solidFill>
                  <a:srgbClr val="0070C0"/>
                </a:solidFill>
                <a:latin typeface="Times New Roman" pitchFamily="18" charset="0"/>
                <a:cs typeface="Times New Roman" pitchFamily="18" charset="0"/>
              </a:rPr>
              <a:t>ung dịch acid</a:t>
            </a:r>
            <a:r>
              <a:rPr lang="en-US" sz="2400" b="1" dirty="0">
                <a:solidFill>
                  <a:srgbClr val="0070C0"/>
                </a:solidFill>
                <a:latin typeface="Times New Roman" pitchFamily="18" charset="0"/>
                <a:cs typeface="Times New Roman" pitchFamily="18" charset="0"/>
              </a:rPr>
              <a:t> </a:t>
            </a:r>
            <a:r>
              <a:rPr lang="vi-VN" sz="2400" b="1" dirty="0">
                <a:solidFill>
                  <a:srgbClr val="0070C0"/>
                </a:solidFill>
                <a:latin typeface="Times New Roman" pitchFamily="18" charset="0"/>
                <a:cs typeface="Times New Roman" pitchFamily="18" charset="0"/>
              </a:rPr>
              <a:t>HCl, </a:t>
            </a:r>
            <a:r>
              <a:rPr lang="en-US" sz="2400" b="1" dirty="0" err="1">
                <a:solidFill>
                  <a:srgbClr val="0070C0"/>
                </a:solidFill>
                <a:latin typeface="Times New Roman" pitchFamily="18" charset="0"/>
                <a:cs typeface="Times New Roman" pitchFamily="18" charset="0"/>
              </a:rPr>
              <a:t>viên</a:t>
            </a:r>
            <a:r>
              <a:rPr lang="en-US" sz="2400" b="1" dirty="0">
                <a:solidFill>
                  <a:srgbClr val="0070C0"/>
                </a:solidFill>
                <a:latin typeface="Times New Roman" pitchFamily="18" charset="0"/>
                <a:cs typeface="Times New Roman" pitchFamily="18" charset="0"/>
              </a:rPr>
              <a:t> Zn</a:t>
            </a:r>
            <a:r>
              <a:rPr lang="vi-VN" sz="2400" b="1" dirty="0">
                <a:solidFill>
                  <a:srgbClr val="0070C0"/>
                </a:solidFill>
                <a:latin typeface="Times New Roman" pitchFamily="18" charset="0"/>
                <a:cs typeface="Times New Roman" pitchFamily="18" charset="0"/>
              </a:rPr>
              <a:t>.</a:t>
            </a:r>
          </a:p>
        </p:txBody>
      </p:sp>
      <p:sp>
        <p:nvSpPr>
          <p:cNvPr id="12" name="TextBox 11">
            <a:extLst>
              <a:ext uri="{FF2B5EF4-FFF2-40B4-BE49-F238E27FC236}">
                <a16:creationId xmlns:a16="http://schemas.microsoft.com/office/drawing/2014/main" id="{A35F6D3C-CF98-4B5D-A264-C207009ADF74}"/>
              </a:ext>
            </a:extLst>
          </p:cNvPr>
          <p:cNvSpPr txBox="1"/>
          <p:nvPr/>
        </p:nvSpPr>
        <p:spPr>
          <a:xfrm>
            <a:off x="3594848" y="3130347"/>
            <a:ext cx="2348752" cy="1938992"/>
          </a:xfrm>
          <a:prstGeom prst="rect">
            <a:avLst/>
          </a:prstGeom>
          <a:noFill/>
        </p:spPr>
        <p:txBody>
          <a:bodyPr wrap="square" rtlCol="0">
            <a:spAutoFit/>
          </a:bodyPr>
          <a:lstStyle/>
          <a:p>
            <a:r>
              <a:rPr lang="en-US" sz="2400" b="1" dirty="0">
                <a:solidFill>
                  <a:srgbClr val="0070C0"/>
                </a:solidFill>
                <a:latin typeface="Times New Roman" panose="02020603050405020304" pitchFamily="18" charset="0"/>
                <a:cs typeface="Times New Roman" panose="02020603050405020304" pitchFamily="18" charset="0"/>
              </a:rPr>
              <a:t>- Cho 1 </a:t>
            </a:r>
            <a:r>
              <a:rPr lang="en-US" sz="2400" b="1" dirty="0" err="1">
                <a:solidFill>
                  <a:srgbClr val="0070C0"/>
                </a:solidFill>
                <a:latin typeface="Times New Roman" panose="02020603050405020304" pitchFamily="18" charset="0"/>
                <a:cs typeface="Times New Roman" panose="02020603050405020304" pitchFamily="18" charset="0"/>
              </a:rPr>
              <a:t>viên</a:t>
            </a:r>
            <a:r>
              <a:rPr lang="en-US" sz="2400" b="1" dirty="0">
                <a:solidFill>
                  <a:srgbClr val="0070C0"/>
                </a:solidFill>
                <a:latin typeface="Times New Roman" panose="02020603050405020304" pitchFamily="18" charset="0"/>
                <a:cs typeface="Times New Roman" panose="02020603050405020304" pitchFamily="18" charset="0"/>
              </a:rPr>
              <a:t> Zn </a:t>
            </a:r>
            <a:r>
              <a:rPr lang="en-US" sz="2400" b="1" dirty="0" err="1">
                <a:solidFill>
                  <a:srgbClr val="0070C0"/>
                </a:solidFill>
                <a:latin typeface="Times New Roman" panose="02020603050405020304" pitchFamily="18" charset="0"/>
                <a:cs typeface="Times New Roman" panose="02020603050405020304" pitchFamily="18" charset="0"/>
              </a:rPr>
              <a:t>vào</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ống</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nghiệm</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thêm</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tiếp</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khoảng</a:t>
            </a:r>
            <a:r>
              <a:rPr lang="en-US" sz="2400" b="1" dirty="0">
                <a:solidFill>
                  <a:srgbClr val="0070C0"/>
                </a:solidFill>
                <a:latin typeface="Times New Roman" panose="02020603050405020304" pitchFamily="18" charset="0"/>
                <a:cs typeface="Times New Roman" panose="02020603050405020304" pitchFamily="18" charset="0"/>
              </a:rPr>
              <a:t> 2ml dd HCl</a:t>
            </a:r>
          </a:p>
        </p:txBody>
      </p:sp>
      <p:sp>
        <p:nvSpPr>
          <p:cNvPr id="13" name="TextBox 12">
            <a:extLst>
              <a:ext uri="{FF2B5EF4-FFF2-40B4-BE49-F238E27FC236}">
                <a16:creationId xmlns:a16="http://schemas.microsoft.com/office/drawing/2014/main" id="{C08F5BA0-3052-427A-AEAB-6AC81A93DB1B}"/>
              </a:ext>
            </a:extLst>
          </p:cNvPr>
          <p:cNvSpPr txBox="1"/>
          <p:nvPr/>
        </p:nvSpPr>
        <p:spPr>
          <a:xfrm>
            <a:off x="6373908" y="3165505"/>
            <a:ext cx="3253035" cy="1815882"/>
          </a:xfrm>
          <a:prstGeom prst="rect">
            <a:avLst/>
          </a:prstGeom>
          <a:noFill/>
        </p:spPr>
        <p:txBody>
          <a:bodyPr wrap="square" rtlCol="0">
            <a:spAutoFit/>
          </a:bodyPr>
          <a:lstStyle/>
          <a:p>
            <a:pPr algn="just"/>
            <a:r>
              <a:rPr lang="en-US" sz="2800" b="1" dirty="0" err="1">
                <a:solidFill>
                  <a:srgbClr val="FF00FF"/>
                </a:solidFill>
                <a:latin typeface="Times New Roman" pitchFamily="18" charset="0"/>
                <a:cs typeface="Times New Roman" pitchFamily="18" charset="0"/>
              </a:rPr>
              <a:t>Viên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kẽm</a:t>
            </a:r>
            <a:r>
              <a:rPr lang="en-US" sz="2800" b="1" dirty="0">
                <a:solidFill>
                  <a:srgbClr val="FF00FF"/>
                </a:solidFill>
                <a:latin typeface="Times New Roman" pitchFamily="18" charset="0"/>
                <a:cs typeface="Times New Roman" pitchFamily="18" charset="0"/>
              </a:rPr>
              <a:t> tan </a:t>
            </a:r>
            <a:r>
              <a:rPr lang="en-US" sz="2800" b="1" dirty="0" err="1">
                <a:solidFill>
                  <a:srgbClr val="FF00FF"/>
                </a:solidFill>
                <a:latin typeface="Times New Roman" pitchFamily="18" charset="0"/>
                <a:cs typeface="Times New Roman" pitchFamily="18" charset="0"/>
              </a:rPr>
              <a:t>dần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có</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sủi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bọt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khí</a:t>
            </a:r>
            <a:r>
              <a:rPr lang="en-US" sz="2800" b="1" dirty="0">
                <a:solidFill>
                  <a:srgbClr val="FF00FF"/>
                </a:solidFill>
                <a:latin typeface="Times New Roman" pitchFamily="18" charset="0"/>
                <a:cs typeface="Times New Roman" pitchFamily="18" charset="0"/>
              </a:rPr>
              <a:t>, dung </a:t>
            </a:r>
            <a:r>
              <a:rPr lang="en-US" sz="2800" b="1" dirty="0" err="1">
                <a:solidFill>
                  <a:srgbClr val="FF00FF"/>
                </a:solidFill>
                <a:latin typeface="Times New Roman" pitchFamily="18" charset="0"/>
                <a:cs typeface="Times New Roman" pitchFamily="18" charset="0"/>
              </a:rPr>
              <a:t>dịch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tạo</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thành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không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màu</a:t>
            </a:r>
            <a:endParaRPr lang="vi-VN" sz="2800" b="1" dirty="0">
              <a:solidFill>
                <a:srgbClr val="FF00FF"/>
              </a:solidFill>
              <a:latin typeface="Times New Roman" pitchFamily="18" charset="0"/>
              <a:cs typeface="Times New Roman" pitchFamily="18" charset="0"/>
            </a:endParaRPr>
          </a:p>
        </p:txBody>
      </p:sp>
      <p:sp>
        <p:nvSpPr>
          <p:cNvPr id="14" name="TextBox 13">
            <a:extLst>
              <a:ext uri="{FF2B5EF4-FFF2-40B4-BE49-F238E27FC236}">
                <a16:creationId xmlns:a16="http://schemas.microsoft.com/office/drawing/2014/main" id="{CCCE7B92-367D-4FEF-8B43-3198DE4DC552}"/>
              </a:ext>
            </a:extLst>
          </p:cNvPr>
          <p:cNvSpPr txBox="1"/>
          <p:nvPr/>
        </p:nvSpPr>
        <p:spPr>
          <a:xfrm>
            <a:off x="9909544" y="3167545"/>
            <a:ext cx="1733107" cy="1815882"/>
          </a:xfrm>
          <a:prstGeom prst="rect">
            <a:avLst/>
          </a:prstGeom>
          <a:noFill/>
        </p:spPr>
        <p:txBody>
          <a:bodyPr wrap="square" rtlCol="0">
            <a:spAutoFit/>
          </a:bodyPr>
          <a:lstStyle/>
          <a:p>
            <a:pPr algn="just"/>
            <a:r>
              <a:rPr lang="en-US" sz="2800" b="1" dirty="0">
                <a:solidFill>
                  <a:srgbClr val="C00000"/>
                </a:solidFill>
                <a:latin typeface="Times New Roman" pitchFamily="18" charset="0"/>
                <a:cs typeface="Times New Roman" pitchFamily="18" charset="0"/>
              </a:rPr>
              <a:t>Acid </a:t>
            </a:r>
            <a:r>
              <a:rPr lang="en-US" sz="2800" b="1" dirty="0" err="1">
                <a:solidFill>
                  <a:srgbClr val="C00000"/>
                </a:solidFill>
                <a:latin typeface="Times New Roman" pitchFamily="18" charset="0"/>
                <a:cs typeface="Times New Roman" pitchFamily="18" charset="0"/>
              </a:rPr>
              <a:t>phản</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ứng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với</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kim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loại</a:t>
            </a:r>
            <a:r>
              <a:rPr lang="en-US" sz="2800" b="1" dirty="0">
                <a:solidFill>
                  <a:srgbClr val="C00000"/>
                </a:solidFill>
                <a:latin typeface="Times New Roman" pitchFamily="18" charset="0"/>
                <a:cs typeface="Times New Roman" pitchFamily="18" charset="0"/>
              </a:rPr>
              <a:t>.</a:t>
            </a:r>
          </a:p>
        </p:txBody>
      </p:sp>
      <p:sp>
        <p:nvSpPr>
          <p:cNvPr id="15" name="TextBox 14">
            <a:extLst>
              <a:ext uri="{FF2B5EF4-FFF2-40B4-BE49-F238E27FC236}">
                <a16:creationId xmlns:a16="http://schemas.microsoft.com/office/drawing/2014/main" id="{3DA9E36A-261A-42A5-B7FF-EF3D2A148474}"/>
              </a:ext>
            </a:extLst>
          </p:cNvPr>
          <p:cNvSpPr txBox="1"/>
          <p:nvPr/>
        </p:nvSpPr>
        <p:spPr>
          <a:xfrm>
            <a:off x="608632" y="5421956"/>
            <a:ext cx="10681854" cy="523220"/>
          </a:xfrm>
          <a:prstGeom prst="rect">
            <a:avLst/>
          </a:prstGeom>
          <a:noFill/>
        </p:spPr>
        <p:txBody>
          <a:bodyPr wrap="square" rtlCol="0">
            <a:spAutoFit/>
          </a:bodyPr>
          <a:lstStyle/>
          <a:p>
            <a:pPr algn="just"/>
            <a:r>
              <a:rPr lang="en-US" sz="2800" dirty="0">
                <a:solidFill>
                  <a:srgbClr val="FF0000"/>
                </a:solidFill>
                <a:latin typeface="Times New Roman" pitchFamily="18" charset="0"/>
                <a:cs typeface="Times New Roman" pitchFamily="18" charset="0"/>
                <a:sym typeface="Wingdings"/>
              </a:rPr>
              <a:t> Theo </a:t>
            </a:r>
            <a:r>
              <a:rPr lang="en-US" sz="2800" dirty="0" err="1">
                <a:solidFill>
                  <a:srgbClr val="FF0000"/>
                </a:solidFill>
                <a:latin typeface="Times New Roman" pitchFamily="18" charset="0"/>
                <a:cs typeface="Times New Roman" pitchFamily="18" charset="0"/>
                <a:sym typeface="Wingdings"/>
              </a:rPr>
              <a:t>em</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chất</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khí</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thoát</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ra</a:t>
            </a:r>
            <a:r>
              <a:rPr lang="en-US" sz="2800" dirty="0">
                <a:solidFill>
                  <a:srgbClr val="FF0000"/>
                </a:solidFill>
                <a:latin typeface="Times New Roman" pitchFamily="18" charset="0"/>
                <a:cs typeface="Times New Roman" pitchFamily="18" charset="0"/>
                <a:sym typeface="Wingdings"/>
              </a:rPr>
              <a:t> ở </a:t>
            </a:r>
            <a:r>
              <a:rPr lang="en-US" sz="2800" dirty="0" err="1">
                <a:solidFill>
                  <a:srgbClr val="FF0000"/>
                </a:solidFill>
                <a:latin typeface="Times New Roman" pitchFamily="18" charset="0"/>
                <a:cs typeface="Times New Roman" pitchFamily="18" charset="0"/>
                <a:sym typeface="Wingdings"/>
              </a:rPr>
              <a:t>thí</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nghiệm</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trên</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là</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khí</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gì</a:t>
            </a:r>
            <a:r>
              <a:rPr lang="en-US" sz="2800" dirty="0">
                <a:solidFill>
                  <a:srgbClr val="FF0000"/>
                </a:solidFill>
                <a:latin typeface="Times New Roman" pitchFamily="18" charset="0"/>
                <a:cs typeface="Times New Roman" pitchFamily="18" charset="0"/>
                <a:sym typeface="Wingdings"/>
              </a:rPr>
              <a:t>?</a:t>
            </a:r>
            <a:endParaRPr lang="vi-VN" sz="2800" dirty="0">
              <a:solidFill>
                <a:srgbClr val="FF0000"/>
              </a:solidFill>
              <a:latin typeface="Times New Roman" pitchFamily="18" charset="0"/>
              <a:cs typeface="Times New Roman" pitchFamily="18" charset="0"/>
            </a:endParaRPr>
          </a:p>
        </p:txBody>
      </p:sp>
      <p:sp>
        <p:nvSpPr>
          <p:cNvPr id="16" name="TextBox 15">
            <a:extLst>
              <a:ext uri="{FF2B5EF4-FFF2-40B4-BE49-F238E27FC236}">
                <a16:creationId xmlns:a16="http://schemas.microsoft.com/office/drawing/2014/main" id="{18F8CC9F-A1F9-4769-A15C-A5FBF56C0939}"/>
              </a:ext>
            </a:extLst>
          </p:cNvPr>
          <p:cNvSpPr txBox="1"/>
          <p:nvPr/>
        </p:nvSpPr>
        <p:spPr>
          <a:xfrm>
            <a:off x="242938" y="5889787"/>
            <a:ext cx="10681854" cy="523220"/>
          </a:xfrm>
          <a:prstGeom prst="rect">
            <a:avLst/>
          </a:prstGeom>
          <a:noFill/>
        </p:spPr>
        <p:txBody>
          <a:bodyPr wrap="square" rtlCol="0">
            <a:spAutoFit/>
          </a:bodyPr>
          <a:lstStyle/>
          <a:p>
            <a:pPr algn="just"/>
            <a:r>
              <a:rPr lang="en-US" sz="2800" dirty="0">
                <a:solidFill>
                  <a:srgbClr val="FF0000"/>
                </a:solidFill>
                <a:latin typeface="Times New Roman" pitchFamily="18" charset="0"/>
                <a:cs typeface="Times New Roman" pitchFamily="18" charset="0"/>
                <a:sym typeface="Wingdings"/>
              </a:rPr>
              <a:t> Dung </a:t>
            </a:r>
            <a:r>
              <a:rPr lang="en-US" sz="2800" dirty="0" err="1">
                <a:solidFill>
                  <a:srgbClr val="FF0000"/>
                </a:solidFill>
                <a:latin typeface="Times New Roman" pitchFamily="18" charset="0"/>
                <a:cs typeface="Times New Roman" pitchFamily="18" charset="0"/>
                <a:sym typeface="Wingdings"/>
              </a:rPr>
              <a:t>dịch</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không</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màu</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còn</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lại</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trong</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ống</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nghiệm</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là</a:t>
            </a:r>
            <a:r>
              <a:rPr lang="en-US" sz="2800" dirty="0">
                <a:solidFill>
                  <a:srgbClr val="FF0000"/>
                </a:solidFill>
                <a:latin typeface="Times New Roman" pitchFamily="18" charset="0"/>
                <a:cs typeface="Times New Roman" pitchFamily="18" charset="0"/>
                <a:sym typeface="Wingdings"/>
              </a:rPr>
              <a:t> dung </a:t>
            </a:r>
            <a:r>
              <a:rPr lang="en-US" sz="2800" dirty="0" err="1">
                <a:solidFill>
                  <a:srgbClr val="FF0000"/>
                </a:solidFill>
                <a:latin typeface="Times New Roman" pitchFamily="18" charset="0"/>
                <a:cs typeface="Times New Roman" pitchFamily="18" charset="0"/>
                <a:sym typeface="Wingdings"/>
              </a:rPr>
              <a:t>dịch</a:t>
            </a:r>
            <a:r>
              <a:rPr lang="en-US" sz="2800" dirty="0">
                <a:solidFill>
                  <a:srgbClr val="FF0000"/>
                </a:solidFill>
                <a:latin typeface="Times New Roman" pitchFamily="18" charset="0"/>
                <a:cs typeface="Times New Roman" pitchFamily="18" charset="0"/>
                <a:sym typeface="Wingdings"/>
              </a:rPr>
              <a:t> </a:t>
            </a:r>
            <a:r>
              <a:rPr lang="en-US" sz="2800" dirty="0" err="1">
                <a:solidFill>
                  <a:srgbClr val="FF0000"/>
                </a:solidFill>
                <a:latin typeface="Times New Roman" pitchFamily="18" charset="0"/>
                <a:cs typeface="Times New Roman" pitchFamily="18" charset="0"/>
                <a:sym typeface="Wingdings"/>
              </a:rPr>
              <a:t>nào</a:t>
            </a:r>
            <a:r>
              <a:rPr lang="en-US" sz="2800" dirty="0">
                <a:solidFill>
                  <a:srgbClr val="FF0000"/>
                </a:solidFill>
                <a:latin typeface="Times New Roman" pitchFamily="18" charset="0"/>
                <a:cs typeface="Times New Roman" pitchFamily="18" charset="0"/>
                <a:sym typeface="Wingdings"/>
              </a:rPr>
              <a:t>?</a:t>
            </a:r>
            <a:endParaRPr lang="vi-VN" sz="2800" dirty="0">
              <a:solidFill>
                <a:srgbClr val="FF0000"/>
              </a:solidFill>
              <a:latin typeface="Times New Roman" pitchFamily="18" charset="0"/>
              <a:cs typeface="Times New Roman" pitchFamily="18" charset="0"/>
            </a:endParaRPr>
          </a:p>
        </p:txBody>
      </p:sp>
      <p:sp>
        <p:nvSpPr>
          <p:cNvPr id="17" name="TextBox 16">
            <a:extLst>
              <a:ext uri="{FF2B5EF4-FFF2-40B4-BE49-F238E27FC236}">
                <a16:creationId xmlns:a16="http://schemas.microsoft.com/office/drawing/2014/main" id="{20CE4530-000F-4779-9446-CE5D5C2F1B75}"/>
              </a:ext>
            </a:extLst>
          </p:cNvPr>
          <p:cNvSpPr txBox="1"/>
          <p:nvPr/>
        </p:nvSpPr>
        <p:spPr>
          <a:xfrm>
            <a:off x="9431077" y="5446280"/>
            <a:ext cx="1075780" cy="461665"/>
          </a:xfrm>
          <a:prstGeom prst="rect">
            <a:avLst/>
          </a:prstGeom>
          <a:noFill/>
        </p:spPr>
        <p:txBody>
          <a:bodyPr wrap="square" rtlCol="0">
            <a:spAutoFit/>
          </a:bodyPr>
          <a:lstStyle/>
          <a:p>
            <a:r>
              <a:rPr lang="en-US" sz="2400" b="1" dirty="0" err="1"/>
              <a:t>Khí</a:t>
            </a:r>
            <a:r>
              <a:rPr lang="en-US" sz="2400" b="1" dirty="0"/>
              <a:t> H</a:t>
            </a:r>
            <a:r>
              <a:rPr lang="en-US" sz="2400" b="1" baseline="-25000" dirty="0"/>
              <a:t>2</a:t>
            </a:r>
            <a:endParaRPr lang="en-US" sz="2400" b="1" dirty="0"/>
          </a:p>
        </p:txBody>
      </p:sp>
      <p:sp>
        <p:nvSpPr>
          <p:cNvPr id="18" name="TextBox 17">
            <a:extLst>
              <a:ext uri="{FF2B5EF4-FFF2-40B4-BE49-F238E27FC236}">
                <a16:creationId xmlns:a16="http://schemas.microsoft.com/office/drawing/2014/main" id="{ECDAD9E1-C710-4EBC-B71F-FC6390609004}"/>
              </a:ext>
            </a:extLst>
          </p:cNvPr>
          <p:cNvSpPr txBox="1"/>
          <p:nvPr/>
        </p:nvSpPr>
        <p:spPr>
          <a:xfrm>
            <a:off x="9473607" y="6332329"/>
            <a:ext cx="2328531" cy="461665"/>
          </a:xfrm>
          <a:prstGeom prst="rect">
            <a:avLst/>
          </a:prstGeom>
          <a:noFill/>
        </p:spPr>
        <p:txBody>
          <a:bodyPr wrap="square" rtlCol="0">
            <a:spAutoFit/>
          </a:bodyPr>
          <a:lstStyle/>
          <a:p>
            <a:r>
              <a:rPr lang="en-US" sz="2400" b="1" dirty="0"/>
              <a:t>Dung </a:t>
            </a:r>
            <a:r>
              <a:rPr lang="en-US" sz="2400" b="1" dirty="0" err="1"/>
              <a:t>dịch</a:t>
            </a:r>
            <a:r>
              <a:rPr lang="en-US" sz="2400" b="1" dirty="0"/>
              <a:t> ZnCl</a:t>
            </a:r>
            <a:r>
              <a:rPr lang="en-US" sz="2400" b="1" baseline="-25000" dirty="0"/>
              <a:t>2</a:t>
            </a:r>
            <a:endParaRPr lang="en-US" sz="2400" b="1" dirty="0"/>
          </a:p>
        </p:txBody>
      </p:sp>
    </p:spTree>
    <p:extLst>
      <p:ext uri="{BB962C8B-B14F-4D97-AF65-F5344CB8AC3E}">
        <p14:creationId xmlns:p14="http://schemas.microsoft.com/office/powerpoint/2010/main" val="354593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1000"/>
                                        <p:tgtEl>
                                          <p:spTgt spid="12"/>
                                        </p:tgtEl>
                                      </p:cBhvr>
                                    </p:animEffect>
                                    <p:anim calcmode="lin" valueType="num">
                                      <p:cBhvr>
                                        <p:cTn id="36" dur="1000" fill="hold"/>
                                        <p:tgtEl>
                                          <p:spTgt spid="12"/>
                                        </p:tgtEl>
                                        <p:attrNameLst>
                                          <p:attrName>ppt_x</p:attrName>
                                        </p:attrNameLst>
                                      </p:cBhvr>
                                      <p:tavLst>
                                        <p:tav tm="0">
                                          <p:val>
                                            <p:strVal val="#ppt_x"/>
                                          </p:val>
                                        </p:tav>
                                        <p:tav tm="100000">
                                          <p:val>
                                            <p:strVal val="#ppt_x"/>
                                          </p:val>
                                        </p:tav>
                                      </p:tavLst>
                                    </p:anim>
                                    <p:anim calcmode="lin" valueType="num">
                                      <p:cBhvr>
                                        <p:cTn id="3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anim calcmode="lin" valueType="num">
                                      <p:cBhvr>
                                        <p:cTn id="43" dur="1000" fill="hold"/>
                                        <p:tgtEl>
                                          <p:spTgt spid="9"/>
                                        </p:tgtEl>
                                        <p:attrNameLst>
                                          <p:attrName>ppt_x</p:attrName>
                                        </p:attrNameLst>
                                      </p:cBhvr>
                                      <p:tavLst>
                                        <p:tav tm="0">
                                          <p:val>
                                            <p:strVal val="#ppt_x"/>
                                          </p:val>
                                        </p:tav>
                                        <p:tav tm="100000">
                                          <p:val>
                                            <p:strVal val="#ppt_x"/>
                                          </p:val>
                                        </p:tav>
                                      </p:tavLst>
                                    </p:anim>
                                    <p:anim calcmode="lin" valueType="num">
                                      <p:cBhvr>
                                        <p:cTn id="4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1000"/>
                                        <p:tgtEl>
                                          <p:spTgt spid="13"/>
                                        </p:tgtEl>
                                      </p:cBhvr>
                                    </p:animEffect>
                                    <p:anim calcmode="lin" valueType="num">
                                      <p:cBhvr>
                                        <p:cTn id="50" dur="1000" fill="hold"/>
                                        <p:tgtEl>
                                          <p:spTgt spid="13"/>
                                        </p:tgtEl>
                                        <p:attrNameLst>
                                          <p:attrName>ppt_x</p:attrName>
                                        </p:attrNameLst>
                                      </p:cBhvr>
                                      <p:tavLst>
                                        <p:tav tm="0">
                                          <p:val>
                                            <p:strVal val="#ppt_x"/>
                                          </p:val>
                                        </p:tav>
                                        <p:tav tm="100000">
                                          <p:val>
                                            <p:strVal val="#ppt_x"/>
                                          </p:val>
                                        </p:tav>
                                      </p:tavLst>
                                    </p:anim>
                                    <p:anim calcmode="lin" valueType="num">
                                      <p:cBhvr>
                                        <p:cTn id="5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fade">
                                      <p:cBhvr>
                                        <p:cTn id="56" dur="1000"/>
                                        <p:tgtEl>
                                          <p:spTgt spid="10"/>
                                        </p:tgtEl>
                                      </p:cBhvr>
                                    </p:animEffect>
                                    <p:anim calcmode="lin" valueType="num">
                                      <p:cBhvr>
                                        <p:cTn id="57" dur="1000" fill="hold"/>
                                        <p:tgtEl>
                                          <p:spTgt spid="10"/>
                                        </p:tgtEl>
                                        <p:attrNameLst>
                                          <p:attrName>ppt_x</p:attrName>
                                        </p:attrNameLst>
                                      </p:cBhvr>
                                      <p:tavLst>
                                        <p:tav tm="0">
                                          <p:val>
                                            <p:strVal val="#ppt_x"/>
                                          </p:val>
                                        </p:tav>
                                        <p:tav tm="100000">
                                          <p:val>
                                            <p:strVal val="#ppt_x"/>
                                          </p:val>
                                        </p:tav>
                                      </p:tavLst>
                                    </p:anim>
                                    <p:anim calcmode="lin" valueType="num">
                                      <p:cBhvr>
                                        <p:cTn id="5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1000"/>
                                        <p:tgtEl>
                                          <p:spTgt spid="14"/>
                                        </p:tgtEl>
                                      </p:cBhvr>
                                    </p:animEffect>
                                    <p:anim calcmode="lin" valueType="num">
                                      <p:cBhvr>
                                        <p:cTn id="64" dur="1000" fill="hold"/>
                                        <p:tgtEl>
                                          <p:spTgt spid="14"/>
                                        </p:tgtEl>
                                        <p:attrNameLst>
                                          <p:attrName>ppt_x</p:attrName>
                                        </p:attrNameLst>
                                      </p:cBhvr>
                                      <p:tavLst>
                                        <p:tav tm="0">
                                          <p:val>
                                            <p:strVal val="#ppt_x"/>
                                          </p:val>
                                        </p:tav>
                                        <p:tav tm="100000">
                                          <p:val>
                                            <p:strVal val="#ppt_x"/>
                                          </p:val>
                                        </p:tav>
                                      </p:tavLst>
                                    </p:anim>
                                    <p:anim calcmode="lin" valueType="num">
                                      <p:cBhvr>
                                        <p:cTn id="6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2" presetClass="entr" presetSubtype="4" fill="hold" grpId="0" nodeType="clickEffect">
                                  <p:stCondLst>
                                    <p:cond delay="0"/>
                                  </p:stCondLst>
                                  <p:childTnLst>
                                    <p:set>
                                      <p:cBhvr>
                                        <p:cTn id="69" dur="1" fill="hold">
                                          <p:stCondLst>
                                            <p:cond delay="0"/>
                                          </p:stCondLst>
                                        </p:cTn>
                                        <p:tgtEl>
                                          <p:spTgt spid="15"/>
                                        </p:tgtEl>
                                        <p:attrNameLst>
                                          <p:attrName>style.visibility</p:attrName>
                                        </p:attrNameLst>
                                      </p:cBhvr>
                                      <p:to>
                                        <p:strVal val="visible"/>
                                      </p:to>
                                    </p:set>
                                    <p:animEffect transition="in" filter="slide(fromBottom)">
                                      <p:cBhvr>
                                        <p:cTn id="70" dur="1000"/>
                                        <p:tgtEl>
                                          <p:spTgt spid="15"/>
                                        </p:tgtEl>
                                      </p:cBhvr>
                                    </p:animEffect>
                                  </p:childTnLst>
                                </p:cTn>
                              </p:par>
                            </p:childTnLst>
                          </p:cTn>
                        </p:par>
                      </p:childTnLst>
                    </p:cTn>
                  </p:par>
                  <p:par>
                    <p:cTn id="71" fill="hold">
                      <p:stCondLst>
                        <p:cond delay="indefinite"/>
                      </p:stCondLst>
                      <p:childTnLst>
                        <p:par>
                          <p:cTn id="72" fill="hold">
                            <p:stCondLst>
                              <p:cond delay="0"/>
                            </p:stCondLst>
                            <p:childTnLst>
                              <p:par>
                                <p:cTn id="73" presetID="12" presetClass="entr" presetSubtype="4"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animEffect transition="in" filter="slide(fromBottom)">
                                      <p:cBhvr>
                                        <p:cTn id="75" dur="1000"/>
                                        <p:tgtEl>
                                          <p:spTgt spid="16"/>
                                        </p:tgtEl>
                                      </p:cBhvr>
                                    </p:animEffect>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17"/>
                                        </p:tgtEl>
                                        <p:attrNameLst>
                                          <p:attrName>style.visibility</p:attrName>
                                        </p:attrNameLst>
                                      </p:cBhvr>
                                      <p:to>
                                        <p:strVal val="visible"/>
                                      </p:to>
                                    </p:set>
                                    <p:animEffect transition="in" filter="fade">
                                      <p:cBhvr>
                                        <p:cTn id="80" dur="1000"/>
                                        <p:tgtEl>
                                          <p:spTgt spid="17"/>
                                        </p:tgtEl>
                                      </p:cBhvr>
                                    </p:animEffect>
                                    <p:anim calcmode="lin" valueType="num">
                                      <p:cBhvr>
                                        <p:cTn id="81" dur="1000" fill="hold"/>
                                        <p:tgtEl>
                                          <p:spTgt spid="17"/>
                                        </p:tgtEl>
                                        <p:attrNameLst>
                                          <p:attrName>ppt_x</p:attrName>
                                        </p:attrNameLst>
                                      </p:cBhvr>
                                      <p:tavLst>
                                        <p:tav tm="0">
                                          <p:val>
                                            <p:strVal val="#ppt_x"/>
                                          </p:val>
                                        </p:tav>
                                        <p:tav tm="100000">
                                          <p:val>
                                            <p:strVal val="#ppt_x"/>
                                          </p:val>
                                        </p:tav>
                                      </p:tavLst>
                                    </p:anim>
                                    <p:anim calcmode="lin" valueType="num">
                                      <p:cBhvr>
                                        <p:cTn id="82"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 calcmode="lin" valueType="num">
                                      <p:cBhvr additive="base">
                                        <p:cTn id="87" dur="500" fill="hold"/>
                                        <p:tgtEl>
                                          <p:spTgt spid="18"/>
                                        </p:tgtEl>
                                        <p:attrNameLst>
                                          <p:attrName>ppt_x</p:attrName>
                                        </p:attrNameLst>
                                      </p:cBhvr>
                                      <p:tavLst>
                                        <p:tav tm="0">
                                          <p:val>
                                            <p:strVal val="#ppt_x"/>
                                          </p:val>
                                        </p:tav>
                                        <p:tav tm="100000">
                                          <p:val>
                                            <p:strVal val="#ppt_x"/>
                                          </p:val>
                                        </p:tav>
                                      </p:tavLst>
                                    </p:anim>
                                    <p:anim calcmode="lin" valueType="num">
                                      <p:cBhvr additive="base">
                                        <p:cTn id="8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a:solidFill>
                  <a:srgbClr val="FF00FF"/>
                </a:solidFill>
                <a:latin typeface="Times New Roman" pitchFamily="18" charset="0"/>
                <a:cs typeface="Times New Roman" pitchFamily="18" charset="0"/>
              </a:rPr>
              <a:t>BÀI</a:t>
            </a:r>
            <a:r>
              <a:rPr lang="en-US" sz="2600" b="1" dirty="0">
                <a:solidFill>
                  <a:srgbClr val="FF00FF"/>
                </a:solidFill>
                <a:latin typeface="Times New Roman" pitchFamily="18" charset="0"/>
                <a:cs typeface="Times New Roman" pitchFamily="18" charset="0"/>
              </a:rPr>
              <a:t> 8: ACID</a:t>
            </a:r>
          </a:p>
        </p:txBody>
      </p:sp>
      <p:sp>
        <p:nvSpPr>
          <p:cNvPr id="6" name="TextBox 5"/>
          <p:cNvSpPr txBox="1"/>
          <p:nvPr/>
        </p:nvSpPr>
        <p:spPr>
          <a:xfrm>
            <a:off x="0" y="368784"/>
            <a:ext cx="12192000" cy="461665"/>
          </a:xfrm>
          <a:prstGeom prst="rect">
            <a:avLst/>
          </a:prstGeom>
          <a:noFill/>
        </p:spPr>
        <p:txBody>
          <a:bodyPr wrap="square" rtlCol="0">
            <a:spAutoFit/>
          </a:bodyPr>
          <a:lstStyle/>
          <a:p>
            <a:r>
              <a:rPr lang="en-US" sz="2400" b="1" dirty="0">
                <a:solidFill>
                  <a:srgbClr val="0000FF"/>
                </a:solidFill>
                <a:latin typeface="Times New Roman" pitchFamily="18" charset="0"/>
                <a:cs typeface="Times New Roman" pitchFamily="18" charset="0"/>
              </a:rPr>
              <a:t>I. </a:t>
            </a:r>
            <a:r>
              <a:rPr lang="en-US" sz="2400" b="1" dirty="0" err="1">
                <a:solidFill>
                  <a:srgbClr val="0000FF"/>
                </a:solidFill>
                <a:latin typeface="Times New Roman" pitchFamily="18" charset="0"/>
                <a:cs typeface="Times New Roman" pitchFamily="18" charset="0"/>
              </a:rPr>
              <a:t>KHÁI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NIỆM</a:t>
            </a:r>
            <a:r>
              <a:rPr lang="en-US" sz="2400" b="1" dirty="0">
                <a:solidFill>
                  <a:srgbClr val="0000FF"/>
                </a:solidFill>
                <a:latin typeface="Times New Roman" pitchFamily="18" charset="0"/>
                <a:cs typeface="Times New Roman" pitchFamily="18" charset="0"/>
              </a:rPr>
              <a:t> ACID</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3" name="TextBox 22"/>
          <p:cNvSpPr txBox="1"/>
          <p:nvPr/>
        </p:nvSpPr>
        <p:spPr>
          <a:xfrm>
            <a:off x="0" y="742724"/>
            <a:ext cx="12192000" cy="461665"/>
          </a:xfrm>
          <a:prstGeom prst="rect">
            <a:avLst/>
          </a:prstGeom>
          <a:noFill/>
        </p:spPr>
        <p:txBody>
          <a:bodyPr wrap="square" rtlCol="0">
            <a:spAutoFit/>
          </a:bodyPr>
          <a:lstStyle/>
          <a:p>
            <a:r>
              <a:rPr lang="en-US" sz="2400" b="1" dirty="0">
                <a:solidFill>
                  <a:srgbClr val="0000FF"/>
                </a:solidFill>
                <a:latin typeface="Times New Roman" pitchFamily="18" charset="0"/>
                <a:cs typeface="Times New Roman" pitchFamily="18" charset="0"/>
              </a:rPr>
              <a:t>II.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CHẤT</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HÓA</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HỌC</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CỦA</a:t>
            </a:r>
            <a:r>
              <a:rPr lang="en-US" sz="2400" b="1" dirty="0">
                <a:solidFill>
                  <a:srgbClr val="0000FF"/>
                </a:solidFill>
                <a:latin typeface="Times New Roman" pitchFamily="18" charset="0"/>
                <a:cs typeface="Times New Roman" pitchFamily="18" charset="0"/>
              </a:rPr>
              <a:t> ACID</a:t>
            </a:r>
          </a:p>
        </p:txBody>
      </p:sp>
      <p:sp>
        <p:nvSpPr>
          <p:cNvPr id="24" name="TextBox 23"/>
          <p:cNvSpPr txBox="1"/>
          <p:nvPr/>
        </p:nvSpPr>
        <p:spPr>
          <a:xfrm>
            <a:off x="0" y="1130648"/>
            <a:ext cx="12192000" cy="461665"/>
          </a:xfrm>
          <a:prstGeom prst="rect">
            <a:avLst/>
          </a:prstGeom>
          <a:noFill/>
        </p:spPr>
        <p:txBody>
          <a:bodyPr wrap="square" rtlCol="0">
            <a:spAutoFit/>
          </a:bodyPr>
          <a:lstStyle/>
          <a:p>
            <a:r>
              <a:rPr lang="en-US" sz="2400" b="1" dirty="0">
                <a:solidFill>
                  <a:srgbClr val="0000FF"/>
                </a:solidFill>
                <a:latin typeface="Times New Roman" pitchFamily="18" charset="0"/>
                <a:cs typeface="Times New Roman" pitchFamily="18" charset="0"/>
              </a:rPr>
              <a:t>1. </a:t>
            </a:r>
            <a:r>
              <a:rPr lang="en-US" sz="2400" b="1" dirty="0" err="1">
                <a:solidFill>
                  <a:srgbClr val="0000FF"/>
                </a:solidFill>
                <a:latin typeface="Times New Roman" pitchFamily="18" charset="0"/>
                <a:cs typeface="Times New Roman" pitchFamily="18" charset="0"/>
              </a:rPr>
              <a:t>Làm</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đổi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màu</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chất</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chỉ</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thị</a:t>
            </a:r>
            <a:endParaRPr lang="en-US" sz="2400" b="1" dirty="0">
              <a:solidFill>
                <a:srgbClr val="0000FF"/>
              </a:solidFill>
              <a:latin typeface="Times New Roman" pitchFamily="18" charset="0"/>
              <a:cs typeface="Times New Roman" pitchFamily="18" charset="0"/>
            </a:endParaRPr>
          </a:p>
        </p:txBody>
      </p:sp>
      <p:sp>
        <p:nvSpPr>
          <p:cNvPr id="25" name="TextBox 24"/>
          <p:cNvSpPr txBox="1"/>
          <p:nvPr/>
        </p:nvSpPr>
        <p:spPr>
          <a:xfrm>
            <a:off x="0" y="1467123"/>
            <a:ext cx="12192000" cy="523220"/>
          </a:xfrm>
          <a:prstGeom prst="rect">
            <a:avLst/>
          </a:prstGeom>
          <a:noFill/>
        </p:spPr>
        <p:txBody>
          <a:bodyPr wrap="square" rtlCol="0">
            <a:spAutoFit/>
          </a:bodyPr>
          <a:lstStyle/>
          <a:p>
            <a:pPr marL="342900" indent="-342900" algn="just">
              <a:buFontTx/>
              <a:buChar char="-"/>
            </a:pPr>
            <a:r>
              <a:rPr lang="en-US" sz="2800" dirty="0">
                <a:solidFill>
                  <a:srgbClr val="0000FF"/>
                </a:solidFill>
                <a:latin typeface="Times New Roman" panose="02020603050405020304" pitchFamily="18" charset="0"/>
                <a:cs typeface="Times New Roman" panose="02020603050405020304" pitchFamily="18" charset="0"/>
              </a:rPr>
              <a:t>Dung </a:t>
            </a:r>
            <a:r>
              <a:rPr lang="en-US" sz="2800" dirty="0" err="1">
                <a:solidFill>
                  <a:srgbClr val="0000FF"/>
                </a:solidFill>
                <a:latin typeface="Times New Roman" panose="02020603050405020304" pitchFamily="18" charset="0"/>
                <a:cs typeface="Times New Roman" panose="02020603050405020304" pitchFamily="18" charset="0"/>
              </a:rPr>
              <a:t>dịch</a:t>
            </a:r>
            <a:r>
              <a:rPr lang="en-US" sz="2800" dirty="0">
                <a:solidFill>
                  <a:srgbClr val="0000FF"/>
                </a:solidFill>
                <a:latin typeface="Times New Roman" panose="02020603050405020304" pitchFamily="18" charset="0"/>
                <a:cs typeface="Times New Roman" panose="02020603050405020304" pitchFamily="18" charset="0"/>
              </a:rPr>
              <a:t> acid </a:t>
            </a:r>
            <a:r>
              <a:rPr lang="en-US" sz="2800" dirty="0" err="1">
                <a:solidFill>
                  <a:srgbClr val="0000FF"/>
                </a:solidFill>
                <a:latin typeface="Times New Roman" panose="02020603050405020304" pitchFamily="18" charset="0"/>
                <a:cs typeface="Times New Roman" panose="02020603050405020304" pitchFamily="18" charset="0"/>
              </a:rPr>
              <a:t>làm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quỳ</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tím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chuyển</a:t>
            </a:r>
            <a:r>
              <a:rPr lang="en-US" sz="2800" dirty="0">
                <a:solidFill>
                  <a:srgbClr val="0000FF"/>
                </a:solidFill>
                <a:latin typeface="Times New Roman" panose="02020603050405020304" pitchFamily="18" charset="0"/>
                <a:cs typeface="Times New Roman" panose="02020603050405020304" pitchFamily="18" charset="0"/>
              </a:rPr>
              <a:t> sang </a:t>
            </a:r>
            <a:r>
              <a:rPr lang="en-US" sz="2800" dirty="0" err="1">
                <a:solidFill>
                  <a:srgbClr val="0000FF"/>
                </a:solidFill>
                <a:latin typeface="Times New Roman" panose="02020603050405020304" pitchFamily="18" charset="0"/>
                <a:cs typeface="Times New Roman" panose="02020603050405020304" pitchFamily="18" charset="0"/>
              </a:rPr>
              <a:t>màu</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đỏ</a:t>
            </a:r>
            <a:r>
              <a:rPr lang="en-US" sz="2800" dirty="0">
                <a:solidFill>
                  <a:srgbClr val="0000FF"/>
                </a:solidFill>
                <a:latin typeface="Times New Roman" panose="02020603050405020304" pitchFamily="18" charset="0"/>
                <a:cs typeface="Times New Roman" panose="02020603050405020304" pitchFamily="18" charset="0"/>
              </a:rPr>
              <a:t>.</a:t>
            </a:r>
          </a:p>
        </p:txBody>
      </p:sp>
      <p:sp>
        <p:nvSpPr>
          <p:cNvPr id="26" name="TextBox 25"/>
          <p:cNvSpPr txBox="1"/>
          <p:nvPr/>
        </p:nvSpPr>
        <p:spPr>
          <a:xfrm>
            <a:off x="-5" y="1896623"/>
            <a:ext cx="12192000" cy="523220"/>
          </a:xfrm>
          <a:prstGeom prst="rect">
            <a:avLst/>
          </a:prstGeom>
          <a:noFill/>
        </p:spPr>
        <p:txBody>
          <a:bodyPr wrap="square" rtlCol="0">
            <a:spAutoFit/>
          </a:bodyPr>
          <a:lstStyle/>
          <a:p>
            <a:pPr marL="342900" indent="-342900" algn="just"/>
            <a:r>
              <a:rPr lang="en-US" sz="2800" dirty="0">
                <a:solidFill>
                  <a:srgbClr val="0000FF"/>
                </a:solidFill>
                <a:latin typeface="Times New Roman" panose="02020603050405020304" pitchFamily="18" charset="0"/>
                <a:cs typeface="Times New Roman" panose="02020603050405020304" pitchFamily="18" charset="0"/>
                <a:sym typeface="Wingdings 3"/>
              </a:rPr>
              <a:t> </a:t>
            </a:r>
            <a:r>
              <a:rPr lang="en-US" sz="2800" dirty="0" err="1">
                <a:solidFill>
                  <a:srgbClr val="0000FF"/>
                </a:solidFill>
                <a:latin typeface="Times New Roman" panose="02020603050405020304" pitchFamily="18" charset="0"/>
                <a:cs typeface="Times New Roman" panose="02020603050405020304" pitchFamily="18" charset="0"/>
              </a:rPr>
              <a:t>Quỳ</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tím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được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dùng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làm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chất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chỉ</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thị</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màu</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để</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nhận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ra</a:t>
            </a:r>
            <a:r>
              <a:rPr lang="en-US" sz="2800" dirty="0">
                <a:solidFill>
                  <a:srgbClr val="0000FF"/>
                </a:solidFill>
                <a:latin typeface="Times New Roman" panose="02020603050405020304" pitchFamily="18" charset="0"/>
                <a:cs typeface="Times New Roman" panose="02020603050405020304" pitchFamily="18" charset="0"/>
              </a:rPr>
              <a:t> dung </a:t>
            </a:r>
            <a:r>
              <a:rPr lang="en-US" sz="2800" dirty="0" err="1">
                <a:solidFill>
                  <a:srgbClr val="0000FF"/>
                </a:solidFill>
                <a:latin typeface="Times New Roman" panose="02020603050405020304" pitchFamily="18" charset="0"/>
                <a:cs typeface="Times New Roman" panose="02020603050405020304" pitchFamily="18" charset="0"/>
              </a:rPr>
              <a:t>dịch</a:t>
            </a:r>
            <a:r>
              <a:rPr lang="en-US" sz="2800" dirty="0">
                <a:solidFill>
                  <a:srgbClr val="0000FF"/>
                </a:solidFill>
                <a:latin typeface="Times New Roman" panose="02020603050405020304" pitchFamily="18" charset="0"/>
                <a:cs typeface="Times New Roman" panose="02020603050405020304" pitchFamily="18" charset="0"/>
              </a:rPr>
              <a:t> acid.</a:t>
            </a:r>
          </a:p>
        </p:txBody>
      </p:sp>
      <p:sp>
        <p:nvSpPr>
          <p:cNvPr id="27" name="TextBox 26"/>
          <p:cNvSpPr txBox="1"/>
          <p:nvPr/>
        </p:nvSpPr>
        <p:spPr>
          <a:xfrm>
            <a:off x="0" y="2377557"/>
            <a:ext cx="12192000" cy="461665"/>
          </a:xfrm>
          <a:prstGeom prst="rect">
            <a:avLst/>
          </a:prstGeom>
          <a:noFill/>
        </p:spPr>
        <p:txBody>
          <a:bodyPr wrap="square" rtlCol="0">
            <a:spAutoFit/>
          </a:bodyPr>
          <a:lstStyle/>
          <a:p>
            <a:r>
              <a:rPr lang="en-US" sz="2400" b="1" dirty="0">
                <a:solidFill>
                  <a:srgbClr val="0000FF"/>
                </a:solidFill>
                <a:latin typeface="Times New Roman" pitchFamily="18" charset="0"/>
                <a:cs typeface="Times New Roman" pitchFamily="18" charset="0"/>
              </a:rPr>
              <a:t>2. </a:t>
            </a:r>
            <a:r>
              <a:rPr lang="en-US" sz="2400" b="1" dirty="0" err="1">
                <a:solidFill>
                  <a:srgbClr val="0000FF"/>
                </a:solidFill>
                <a:latin typeface="Times New Roman" pitchFamily="18" charset="0"/>
                <a:cs typeface="Times New Roman" pitchFamily="18" charset="0"/>
              </a:rPr>
              <a:t>Tác</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dụng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với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kim</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loại</a:t>
            </a:r>
            <a:endParaRPr lang="en-US" sz="2400" b="1" dirty="0">
              <a:solidFill>
                <a:srgbClr val="0000FF"/>
              </a:solidFill>
              <a:latin typeface="Times New Roman" pitchFamily="18" charset="0"/>
              <a:cs typeface="Times New Roman" pitchFamily="18" charset="0"/>
            </a:endParaRPr>
          </a:p>
        </p:txBody>
      </p:sp>
      <p:sp>
        <p:nvSpPr>
          <p:cNvPr id="28" name="TextBox 27"/>
          <p:cNvSpPr txBox="1"/>
          <p:nvPr/>
        </p:nvSpPr>
        <p:spPr>
          <a:xfrm>
            <a:off x="0" y="2811016"/>
            <a:ext cx="12192000" cy="523220"/>
          </a:xfrm>
          <a:prstGeom prst="rect">
            <a:avLst/>
          </a:prstGeom>
          <a:noFill/>
        </p:spPr>
        <p:txBody>
          <a:bodyPr wrap="square" rtlCol="0">
            <a:spAutoFit/>
          </a:bodyPr>
          <a:lstStyle/>
          <a:p>
            <a:pPr marL="342900" indent="-342900" algn="just">
              <a:buFontTx/>
              <a:buChar char="-"/>
            </a:pPr>
            <a:r>
              <a:rPr lang="en-US" sz="2800" dirty="0" err="1">
                <a:solidFill>
                  <a:srgbClr val="0000FF"/>
                </a:solidFill>
                <a:latin typeface="Times New Roman" panose="02020603050405020304" pitchFamily="18" charset="0"/>
                <a:cs typeface="Times New Roman" panose="02020603050405020304" pitchFamily="18" charset="0"/>
              </a:rPr>
              <a:t>PTHH</a:t>
            </a:r>
            <a:r>
              <a:rPr lang="en-US" sz="2800" dirty="0">
                <a:solidFill>
                  <a:srgbClr val="0000FF"/>
                </a:solidFill>
                <a:latin typeface="Times New Roman" panose="02020603050405020304" pitchFamily="18" charset="0"/>
                <a:cs typeface="Times New Roman" panose="02020603050405020304" pitchFamily="18" charset="0"/>
              </a:rPr>
              <a:t>:</a:t>
            </a:r>
          </a:p>
        </p:txBody>
      </p:sp>
      <p:sp>
        <p:nvSpPr>
          <p:cNvPr id="29" name="TextBox 28"/>
          <p:cNvSpPr txBox="1"/>
          <p:nvPr/>
        </p:nvSpPr>
        <p:spPr>
          <a:xfrm>
            <a:off x="0" y="3240502"/>
            <a:ext cx="12192000" cy="523220"/>
          </a:xfrm>
          <a:prstGeom prst="rect">
            <a:avLst/>
          </a:prstGeom>
          <a:noFill/>
        </p:spPr>
        <p:txBody>
          <a:bodyPr wrap="square" rtlCol="0">
            <a:spAutoFit/>
          </a:bodyPr>
          <a:lstStyle/>
          <a:p>
            <a:pPr marL="342900" indent="-342900" algn="just"/>
            <a:r>
              <a:rPr lang="en-US" sz="2800" dirty="0">
                <a:solidFill>
                  <a:srgbClr val="0000FF"/>
                </a:solidFill>
                <a:latin typeface="Times New Roman" panose="02020603050405020304" pitchFamily="18" charset="0"/>
                <a:cs typeface="Times New Roman" panose="02020603050405020304" pitchFamily="18" charset="0"/>
              </a:rPr>
              <a:t>		Zn	+	</a:t>
            </a:r>
            <a:r>
              <a:rPr lang="en-US" sz="2800" dirty="0" err="1">
                <a:solidFill>
                  <a:srgbClr val="0000FF"/>
                </a:solidFill>
                <a:latin typeface="Times New Roman" panose="02020603050405020304" pitchFamily="18" charset="0"/>
                <a:cs typeface="Times New Roman" panose="02020603050405020304" pitchFamily="18" charset="0"/>
              </a:rPr>
              <a:t>2HCl</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a:solidFill>
                  <a:srgbClr val="0000FF"/>
                </a:solidFill>
                <a:latin typeface="Times New Roman" panose="02020603050405020304" pitchFamily="18" charset="0"/>
                <a:cs typeface="Times New Roman" panose="02020603050405020304" pitchFamily="18" charset="0"/>
                <a:sym typeface="Wingdings 3"/>
              </a:rPr>
              <a:t>	</a:t>
            </a:r>
            <a:r>
              <a:rPr lang="en-US" sz="2800" dirty="0" err="1">
                <a:solidFill>
                  <a:srgbClr val="0000FF"/>
                </a:solidFill>
                <a:latin typeface="Times New Roman" panose="02020603050405020304" pitchFamily="18" charset="0"/>
                <a:cs typeface="Times New Roman" panose="02020603050405020304" pitchFamily="18" charset="0"/>
                <a:sym typeface="Wingdings 3"/>
              </a:rPr>
              <a:t>ZnCl</a:t>
            </a:r>
            <a:r>
              <a:rPr lang="en-US" sz="2800" baseline="-25000" dirty="0" err="1">
                <a:solidFill>
                  <a:srgbClr val="0000FF"/>
                </a:solidFill>
                <a:latin typeface="Times New Roman" panose="02020603050405020304" pitchFamily="18" charset="0"/>
                <a:cs typeface="Times New Roman" panose="02020603050405020304" pitchFamily="18" charset="0"/>
                <a:sym typeface="Wingdings 3"/>
              </a:rPr>
              <a:t>2</a:t>
            </a:r>
            <a:r>
              <a:rPr lang="en-US" sz="2800" dirty="0">
                <a:solidFill>
                  <a:srgbClr val="0000FF"/>
                </a:solidFill>
                <a:latin typeface="Times New Roman" panose="02020603050405020304" pitchFamily="18" charset="0"/>
                <a:cs typeface="Times New Roman" panose="02020603050405020304" pitchFamily="18" charset="0"/>
                <a:sym typeface="Wingdings 3"/>
              </a:rPr>
              <a:t>		+		</a:t>
            </a:r>
            <a:r>
              <a:rPr lang="en-US" sz="2800" dirty="0" err="1">
                <a:solidFill>
                  <a:srgbClr val="0000FF"/>
                </a:solidFill>
                <a:latin typeface="Times New Roman" panose="02020603050405020304" pitchFamily="18" charset="0"/>
                <a:cs typeface="Times New Roman" panose="02020603050405020304" pitchFamily="18" charset="0"/>
                <a:sym typeface="Wingdings 3"/>
              </a:rPr>
              <a:t>H</a:t>
            </a:r>
            <a:r>
              <a:rPr lang="en-US" sz="2800" baseline="-25000" dirty="0" err="1">
                <a:solidFill>
                  <a:srgbClr val="0000FF"/>
                </a:solidFill>
                <a:latin typeface="Times New Roman" panose="02020603050405020304" pitchFamily="18" charset="0"/>
                <a:cs typeface="Times New Roman" panose="02020603050405020304" pitchFamily="18" charset="0"/>
                <a:sym typeface="Wingdings 3"/>
              </a:rPr>
              <a:t>2</a:t>
            </a:r>
            <a:r>
              <a:rPr lang="en-US" sz="2800" dirty="0">
                <a:solidFill>
                  <a:srgbClr val="0000FF"/>
                </a:solidFill>
                <a:latin typeface="Times New Roman" panose="02020603050405020304" pitchFamily="18" charset="0"/>
                <a:cs typeface="Times New Roman" panose="02020603050405020304" pitchFamily="18" charset="0"/>
                <a:sym typeface="Wingdings 3"/>
              </a:rPr>
              <a:t></a:t>
            </a:r>
            <a:endParaRPr lang="en-US" sz="2800" dirty="0">
              <a:solidFill>
                <a:srgbClr val="0000FF"/>
              </a:solidFill>
              <a:latin typeface="Times New Roman" panose="02020603050405020304" pitchFamily="18" charset="0"/>
              <a:cs typeface="Times New Roman" panose="02020603050405020304" pitchFamily="18" charset="0"/>
            </a:endParaRPr>
          </a:p>
        </p:txBody>
      </p:sp>
      <p:sp>
        <p:nvSpPr>
          <p:cNvPr id="31" name="TextBox 30"/>
          <p:cNvSpPr txBox="1"/>
          <p:nvPr/>
        </p:nvSpPr>
        <p:spPr>
          <a:xfrm>
            <a:off x="0" y="3780829"/>
            <a:ext cx="12192000" cy="523220"/>
          </a:xfrm>
          <a:prstGeom prst="rect">
            <a:avLst/>
          </a:prstGeom>
          <a:noFill/>
        </p:spPr>
        <p:txBody>
          <a:bodyPr wrap="square" rtlCol="0">
            <a:spAutoFit/>
          </a:bodyPr>
          <a:lstStyle/>
          <a:p>
            <a:pPr marL="342900" indent="-342900" algn="just"/>
            <a:r>
              <a:rPr lang="en-US" sz="2800" dirty="0">
                <a:solidFill>
                  <a:srgbClr val="0000FF"/>
                </a:solidFill>
                <a:latin typeface="Times New Roman" panose="02020603050405020304" pitchFamily="18" charset="0"/>
                <a:cs typeface="Times New Roman" panose="02020603050405020304" pitchFamily="18" charset="0"/>
              </a:rPr>
              <a:t>		</a:t>
            </a:r>
            <a:r>
              <a:rPr lang="en-US" sz="2800" i="1" dirty="0">
                <a:solidFill>
                  <a:srgbClr val="0000FF"/>
                </a:solidFill>
                <a:latin typeface="Times New Roman" panose="02020603050405020304" pitchFamily="18" charset="0"/>
                <a:cs typeface="Times New Roman" panose="02020603050405020304" pitchFamily="18" charset="0"/>
              </a:rPr>
              <a:t>Zinc		Hydrochloric	</a:t>
            </a:r>
            <a:r>
              <a:rPr lang="en-US" sz="2800" i="1" dirty="0">
                <a:solidFill>
                  <a:srgbClr val="0000FF"/>
                </a:solidFill>
                <a:latin typeface="Times New Roman" panose="02020603050405020304" pitchFamily="18" charset="0"/>
                <a:cs typeface="Times New Roman" panose="02020603050405020304" pitchFamily="18" charset="0"/>
                <a:sym typeface="Wingdings 3"/>
              </a:rPr>
              <a:t>Zinc chloride		Hydrogen</a:t>
            </a:r>
            <a:endParaRPr lang="en-US" sz="2800" i="1" dirty="0">
              <a:solidFill>
                <a:srgbClr val="0000FF"/>
              </a:solidFill>
              <a:latin typeface="Times New Roman" panose="02020603050405020304" pitchFamily="18" charset="0"/>
              <a:cs typeface="Times New Roman" panose="02020603050405020304" pitchFamily="18" charset="0"/>
            </a:endParaRPr>
          </a:p>
        </p:txBody>
      </p:sp>
      <p:sp>
        <p:nvSpPr>
          <p:cNvPr id="32" name="TextBox 31"/>
          <p:cNvSpPr txBox="1"/>
          <p:nvPr/>
        </p:nvSpPr>
        <p:spPr>
          <a:xfrm>
            <a:off x="0" y="4265738"/>
            <a:ext cx="12192000" cy="523220"/>
          </a:xfrm>
          <a:prstGeom prst="rect">
            <a:avLst/>
          </a:prstGeom>
          <a:noFill/>
        </p:spPr>
        <p:txBody>
          <a:bodyPr wrap="square" rtlCol="0">
            <a:spAutoFit/>
          </a:bodyPr>
          <a:lstStyle/>
          <a:p>
            <a:pPr marL="342900" indent="-342900" algn="just"/>
            <a:r>
              <a:rPr lang="en-US" sz="2800" dirty="0">
                <a:solidFill>
                  <a:srgbClr val="0000FF"/>
                </a:solidFill>
                <a:latin typeface="Times New Roman" panose="02020603050405020304" pitchFamily="18" charset="0"/>
                <a:cs typeface="Times New Roman" panose="02020603050405020304" pitchFamily="18" charset="0"/>
              </a:rPr>
              <a:t>- Dung </a:t>
            </a:r>
            <a:r>
              <a:rPr lang="en-US" sz="2800" dirty="0" err="1">
                <a:solidFill>
                  <a:srgbClr val="0000FF"/>
                </a:solidFill>
                <a:latin typeface="Times New Roman" panose="02020603050405020304" pitchFamily="18" charset="0"/>
                <a:cs typeface="Times New Roman" panose="02020603050405020304" pitchFamily="18" charset="0"/>
              </a:rPr>
              <a:t>dịch</a:t>
            </a:r>
            <a:r>
              <a:rPr lang="en-US" sz="2800" dirty="0">
                <a:solidFill>
                  <a:srgbClr val="0000FF"/>
                </a:solidFill>
                <a:latin typeface="Times New Roman" panose="02020603050405020304" pitchFamily="18" charset="0"/>
                <a:cs typeface="Times New Roman" panose="02020603050405020304" pitchFamily="18" charset="0"/>
              </a:rPr>
              <a:t> acid </a:t>
            </a:r>
            <a:r>
              <a:rPr lang="en-US" sz="2800" dirty="0" err="1">
                <a:solidFill>
                  <a:srgbClr val="0000FF"/>
                </a:solidFill>
                <a:latin typeface="Times New Roman" panose="02020603050405020304" pitchFamily="18" charset="0"/>
                <a:cs typeface="Times New Roman" panose="02020603050405020304" pitchFamily="18" charset="0"/>
              </a:rPr>
              <a:t>tác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dụng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được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với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nhiều</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kim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loại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tạo</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ra</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muối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và</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khí</a:t>
            </a:r>
            <a:r>
              <a:rPr lang="en-US" sz="2800" dirty="0">
                <a:solidFill>
                  <a:srgbClr val="0000FF"/>
                </a:solidFill>
                <a:latin typeface="Times New Roman" panose="02020603050405020304" pitchFamily="18" charset="0"/>
                <a:cs typeface="Times New Roman" panose="02020603050405020304" pitchFamily="18" charset="0"/>
              </a:rPr>
              <a:t> hydrogen.</a:t>
            </a:r>
          </a:p>
        </p:txBody>
      </p:sp>
      <p:sp>
        <p:nvSpPr>
          <p:cNvPr id="33" name="TextBox 32"/>
          <p:cNvSpPr txBox="1"/>
          <p:nvPr/>
        </p:nvSpPr>
        <p:spPr>
          <a:xfrm>
            <a:off x="0" y="4764501"/>
            <a:ext cx="12192000" cy="523220"/>
          </a:xfrm>
          <a:prstGeom prst="rect">
            <a:avLst/>
          </a:prstGeom>
          <a:noFill/>
        </p:spPr>
        <p:txBody>
          <a:bodyPr wrap="square" rtlCol="0">
            <a:spAutoFit/>
          </a:bodyPr>
          <a:lstStyle/>
          <a:p>
            <a:pPr marL="342900" indent="-342900" algn="just"/>
            <a:r>
              <a:rPr lang="en-US" sz="2800" dirty="0">
                <a:solidFill>
                  <a:srgbClr val="0000FF"/>
                </a:solidFill>
                <a:latin typeface="Times New Roman" panose="02020603050405020304" pitchFamily="18" charset="0"/>
                <a:cs typeface="Times New Roman" panose="02020603050405020304" pitchFamily="18" charset="0"/>
              </a:rPr>
              <a:t>		Acid	+	Kim </a:t>
            </a:r>
            <a:r>
              <a:rPr lang="en-US" sz="2800" dirty="0" err="1">
                <a:solidFill>
                  <a:srgbClr val="0000FF"/>
                </a:solidFill>
                <a:latin typeface="Times New Roman" panose="02020603050405020304" pitchFamily="18" charset="0"/>
                <a:cs typeface="Times New Roman" panose="02020603050405020304" pitchFamily="18" charset="0"/>
              </a:rPr>
              <a:t>loại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a:solidFill>
                  <a:srgbClr val="0000FF"/>
                </a:solidFill>
                <a:latin typeface="Times New Roman" panose="02020603050405020304" pitchFamily="18" charset="0"/>
                <a:cs typeface="Times New Roman" panose="02020603050405020304" pitchFamily="18" charset="0"/>
                <a:sym typeface="Wingdings 3"/>
              </a:rPr>
              <a:t>  </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Muối</a:t>
            </a:r>
            <a:r>
              <a:rPr lang="en-US" sz="2800" dirty="0">
                <a:solidFill>
                  <a:srgbClr val="0000FF"/>
                </a:solidFill>
                <a:latin typeface="Times New Roman" panose="02020603050405020304" pitchFamily="18" charset="0"/>
                <a:cs typeface="Times New Roman" panose="02020603050405020304" pitchFamily="18" charset="0"/>
              </a:rPr>
              <a:t>		+	Hydrogen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1000" fill="hold"/>
                                        <p:tgtEl>
                                          <p:spTgt spid="28"/>
                                        </p:tgtEl>
                                        <p:attrNameLst>
                                          <p:attrName>ppt_w</p:attrName>
                                        </p:attrNameLst>
                                      </p:cBhvr>
                                      <p:tavLst>
                                        <p:tav tm="0">
                                          <p:val>
                                            <p:fltVal val="0"/>
                                          </p:val>
                                        </p:tav>
                                        <p:tav tm="100000">
                                          <p:val>
                                            <p:strVal val="#ppt_w"/>
                                          </p:val>
                                        </p:tav>
                                      </p:tavLst>
                                    </p:anim>
                                    <p:anim calcmode="lin" valueType="num">
                                      <p:cBhvr>
                                        <p:cTn id="8" dur="1000" fill="hold"/>
                                        <p:tgtEl>
                                          <p:spTgt spid="28"/>
                                        </p:tgtEl>
                                        <p:attrNameLst>
                                          <p:attrName>ppt_h</p:attrName>
                                        </p:attrNameLst>
                                      </p:cBhvr>
                                      <p:tavLst>
                                        <p:tav tm="0">
                                          <p:val>
                                            <p:fltVal val="0"/>
                                          </p:val>
                                        </p:tav>
                                        <p:tav tm="100000">
                                          <p:val>
                                            <p:strVal val="#ppt_h"/>
                                          </p:val>
                                        </p:tav>
                                      </p:tavLst>
                                    </p:anim>
                                    <p:animEffect transition="in" filter="fade">
                                      <p:cBhvr>
                                        <p:cTn id="9" dur="1000"/>
                                        <p:tgtEl>
                                          <p:spTgt spid="2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9"/>
                                        </p:tgtEl>
                                        <p:attrNameLst>
                                          <p:attrName>style.visibility</p:attrName>
                                        </p:attrNameLst>
                                      </p:cBhvr>
                                      <p:to>
                                        <p:strVal val="visible"/>
                                      </p:to>
                                    </p:set>
                                    <p:anim calcmode="lin" valueType="num">
                                      <p:cBhvr>
                                        <p:cTn id="14" dur="1000" fill="hold"/>
                                        <p:tgtEl>
                                          <p:spTgt spid="29"/>
                                        </p:tgtEl>
                                        <p:attrNameLst>
                                          <p:attrName>ppt_w</p:attrName>
                                        </p:attrNameLst>
                                      </p:cBhvr>
                                      <p:tavLst>
                                        <p:tav tm="0">
                                          <p:val>
                                            <p:fltVal val="0"/>
                                          </p:val>
                                        </p:tav>
                                        <p:tav tm="100000">
                                          <p:val>
                                            <p:strVal val="#ppt_w"/>
                                          </p:val>
                                        </p:tav>
                                      </p:tavLst>
                                    </p:anim>
                                    <p:anim calcmode="lin" valueType="num">
                                      <p:cBhvr>
                                        <p:cTn id="15" dur="1000" fill="hold"/>
                                        <p:tgtEl>
                                          <p:spTgt spid="29"/>
                                        </p:tgtEl>
                                        <p:attrNameLst>
                                          <p:attrName>ppt_h</p:attrName>
                                        </p:attrNameLst>
                                      </p:cBhvr>
                                      <p:tavLst>
                                        <p:tav tm="0">
                                          <p:val>
                                            <p:fltVal val="0"/>
                                          </p:val>
                                        </p:tav>
                                        <p:tav tm="100000">
                                          <p:val>
                                            <p:strVal val="#ppt_h"/>
                                          </p:val>
                                        </p:tav>
                                      </p:tavLst>
                                    </p:anim>
                                    <p:animEffect transition="in" filter="fade">
                                      <p:cBhvr>
                                        <p:cTn id="16" dur="1000"/>
                                        <p:tgtEl>
                                          <p:spTgt spid="2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1"/>
                                        </p:tgtEl>
                                        <p:attrNameLst>
                                          <p:attrName>style.visibility</p:attrName>
                                        </p:attrNameLst>
                                      </p:cBhvr>
                                      <p:to>
                                        <p:strVal val="visible"/>
                                      </p:to>
                                    </p:set>
                                    <p:anim calcmode="lin" valueType="num">
                                      <p:cBhvr>
                                        <p:cTn id="21" dur="1000" fill="hold"/>
                                        <p:tgtEl>
                                          <p:spTgt spid="31"/>
                                        </p:tgtEl>
                                        <p:attrNameLst>
                                          <p:attrName>ppt_w</p:attrName>
                                        </p:attrNameLst>
                                      </p:cBhvr>
                                      <p:tavLst>
                                        <p:tav tm="0">
                                          <p:val>
                                            <p:fltVal val="0"/>
                                          </p:val>
                                        </p:tav>
                                        <p:tav tm="100000">
                                          <p:val>
                                            <p:strVal val="#ppt_w"/>
                                          </p:val>
                                        </p:tav>
                                      </p:tavLst>
                                    </p:anim>
                                    <p:anim calcmode="lin" valueType="num">
                                      <p:cBhvr>
                                        <p:cTn id="22" dur="1000" fill="hold"/>
                                        <p:tgtEl>
                                          <p:spTgt spid="31"/>
                                        </p:tgtEl>
                                        <p:attrNameLst>
                                          <p:attrName>ppt_h</p:attrName>
                                        </p:attrNameLst>
                                      </p:cBhvr>
                                      <p:tavLst>
                                        <p:tav tm="0">
                                          <p:val>
                                            <p:fltVal val="0"/>
                                          </p:val>
                                        </p:tav>
                                        <p:tav tm="100000">
                                          <p:val>
                                            <p:strVal val="#ppt_h"/>
                                          </p:val>
                                        </p:tav>
                                      </p:tavLst>
                                    </p:anim>
                                    <p:animEffect transition="in" filter="fade">
                                      <p:cBhvr>
                                        <p:cTn id="23" dur="1000"/>
                                        <p:tgtEl>
                                          <p:spTgt spid="3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2"/>
                                        </p:tgtEl>
                                        <p:attrNameLst>
                                          <p:attrName>style.visibility</p:attrName>
                                        </p:attrNameLst>
                                      </p:cBhvr>
                                      <p:to>
                                        <p:strVal val="visible"/>
                                      </p:to>
                                    </p:set>
                                    <p:anim calcmode="lin" valueType="num">
                                      <p:cBhvr>
                                        <p:cTn id="28" dur="1000" fill="hold"/>
                                        <p:tgtEl>
                                          <p:spTgt spid="32"/>
                                        </p:tgtEl>
                                        <p:attrNameLst>
                                          <p:attrName>ppt_w</p:attrName>
                                        </p:attrNameLst>
                                      </p:cBhvr>
                                      <p:tavLst>
                                        <p:tav tm="0">
                                          <p:val>
                                            <p:fltVal val="0"/>
                                          </p:val>
                                        </p:tav>
                                        <p:tav tm="100000">
                                          <p:val>
                                            <p:strVal val="#ppt_w"/>
                                          </p:val>
                                        </p:tav>
                                      </p:tavLst>
                                    </p:anim>
                                    <p:anim calcmode="lin" valueType="num">
                                      <p:cBhvr>
                                        <p:cTn id="29" dur="1000" fill="hold"/>
                                        <p:tgtEl>
                                          <p:spTgt spid="32"/>
                                        </p:tgtEl>
                                        <p:attrNameLst>
                                          <p:attrName>ppt_h</p:attrName>
                                        </p:attrNameLst>
                                      </p:cBhvr>
                                      <p:tavLst>
                                        <p:tav tm="0">
                                          <p:val>
                                            <p:fltVal val="0"/>
                                          </p:val>
                                        </p:tav>
                                        <p:tav tm="100000">
                                          <p:val>
                                            <p:strVal val="#ppt_h"/>
                                          </p:val>
                                        </p:tav>
                                      </p:tavLst>
                                    </p:anim>
                                    <p:animEffect transition="in" filter="fade">
                                      <p:cBhvr>
                                        <p:cTn id="30" dur="1000"/>
                                        <p:tgtEl>
                                          <p:spTgt spid="32"/>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 calcmode="lin" valueType="num">
                                      <p:cBhvr>
                                        <p:cTn id="35" dur="1000" fill="hold"/>
                                        <p:tgtEl>
                                          <p:spTgt spid="33"/>
                                        </p:tgtEl>
                                        <p:attrNameLst>
                                          <p:attrName>ppt_w</p:attrName>
                                        </p:attrNameLst>
                                      </p:cBhvr>
                                      <p:tavLst>
                                        <p:tav tm="0">
                                          <p:val>
                                            <p:fltVal val="0"/>
                                          </p:val>
                                        </p:tav>
                                        <p:tav tm="100000">
                                          <p:val>
                                            <p:strVal val="#ppt_w"/>
                                          </p:val>
                                        </p:tav>
                                      </p:tavLst>
                                    </p:anim>
                                    <p:anim calcmode="lin" valueType="num">
                                      <p:cBhvr>
                                        <p:cTn id="36" dur="1000" fill="hold"/>
                                        <p:tgtEl>
                                          <p:spTgt spid="33"/>
                                        </p:tgtEl>
                                        <p:attrNameLst>
                                          <p:attrName>ppt_h</p:attrName>
                                        </p:attrNameLst>
                                      </p:cBhvr>
                                      <p:tavLst>
                                        <p:tav tm="0">
                                          <p:val>
                                            <p:fltVal val="0"/>
                                          </p:val>
                                        </p:tav>
                                        <p:tav tm="100000">
                                          <p:val>
                                            <p:strVal val="#ppt_h"/>
                                          </p:val>
                                        </p:tav>
                                      </p:tavLst>
                                    </p:anim>
                                    <p:animEffect transition="in" filter="fade">
                                      <p:cBhvr>
                                        <p:cTn id="37" dur="1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1" grpId="0"/>
      <p:bldP spid="32" grpId="0"/>
      <p:bldP spid="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41272" y="0"/>
            <a:ext cx="7550727" cy="2246769"/>
          </a:xfrm>
          <a:prstGeom prst="rect">
            <a:avLst/>
          </a:prstGeom>
          <a:noFill/>
        </p:spPr>
        <p:txBody>
          <a:bodyPr wrap="square" rtlCol="0">
            <a:spAutoFit/>
          </a:bodyPr>
          <a:lstStyle/>
          <a:p>
            <a:pPr algn="just"/>
            <a:r>
              <a:rPr lang="en-US" sz="2800" i="1" dirty="0">
                <a:solidFill>
                  <a:srgbClr val="FF00FF"/>
                </a:solidFill>
                <a:latin typeface="Times New Roman" pitchFamily="18" charset="0"/>
                <a:cs typeface="Times New Roman" pitchFamily="18" charset="0"/>
              </a:rPr>
              <a:t>* </a:t>
            </a:r>
            <a:r>
              <a:rPr lang="vi-VN" sz="2800" i="1" dirty="0">
                <a:solidFill>
                  <a:srgbClr val="FF00FF"/>
                </a:solidFill>
                <a:latin typeface="Times New Roman" pitchFamily="18" charset="0"/>
                <a:cs typeface="Times New Roman" pitchFamily="18" charset="0"/>
              </a:rPr>
              <a:t>Chuẩn bị:</a:t>
            </a:r>
            <a:endParaRPr lang="vi-VN" sz="2800" dirty="0">
              <a:solidFill>
                <a:srgbClr val="FF00FF"/>
              </a:solidFill>
              <a:latin typeface="Times New Roman" pitchFamily="18" charset="0"/>
              <a:cs typeface="Times New Roman" pitchFamily="18" charset="0"/>
            </a:endParaRPr>
          </a:p>
          <a:p>
            <a:pPr algn="just"/>
            <a:r>
              <a:rPr lang="vi-VN" sz="2800" dirty="0">
                <a:solidFill>
                  <a:srgbClr val="FF00FF"/>
                </a:solidFill>
                <a:latin typeface="Times New Roman" pitchFamily="18" charset="0"/>
                <a:cs typeface="Times New Roman" pitchFamily="18" charset="0"/>
              </a:rPr>
              <a:t>- Dụng cụ: Ống nghiệm, ống hút nhỏ giọt, giá đỡ thí nghiệm.</a:t>
            </a:r>
          </a:p>
          <a:p>
            <a:pPr algn="just"/>
            <a:r>
              <a:rPr lang="vi-VN" sz="2800" dirty="0">
                <a:solidFill>
                  <a:srgbClr val="FF00FF"/>
                </a:solidFill>
                <a:latin typeface="Times New Roman" pitchFamily="18" charset="0"/>
                <a:cs typeface="Times New Roman" pitchFamily="18" charset="0"/>
              </a:rPr>
              <a:t>- Hoá chất: Các dung dịch acid: HCl, HNO</a:t>
            </a:r>
            <a:r>
              <a:rPr lang="vi-VN" sz="2800" baseline="-25000" dirty="0">
                <a:solidFill>
                  <a:srgbClr val="FF00FF"/>
                </a:solidFill>
                <a:latin typeface="Times New Roman" pitchFamily="18" charset="0"/>
                <a:cs typeface="Times New Roman" pitchFamily="18" charset="0"/>
              </a:rPr>
              <a:t>3</a:t>
            </a:r>
            <a:r>
              <a:rPr lang="vi-VN" sz="2800" dirty="0">
                <a:solidFill>
                  <a:srgbClr val="FF00FF"/>
                </a:solidFill>
                <a:latin typeface="Times New Roman" pitchFamily="18" charset="0"/>
                <a:cs typeface="Times New Roman" pitchFamily="18" charset="0"/>
              </a:rPr>
              <a:t>, H</a:t>
            </a:r>
            <a:r>
              <a:rPr lang="vi-VN" sz="2800" baseline="-25000" dirty="0">
                <a:solidFill>
                  <a:srgbClr val="FF00FF"/>
                </a:solidFill>
                <a:latin typeface="Times New Roman" pitchFamily="18" charset="0"/>
                <a:cs typeface="Times New Roman" pitchFamily="18" charset="0"/>
              </a:rPr>
              <a:t>2</a:t>
            </a:r>
            <a:r>
              <a:rPr lang="vi-VN" sz="2800" dirty="0">
                <a:solidFill>
                  <a:srgbClr val="FF00FF"/>
                </a:solidFill>
                <a:latin typeface="Times New Roman" pitchFamily="18" charset="0"/>
                <a:cs typeface="Times New Roman" pitchFamily="18" charset="0"/>
              </a:rPr>
              <a:t>SO</a:t>
            </a:r>
            <a:r>
              <a:rPr lang="vi-VN" sz="2800" baseline="-25000" dirty="0">
                <a:solidFill>
                  <a:srgbClr val="FF00FF"/>
                </a:solidFill>
                <a:latin typeface="Times New Roman" pitchFamily="18" charset="0"/>
                <a:cs typeface="Times New Roman" pitchFamily="18" charset="0"/>
              </a:rPr>
              <a:t>4</a:t>
            </a:r>
            <a:r>
              <a:rPr lang="vi-VN" sz="2800" dirty="0">
                <a:solidFill>
                  <a:srgbClr val="FF00FF"/>
                </a:solidFill>
                <a:latin typeface="Times New Roman" pitchFamily="18" charset="0"/>
                <a:cs typeface="Times New Roman" pitchFamily="18" charset="0"/>
              </a:rPr>
              <a:t>; giấy quỳ tím; nước cất.</a:t>
            </a:r>
          </a:p>
        </p:txBody>
      </p:sp>
      <p:pic>
        <p:nvPicPr>
          <p:cNvPr id="4098" name="Picture 2"/>
          <p:cNvPicPr>
            <a:picLocks noChangeAspect="1" noChangeArrowheads="1"/>
          </p:cNvPicPr>
          <p:nvPr/>
        </p:nvPicPr>
        <p:blipFill>
          <a:blip r:embed="rId2"/>
          <a:srcRect/>
          <a:stretch>
            <a:fillRect/>
          </a:stretch>
        </p:blipFill>
        <p:spPr bwMode="auto">
          <a:xfrm>
            <a:off x="0" y="-1"/>
            <a:ext cx="4612247" cy="6858001"/>
          </a:xfrm>
          <a:prstGeom prst="rect">
            <a:avLst/>
          </a:prstGeom>
          <a:noFill/>
          <a:ln w="9525">
            <a:noFill/>
            <a:miter lim="800000"/>
            <a:headEnd/>
            <a:tailEnd/>
          </a:ln>
          <a:effectLst/>
        </p:spPr>
      </p:pic>
      <p:sp>
        <p:nvSpPr>
          <p:cNvPr id="8" name="TextBox 7"/>
          <p:cNvSpPr txBox="1"/>
          <p:nvPr/>
        </p:nvSpPr>
        <p:spPr>
          <a:xfrm>
            <a:off x="4475018" y="2258280"/>
            <a:ext cx="7716982" cy="3970318"/>
          </a:xfrm>
          <a:prstGeom prst="rect">
            <a:avLst/>
          </a:prstGeom>
          <a:noFill/>
        </p:spPr>
        <p:txBody>
          <a:bodyPr wrap="square" rtlCol="0">
            <a:spAutoFit/>
          </a:bodyPr>
          <a:lstStyle/>
          <a:p>
            <a:pPr algn="just"/>
            <a:r>
              <a:rPr lang="en-US" sz="2800" i="1" dirty="0">
                <a:solidFill>
                  <a:srgbClr val="FF00FF"/>
                </a:solidFill>
                <a:latin typeface="Times New Roman" pitchFamily="18" charset="0"/>
                <a:cs typeface="Times New Roman" pitchFamily="18" charset="0"/>
              </a:rPr>
              <a:t>* </a:t>
            </a:r>
            <a:r>
              <a:rPr lang="vi-VN" sz="2800" i="1" dirty="0">
                <a:solidFill>
                  <a:srgbClr val="FF00FF"/>
                </a:solidFill>
                <a:latin typeface="Times New Roman" pitchFamily="18" charset="0"/>
                <a:cs typeface="Times New Roman" pitchFamily="18" charset="0"/>
              </a:rPr>
              <a:t>Tiến hành:</a:t>
            </a:r>
            <a:endParaRPr lang="vi-VN" sz="2800" dirty="0">
              <a:solidFill>
                <a:srgbClr val="FF00FF"/>
              </a:solidFill>
              <a:latin typeface="Times New Roman" pitchFamily="18" charset="0"/>
              <a:cs typeface="Times New Roman" pitchFamily="18" charset="0"/>
            </a:endParaRPr>
          </a:p>
          <a:p>
            <a:pPr algn="just"/>
            <a:r>
              <a:rPr lang="vi-VN" sz="2800" i="1" dirty="0">
                <a:solidFill>
                  <a:srgbClr val="FF00FF"/>
                </a:solidFill>
                <a:latin typeface="Times New Roman" pitchFamily="18" charset="0"/>
                <a:cs typeface="Times New Roman" pitchFamily="18" charset="0"/>
              </a:rPr>
              <a:t>­</a:t>
            </a:r>
            <a:r>
              <a:rPr lang="en-US" sz="2800" i="1"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Lấy 4 ống nghiệm, đánh số từ 1 đến 4.</a:t>
            </a:r>
          </a:p>
          <a:p>
            <a:pPr algn="just"/>
            <a:r>
              <a:rPr lang="vi-VN" sz="2800" dirty="0">
                <a:solidFill>
                  <a:srgbClr val="FF00FF"/>
                </a:solidFill>
                <a:latin typeface="Times New Roman" pitchFamily="18" charset="0"/>
                <a:cs typeface="Times New Roman" pitchFamily="18" charset="0"/>
              </a:rPr>
              <a:t>- Cho vào ống nghiệm 1 khoảng 2 m</a:t>
            </a:r>
            <a:r>
              <a:rPr lang="en-US" sz="2800" dirty="0">
                <a:solidFill>
                  <a:srgbClr val="FF00FF"/>
                </a:solidFill>
                <a:latin typeface="Times New Roman" pitchFamily="18" charset="0"/>
                <a:cs typeface="Times New Roman" pitchFamily="18" charset="0"/>
              </a:rPr>
              <a:t>l</a:t>
            </a:r>
            <a:r>
              <a:rPr lang="vi-VN" sz="2800" dirty="0">
                <a:solidFill>
                  <a:srgbClr val="FF00FF"/>
                </a:solidFill>
                <a:latin typeface="Times New Roman" pitchFamily="18" charset="0"/>
                <a:cs typeface="Times New Roman" pitchFamily="18" charset="0"/>
              </a:rPr>
              <a:t> dung dịch HCl, ống nghiệm 2 khoảng 2 mL dung dịch HNO</a:t>
            </a:r>
            <a:r>
              <a:rPr lang="vi-VN" sz="2800" baseline="-25000" dirty="0">
                <a:solidFill>
                  <a:srgbClr val="FF00FF"/>
                </a:solidFill>
                <a:latin typeface="Times New Roman" pitchFamily="18" charset="0"/>
                <a:cs typeface="Times New Roman" pitchFamily="18" charset="0"/>
              </a:rPr>
              <a:t>3</a:t>
            </a:r>
            <a:r>
              <a:rPr lang="vi-VN" sz="2800" dirty="0">
                <a:solidFill>
                  <a:srgbClr val="FF00FF"/>
                </a:solidFill>
                <a:latin typeface="Times New Roman" pitchFamily="18" charset="0"/>
                <a:cs typeface="Times New Roman" pitchFamily="18" charset="0"/>
              </a:rPr>
              <a:t>, ống nghiệm 3 khoảng 2 m</a:t>
            </a:r>
            <a:r>
              <a:rPr lang="en-US" sz="2800" dirty="0">
                <a:solidFill>
                  <a:srgbClr val="FF00FF"/>
                </a:solidFill>
                <a:latin typeface="Times New Roman" pitchFamily="18" charset="0"/>
                <a:cs typeface="Times New Roman" pitchFamily="18" charset="0"/>
              </a:rPr>
              <a:t>l</a:t>
            </a:r>
            <a:r>
              <a:rPr lang="vi-VN" sz="2800" dirty="0">
                <a:solidFill>
                  <a:srgbClr val="FF00FF"/>
                </a:solidFill>
                <a:latin typeface="Times New Roman" pitchFamily="18" charset="0"/>
                <a:cs typeface="Times New Roman" pitchFamily="18" charset="0"/>
              </a:rPr>
              <a:t> dung dịch H</a:t>
            </a:r>
            <a:r>
              <a:rPr lang="vi-VN" sz="2800" baseline="-25000" dirty="0">
                <a:solidFill>
                  <a:srgbClr val="FF00FF"/>
                </a:solidFill>
                <a:latin typeface="Times New Roman" pitchFamily="18" charset="0"/>
                <a:cs typeface="Times New Roman" pitchFamily="18" charset="0"/>
              </a:rPr>
              <a:t>2</a:t>
            </a:r>
            <a:r>
              <a:rPr lang="vi-VN" sz="2800" dirty="0">
                <a:solidFill>
                  <a:srgbClr val="FF00FF"/>
                </a:solidFill>
                <a:latin typeface="Times New Roman" pitchFamily="18" charset="0"/>
                <a:cs typeface="Times New Roman" pitchFamily="18" charset="0"/>
              </a:rPr>
              <a:t>SO</a:t>
            </a:r>
            <a:r>
              <a:rPr lang="vi-VN" sz="2800" baseline="-25000" dirty="0">
                <a:solidFill>
                  <a:srgbClr val="FF00FF"/>
                </a:solidFill>
                <a:latin typeface="Times New Roman" pitchFamily="18" charset="0"/>
                <a:cs typeface="Times New Roman" pitchFamily="18" charset="0"/>
              </a:rPr>
              <a:t>4</a:t>
            </a:r>
            <a:r>
              <a:rPr lang="vi-VN" sz="2800" dirty="0">
                <a:solidFill>
                  <a:srgbClr val="FF00FF"/>
                </a:solidFill>
                <a:latin typeface="Times New Roman" pitchFamily="18" charset="0"/>
                <a:cs typeface="Times New Roman" pitchFamily="18" charset="0"/>
              </a:rPr>
              <a:t>, ống nghiệm 4 khoảng 2 m</a:t>
            </a:r>
            <a:r>
              <a:rPr lang="en-US" sz="2800" dirty="0">
                <a:solidFill>
                  <a:srgbClr val="FF00FF"/>
                </a:solidFill>
                <a:latin typeface="Times New Roman" pitchFamily="18" charset="0"/>
                <a:cs typeface="Times New Roman" pitchFamily="18" charset="0"/>
              </a:rPr>
              <a:t>l</a:t>
            </a:r>
            <a:r>
              <a:rPr lang="vi-VN" sz="2800" dirty="0">
                <a:solidFill>
                  <a:srgbClr val="FF00FF"/>
                </a:solidFill>
                <a:latin typeface="Times New Roman" pitchFamily="18" charset="0"/>
                <a:cs typeface="Times New Roman" pitchFamily="18" charset="0"/>
              </a:rPr>
              <a:t> nước cất.</a:t>
            </a:r>
          </a:p>
          <a:p>
            <a:pPr algn="just"/>
            <a:r>
              <a:rPr lang="vi-VN" sz="2800" dirty="0">
                <a:solidFill>
                  <a:srgbClr val="FF00FF"/>
                </a:solidFill>
                <a:latin typeface="Times New Roman" pitchFamily="18" charset="0"/>
                <a:cs typeface="Times New Roman" pitchFamily="18" charset="0"/>
              </a:rPr>
              <a:t>- Sau đó cho lần lượt vào mỗi ống nghiệm 1 mẩu quỳ tím. Quan sát sự đổi màu của quỳ tím và rút ra nhận xét.</a:t>
            </a:r>
            <a:endParaRPr lang="en-US" sz="2800" dirty="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356346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ox(in)">
                                      <p:cBhvr>
                                        <p:cTn id="7" dur="10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lide(fromBottom)">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1000" fill="hold"/>
                                        <p:tgtEl>
                                          <p:spTgt spid="8"/>
                                        </p:tgtEl>
                                        <p:attrNameLst>
                                          <p:attrName>ppt_w</p:attrName>
                                        </p:attrNameLst>
                                      </p:cBhvr>
                                      <p:tavLst>
                                        <p:tav tm="0">
                                          <p:val>
                                            <p:fltVal val="0"/>
                                          </p:val>
                                        </p:tav>
                                        <p:tav tm="100000">
                                          <p:val>
                                            <p:strVal val="#ppt_w"/>
                                          </p:val>
                                        </p:tav>
                                      </p:tavLst>
                                    </p:anim>
                                    <p:anim calcmode="lin" valueType="num">
                                      <p:cBhvr>
                                        <p:cTn id="18" dur="1000" fill="hold"/>
                                        <p:tgtEl>
                                          <p:spTgt spid="8"/>
                                        </p:tgtEl>
                                        <p:attrNameLst>
                                          <p:attrName>ppt_h</p:attrName>
                                        </p:attrNameLst>
                                      </p:cBhvr>
                                      <p:tavLst>
                                        <p:tav tm="0">
                                          <p:val>
                                            <p:fltVal val="0"/>
                                          </p:val>
                                        </p:tav>
                                        <p:tav tm="100000">
                                          <p:val>
                                            <p:strVal val="#ppt_h"/>
                                          </p:val>
                                        </p:tav>
                                      </p:tavLst>
                                    </p:anim>
                                    <p:animEffect transition="in" filter="fade">
                                      <p:cBhvr>
                                        <p:cTn id="1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theme/theme1.xml><?xml version="1.0" encoding="utf-8"?>
<a:theme xmlns:a="http://schemas.openxmlformats.org/drawingml/2006/main" name="MỞ ĐẦU KHTN 7-HIỀ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MỞ ĐẦU KHTN 7-HIỀN</Template>
  <TotalTime>2577</TotalTime>
  <Words>1102</Words>
  <Application>Microsoft Office PowerPoint</Application>
  <PresentationFormat>Widescreen</PresentationFormat>
  <Paragraphs>86</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.VnTime</vt:lpstr>
      <vt:lpstr>Arial</vt:lpstr>
      <vt:lpstr>Calibri</vt:lpstr>
      <vt:lpstr>Calibri Light</vt:lpstr>
      <vt:lpstr>Times New Roman</vt:lpstr>
      <vt:lpstr>MỞ ĐẦU KHTN 7-HIỀN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Bùi Thị Thu Hiền</dc:creator>
  <cp:lastModifiedBy>Admin</cp:lastModifiedBy>
  <cp:revision>551</cp:revision>
  <dcterms:created xsi:type="dcterms:W3CDTF">2022-07-11T10:05:56Z</dcterms:created>
  <dcterms:modified xsi:type="dcterms:W3CDTF">2023-10-17T16:29:58Z</dcterms:modified>
</cp:coreProperties>
</file>