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5" r:id="rId2"/>
    <p:sldId id="357" r:id="rId3"/>
    <p:sldId id="358" r:id="rId4"/>
    <p:sldId id="334" r:id="rId5"/>
    <p:sldId id="360" r:id="rId6"/>
    <p:sldId id="380" r:id="rId7"/>
    <p:sldId id="381" r:id="rId8"/>
    <p:sldId id="382" r:id="rId9"/>
    <p:sldId id="379" r:id="rId10"/>
    <p:sldId id="384" r:id="rId11"/>
    <p:sldId id="385" r:id="rId12"/>
    <p:sldId id="386" r:id="rId13"/>
    <p:sldId id="397" r:id="rId14"/>
    <p:sldId id="389" r:id="rId15"/>
    <p:sldId id="391" r:id="rId16"/>
    <p:sldId id="392" r:id="rId17"/>
    <p:sldId id="393" r:id="rId18"/>
    <p:sldId id="394" r:id="rId19"/>
    <p:sldId id="3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72" d="100"/>
          <a:sy n="72" d="100"/>
        </p:scale>
        <p:origin x="72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79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phenolphthalein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8804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0656" y="1015002"/>
            <a:ext cx="7301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Cách phân biệt hai dung dịch giấm ăn và nước vôi trong bằng quỳ tím: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Đánh số thứ tự các lọ đựng dung dịch, trích mỗi lọ dung dịch một ít vào ống nghiệm đánh số tương ứng (trích mẫu thử).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Cho vào mỗi mẫu thử một mẩu quỳ tím.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quỳ tím chuyển sang màu xanh → dung dịch nước vôi trong.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quỳ tím chuyển sang màu đỏ → dung dịch giấm ăn.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696692" cy="47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38247" y="682485"/>
            <a:ext cx="72320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Cách phân biệt hai dung dịch giấm ăn và nước vôi trong bằng phenolphthalein: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Đánh số thứ tự các lọ đựng dung dịch, trích mỗi lọ dung dịch một ít vào ống nghiệm đánh số tương ứng (trích mẫu thử).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Cho vào mỗi mẫu thử một vài giọt phenolphthalein: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dung dịch trong ống nghiệm chuyển sang màu hồng → dung dịch nước vôi trong.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dung dịch trong ống nghiệm không đổi màu → dung dịch giấm ăn.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96692" cy="47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580AB7-4EB7-4C6E-AE6A-F3D40D284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06560"/>
              </p:ext>
            </p:extLst>
          </p:nvPr>
        </p:nvGraphicFramePr>
        <p:xfrm>
          <a:off x="466165" y="396807"/>
          <a:ext cx="11725835" cy="6346661"/>
        </p:xfrm>
        <a:graphic>
          <a:graphicData uri="http://schemas.openxmlformats.org/drawingml/2006/table">
            <a:tbl>
              <a:tblPr/>
              <a:tblGrid>
                <a:gridCol w="3315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965">
                  <a:extLst>
                    <a:ext uri="{9D8B030D-6E8A-4147-A177-3AD203B41FA5}">
                      <a16:colId xmlns:a16="http://schemas.microsoft.com/office/drawing/2014/main" val="156170039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6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Chuẩn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bị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hành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Hiện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tượng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Giải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thích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TN2: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TN2: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4452203-7552-43EB-85E3-A02D8D352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412" y="-30541"/>
            <a:ext cx="8903874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DE4DB-237B-4E17-8EC9-C9AA9EDAB8B5}"/>
              </a:ext>
            </a:extLst>
          </p:cNvPr>
          <p:cNvSpPr txBox="1"/>
          <p:nvPr/>
        </p:nvSpPr>
        <p:spPr>
          <a:xfrm>
            <a:off x="608632" y="1095779"/>
            <a:ext cx="2772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Dụng cụ: Ống nghiệm, ống hút nhỏ giọt, giá đỡ .</a:t>
            </a:r>
          </a:p>
          <a:p>
            <a:pPr algn="just"/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Hoá chất: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ung dịch acid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HCl,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NaOH,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phenolphtalein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5F6D3C-CF98-4B5D-A264-C207009ADF74}"/>
              </a:ext>
            </a:extLst>
          </p:cNvPr>
          <p:cNvSpPr txBox="1"/>
          <p:nvPr/>
        </p:nvSpPr>
        <p:spPr>
          <a:xfrm>
            <a:off x="3924459" y="929410"/>
            <a:ext cx="2989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dd phenolphthalein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ml dd NaOH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dd HCl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8F5BA0-3052-427A-AEAB-6AC81A93DB1B}"/>
              </a:ext>
            </a:extLst>
          </p:cNvPr>
          <p:cNvSpPr txBox="1"/>
          <p:nvPr/>
        </p:nvSpPr>
        <p:spPr>
          <a:xfrm>
            <a:off x="6828182" y="890134"/>
            <a:ext cx="1901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7F6632-0464-4CA0-8897-F54BCB5AFCD4}"/>
              </a:ext>
            </a:extLst>
          </p:cNvPr>
          <p:cNvSpPr txBox="1"/>
          <p:nvPr/>
        </p:nvSpPr>
        <p:spPr>
          <a:xfrm>
            <a:off x="6930959" y="2406737"/>
            <a:ext cx="200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3DD28B-98A2-46E9-8585-F7FE6D3885AF}"/>
              </a:ext>
            </a:extLst>
          </p:cNvPr>
          <p:cNvSpPr txBox="1"/>
          <p:nvPr/>
        </p:nvSpPr>
        <p:spPr>
          <a:xfrm>
            <a:off x="608632" y="3948852"/>
            <a:ext cx="2924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Dụng cụ: Ống nghiệm, ống hút nhỏ giọt, giá đỡ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Hoá chất: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ung dịch acid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HCl,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523574-61DF-4BEF-8DF5-C52F99F1A1D6}"/>
              </a:ext>
            </a:extLst>
          </p:cNvPr>
          <p:cNvSpPr txBox="1"/>
          <p:nvPr/>
        </p:nvSpPr>
        <p:spPr>
          <a:xfrm>
            <a:off x="3769546" y="3828270"/>
            <a:ext cx="2989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Mg(OH)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730762-BC15-4771-BC93-C7F8922AEFDC}"/>
              </a:ext>
            </a:extLst>
          </p:cNvPr>
          <p:cNvSpPr txBox="1"/>
          <p:nvPr/>
        </p:nvSpPr>
        <p:spPr>
          <a:xfrm>
            <a:off x="3836887" y="5490490"/>
            <a:ext cx="288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HCl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A5852-1E1B-4E96-89CA-A71A9C387ACA}"/>
              </a:ext>
            </a:extLst>
          </p:cNvPr>
          <p:cNvSpPr txBox="1"/>
          <p:nvPr/>
        </p:nvSpPr>
        <p:spPr>
          <a:xfrm>
            <a:off x="7055012" y="3945223"/>
            <a:ext cx="179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-Mg(OH)</a:t>
            </a:r>
            <a:r>
              <a:rPr lang="en-US" sz="24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F47DA2-9115-4517-A9D5-EF4EDE75CA84}"/>
              </a:ext>
            </a:extLst>
          </p:cNvPr>
          <p:cNvSpPr txBox="1"/>
          <p:nvPr/>
        </p:nvSpPr>
        <p:spPr>
          <a:xfrm>
            <a:off x="6867165" y="5416063"/>
            <a:ext cx="213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-Mg(OH)</a:t>
            </a:r>
            <a:r>
              <a:rPr lang="en-US" sz="24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HCl</a:t>
            </a:r>
            <a:endParaRPr lang="vi-VN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DEDFD8-5BDB-49FB-9268-952AF7E78A05}"/>
              </a:ext>
            </a:extLst>
          </p:cNvPr>
          <p:cNvSpPr txBox="1"/>
          <p:nvPr/>
        </p:nvSpPr>
        <p:spPr>
          <a:xfrm>
            <a:off x="9099505" y="865127"/>
            <a:ext cx="2989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NaOH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HCl,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NaOH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7D6A29-C2F8-40A4-9DBC-0A8F75E88B9A}"/>
              </a:ext>
            </a:extLst>
          </p:cNvPr>
          <p:cNvSpPr txBox="1"/>
          <p:nvPr/>
        </p:nvSpPr>
        <p:spPr>
          <a:xfrm>
            <a:off x="9145577" y="4069078"/>
            <a:ext cx="2989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400" b="1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HCl,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Mg(OH)</a:t>
            </a:r>
            <a:r>
              <a:rPr lang="en-US" sz="2400" b="1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1" grpId="0"/>
      <p:bldP spid="22" grpId="0"/>
      <p:bldP spid="23" grpId="0"/>
      <p:bldP spid="24" grpId="0"/>
      <p:bldP spid="25" grpId="0"/>
      <p:bldP spid="27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7770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3074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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NaCl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	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7923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	Sodium 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343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23400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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NaCl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	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6956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	Sodium chloride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3226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Mg(OH)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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MgCl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6424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 hydroxide			 Magnesium chloride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41966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Base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47645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Base	+	Acid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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29200" y="1015012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KCl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46073" cy="584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0765" y="1555340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CuCl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0765" y="2109515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MgCl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0765" y="277453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0765" y="341184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0765" y="417384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3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7419" y="4354024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565" y="5684063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Al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6H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856" y="4991334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55"/>
            <a:ext cx="12192000" cy="419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97236" y="3411917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MgCl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8691" y="2275837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AlCl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386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935" y="-1"/>
            <a:ext cx="93571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2456"/>
            <a:ext cx="12192000" cy="4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24" y="286869"/>
            <a:ext cx="12205024" cy="395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176959-4FAC-4C2A-A1E6-BDCFC3AC25BF}"/>
              </a:ext>
            </a:extLst>
          </p:cNvPr>
          <p:cNvSpPr txBox="1"/>
          <p:nvPr/>
        </p:nvSpPr>
        <p:spPr>
          <a:xfrm>
            <a:off x="528915" y="4329954"/>
            <a:ext cx="1205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A7EC5-F77B-4134-AAFE-A07C67384F81}"/>
              </a:ext>
            </a:extLst>
          </p:cNvPr>
          <p:cNvSpPr txBox="1"/>
          <p:nvPr/>
        </p:nvSpPr>
        <p:spPr>
          <a:xfrm>
            <a:off x="367550" y="5208497"/>
            <a:ext cx="12053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OH (hydroxide)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hydroxide.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OH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9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+ 	OH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26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ion sodium		ion hydroxide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5" y="2866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Ca(OH)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+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" y="33930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hydroxide			ion calcium		ion hydroxide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944" y="-8815"/>
            <a:ext cx="8551131" cy="68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2646218" y="4890655"/>
            <a:ext cx="2175164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18503" y="5791225"/>
            <a:ext cx="2175164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081" y="155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3503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8352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Ca(OH)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2924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Fe(OH)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Cu(OH)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358" y="540328"/>
            <a:ext cx="8052642" cy="354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65"/>
            <a:ext cx="12194167" cy="67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6981" y="4636403"/>
            <a:ext cx="2452255" cy="222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493818" y="2272145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65644" y="2369126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47164" y="2355272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65127" y="2355273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hydroxide.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OH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9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+ 	OH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26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ion sodium		ion hydroxide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5" y="2866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Ca(OH)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+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" y="33930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hydroxide			ion calcium		ion hydroxide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8878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3503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8352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Ca(OH)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2924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Fe(OH)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Cu(OH)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7582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431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580AB7-4EB7-4C6E-AE6A-F3D40D284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68878"/>
              </p:ext>
            </p:extLst>
          </p:nvPr>
        </p:nvGraphicFramePr>
        <p:xfrm>
          <a:off x="347328" y="397796"/>
          <a:ext cx="11725835" cy="5035443"/>
        </p:xfrm>
        <a:graphic>
          <a:graphicData uri="http://schemas.openxmlformats.org/drawingml/2006/table">
            <a:tbl>
              <a:tblPr/>
              <a:tblGrid>
                <a:gridCol w="3118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930">
                  <a:extLst>
                    <a:ext uri="{9D8B030D-6E8A-4147-A177-3AD203B41FA5}">
                      <a16:colId xmlns:a16="http://schemas.microsoft.com/office/drawing/2014/main" val="1561700394"/>
                    </a:ext>
                  </a:extLst>
                </a:gridCol>
                <a:gridCol w="259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Chuẩn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bị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hành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Hiện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tượng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Kết luận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.VnTime" pitchFamily="34" charset="0"/>
                          <a:cs typeface="Times New Roman" pitchFamily="18" charset="0"/>
                        </a:rPr>
                        <a:t>TN1: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3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.VnTime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4452203-7552-43EB-85E3-A02D8D352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412" y="-30541"/>
            <a:ext cx="8903874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AC23B-3830-4849-8105-EC5D2D7F143D}"/>
              </a:ext>
            </a:extLst>
          </p:cNvPr>
          <p:cNvSpPr txBox="1"/>
          <p:nvPr/>
        </p:nvSpPr>
        <p:spPr>
          <a:xfrm>
            <a:off x="484097" y="1068050"/>
            <a:ext cx="316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093C3-1BD5-40C5-B535-C3CCD27B3844}"/>
              </a:ext>
            </a:extLst>
          </p:cNvPr>
          <p:cNvSpPr txBox="1"/>
          <p:nvPr/>
        </p:nvSpPr>
        <p:spPr>
          <a:xfrm>
            <a:off x="484097" y="2376901"/>
            <a:ext cx="3185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Dung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NaOH,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phenolphtalein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3CD5EA-DF2F-4A45-B17B-7E04E1CA6260}"/>
              </a:ext>
            </a:extLst>
          </p:cNvPr>
          <p:cNvSpPr txBox="1"/>
          <p:nvPr/>
        </p:nvSpPr>
        <p:spPr>
          <a:xfrm>
            <a:off x="3789364" y="927947"/>
            <a:ext cx="2781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dd NaOH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78D13-FFA7-40A2-8AE3-039AA12259F4}"/>
              </a:ext>
            </a:extLst>
          </p:cNvPr>
          <p:cNvSpPr txBox="1"/>
          <p:nvPr/>
        </p:nvSpPr>
        <p:spPr>
          <a:xfrm>
            <a:off x="6836837" y="954511"/>
            <a:ext cx="2413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44BB0-F1F3-4788-A15F-5254E1D8C3B6}"/>
              </a:ext>
            </a:extLst>
          </p:cNvPr>
          <p:cNvSpPr txBox="1"/>
          <p:nvPr/>
        </p:nvSpPr>
        <p:spPr>
          <a:xfrm>
            <a:off x="9346434" y="1062921"/>
            <a:ext cx="2599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dd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phenolphtalein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EDA3EA-A0C0-4589-A3A1-0A1062D002F9}"/>
              </a:ext>
            </a:extLst>
          </p:cNvPr>
          <p:cNvSpPr txBox="1"/>
          <p:nvPr/>
        </p:nvSpPr>
        <p:spPr>
          <a:xfrm>
            <a:off x="3651550" y="2855988"/>
            <a:ext cx="3185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dd phenolphthalein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ddNaOH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002D0D-2514-48D8-8B82-4594935B655B}"/>
              </a:ext>
            </a:extLst>
          </p:cNvPr>
          <p:cNvSpPr txBox="1"/>
          <p:nvPr/>
        </p:nvSpPr>
        <p:spPr>
          <a:xfrm>
            <a:off x="6836836" y="3031414"/>
            <a:ext cx="2190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-Dung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5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2604</TotalTime>
  <Words>1209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582</cp:revision>
  <dcterms:created xsi:type="dcterms:W3CDTF">2022-07-11T10:05:56Z</dcterms:created>
  <dcterms:modified xsi:type="dcterms:W3CDTF">2023-10-17T16:29:46Z</dcterms:modified>
</cp:coreProperties>
</file>