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33" r:id="rId2"/>
    <p:sldId id="335" r:id="rId3"/>
    <p:sldId id="391" r:id="rId4"/>
    <p:sldId id="392" r:id="rId5"/>
    <p:sldId id="393" r:id="rId6"/>
    <p:sldId id="334" r:id="rId7"/>
    <p:sldId id="360" r:id="rId8"/>
    <p:sldId id="375" r:id="rId9"/>
    <p:sldId id="376" r:id="rId10"/>
    <p:sldId id="377" r:id="rId11"/>
    <p:sldId id="378" r:id="rId12"/>
    <p:sldId id="379" r:id="rId13"/>
    <p:sldId id="394" r:id="rId14"/>
    <p:sldId id="395" r:id="rId15"/>
    <p:sldId id="396" r:id="rId16"/>
    <p:sldId id="383" r:id="rId17"/>
    <p:sldId id="384" r:id="rId18"/>
    <p:sldId id="385" r:id="rId19"/>
    <p:sldId id="401" r:id="rId20"/>
    <p:sldId id="398" r:id="rId21"/>
    <p:sldId id="386" r:id="rId22"/>
    <p:sldId id="387" r:id="rId23"/>
    <p:sldId id="388" r:id="rId24"/>
    <p:sldId id="397" r:id="rId25"/>
    <p:sldId id="374" r:id="rId26"/>
    <p:sldId id="389" r:id="rId27"/>
    <p:sldId id="3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0C24"/>
    <a:srgbClr val="006600"/>
    <a:srgbClr val="0000FF"/>
    <a:srgbClr val="FF00FF"/>
    <a:srgbClr val="FF0000"/>
    <a:srgbClr val="0000CC"/>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98566" autoAdjust="0"/>
  </p:normalViewPr>
  <p:slideViewPr>
    <p:cSldViewPr snapToGrid="0">
      <p:cViewPr varScale="1">
        <p:scale>
          <a:sx n="85" d="100"/>
          <a:sy n="85" d="100"/>
        </p:scale>
        <p:origin x="403"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23/11/2024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23/11/2024</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23/11/2024</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23/11/2024</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23/11/2024</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23/11/2024</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23/11/2024</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23/11/2024</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23/11/2024</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23/11/2024</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23/11/2024</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23/11/2024</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23/11/2024</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Sodium%20and%20Water.mp4" TargetMode="External"/><Relationship Id="rId2" Type="http://schemas.openxmlformats.org/officeDocument/2006/relationships/hyperlink" Target="Lithium%20and%20Water.mp4"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S&#7921;%20d&#7851;n%20&#273;i&#7879;n%20c&#7911;a%20Kim%20lo&#7841;i.mp4"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S&#7921;%20d&#7851;n%20nhi&#7879;t%20c&#7911;a%20kim%20lo&#7841;i.mp4"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a:t>
            </a:r>
            <a:r>
              <a:rPr lang="en-US" sz="3600" b="1" kern="1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9</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75000" lnSpcReduction="20000"/>
          </a:bodyPr>
          <a:lstStyle/>
          <a:p>
            <a:pPr algn="ctr" eaLnBrk="0" hangingPunct="0">
              <a:defRPr/>
            </a:pPr>
            <a:r>
              <a:rPr lang="en-US" sz="4400" b="1" kern="0" dirty="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15: </a:t>
            </a:r>
            <a:r>
              <a:rPr lang="en-US" sz="2800" b="1" dirty="0" err="1">
                <a:solidFill>
                  <a:srgbClr val="FF00FF"/>
                </a:solidFill>
                <a:latin typeface="Times New Roman" pitchFamily="18" charset="0"/>
                <a:cs typeface="Times New Roman" pitchFamily="18" charset="0"/>
              </a:rPr>
              <a:t>TÍNH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CHẤT</a:t>
            </a:r>
            <a:r>
              <a:rPr lang="en-US" sz="2800" b="1" dirty="0">
                <a:solidFill>
                  <a:srgbClr val="FF00FF"/>
                </a:solidFill>
                <a:latin typeface="Times New Roman" pitchFamily="18" charset="0"/>
                <a:cs typeface="Times New Roman" pitchFamily="18" charset="0"/>
              </a:rPr>
              <a:t> CHUNG </a:t>
            </a:r>
            <a:r>
              <a:rPr lang="en-US" sz="2800" b="1" dirty="0" err="1">
                <a:solidFill>
                  <a:srgbClr val="FF00FF"/>
                </a:solidFill>
                <a:latin typeface="Times New Roman" pitchFamily="18" charset="0"/>
                <a:cs typeface="Times New Roman" pitchFamily="18" charset="0"/>
              </a:rPr>
              <a:t>CỦA</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7" name="TextBox 6"/>
          <p:cNvSpPr txBox="1"/>
          <p:nvPr/>
        </p:nvSpPr>
        <p:spPr>
          <a:xfrm>
            <a:off x="0" y="856341"/>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dẻo</a:t>
            </a:r>
            <a:endParaRPr lang="en-US" sz="2800"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1" y="1291771"/>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Kim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loại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tính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dẻo</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nên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thể</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rèn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kéo</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sợi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hoặc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dát</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mỏng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để</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chế</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tạo</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nên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đồ</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vật</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khác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nhau</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9" name="Rectangle 8"/>
          <p:cNvSpPr/>
          <p:nvPr/>
        </p:nvSpPr>
        <p:spPr>
          <a:xfrm>
            <a:off x="0" y="2141248"/>
            <a:ext cx="12192000" cy="523220"/>
          </a:xfrm>
          <a:prstGeom prst="rect">
            <a:avLst/>
          </a:prstGeom>
        </p:spPr>
        <p:txBody>
          <a:bodyPr wrap="square">
            <a:spAutoFit/>
          </a:bodyPr>
          <a:lstStyle/>
          <a:p>
            <a:pPr lvl="0" eaLnBrk="0" fontAlgn="base" hangingPunct="0">
              <a:spcBef>
                <a:spcPct val="0"/>
              </a:spcBef>
              <a:spcAft>
                <a:spcPct val="0"/>
              </a:spcAft>
            </a:pP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Những</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kim</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loại</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có</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tính</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dẻo</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cao</a:t>
            </a:r>
            <a:r>
              <a:rPr lang="en-US" sz="2800" dirty="0">
                <a:solidFill>
                  <a:srgbClr val="0000FF"/>
                </a:solidFill>
                <a:latin typeface="Times New Roman" pitchFamily="18" charset="0"/>
                <a:ea typeface="Times New Roman" pitchFamily="18" charset="0"/>
                <a:cs typeface="Times New Roman" pitchFamily="18" charset="0"/>
              </a:rPr>
              <a:t>: Au, Ag, Al, Cu, Fe...</a:t>
            </a:r>
            <a:endParaRPr lang="en-US" sz="2800" dirty="0">
              <a:solidFill>
                <a:srgbClr val="0000FF"/>
              </a:solidFill>
              <a:latin typeface="Times New Roman" pitchFamily="18" charset="0"/>
              <a:cs typeface="Times New Roman" pitchFamily="18" charset="0"/>
            </a:endParaRPr>
          </a:p>
        </p:txBody>
      </p:sp>
      <p:sp>
        <p:nvSpPr>
          <p:cNvPr id="10" name="TextBox 9"/>
          <p:cNvSpPr txBox="1"/>
          <p:nvPr/>
        </p:nvSpPr>
        <p:spPr>
          <a:xfrm>
            <a:off x="0" y="256177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dẫn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dirty="0">
              <a:solidFill>
                <a:srgbClr val="0000FF"/>
              </a:solidFill>
              <a:latin typeface="Times New Roman" pitchFamily="18" charset="0"/>
              <a:cs typeface="Times New Roman" pitchFamily="18" charset="0"/>
            </a:endParaRPr>
          </a:p>
        </p:txBody>
      </p:sp>
      <p:sp>
        <p:nvSpPr>
          <p:cNvPr id="2049" name="Rectangle 1"/>
          <p:cNvSpPr>
            <a:spLocks noChangeArrowheads="1"/>
          </p:cNvSpPr>
          <p:nvPr/>
        </p:nvSpPr>
        <p:spPr bwMode="auto">
          <a:xfrm>
            <a:off x="0" y="2989943"/>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Kim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loại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tính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dẫn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điện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nên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được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dùng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làm</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dây</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dẫn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điện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2" name="Rectangle 2"/>
          <p:cNvSpPr>
            <a:spLocks noChangeArrowheads="1"/>
          </p:cNvSpPr>
          <p:nvPr/>
        </p:nvSpPr>
        <p:spPr bwMode="auto">
          <a:xfrm>
            <a:off x="0" y="3396343"/>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Kim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loại</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dẫn</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điện</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tốt</a:t>
            </a:r>
            <a:r>
              <a:rPr lang="en-US" sz="2800" dirty="0">
                <a:solidFill>
                  <a:srgbClr val="0000FF"/>
                </a:solidFill>
                <a:latin typeface="Times New Roman" pitchFamily="18" charset="0"/>
                <a:ea typeface="Times New Roman" pitchFamily="18" charset="0"/>
                <a:cs typeface="Times New Roman" pitchFamily="18" charset="0"/>
              </a:rPr>
              <a:t>: </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Ag, Cu, Au, Al...</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14" name="TextBox 13"/>
          <p:cNvSpPr txBox="1"/>
          <p:nvPr/>
        </p:nvSpPr>
        <p:spPr>
          <a:xfrm>
            <a:off x="0" y="381725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dẫn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endParaRPr lang="en-US" sz="2800" dirty="0">
              <a:solidFill>
                <a:srgbClr val="0000FF"/>
              </a:solidFill>
              <a:latin typeface="Times New Roman" pitchFamily="18" charset="0"/>
              <a:cs typeface="Times New Roman" pitchFamily="18" charset="0"/>
            </a:endParaRPr>
          </a:p>
        </p:txBody>
      </p:sp>
      <p:sp>
        <p:nvSpPr>
          <p:cNvPr id="15" name="Rectangle 1"/>
          <p:cNvSpPr>
            <a:spLocks noChangeArrowheads="1"/>
          </p:cNvSpPr>
          <p:nvPr/>
        </p:nvSpPr>
        <p:spPr bwMode="auto">
          <a:xfrm>
            <a:off x="0" y="4245428"/>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K</a:t>
            </a:r>
            <a:r>
              <a:rPr lang="en-US" sz="2800" dirty="0">
                <a:solidFill>
                  <a:srgbClr val="0000FF"/>
                </a:solidFill>
                <a:latin typeface="Times New Roman" pitchFamily="18" charset="0"/>
                <a:cs typeface="Times New Roman" pitchFamily="18" charset="0"/>
              </a:rPr>
              <a:t>im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ăn</a:t>
            </a:r>
            <a:r>
              <a:rPr lang="en-US" sz="2800" dirty="0">
                <a:solidFill>
                  <a:srgbClr val="0000FF"/>
                </a:solidFill>
                <a:latin typeface="Times New Roman" pitchFamily="18" charset="0"/>
                <a:cs typeface="Times New Roman" pitchFamily="18" charset="0"/>
              </a:rPr>
              <a:t>.</a:t>
            </a:r>
          </a:p>
        </p:txBody>
      </p:sp>
      <p:pic>
        <p:nvPicPr>
          <p:cNvPr id="22530" name="Picture 2"/>
          <p:cNvPicPr>
            <a:picLocks noChangeAspect="1" noChangeArrowheads="1"/>
          </p:cNvPicPr>
          <p:nvPr/>
        </p:nvPicPr>
        <p:blipFill>
          <a:blip r:embed="rId2"/>
          <a:srcRect/>
          <a:stretch>
            <a:fillRect/>
          </a:stretch>
        </p:blipFill>
        <p:spPr bwMode="auto">
          <a:xfrm>
            <a:off x="7358743" y="569006"/>
            <a:ext cx="4833257" cy="3896414"/>
          </a:xfrm>
          <a:prstGeom prst="rect">
            <a:avLst/>
          </a:prstGeom>
          <a:noFill/>
          <a:ln w="9525">
            <a:noFill/>
            <a:miter lim="800000"/>
            <a:headEnd/>
            <a:tailEnd/>
          </a:ln>
          <a:effectLst/>
        </p:spPr>
      </p:pic>
      <p:sp>
        <p:nvSpPr>
          <p:cNvPr id="16" name="Rectangle 2"/>
          <p:cNvSpPr>
            <a:spLocks noChangeArrowheads="1"/>
          </p:cNvSpPr>
          <p:nvPr/>
        </p:nvSpPr>
        <p:spPr bwMode="auto">
          <a:xfrm>
            <a:off x="0" y="4695371"/>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Kim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loại</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dẫn</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nhiệt</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tốt</a:t>
            </a:r>
            <a:r>
              <a:rPr lang="en-US" sz="2800" dirty="0">
                <a:solidFill>
                  <a:srgbClr val="0000FF"/>
                </a:solidFill>
                <a:latin typeface="Times New Roman" pitchFamily="18" charset="0"/>
                <a:ea typeface="Times New Roman" pitchFamily="18" charset="0"/>
                <a:cs typeface="Times New Roman" pitchFamily="18" charset="0"/>
              </a:rPr>
              <a:t>: </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Ag, Cu, Au, Al...</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plus(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22530"/>
                                        </p:tgtEl>
                                        <p:attrNameLst>
                                          <p:attrName>style.visibility</p:attrName>
                                        </p:attrNameLst>
                                      </p:cBhvr>
                                      <p:to>
                                        <p:strVal val="visible"/>
                                      </p:to>
                                    </p:set>
                                    <p:animEffect transition="in" filter="fade">
                                      <p:cBhvr>
                                        <p:cTn id="12" dur="1000"/>
                                        <p:tgtEl>
                                          <p:spTgt spid="22530"/>
                                        </p:tgtEl>
                                      </p:cBhvr>
                                    </p:animEffect>
                                    <p:anim calcmode="lin" valueType="num">
                                      <p:cBhvr>
                                        <p:cTn id="13" dur="1000" fill="hold"/>
                                        <p:tgtEl>
                                          <p:spTgt spid="22530"/>
                                        </p:tgtEl>
                                        <p:attrNameLst>
                                          <p:attrName>ppt_x</p:attrName>
                                        </p:attrNameLst>
                                      </p:cBhvr>
                                      <p:tavLst>
                                        <p:tav tm="0">
                                          <p:val>
                                            <p:strVal val="#ppt_x"/>
                                          </p:val>
                                        </p:tav>
                                        <p:tav tm="100000">
                                          <p:val>
                                            <p:strVal val="#ppt_x"/>
                                          </p:val>
                                        </p:tav>
                                      </p:tavLst>
                                    </p:anim>
                                    <p:anim calcmode="lin" valueType="num">
                                      <p:cBhvr>
                                        <p:cTn id="14" dur="900" decel="100000" fill="hold"/>
                                        <p:tgtEl>
                                          <p:spTgt spid="2253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2530"/>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fltVal val="0"/>
                                          </p:val>
                                        </p:tav>
                                        <p:tav tm="100000">
                                          <p:val>
                                            <p:strVal val="#ppt_w"/>
                                          </p:val>
                                        </p:tav>
                                      </p:tavLst>
                                    </p:anim>
                                    <p:anim calcmode="lin" valueType="num">
                                      <p:cBhvr>
                                        <p:cTn id="21" dur="1000" fill="hold"/>
                                        <p:tgtEl>
                                          <p:spTgt spid="16"/>
                                        </p:tgtEl>
                                        <p:attrNameLst>
                                          <p:attrName>ppt_h</p:attrName>
                                        </p:attrNameLst>
                                      </p:cBhvr>
                                      <p:tavLst>
                                        <p:tav tm="0">
                                          <p:val>
                                            <p:fltVal val="0"/>
                                          </p:val>
                                        </p:tav>
                                        <p:tav tm="100000">
                                          <p:val>
                                            <p:strVal val="#ppt_h"/>
                                          </p:val>
                                        </p:tav>
                                      </p:tavLst>
                                    </p:anim>
                                    <p:anim calcmode="lin" valueType="num">
                                      <p:cBhvr>
                                        <p:cTn id="22" dur="1000" fill="hold"/>
                                        <p:tgtEl>
                                          <p:spTgt spid="16"/>
                                        </p:tgtEl>
                                        <p:attrNameLst>
                                          <p:attrName>style.rotation</p:attrName>
                                        </p:attrNameLst>
                                      </p:cBhvr>
                                      <p:tavLst>
                                        <p:tav tm="0">
                                          <p:val>
                                            <p:fltVal val="360"/>
                                          </p:val>
                                        </p:tav>
                                        <p:tav tm="100000">
                                          <p:val>
                                            <p:fltVal val="0"/>
                                          </p:val>
                                        </p:tav>
                                      </p:tavLst>
                                    </p:anim>
                                    <p:animEffect transition="in" filter="fade">
                                      <p:cBhvr>
                                        <p:cTn id="23" dur="1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xit" presetSubtype="12" fill="hold" nodeType="clickEffect">
                                  <p:stCondLst>
                                    <p:cond delay="0"/>
                                  </p:stCondLst>
                                  <p:childTnLst>
                                    <p:animEffect transition="out" filter="strips(downLeft)">
                                      <p:cBhvr>
                                        <p:cTn id="27" dur="1000"/>
                                        <p:tgtEl>
                                          <p:spTgt spid="22530"/>
                                        </p:tgtEl>
                                      </p:cBhvr>
                                    </p:animEffect>
                                    <p:set>
                                      <p:cBhvr>
                                        <p:cTn id="28" dur="1" fill="hold">
                                          <p:stCondLst>
                                            <p:cond delay="999"/>
                                          </p:stCondLst>
                                        </p:cTn>
                                        <p:tgtEl>
                                          <p:spTgt spid="225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75426" y="914400"/>
            <a:ext cx="3962400" cy="1815882"/>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Đồ</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trang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sức</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được làm bằng vàng có màu vàng, trên bề mặt có vẻ sáng lấp lánh.</a:t>
            </a:r>
          </a:p>
        </p:txBody>
      </p:sp>
      <p:pic>
        <p:nvPicPr>
          <p:cNvPr id="23554" name="Picture 2"/>
          <p:cNvPicPr>
            <a:picLocks noChangeAspect="1" noChangeArrowheads="1"/>
          </p:cNvPicPr>
          <p:nvPr/>
        </p:nvPicPr>
        <p:blipFill>
          <a:blip r:embed="rId2"/>
          <a:srcRect/>
          <a:stretch>
            <a:fillRect/>
          </a:stretch>
        </p:blipFill>
        <p:spPr bwMode="auto">
          <a:xfrm>
            <a:off x="6966857" y="130625"/>
            <a:ext cx="5225143" cy="3406793"/>
          </a:xfrm>
          <a:prstGeom prst="rect">
            <a:avLst/>
          </a:prstGeom>
          <a:noFill/>
          <a:ln w="9525">
            <a:noFill/>
            <a:miter lim="800000"/>
            <a:headEnd/>
            <a:tailEnd/>
          </a:ln>
          <a:effectLst/>
        </p:spPr>
      </p:pic>
      <p:pic>
        <p:nvPicPr>
          <p:cNvPr id="23555" name="Picture 3"/>
          <p:cNvPicPr>
            <a:picLocks noChangeAspect="1" noChangeArrowheads="1"/>
          </p:cNvPicPr>
          <p:nvPr/>
        </p:nvPicPr>
        <p:blipFill>
          <a:blip r:embed="rId3"/>
          <a:srcRect/>
          <a:stretch>
            <a:fillRect/>
          </a:stretch>
        </p:blipFill>
        <p:spPr bwMode="auto">
          <a:xfrm>
            <a:off x="6981370" y="3802736"/>
            <a:ext cx="5210629" cy="2831717"/>
          </a:xfrm>
          <a:prstGeom prst="rect">
            <a:avLst/>
          </a:prstGeom>
          <a:noFill/>
          <a:ln w="9525">
            <a:noFill/>
            <a:miter lim="800000"/>
            <a:headEnd/>
            <a:tailEnd/>
          </a:ln>
          <a:effectLst/>
        </p:spPr>
      </p:pic>
      <p:pic>
        <p:nvPicPr>
          <p:cNvPr id="23556" name="Picture 4"/>
          <p:cNvPicPr>
            <a:picLocks noChangeAspect="1" noChangeArrowheads="1"/>
          </p:cNvPicPr>
          <p:nvPr/>
        </p:nvPicPr>
        <p:blipFill>
          <a:blip r:embed="rId4"/>
          <a:srcRect/>
          <a:stretch>
            <a:fillRect/>
          </a:stretch>
        </p:blipFill>
        <p:spPr bwMode="auto">
          <a:xfrm>
            <a:off x="-1" y="0"/>
            <a:ext cx="2989943" cy="5174901"/>
          </a:xfrm>
          <a:prstGeom prst="rect">
            <a:avLst/>
          </a:prstGeom>
          <a:noFill/>
          <a:ln w="9525">
            <a:noFill/>
            <a:miter lim="800000"/>
            <a:headEnd/>
            <a:tailEnd/>
          </a:ln>
          <a:effectLst/>
        </p:spPr>
      </p:pic>
      <p:sp>
        <p:nvSpPr>
          <p:cNvPr id="8" name="Rectangle 7"/>
          <p:cNvSpPr/>
          <p:nvPr/>
        </p:nvSpPr>
        <p:spPr>
          <a:xfrm>
            <a:off x="2960911" y="4064001"/>
            <a:ext cx="3962400" cy="1815882"/>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Đồ</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trang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sức</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được làm bằng bạc có màu trắng, trên bề mặt có vẻ sáng lấp lánh.</a:t>
            </a:r>
          </a:p>
        </p:txBody>
      </p:sp>
      <p:sp>
        <p:nvSpPr>
          <p:cNvPr id="9" name="Rectangle 8"/>
          <p:cNvSpPr/>
          <p:nvPr/>
        </p:nvSpPr>
        <p:spPr>
          <a:xfrm>
            <a:off x="0" y="5870323"/>
            <a:ext cx="6995886" cy="523220"/>
          </a:xfrm>
          <a:prstGeom prst="rect">
            <a:avLst/>
          </a:prstGeom>
        </p:spPr>
        <p:txBody>
          <a:bodyPr wrap="square">
            <a:spAutoFit/>
          </a:bodyPr>
          <a:lstStyle/>
          <a:p>
            <a:pPr algn="just"/>
            <a:r>
              <a:rPr lang="en-US" sz="2800" b="1" dirty="0">
                <a:solidFill>
                  <a:srgbClr val="FF00FF"/>
                </a:solidFill>
                <a:latin typeface="Times New Roman" pitchFamily="18" charset="0"/>
                <a:cs typeface="Times New Roman" pitchFamily="18" charset="0"/>
              </a:rPr>
              <a:t>=&gt; Kim </a:t>
            </a:r>
            <a:r>
              <a:rPr lang="en-US" sz="2800" b="1" dirty="0" err="1">
                <a:solidFill>
                  <a:srgbClr val="FF00FF"/>
                </a:solidFill>
                <a:latin typeface="Times New Roman" pitchFamily="18" charset="0"/>
                <a:cs typeface="Times New Roman" pitchFamily="18" charset="0"/>
              </a:rPr>
              <a:t>loại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có</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kim</a:t>
            </a:r>
            <a:endParaRPr lang="vi-VN" sz="2800" b="1"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1000" fill="hold"/>
                                        <p:tgtEl>
                                          <p:spTgt spid="23556"/>
                                        </p:tgtEl>
                                        <p:attrNameLst>
                                          <p:attrName>ppt_w</p:attrName>
                                        </p:attrNameLst>
                                      </p:cBhvr>
                                      <p:tavLst>
                                        <p:tav tm="0">
                                          <p:val>
                                            <p:fltVal val="0"/>
                                          </p:val>
                                        </p:tav>
                                        <p:tav tm="100000">
                                          <p:val>
                                            <p:strVal val="#ppt_w"/>
                                          </p:val>
                                        </p:tav>
                                      </p:tavLst>
                                    </p:anim>
                                    <p:anim calcmode="lin" valueType="num">
                                      <p:cBhvr>
                                        <p:cTn id="8" dur="1000" fill="hold"/>
                                        <p:tgtEl>
                                          <p:spTgt spid="23556"/>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23554"/>
                                        </p:tgtEl>
                                        <p:attrNameLst>
                                          <p:attrName>style.visibility</p:attrName>
                                        </p:attrNameLst>
                                      </p:cBhvr>
                                      <p:to>
                                        <p:strVal val="visible"/>
                                      </p:to>
                                    </p:set>
                                    <p:anim calcmode="lin" valueType="num">
                                      <p:cBhvr>
                                        <p:cTn id="12" dur="1000" fill="hold"/>
                                        <p:tgtEl>
                                          <p:spTgt spid="23554"/>
                                        </p:tgtEl>
                                        <p:attrNameLst>
                                          <p:attrName>ppt_w</p:attrName>
                                        </p:attrNameLst>
                                      </p:cBhvr>
                                      <p:tavLst>
                                        <p:tav tm="0">
                                          <p:val>
                                            <p:fltVal val="0"/>
                                          </p:val>
                                        </p:tav>
                                        <p:tav tm="100000">
                                          <p:val>
                                            <p:strVal val="#ppt_w"/>
                                          </p:val>
                                        </p:tav>
                                      </p:tavLst>
                                    </p:anim>
                                    <p:anim calcmode="lin" valueType="num">
                                      <p:cBhvr>
                                        <p:cTn id="13" dur="1000" fill="hold"/>
                                        <p:tgtEl>
                                          <p:spTgt spid="23554"/>
                                        </p:tgtEl>
                                        <p:attrNameLst>
                                          <p:attrName>ppt_h</p:attrName>
                                        </p:attrNameLst>
                                      </p:cBhvr>
                                      <p:tavLst>
                                        <p:tav tm="0">
                                          <p:val>
                                            <p:strVal val="#ppt_h"/>
                                          </p:val>
                                        </p:tav>
                                        <p:tav tm="100000">
                                          <p:val>
                                            <p:strVal val="#ppt_h"/>
                                          </p:val>
                                        </p:tav>
                                      </p:tavLst>
                                    </p:anim>
                                  </p:childTnLst>
                                </p:cTn>
                              </p:par>
                              <p:par>
                                <p:cTn id="14" presetID="17" presetClass="entr" presetSubtype="10" fill="hold" nodeType="withEffect">
                                  <p:stCondLst>
                                    <p:cond delay="0"/>
                                  </p:stCondLst>
                                  <p:childTnLst>
                                    <p:set>
                                      <p:cBhvr>
                                        <p:cTn id="15" dur="1" fill="hold">
                                          <p:stCondLst>
                                            <p:cond delay="0"/>
                                          </p:stCondLst>
                                        </p:cTn>
                                        <p:tgtEl>
                                          <p:spTgt spid="23555"/>
                                        </p:tgtEl>
                                        <p:attrNameLst>
                                          <p:attrName>style.visibility</p:attrName>
                                        </p:attrNameLst>
                                      </p:cBhvr>
                                      <p:to>
                                        <p:strVal val="visible"/>
                                      </p:to>
                                    </p:set>
                                    <p:anim calcmode="lin" valueType="num">
                                      <p:cBhvr>
                                        <p:cTn id="16" dur="1000" fill="hold"/>
                                        <p:tgtEl>
                                          <p:spTgt spid="23555"/>
                                        </p:tgtEl>
                                        <p:attrNameLst>
                                          <p:attrName>ppt_w</p:attrName>
                                        </p:attrNameLst>
                                      </p:cBhvr>
                                      <p:tavLst>
                                        <p:tav tm="0">
                                          <p:val>
                                            <p:fltVal val="0"/>
                                          </p:val>
                                        </p:tav>
                                        <p:tav tm="100000">
                                          <p:val>
                                            <p:strVal val="#ppt_w"/>
                                          </p:val>
                                        </p:tav>
                                      </p:tavLst>
                                    </p:anim>
                                    <p:anim calcmode="lin" valueType="num">
                                      <p:cBhvr>
                                        <p:cTn id="17" dur="1000" fill="hold"/>
                                        <p:tgtEl>
                                          <p:spTgt spid="23555"/>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4)">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4)">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4)">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15: </a:t>
            </a:r>
            <a:r>
              <a:rPr lang="en-US" sz="2800" b="1" dirty="0" err="1">
                <a:solidFill>
                  <a:srgbClr val="FF00FF"/>
                </a:solidFill>
                <a:latin typeface="Times New Roman" pitchFamily="18" charset="0"/>
                <a:cs typeface="Times New Roman" pitchFamily="18" charset="0"/>
              </a:rPr>
              <a:t>TÍNH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CHẤT</a:t>
            </a:r>
            <a:r>
              <a:rPr lang="en-US" sz="2800" b="1" dirty="0">
                <a:solidFill>
                  <a:srgbClr val="FF00FF"/>
                </a:solidFill>
                <a:latin typeface="Times New Roman" pitchFamily="18" charset="0"/>
                <a:cs typeface="Times New Roman" pitchFamily="18" charset="0"/>
              </a:rPr>
              <a:t> CHUNG </a:t>
            </a:r>
            <a:r>
              <a:rPr lang="en-US" sz="2800" b="1" dirty="0" err="1">
                <a:solidFill>
                  <a:srgbClr val="FF00FF"/>
                </a:solidFill>
                <a:latin typeface="Times New Roman" pitchFamily="18" charset="0"/>
                <a:cs typeface="Times New Roman" pitchFamily="18" charset="0"/>
              </a:rPr>
              <a:t>CỦA</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7" name="TextBox 6"/>
          <p:cNvSpPr txBox="1"/>
          <p:nvPr/>
        </p:nvSpPr>
        <p:spPr>
          <a:xfrm>
            <a:off x="0" y="856341"/>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dẻo</a:t>
            </a:r>
            <a:endParaRPr lang="en-US" sz="2800"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1" y="1291771"/>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Kim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loại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tính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dẻo</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nên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thể</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rèn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kéo</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sợi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hoặc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dát</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mỏng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để</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chế</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tạo</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nên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đồ</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vật</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khác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nhau</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9" name="Rectangle 8"/>
          <p:cNvSpPr/>
          <p:nvPr/>
        </p:nvSpPr>
        <p:spPr>
          <a:xfrm>
            <a:off x="0" y="2141248"/>
            <a:ext cx="12192000" cy="523220"/>
          </a:xfrm>
          <a:prstGeom prst="rect">
            <a:avLst/>
          </a:prstGeom>
        </p:spPr>
        <p:txBody>
          <a:bodyPr wrap="square">
            <a:spAutoFit/>
          </a:bodyPr>
          <a:lstStyle/>
          <a:p>
            <a:pPr lvl="0" eaLnBrk="0" fontAlgn="base" hangingPunct="0">
              <a:spcBef>
                <a:spcPct val="0"/>
              </a:spcBef>
              <a:spcAft>
                <a:spcPct val="0"/>
              </a:spcAft>
            </a:pP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Những</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kim</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loại</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có</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tính</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dẻo</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cao</a:t>
            </a:r>
            <a:r>
              <a:rPr lang="en-US" sz="2800" dirty="0">
                <a:solidFill>
                  <a:srgbClr val="0000FF"/>
                </a:solidFill>
                <a:latin typeface="Times New Roman" pitchFamily="18" charset="0"/>
                <a:ea typeface="Times New Roman" pitchFamily="18" charset="0"/>
                <a:cs typeface="Times New Roman" pitchFamily="18" charset="0"/>
              </a:rPr>
              <a:t>: Au, Ag, Al, Cu, Fe...</a:t>
            </a:r>
            <a:endParaRPr lang="en-US" sz="2800" dirty="0">
              <a:solidFill>
                <a:srgbClr val="0000FF"/>
              </a:solidFill>
              <a:latin typeface="Times New Roman" pitchFamily="18" charset="0"/>
              <a:cs typeface="Times New Roman" pitchFamily="18" charset="0"/>
            </a:endParaRPr>
          </a:p>
        </p:txBody>
      </p:sp>
      <p:sp>
        <p:nvSpPr>
          <p:cNvPr id="10" name="TextBox 9"/>
          <p:cNvSpPr txBox="1"/>
          <p:nvPr/>
        </p:nvSpPr>
        <p:spPr>
          <a:xfrm>
            <a:off x="0" y="256177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dẫn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dirty="0">
              <a:solidFill>
                <a:srgbClr val="0000FF"/>
              </a:solidFill>
              <a:latin typeface="Times New Roman" pitchFamily="18" charset="0"/>
              <a:cs typeface="Times New Roman" pitchFamily="18" charset="0"/>
            </a:endParaRPr>
          </a:p>
        </p:txBody>
      </p:sp>
      <p:sp>
        <p:nvSpPr>
          <p:cNvPr id="2049" name="Rectangle 1"/>
          <p:cNvSpPr>
            <a:spLocks noChangeArrowheads="1"/>
          </p:cNvSpPr>
          <p:nvPr/>
        </p:nvSpPr>
        <p:spPr bwMode="auto">
          <a:xfrm>
            <a:off x="0" y="2989943"/>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Kim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loại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tính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dẫn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điện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nên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được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dùng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làm</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dây</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dẫn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điện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2" name="Rectangle 2"/>
          <p:cNvSpPr>
            <a:spLocks noChangeArrowheads="1"/>
          </p:cNvSpPr>
          <p:nvPr/>
        </p:nvSpPr>
        <p:spPr bwMode="auto">
          <a:xfrm>
            <a:off x="0" y="3396343"/>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Kim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loại</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dẫn</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điện</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tốt</a:t>
            </a:r>
            <a:r>
              <a:rPr lang="en-US" sz="2800" dirty="0">
                <a:solidFill>
                  <a:srgbClr val="0000FF"/>
                </a:solidFill>
                <a:latin typeface="Times New Roman" pitchFamily="18" charset="0"/>
                <a:ea typeface="Times New Roman" pitchFamily="18" charset="0"/>
                <a:cs typeface="Times New Roman" pitchFamily="18" charset="0"/>
              </a:rPr>
              <a:t>: </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Ag, Cu, Au, Al...</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14" name="TextBox 13"/>
          <p:cNvSpPr txBox="1"/>
          <p:nvPr/>
        </p:nvSpPr>
        <p:spPr>
          <a:xfrm>
            <a:off x="0" y="381725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dẫn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endParaRPr lang="en-US" sz="2800" dirty="0">
              <a:solidFill>
                <a:srgbClr val="0000FF"/>
              </a:solidFill>
              <a:latin typeface="Times New Roman" pitchFamily="18" charset="0"/>
              <a:cs typeface="Times New Roman" pitchFamily="18" charset="0"/>
            </a:endParaRPr>
          </a:p>
        </p:txBody>
      </p:sp>
      <p:sp>
        <p:nvSpPr>
          <p:cNvPr id="15" name="Rectangle 1"/>
          <p:cNvSpPr>
            <a:spLocks noChangeArrowheads="1"/>
          </p:cNvSpPr>
          <p:nvPr/>
        </p:nvSpPr>
        <p:spPr bwMode="auto">
          <a:xfrm>
            <a:off x="0" y="4245428"/>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K</a:t>
            </a:r>
            <a:r>
              <a:rPr lang="en-US" sz="2800" dirty="0">
                <a:solidFill>
                  <a:srgbClr val="0000FF"/>
                </a:solidFill>
                <a:latin typeface="Times New Roman" pitchFamily="18" charset="0"/>
                <a:cs typeface="Times New Roman" pitchFamily="18" charset="0"/>
              </a:rPr>
              <a:t>im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ăn</a:t>
            </a:r>
            <a:r>
              <a:rPr lang="en-US" sz="2800" dirty="0">
                <a:solidFill>
                  <a:srgbClr val="0000FF"/>
                </a:solidFill>
                <a:latin typeface="Times New Roman" pitchFamily="18" charset="0"/>
                <a:cs typeface="Times New Roman" pitchFamily="18" charset="0"/>
              </a:rPr>
              <a:t>.</a:t>
            </a:r>
          </a:p>
        </p:txBody>
      </p:sp>
      <p:sp>
        <p:nvSpPr>
          <p:cNvPr id="16" name="Rectangle 2"/>
          <p:cNvSpPr>
            <a:spLocks noChangeArrowheads="1"/>
          </p:cNvSpPr>
          <p:nvPr/>
        </p:nvSpPr>
        <p:spPr bwMode="auto">
          <a:xfrm>
            <a:off x="0" y="4695371"/>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Kim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loại</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dẫn</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nhiệt</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tốt</a:t>
            </a:r>
            <a:r>
              <a:rPr lang="en-US" sz="2800" dirty="0">
                <a:solidFill>
                  <a:srgbClr val="0000FF"/>
                </a:solidFill>
                <a:latin typeface="Times New Roman" pitchFamily="18" charset="0"/>
                <a:ea typeface="Times New Roman" pitchFamily="18" charset="0"/>
                <a:cs typeface="Times New Roman" pitchFamily="18" charset="0"/>
              </a:rPr>
              <a:t>: </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Ag, Cu, Au, Al...</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17" name="Rectangle 1"/>
          <p:cNvSpPr>
            <a:spLocks noChangeArrowheads="1"/>
          </p:cNvSpPr>
          <p:nvPr/>
        </p:nvSpPr>
        <p:spPr bwMode="auto">
          <a:xfrm>
            <a:off x="0" y="5123542"/>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4.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kim</a:t>
            </a:r>
            <a:endParaRPr lang="en-US" sz="2800" b="1" dirty="0">
              <a:solidFill>
                <a:srgbClr val="0000FF"/>
              </a:solidFill>
              <a:latin typeface="Times New Roman" pitchFamily="18" charset="0"/>
              <a:cs typeface="Times New Roman" pitchFamily="18" charset="0"/>
            </a:endParaRPr>
          </a:p>
        </p:txBody>
      </p:sp>
      <p:sp>
        <p:nvSpPr>
          <p:cNvPr id="18" name="Rectangle 2"/>
          <p:cNvSpPr>
            <a:spLocks noChangeArrowheads="1"/>
          </p:cNvSpPr>
          <p:nvPr/>
        </p:nvSpPr>
        <p:spPr bwMode="auto">
          <a:xfrm>
            <a:off x="0" y="5544457"/>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Kim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loại</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kim</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nên</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được</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dùng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làm</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đồ</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trang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sức</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và</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vật</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dụng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trang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trí</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19" name="Rectangle 1"/>
          <p:cNvSpPr>
            <a:spLocks noChangeArrowheads="1"/>
          </p:cNvSpPr>
          <p:nvPr/>
        </p:nvSpPr>
        <p:spPr bwMode="auto">
          <a:xfrm>
            <a:off x="0" y="5957409"/>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5.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số</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tính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chất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vật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lí</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khác</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kim</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plus(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fltVal val="0"/>
                                          </p:val>
                                        </p:tav>
                                        <p:tav tm="100000">
                                          <p:val>
                                            <p:strVal val="#ppt_w"/>
                                          </p:val>
                                        </p:tav>
                                      </p:tavLst>
                                    </p:anim>
                                    <p:anim calcmode="lin" valueType="num">
                                      <p:cBhvr>
                                        <p:cTn id="13" dur="1000" fill="hold"/>
                                        <p:tgtEl>
                                          <p:spTgt spid="18"/>
                                        </p:tgtEl>
                                        <p:attrNameLst>
                                          <p:attrName>ppt_h</p:attrName>
                                        </p:attrNameLst>
                                      </p:cBhvr>
                                      <p:tavLst>
                                        <p:tav tm="0">
                                          <p:val>
                                            <p:fltVal val="0"/>
                                          </p:val>
                                        </p:tav>
                                        <p:tav tm="100000">
                                          <p:val>
                                            <p:strVal val="#ppt_h"/>
                                          </p:val>
                                        </p:tav>
                                      </p:tavLst>
                                    </p:anim>
                                    <p:anim calcmode="lin" valueType="num">
                                      <p:cBhvr>
                                        <p:cTn id="14" dur="1000" fill="hold"/>
                                        <p:tgtEl>
                                          <p:spTgt spid="18"/>
                                        </p:tgtEl>
                                        <p:attrNameLst>
                                          <p:attrName>style.rotation</p:attrName>
                                        </p:attrNameLst>
                                      </p:cBhvr>
                                      <p:tavLst>
                                        <p:tav tm="0">
                                          <p:val>
                                            <p:fltVal val="360"/>
                                          </p:val>
                                        </p:tav>
                                        <p:tav tm="100000">
                                          <p:val>
                                            <p:fltVal val="0"/>
                                          </p:val>
                                        </p:tav>
                                      </p:tavLst>
                                    </p:anim>
                                    <p:animEffect transition="in" filter="fade">
                                      <p:cBhvr>
                                        <p:cTn id="15" dur="1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plus(in)">
                                      <p:cBhvr>
                                        <p:cTn id="2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6AD4414-AB29-4327-8F96-0599EFC18581}"/>
              </a:ext>
            </a:extLst>
          </p:cNvPr>
          <p:cNvGraphicFramePr>
            <a:graphicFrameLocks noGrp="1"/>
          </p:cNvGraphicFramePr>
          <p:nvPr>
            <p:extLst>
              <p:ext uri="{D42A27DB-BD31-4B8C-83A1-F6EECF244321}">
                <p14:modId xmlns:p14="http://schemas.microsoft.com/office/powerpoint/2010/main" val="310248067"/>
              </p:ext>
            </p:extLst>
          </p:nvPr>
        </p:nvGraphicFramePr>
        <p:xfrm>
          <a:off x="358589" y="1452282"/>
          <a:ext cx="10587319" cy="4469477"/>
        </p:xfrm>
        <a:graphic>
          <a:graphicData uri="http://schemas.openxmlformats.org/drawingml/2006/table">
            <a:tbl>
              <a:tblPr firstRow="1" firstCol="1" bandRow="1">
                <a:tableStyleId>{5C22544A-7EE6-4342-B048-85BDC9FD1C3A}</a:tableStyleId>
              </a:tblPr>
              <a:tblGrid>
                <a:gridCol w="774395">
                  <a:extLst>
                    <a:ext uri="{9D8B030D-6E8A-4147-A177-3AD203B41FA5}">
                      <a16:colId xmlns:a16="http://schemas.microsoft.com/office/drawing/2014/main" val="403998784"/>
                    </a:ext>
                  </a:extLst>
                </a:gridCol>
                <a:gridCol w="4342499">
                  <a:extLst>
                    <a:ext uri="{9D8B030D-6E8A-4147-A177-3AD203B41FA5}">
                      <a16:colId xmlns:a16="http://schemas.microsoft.com/office/drawing/2014/main" val="2845111286"/>
                    </a:ext>
                  </a:extLst>
                </a:gridCol>
                <a:gridCol w="3116653">
                  <a:extLst>
                    <a:ext uri="{9D8B030D-6E8A-4147-A177-3AD203B41FA5}">
                      <a16:colId xmlns:a16="http://schemas.microsoft.com/office/drawing/2014/main" val="1214572871"/>
                    </a:ext>
                  </a:extLst>
                </a:gridCol>
                <a:gridCol w="2353772">
                  <a:extLst>
                    <a:ext uri="{9D8B030D-6E8A-4147-A177-3AD203B41FA5}">
                      <a16:colId xmlns:a16="http://schemas.microsoft.com/office/drawing/2014/main" val="347650941"/>
                    </a:ext>
                  </a:extLst>
                </a:gridCol>
              </a:tblGrid>
              <a:tr h="690283">
                <a:tc>
                  <a:txBody>
                    <a:bodyPr/>
                    <a:lstStyle/>
                    <a:p>
                      <a:pPr algn="just">
                        <a:lnSpc>
                          <a:spcPct val="107000"/>
                        </a:lnSpc>
                        <a:spcBef>
                          <a:spcPts val="360"/>
                        </a:spcBef>
                        <a:spcAft>
                          <a:spcPts val="360"/>
                        </a:spcAft>
                        <a:tabLst>
                          <a:tab pos="285750" algn="l"/>
                        </a:tabLst>
                      </a:pPr>
                      <a:r>
                        <a:rPr lang="vi-VN" sz="2400" dirty="0">
                          <a:solidFill>
                            <a:srgbClr val="FF0000"/>
                          </a:solidFill>
                          <a:effectLst/>
                          <a:latin typeface="+mj-lt"/>
                        </a:rPr>
                        <a:t>STT</a:t>
                      </a:r>
                      <a:endParaRPr lang="en-US" sz="2400"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Bef>
                          <a:spcPts val="360"/>
                        </a:spcBef>
                        <a:spcAft>
                          <a:spcPts val="360"/>
                        </a:spcAft>
                        <a:tabLst>
                          <a:tab pos="285750" algn="l"/>
                        </a:tabLst>
                      </a:pPr>
                      <a:r>
                        <a:rPr lang="vi-VN" sz="2400" dirty="0">
                          <a:solidFill>
                            <a:srgbClr val="FF0000"/>
                          </a:solidFill>
                          <a:effectLst/>
                          <a:latin typeface="+mj-lt"/>
                        </a:rPr>
                        <a:t>Cách tiến hành</a:t>
                      </a:r>
                      <a:endParaRPr lang="en-US" sz="2400"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Bef>
                          <a:spcPts val="360"/>
                        </a:spcBef>
                        <a:spcAft>
                          <a:spcPts val="360"/>
                        </a:spcAft>
                        <a:tabLst>
                          <a:tab pos="285750" algn="l"/>
                        </a:tabLst>
                      </a:pPr>
                      <a:r>
                        <a:rPr lang="vi-VN" sz="2400" dirty="0">
                          <a:solidFill>
                            <a:srgbClr val="FF0000"/>
                          </a:solidFill>
                          <a:effectLst/>
                          <a:latin typeface="+mj-lt"/>
                        </a:rPr>
                        <a:t>Hiện tượng </a:t>
                      </a:r>
                      <a:endParaRPr lang="en-US" sz="2400"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Bef>
                          <a:spcPts val="360"/>
                        </a:spcBef>
                        <a:spcAft>
                          <a:spcPts val="360"/>
                        </a:spcAft>
                        <a:tabLst>
                          <a:tab pos="285750" algn="l"/>
                        </a:tabLst>
                      </a:pPr>
                      <a:r>
                        <a:rPr lang="vi-VN" sz="2400" dirty="0">
                          <a:solidFill>
                            <a:srgbClr val="FF0000"/>
                          </a:solidFill>
                          <a:effectLst/>
                          <a:latin typeface="+mj-lt"/>
                        </a:rPr>
                        <a:t>Viết PTHH</a:t>
                      </a:r>
                      <a:endParaRPr lang="en-US" sz="2400"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7471678"/>
                  </a:ext>
                </a:extLst>
              </a:tr>
              <a:tr h="566624">
                <a:tc>
                  <a:txBody>
                    <a:bodyPr/>
                    <a:lstStyle/>
                    <a:p>
                      <a:pPr algn="ctr">
                        <a:lnSpc>
                          <a:spcPct val="107000"/>
                        </a:lnSpc>
                        <a:spcBef>
                          <a:spcPts val="360"/>
                        </a:spcBef>
                        <a:spcAft>
                          <a:spcPts val="360"/>
                        </a:spcAft>
                        <a:tabLst>
                          <a:tab pos="285750" algn="l"/>
                        </a:tabLst>
                      </a:pPr>
                      <a:r>
                        <a:rPr lang="vi-VN" sz="2400" dirty="0">
                          <a:solidFill>
                            <a:schemeClr val="tx1"/>
                          </a:solidFill>
                          <a:effectLst/>
                          <a:latin typeface="+mj-lt"/>
                        </a:rPr>
                        <a:t>1</a:t>
                      </a:r>
                      <a:endParaRPr lang="en-US" sz="2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Bef>
                          <a:spcPts val="360"/>
                        </a:spcBef>
                        <a:spcAft>
                          <a:spcPts val="360"/>
                        </a:spcAft>
                        <a:tabLst>
                          <a:tab pos="285750" algn="l"/>
                        </a:tabLst>
                      </a:pPr>
                      <a:r>
                        <a:rPr lang="vi-VN" sz="2400" b="1" dirty="0">
                          <a:solidFill>
                            <a:srgbClr val="0070C0"/>
                          </a:solidFill>
                          <a:effectLst/>
                          <a:latin typeface="Times New Roman" panose="02020603050405020304" pitchFamily="18" charset="0"/>
                          <a:cs typeface="Times New Roman" panose="02020603050405020304" pitchFamily="18" charset="0"/>
                        </a:rPr>
                        <a:t>Dây Mg tác dụng với oxygen</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Bef>
                          <a:spcPts val="360"/>
                        </a:spcBef>
                        <a:spcAft>
                          <a:spcPts val="360"/>
                        </a:spcAft>
                        <a:tabLst>
                          <a:tab pos="285750" algn="l"/>
                        </a:tabLst>
                      </a:pPr>
                      <a:r>
                        <a:rPr lang="vi-VN" sz="2400" dirty="0">
                          <a:effectLst/>
                          <a:latin typeface="+mj-lt"/>
                        </a:rPr>
                        <a:t> </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Bef>
                          <a:spcPts val="360"/>
                        </a:spcBef>
                        <a:spcAft>
                          <a:spcPts val="360"/>
                        </a:spcAft>
                        <a:tabLst>
                          <a:tab pos="285750" algn="l"/>
                        </a:tabLst>
                      </a:pPr>
                      <a:r>
                        <a:rPr lang="vi-VN" sz="2400">
                          <a:effectLst/>
                          <a:latin typeface="+mj-lt"/>
                        </a:rPr>
                        <a:t> </a:t>
                      </a:r>
                      <a:endParaRPr lang="en-US"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2499794"/>
                  </a:ext>
                </a:extLst>
              </a:tr>
              <a:tr h="566624">
                <a:tc>
                  <a:txBody>
                    <a:bodyPr/>
                    <a:lstStyle/>
                    <a:p>
                      <a:pPr algn="ctr">
                        <a:lnSpc>
                          <a:spcPct val="107000"/>
                        </a:lnSpc>
                        <a:spcBef>
                          <a:spcPts val="360"/>
                        </a:spcBef>
                        <a:spcAft>
                          <a:spcPts val="360"/>
                        </a:spcAft>
                        <a:tabLst>
                          <a:tab pos="285750" algn="l"/>
                        </a:tabLst>
                      </a:pPr>
                      <a:r>
                        <a:rPr lang="vi-VN" sz="2400" dirty="0">
                          <a:solidFill>
                            <a:schemeClr val="tx1"/>
                          </a:solidFill>
                          <a:effectLst/>
                          <a:latin typeface="+mj-lt"/>
                        </a:rPr>
                        <a:t>2</a:t>
                      </a:r>
                      <a:endParaRPr lang="en-US" sz="2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Bef>
                          <a:spcPts val="360"/>
                        </a:spcBef>
                        <a:spcAft>
                          <a:spcPts val="360"/>
                        </a:spcAft>
                        <a:tabLst>
                          <a:tab pos="285750" algn="l"/>
                        </a:tabLst>
                      </a:pPr>
                      <a:r>
                        <a:rPr lang="vi-VN" sz="2400" b="1" dirty="0">
                          <a:solidFill>
                            <a:srgbClr val="0070C0"/>
                          </a:solidFill>
                          <a:effectLst/>
                          <a:latin typeface="Times New Roman" panose="02020603050405020304" pitchFamily="18" charset="0"/>
                          <a:cs typeface="Times New Roman" panose="02020603050405020304" pitchFamily="18" charset="0"/>
                        </a:rPr>
                        <a:t>Sắt tác dụng với lưu huỳnh</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Bef>
                          <a:spcPts val="360"/>
                        </a:spcBef>
                        <a:spcAft>
                          <a:spcPts val="360"/>
                        </a:spcAft>
                        <a:tabLst>
                          <a:tab pos="285750" algn="l"/>
                        </a:tabLst>
                      </a:pPr>
                      <a:r>
                        <a:rPr lang="vi-VN" sz="2400" dirty="0">
                          <a:effectLst/>
                          <a:latin typeface="+mj-lt"/>
                        </a:rPr>
                        <a:t> </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Bef>
                          <a:spcPts val="360"/>
                        </a:spcBef>
                        <a:spcAft>
                          <a:spcPts val="360"/>
                        </a:spcAft>
                        <a:tabLst>
                          <a:tab pos="285750" algn="l"/>
                        </a:tabLst>
                      </a:pPr>
                      <a:r>
                        <a:rPr lang="vi-VN" sz="2400">
                          <a:effectLst/>
                          <a:latin typeface="+mj-lt"/>
                        </a:rPr>
                        <a:t> </a:t>
                      </a:r>
                      <a:endParaRPr lang="en-US"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778630"/>
                  </a:ext>
                </a:extLst>
              </a:tr>
              <a:tr h="566624">
                <a:tc>
                  <a:txBody>
                    <a:bodyPr/>
                    <a:lstStyle/>
                    <a:p>
                      <a:pPr algn="ctr">
                        <a:lnSpc>
                          <a:spcPct val="107000"/>
                        </a:lnSpc>
                        <a:spcBef>
                          <a:spcPts val="360"/>
                        </a:spcBef>
                        <a:spcAft>
                          <a:spcPts val="360"/>
                        </a:spcAft>
                        <a:tabLst>
                          <a:tab pos="285750" algn="l"/>
                        </a:tabLst>
                      </a:pPr>
                      <a:r>
                        <a:rPr lang="vi-VN" sz="2400" dirty="0">
                          <a:solidFill>
                            <a:schemeClr val="tx1"/>
                          </a:solidFill>
                          <a:effectLst/>
                          <a:latin typeface="+mj-lt"/>
                        </a:rPr>
                        <a:t>3</a:t>
                      </a:r>
                      <a:endParaRPr lang="en-US" sz="2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Bef>
                          <a:spcPts val="360"/>
                        </a:spcBef>
                        <a:spcAft>
                          <a:spcPts val="360"/>
                        </a:spcAft>
                        <a:tabLst>
                          <a:tab pos="285750" algn="l"/>
                        </a:tabLst>
                      </a:pPr>
                      <a:r>
                        <a:rPr lang="vi-VN" sz="2400" b="1" dirty="0">
                          <a:solidFill>
                            <a:srgbClr val="0070C0"/>
                          </a:solidFill>
                          <a:effectLst/>
                          <a:latin typeface="Times New Roman" panose="02020603050405020304" pitchFamily="18" charset="0"/>
                          <a:cs typeface="Times New Roman" panose="02020603050405020304" pitchFamily="18" charset="0"/>
                        </a:rPr>
                        <a:t>N</a:t>
                      </a:r>
                      <a:r>
                        <a:rPr lang="en-US" sz="2400" b="1" dirty="0" err="1">
                          <a:solidFill>
                            <a:srgbClr val="0070C0"/>
                          </a:solidFill>
                          <a:effectLst/>
                          <a:latin typeface="Times New Roman" panose="02020603050405020304" pitchFamily="18" charset="0"/>
                          <a:cs typeface="Times New Roman" panose="02020603050405020304" pitchFamily="18" charset="0"/>
                        </a:rPr>
                        <a:t>atri</a:t>
                      </a:r>
                      <a:r>
                        <a:rPr lang="vi-VN" sz="2400" b="1" dirty="0">
                          <a:solidFill>
                            <a:srgbClr val="0070C0"/>
                          </a:solidFill>
                          <a:effectLst/>
                          <a:latin typeface="Times New Roman" panose="02020603050405020304" pitchFamily="18" charset="0"/>
                          <a:cs typeface="Times New Roman" panose="02020603050405020304" pitchFamily="18" charset="0"/>
                        </a:rPr>
                        <a:t> tác dụng với khí chlorine</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Bef>
                          <a:spcPts val="360"/>
                        </a:spcBef>
                        <a:spcAft>
                          <a:spcPts val="360"/>
                        </a:spcAft>
                        <a:tabLst>
                          <a:tab pos="285750" algn="l"/>
                        </a:tabLst>
                      </a:pPr>
                      <a:r>
                        <a:rPr lang="vi-VN" sz="2400" dirty="0">
                          <a:effectLst/>
                          <a:latin typeface="+mj-lt"/>
                        </a:rPr>
                        <a:t> </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Bef>
                          <a:spcPts val="360"/>
                        </a:spcBef>
                        <a:spcAft>
                          <a:spcPts val="360"/>
                        </a:spcAft>
                        <a:tabLst>
                          <a:tab pos="285750" algn="l"/>
                        </a:tabLst>
                      </a:pPr>
                      <a:r>
                        <a:rPr lang="vi-VN" sz="2400">
                          <a:effectLst/>
                          <a:latin typeface="+mj-lt"/>
                        </a:rPr>
                        <a:t> </a:t>
                      </a:r>
                      <a:endParaRPr lang="en-US"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9751238"/>
                  </a:ext>
                </a:extLst>
              </a:tr>
              <a:tr h="566624">
                <a:tc>
                  <a:txBody>
                    <a:bodyPr/>
                    <a:lstStyle/>
                    <a:p>
                      <a:pPr algn="ctr">
                        <a:lnSpc>
                          <a:spcPct val="107000"/>
                        </a:lnSpc>
                        <a:spcBef>
                          <a:spcPts val="360"/>
                        </a:spcBef>
                        <a:spcAft>
                          <a:spcPts val="360"/>
                        </a:spcAft>
                        <a:tabLst>
                          <a:tab pos="285750" algn="l"/>
                        </a:tabLst>
                      </a:pPr>
                      <a:r>
                        <a:rPr lang="vi-VN" sz="2400" dirty="0">
                          <a:solidFill>
                            <a:schemeClr val="tx1"/>
                          </a:solidFill>
                          <a:effectLst/>
                          <a:latin typeface="+mj-lt"/>
                        </a:rPr>
                        <a:t>4</a:t>
                      </a:r>
                      <a:endParaRPr lang="en-US" sz="2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Bef>
                          <a:spcPts val="360"/>
                        </a:spcBef>
                        <a:spcAft>
                          <a:spcPts val="360"/>
                        </a:spcAft>
                        <a:tabLst>
                          <a:tab pos="285750" algn="l"/>
                        </a:tabLst>
                      </a:pPr>
                      <a:r>
                        <a:rPr lang="en-US" sz="2400" b="1" dirty="0" err="1">
                          <a:solidFill>
                            <a:srgbClr val="0070C0"/>
                          </a:solidFill>
                          <a:effectLst/>
                          <a:latin typeface="Times New Roman" panose="02020603050405020304" pitchFamily="18" charset="0"/>
                          <a:cs typeface="Times New Roman" panose="02020603050405020304" pitchFamily="18" charset="0"/>
                        </a:rPr>
                        <a:t>Nhôm</a:t>
                      </a:r>
                      <a:r>
                        <a:rPr lang="vi-VN" sz="2400" b="1" dirty="0">
                          <a:solidFill>
                            <a:srgbClr val="0070C0"/>
                          </a:solidFill>
                          <a:effectLst/>
                          <a:latin typeface="Times New Roman" panose="02020603050405020304" pitchFamily="18" charset="0"/>
                          <a:cs typeface="Times New Roman" panose="02020603050405020304" pitchFamily="18" charset="0"/>
                        </a:rPr>
                        <a:t> tác dụng với dung dịch HCl</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Bef>
                          <a:spcPts val="360"/>
                        </a:spcBef>
                        <a:spcAft>
                          <a:spcPts val="360"/>
                        </a:spcAft>
                        <a:tabLst>
                          <a:tab pos="285750" algn="l"/>
                        </a:tabLst>
                      </a:pPr>
                      <a:r>
                        <a:rPr lang="vi-VN" sz="2400" dirty="0">
                          <a:effectLst/>
                          <a:latin typeface="+mj-lt"/>
                        </a:rPr>
                        <a:t> </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Bef>
                          <a:spcPts val="360"/>
                        </a:spcBef>
                        <a:spcAft>
                          <a:spcPts val="360"/>
                        </a:spcAft>
                        <a:tabLst>
                          <a:tab pos="285750" algn="l"/>
                        </a:tabLst>
                      </a:pPr>
                      <a:r>
                        <a:rPr lang="vi-VN" sz="2400">
                          <a:effectLst/>
                          <a:latin typeface="+mj-lt"/>
                        </a:rPr>
                        <a:t> </a:t>
                      </a:r>
                      <a:endParaRPr lang="en-US"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776002"/>
                  </a:ext>
                </a:extLst>
              </a:tr>
              <a:tr h="566624">
                <a:tc>
                  <a:txBody>
                    <a:bodyPr/>
                    <a:lstStyle/>
                    <a:p>
                      <a:pPr algn="ctr">
                        <a:lnSpc>
                          <a:spcPct val="107000"/>
                        </a:lnSpc>
                        <a:spcBef>
                          <a:spcPts val="360"/>
                        </a:spcBef>
                        <a:spcAft>
                          <a:spcPts val="360"/>
                        </a:spcAft>
                        <a:tabLst>
                          <a:tab pos="285750" algn="l"/>
                        </a:tabLst>
                      </a:pPr>
                      <a:r>
                        <a:rPr lang="vi-VN" sz="2400" dirty="0">
                          <a:solidFill>
                            <a:schemeClr val="tx1"/>
                          </a:solidFill>
                          <a:effectLst/>
                          <a:latin typeface="+mj-lt"/>
                        </a:rPr>
                        <a:t>5</a:t>
                      </a:r>
                      <a:endParaRPr lang="en-US" sz="2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Bef>
                          <a:spcPts val="360"/>
                        </a:spcBef>
                        <a:spcAft>
                          <a:spcPts val="360"/>
                        </a:spcAft>
                        <a:tabLst>
                          <a:tab pos="285750" algn="l"/>
                        </a:tabLst>
                      </a:pPr>
                      <a:r>
                        <a:rPr lang="en-US" sz="2400" b="1" dirty="0">
                          <a:solidFill>
                            <a:srgbClr val="0070C0"/>
                          </a:solidFill>
                          <a:effectLst/>
                          <a:latin typeface="Times New Roman" panose="02020603050405020304" pitchFamily="18" charset="0"/>
                          <a:cs typeface="Times New Roman" panose="02020603050405020304" pitchFamily="18" charset="0"/>
                        </a:rPr>
                        <a:t>Cho </a:t>
                      </a:r>
                      <a:r>
                        <a:rPr lang="en-US" sz="2400" b="1" dirty="0" err="1">
                          <a:solidFill>
                            <a:srgbClr val="0070C0"/>
                          </a:solidFill>
                          <a:effectLst/>
                          <a:latin typeface="Times New Roman" panose="02020603050405020304" pitchFamily="18" charset="0"/>
                          <a:cs typeface="Times New Roman" panose="02020603050405020304" pitchFamily="18" charset="0"/>
                        </a:rPr>
                        <a:t>đinh</a:t>
                      </a:r>
                      <a:r>
                        <a:rPr lang="en-US" sz="2400" b="1" dirty="0">
                          <a:solidFill>
                            <a:srgbClr val="0070C0"/>
                          </a:solidFill>
                          <a:effectLst/>
                          <a:latin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cs typeface="Times New Roman" panose="02020603050405020304" pitchFamily="18" charset="0"/>
                        </a:rPr>
                        <a:t>sắt</a:t>
                      </a:r>
                      <a:r>
                        <a:rPr lang="en-US" sz="2400" b="1" dirty="0">
                          <a:solidFill>
                            <a:srgbClr val="0070C0"/>
                          </a:solidFill>
                          <a:effectLst/>
                          <a:latin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cs typeface="Times New Roman" panose="02020603050405020304" pitchFamily="18" charset="0"/>
                        </a:rPr>
                        <a:t>vào</a:t>
                      </a:r>
                      <a:r>
                        <a:rPr lang="vi-VN" sz="2400" b="1" dirty="0">
                          <a:solidFill>
                            <a:srgbClr val="0070C0"/>
                          </a:solidFill>
                          <a:effectLst/>
                          <a:latin typeface="Times New Roman" panose="02020603050405020304" pitchFamily="18" charset="0"/>
                          <a:cs typeface="Times New Roman" panose="02020603050405020304" pitchFamily="18" charset="0"/>
                        </a:rPr>
                        <a:t> dung dịch CuSO</a:t>
                      </a:r>
                      <a:r>
                        <a:rPr lang="vi-VN" sz="2400" b="1" baseline="-25000" dirty="0">
                          <a:solidFill>
                            <a:srgbClr val="0070C0"/>
                          </a:solidFill>
                          <a:effectLst/>
                          <a:latin typeface="Times New Roman" panose="02020603050405020304" pitchFamily="18" charset="0"/>
                          <a:cs typeface="Times New Roman" panose="02020603050405020304" pitchFamily="18" charset="0"/>
                        </a:rPr>
                        <a:t>4</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Bef>
                          <a:spcPts val="360"/>
                        </a:spcBef>
                        <a:spcAft>
                          <a:spcPts val="360"/>
                        </a:spcAft>
                        <a:tabLst>
                          <a:tab pos="285750" algn="l"/>
                        </a:tabLst>
                      </a:pPr>
                      <a:r>
                        <a:rPr lang="vi-VN" sz="2400" dirty="0">
                          <a:effectLst/>
                          <a:latin typeface="+mj-lt"/>
                        </a:rPr>
                        <a:t> </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Bef>
                          <a:spcPts val="360"/>
                        </a:spcBef>
                        <a:spcAft>
                          <a:spcPts val="360"/>
                        </a:spcAft>
                        <a:tabLst>
                          <a:tab pos="285750" algn="l"/>
                        </a:tabLst>
                      </a:pPr>
                      <a:r>
                        <a:rPr lang="vi-VN" sz="2400" dirty="0">
                          <a:effectLst/>
                          <a:latin typeface="+mj-lt"/>
                        </a:rPr>
                        <a:t> </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106683"/>
                  </a:ext>
                </a:extLst>
              </a:tr>
              <a:tr h="566624">
                <a:tc>
                  <a:txBody>
                    <a:bodyPr/>
                    <a:lstStyle/>
                    <a:p>
                      <a:pPr algn="ctr">
                        <a:lnSpc>
                          <a:spcPct val="107000"/>
                        </a:lnSpc>
                        <a:spcBef>
                          <a:spcPts val="360"/>
                        </a:spcBef>
                        <a:spcAft>
                          <a:spcPts val="360"/>
                        </a:spcAft>
                        <a:tabLst>
                          <a:tab pos="285750" algn="l"/>
                        </a:tabLst>
                      </a:pPr>
                      <a:r>
                        <a:rPr lang="vi-VN" sz="2400" dirty="0">
                          <a:solidFill>
                            <a:schemeClr val="tx1"/>
                          </a:solidFill>
                          <a:effectLst/>
                          <a:latin typeface="+mj-lt"/>
                        </a:rPr>
                        <a:t>6</a:t>
                      </a:r>
                      <a:endParaRPr lang="en-US" sz="2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Bef>
                          <a:spcPts val="360"/>
                        </a:spcBef>
                        <a:spcAft>
                          <a:spcPts val="360"/>
                        </a:spcAft>
                        <a:tabLst>
                          <a:tab pos="285750" algn="l"/>
                        </a:tabLst>
                      </a:pPr>
                      <a:r>
                        <a:rPr lang="vi-VN" sz="2400" b="1" dirty="0">
                          <a:solidFill>
                            <a:srgbClr val="0070C0"/>
                          </a:solidFill>
                          <a:effectLst/>
                          <a:latin typeface="Times New Roman" panose="02020603050405020304" pitchFamily="18" charset="0"/>
                          <a:cs typeface="Times New Roman" panose="02020603050405020304" pitchFamily="18" charset="0"/>
                        </a:rPr>
                        <a:t>Natri tác dụng với nước</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Bef>
                          <a:spcPts val="360"/>
                        </a:spcBef>
                        <a:spcAft>
                          <a:spcPts val="360"/>
                        </a:spcAft>
                        <a:tabLst>
                          <a:tab pos="285750" algn="l"/>
                        </a:tabLst>
                      </a:pPr>
                      <a:r>
                        <a:rPr lang="vi-VN" sz="2400" dirty="0">
                          <a:effectLst/>
                          <a:latin typeface="+mj-lt"/>
                        </a:rPr>
                        <a:t> </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Bef>
                          <a:spcPts val="360"/>
                        </a:spcBef>
                        <a:spcAft>
                          <a:spcPts val="360"/>
                        </a:spcAft>
                        <a:tabLst>
                          <a:tab pos="285750" algn="l"/>
                        </a:tabLst>
                      </a:pPr>
                      <a:r>
                        <a:rPr lang="vi-VN" sz="2400" dirty="0">
                          <a:effectLst/>
                          <a:latin typeface="+mj-lt"/>
                        </a:rPr>
                        <a:t> </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121285"/>
                  </a:ext>
                </a:extLst>
              </a:tr>
            </a:tbl>
          </a:graphicData>
        </a:graphic>
      </p:graphicFrame>
      <p:sp>
        <p:nvSpPr>
          <p:cNvPr id="6" name="TextBox 5">
            <a:extLst>
              <a:ext uri="{FF2B5EF4-FFF2-40B4-BE49-F238E27FC236}">
                <a16:creationId xmlns:a16="http://schemas.microsoft.com/office/drawing/2014/main" id="{4BDC9275-B09C-45A0-811D-F3A5B1364CD4}"/>
              </a:ext>
            </a:extLst>
          </p:cNvPr>
          <p:cNvSpPr txBox="1"/>
          <p:nvPr/>
        </p:nvSpPr>
        <p:spPr>
          <a:xfrm>
            <a:off x="1407458" y="358588"/>
            <a:ext cx="7503459" cy="461665"/>
          </a:xfrm>
          <a:prstGeom prst="rect">
            <a:avLst/>
          </a:prstGeom>
          <a:noFill/>
        </p:spPr>
        <p:txBody>
          <a:bodyPr wrap="square" rtlCol="0">
            <a:spAutoFit/>
          </a:bodyPr>
          <a:lstStyle/>
          <a:p>
            <a:r>
              <a:rPr lang="en-US" sz="2400" b="1" dirty="0">
                <a:solidFill>
                  <a:srgbClr val="0070C0"/>
                </a:solidFill>
              </a:rPr>
              <a:t>HOẠT ĐỘNG NHÓM HOÀN THÀNH PHIẾU HỌC TẬP 3</a:t>
            </a:r>
          </a:p>
        </p:txBody>
      </p:sp>
    </p:spTree>
    <p:extLst>
      <p:ext uri="{BB962C8B-B14F-4D97-AF65-F5344CB8AC3E}">
        <p14:creationId xmlns:p14="http://schemas.microsoft.com/office/powerpoint/2010/main" val="1764582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D5692CD-075C-44E0-8D8A-E1E28F96BF94}"/>
              </a:ext>
            </a:extLst>
          </p:cNvPr>
          <p:cNvGraphicFramePr>
            <a:graphicFrameLocks noGrp="1"/>
          </p:cNvGraphicFramePr>
          <p:nvPr>
            <p:extLst>
              <p:ext uri="{D42A27DB-BD31-4B8C-83A1-F6EECF244321}">
                <p14:modId xmlns:p14="http://schemas.microsoft.com/office/powerpoint/2010/main" val="55513932"/>
              </p:ext>
            </p:extLst>
          </p:nvPr>
        </p:nvGraphicFramePr>
        <p:xfrm>
          <a:off x="331695" y="412376"/>
          <a:ext cx="11107270" cy="6135281"/>
        </p:xfrm>
        <a:graphic>
          <a:graphicData uri="http://schemas.openxmlformats.org/drawingml/2006/table">
            <a:tbl>
              <a:tblPr firstRow="1" firstCol="1" bandRow="1">
                <a:tableStyleId>{5C22544A-7EE6-4342-B048-85BDC9FD1C3A}</a:tableStyleId>
              </a:tblPr>
              <a:tblGrid>
                <a:gridCol w="839321">
                  <a:extLst>
                    <a:ext uri="{9D8B030D-6E8A-4147-A177-3AD203B41FA5}">
                      <a16:colId xmlns:a16="http://schemas.microsoft.com/office/drawing/2014/main" val="1138060354"/>
                    </a:ext>
                  </a:extLst>
                </a:gridCol>
                <a:gridCol w="2865344">
                  <a:extLst>
                    <a:ext uri="{9D8B030D-6E8A-4147-A177-3AD203B41FA5}">
                      <a16:colId xmlns:a16="http://schemas.microsoft.com/office/drawing/2014/main" val="3512313170"/>
                    </a:ext>
                  </a:extLst>
                </a:gridCol>
                <a:gridCol w="3858184">
                  <a:extLst>
                    <a:ext uri="{9D8B030D-6E8A-4147-A177-3AD203B41FA5}">
                      <a16:colId xmlns:a16="http://schemas.microsoft.com/office/drawing/2014/main" val="2049015205"/>
                    </a:ext>
                  </a:extLst>
                </a:gridCol>
                <a:gridCol w="3544421">
                  <a:extLst>
                    <a:ext uri="{9D8B030D-6E8A-4147-A177-3AD203B41FA5}">
                      <a16:colId xmlns:a16="http://schemas.microsoft.com/office/drawing/2014/main" val="694068554"/>
                    </a:ext>
                  </a:extLst>
                </a:gridCol>
              </a:tblGrid>
              <a:tr h="438565">
                <a:tc>
                  <a:txBody>
                    <a:bodyPr/>
                    <a:lstStyle/>
                    <a:p>
                      <a:pPr algn="ctr">
                        <a:lnSpc>
                          <a:spcPct val="107000"/>
                        </a:lnSpc>
                        <a:spcBef>
                          <a:spcPts val="360"/>
                        </a:spcBef>
                        <a:spcAft>
                          <a:spcPts val="360"/>
                        </a:spcAft>
                        <a:tabLst>
                          <a:tab pos="285750" algn="l"/>
                        </a:tabLst>
                      </a:pPr>
                      <a:r>
                        <a:rPr lang="vi-VN" sz="2400" b="1" dirty="0">
                          <a:solidFill>
                            <a:srgbClr val="FF0000"/>
                          </a:solidFill>
                          <a:effectLst/>
                          <a:latin typeface="Times New Roman" panose="02020603050405020304" pitchFamily="18" charset="0"/>
                          <a:cs typeface="Times New Roman" panose="02020603050405020304" pitchFamily="18" charset="0"/>
                        </a:rPr>
                        <a:t>STT</a:t>
                      </a: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360"/>
                        </a:spcBef>
                        <a:spcAft>
                          <a:spcPts val="360"/>
                        </a:spcAft>
                        <a:tabLst>
                          <a:tab pos="285750" algn="l"/>
                        </a:tabLst>
                      </a:pPr>
                      <a:r>
                        <a:rPr lang="vi-VN" sz="2400" b="1" dirty="0">
                          <a:solidFill>
                            <a:srgbClr val="FF0000"/>
                          </a:solidFill>
                          <a:effectLst/>
                          <a:latin typeface="Times New Roman" panose="02020603050405020304" pitchFamily="18" charset="0"/>
                          <a:cs typeface="Times New Roman" panose="02020603050405020304" pitchFamily="18" charset="0"/>
                        </a:rPr>
                        <a:t>Thí nghiệm</a:t>
                      </a: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360"/>
                        </a:spcBef>
                        <a:spcAft>
                          <a:spcPts val="360"/>
                        </a:spcAft>
                        <a:tabLst>
                          <a:tab pos="285750" algn="l"/>
                        </a:tabLst>
                      </a:pPr>
                      <a:r>
                        <a:rPr lang="vi-VN" sz="2400" b="1" dirty="0">
                          <a:solidFill>
                            <a:srgbClr val="FF0000"/>
                          </a:solidFill>
                          <a:effectLst/>
                          <a:latin typeface="Times New Roman" panose="02020603050405020304" pitchFamily="18" charset="0"/>
                          <a:cs typeface="Times New Roman" panose="02020603050405020304" pitchFamily="18" charset="0"/>
                        </a:rPr>
                        <a:t>Hiện tượng</a:t>
                      </a: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360"/>
                        </a:spcBef>
                        <a:spcAft>
                          <a:spcPts val="360"/>
                        </a:spcAft>
                        <a:tabLst>
                          <a:tab pos="285750" algn="l"/>
                        </a:tabLst>
                      </a:pPr>
                      <a:r>
                        <a:rPr lang="vi-VN" sz="2400" b="1" dirty="0">
                          <a:solidFill>
                            <a:srgbClr val="FF0000"/>
                          </a:solidFill>
                          <a:effectLst/>
                          <a:latin typeface="Times New Roman" panose="02020603050405020304" pitchFamily="18" charset="0"/>
                          <a:cs typeface="Times New Roman" panose="02020603050405020304" pitchFamily="18" charset="0"/>
                        </a:rPr>
                        <a:t>Viết PTHH</a:t>
                      </a: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6141299"/>
                  </a:ext>
                </a:extLst>
              </a:tr>
              <a:tr h="1105919">
                <a:tc>
                  <a:txBody>
                    <a:bodyPr/>
                    <a:lstStyle/>
                    <a:p>
                      <a:pPr algn="ctr">
                        <a:lnSpc>
                          <a:spcPct val="107000"/>
                        </a:lnSpc>
                        <a:spcBef>
                          <a:spcPts val="360"/>
                        </a:spcBef>
                        <a:spcAft>
                          <a:spcPts val="360"/>
                        </a:spcAft>
                        <a:tabLst>
                          <a:tab pos="285750" algn="l"/>
                        </a:tabLst>
                      </a:pPr>
                      <a:r>
                        <a:rPr lang="vi-VN" sz="2400" b="1">
                          <a:solidFill>
                            <a:srgbClr val="0070C0"/>
                          </a:solidFill>
                          <a:effectLst/>
                          <a:latin typeface="Times New Roman" panose="02020603050405020304" pitchFamily="18" charset="0"/>
                          <a:cs typeface="Times New Roman" panose="02020603050405020304" pitchFamily="18" charset="0"/>
                        </a:rPr>
                        <a:t>1</a:t>
                      </a:r>
                      <a:endParaRPr lang="en-US"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Bef>
                          <a:spcPts val="360"/>
                        </a:spcBef>
                        <a:spcAft>
                          <a:spcPts val="360"/>
                        </a:spcAft>
                        <a:tabLst>
                          <a:tab pos="285750" algn="l"/>
                        </a:tabLst>
                      </a:pPr>
                      <a:r>
                        <a:rPr lang="vi-VN" sz="2400" b="1" dirty="0">
                          <a:solidFill>
                            <a:srgbClr val="0070C0"/>
                          </a:solidFill>
                          <a:effectLst/>
                          <a:latin typeface="Times New Roman" panose="02020603050405020304" pitchFamily="18" charset="0"/>
                          <a:cs typeface="Times New Roman" panose="02020603050405020304" pitchFamily="18" charset="0"/>
                        </a:rPr>
                        <a:t>Dây Mg tác dụng với oxygen</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Bef>
                          <a:spcPts val="360"/>
                        </a:spcBef>
                        <a:spcAft>
                          <a:spcPts val="360"/>
                        </a:spcAft>
                        <a:tabLst>
                          <a:tab pos="285750" algn="l"/>
                        </a:tabLst>
                      </a:pPr>
                      <a:r>
                        <a:rPr lang="vi-VN" sz="2400" b="1" dirty="0">
                          <a:solidFill>
                            <a:srgbClr val="0070C0"/>
                          </a:solidFill>
                          <a:effectLst/>
                          <a:latin typeface="Times New Roman" panose="02020603050405020304" pitchFamily="18" charset="0"/>
                          <a:cs typeface="Times New Roman" panose="02020603050405020304" pitchFamily="18" charset="0"/>
                        </a:rPr>
                        <a:t>Dây Mg cháy sáng trong không khí</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360"/>
                        </a:spcBef>
                        <a:spcAft>
                          <a:spcPts val="360"/>
                        </a:spcAft>
                        <a:tabLst>
                          <a:tab pos="2971800" algn="ctr"/>
                          <a:tab pos="5943600" algn="r"/>
                        </a:tabLst>
                      </a:pP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3378444"/>
                  </a:ext>
                </a:extLst>
              </a:tr>
              <a:tr h="1108744">
                <a:tc>
                  <a:txBody>
                    <a:bodyPr/>
                    <a:lstStyle/>
                    <a:p>
                      <a:pPr algn="ctr">
                        <a:lnSpc>
                          <a:spcPct val="107000"/>
                        </a:lnSpc>
                        <a:spcBef>
                          <a:spcPts val="360"/>
                        </a:spcBef>
                        <a:spcAft>
                          <a:spcPts val="360"/>
                        </a:spcAft>
                        <a:tabLst>
                          <a:tab pos="285750" algn="l"/>
                        </a:tabLst>
                      </a:pPr>
                      <a:r>
                        <a:rPr lang="vi-VN" sz="2400" b="1">
                          <a:solidFill>
                            <a:srgbClr val="0070C0"/>
                          </a:solidFill>
                          <a:effectLst/>
                          <a:latin typeface="Times New Roman" panose="02020603050405020304" pitchFamily="18" charset="0"/>
                          <a:cs typeface="Times New Roman" panose="02020603050405020304" pitchFamily="18" charset="0"/>
                        </a:rPr>
                        <a:t>2</a:t>
                      </a:r>
                      <a:endParaRPr lang="en-US"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Bef>
                          <a:spcPts val="360"/>
                        </a:spcBef>
                        <a:spcAft>
                          <a:spcPts val="360"/>
                        </a:spcAft>
                        <a:tabLst>
                          <a:tab pos="285750" algn="l"/>
                        </a:tabLst>
                      </a:pPr>
                      <a:r>
                        <a:rPr lang="vi-VN" sz="2400" b="1" dirty="0">
                          <a:solidFill>
                            <a:srgbClr val="0070C0"/>
                          </a:solidFill>
                          <a:effectLst/>
                          <a:latin typeface="Times New Roman" panose="02020603050405020304" pitchFamily="18" charset="0"/>
                          <a:cs typeface="Times New Roman" panose="02020603050405020304" pitchFamily="18" charset="0"/>
                        </a:rPr>
                        <a:t>Sắt tác dụng với lưu huỳnh</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Bef>
                          <a:spcPts val="360"/>
                        </a:spcBef>
                        <a:spcAft>
                          <a:spcPts val="360"/>
                        </a:spcAft>
                        <a:tabLst>
                          <a:tab pos="285750" algn="l"/>
                        </a:tabLst>
                      </a:pPr>
                      <a:r>
                        <a:rPr lang="vi-VN" sz="2400" b="1" dirty="0">
                          <a:solidFill>
                            <a:srgbClr val="0070C0"/>
                          </a:solidFill>
                          <a:effectLst/>
                          <a:latin typeface="Times New Roman" panose="02020603050405020304" pitchFamily="18" charset="0"/>
                          <a:cs typeface="Times New Roman" panose="02020603050405020304" pitchFamily="18" charset="0"/>
                        </a:rPr>
                        <a:t>Hỗn hợp nóng chảy, cháy sáng và chuyển sang màu đen</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Bef>
                          <a:spcPts val="360"/>
                        </a:spcBef>
                        <a:spcAft>
                          <a:spcPts val="360"/>
                        </a:spcAft>
                        <a:tabLst>
                          <a:tab pos="285750" algn="l"/>
                        </a:tabLst>
                      </a:pP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830449"/>
                  </a:ext>
                </a:extLst>
              </a:tr>
              <a:tr h="1108744">
                <a:tc>
                  <a:txBody>
                    <a:bodyPr/>
                    <a:lstStyle/>
                    <a:p>
                      <a:pPr algn="ctr">
                        <a:lnSpc>
                          <a:spcPct val="107000"/>
                        </a:lnSpc>
                        <a:spcBef>
                          <a:spcPts val="360"/>
                        </a:spcBef>
                        <a:spcAft>
                          <a:spcPts val="360"/>
                        </a:spcAft>
                        <a:tabLst>
                          <a:tab pos="285750" algn="l"/>
                        </a:tabLst>
                      </a:pPr>
                      <a:r>
                        <a:rPr lang="vi-VN" sz="2400" b="1">
                          <a:solidFill>
                            <a:srgbClr val="0070C0"/>
                          </a:solidFill>
                          <a:effectLst/>
                          <a:latin typeface="Times New Roman" panose="02020603050405020304" pitchFamily="18" charset="0"/>
                          <a:cs typeface="Times New Roman" panose="02020603050405020304" pitchFamily="18" charset="0"/>
                        </a:rPr>
                        <a:t>3</a:t>
                      </a:r>
                      <a:endParaRPr lang="en-US"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Bef>
                          <a:spcPts val="360"/>
                        </a:spcBef>
                        <a:spcAft>
                          <a:spcPts val="360"/>
                        </a:spcAft>
                        <a:tabLst>
                          <a:tab pos="285750" algn="l"/>
                        </a:tabLst>
                      </a:pPr>
                      <a:r>
                        <a:rPr lang="vi-VN" sz="2400" b="1">
                          <a:solidFill>
                            <a:srgbClr val="0070C0"/>
                          </a:solidFill>
                          <a:effectLst/>
                          <a:latin typeface="Times New Roman" panose="02020603050405020304" pitchFamily="18" charset="0"/>
                          <a:cs typeface="Times New Roman" panose="02020603050405020304" pitchFamily="18" charset="0"/>
                        </a:rPr>
                        <a:t>N</a:t>
                      </a:r>
                      <a:r>
                        <a:rPr lang="en-US" sz="2400" b="1">
                          <a:solidFill>
                            <a:srgbClr val="0070C0"/>
                          </a:solidFill>
                          <a:effectLst/>
                          <a:latin typeface="Times New Roman" panose="02020603050405020304" pitchFamily="18" charset="0"/>
                          <a:cs typeface="Times New Roman" panose="02020603050405020304" pitchFamily="18" charset="0"/>
                        </a:rPr>
                        <a:t>atri</a:t>
                      </a:r>
                      <a:r>
                        <a:rPr lang="vi-VN" sz="2400" b="1">
                          <a:solidFill>
                            <a:srgbClr val="0070C0"/>
                          </a:solidFill>
                          <a:effectLst/>
                          <a:latin typeface="Times New Roman" panose="02020603050405020304" pitchFamily="18" charset="0"/>
                          <a:cs typeface="Times New Roman" panose="02020603050405020304" pitchFamily="18" charset="0"/>
                        </a:rPr>
                        <a:t> tác dụng với khí chlorine</a:t>
                      </a:r>
                      <a:endParaRPr lang="en-US"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Bef>
                          <a:spcPts val="360"/>
                        </a:spcBef>
                        <a:spcAft>
                          <a:spcPts val="360"/>
                        </a:spcAft>
                        <a:tabLst>
                          <a:tab pos="285750" algn="l"/>
                        </a:tabLst>
                      </a:pPr>
                      <a:r>
                        <a:rPr lang="vi-VN" sz="2400" b="1" dirty="0">
                          <a:solidFill>
                            <a:srgbClr val="0070C0"/>
                          </a:solidFill>
                          <a:effectLst/>
                          <a:latin typeface="Times New Roman" panose="02020603050405020304" pitchFamily="18" charset="0"/>
                          <a:cs typeface="Times New Roman" panose="02020603050405020304" pitchFamily="18" charset="0"/>
                        </a:rPr>
                        <a:t>Màu vàng khí chlorine mất dần, tạo ra chất bột màu trắng</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Bef>
                          <a:spcPts val="360"/>
                        </a:spcBef>
                        <a:spcAft>
                          <a:spcPts val="360"/>
                        </a:spcAft>
                        <a:tabLst>
                          <a:tab pos="285750" algn="l"/>
                        </a:tabLst>
                      </a:pP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6511294"/>
                  </a:ext>
                </a:extLst>
              </a:tr>
              <a:tr h="438565">
                <a:tc>
                  <a:txBody>
                    <a:bodyPr/>
                    <a:lstStyle/>
                    <a:p>
                      <a:pPr algn="ctr">
                        <a:lnSpc>
                          <a:spcPct val="107000"/>
                        </a:lnSpc>
                        <a:spcBef>
                          <a:spcPts val="360"/>
                        </a:spcBef>
                        <a:spcAft>
                          <a:spcPts val="360"/>
                        </a:spcAft>
                        <a:tabLst>
                          <a:tab pos="285750" algn="l"/>
                        </a:tabLst>
                      </a:pPr>
                      <a:r>
                        <a:rPr lang="vi-VN" sz="2400" b="1">
                          <a:solidFill>
                            <a:srgbClr val="0070C0"/>
                          </a:solidFill>
                          <a:effectLst/>
                          <a:latin typeface="Times New Roman" panose="02020603050405020304" pitchFamily="18" charset="0"/>
                          <a:cs typeface="Times New Roman" panose="02020603050405020304" pitchFamily="18" charset="0"/>
                        </a:rPr>
                        <a:t>4</a:t>
                      </a:r>
                      <a:endParaRPr lang="en-US"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Bef>
                          <a:spcPts val="360"/>
                        </a:spcBef>
                        <a:spcAft>
                          <a:spcPts val="360"/>
                        </a:spcAft>
                        <a:tabLst>
                          <a:tab pos="285750" algn="l"/>
                        </a:tabLst>
                      </a:pPr>
                      <a:r>
                        <a:rPr lang="en-US" sz="2400" b="1">
                          <a:solidFill>
                            <a:srgbClr val="0070C0"/>
                          </a:solidFill>
                          <a:effectLst/>
                          <a:latin typeface="Times New Roman" panose="02020603050405020304" pitchFamily="18" charset="0"/>
                          <a:cs typeface="Times New Roman" panose="02020603050405020304" pitchFamily="18" charset="0"/>
                        </a:rPr>
                        <a:t>Nhôm</a:t>
                      </a:r>
                      <a:r>
                        <a:rPr lang="vi-VN" sz="2400" b="1">
                          <a:solidFill>
                            <a:srgbClr val="0070C0"/>
                          </a:solidFill>
                          <a:effectLst/>
                          <a:latin typeface="Times New Roman" panose="02020603050405020304" pitchFamily="18" charset="0"/>
                          <a:cs typeface="Times New Roman" panose="02020603050405020304" pitchFamily="18" charset="0"/>
                        </a:rPr>
                        <a:t> tác dụng với dung dịch HCl</a:t>
                      </a:r>
                      <a:endParaRPr lang="en-US"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Bef>
                          <a:spcPts val="360"/>
                        </a:spcBef>
                        <a:spcAft>
                          <a:spcPts val="360"/>
                        </a:spcAft>
                        <a:tabLst>
                          <a:tab pos="285750" algn="l"/>
                        </a:tabLst>
                      </a:pPr>
                      <a:r>
                        <a:rPr lang="en-US" sz="2400" b="1" dirty="0" err="1">
                          <a:solidFill>
                            <a:srgbClr val="0070C0"/>
                          </a:solidFill>
                          <a:effectLst/>
                          <a:latin typeface="Times New Roman" panose="02020603050405020304" pitchFamily="18" charset="0"/>
                          <a:cs typeface="Times New Roman" panose="02020603050405020304" pitchFamily="18" charset="0"/>
                        </a:rPr>
                        <a:t>Nhôm</a:t>
                      </a:r>
                      <a:r>
                        <a:rPr lang="vi-VN" sz="2400" b="1" dirty="0">
                          <a:solidFill>
                            <a:srgbClr val="0070C0"/>
                          </a:solidFill>
                          <a:effectLst/>
                          <a:latin typeface="Times New Roman" panose="02020603050405020304" pitchFamily="18" charset="0"/>
                          <a:cs typeface="Times New Roman" panose="02020603050405020304" pitchFamily="18" charset="0"/>
                        </a:rPr>
                        <a:t> tan dần có khí thoát ra</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Bef>
                          <a:spcPts val="360"/>
                        </a:spcBef>
                        <a:spcAft>
                          <a:spcPts val="360"/>
                        </a:spcAft>
                        <a:tabLst>
                          <a:tab pos="285750" algn="l"/>
                        </a:tabLst>
                      </a:pP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7146613"/>
                  </a:ext>
                </a:extLst>
              </a:tr>
              <a:tr h="900382">
                <a:tc>
                  <a:txBody>
                    <a:bodyPr/>
                    <a:lstStyle/>
                    <a:p>
                      <a:pPr algn="ctr">
                        <a:lnSpc>
                          <a:spcPct val="107000"/>
                        </a:lnSpc>
                        <a:spcBef>
                          <a:spcPts val="360"/>
                        </a:spcBef>
                        <a:spcAft>
                          <a:spcPts val="360"/>
                        </a:spcAft>
                        <a:tabLst>
                          <a:tab pos="285750" algn="l"/>
                        </a:tabLst>
                      </a:pPr>
                      <a:r>
                        <a:rPr lang="vi-VN" sz="2400" b="1">
                          <a:solidFill>
                            <a:srgbClr val="0070C0"/>
                          </a:solidFill>
                          <a:effectLst/>
                          <a:latin typeface="Times New Roman" panose="02020603050405020304" pitchFamily="18" charset="0"/>
                          <a:cs typeface="Times New Roman" panose="02020603050405020304" pitchFamily="18" charset="0"/>
                        </a:rPr>
                        <a:t>5</a:t>
                      </a:r>
                      <a:endParaRPr lang="en-US"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Bef>
                          <a:spcPts val="360"/>
                        </a:spcBef>
                        <a:spcAft>
                          <a:spcPts val="360"/>
                        </a:spcAft>
                        <a:tabLst>
                          <a:tab pos="285750" algn="l"/>
                        </a:tabLst>
                      </a:pPr>
                      <a:r>
                        <a:rPr lang="en-US" sz="2400" b="1">
                          <a:solidFill>
                            <a:srgbClr val="0070C0"/>
                          </a:solidFill>
                          <a:effectLst/>
                          <a:latin typeface="Times New Roman" panose="02020603050405020304" pitchFamily="18" charset="0"/>
                          <a:cs typeface="Times New Roman" panose="02020603050405020304" pitchFamily="18" charset="0"/>
                        </a:rPr>
                        <a:t>Sắt</a:t>
                      </a:r>
                      <a:r>
                        <a:rPr lang="vi-VN" sz="2400" b="1">
                          <a:solidFill>
                            <a:srgbClr val="0070C0"/>
                          </a:solidFill>
                          <a:effectLst/>
                          <a:latin typeface="Times New Roman" panose="02020603050405020304" pitchFamily="18" charset="0"/>
                          <a:cs typeface="Times New Roman" panose="02020603050405020304" pitchFamily="18" charset="0"/>
                        </a:rPr>
                        <a:t> tác dụng với dung dịch CuSO</a:t>
                      </a:r>
                      <a:r>
                        <a:rPr lang="vi-VN" sz="2400" b="1" baseline="-25000">
                          <a:solidFill>
                            <a:srgbClr val="0070C0"/>
                          </a:solidFill>
                          <a:effectLst/>
                          <a:latin typeface="Times New Roman" panose="02020603050405020304" pitchFamily="18" charset="0"/>
                          <a:cs typeface="Times New Roman" panose="02020603050405020304" pitchFamily="18" charset="0"/>
                        </a:rPr>
                        <a:t>4</a:t>
                      </a:r>
                      <a:endParaRPr lang="en-US"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Bef>
                          <a:spcPts val="360"/>
                        </a:spcBef>
                        <a:spcAft>
                          <a:spcPts val="360"/>
                        </a:spcAft>
                        <a:tabLst>
                          <a:tab pos="285750" algn="l"/>
                        </a:tabLst>
                      </a:pPr>
                      <a:r>
                        <a:rPr lang="en-US" sz="2400" b="1" dirty="0" err="1">
                          <a:solidFill>
                            <a:srgbClr val="0070C0"/>
                          </a:solidFill>
                          <a:effectLst/>
                          <a:latin typeface="Times New Roman" panose="02020603050405020304" pitchFamily="18" charset="0"/>
                          <a:cs typeface="Times New Roman" panose="02020603050405020304" pitchFamily="18" charset="0"/>
                        </a:rPr>
                        <a:t>Sắt</a:t>
                      </a:r>
                      <a:r>
                        <a:rPr lang="vi-VN" sz="2400" b="1" dirty="0">
                          <a:solidFill>
                            <a:srgbClr val="0070C0"/>
                          </a:solidFill>
                          <a:effectLst/>
                          <a:latin typeface="Times New Roman" panose="02020603050405020304" pitchFamily="18" charset="0"/>
                          <a:cs typeface="Times New Roman" panose="02020603050405020304" pitchFamily="18" charset="0"/>
                        </a:rPr>
                        <a:t> tan dần, dung dịch màu xanh nhạt màu dần, có chất rắn màu đỏ bám vào </a:t>
                      </a:r>
                      <a:r>
                        <a:rPr lang="en-US" sz="2400" b="1" dirty="0" err="1">
                          <a:solidFill>
                            <a:srgbClr val="0070C0"/>
                          </a:solidFill>
                          <a:effectLst/>
                          <a:latin typeface="Times New Roman" panose="02020603050405020304" pitchFamily="18" charset="0"/>
                          <a:cs typeface="Times New Roman" panose="02020603050405020304" pitchFamily="18" charset="0"/>
                        </a:rPr>
                        <a:t>đinh</a:t>
                      </a:r>
                      <a:r>
                        <a:rPr lang="en-US" sz="2400" b="1" dirty="0">
                          <a:solidFill>
                            <a:srgbClr val="0070C0"/>
                          </a:solidFill>
                          <a:effectLst/>
                          <a:latin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cs typeface="Times New Roman" panose="02020603050405020304" pitchFamily="18" charset="0"/>
                        </a:rPr>
                        <a:t>sắt</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Bef>
                          <a:spcPts val="360"/>
                        </a:spcBef>
                        <a:spcAft>
                          <a:spcPts val="360"/>
                        </a:spcAft>
                        <a:tabLst>
                          <a:tab pos="285750" algn="l"/>
                        </a:tabLst>
                      </a:pP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4103002"/>
                  </a:ext>
                </a:extLst>
              </a:tr>
            </a:tbl>
          </a:graphicData>
        </a:graphic>
      </p:graphicFrame>
      <p:graphicFrame>
        <p:nvGraphicFramePr>
          <p:cNvPr id="5" name="Object 4">
            <a:extLst>
              <a:ext uri="{FF2B5EF4-FFF2-40B4-BE49-F238E27FC236}">
                <a16:creationId xmlns:a16="http://schemas.microsoft.com/office/drawing/2014/main" id="{BCE71851-9D6D-46A9-887A-3EBC55D29F48}"/>
              </a:ext>
            </a:extLst>
          </p:cNvPr>
          <p:cNvGraphicFramePr>
            <a:graphicFrameLocks noChangeAspect="1"/>
          </p:cNvGraphicFramePr>
          <p:nvPr>
            <p:extLst>
              <p:ext uri="{D42A27DB-BD31-4B8C-83A1-F6EECF244321}">
                <p14:modId xmlns:p14="http://schemas.microsoft.com/office/powerpoint/2010/main" val="3422786689"/>
              </p:ext>
            </p:extLst>
          </p:nvPr>
        </p:nvGraphicFramePr>
        <p:xfrm>
          <a:off x="2812709" y="1957574"/>
          <a:ext cx="792817" cy="95344"/>
        </p:xfrm>
        <a:graphic>
          <a:graphicData uri="http://schemas.openxmlformats.org/presentationml/2006/ole">
            <mc:AlternateContent xmlns:mc="http://schemas.openxmlformats.org/markup-compatibility/2006">
              <mc:Choice xmlns:v="urn:schemas-microsoft-com:vml" Requires="v">
                <p:oleObj name="Equation" r:id="rId2" imgW="444307" imgH="203112" progId="Equation.DSMT4">
                  <p:embed/>
                </p:oleObj>
              </mc:Choice>
              <mc:Fallback>
                <p:oleObj name="Equation" r:id="rId2" imgW="444307" imgH="203112"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709" y="1957574"/>
                        <a:ext cx="792817" cy="95344"/>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B36F7475-F2C8-4BA2-B4AE-A3E11827A9B1}"/>
              </a:ext>
            </a:extLst>
          </p:cNvPr>
          <p:cNvGraphicFramePr>
            <a:graphicFrameLocks noChangeAspect="1"/>
          </p:cNvGraphicFramePr>
          <p:nvPr>
            <p:extLst>
              <p:ext uri="{D42A27DB-BD31-4B8C-83A1-F6EECF244321}">
                <p14:modId xmlns:p14="http://schemas.microsoft.com/office/powerpoint/2010/main" val="880765894"/>
              </p:ext>
            </p:extLst>
          </p:nvPr>
        </p:nvGraphicFramePr>
        <p:xfrm>
          <a:off x="2812709" y="1957574"/>
          <a:ext cx="792817" cy="95344"/>
        </p:xfrm>
        <a:graphic>
          <a:graphicData uri="http://schemas.openxmlformats.org/presentationml/2006/ole">
            <mc:AlternateContent xmlns:mc="http://schemas.openxmlformats.org/markup-compatibility/2006">
              <mc:Choice xmlns:v="urn:schemas-microsoft-com:vml" Requires="v">
                <p:oleObj name="Equation" r:id="rId4" imgW="444307" imgH="203112" progId="Equation.DSMT4">
                  <p:embed/>
                </p:oleObj>
              </mc:Choice>
              <mc:Fallback>
                <p:oleObj name="Equation" r:id="rId4" imgW="444307" imgH="203112"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709" y="1957574"/>
                        <a:ext cx="792817" cy="95344"/>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1E4BBB38-BB66-4EC9-A887-1A42928E2BA7}"/>
              </a:ext>
            </a:extLst>
          </p:cNvPr>
          <p:cNvGraphicFramePr>
            <a:graphicFrameLocks noChangeAspect="1"/>
          </p:cNvGraphicFramePr>
          <p:nvPr>
            <p:extLst>
              <p:ext uri="{D42A27DB-BD31-4B8C-83A1-F6EECF244321}">
                <p14:modId xmlns:p14="http://schemas.microsoft.com/office/powerpoint/2010/main" val="2278969452"/>
              </p:ext>
            </p:extLst>
          </p:nvPr>
        </p:nvGraphicFramePr>
        <p:xfrm>
          <a:off x="2812709" y="1957574"/>
          <a:ext cx="792817" cy="95344"/>
        </p:xfrm>
        <a:graphic>
          <a:graphicData uri="http://schemas.openxmlformats.org/presentationml/2006/ole">
            <mc:AlternateContent xmlns:mc="http://schemas.openxmlformats.org/markup-compatibility/2006">
              <mc:Choice xmlns:v="urn:schemas-microsoft-com:vml" Requires="v">
                <p:oleObj name="Equation" r:id="rId5" imgW="444307" imgH="203112" progId="Equation.DSMT4">
                  <p:embed/>
                </p:oleObj>
              </mc:Choice>
              <mc:Fallback>
                <p:oleObj name="Equation" r:id="rId5" imgW="444307" imgH="203112"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709" y="1957574"/>
                        <a:ext cx="792817" cy="95344"/>
                      </a:xfrm>
                      <a:prstGeom prst="rect">
                        <a:avLst/>
                      </a:prstGeom>
                      <a:noFill/>
                    </p:spPr>
                  </p:pic>
                </p:oleObj>
              </mc:Fallback>
            </mc:AlternateContent>
          </a:graphicData>
        </a:graphic>
      </p:graphicFrame>
    </p:spTree>
    <p:extLst>
      <p:ext uri="{BB962C8B-B14F-4D97-AF65-F5344CB8AC3E}">
        <p14:creationId xmlns:p14="http://schemas.microsoft.com/office/powerpoint/2010/main" val="53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B443AAC-8C88-4019-BF23-208A8975DFA4}"/>
              </a:ext>
            </a:extLst>
          </p:cNvPr>
          <p:cNvGraphicFramePr>
            <a:graphicFrameLocks noGrp="1"/>
          </p:cNvGraphicFramePr>
          <p:nvPr>
            <p:extLst>
              <p:ext uri="{D42A27DB-BD31-4B8C-83A1-F6EECF244321}">
                <p14:modId xmlns:p14="http://schemas.microsoft.com/office/powerpoint/2010/main" val="670809096"/>
              </p:ext>
            </p:extLst>
          </p:nvPr>
        </p:nvGraphicFramePr>
        <p:xfrm>
          <a:off x="331695" y="412376"/>
          <a:ext cx="11107270" cy="6135281"/>
        </p:xfrm>
        <a:graphic>
          <a:graphicData uri="http://schemas.openxmlformats.org/drawingml/2006/table">
            <a:tbl>
              <a:tblPr firstRow="1" firstCol="1" bandRow="1">
                <a:tableStyleId>{5C22544A-7EE6-4342-B048-85BDC9FD1C3A}</a:tableStyleId>
              </a:tblPr>
              <a:tblGrid>
                <a:gridCol w="726140">
                  <a:extLst>
                    <a:ext uri="{9D8B030D-6E8A-4147-A177-3AD203B41FA5}">
                      <a16:colId xmlns:a16="http://schemas.microsoft.com/office/drawing/2014/main" val="1138060354"/>
                    </a:ext>
                  </a:extLst>
                </a:gridCol>
                <a:gridCol w="2644589">
                  <a:extLst>
                    <a:ext uri="{9D8B030D-6E8A-4147-A177-3AD203B41FA5}">
                      <a16:colId xmlns:a16="http://schemas.microsoft.com/office/drawing/2014/main" val="3512313170"/>
                    </a:ext>
                  </a:extLst>
                </a:gridCol>
                <a:gridCol w="3881717">
                  <a:extLst>
                    <a:ext uri="{9D8B030D-6E8A-4147-A177-3AD203B41FA5}">
                      <a16:colId xmlns:a16="http://schemas.microsoft.com/office/drawing/2014/main" val="2049015205"/>
                    </a:ext>
                  </a:extLst>
                </a:gridCol>
                <a:gridCol w="3854824">
                  <a:extLst>
                    <a:ext uri="{9D8B030D-6E8A-4147-A177-3AD203B41FA5}">
                      <a16:colId xmlns:a16="http://schemas.microsoft.com/office/drawing/2014/main" val="694068554"/>
                    </a:ext>
                  </a:extLst>
                </a:gridCol>
              </a:tblGrid>
              <a:tr h="438565">
                <a:tc>
                  <a:txBody>
                    <a:bodyPr/>
                    <a:lstStyle/>
                    <a:p>
                      <a:pPr algn="ctr">
                        <a:lnSpc>
                          <a:spcPct val="107000"/>
                        </a:lnSpc>
                        <a:spcBef>
                          <a:spcPts val="360"/>
                        </a:spcBef>
                        <a:spcAft>
                          <a:spcPts val="360"/>
                        </a:spcAft>
                        <a:tabLst>
                          <a:tab pos="285750" algn="l"/>
                        </a:tabLst>
                      </a:pPr>
                      <a:r>
                        <a:rPr lang="vi-VN" sz="2400" b="1" dirty="0">
                          <a:solidFill>
                            <a:srgbClr val="FF0000"/>
                          </a:solidFill>
                          <a:effectLst/>
                          <a:latin typeface="Times New Roman" panose="02020603050405020304" pitchFamily="18" charset="0"/>
                          <a:cs typeface="Times New Roman" panose="02020603050405020304" pitchFamily="18" charset="0"/>
                        </a:rPr>
                        <a:t>STT</a:t>
                      </a: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360"/>
                        </a:spcBef>
                        <a:spcAft>
                          <a:spcPts val="360"/>
                        </a:spcAft>
                        <a:tabLst>
                          <a:tab pos="285750" algn="l"/>
                        </a:tabLst>
                      </a:pPr>
                      <a:r>
                        <a:rPr lang="vi-VN" sz="2400" b="1" dirty="0">
                          <a:solidFill>
                            <a:srgbClr val="FF0000"/>
                          </a:solidFill>
                          <a:effectLst/>
                          <a:latin typeface="Times New Roman" panose="02020603050405020304" pitchFamily="18" charset="0"/>
                          <a:cs typeface="Times New Roman" panose="02020603050405020304" pitchFamily="18" charset="0"/>
                        </a:rPr>
                        <a:t>Thí nghiệm</a:t>
                      </a: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360"/>
                        </a:spcBef>
                        <a:spcAft>
                          <a:spcPts val="360"/>
                        </a:spcAft>
                        <a:tabLst>
                          <a:tab pos="285750" algn="l"/>
                        </a:tabLst>
                      </a:pPr>
                      <a:r>
                        <a:rPr lang="vi-VN" sz="2400" b="1" dirty="0">
                          <a:solidFill>
                            <a:srgbClr val="FF0000"/>
                          </a:solidFill>
                          <a:effectLst/>
                          <a:latin typeface="Times New Roman" panose="02020603050405020304" pitchFamily="18" charset="0"/>
                          <a:cs typeface="Times New Roman" panose="02020603050405020304" pitchFamily="18" charset="0"/>
                        </a:rPr>
                        <a:t>Hiện tượng</a:t>
                      </a: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360"/>
                        </a:spcBef>
                        <a:spcAft>
                          <a:spcPts val="360"/>
                        </a:spcAft>
                        <a:tabLst>
                          <a:tab pos="285750" algn="l"/>
                        </a:tabLst>
                      </a:pPr>
                      <a:r>
                        <a:rPr lang="vi-VN" sz="2400" b="1" dirty="0">
                          <a:solidFill>
                            <a:srgbClr val="FF0000"/>
                          </a:solidFill>
                          <a:effectLst/>
                          <a:latin typeface="Times New Roman" panose="02020603050405020304" pitchFamily="18" charset="0"/>
                          <a:cs typeface="Times New Roman" panose="02020603050405020304" pitchFamily="18" charset="0"/>
                        </a:rPr>
                        <a:t>Viết PTHH</a:t>
                      </a: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6141299"/>
                  </a:ext>
                </a:extLst>
              </a:tr>
              <a:tr h="1105919">
                <a:tc>
                  <a:txBody>
                    <a:bodyPr/>
                    <a:lstStyle/>
                    <a:p>
                      <a:pPr algn="ctr">
                        <a:lnSpc>
                          <a:spcPct val="107000"/>
                        </a:lnSpc>
                        <a:spcBef>
                          <a:spcPts val="360"/>
                        </a:spcBef>
                        <a:spcAft>
                          <a:spcPts val="360"/>
                        </a:spcAft>
                        <a:tabLst>
                          <a:tab pos="285750" algn="l"/>
                        </a:tabLst>
                      </a:pPr>
                      <a:r>
                        <a:rPr lang="vi-VN" sz="2400" b="1">
                          <a:solidFill>
                            <a:srgbClr val="0070C0"/>
                          </a:solidFill>
                          <a:effectLst/>
                          <a:latin typeface="Times New Roman" panose="02020603050405020304" pitchFamily="18" charset="0"/>
                          <a:cs typeface="Times New Roman" panose="02020603050405020304" pitchFamily="18" charset="0"/>
                        </a:rPr>
                        <a:t>1</a:t>
                      </a:r>
                      <a:endParaRPr lang="en-US"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Bef>
                          <a:spcPts val="360"/>
                        </a:spcBef>
                        <a:spcAft>
                          <a:spcPts val="360"/>
                        </a:spcAft>
                        <a:tabLst>
                          <a:tab pos="285750" algn="l"/>
                        </a:tabLst>
                      </a:pPr>
                      <a:r>
                        <a:rPr lang="vi-VN" sz="2400" b="1" dirty="0">
                          <a:solidFill>
                            <a:srgbClr val="0070C0"/>
                          </a:solidFill>
                          <a:effectLst/>
                          <a:latin typeface="Times New Roman" panose="02020603050405020304" pitchFamily="18" charset="0"/>
                          <a:cs typeface="Times New Roman" panose="02020603050405020304" pitchFamily="18" charset="0"/>
                        </a:rPr>
                        <a:t>Dây Mg tác dụng với oxygen</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Bef>
                          <a:spcPts val="360"/>
                        </a:spcBef>
                        <a:spcAft>
                          <a:spcPts val="360"/>
                        </a:spcAft>
                        <a:tabLst>
                          <a:tab pos="285750" algn="l"/>
                        </a:tabLst>
                      </a:pPr>
                      <a:r>
                        <a:rPr lang="vi-VN" sz="2400" b="1" dirty="0">
                          <a:solidFill>
                            <a:srgbClr val="0070C0"/>
                          </a:solidFill>
                          <a:effectLst/>
                          <a:latin typeface="Times New Roman" panose="02020603050405020304" pitchFamily="18" charset="0"/>
                          <a:cs typeface="Times New Roman" panose="02020603050405020304" pitchFamily="18" charset="0"/>
                        </a:rPr>
                        <a:t>Dây Mg cháy sáng trong không khí</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360"/>
                        </a:spcBef>
                        <a:spcAft>
                          <a:spcPts val="360"/>
                        </a:spcAft>
                        <a:tabLst>
                          <a:tab pos="2971800" algn="ctr"/>
                          <a:tab pos="5943600" algn="r"/>
                        </a:tabLst>
                      </a:pPr>
                      <a:r>
                        <a:rPr lang="vi-VN" sz="2400" b="1" dirty="0">
                          <a:solidFill>
                            <a:srgbClr val="0070C0"/>
                          </a:solidFill>
                          <a:effectLst/>
                          <a:latin typeface="Times New Roman" panose="02020603050405020304" pitchFamily="18" charset="0"/>
                          <a:cs typeface="Times New Roman" panose="02020603050405020304" pitchFamily="18" charset="0"/>
                        </a:rPr>
                        <a:t>2Mg</a:t>
                      </a:r>
                      <a:r>
                        <a:rPr lang="pt-BR" sz="2400" b="1" dirty="0">
                          <a:solidFill>
                            <a:srgbClr val="0070C0"/>
                          </a:solidFill>
                          <a:effectLst/>
                          <a:latin typeface="Times New Roman" panose="02020603050405020304" pitchFamily="18" charset="0"/>
                          <a:cs typeface="Times New Roman" panose="02020603050405020304" pitchFamily="18" charset="0"/>
                        </a:rPr>
                        <a:t> +O</a:t>
                      </a:r>
                      <a:r>
                        <a:rPr lang="pt-BR" sz="2400" b="1" baseline="-25000" dirty="0">
                          <a:solidFill>
                            <a:srgbClr val="0070C0"/>
                          </a:solidFill>
                          <a:effectLst/>
                          <a:latin typeface="Times New Roman" panose="02020603050405020304" pitchFamily="18" charset="0"/>
                          <a:cs typeface="Times New Roman" panose="02020603050405020304" pitchFamily="18" charset="0"/>
                        </a:rPr>
                        <a:t>2 </a:t>
                      </a:r>
                      <a:r>
                        <a:rPr lang="pt-BR" sz="2400" b="1" dirty="0">
                          <a:solidFill>
                            <a:srgbClr val="0070C0"/>
                          </a:solidFill>
                          <a:effectLst/>
                          <a:latin typeface="Times New Roman" panose="02020603050405020304" pitchFamily="18" charset="0"/>
                          <a:cs typeface="Times New Roman" panose="02020603050405020304" pitchFamily="18" charset="0"/>
                        </a:rPr>
                        <a:t> </a:t>
                      </a:r>
                      <a:r>
                        <a:rPr lang="pt-BR" sz="2400" b="1" dirty="0">
                          <a:solidFill>
                            <a:srgbClr val="0070C0"/>
                          </a:solidFill>
                          <a:effectLst/>
                          <a:latin typeface="Times New Roman" panose="02020603050405020304" pitchFamily="18" charset="0"/>
                          <a:cs typeface="Times New Roman" panose="02020603050405020304" pitchFamily="18" charset="0"/>
                          <a:sym typeface="Wingdings" panose="05000000000000000000" pitchFamily="2" charset="2"/>
                        </a:rPr>
                        <a:t></a:t>
                      </a:r>
                      <a:r>
                        <a:rPr lang="vi-VN" sz="2400" b="1" dirty="0">
                          <a:solidFill>
                            <a:srgbClr val="0070C0"/>
                          </a:solidFill>
                          <a:effectLst/>
                          <a:latin typeface="Times New Roman" panose="02020603050405020304" pitchFamily="18" charset="0"/>
                          <a:cs typeface="Times New Roman" panose="02020603050405020304" pitchFamily="18" charset="0"/>
                        </a:rPr>
                        <a:t>2MgO</a:t>
                      </a:r>
                      <a:r>
                        <a:rPr lang="pt-BR" sz="2400" b="1" baseline="-25000" dirty="0">
                          <a:solidFill>
                            <a:srgbClr val="0070C0"/>
                          </a:solidFill>
                          <a:effectLst/>
                          <a:latin typeface="Times New Roman" panose="02020603050405020304" pitchFamily="18" charset="0"/>
                          <a:cs typeface="Times New Roman" panose="02020603050405020304" pitchFamily="18" charset="0"/>
                        </a:rPr>
                        <a:t>   </a:t>
                      </a:r>
                      <a:endParaRPr lang="en-US" sz="2400" b="1" dirty="0">
                        <a:solidFill>
                          <a:srgbClr val="0070C0"/>
                        </a:solidFill>
                        <a:effectLst/>
                        <a:latin typeface="Times New Roman" panose="02020603050405020304" pitchFamily="18" charset="0"/>
                        <a:cs typeface="Times New Roman" panose="02020603050405020304" pitchFamily="18" charset="0"/>
                      </a:endParaRPr>
                    </a:p>
                    <a:p>
                      <a:pPr algn="ctr">
                        <a:lnSpc>
                          <a:spcPct val="107000"/>
                        </a:lnSpc>
                        <a:spcBef>
                          <a:spcPts val="360"/>
                        </a:spcBef>
                        <a:spcAft>
                          <a:spcPts val="360"/>
                        </a:spcAft>
                        <a:tabLst>
                          <a:tab pos="2971800" algn="ctr"/>
                          <a:tab pos="5943600" algn="r"/>
                        </a:tabLst>
                      </a:pPr>
                      <a:r>
                        <a:rPr lang="vi-VN" sz="2400" b="1" dirty="0">
                          <a:solidFill>
                            <a:srgbClr val="0070C0"/>
                          </a:solidFill>
                          <a:effectLst/>
                          <a:latin typeface="Times New Roman" panose="02020603050405020304" pitchFamily="18" charset="0"/>
                          <a:cs typeface="Times New Roman" panose="02020603050405020304" pitchFamily="18" charset="0"/>
                        </a:rPr>
                        <a:t>        (Magnesium oxide)</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3378444"/>
                  </a:ext>
                </a:extLst>
              </a:tr>
              <a:tr h="1108744">
                <a:tc>
                  <a:txBody>
                    <a:bodyPr/>
                    <a:lstStyle/>
                    <a:p>
                      <a:pPr algn="ctr">
                        <a:lnSpc>
                          <a:spcPct val="107000"/>
                        </a:lnSpc>
                        <a:spcBef>
                          <a:spcPts val="360"/>
                        </a:spcBef>
                        <a:spcAft>
                          <a:spcPts val="360"/>
                        </a:spcAft>
                        <a:tabLst>
                          <a:tab pos="285750" algn="l"/>
                        </a:tabLst>
                      </a:pPr>
                      <a:r>
                        <a:rPr lang="vi-VN" sz="2400" b="1">
                          <a:solidFill>
                            <a:srgbClr val="0070C0"/>
                          </a:solidFill>
                          <a:effectLst/>
                          <a:latin typeface="Times New Roman" panose="02020603050405020304" pitchFamily="18" charset="0"/>
                          <a:cs typeface="Times New Roman" panose="02020603050405020304" pitchFamily="18" charset="0"/>
                        </a:rPr>
                        <a:t>2</a:t>
                      </a:r>
                      <a:endParaRPr lang="en-US"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Bef>
                          <a:spcPts val="360"/>
                        </a:spcBef>
                        <a:spcAft>
                          <a:spcPts val="360"/>
                        </a:spcAft>
                        <a:tabLst>
                          <a:tab pos="285750" algn="l"/>
                        </a:tabLst>
                      </a:pPr>
                      <a:r>
                        <a:rPr lang="vi-VN" sz="2400" b="1" dirty="0">
                          <a:solidFill>
                            <a:srgbClr val="0070C0"/>
                          </a:solidFill>
                          <a:effectLst/>
                          <a:latin typeface="Times New Roman" panose="02020603050405020304" pitchFamily="18" charset="0"/>
                          <a:cs typeface="Times New Roman" panose="02020603050405020304" pitchFamily="18" charset="0"/>
                        </a:rPr>
                        <a:t>Sắt tác dụng với lưu huỳnh</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Bef>
                          <a:spcPts val="360"/>
                        </a:spcBef>
                        <a:spcAft>
                          <a:spcPts val="360"/>
                        </a:spcAft>
                        <a:tabLst>
                          <a:tab pos="285750" algn="l"/>
                        </a:tabLst>
                      </a:pPr>
                      <a:r>
                        <a:rPr lang="vi-VN" sz="2400" b="1" dirty="0">
                          <a:solidFill>
                            <a:srgbClr val="0070C0"/>
                          </a:solidFill>
                          <a:effectLst/>
                          <a:latin typeface="Times New Roman" panose="02020603050405020304" pitchFamily="18" charset="0"/>
                          <a:cs typeface="Times New Roman" panose="02020603050405020304" pitchFamily="18" charset="0"/>
                        </a:rPr>
                        <a:t>Hỗn hợp nóng chảy, cháy sáng và chuyển sang màu đen</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Bef>
                          <a:spcPts val="360"/>
                        </a:spcBef>
                        <a:spcAft>
                          <a:spcPts val="360"/>
                        </a:spcAft>
                        <a:tabLst>
                          <a:tab pos="285750" algn="l"/>
                        </a:tabLst>
                      </a:pPr>
                      <a:r>
                        <a:rPr lang="vi-VN" sz="2400" b="1" dirty="0">
                          <a:solidFill>
                            <a:srgbClr val="0070C0"/>
                          </a:solidFill>
                          <a:effectLst/>
                          <a:latin typeface="Times New Roman" panose="02020603050405020304" pitchFamily="18" charset="0"/>
                          <a:cs typeface="Times New Roman" panose="02020603050405020304" pitchFamily="18" charset="0"/>
                        </a:rPr>
                        <a:t>Fe</a:t>
                      </a:r>
                      <a:r>
                        <a:rPr lang="pt-BR" sz="2400" b="1" dirty="0">
                          <a:solidFill>
                            <a:srgbClr val="0070C0"/>
                          </a:solidFill>
                          <a:effectLst/>
                          <a:latin typeface="Times New Roman" panose="02020603050405020304" pitchFamily="18" charset="0"/>
                          <a:cs typeface="Times New Roman" panose="02020603050405020304" pitchFamily="18" charset="0"/>
                        </a:rPr>
                        <a:t> +</a:t>
                      </a:r>
                      <a:r>
                        <a:rPr lang="vi-VN" sz="2400" b="1" dirty="0">
                          <a:solidFill>
                            <a:srgbClr val="0070C0"/>
                          </a:solidFill>
                          <a:effectLst/>
                          <a:latin typeface="Times New Roman" panose="02020603050405020304" pitchFamily="18" charset="0"/>
                          <a:cs typeface="Times New Roman" panose="02020603050405020304" pitchFamily="18" charset="0"/>
                        </a:rPr>
                        <a:t>S</a:t>
                      </a:r>
                      <a:r>
                        <a:rPr lang="en-US" sz="2400" b="1" dirty="0">
                          <a:solidFill>
                            <a:srgbClr val="0070C0"/>
                          </a:solidFill>
                          <a:effectLst/>
                          <a:latin typeface="Times New Roman" panose="02020603050405020304" pitchFamily="18" charset="0"/>
                          <a:cs typeface="Times New Roman" panose="02020603050405020304" pitchFamily="18" charset="0"/>
                        </a:rPr>
                        <a:t> </a:t>
                      </a:r>
                      <a:r>
                        <a:rPr lang="en-US" sz="2400" b="1" dirty="0">
                          <a:solidFill>
                            <a:srgbClr val="0070C0"/>
                          </a:solidFill>
                          <a:effectLst/>
                          <a:latin typeface="Times New Roman" panose="02020603050405020304" pitchFamily="18" charset="0"/>
                          <a:cs typeface="Times New Roman" panose="02020603050405020304" pitchFamily="18" charset="0"/>
                          <a:sym typeface="Wingdings" panose="05000000000000000000" pitchFamily="2" charset="2"/>
                        </a:rPr>
                        <a:t></a:t>
                      </a:r>
                      <a:r>
                        <a:rPr lang="pt-BR" sz="2400" b="1" dirty="0">
                          <a:solidFill>
                            <a:srgbClr val="0070C0"/>
                          </a:solidFill>
                          <a:effectLst/>
                          <a:latin typeface="Times New Roman" panose="02020603050405020304" pitchFamily="18" charset="0"/>
                          <a:cs typeface="Times New Roman" panose="02020603050405020304" pitchFamily="18" charset="0"/>
                        </a:rPr>
                        <a:t>  </a:t>
                      </a:r>
                      <a:r>
                        <a:rPr lang="vi-VN" sz="2400" b="1" dirty="0">
                          <a:solidFill>
                            <a:srgbClr val="0070C0"/>
                          </a:solidFill>
                          <a:effectLst/>
                          <a:latin typeface="Times New Roman" panose="02020603050405020304" pitchFamily="18" charset="0"/>
                          <a:cs typeface="Times New Roman" panose="02020603050405020304" pitchFamily="18" charset="0"/>
                        </a:rPr>
                        <a:t>FeS</a:t>
                      </a:r>
                      <a:r>
                        <a:rPr lang="vi-VN" sz="2400" b="1" baseline="-25000" dirty="0">
                          <a:solidFill>
                            <a:srgbClr val="0070C0"/>
                          </a:solidFill>
                          <a:effectLst/>
                          <a:latin typeface="Times New Roman" panose="02020603050405020304" pitchFamily="18" charset="0"/>
                          <a:cs typeface="Times New Roman" panose="02020603050405020304" pitchFamily="18" charset="0"/>
                        </a:rPr>
                        <a:t> </a:t>
                      </a:r>
                      <a:endParaRPr lang="en-US" sz="2400" b="1" dirty="0">
                        <a:solidFill>
                          <a:srgbClr val="0070C0"/>
                        </a:solidFill>
                        <a:effectLst/>
                        <a:latin typeface="Times New Roman" panose="02020603050405020304" pitchFamily="18" charset="0"/>
                        <a:cs typeface="Times New Roman" panose="02020603050405020304" pitchFamily="18" charset="0"/>
                      </a:endParaRPr>
                    </a:p>
                    <a:p>
                      <a:pPr indent="711200" algn="just">
                        <a:lnSpc>
                          <a:spcPct val="107000"/>
                        </a:lnSpc>
                        <a:spcBef>
                          <a:spcPts val="360"/>
                        </a:spcBef>
                        <a:spcAft>
                          <a:spcPts val="360"/>
                        </a:spcAft>
                        <a:tabLst>
                          <a:tab pos="285750" algn="l"/>
                        </a:tabLst>
                      </a:pPr>
                      <a:r>
                        <a:rPr lang="pt-BR" sz="2400" b="1" dirty="0">
                          <a:solidFill>
                            <a:srgbClr val="0070C0"/>
                          </a:solidFill>
                          <a:effectLst/>
                          <a:latin typeface="Times New Roman" panose="02020603050405020304" pitchFamily="18" charset="0"/>
                          <a:cs typeface="Times New Roman" panose="02020603050405020304" pitchFamily="18" charset="0"/>
                        </a:rPr>
                        <a:t>(Iron sulfide)</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830449"/>
                  </a:ext>
                </a:extLst>
              </a:tr>
              <a:tr h="1108744">
                <a:tc>
                  <a:txBody>
                    <a:bodyPr/>
                    <a:lstStyle/>
                    <a:p>
                      <a:pPr algn="ctr">
                        <a:lnSpc>
                          <a:spcPct val="107000"/>
                        </a:lnSpc>
                        <a:spcBef>
                          <a:spcPts val="360"/>
                        </a:spcBef>
                        <a:spcAft>
                          <a:spcPts val="360"/>
                        </a:spcAft>
                        <a:tabLst>
                          <a:tab pos="285750" algn="l"/>
                        </a:tabLst>
                      </a:pPr>
                      <a:r>
                        <a:rPr lang="vi-VN" sz="2400" b="1">
                          <a:solidFill>
                            <a:srgbClr val="0070C0"/>
                          </a:solidFill>
                          <a:effectLst/>
                          <a:latin typeface="Times New Roman" panose="02020603050405020304" pitchFamily="18" charset="0"/>
                          <a:cs typeface="Times New Roman" panose="02020603050405020304" pitchFamily="18" charset="0"/>
                        </a:rPr>
                        <a:t>3</a:t>
                      </a:r>
                      <a:endParaRPr lang="en-US"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Bef>
                          <a:spcPts val="360"/>
                        </a:spcBef>
                        <a:spcAft>
                          <a:spcPts val="360"/>
                        </a:spcAft>
                        <a:tabLst>
                          <a:tab pos="285750" algn="l"/>
                        </a:tabLst>
                      </a:pPr>
                      <a:r>
                        <a:rPr lang="vi-VN" sz="2400" b="1">
                          <a:solidFill>
                            <a:srgbClr val="0070C0"/>
                          </a:solidFill>
                          <a:effectLst/>
                          <a:latin typeface="Times New Roman" panose="02020603050405020304" pitchFamily="18" charset="0"/>
                          <a:cs typeface="Times New Roman" panose="02020603050405020304" pitchFamily="18" charset="0"/>
                        </a:rPr>
                        <a:t>N</a:t>
                      </a:r>
                      <a:r>
                        <a:rPr lang="en-US" sz="2400" b="1">
                          <a:solidFill>
                            <a:srgbClr val="0070C0"/>
                          </a:solidFill>
                          <a:effectLst/>
                          <a:latin typeface="Times New Roman" panose="02020603050405020304" pitchFamily="18" charset="0"/>
                          <a:cs typeface="Times New Roman" panose="02020603050405020304" pitchFamily="18" charset="0"/>
                        </a:rPr>
                        <a:t>atri</a:t>
                      </a:r>
                      <a:r>
                        <a:rPr lang="vi-VN" sz="2400" b="1">
                          <a:solidFill>
                            <a:srgbClr val="0070C0"/>
                          </a:solidFill>
                          <a:effectLst/>
                          <a:latin typeface="Times New Roman" panose="02020603050405020304" pitchFamily="18" charset="0"/>
                          <a:cs typeface="Times New Roman" panose="02020603050405020304" pitchFamily="18" charset="0"/>
                        </a:rPr>
                        <a:t> tác dụng với khí chlorine</a:t>
                      </a:r>
                      <a:endParaRPr lang="en-US"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Bef>
                          <a:spcPts val="360"/>
                        </a:spcBef>
                        <a:spcAft>
                          <a:spcPts val="360"/>
                        </a:spcAft>
                        <a:tabLst>
                          <a:tab pos="285750" algn="l"/>
                        </a:tabLst>
                      </a:pPr>
                      <a:r>
                        <a:rPr lang="vi-VN" sz="2400" b="1" dirty="0">
                          <a:solidFill>
                            <a:srgbClr val="0070C0"/>
                          </a:solidFill>
                          <a:effectLst/>
                          <a:latin typeface="Times New Roman" panose="02020603050405020304" pitchFamily="18" charset="0"/>
                          <a:cs typeface="Times New Roman" panose="02020603050405020304" pitchFamily="18" charset="0"/>
                        </a:rPr>
                        <a:t>Màu vàng khí chlorine mất dần, tạo ra chất bột màu trắng</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Bef>
                          <a:spcPts val="360"/>
                        </a:spcBef>
                        <a:spcAft>
                          <a:spcPts val="360"/>
                        </a:spcAft>
                        <a:tabLst>
                          <a:tab pos="285750" algn="l"/>
                        </a:tabLst>
                      </a:pPr>
                      <a:r>
                        <a:rPr lang="en-US" sz="2400" b="1" dirty="0">
                          <a:solidFill>
                            <a:srgbClr val="0070C0"/>
                          </a:solidFill>
                          <a:effectLst/>
                          <a:latin typeface="Times New Roman" panose="02020603050405020304" pitchFamily="18" charset="0"/>
                          <a:cs typeface="Times New Roman" panose="02020603050405020304" pitchFamily="18" charset="0"/>
                        </a:rPr>
                        <a:t>2Na</a:t>
                      </a:r>
                      <a:r>
                        <a:rPr lang="vi-VN" sz="2400" b="1" dirty="0">
                          <a:solidFill>
                            <a:srgbClr val="0070C0"/>
                          </a:solidFill>
                          <a:effectLst/>
                          <a:latin typeface="Times New Roman" panose="02020603050405020304" pitchFamily="18" charset="0"/>
                          <a:cs typeface="Times New Roman" panose="02020603050405020304" pitchFamily="18" charset="0"/>
                        </a:rPr>
                        <a:t>  + Cl</a:t>
                      </a:r>
                      <a:r>
                        <a:rPr lang="vi-VN" sz="2400" b="1" baseline="-25000" dirty="0">
                          <a:solidFill>
                            <a:srgbClr val="0070C0"/>
                          </a:solidFill>
                          <a:effectLst/>
                          <a:latin typeface="Times New Roman" panose="02020603050405020304" pitchFamily="18" charset="0"/>
                          <a:cs typeface="Times New Roman" panose="02020603050405020304" pitchFamily="18" charset="0"/>
                        </a:rPr>
                        <a:t>2</a:t>
                      </a:r>
                      <a:r>
                        <a:rPr lang="pt-BR" sz="2400" b="1" dirty="0">
                          <a:solidFill>
                            <a:srgbClr val="0070C0"/>
                          </a:solidFill>
                          <a:effectLst/>
                          <a:latin typeface="Times New Roman" panose="02020603050405020304" pitchFamily="18" charset="0"/>
                          <a:cs typeface="Times New Roman" panose="02020603050405020304" pitchFamily="18" charset="0"/>
                        </a:rPr>
                        <a:t> </a:t>
                      </a:r>
                      <a:r>
                        <a:rPr lang="pt-BR" sz="2400" b="1" dirty="0">
                          <a:solidFill>
                            <a:srgbClr val="0070C0"/>
                          </a:solidFill>
                          <a:effectLst/>
                          <a:latin typeface="Times New Roman" panose="02020603050405020304" pitchFamily="18" charset="0"/>
                          <a:cs typeface="Times New Roman" panose="02020603050405020304" pitchFamily="18" charset="0"/>
                          <a:sym typeface="Wingdings" panose="05000000000000000000" pitchFamily="2" charset="2"/>
                        </a:rPr>
                        <a:t></a:t>
                      </a:r>
                      <a:r>
                        <a:rPr lang="pt-BR" sz="2400" b="1" dirty="0">
                          <a:solidFill>
                            <a:srgbClr val="0070C0"/>
                          </a:solidFill>
                          <a:effectLst/>
                          <a:latin typeface="Times New Roman" panose="02020603050405020304" pitchFamily="18" charset="0"/>
                          <a:cs typeface="Times New Roman" panose="02020603050405020304" pitchFamily="18" charset="0"/>
                        </a:rPr>
                        <a:t>2NaCl</a:t>
                      </a:r>
                      <a:endParaRPr lang="en-US" sz="2400" b="1" dirty="0">
                        <a:solidFill>
                          <a:srgbClr val="0070C0"/>
                        </a:solidFill>
                        <a:effectLst/>
                        <a:latin typeface="Times New Roman" panose="02020603050405020304" pitchFamily="18" charset="0"/>
                        <a:cs typeface="Times New Roman" panose="02020603050405020304" pitchFamily="18" charset="0"/>
                      </a:endParaRPr>
                    </a:p>
                    <a:p>
                      <a:pPr indent="355600" algn="just">
                        <a:lnSpc>
                          <a:spcPct val="107000"/>
                        </a:lnSpc>
                        <a:spcBef>
                          <a:spcPts val="360"/>
                        </a:spcBef>
                        <a:spcAft>
                          <a:spcPts val="360"/>
                        </a:spcAft>
                        <a:tabLst>
                          <a:tab pos="285750" algn="l"/>
                        </a:tabLst>
                      </a:pPr>
                      <a:r>
                        <a:rPr lang="pt-BR" sz="2400" b="1" dirty="0">
                          <a:solidFill>
                            <a:srgbClr val="0070C0"/>
                          </a:solidFill>
                          <a:effectLst/>
                          <a:latin typeface="Times New Roman" panose="02020603050405020304" pitchFamily="18" charset="0"/>
                          <a:cs typeface="Times New Roman" panose="02020603050405020304" pitchFamily="18" charset="0"/>
                        </a:rPr>
                        <a:t>(Sodium chloride)</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6511294"/>
                  </a:ext>
                </a:extLst>
              </a:tr>
              <a:tr h="438565">
                <a:tc>
                  <a:txBody>
                    <a:bodyPr/>
                    <a:lstStyle/>
                    <a:p>
                      <a:pPr algn="ctr">
                        <a:lnSpc>
                          <a:spcPct val="107000"/>
                        </a:lnSpc>
                        <a:spcBef>
                          <a:spcPts val="360"/>
                        </a:spcBef>
                        <a:spcAft>
                          <a:spcPts val="360"/>
                        </a:spcAft>
                        <a:tabLst>
                          <a:tab pos="285750" algn="l"/>
                        </a:tabLst>
                      </a:pPr>
                      <a:r>
                        <a:rPr lang="vi-VN" sz="2400" b="1">
                          <a:solidFill>
                            <a:srgbClr val="0070C0"/>
                          </a:solidFill>
                          <a:effectLst/>
                          <a:latin typeface="Times New Roman" panose="02020603050405020304" pitchFamily="18" charset="0"/>
                          <a:cs typeface="Times New Roman" panose="02020603050405020304" pitchFamily="18" charset="0"/>
                        </a:rPr>
                        <a:t>4</a:t>
                      </a:r>
                      <a:endParaRPr lang="en-US"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Bef>
                          <a:spcPts val="360"/>
                        </a:spcBef>
                        <a:spcAft>
                          <a:spcPts val="360"/>
                        </a:spcAft>
                        <a:tabLst>
                          <a:tab pos="285750" algn="l"/>
                        </a:tabLst>
                      </a:pPr>
                      <a:r>
                        <a:rPr lang="en-US" sz="2400" b="1">
                          <a:solidFill>
                            <a:srgbClr val="0070C0"/>
                          </a:solidFill>
                          <a:effectLst/>
                          <a:latin typeface="Times New Roman" panose="02020603050405020304" pitchFamily="18" charset="0"/>
                          <a:cs typeface="Times New Roman" panose="02020603050405020304" pitchFamily="18" charset="0"/>
                        </a:rPr>
                        <a:t>Nhôm</a:t>
                      </a:r>
                      <a:r>
                        <a:rPr lang="vi-VN" sz="2400" b="1">
                          <a:solidFill>
                            <a:srgbClr val="0070C0"/>
                          </a:solidFill>
                          <a:effectLst/>
                          <a:latin typeface="Times New Roman" panose="02020603050405020304" pitchFamily="18" charset="0"/>
                          <a:cs typeface="Times New Roman" panose="02020603050405020304" pitchFamily="18" charset="0"/>
                        </a:rPr>
                        <a:t> tác dụng với dung dịch HCl</a:t>
                      </a:r>
                      <a:endParaRPr lang="en-US"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Bef>
                          <a:spcPts val="360"/>
                        </a:spcBef>
                        <a:spcAft>
                          <a:spcPts val="360"/>
                        </a:spcAft>
                        <a:tabLst>
                          <a:tab pos="285750" algn="l"/>
                        </a:tabLst>
                      </a:pPr>
                      <a:r>
                        <a:rPr lang="en-US" sz="2400" b="1" dirty="0" err="1">
                          <a:solidFill>
                            <a:srgbClr val="0070C0"/>
                          </a:solidFill>
                          <a:effectLst/>
                          <a:latin typeface="Times New Roman" panose="02020603050405020304" pitchFamily="18" charset="0"/>
                          <a:cs typeface="Times New Roman" panose="02020603050405020304" pitchFamily="18" charset="0"/>
                        </a:rPr>
                        <a:t>Nhôm</a:t>
                      </a:r>
                      <a:r>
                        <a:rPr lang="vi-VN" sz="2400" b="1" dirty="0">
                          <a:solidFill>
                            <a:srgbClr val="0070C0"/>
                          </a:solidFill>
                          <a:effectLst/>
                          <a:latin typeface="Times New Roman" panose="02020603050405020304" pitchFamily="18" charset="0"/>
                          <a:cs typeface="Times New Roman" panose="02020603050405020304" pitchFamily="18" charset="0"/>
                        </a:rPr>
                        <a:t> tan dần có khí thoát ra</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Bef>
                          <a:spcPts val="360"/>
                        </a:spcBef>
                        <a:spcAft>
                          <a:spcPts val="360"/>
                        </a:spcAft>
                        <a:tabLst>
                          <a:tab pos="285750" algn="l"/>
                        </a:tabLst>
                      </a:pPr>
                      <a:r>
                        <a:rPr lang="en-US" sz="2400" b="1">
                          <a:solidFill>
                            <a:srgbClr val="0070C0"/>
                          </a:solidFill>
                          <a:effectLst/>
                          <a:latin typeface="Times New Roman" panose="02020603050405020304" pitchFamily="18" charset="0"/>
                          <a:cs typeface="Times New Roman" panose="02020603050405020304" pitchFamily="18" charset="0"/>
                        </a:rPr>
                        <a:t>2Al</a:t>
                      </a:r>
                      <a:r>
                        <a:rPr lang="vi-VN" sz="2400" b="1">
                          <a:solidFill>
                            <a:srgbClr val="0070C0"/>
                          </a:solidFill>
                          <a:effectLst/>
                          <a:latin typeface="Times New Roman" panose="02020603050405020304" pitchFamily="18" charset="0"/>
                          <a:cs typeface="Times New Roman" panose="02020603050405020304" pitchFamily="18" charset="0"/>
                        </a:rPr>
                        <a:t>+ </a:t>
                      </a:r>
                      <a:r>
                        <a:rPr lang="en-US" sz="2400" b="1">
                          <a:solidFill>
                            <a:srgbClr val="0070C0"/>
                          </a:solidFill>
                          <a:effectLst/>
                          <a:latin typeface="Times New Roman" panose="02020603050405020304" pitchFamily="18" charset="0"/>
                          <a:cs typeface="Times New Roman" panose="02020603050405020304" pitchFamily="18" charset="0"/>
                        </a:rPr>
                        <a:t>6</a:t>
                      </a:r>
                      <a:r>
                        <a:rPr lang="vi-VN" sz="2400" b="1">
                          <a:solidFill>
                            <a:srgbClr val="0070C0"/>
                          </a:solidFill>
                          <a:effectLst/>
                          <a:latin typeface="Times New Roman" panose="02020603050405020304" pitchFamily="18" charset="0"/>
                          <a:cs typeface="Times New Roman" panose="02020603050405020304" pitchFamily="18" charset="0"/>
                        </a:rPr>
                        <a:t>HCl → </a:t>
                      </a:r>
                      <a:r>
                        <a:rPr lang="en-US" sz="2400" b="1">
                          <a:solidFill>
                            <a:srgbClr val="0070C0"/>
                          </a:solidFill>
                          <a:effectLst/>
                          <a:latin typeface="Times New Roman" panose="02020603050405020304" pitchFamily="18" charset="0"/>
                          <a:cs typeface="Times New Roman" panose="02020603050405020304" pitchFamily="18" charset="0"/>
                        </a:rPr>
                        <a:t>2Al</a:t>
                      </a:r>
                      <a:r>
                        <a:rPr lang="vi-VN" sz="2400" b="1">
                          <a:solidFill>
                            <a:srgbClr val="0070C0"/>
                          </a:solidFill>
                          <a:effectLst/>
                          <a:latin typeface="Times New Roman" panose="02020603050405020304" pitchFamily="18" charset="0"/>
                          <a:cs typeface="Times New Roman" panose="02020603050405020304" pitchFamily="18" charset="0"/>
                        </a:rPr>
                        <a:t>Cl</a:t>
                      </a:r>
                      <a:r>
                        <a:rPr lang="en-US" sz="2400" b="1" baseline="-25000">
                          <a:solidFill>
                            <a:srgbClr val="0070C0"/>
                          </a:solidFill>
                          <a:effectLst/>
                          <a:latin typeface="Times New Roman" panose="02020603050405020304" pitchFamily="18" charset="0"/>
                          <a:cs typeface="Times New Roman" panose="02020603050405020304" pitchFamily="18" charset="0"/>
                        </a:rPr>
                        <a:t>3</a:t>
                      </a:r>
                      <a:r>
                        <a:rPr lang="vi-VN" sz="2400" b="1">
                          <a:solidFill>
                            <a:srgbClr val="0070C0"/>
                          </a:solidFill>
                          <a:effectLst/>
                          <a:latin typeface="Times New Roman" panose="02020603050405020304" pitchFamily="18" charset="0"/>
                          <a:cs typeface="Times New Roman" panose="02020603050405020304" pitchFamily="18" charset="0"/>
                        </a:rPr>
                        <a:t> + </a:t>
                      </a:r>
                      <a:r>
                        <a:rPr lang="en-US" sz="2400" b="1">
                          <a:solidFill>
                            <a:srgbClr val="0070C0"/>
                          </a:solidFill>
                          <a:effectLst/>
                          <a:latin typeface="Times New Roman" panose="02020603050405020304" pitchFamily="18" charset="0"/>
                          <a:cs typeface="Times New Roman" panose="02020603050405020304" pitchFamily="18" charset="0"/>
                        </a:rPr>
                        <a:t>3</a:t>
                      </a:r>
                      <a:r>
                        <a:rPr lang="vi-VN" sz="2400" b="1">
                          <a:solidFill>
                            <a:srgbClr val="0070C0"/>
                          </a:solidFill>
                          <a:effectLst/>
                          <a:latin typeface="Times New Roman" panose="02020603050405020304" pitchFamily="18" charset="0"/>
                          <a:cs typeface="Times New Roman" panose="02020603050405020304" pitchFamily="18" charset="0"/>
                        </a:rPr>
                        <a:t>H</a:t>
                      </a:r>
                      <a:r>
                        <a:rPr lang="vi-VN" sz="2400" b="1" baseline="-25000">
                          <a:solidFill>
                            <a:srgbClr val="0070C0"/>
                          </a:solidFill>
                          <a:effectLst/>
                          <a:latin typeface="Times New Roman" panose="02020603050405020304" pitchFamily="18" charset="0"/>
                          <a:cs typeface="Times New Roman" panose="02020603050405020304" pitchFamily="18" charset="0"/>
                        </a:rPr>
                        <a:t>2</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7146613"/>
                  </a:ext>
                </a:extLst>
              </a:tr>
              <a:tr h="900382">
                <a:tc>
                  <a:txBody>
                    <a:bodyPr/>
                    <a:lstStyle/>
                    <a:p>
                      <a:pPr algn="ctr">
                        <a:lnSpc>
                          <a:spcPct val="107000"/>
                        </a:lnSpc>
                        <a:spcBef>
                          <a:spcPts val="360"/>
                        </a:spcBef>
                        <a:spcAft>
                          <a:spcPts val="360"/>
                        </a:spcAft>
                        <a:tabLst>
                          <a:tab pos="285750" algn="l"/>
                        </a:tabLst>
                      </a:pPr>
                      <a:r>
                        <a:rPr lang="vi-VN" sz="2400" b="1">
                          <a:solidFill>
                            <a:srgbClr val="0070C0"/>
                          </a:solidFill>
                          <a:effectLst/>
                          <a:latin typeface="Times New Roman" panose="02020603050405020304" pitchFamily="18" charset="0"/>
                          <a:cs typeface="Times New Roman" panose="02020603050405020304" pitchFamily="18" charset="0"/>
                        </a:rPr>
                        <a:t>5</a:t>
                      </a:r>
                      <a:endParaRPr lang="en-US"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Bef>
                          <a:spcPts val="360"/>
                        </a:spcBef>
                        <a:spcAft>
                          <a:spcPts val="360"/>
                        </a:spcAft>
                        <a:tabLst>
                          <a:tab pos="285750" algn="l"/>
                        </a:tabLst>
                      </a:pPr>
                      <a:r>
                        <a:rPr lang="en-US" sz="2400" b="1">
                          <a:solidFill>
                            <a:srgbClr val="0070C0"/>
                          </a:solidFill>
                          <a:effectLst/>
                          <a:latin typeface="Times New Roman" panose="02020603050405020304" pitchFamily="18" charset="0"/>
                          <a:cs typeface="Times New Roman" panose="02020603050405020304" pitchFamily="18" charset="0"/>
                        </a:rPr>
                        <a:t>Sắt</a:t>
                      </a:r>
                      <a:r>
                        <a:rPr lang="vi-VN" sz="2400" b="1">
                          <a:solidFill>
                            <a:srgbClr val="0070C0"/>
                          </a:solidFill>
                          <a:effectLst/>
                          <a:latin typeface="Times New Roman" panose="02020603050405020304" pitchFamily="18" charset="0"/>
                          <a:cs typeface="Times New Roman" panose="02020603050405020304" pitchFamily="18" charset="0"/>
                        </a:rPr>
                        <a:t> tác dụng với dung dịch CuSO</a:t>
                      </a:r>
                      <a:r>
                        <a:rPr lang="vi-VN" sz="2400" b="1" baseline="-25000">
                          <a:solidFill>
                            <a:srgbClr val="0070C0"/>
                          </a:solidFill>
                          <a:effectLst/>
                          <a:latin typeface="Times New Roman" panose="02020603050405020304" pitchFamily="18" charset="0"/>
                          <a:cs typeface="Times New Roman" panose="02020603050405020304" pitchFamily="18" charset="0"/>
                        </a:rPr>
                        <a:t>4</a:t>
                      </a:r>
                      <a:endParaRPr lang="en-US"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Bef>
                          <a:spcPts val="360"/>
                        </a:spcBef>
                        <a:spcAft>
                          <a:spcPts val="360"/>
                        </a:spcAft>
                        <a:tabLst>
                          <a:tab pos="285750" algn="l"/>
                        </a:tabLst>
                      </a:pPr>
                      <a:r>
                        <a:rPr lang="en-US" sz="2400" b="1" dirty="0" err="1">
                          <a:solidFill>
                            <a:srgbClr val="0070C0"/>
                          </a:solidFill>
                          <a:effectLst/>
                          <a:latin typeface="Times New Roman" panose="02020603050405020304" pitchFamily="18" charset="0"/>
                          <a:cs typeface="Times New Roman" panose="02020603050405020304" pitchFamily="18" charset="0"/>
                        </a:rPr>
                        <a:t>Sắt</a:t>
                      </a:r>
                      <a:r>
                        <a:rPr lang="vi-VN" sz="2400" b="1" dirty="0">
                          <a:solidFill>
                            <a:srgbClr val="0070C0"/>
                          </a:solidFill>
                          <a:effectLst/>
                          <a:latin typeface="Times New Roman" panose="02020603050405020304" pitchFamily="18" charset="0"/>
                          <a:cs typeface="Times New Roman" panose="02020603050405020304" pitchFamily="18" charset="0"/>
                        </a:rPr>
                        <a:t> tan dần, dung dịch màu xanh nhạt màu dần, có chất rắn màu đỏ bám vào </a:t>
                      </a:r>
                      <a:r>
                        <a:rPr lang="en-US" sz="2400" b="1" dirty="0" err="1">
                          <a:solidFill>
                            <a:srgbClr val="0070C0"/>
                          </a:solidFill>
                          <a:effectLst/>
                          <a:latin typeface="Times New Roman" panose="02020603050405020304" pitchFamily="18" charset="0"/>
                          <a:cs typeface="Times New Roman" panose="02020603050405020304" pitchFamily="18" charset="0"/>
                        </a:rPr>
                        <a:t>đinh</a:t>
                      </a:r>
                      <a:r>
                        <a:rPr lang="en-US" sz="2400" b="1" dirty="0">
                          <a:solidFill>
                            <a:srgbClr val="0070C0"/>
                          </a:solidFill>
                          <a:effectLst/>
                          <a:latin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cs typeface="Times New Roman" panose="02020603050405020304" pitchFamily="18" charset="0"/>
                        </a:rPr>
                        <a:t>sắt</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Bef>
                          <a:spcPts val="360"/>
                        </a:spcBef>
                        <a:spcAft>
                          <a:spcPts val="360"/>
                        </a:spcAft>
                        <a:tabLst>
                          <a:tab pos="285750" algn="l"/>
                        </a:tabLst>
                      </a:pPr>
                      <a:r>
                        <a:rPr lang="en-US" sz="2400" b="1" dirty="0">
                          <a:solidFill>
                            <a:srgbClr val="0070C0"/>
                          </a:solidFill>
                          <a:effectLst/>
                          <a:latin typeface="Times New Roman" panose="02020603050405020304" pitchFamily="18" charset="0"/>
                          <a:cs typeface="Times New Roman" panose="02020603050405020304" pitchFamily="18" charset="0"/>
                        </a:rPr>
                        <a:t>Fe</a:t>
                      </a:r>
                      <a:r>
                        <a:rPr lang="vi-VN" sz="2400" b="1" dirty="0">
                          <a:solidFill>
                            <a:srgbClr val="0070C0"/>
                          </a:solidFill>
                          <a:effectLst/>
                          <a:latin typeface="Times New Roman" panose="02020603050405020304" pitchFamily="18" charset="0"/>
                          <a:cs typeface="Times New Roman" panose="02020603050405020304" pitchFamily="18" charset="0"/>
                        </a:rPr>
                        <a:t> +  CuSO</a:t>
                      </a:r>
                      <a:r>
                        <a:rPr lang="vi-VN" sz="2400" b="1" baseline="-25000" dirty="0">
                          <a:solidFill>
                            <a:srgbClr val="0070C0"/>
                          </a:solidFill>
                          <a:effectLst/>
                          <a:latin typeface="Times New Roman" panose="02020603050405020304" pitchFamily="18" charset="0"/>
                          <a:cs typeface="Times New Roman" panose="02020603050405020304" pitchFamily="18" charset="0"/>
                        </a:rPr>
                        <a:t>4 </a:t>
                      </a:r>
                      <a:r>
                        <a:rPr lang="vi-VN" sz="2400" b="1" dirty="0">
                          <a:solidFill>
                            <a:srgbClr val="0070C0"/>
                          </a:solidFill>
                          <a:effectLst/>
                          <a:latin typeface="Times New Roman" panose="02020603050405020304" pitchFamily="18" charset="0"/>
                          <a:cs typeface="Times New Roman" panose="02020603050405020304" pitchFamily="18" charset="0"/>
                        </a:rPr>
                        <a:t>→</a:t>
                      </a:r>
                      <a:r>
                        <a:rPr lang="en-US" sz="2400" b="1" dirty="0">
                          <a:solidFill>
                            <a:srgbClr val="0070C0"/>
                          </a:solidFill>
                          <a:effectLst/>
                          <a:latin typeface="Times New Roman" panose="02020603050405020304" pitchFamily="18" charset="0"/>
                          <a:cs typeface="Times New Roman" panose="02020603050405020304" pitchFamily="18" charset="0"/>
                        </a:rPr>
                        <a:t>Fe</a:t>
                      </a:r>
                      <a:r>
                        <a:rPr lang="vi-VN" sz="2400" b="1" dirty="0">
                          <a:solidFill>
                            <a:srgbClr val="0070C0"/>
                          </a:solidFill>
                          <a:effectLst/>
                          <a:latin typeface="Times New Roman" panose="02020603050405020304" pitchFamily="18" charset="0"/>
                          <a:cs typeface="Times New Roman" panose="02020603050405020304" pitchFamily="18" charset="0"/>
                        </a:rPr>
                        <a:t>SO</a:t>
                      </a:r>
                      <a:r>
                        <a:rPr lang="vi-VN" sz="2400" b="1" baseline="-25000" dirty="0">
                          <a:solidFill>
                            <a:srgbClr val="0070C0"/>
                          </a:solidFill>
                          <a:effectLst/>
                          <a:latin typeface="Times New Roman" panose="02020603050405020304" pitchFamily="18" charset="0"/>
                          <a:cs typeface="Times New Roman" panose="02020603050405020304" pitchFamily="18" charset="0"/>
                        </a:rPr>
                        <a:t>4</a:t>
                      </a:r>
                      <a:r>
                        <a:rPr lang="vi-VN" sz="2400" b="1" dirty="0">
                          <a:solidFill>
                            <a:srgbClr val="0070C0"/>
                          </a:solidFill>
                          <a:effectLst/>
                          <a:latin typeface="Times New Roman" panose="02020603050405020304" pitchFamily="18" charset="0"/>
                          <a:cs typeface="Times New Roman" panose="02020603050405020304" pitchFamily="18" charset="0"/>
                        </a:rPr>
                        <a:t> + Cu</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4103002"/>
                  </a:ext>
                </a:extLst>
              </a:tr>
            </a:tbl>
          </a:graphicData>
        </a:graphic>
      </p:graphicFrame>
    </p:spTree>
    <p:extLst>
      <p:ext uri="{BB962C8B-B14F-4D97-AF65-F5344CB8AC3E}">
        <p14:creationId xmlns:p14="http://schemas.microsoft.com/office/powerpoint/2010/main" val="3246506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15: </a:t>
            </a:r>
            <a:r>
              <a:rPr lang="en-US" sz="2800" b="1" dirty="0" err="1">
                <a:solidFill>
                  <a:srgbClr val="FF00FF"/>
                </a:solidFill>
                <a:latin typeface="Times New Roman" pitchFamily="18" charset="0"/>
                <a:cs typeface="Times New Roman" pitchFamily="18" charset="0"/>
              </a:rPr>
              <a:t>TÍNH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CHẤT</a:t>
            </a:r>
            <a:r>
              <a:rPr lang="en-US" sz="2800" b="1" dirty="0">
                <a:solidFill>
                  <a:srgbClr val="FF00FF"/>
                </a:solidFill>
                <a:latin typeface="Times New Roman" pitchFamily="18" charset="0"/>
                <a:cs typeface="Times New Roman" pitchFamily="18" charset="0"/>
              </a:rPr>
              <a:t> CHUNG </a:t>
            </a:r>
            <a:r>
              <a:rPr lang="en-US" sz="2800" b="1" dirty="0" err="1">
                <a:solidFill>
                  <a:srgbClr val="FF00FF"/>
                </a:solidFill>
                <a:latin typeface="Times New Roman" pitchFamily="18" charset="0"/>
                <a:cs typeface="Times New Roman" pitchFamily="18" charset="0"/>
              </a:rPr>
              <a:t>CỦA</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2"/>
          <p:cNvSpPr>
            <a:spLocks noChangeArrowheads="1"/>
          </p:cNvSpPr>
          <p:nvPr/>
        </p:nvSpPr>
        <p:spPr bwMode="auto">
          <a:xfrm>
            <a:off x="0" y="827315"/>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II.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TÍNH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CHẤT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HÓA</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HỌC</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23" name="Rectangle 2"/>
          <p:cNvSpPr>
            <a:spLocks noChangeArrowheads="1"/>
          </p:cNvSpPr>
          <p:nvPr/>
        </p:nvSpPr>
        <p:spPr bwMode="auto">
          <a:xfrm>
            <a:off x="0" y="1233715"/>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1.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Phản</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ứng</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kim</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loại</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với</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phi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kim</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24" name="Rectangle 2"/>
          <p:cNvSpPr>
            <a:spLocks noChangeArrowheads="1"/>
          </p:cNvSpPr>
          <p:nvPr/>
        </p:nvSpPr>
        <p:spPr bwMode="auto">
          <a:xfrm>
            <a:off x="0" y="1669143"/>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Tác</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dụng</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với</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oxygen</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grpSp>
        <p:nvGrpSpPr>
          <p:cNvPr id="2" name="Group 27"/>
          <p:cNvGrpSpPr/>
          <p:nvPr/>
        </p:nvGrpSpPr>
        <p:grpSpPr>
          <a:xfrm>
            <a:off x="0" y="2068285"/>
            <a:ext cx="12192000" cy="523220"/>
            <a:chOff x="0" y="2068285"/>
            <a:chExt cx="12192000" cy="523220"/>
          </a:xfrm>
        </p:grpSpPr>
        <p:sp>
          <p:nvSpPr>
            <p:cNvPr id="15" name="Rectangle 2"/>
            <p:cNvSpPr>
              <a:spLocks noChangeArrowheads="1"/>
            </p:cNvSpPr>
            <p:nvPr/>
          </p:nvSpPr>
          <p:spPr bwMode="auto">
            <a:xfrm>
              <a:off x="0" y="2068285"/>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2Mg</a:t>
              </a: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O</a:t>
              </a:r>
              <a:r>
                <a:rPr kumimoji="0" lang="en-US" sz="2800" i="0" u="none" strike="noStrike" cap="none" normalizeH="0" baseline="-25000" dirty="0" err="1">
                  <a:ln>
                    <a:noFill/>
                  </a:ln>
                  <a:solidFill>
                    <a:srgbClr val="0000FF"/>
                  </a:solidFill>
                  <a:effectLst/>
                  <a:latin typeface="Times New Roman" pitchFamily="18" charset="0"/>
                  <a:ea typeface="Times New Roman" pitchFamily="18" charset="0"/>
                  <a:cs typeface="Times New Roman" pitchFamily="18" charset="0"/>
                </a:rPr>
                <a:t>2</a:t>
              </a: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2MgO</a:t>
              </a:r>
              <a:endParaRPr kumimoji="0" lang="en-US" sz="2800" i="0" u="none" strike="noStrike" cap="none" normalizeH="0" baseline="0" dirty="0">
                <a:ln>
                  <a:noFill/>
                </a:ln>
                <a:solidFill>
                  <a:srgbClr val="0000FF"/>
                </a:solidFill>
                <a:effectLst/>
                <a:latin typeface="Times New Roman" pitchFamily="18" charset="0"/>
                <a:cs typeface="Times New Roman" pitchFamily="18" charset="0"/>
              </a:endParaRPr>
            </a:p>
          </p:txBody>
        </p:sp>
        <p:cxnSp>
          <p:nvCxnSpPr>
            <p:cNvPr id="26" name="Straight Arrow Connector 25"/>
            <p:cNvCxnSpPr/>
            <p:nvPr/>
          </p:nvCxnSpPr>
          <p:spPr>
            <a:xfrm>
              <a:off x="1524000" y="2438400"/>
              <a:ext cx="1190171"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785256" y="2075543"/>
              <a:ext cx="406401" cy="461665"/>
            </a:xfrm>
            <a:prstGeom prst="rect">
              <a:avLst/>
            </a:prstGeom>
            <a:noFill/>
          </p:spPr>
          <p:txBody>
            <a:bodyPr wrap="square" rtlCol="0">
              <a:spAutoFit/>
            </a:bodyPr>
            <a:lstStyle/>
            <a:p>
              <a:r>
                <a:rPr lang="en-US" sz="2400" dirty="0" err="1">
                  <a:solidFill>
                    <a:srgbClr val="0000FF"/>
                  </a:solidFill>
                  <a:latin typeface="Times New Roman" pitchFamily="18" charset="0"/>
                  <a:cs typeface="Times New Roman" pitchFamily="18" charset="0"/>
                </a:rPr>
                <a:t>t</a:t>
              </a:r>
              <a:r>
                <a:rPr lang="en-US" sz="2400" baseline="30000" dirty="0" err="1">
                  <a:solidFill>
                    <a:srgbClr val="0000FF"/>
                  </a:solidFill>
                  <a:latin typeface="Times New Roman" pitchFamily="18" charset="0"/>
                  <a:cs typeface="Times New Roman" pitchFamily="18" charset="0"/>
                </a:rPr>
                <a:t>0</a:t>
              </a:r>
              <a:endParaRPr lang="en-US" sz="2400" dirty="0">
                <a:solidFill>
                  <a:srgbClr val="0000FF"/>
                </a:solidFill>
                <a:latin typeface="Times New Roman" pitchFamily="18" charset="0"/>
                <a:cs typeface="Times New Roman" pitchFamily="18" charset="0"/>
              </a:endParaRPr>
            </a:p>
          </p:txBody>
        </p:sp>
      </p:grpSp>
      <p:sp>
        <p:nvSpPr>
          <p:cNvPr id="29" name="Rectangle 2"/>
          <p:cNvSpPr>
            <a:spLocks noChangeArrowheads="1"/>
          </p:cNvSpPr>
          <p:nvPr/>
        </p:nvSpPr>
        <p:spPr bwMode="auto">
          <a:xfrm>
            <a:off x="0" y="2489200"/>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Hầu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hết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kim</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loại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phản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ứng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oxygen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tạo</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thành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các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oxide.</a:t>
            </a:r>
            <a:endParaRPr kumimoji="0" lang="en-US" sz="280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30" name="Rectangle 2"/>
          <p:cNvSpPr>
            <a:spLocks noChangeArrowheads="1"/>
          </p:cNvSpPr>
          <p:nvPr/>
        </p:nvSpPr>
        <p:spPr bwMode="auto">
          <a:xfrm>
            <a:off x="0" y="2924628"/>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Tác</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dụng</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với</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phi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kim</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khác</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grpSp>
        <p:nvGrpSpPr>
          <p:cNvPr id="4" name="Group 20"/>
          <p:cNvGrpSpPr/>
          <p:nvPr/>
        </p:nvGrpSpPr>
        <p:grpSpPr>
          <a:xfrm>
            <a:off x="0" y="3316493"/>
            <a:ext cx="12192000" cy="574040"/>
            <a:chOff x="0" y="3316493"/>
            <a:chExt cx="12192000" cy="574040"/>
          </a:xfrm>
        </p:grpSpPr>
        <p:sp>
          <p:nvSpPr>
            <p:cNvPr id="18" name="Rectangle 2"/>
            <p:cNvSpPr>
              <a:spLocks noChangeArrowheads="1"/>
            </p:cNvSpPr>
            <p:nvPr/>
          </p:nvSpPr>
          <p:spPr bwMode="auto">
            <a:xfrm>
              <a:off x="0" y="3367313"/>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Fe + S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FeS</a:t>
              </a:r>
              <a:endParaRPr kumimoji="0" lang="en-US" sz="2800" i="0" u="none" strike="noStrike" cap="none" normalizeH="0" baseline="0" dirty="0">
                <a:ln>
                  <a:noFill/>
                </a:ln>
                <a:solidFill>
                  <a:srgbClr val="0000FF"/>
                </a:solidFill>
                <a:effectLst/>
                <a:latin typeface="Times New Roman" pitchFamily="18" charset="0"/>
                <a:cs typeface="Times New Roman" pitchFamily="18" charset="0"/>
              </a:endParaRPr>
            </a:p>
          </p:txBody>
        </p:sp>
        <p:cxnSp>
          <p:nvCxnSpPr>
            <p:cNvPr id="19" name="Straight Arrow Connector 18"/>
            <p:cNvCxnSpPr/>
            <p:nvPr/>
          </p:nvCxnSpPr>
          <p:spPr>
            <a:xfrm>
              <a:off x="1589316" y="3679350"/>
              <a:ext cx="1190171"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50572" y="3316493"/>
              <a:ext cx="406401" cy="461665"/>
            </a:xfrm>
            <a:prstGeom prst="rect">
              <a:avLst/>
            </a:prstGeom>
            <a:noFill/>
          </p:spPr>
          <p:txBody>
            <a:bodyPr wrap="square" rtlCol="0">
              <a:spAutoFit/>
            </a:bodyPr>
            <a:lstStyle/>
            <a:p>
              <a:r>
                <a:rPr lang="en-US" sz="2400" dirty="0" err="1">
                  <a:solidFill>
                    <a:srgbClr val="0000FF"/>
                  </a:solidFill>
                  <a:latin typeface="Times New Roman" pitchFamily="18" charset="0"/>
                  <a:cs typeface="Times New Roman" pitchFamily="18" charset="0"/>
                </a:rPr>
                <a:t>t</a:t>
              </a:r>
              <a:r>
                <a:rPr lang="en-US" sz="2400" baseline="30000" dirty="0" err="1">
                  <a:solidFill>
                    <a:srgbClr val="0000FF"/>
                  </a:solidFill>
                  <a:latin typeface="Times New Roman" pitchFamily="18" charset="0"/>
                  <a:cs typeface="Times New Roman" pitchFamily="18" charset="0"/>
                </a:rPr>
                <a:t>0</a:t>
              </a:r>
              <a:endParaRPr lang="en-US" sz="2400" dirty="0">
                <a:solidFill>
                  <a:srgbClr val="0000FF"/>
                </a:solidFill>
                <a:latin typeface="Times New Roman" pitchFamily="18" charset="0"/>
                <a:cs typeface="Times New Roman" pitchFamily="18" charset="0"/>
              </a:endParaRPr>
            </a:p>
          </p:txBody>
        </p:sp>
      </p:grpSp>
      <p:grpSp>
        <p:nvGrpSpPr>
          <p:cNvPr id="5" name="Group 24"/>
          <p:cNvGrpSpPr/>
          <p:nvPr/>
        </p:nvGrpSpPr>
        <p:grpSpPr>
          <a:xfrm>
            <a:off x="0" y="3715636"/>
            <a:ext cx="12192000" cy="574040"/>
            <a:chOff x="0" y="3316493"/>
            <a:chExt cx="12192000" cy="574040"/>
          </a:xfrm>
        </p:grpSpPr>
        <p:sp>
          <p:nvSpPr>
            <p:cNvPr id="28" name="Rectangle 2"/>
            <p:cNvSpPr>
              <a:spLocks noChangeArrowheads="1"/>
            </p:cNvSpPr>
            <p:nvPr/>
          </p:nvSpPr>
          <p:spPr bwMode="auto">
            <a:xfrm>
              <a:off x="0" y="3367313"/>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2Na</a:t>
              </a: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Cl</a:t>
              </a:r>
              <a:r>
                <a:rPr kumimoji="0" lang="en-US" sz="2800" i="0" u="none" strike="noStrike" cap="none" normalizeH="0" baseline="-25000" dirty="0" err="1">
                  <a:ln>
                    <a:noFill/>
                  </a:ln>
                  <a:solidFill>
                    <a:srgbClr val="0000FF"/>
                  </a:solidFill>
                  <a:effectLst/>
                  <a:latin typeface="Times New Roman" pitchFamily="18" charset="0"/>
                  <a:ea typeface="Times New Roman" pitchFamily="18" charset="0"/>
                  <a:cs typeface="Times New Roman" pitchFamily="18" charset="0"/>
                </a:rPr>
                <a:t>2</a:t>
              </a: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2NaCl</a:t>
              </a:r>
              <a:endParaRPr kumimoji="0" lang="en-US" sz="2800" i="0" u="none" strike="noStrike" cap="none" normalizeH="0" baseline="0" dirty="0">
                <a:ln>
                  <a:noFill/>
                </a:ln>
                <a:solidFill>
                  <a:srgbClr val="0000FF"/>
                </a:solidFill>
                <a:effectLst/>
                <a:latin typeface="Times New Roman" pitchFamily="18" charset="0"/>
                <a:cs typeface="Times New Roman" pitchFamily="18" charset="0"/>
              </a:endParaRPr>
            </a:p>
          </p:txBody>
        </p:sp>
        <p:cxnSp>
          <p:nvCxnSpPr>
            <p:cNvPr id="31" name="Straight Arrow Connector 30"/>
            <p:cNvCxnSpPr/>
            <p:nvPr/>
          </p:nvCxnSpPr>
          <p:spPr>
            <a:xfrm>
              <a:off x="2184390" y="3679350"/>
              <a:ext cx="1190171"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532730" y="3316493"/>
              <a:ext cx="406401" cy="461665"/>
            </a:xfrm>
            <a:prstGeom prst="rect">
              <a:avLst/>
            </a:prstGeom>
            <a:noFill/>
          </p:spPr>
          <p:txBody>
            <a:bodyPr wrap="square" rtlCol="0">
              <a:spAutoFit/>
            </a:bodyPr>
            <a:lstStyle/>
            <a:p>
              <a:r>
                <a:rPr lang="en-US" sz="2400" dirty="0" err="1">
                  <a:solidFill>
                    <a:srgbClr val="0000FF"/>
                  </a:solidFill>
                  <a:latin typeface="Times New Roman" pitchFamily="18" charset="0"/>
                  <a:cs typeface="Times New Roman" pitchFamily="18" charset="0"/>
                </a:rPr>
                <a:t>t</a:t>
              </a:r>
              <a:r>
                <a:rPr lang="en-US" sz="2400" baseline="30000" dirty="0" err="1">
                  <a:solidFill>
                    <a:srgbClr val="0000FF"/>
                  </a:solidFill>
                  <a:latin typeface="Times New Roman" pitchFamily="18" charset="0"/>
                  <a:cs typeface="Times New Roman" pitchFamily="18" charset="0"/>
                </a:rPr>
                <a:t>0</a:t>
              </a:r>
              <a:endParaRPr lang="en-US" sz="2400" dirty="0">
                <a:solidFill>
                  <a:srgbClr val="0000FF"/>
                </a:solidFill>
                <a:latin typeface="Times New Roman" pitchFamily="18" charset="0"/>
                <a:cs typeface="Times New Roman" pitchFamily="18" charset="0"/>
              </a:endParaRPr>
            </a:p>
          </p:txBody>
        </p:sp>
      </p:grpSp>
      <p:sp>
        <p:nvSpPr>
          <p:cNvPr id="33" name="Rectangle 2"/>
          <p:cNvSpPr>
            <a:spLocks noChangeArrowheads="1"/>
          </p:cNvSpPr>
          <p:nvPr/>
        </p:nvSpPr>
        <p:spPr bwMode="auto">
          <a:xfrm>
            <a:off x="-21775" y="4209143"/>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Nhiều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kim</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loại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phản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ứng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các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phi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kim</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khác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tạo</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thành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muối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a:t>
            </a:r>
            <a:endParaRPr kumimoji="0" lang="en-US" sz="280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34" name="Rectangle 2"/>
          <p:cNvSpPr>
            <a:spLocks noChangeArrowheads="1"/>
          </p:cNvSpPr>
          <p:nvPr/>
        </p:nvSpPr>
        <p:spPr bwMode="auto">
          <a:xfrm>
            <a:off x="0" y="4651828"/>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2.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Phản</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ứng</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kim</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loại</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với</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dung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dịch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acid</a:t>
            </a:r>
            <a:endParaRPr kumimoji="0" lang="en-US" sz="2800" b="1"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35" name="Rectangle 2"/>
          <p:cNvSpPr>
            <a:spLocks noChangeArrowheads="1"/>
          </p:cNvSpPr>
          <p:nvPr/>
        </p:nvSpPr>
        <p:spPr bwMode="auto">
          <a:xfrm>
            <a:off x="7590971" y="645885"/>
            <a:ext cx="4339771"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Em</a:t>
            </a:r>
            <a:r>
              <a:rPr kumimoji="0" lang="en-US" sz="280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hãy</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nhắc</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lại</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tính</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chất</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acid </a:t>
            </a:r>
            <a:r>
              <a:rPr kumimoji="0" lang="en-US" sz="2800" b="1" i="1"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tác</a:t>
            </a:r>
            <a:r>
              <a:rPr kumimoji="0" lang="en-US" sz="2800" b="1" i="1"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dụng</a:t>
            </a:r>
            <a:r>
              <a:rPr kumimoji="0" lang="en-US" sz="2800" b="1" i="1"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với</a:t>
            </a:r>
            <a:r>
              <a:rPr kumimoji="0" lang="en-US" sz="2800" b="1" i="1"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kim</a:t>
            </a:r>
            <a:r>
              <a:rPr kumimoji="0" lang="en-US" sz="2800" b="1" i="1"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loại</a:t>
            </a:r>
            <a:r>
              <a:rPr kumimoji="0" lang="en-US" sz="2800" b="1" i="1"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đã</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học</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ở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lớp</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8?</a:t>
            </a:r>
            <a:endParaRPr kumimoji="0" lang="en-US" sz="2800" i="0" u="none" strike="noStrike" cap="none" normalizeH="0" baseline="0" dirty="0">
              <a:ln>
                <a:noFill/>
              </a:ln>
              <a:solidFill>
                <a:srgbClr val="FF0000"/>
              </a:solidFill>
              <a:effectLst/>
              <a:latin typeface="Times New Roman" pitchFamily="18" charset="0"/>
              <a:cs typeface="Times New Roman" pitchFamily="18" charset="0"/>
            </a:endParaRPr>
          </a:p>
        </p:txBody>
      </p:sp>
      <p:sp>
        <p:nvSpPr>
          <p:cNvPr id="36" name="Rectangle 2"/>
          <p:cNvSpPr>
            <a:spLocks noChangeArrowheads="1"/>
          </p:cNvSpPr>
          <p:nvPr/>
        </p:nvSpPr>
        <p:spPr bwMode="auto">
          <a:xfrm>
            <a:off x="0" y="5058228"/>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Nhiều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kim</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loại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tác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dụng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các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dung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dịch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acid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HCl</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a:t>
            </a:r>
            <a:r>
              <a:rPr kumimoji="0" lang="en-US" sz="2800" i="0" u="none" strike="noStrike" cap="none" normalizeH="0" baseline="-25000" dirty="0" err="1">
                <a:ln>
                  <a:noFill/>
                </a:ln>
                <a:solidFill>
                  <a:srgbClr val="0000FF"/>
                </a:solidFill>
                <a:effectLst/>
                <a:latin typeface="Times New Roman" pitchFamily="18" charset="0"/>
                <a:ea typeface="Times New Roman" pitchFamily="18" charset="0"/>
                <a:cs typeface="Times New Roman" pitchFamily="18" charset="0"/>
              </a:rPr>
              <a:t>2</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SO</a:t>
            </a:r>
            <a:r>
              <a:rPr lang="en-US" sz="2800" baseline="-25000" dirty="0" err="1">
                <a:solidFill>
                  <a:srgbClr val="0000FF"/>
                </a:solidFill>
                <a:latin typeface="Times New Roman" pitchFamily="18" charset="0"/>
                <a:ea typeface="Times New Roman" pitchFamily="18" charset="0"/>
                <a:cs typeface="Times New Roman" pitchFamily="18" charset="0"/>
              </a:rPr>
              <a:t>4</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loãng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tạo</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thành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muối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giải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phóng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khí</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a:t>
            </a:r>
            <a:r>
              <a:rPr kumimoji="0" lang="en-US" sz="2800" i="0" u="none" strike="noStrike" cap="none" normalizeH="0" baseline="-25000" dirty="0" err="1">
                <a:ln>
                  <a:noFill/>
                </a:ln>
                <a:solidFill>
                  <a:srgbClr val="0000FF"/>
                </a:solidFill>
                <a:effectLst/>
                <a:latin typeface="Times New Roman" pitchFamily="18" charset="0"/>
                <a:ea typeface="Times New Roman" pitchFamily="18" charset="0"/>
                <a:cs typeface="Times New Roman" pitchFamily="18" charset="0"/>
              </a:rPr>
              <a:t>2</a:t>
            </a:r>
            <a:endParaRPr kumimoji="0" lang="en-US" sz="280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37" name="Rectangle 2"/>
          <p:cNvSpPr>
            <a:spLocks noChangeArrowheads="1"/>
          </p:cNvSpPr>
          <p:nvPr/>
        </p:nvSpPr>
        <p:spPr bwMode="auto">
          <a:xfrm>
            <a:off x="0" y="5903893"/>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PTHH</a:t>
            </a: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2Al</a:t>
            </a: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6HCl</a:t>
            </a: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3"/>
              </a:rPr>
              <a:t></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3"/>
              </a:rPr>
              <a:t>2AlCl</a:t>
            </a:r>
            <a:r>
              <a:rPr kumimoji="0" lang="en-US" sz="2800" i="0" u="none" strike="noStrike" cap="none" normalizeH="0" baseline="-25000" dirty="0" err="1">
                <a:ln>
                  <a:noFill/>
                </a:ln>
                <a:solidFill>
                  <a:srgbClr val="0000FF"/>
                </a:solidFill>
                <a:effectLst/>
                <a:latin typeface="Times New Roman" pitchFamily="18" charset="0"/>
                <a:ea typeface="Times New Roman" pitchFamily="18" charset="0"/>
                <a:cs typeface="Times New Roman" pitchFamily="18" charset="0"/>
                <a:sym typeface="Wingdings 3"/>
              </a:rPr>
              <a:t>3</a:t>
            </a: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3"/>
              </a:rPr>
              <a:t> +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3"/>
              </a:rPr>
              <a:t>3H</a:t>
            </a:r>
            <a:r>
              <a:rPr kumimoji="0" lang="en-US" sz="2800" i="0" u="none" strike="noStrike" cap="none" normalizeH="0" baseline="-25000" dirty="0" err="1">
                <a:ln>
                  <a:noFill/>
                </a:ln>
                <a:solidFill>
                  <a:srgbClr val="0000FF"/>
                </a:solidFill>
                <a:effectLst/>
                <a:latin typeface="Times New Roman" pitchFamily="18" charset="0"/>
                <a:ea typeface="Times New Roman" pitchFamily="18" charset="0"/>
                <a:cs typeface="Times New Roman" pitchFamily="18" charset="0"/>
                <a:sym typeface="Wingdings 3"/>
              </a:rPr>
              <a:t>2</a:t>
            </a:r>
            <a:endParaRPr kumimoji="0" lang="en-US" sz="280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38" name="Rectangle 2"/>
          <p:cNvSpPr>
            <a:spLocks noChangeArrowheads="1"/>
          </p:cNvSpPr>
          <p:nvPr/>
        </p:nvSpPr>
        <p:spPr bwMode="auto">
          <a:xfrm>
            <a:off x="7532915" y="761998"/>
            <a:ext cx="4339771"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Em</a:t>
            </a:r>
            <a:r>
              <a:rPr kumimoji="0" lang="en-US" sz="280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hãy</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viết</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PTHH</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minh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họa</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cho</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tính</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chất</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trên</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a:t>
            </a:r>
            <a:endParaRPr kumimoji="0" lang="en-US" sz="2800" i="0" u="none" strike="noStrike" cap="none" normalizeH="0" baseline="0" dirty="0">
              <a:ln>
                <a:noFill/>
              </a:ln>
              <a:solidFill>
                <a:srgbClr val="FF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360"/>
                                          </p:val>
                                        </p:tav>
                                        <p:tav tm="100000">
                                          <p:val>
                                            <p:fltVal val="0"/>
                                          </p:val>
                                        </p:tav>
                                      </p:tavLst>
                                    </p:anim>
                                    <p:animEffect transition="in" filter="fade">
                                      <p:cBhvr>
                                        <p:cTn id="10" dur="10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1000" fill="hold"/>
                                        <p:tgtEl>
                                          <p:spTgt spid="35"/>
                                        </p:tgtEl>
                                        <p:attrNameLst>
                                          <p:attrName>ppt_w</p:attrName>
                                        </p:attrNameLst>
                                      </p:cBhvr>
                                      <p:tavLst>
                                        <p:tav tm="0">
                                          <p:val>
                                            <p:fltVal val="0"/>
                                          </p:val>
                                        </p:tav>
                                        <p:tav tm="100000">
                                          <p:val>
                                            <p:strVal val="#ppt_w"/>
                                          </p:val>
                                        </p:tav>
                                      </p:tavLst>
                                    </p:anim>
                                    <p:anim calcmode="lin" valueType="num">
                                      <p:cBhvr>
                                        <p:cTn id="16" dur="1000" fill="hold"/>
                                        <p:tgtEl>
                                          <p:spTgt spid="35"/>
                                        </p:tgtEl>
                                        <p:attrNameLst>
                                          <p:attrName>ppt_h</p:attrName>
                                        </p:attrNameLst>
                                      </p:cBhvr>
                                      <p:tavLst>
                                        <p:tav tm="0">
                                          <p:val>
                                            <p:fltVal val="0"/>
                                          </p:val>
                                        </p:tav>
                                        <p:tav tm="100000">
                                          <p:val>
                                            <p:strVal val="#ppt_h"/>
                                          </p:val>
                                        </p:tav>
                                      </p:tavLst>
                                    </p:anim>
                                    <p:anim calcmode="lin" valueType="num">
                                      <p:cBhvr>
                                        <p:cTn id="17" dur="1000" fill="hold"/>
                                        <p:tgtEl>
                                          <p:spTgt spid="35"/>
                                        </p:tgtEl>
                                        <p:attrNameLst>
                                          <p:attrName>style.rotation</p:attrName>
                                        </p:attrNameLst>
                                      </p:cBhvr>
                                      <p:tavLst>
                                        <p:tav tm="0">
                                          <p:val>
                                            <p:fltVal val="360"/>
                                          </p:val>
                                        </p:tav>
                                        <p:tav tm="100000">
                                          <p:val>
                                            <p:fltVal val="0"/>
                                          </p:val>
                                        </p:tav>
                                      </p:tavLst>
                                    </p:anim>
                                    <p:animEffect transition="in" filter="fade">
                                      <p:cBhvr>
                                        <p:cTn id="18" dur="10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heel(4)">
                                      <p:cBhvr>
                                        <p:cTn id="23" dur="1000"/>
                                        <p:tgtEl>
                                          <p:spTgt spid="36"/>
                                        </p:tgtEl>
                                      </p:cBhvr>
                                    </p:animEffect>
                                  </p:childTnLst>
                                </p:cTn>
                              </p:par>
                              <p:par>
                                <p:cTn id="24" presetID="53" presetClass="exit" presetSubtype="0" fill="hold" grpId="1" nodeType="withEffect">
                                  <p:stCondLst>
                                    <p:cond delay="0"/>
                                  </p:stCondLst>
                                  <p:childTnLst>
                                    <p:anim calcmode="lin" valueType="num">
                                      <p:cBhvr>
                                        <p:cTn id="25" dur="1000"/>
                                        <p:tgtEl>
                                          <p:spTgt spid="35"/>
                                        </p:tgtEl>
                                        <p:attrNameLst>
                                          <p:attrName>ppt_w</p:attrName>
                                        </p:attrNameLst>
                                      </p:cBhvr>
                                      <p:tavLst>
                                        <p:tav tm="0">
                                          <p:val>
                                            <p:strVal val="ppt_w"/>
                                          </p:val>
                                        </p:tav>
                                        <p:tav tm="100000">
                                          <p:val>
                                            <p:fltVal val="0"/>
                                          </p:val>
                                        </p:tav>
                                      </p:tavLst>
                                    </p:anim>
                                    <p:anim calcmode="lin" valueType="num">
                                      <p:cBhvr>
                                        <p:cTn id="26" dur="1000"/>
                                        <p:tgtEl>
                                          <p:spTgt spid="35"/>
                                        </p:tgtEl>
                                        <p:attrNameLst>
                                          <p:attrName>ppt_h</p:attrName>
                                        </p:attrNameLst>
                                      </p:cBhvr>
                                      <p:tavLst>
                                        <p:tav tm="0">
                                          <p:val>
                                            <p:strVal val="ppt_h"/>
                                          </p:val>
                                        </p:tav>
                                        <p:tav tm="100000">
                                          <p:val>
                                            <p:fltVal val="0"/>
                                          </p:val>
                                        </p:tav>
                                      </p:tavLst>
                                    </p:anim>
                                    <p:animEffect transition="out" filter="fade">
                                      <p:cBhvr>
                                        <p:cTn id="27" dur="1000"/>
                                        <p:tgtEl>
                                          <p:spTgt spid="35"/>
                                        </p:tgtEl>
                                      </p:cBhvr>
                                    </p:animEffect>
                                    <p:set>
                                      <p:cBhvr>
                                        <p:cTn id="28" dur="1" fill="hold">
                                          <p:stCondLst>
                                            <p:cond delay="999"/>
                                          </p:stCondLst>
                                        </p:cTn>
                                        <p:tgtEl>
                                          <p:spTgt spid="3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1000" fill="hold"/>
                                        <p:tgtEl>
                                          <p:spTgt spid="38"/>
                                        </p:tgtEl>
                                        <p:attrNameLst>
                                          <p:attrName>ppt_w</p:attrName>
                                        </p:attrNameLst>
                                      </p:cBhvr>
                                      <p:tavLst>
                                        <p:tav tm="0">
                                          <p:val>
                                            <p:fltVal val="0"/>
                                          </p:val>
                                        </p:tav>
                                        <p:tav tm="100000">
                                          <p:val>
                                            <p:strVal val="#ppt_w"/>
                                          </p:val>
                                        </p:tav>
                                      </p:tavLst>
                                    </p:anim>
                                    <p:anim calcmode="lin" valueType="num">
                                      <p:cBhvr>
                                        <p:cTn id="34" dur="1000" fill="hold"/>
                                        <p:tgtEl>
                                          <p:spTgt spid="38"/>
                                        </p:tgtEl>
                                        <p:attrNameLst>
                                          <p:attrName>ppt_h</p:attrName>
                                        </p:attrNameLst>
                                      </p:cBhvr>
                                      <p:tavLst>
                                        <p:tav tm="0">
                                          <p:val>
                                            <p:fltVal val="0"/>
                                          </p:val>
                                        </p:tav>
                                        <p:tav tm="100000">
                                          <p:val>
                                            <p:strVal val="#ppt_h"/>
                                          </p:val>
                                        </p:tav>
                                      </p:tavLst>
                                    </p:anim>
                                    <p:anim calcmode="lin" valueType="num">
                                      <p:cBhvr>
                                        <p:cTn id="35" dur="1000" fill="hold"/>
                                        <p:tgtEl>
                                          <p:spTgt spid="38"/>
                                        </p:tgtEl>
                                        <p:attrNameLst>
                                          <p:attrName>style.rotation</p:attrName>
                                        </p:attrNameLst>
                                      </p:cBhvr>
                                      <p:tavLst>
                                        <p:tav tm="0">
                                          <p:val>
                                            <p:fltVal val="360"/>
                                          </p:val>
                                        </p:tav>
                                        <p:tav tm="100000">
                                          <p:val>
                                            <p:fltVal val="0"/>
                                          </p:val>
                                        </p:tav>
                                      </p:tavLst>
                                    </p:anim>
                                    <p:animEffect transition="in" filter="fade">
                                      <p:cBhvr>
                                        <p:cTn id="36" dur="10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heel(4)">
                                      <p:cBhvr>
                                        <p:cTn id="41" dur="1000"/>
                                        <p:tgtEl>
                                          <p:spTgt spid="37"/>
                                        </p:tgtEl>
                                      </p:cBhvr>
                                    </p:animEffect>
                                  </p:childTnLst>
                                </p:cTn>
                              </p:par>
                              <p:par>
                                <p:cTn id="42" presetID="53" presetClass="exit" presetSubtype="0" fill="hold" grpId="1" nodeType="withEffect">
                                  <p:stCondLst>
                                    <p:cond delay="0"/>
                                  </p:stCondLst>
                                  <p:childTnLst>
                                    <p:anim calcmode="lin" valueType="num">
                                      <p:cBhvr>
                                        <p:cTn id="43" dur="1000"/>
                                        <p:tgtEl>
                                          <p:spTgt spid="38"/>
                                        </p:tgtEl>
                                        <p:attrNameLst>
                                          <p:attrName>ppt_w</p:attrName>
                                        </p:attrNameLst>
                                      </p:cBhvr>
                                      <p:tavLst>
                                        <p:tav tm="0">
                                          <p:val>
                                            <p:strVal val="ppt_w"/>
                                          </p:val>
                                        </p:tav>
                                        <p:tav tm="100000">
                                          <p:val>
                                            <p:fltVal val="0"/>
                                          </p:val>
                                        </p:tav>
                                      </p:tavLst>
                                    </p:anim>
                                    <p:anim calcmode="lin" valueType="num">
                                      <p:cBhvr>
                                        <p:cTn id="44" dur="1000"/>
                                        <p:tgtEl>
                                          <p:spTgt spid="38"/>
                                        </p:tgtEl>
                                        <p:attrNameLst>
                                          <p:attrName>ppt_h</p:attrName>
                                        </p:attrNameLst>
                                      </p:cBhvr>
                                      <p:tavLst>
                                        <p:tav tm="0">
                                          <p:val>
                                            <p:strVal val="ppt_h"/>
                                          </p:val>
                                        </p:tav>
                                        <p:tav tm="100000">
                                          <p:val>
                                            <p:fltVal val="0"/>
                                          </p:val>
                                        </p:tav>
                                      </p:tavLst>
                                    </p:anim>
                                    <p:animEffect transition="out" filter="fade">
                                      <p:cBhvr>
                                        <p:cTn id="45" dur="1000"/>
                                        <p:tgtEl>
                                          <p:spTgt spid="38"/>
                                        </p:tgtEl>
                                      </p:cBhvr>
                                    </p:animEffect>
                                    <p:set>
                                      <p:cBhvr>
                                        <p:cTn id="46" dur="1" fill="hold">
                                          <p:stCondLst>
                                            <p:cond delay="9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5" grpId="1"/>
      <p:bldP spid="36" grpId="0"/>
      <p:bldP spid="37" grpId="0"/>
      <p:bldP spid="38" grpId="0"/>
      <p:bldP spid="3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15: </a:t>
            </a:r>
            <a:r>
              <a:rPr lang="en-US" sz="2800" b="1" dirty="0" err="1">
                <a:solidFill>
                  <a:srgbClr val="FF00FF"/>
                </a:solidFill>
                <a:latin typeface="Times New Roman" pitchFamily="18" charset="0"/>
                <a:cs typeface="Times New Roman" pitchFamily="18" charset="0"/>
              </a:rPr>
              <a:t>TÍNH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CHẤT</a:t>
            </a:r>
            <a:r>
              <a:rPr lang="en-US" sz="2800" b="1" dirty="0">
                <a:solidFill>
                  <a:srgbClr val="FF00FF"/>
                </a:solidFill>
                <a:latin typeface="Times New Roman" pitchFamily="18" charset="0"/>
                <a:cs typeface="Times New Roman" pitchFamily="18" charset="0"/>
              </a:rPr>
              <a:t> CHUNG </a:t>
            </a:r>
            <a:r>
              <a:rPr lang="en-US" sz="2800" b="1" dirty="0" err="1">
                <a:solidFill>
                  <a:srgbClr val="FF00FF"/>
                </a:solidFill>
                <a:latin typeface="Times New Roman" pitchFamily="18" charset="0"/>
                <a:cs typeface="Times New Roman" pitchFamily="18" charset="0"/>
              </a:rPr>
              <a:t>CỦA</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2"/>
          <p:cNvSpPr>
            <a:spLocks noChangeArrowheads="1"/>
          </p:cNvSpPr>
          <p:nvPr/>
        </p:nvSpPr>
        <p:spPr bwMode="auto">
          <a:xfrm>
            <a:off x="0" y="827315"/>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II.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TÍNH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CHẤT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HÓA</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HỌC</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34" name="Rectangle 2"/>
          <p:cNvSpPr>
            <a:spLocks noChangeArrowheads="1"/>
          </p:cNvSpPr>
          <p:nvPr/>
        </p:nvSpPr>
        <p:spPr bwMode="auto">
          <a:xfrm>
            <a:off x="0" y="1255486"/>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2.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Phản</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ứng</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kim</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loại</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với</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dung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dịch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acid</a:t>
            </a:r>
            <a:endParaRPr kumimoji="0" lang="en-US" sz="2800" b="1"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35" name="Rectangle 2"/>
          <p:cNvSpPr>
            <a:spLocks noChangeArrowheads="1"/>
          </p:cNvSpPr>
          <p:nvPr/>
        </p:nvSpPr>
        <p:spPr bwMode="auto">
          <a:xfrm>
            <a:off x="7590971" y="428175"/>
            <a:ext cx="4339771"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Em</a:t>
            </a:r>
            <a:r>
              <a:rPr kumimoji="0" lang="en-US" sz="280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hãy</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nhắc</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lại</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tính</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chất</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muối</a:t>
            </a:r>
            <a:r>
              <a:rPr kumimoji="0" lang="en-US" sz="2800" b="1" i="1"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tác</a:t>
            </a:r>
            <a:r>
              <a:rPr kumimoji="0" lang="en-US" sz="2800" b="1" i="1"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dụng</a:t>
            </a:r>
            <a:r>
              <a:rPr kumimoji="0" lang="en-US" sz="2800" b="1" i="1"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với</a:t>
            </a:r>
            <a:r>
              <a:rPr kumimoji="0" lang="en-US" sz="2800" b="1" i="1"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kim</a:t>
            </a:r>
            <a:r>
              <a:rPr kumimoji="0" lang="en-US" sz="2800" b="1" i="1"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loại</a:t>
            </a:r>
            <a:r>
              <a:rPr kumimoji="0" lang="en-US" sz="2800" b="1" i="1"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đã</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học</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ở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lớp</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8?</a:t>
            </a:r>
            <a:endParaRPr kumimoji="0" lang="en-US" sz="2800" i="0" u="none" strike="noStrike" cap="none" normalizeH="0" baseline="0" dirty="0">
              <a:ln>
                <a:noFill/>
              </a:ln>
              <a:solidFill>
                <a:srgbClr val="FF0000"/>
              </a:solidFill>
              <a:effectLst/>
              <a:latin typeface="Times New Roman" pitchFamily="18" charset="0"/>
              <a:cs typeface="Times New Roman" pitchFamily="18" charset="0"/>
            </a:endParaRPr>
          </a:p>
        </p:txBody>
      </p:sp>
      <p:sp>
        <p:nvSpPr>
          <p:cNvPr id="36" name="Rectangle 2"/>
          <p:cNvSpPr>
            <a:spLocks noChangeArrowheads="1"/>
          </p:cNvSpPr>
          <p:nvPr/>
        </p:nvSpPr>
        <p:spPr bwMode="auto">
          <a:xfrm>
            <a:off x="0" y="1661886"/>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Nhiều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kim</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loại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tác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dụng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các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dung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dịch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acid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HCl</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a:t>
            </a:r>
            <a:r>
              <a:rPr kumimoji="0" lang="en-US" sz="2800" i="0" u="none" strike="noStrike" cap="none" normalizeH="0" baseline="-25000" dirty="0" err="1">
                <a:ln>
                  <a:noFill/>
                </a:ln>
                <a:solidFill>
                  <a:srgbClr val="0000FF"/>
                </a:solidFill>
                <a:effectLst/>
                <a:latin typeface="Times New Roman" pitchFamily="18" charset="0"/>
                <a:ea typeface="Times New Roman" pitchFamily="18" charset="0"/>
                <a:cs typeface="Times New Roman" pitchFamily="18" charset="0"/>
              </a:rPr>
              <a:t>2</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SO</a:t>
            </a:r>
            <a:r>
              <a:rPr lang="en-US" sz="2800" baseline="-25000" dirty="0" err="1">
                <a:solidFill>
                  <a:srgbClr val="0000FF"/>
                </a:solidFill>
                <a:latin typeface="Times New Roman" pitchFamily="18" charset="0"/>
                <a:ea typeface="Times New Roman" pitchFamily="18" charset="0"/>
                <a:cs typeface="Times New Roman" pitchFamily="18" charset="0"/>
              </a:rPr>
              <a:t>4</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loãng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tạo</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thành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muối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giải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phóng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khí</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a:t>
            </a:r>
            <a:r>
              <a:rPr kumimoji="0" lang="en-US" sz="2800" i="0" u="none" strike="noStrike" cap="none" normalizeH="0" baseline="-25000" dirty="0" err="1">
                <a:ln>
                  <a:noFill/>
                </a:ln>
                <a:solidFill>
                  <a:srgbClr val="0000FF"/>
                </a:solidFill>
                <a:effectLst/>
                <a:latin typeface="Times New Roman" pitchFamily="18" charset="0"/>
                <a:ea typeface="Times New Roman" pitchFamily="18" charset="0"/>
                <a:cs typeface="Times New Roman" pitchFamily="18" charset="0"/>
              </a:rPr>
              <a:t>2</a:t>
            </a:r>
            <a:endParaRPr kumimoji="0" lang="en-US" sz="280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37" name="Rectangle 2"/>
          <p:cNvSpPr>
            <a:spLocks noChangeArrowheads="1"/>
          </p:cNvSpPr>
          <p:nvPr/>
        </p:nvSpPr>
        <p:spPr bwMode="auto">
          <a:xfrm>
            <a:off x="0" y="2507551"/>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PTHH</a:t>
            </a: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2Al</a:t>
            </a: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6HCl</a:t>
            </a: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3"/>
              </a:rPr>
              <a:t></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3"/>
              </a:rPr>
              <a:t>2AlCl</a:t>
            </a:r>
            <a:r>
              <a:rPr kumimoji="0" lang="en-US" sz="2800" i="0" u="none" strike="noStrike" cap="none" normalizeH="0" baseline="-25000" dirty="0" err="1">
                <a:ln>
                  <a:noFill/>
                </a:ln>
                <a:solidFill>
                  <a:srgbClr val="0000FF"/>
                </a:solidFill>
                <a:effectLst/>
                <a:latin typeface="Times New Roman" pitchFamily="18" charset="0"/>
                <a:ea typeface="Times New Roman" pitchFamily="18" charset="0"/>
                <a:cs typeface="Times New Roman" pitchFamily="18" charset="0"/>
                <a:sym typeface="Wingdings 3"/>
              </a:rPr>
              <a:t>3</a:t>
            </a: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3"/>
              </a:rPr>
              <a:t> +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3"/>
              </a:rPr>
              <a:t>3H</a:t>
            </a:r>
            <a:r>
              <a:rPr kumimoji="0" lang="en-US" sz="2800" i="0" u="none" strike="noStrike" cap="none" normalizeH="0" baseline="-25000" dirty="0" err="1">
                <a:ln>
                  <a:noFill/>
                </a:ln>
                <a:solidFill>
                  <a:srgbClr val="0000FF"/>
                </a:solidFill>
                <a:effectLst/>
                <a:latin typeface="Times New Roman" pitchFamily="18" charset="0"/>
                <a:ea typeface="Times New Roman" pitchFamily="18" charset="0"/>
                <a:cs typeface="Times New Roman" pitchFamily="18" charset="0"/>
                <a:sym typeface="Wingdings 3"/>
              </a:rPr>
              <a:t>2</a:t>
            </a:r>
            <a:endParaRPr kumimoji="0" lang="en-US" sz="280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38" name="Rectangle 2"/>
          <p:cNvSpPr>
            <a:spLocks noChangeArrowheads="1"/>
          </p:cNvSpPr>
          <p:nvPr/>
        </p:nvSpPr>
        <p:spPr bwMode="auto">
          <a:xfrm>
            <a:off x="7547429" y="689425"/>
            <a:ext cx="4339771"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Em</a:t>
            </a:r>
            <a:r>
              <a:rPr kumimoji="0" lang="en-US" sz="280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hãy</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viết</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PTHH</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minh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họa</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cho</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tính</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chất</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trên</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a:t>
            </a:r>
            <a:endParaRPr kumimoji="0" lang="en-US" sz="2800" i="0" u="none" strike="noStrike" cap="none" normalizeH="0" baseline="0" dirty="0">
              <a:ln>
                <a:noFill/>
              </a:ln>
              <a:solidFill>
                <a:srgbClr val="FF0000"/>
              </a:solidFill>
              <a:effectLst/>
              <a:latin typeface="Times New Roman" pitchFamily="18" charset="0"/>
              <a:cs typeface="Times New Roman" pitchFamily="18" charset="0"/>
            </a:endParaRPr>
          </a:p>
        </p:txBody>
      </p:sp>
      <p:sp>
        <p:nvSpPr>
          <p:cNvPr id="39" name="Rectangle 2"/>
          <p:cNvSpPr>
            <a:spLocks noChangeArrowheads="1"/>
          </p:cNvSpPr>
          <p:nvPr/>
        </p:nvSpPr>
        <p:spPr bwMode="auto">
          <a:xfrm>
            <a:off x="0" y="2931886"/>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3.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Phản</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ứng</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kim</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loại</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với</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dung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dịch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muối</a:t>
            </a:r>
            <a:endParaRPr kumimoji="0" lang="en-US" sz="2800" b="1"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40" name="Rectangle 2"/>
          <p:cNvSpPr>
            <a:spLocks noChangeArrowheads="1"/>
          </p:cNvSpPr>
          <p:nvPr/>
        </p:nvSpPr>
        <p:spPr bwMode="auto">
          <a:xfrm>
            <a:off x="0" y="3367314"/>
            <a:ext cx="12192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Kim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loại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hoạt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động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hóa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học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mạnh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hơn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trừ</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các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kim</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loại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K,Na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Ba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Ca, Li)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thể</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đẩy</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được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các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kim</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loại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mức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độ</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hoạt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động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hóa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học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yếu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hơn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ra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khỏi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dung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dịch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muối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tạo</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thành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muối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kim</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loại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a:t>
            </a:r>
            <a:endParaRPr kumimoji="0" lang="en-US" sz="280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41" name="Rectangle 2"/>
          <p:cNvSpPr>
            <a:spLocks noChangeArrowheads="1"/>
          </p:cNvSpPr>
          <p:nvPr/>
        </p:nvSpPr>
        <p:spPr bwMode="auto">
          <a:xfrm>
            <a:off x="0" y="4619379"/>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PTHH</a:t>
            </a: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Fe +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CuSO</a:t>
            </a:r>
            <a:r>
              <a:rPr kumimoji="0" lang="en-US" sz="2800" i="0" u="none" strike="noStrike" cap="none" normalizeH="0" baseline="-25000" dirty="0" err="1">
                <a:ln>
                  <a:noFill/>
                </a:ln>
                <a:solidFill>
                  <a:srgbClr val="0000FF"/>
                </a:solidFill>
                <a:effectLst/>
                <a:latin typeface="Times New Roman" pitchFamily="18" charset="0"/>
                <a:ea typeface="Times New Roman" pitchFamily="18" charset="0"/>
                <a:cs typeface="Times New Roman" pitchFamily="18" charset="0"/>
              </a:rPr>
              <a:t>4</a:t>
            </a: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3"/>
              </a:rPr>
              <a:t></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3"/>
              </a:rPr>
              <a:t>FeSO</a:t>
            </a:r>
            <a:r>
              <a:rPr lang="en-US" sz="2800" baseline="-25000" dirty="0" err="1">
                <a:solidFill>
                  <a:srgbClr val="0000FF"/>
                </a:solidFill>
                <a:latin typeface="Times New Roman" pitchFamily="18" charset="0"/>
                <a:ea typeface="Times New Roman" pitchFamily="18" charset="0"/>
                <a:cs typeface="Times New Roman" pitchFamily="18" charset="0"/>
                <a:sym typeface="Wingdings 3"/>
              </a:rPr>
              <a:t>4</a:t>
            </a: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3"/>
              </a:rPr>
              <a:t> + Cu</a:t>
            </a:r>
            <a:endParaRPr kumimoji="0" lang="en-US" sz="280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42" name="Rectangle 2"/>
          <p:cNvSpPr>
            <a:spLocks noChangeArrowheads="1"/>
          </p:cNvSpPr>
          <p:nvPr/>
        </p:nvSpPr>
        <p:spPr bwMode="auto">
          <a:xfrm>
            <a:off x="0" y="5029200"/>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4.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Phản</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ứng</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với</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nước</a:t>
            </a:r>
            <a:endParaRPr kumimoji="0" lang="en-US" sz="2800" b="1" i="0" u="none" strike="noStrike" cap="none" normalizeH="0" baseline="0" dirty="0">
              <a:ln>
                <a:noFill/>
              </a:ln>
              <a:solidFill>
                <a:srgbClr val="0000FF"/>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fltVal val="0"/>
                                          </p:val>
                                        </p:tav>
                                        <p:tav tm="100000">
                                          <p:val>
                                            <p:strVal val="#ppt_w"/>
                                          </p:val>
                                        </p:tav>
                                      </p:tavLst>
                                    </p:anim>
                                    <p:anim calcmode="lin" valueType="num">
                                      <p:cBhvr>
                                        <p:cTn id="8" dur="1000" fill="hold"/>
                                        <p:tgtEl>
                                          <p:spTgt spid="39"/>
                                        </p:tgtEl>
                                        <p:attrNameLst>
                                          <p:attrName>ppt_h</p:attrName>
                                        </p:attrNameLst>
                                      </p:cBhvr>
                                      <p:tavLst>
                                        <p:tav tm="0">
                                          <p:val>
                                            <p:fltVal val="0"/>
                                          </p:val>
                                        </p:tav>
                                        <p:tav tm="100000">
                                          <p:val>
                                            <p:strVal val="#ppt_h"/>
                                          </p:val>
                                        </p:tav>
                                      </p:tavLst>
                                    </p:anim>
                                    <p:anim calcmode="lin" valueType="num">
                                      <p:cBhvr>
                                        <p:cTn id="9" dur="1000" fill="hold"/>
                                        <p:tgtEl>
                                          <p:spTgt spid="39"/>
                                        </p:tgtEl>
                                        <p:attrNameLst>
                                          <p:attrName>style.rotation</p:attrName>
                                        </p:attrNameLst>
                                      </p:cBhvr>
                                      <p:tavLst>
                                        <p:tav tm="0">
                                          <p:val>
                                            <p:fltVal val="360"/>
                                          </p:val>
                                        </p:tav>
                                        <p:tav tm="100000">
                                          <p:val>
                                            <p:fltVal val="0"/>
                                          </p:val>
                                        </p:tav>
                                      </p:tavLst>
                                    </p:anim>
                                    <p:animEffect transition="in" filter="fade">
                                      <p:cBhvr>
                                        <p:cTn id="10" dur="10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1000" fill="hold"/>
                                        <p:tgtEl>
                                          <p:spTgt spid="35"/>
                                        </p:tgtEl>
                                        <p:attrNameLst>
                                          <p:attrName>ppt_w</p:attrName>
                                        </p:attrNameLst>
                                      </p:cBhvr>
                                      <p:tavLst>
                                        <p:tav tm="0">
                                          <p:val>
                                            <p:fltVal val="0"/>
                                          </p:val>
                                        </p:tav>
                                        <p:tav tm="100000">
                                          <p:val>
                                            <p:strVal val="#ppt_w"/>
                                          </p:val>
                                        </p:tav>
                                      </p:tavLst>
                                    </p:anim>
                                    <p:anim calcmode="lin" valueType="num">
                                      <p:cBhvr>
                                        <p:cTn id="16" dur="1000" fill="hold"/>
                                        <p:tgtEl>
                                          <p:spTgt spid="35"/>
                                        </p:tgtEl>
                                        <p:attrNameLst>
                                          <p:attrName>ppt_h</p:attrName>
                                        </p:attrNameLst>
                                      </p:cBhvr>
                                      <p:tavLst>
                                        <p:tav tm="0">
                                          <p:val>
                                            <p:fltVal val="0"/>
                                          </p:val>
                                        </p:tav>
                                        <p:tav tm="100000">
                                          <p:val>
                                            <p:strVal val="#ppt_h"/>
                                          </p:val>
                                        </p:tav>
                                      </p:tavLst>
                                    </p:anim>
                                    <p:anim calcmode="lin" valueType="num">
                                      <p:cBhvr>
                                        <p:cTn id="17" dur="1000" fill="hold"/>
                                        <p:tgtEl>
                                          <p:spTgt spid="35"/>
                                        </p:tgtEl>
                                        <p:attrNameLst>
                                          <p:attrName>style.rotation</p:attrName>
                                        </p:attrNameLst>
                                      </p:cBhvr>
                                      <p:tavLst>
                                        <p:tav tm="0">
                                          <p:val>
                                            <p:fltVal val="360"/>
                                          </p:val>
                                        </p:tav>
                                        <p:tav tm="100000">
                                          <p:val>
                                            <p:fltVal val="0"/>
                                          </p:val>
                                        </p:tav>
                                      </p:tavLst>
                                    </p:anim>
                                    <p:animEffect transition="in" filter="fade">
                                      <p:cBhvr>
                                        <p:cTn id="18" dur="10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heel(4)">
                                      <p:cBhvr>
                                        <p:cTn id="23" dur="1000"/>
                                        <p:tgtEl>
                                          <p:spTgt spid="40"/>
                                        </p:tgtEl>
                                      </p:cBhvr>
                                    </p:animEffect>
                                  </p:childTnLst>
                                </p:cTn>
                              </p:par>
                              <p:par>
                                <p:cTn id="24" presetID="53" presetClass="exit" presetSubtype="0" fill="hold" grpId="1" nodeType="withEffect">
                                  <p:stCondLst>
                                    <p:cond delay="0"/>
                                  </p:stCondLst>
                                  <p:childTnLst>
                                    <p:anim calcmode="lin" valueType="num">
                                      <p:cBhvr>
                                        <p:cTn id="25" dur="1000"/>
                                        <p:tgtEl>
                                          <p:spTgt spid="35"/>
                                        </p:tgtEl>
                                        <p:attrNameLst>
                                          <p:attrName>ppt_w</p:attrName>
                                        </p:attrNameLst>
                                      </p:cBhvr>
                                      <p:tavLst>
                                        <p:tav tm="0">
                                          <p:val>
                                            <p:strVal val="ppt_w"/>
                                          </p:val>
                                        </p:tav>
                                        <p:tav tm="100000">
                                          <p:val>
                                            <p:fltVal val="0"/>
                                          </p:val>
                                        </p:tav>
                                      </p:tavLst>
                                    </p:anim>
                                    <p:anim calcmode="lin" valueType="num">
                                      <p:cBhvr>
                                        <p:cTn id="26" dur="1000"/>
                                        <p:tgtEl>
                                          <p:spTgt spid="35"/>
                                        </p:tgtEl>
                                        <p:attrNameLst>
                                          <p:attrName>ppt_h</p:attrName>
                                        </p:attrNameLst>
                                      </p:cBhvr>
                                      <p:tavLst>
                                        <p:tav tm="0">
                                          <p:val>
                                            <p:strVal val="ppt_h"/>
                                          </p:val>
                                        </p:tav>
                                        <p:tav tm="100000">
                                          <p:val>
                                            <p:fltVal val="0"/>
                                          </p:val>
                                        </p:tav>
                                      </p:tavLst>
                                    </p:anim>
                                    <p:animEffect transition="out" filter="fade">
                                      <p:cBhvr>
                                        <p:cTn id="27" dur="1000"/>
                                        <p:tgtEl>
                                          <p:spTgt spid="35"/>
                                        </p:tgtEl>
                                      </p:cBhvr>
                                    </p:animEffect>
                                    <p:set>
                                      <p:cBhvr>
                                        <p:cTn id="28" dur="1" fill="hold">
                                          <p:stCondLst>
                                            <p:cond delay="999"/>
                                          </p:stCondLst>
                                        </p:cTn>
                                        <p:tgtEl>
                                          <p:spTgt spid="3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1000" fill="hold"/>
                                        <p:tgtEl>
                                          <p:spTgt spid="38"/>
                                        </p:tgtEl>
                                        <p:attrNameLst>
                                          <p:attrName>ppt_w</p:attrName>
                                        </p:attrNameLst>
                                      </p:cBhvr>
                                      <p:tavLst>
                                        <p:tav tm="0">
                                          <p:val>
                                            <p:fltVal val="0"/>
                                          </p:val>
                                        </p:tav>
                                        <p:tav tm="100000">
                                          <p:val>
                                            <p:strVal val="#ppt_w"/>
                                          </p:val>
                                        </p:tav>
                                      </p:tavLst>
                                    </p:anim>
                                    <p:anim calcmode="lin" valueType="num">
                                      <p:cBhvr>
                                        <p:cTn id="34" dur="1000" fill="hold"/>
                                        <p:tgtEl>
                                          <p:spTgt spid="38"/>
                                        </p:tgtEl>
                                        <p:attrNameLst>
                                          <p:attrName>ppt_h</p:attrName>
                                        </p:attrNameLst>
                                      </p:cBhvr>
                                      <p:tavLst>
                                        <p:tav tm="0">
                                          <p:val>
                                            <p:fltVal val="0"/>
                                          </p:val>
                                        </p:tav>
                                        <p:tav tm="100000">
                                          <p:val>
                                            <p:strVal val="#ppt_h"/>
                                          </p:val>
                                        </p:tav>
                                      </p:tavLst>
                                    </p:anim>
                                    <p:anim calcmode="lin" valueType="num">
                                      <p:cBhvr>
                                        <p:cTn id="35" dur="1000" fill="hold"/>
                                        <p:tgtEl>
                                          <p:spTgt spid="38"/>
                                        </p:tgtEl>
                                        <p:attrNameLst>
                                          <p:attrName>style.rotation</p:attrName>
                                        </p:attrNameLst>
                                      </p:cBhvr>
                                      <p:tavLst>
                                        <p:tav tm="0">
                                          <p:val>
                                            <p:fltVal val="360"/>
                                          </p:val>
                                        </p:tav>
                                        <p:tav tm="100000">
                                          <p:val>
                                            <p:fltVal val="0"/>
                                          </p:val>
                                        </p:tav>
                                      </p:tavLst>
                                    </p:anim>
                                    <p:animEffect transition="in" filter="fade">
                                      <p:cBhvr>
                                        <p:cTn id="36" dur="10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heel(4)">
                                      <p:cBhvr>
                                        <p:cTn id="41" dur="1000"/>
                                        <p:tgtEl>
                                          <p:spTgt spid="41"/>
                                        </p:tgtEl>
                                      </p:cBhvr>
                                    </p:animEffect>
                                  </p:childTnLst>
                                </p:cTn>
                              </p:par>
                              <p:par>
                                <p:cTn id="42" presetID="53" presetClass="exit" presetSubtype="0" fill="hold" grpId="1" nodeType="withEffect">
                                  <p:stCondLst>
                                    <p:cond delay="0"/>
                                  </p:stCondLst>
                                  <p:childTnLst>
                                    <p:anim calcmode="lin" valueType="num">
                                      <p:cBhvr>
                                        <p:cTn id="43" dur="1000"/>
                                        <p:tgtEl>
                                          <p:spTgt spid="38"/>
                                        </p:tgtEl>
                                        <p:attrNameLst>
                                          <p:attrName>ppt_w</p:attrName>
                                        </p:attrNameLst>
                                      </p:cBhvr>
                                      <p:tavLst>
                                        <p:tav tm="0">
                                          <p:val>
                                            <p:strVal val="ppt_w"/>
                                          </p:val>
                                        </p:tav>
                                        <p:tav tm="100000">
                                          <p:val>
                                            <p:fltVal val="0"/>
                                          </p:val>
                                        </p:tav>
                                      </p:tavLst>
                                    </p:anim>
                                    <p:anim calcmode="lin" valueType="num">
                                      <p:cBhvr>
                                        <p:cTn id="44" dur="1000"/>
                                        <p:tgtEl>
                                          <p:spTgt spid="38"/>
                                        </p:tgtEl>
                                        <p:attrNameLst>
                                          <p:attrName>ppt_h</p:attrName>
                                        </p:attrNameLst>
                                      </p:cBhvr>
                                      <p:tavLst>
                                        <p:tav tm="0">
                                          <p:val>
                                            <p:strVal val="ppt_h"/>
                                          </p:val>
                                        </p:tav>
                                        <p:tav tm="100000">
                                          <p:val>
                                            <p:fltVal val="0"/>
                                          </p:val>
                                        </p:tav>
                                      </p:tavLst>
                                    </p:anim>
                                    <p:animEffect transition="out" filter="fade">
                                      <p:cBhvr>
                                        <p:cTn id="45" dur="1000"/>
                                        <p:tgtEl>
                                          <p:spTgt spid="38"/>
                                        </p:tgtEl>
                                      </p:cBhvr>
                                    </p:animEffect>
                                    <p:set>
                                      <p:cBhvr>
                                        <p:cTn id="46" dur="1" fill="hold">
                                          <p:stCondLst>
                                            <p:cond delay="999"/>
                                          </p:stCondLst>
                                        </p:cTn>
                                        <p:tgtEl>
                                          <p:spTgt spid="38"/>
                                        </p:tgtEl>
                                        <p:attrNameLst>
                                          <p:attrName>style.visibility</p:attrName>
                                        </p:attrNameLst>
                                      </p:cBhvr>
                                      <p:to>
                                        <p:strVal val="hidden"/>
                                      </p:to>
                                    </p:set>
                                  </p:childTnLst>
                                </p:cTn>
                              </p:par>
                              <p:par>
                                <p:cTn id="47" presetID="49" presetClass="entr" presetSubtype="0" decel="10000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1000" fill="hold"/>
                                        <p:tgtEl>
                                          <p:spTgt spid="42"/>
                                        </p:tgtEl>
                                        <p:attrNameLst>
                                          <p:attrName>ppt_w</p:attrName>
                                        </p:attrNameLst>
                                      </p:cBhvr>
                                      <p:tavLst>
                                        <p:tav tm="0">
                                          <p:val>
                                            <p:fltVal val="0"/>
                                          </p:val>
                                        </p:tav>
                                        <p:tav tm="100000">
                                          <p:val>
                                            <p:strVal val="#ppt_w"/>
                                          </p:val>
                                        </p:tav>
                                      </p:tavLst>
                                    </p:anim>
                                    <p:anim calcmode="lin" valueType="num">
                                      <p:cBhvr>
                                        <p:cTn id="50" dur="1000" fill="hold"/>
                                        <p:tgtEl>
                                          <p:spTgt spid="42"/>
                                        </p:tgtEl>
                                        <p:attrNameLst>
                                          <p:attrName>ppt_h</p:attrName>
                                        </p:attrNameLst>
                                      </p:cBhvr>
                                      <p:tavLst>
                                        <p:tav tm="0">
                                          <p:val>
                                            <p:fltVal val="0"/>
                                          </p:val>
                                        </p:tav>
                                        <p:tav tm="100000">
                                          <p:val>
                                            <p:strVal val="#ppt_h"/>
                                          </p:val>
                                        </p:tav>
                                      </p:tavLst>
                                    </p:anim>
                                    <p:anim calcmode="lin" valueType="num">
                                      <p:cBhvr>
                                        <p:cTn id="51" dur="1000" fill="hold"/>
                                        <p:tgtEl>
                                          <p:spTgt spid="42"/>
                                        </p:tgtEl>
                                        <p:attrNameLst>
                                          <p:attrName>style.rotation</p:attrName>
                                        </p:attrNameLst>
                                      </p:cBhvr>
                                      <p:tavLst>
                                        <p:tav tm="0">
                                          <p:val>
                                            <p:fltVal val="360"/>
                                          </p:val>
                                        </p:tav>
                                        <p:tav tm="100000">
                                          <p:val>
                                            <p:fltVal val="0"/>
                                          </p:val>
                                        </p:tav>
                                      </p:tavLst>
                                    </p:anim>
                                    <p:animEffect transition="in" filter="fade">
                                      <p:cBhvr>
                                        <p:cTn id="52"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38" grpId="0"/>
      <p:bldP spid="38" grpId="1"/>
      <p:bldP spid="39" grpId="0"/>
      <p:bldP spid="40" grpId="0"/>
      <p:bldP spid="41"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15: </a:t>
            </a:r>
            <a:r>
              <a:rPr lang="en-US" sz="2800" b="1" dirty="0" err="1">
                <a:solidFill>
                  <a:srgbClr val="FF00FF"/>
                </a:solidFill>
                <a:latin typeface="Times New Roman" pitchFamily="18" charset="0"/>
                <a:cs typeface="Times New Roman" pitchFamily="18" charset="0"/>
              </a:rPr>
              <a:t>TÍNH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CHẤT</a:t>
            </a:r>
            <a:r>
              <a:rPr lang="en-US" sz="2800" b="1" dirty="0">
                <a:solidFill>
                  <a:srgbClr val="FF00FF"/>
                </a:solidFill>
                <a:latin typeface="Times New Roman" pitchFamily="18" charset="0"/>
                <a:cs typeface="Times New Roman" pitchFamily="18" charset="0"/>
              </a:rPr>
              <a:t> CHUNG </a:t>
            </a:r>
            <a:r>
              <a:rPr lang="en-US" sz="2800" b="1" dirty="0" err="1">
                <a:solidFill>
                  <a:srgbClr val="FF00FF"/>
                </a:solidFill>
                <a:latin typeface="Times New Roman" pitchFamily="18" charset="0"/>
                <a:cs typeface="Times New Roman" pitchFamily="18" charset="0"/>
              </a:rPr>
              <a:t>CỦA</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2"/>
          <p:cNvSpPr>
            <a:spLocks noChangeArrowheads="1"/>
          </p:cNvSpPr>
          <p:nvPr/>
        </p:nvSpPr>
        <p:spPr bwMode="auto">
          <a:xfrm>
            <a:off x="0" y="827315"/>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II.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TÍNH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CHẤT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HÓA</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HỌC</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41" name="Rectangle 2"/>
          <p:cNvSpPr>
            <a:spLocks noChangeArrowheads="1"/>
          </p:cNvSpPr>
          <p:nvPr/>
        </p:nvSpPr>
        <p:spPr bwMode="auto">
          <a:xfrm>
            <a:off x="0" y="1687493"/>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số</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kim</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loại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như</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K, Na,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Ba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Ca, Li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tác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dụng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nước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ở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nhiệt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độ</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thường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tạo</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thành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hydroxide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khí</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a:t>
            </a:r>
            <a:r>
              <a:rPr kumimoji="0" lang="en-US" sz="2800" i="0" u="none" strike="noStrike" cap="none" normalizeH="0" baseline="-25000" dirty="0" err="1">
                <a:ln>
                  <a:noFill/>
                </a:ln>
                <a:solidFill>
                  <a:srgbClr val="0000FF"/>
                </a:solidFill>
                <a:effectLst/>
                <a:latin typeface="Times New Roman" pitchFamily="18" charset="0"/>
                <a:ea typeface="Times New Roman" pitchFamily="18" charset="0"/>
                <a:cs typeface="Times New Roman" pitchFamily="18" charset="0"/>
              </a:rPr>
              <a:t>2</a:t>
            </a:r>
            <a:endParaRPr kumimoji="0" lang="en-US" sz="280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42" name="Rectangle 2"/>
          <p:cNvSpPr>
            <a:spLocks noChangeArrowheads="1"/>
          </p:cNvSpPr>
          <p:nvPr/>
        </p:nvSpPr>
        <p:spPr bwMode="auto">
          <a:xfrm>
            <a:off x="0" y="1255486"/>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4.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Phản</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ứng</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với</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nước</a:t>
            </a:r>
            <a:endParaRPr kumimoji="0" lang="en-US" sz="2800" b="1"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43" name="5-Point Star 42">
            <a:hlinkClick r:id="rId2" action="ppaction://hlinkfile"/>
          </p:cNvPr>
          <p:cNvSpPr/>
          <p:nvPr/>
        </p:nvSpPr>
        <p:spPr>
          <a:xfrm>
            <a:off x="188686" y="0"/>
            <a:ext cx="595085" cy="43542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5-Point Star 43">
            <a:hlinkClick r:id="rId3" action="ppaction://hlinkfile"/>
          </p:cNvPr>
          <p:cNvSpPr/>
          <p:nvPr/>
        </p:nvSpPr>
        <p:spPr>
          <a:xfrm>
            <a:off x="11553371" y="0"/>
            <a:ext cx="435429" cy="53702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p:cNvSpPr>
            <a:spLocks noChangeArrowheads="1"/>
          </p:cNvSpPr>
          <p:nvPr/>
        </p:nvSpPr>
        <p:spPr bwMode="auto">
          <a:xfrm>
            <a:off x="0" y="2507549"/>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PTHH</a:t>
            </a: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2Na</a:t>
            </a: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2H</a:t>
            </a:r>
            <a:r>
              <a:rPr kumimoji="0" lang="en-US" sz="2800" i="0" u="none" strike="noStrike" cap="none" normalizeH="0" baseline="-25000" dirty="0" err="1">
                <a:ln>
                  <a:noFill/>
                </a:ln>
                <a:solidFill>
                  <a:srgbClr val="0000FF"/>
                </a:solidFill>
                <a:effectLst/>
                <a:latin typeface="Times New Roman" pitchFamily="18" charset="0"/>
                <a:ea typeface="Times New Roman" pitchFamily="18" charset="0"/>
                <a:cs typeface="Times New Roman" pitchFamily="18" charset="0"/>
              </a:rPr>
              <a:t>2</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O</a:t>
            </a: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3"/>
              </a:rPr>
              <a:t></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3"/>
              </a:rPr>
              <a:t>2NaOH</a:t>
            </a: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sym typeface="Wingdings 3"/>
              </a:rPr>
              <a:t> +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sym typeface="Wingdings 3"/>
              </a:rPr>
              <a:t>H</a:t>
            </a:r>
            <a:r>
              <a:rPr kumimoji="0" lang="en-US" sz="2800" i="0" u="none" strike="noStrike" cap="none" normalizeH="0" baseline="-25000" dirty="0" err="1">
                <a:ln>
                  <a:noFill/>
                </a:ln>
                <a:solidFill>
                  <a:srgbClr val="0000FF"/>
                </a:solidFill>
                <a:effectLst/>
                <a:latin typeface="Times New Roman" pitchFamily="18" charset="0"/>
                <a:ea typeface="Times New Roman" pitchFamily="18" charset="0"/>
                <a:cs typeface="Times New Roman" pitchFamily="18" charset="0"/>
                <a:sym typeface="Wingdings 3"/>
              </a:rPr>
              <a:t>2</a:t>
            </a:r>
            <a:endParaRPr kumimoji="0" lang="en-US" sz="280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19" name="Rectangle 2"/>
          <p:cNvSpPr>
            <a:spLocks noChangeArrowheads="1"/>
          </p:cNvSpPr>
          <p:nvPr/>
        </p:nvSpPr>
        <p:spPr bwMode="auto">
          <a:xfrm>
            <a:off x="0" y="2913950"/>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số</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kim</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loại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như</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Zn, Fe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tác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dụng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hơi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nước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ở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nhiệt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độ</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cao</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tạo</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thành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oxide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khí</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a:t>
            </a:r>
            <a:r>
              <a:rPr kumimoji="0" lang="en-US" sz="2800" i="0" u="none" strike="noStrike" cap="none" normalizeH="0" baseline="-25000" dirty="0" err="1">
                <a:ln>
                  <a:noFill/>
                </a:ln>
                <a:solidFill>
                  <a:srgbClr val="0000FF"/>
                </a:solidFill>
                <a:effectLst/>
                <a:latin typeface="Times New Roman" pitchFamily="18" charset="0"/>
                <a:ea typeface="Times New Roman" pitchFamily="18" charset="0"/>
                <a:cs typeface="Times New Roman" pitchFamily="18" charset="0"/>
              </a:rPr>
              <a:t>2</a:t>
            </a:r>
            <a:endParaRPr kumimoji="0" lang="en-US" sz="2800" i="0" u="none" strike="noStrike" cap="none" normalizeH="0" baseline="0" dirty="0">
              <a:ln>
                <a:noFill/>
              </a:ln>
              <a:solidFill>
                <a:srgbClr val="0000FF"/>
              </a:solidFill>
              <a:effectLst/>
              <a:latin typeface="Times New Roman" pitchFamily="18" charset="0"/>
              <a:cs typeface="Times New Roman" pitchFamily="18" charset="0"/>
            </a:endParaRPr>
          </a:p>
        </p:txBody>
      </p:sp>
      <p:grpSp>
        <p:nvGrpSpPr>
          <p:cNvPr id="24" name="Group 23"/>
          <p:cNvGrpSpPr/>
          <p:nvPr/>
        </p:nvGrpSpPr>
        <p:grpSpPr>
          <a:xfrm>
            <a:off x="-3" y="3744653"/>
            <a:ext cx="12192000" cy="545023"/>
            <a:chOff x="-3" y="3744653"/>
            <a:chExt cx="12192000" cy="545023"/>
          </a:xfrm>
        </p:grpSpPr>
        <p:sp>
          <p:nvSpPr>
            <p:cNvPr id="20" name="Rectangle 2"/>
            <p:cNvSpPr>
              <a:spLocks noChangeArrowheads="1"/>
            </p:cNvSpPr>
            <p:nvPr/>
          </p:nvSpPr>
          <p:spPr bwMode="auto">
            <a:xfrm>
              <a:off x="-3" y="3766456"/>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Zn +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H</a:t>
              </a:r>
              <a:r>
                <a:rPr kumimoji="0" lang="en-US" sz="2800" i="0" u="none" strike="noStrike" cap="none" normalizeH="0" baseline="-25000" dirty="0" err="1">
                  <a:ln>
                    <a:noFill/>
                  </a:ln>
                  <a:solidFill>
                    <a:srgbClr val="0000FF"/>
                  </a:solidFill>
                  <a:effectLst/>
                  <a:latin typeface="Times New Roman" pitchFamily="18" charset="0"/>
                  <a:ea typeface="Times New Roman" pitchFamily="18" charset="0"/>
                  <a:cs typeface="Times New Roman" pitchFamily="18" charset="0"/>
                </a:rPr>
                <a:t>2</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O</a:t>
              </a: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ZnO</a:t>
              </a: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H</a:t>
              </a:r>
              <a:r>
                <a:rPr kumimoji="0" lang="en-US" sz="2800" i="0" u="none" strike="noStrike" cap="none" normalizeH="0" baseline="-25000" dirty="0" err="1">
                  <a:ln>
                    <a:noFill/>
                  </a:ln>
                  <a:solidFill>
                    <a:srgbClr val="0000FF"/>
                  </a:solidFill>
                  <a:effectLst/>
                  <a:latin typeface="Times New Roman" pitchFamily="18" charset="0"/>
                  <a:ea typeface="Times New Roman" pitchFamily="18" charset="0"/>
                  <a:cs typeface="Times New Roman" pitchFamily="18" charset="0"/>
                </a:rPr>
                <a:t>2</a:t>
              </a:r>
              <a:endParaRPr kumimoji="0" lang="en-US" sz="2800" i="0" u="none" strike="noStrike" cap="none" normalizeH="0" baseline="0" dirty="0">
                <a:ln>
                  <a:noFill/>
                </a:ln>
                <a:solidFill>
                  <a:srgbClr val="0000FF"/>
                </a:solidFill>
                <a:effectLst/>
                <a:latin typeface="Times New Roman" pitchFamily="18" charset="0"/>
                <a:cs typeface="Times New Roman" pitchFamily="18" charset="0"/>
              </a:endParaRPr>
            </a:p>
          </p:txBody>
        </p:sp>
        <p:cxnSp>
          <p:nvCxnSpPr>
            <p:cNvPr id="21" name="Straight Arrow Connector 20"/>
            <p:cNvCxnSpPr/>
            <p:nvPr/>
          </p:nvCxnSpPr>
          <p:spPr>
            <a:xfrm>
              <a:off x="1465944" y="4107510"/>
              <a:ext cx="1190171"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727200" y="3744653"/>
              <a:ext cx="406401" cy="461665"/>
            </a:xfrm>
            <a:prstGeom prst="rect">
              <a:avLst/>
            </a:prstGeom>
            <a:noFill/>
          </p:spPr>
          <p:txBody>
            <a:bodyPr wrap="square" rtlCol="0">
              <a:spAutoFit/>
            </a:bodyPr>
            <a:lstStyle/>
            <a:p>
              <a:r>
                <a:rPr lang="en-US" sz="2400" dirty="0" err="1">
                  <a:solidFill>
                    <a:srgbClr val="0000FF"/>
                  </a:solidFill>
                  <a:latin typeface="Times New Roman" pitchFamily="18" charset="0"/>
                  <a:cs typeface="Times New Roman" pitchFamily="18" charset="0"/>
                </a:rPr>
                <a:t>t</a:t>
              </a:r>
              <a:r>
                <a:rPr lang="en-US" sz="2400" baseline="30000" dirty="0" err="1">
                  <a:solidFill>
                    <a:srgbClr val="0000FF"/>
                  </a:solidFill>
                  <a:latin typeface="Times New Roman" pitchFamily="18" charset="0"/>
                  <a:cs typeface="Times New Roman" pitchFamily="18" charset="0"/>
                </a:rPr>
                <a:t>0</a:t>
              </a:r>
              <a:endParaRPr lang="en-US" sz="2400" dirty="0">
                <a:solidFill>
                  <a:srgbClr val="0000FF"/>
                </a:solidFill>
                <a:latin typeface="Times New Roman" pitchFamily="18" charset="0"/>
                <a:cs typeface="Times New Roman" pitchFamily="18" charset="0"/>
              </a:endParaRPr>
            </a:p>
          </p:txBody>
        </p:sp>
      </p:grpSp>
      <p:sp>
        <p:nvSpPr>
          <p:cNvPr id="25" name="Rectangle 2"/>
          <p:cNvSpPr>
            <a:spLocks noChangeArrowheads="1"/>
          </p:cNvSpPr>
          <p:nvPr/>
        </p:nvSpPr>
        <p:spPr bwMode="auto">
          <a:xfrm>
            <a:off x="0" y="4205722"/>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III.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SỰ</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KHÁC</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BIỆT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VỀ</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TÍNH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CHẤT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SỐ</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KIM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LOẠI</a:t>
            </a:r>
            <a:endParaRPr kumimoji="0" lang="en-US" sz="2800" b="1" i="0" u="none" strike="noStrike" cap="none" normalizeH="0" baseline="0" dirty="0">
              <a:ln>
                <a:noFill/>
              </a:ln>
              <a:solidFill>
                <a:srgbClr val="0000FF"/>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heel(4)">
                                      <p:cBhvr>
                                        <p:cTn id="7" dur="1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4)">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4)">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900" decel="100000" fill="hold"/>
                                        <p:tgtEl>
                                          <p:spTgt spid="24"/>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heel(4)">
                                      <p:cBhvr>
                                        <p:cTn id="3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8" grpId="0"/>
      <p:bldP spid="19"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EF226D3-A764-4957-BE14-E25840EC5A6E}"/>
              </a:ext>
            </a:extLst>
          </p:cNvPr>
          <p:cNvGraphicFramePr>
            <a:graphicFrameLocks noGrp="1"/>
          </p:cNvGraphicFramePr>
          <p:nvPr>
            <p:extLst>
              <p:ext uri="{D42A27DB-BD31-4B8C-83A1-F6EECF244321}">
                <p14:modId xmlns:p14="http://schemas.microsoft.com/office/powerpoint/2010/main" val="4889595"/>
              </p:ext>
            </p:extLst>
          </p:nvPr>
        </p:nvGraphicFramePr>
        <p:xfrm>
          <a:off x="313764" y="1427880"/>
          <a:ext cx="11450984" cy="4632960"/>
        </p:xfrm>
        <a:graphic>
          <a:graphicData uri="http://schemas.openxmlformats.org/drawingml/2006/table">
            <a:tbl>
              <a:tblPr firstRow="1" bandRow="1">
                <a:tableStyleId>{5C22544A-7EE6-4342-B048-85BDC9FD1C3A}</a:tableStyleId>
              </a:tblPr>
              <a:tblGrid>
                <a:gridCol w="2430532">
                  <a:extLst>
                    <a:ext uri="{9D8B030D-6E8A-4147-A177-3AD203B41FA5}">
                      <a16:colId xmlns:a16="http://schemas.microsoft.com/office/drawing/2014/main" val="1914217068"/>
                    </a:ext>
                  </a:extLst>
                </a:gridCol>
                <a:gridCol w="2858645">
                  <a:extLst>
                    <a:ext uri="{9D8B030D-6E8A-4147-A177-3AD203B41FA5}">
                      <a16:colId xmlns:a16="http://schemas.microsoft.com/office/drawing/2014/main" val="3242993427"/>
                    </a:ext>
                  </a:extLst>
                </a:gridCol>
                <a:gridCol w="3370236">
                  <a:extLst>
                    <a:ext uri="{9D8B030D-6E8A-4147-A177-3AD203B41FA5}">
                      <a16:colId xmlns:a16="http://schemas.microsoft.com/office/drawing/2014/main" val="3944273730"/>
                    </a:ext>
                  </a:extLst>
                </a:gridCol>
                <a:gridCol w="2791571">
                  <a:extLst>
                    <a:ext uri="{9D8B030D-6E8A-4147-A177-3AD203B41FA5}">
                      <a16:colId xmlns:a16="http://schemas.microsoft.com/office/drawing/2014/main" val="4292907552"/>
                    </a:ext>
                  </a:extLst>
                </a:gridCol>
              </a:tblGrid>
              <a:tr h="169334">
                <a:tc>
                  <a:txBody>
                    <a:bodyPr/>
                    <a:lstStyle/>
                    <a:p>
                      <a:pPr algn="ctr"/>
                      <a:r>
                        <a:rPr lang="en-US" sz="2000" b="1" dirty="0" err="1">
                          <a:solidFill>
                            <a:srgbClr val="FF0000"/>
                          </a:solidFill>
                          <a:latin typeface="Times New Roman" panose="02020603050405020304" pitchFamily="18" charset="0"/>
                          <a:cs typeface="Times New Roman" panose="02020603050405020304" pitchFamily="18" charset="0"/>
                        </a:rPr>
                        <a:t>Cột</a:t>
                      </a:r>
                      <a:r>
                        <a:rPr lang="en-US" sz="2000" b="1" dirty="0">
                          <a:solidFill>
                            <a:srgbClr val="FF0000"/>
                          </a:solidFill>
                          <a:latin typeface="Times New Roman" panose="02020603050405020304" pitchFamily="18" charset="0"/>
                          <a:cs typeface="Times New Roman" panose="02020603050405020304" pitchFamily="18" charset="0"/>
                        </a:rPr>
                        <a:t> A (Kim </a:t>
                      </a:r>
                      <a:r>
                        <a:rPr lang="en-US" sz="2000" b="1" dirty="0" err="1">
                          <a:solidFill>
                            <a:srgbClr val="FF0000"/>
                          </a:solidFill>
                          <a:latin typeface="Times New Roman" panose="02020603050405020304" pitchFamily="18" charset="0"/>
                          <a:cs typeface="Times New Roman" panose="02020603050405020304" pitchFamily="18" charset="0"/>
                        </a:rPr>
                        <a:t>loại</a:t>
                      </a:r>
                      <a:r>
                        <a:rPr lang="en-US" sz="2000" b="1" dirty="0">
                          <a:solidFill>
                            <a:srgbClr val="FF0000"/>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srgbClr val="FF0000"/>
                          </a:solidFill>
                          <a:latin typeface="Times New Roman" panose="02020603050405020304" pitchFamily="18" charset="0"/>
                          <a:cs typeface="Times New Roman" panose="02020603050405020304" pitchFamily="18" charset="0"/>
                        </a:rPr>
                        <a:t>Cột</a:t>
                      </a:r>
                      <a:r>
                        <a:rPr lang="en-US" sz="2000" b="1" dirty="0">
                          <a:solidFill>
                            <a:srgbClr val="FF0000"/>
                          </a:solidFill>
                          <a:latin typeface="Times New Roman" panose="02020603050405020304" pitchFamily="18" charset="0"/>
                          <a:cs typeface="Times New Roman" panose="02020603050405020304" pitchFamily="18" charset="0"/>
                        </a:rPr>
                        <a:t> B (</a:t>
                      </a:r>
                      <a:r>
                        <a:rPr lang="en-US" sz="2000" b="1" dirty="0" err="1">
                          <a:solidFill>
                            <a:srgbClr val="FF0000"/>
                          </a:solidFill>
                          <a:latin typeface="Times New Roman" panose="02020603050405020304" pitchFamily="18" charset="0"/>
                          <a:cs typeface="Times New Roman" panose="02020603050405020304" pitchFamily="18" charset="0"/>
                        </a:rPr>
                        <a:t>Tính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chất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vật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lí</a:t>
                      </a:r>
                      <a:r>
                        <a:rPr lang="en-US" sz="2000" b="1" dirty="0">
                          <a:solidFill>
                            <a:srgbClr val="FF0000"/>
                          </a:solidFill>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srgbClr val="FF0000"/>
                          </a:solidFill>
                          <a:latin typeface="Times New Roman" panose="02020603050405020304" pitchFamily="18" charset="0"/>
                          <a:cs typeface="Times New Roman" panose="02020603050405020304" pitchFamily="18" charset="0"/>
                        </a:rPr>
                        <a:t>Cột</a:t>
                      </a:r>
                      <a:r>
                        <a:rPr lang="en-US" sz="2000" b="1" dirty="0">
                          <a:solidFill>
                            <a:srgbClr val="FF0000"/>
                          </a:solidFill>
                          <a:latin typeface="Times New Roman" panose="02020603050405020304" pitchFamily="18" charset="0"/>
                          <a:cs typeface="Times New Roman" panose="02020603050405020304" pitchFamily="18" charset="0"/>
                        </a:rPr>
                        <a:t> C (</a:t>
                      </a:r>
                      <a:r>
                        <a:rPr lang="en-US" sz="2000" b="1" dirty="0" err="1">
                          <a:solidFill>
                            <a:srgbClr val="FF0000"/>
                          </a:solidFill>
                          <a:latin typeface="Times New Roman" panose="02020603050405020304" pitchFamily="18" charset="0"/>
                          <a:cs typeface="Times New Roman" panose="02020603050405020304" pitchFamily="18" charset="0"/>
                        </a:rPr>
                        <a:t>Tính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chất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hoá</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học</a:t>
                      </a:r>
                      <a:r>
                        <a:rPr lang="en-US" sz="2000" b="1" dirty="0">
                          <a:solidFill>
                            <a:srgbClr val="FF0000"/>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srgbClr val="FF0000"/>
                          </a:solidFill>
                          <a:latin typeface="Times New Roman" panose="02020603050405020304" pitchFamily="18" charset="0"/>
                          <a:cs typeface="Times New Roman" panose="02020603050405020304" pitchFamily="18" charset="0"/>
                        </a:rPr>
                        <a:t>Cột</a:t>
                      </a:r>
                      <a:r>
                        <a:rPr lang="en-US" sz="2000" b="1" dirty="0">
                          <a:solidFill>
                            <a:srgbClr val="FF0000"/>
                          </a:solidFill>
                          <a:latin typeface="Times New Roman" panose="02020603050405020304" pitchFamily="18" charset="0"/>
                          <a:cs typeface="Times New Roman" panose="02020603050405020304" pitchFamily="18" charset="0"/>
                        </a:rPr>
                        <a:t> D (</a:t>
                      </a:r>
                      <a:r>
                        <a:rPr lang="en-US" sz="2000" b="1" dirty="0" err="1">
                          <a:solidFill>
                            <a:srgbClr val="FF0000"/>
                          </a:solidFill>
                          <a:latin typeface="Times New Roman" panose="02020603050405020304" pitchFamily="18" charset="0"/>
                          <a:cs typeface="Times New Roman" panose="02020603050405020304" pitchFamily="18" charset="0"/>
                        </a:rPr>
                        <a:t>Ứng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dụng</a:t>
                      </a:r>
                      <a:r>
                        <a:rPr lang="en-US" sz="2000" b="1" dirty="0">
                          <a:solidFill>
                            <a:srgbClr val="FF0000"/>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9269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FF0000"/>
                          </a:solidFill>
                          <a:latin typeface="Times New Roman" panose="02020603050405020304" pitchFamily="18" charset="0"/>
                          <a:cs typeface="Times New Roman" panose="02020603050405020304" pitchFamily="18" charset="0"/>
                        </a:rPr>
                        <a:t>I. </a:t>
                      </a:r>
                      <a:r>
                        <a:rPr lang="en-US" sz="2000" b="1" dirty="0" err="1">
                          <a:solidFill>
                            <a:srgbClr val="FF0000"/>
                          </a:solidFill>
                          <a:latin typeface="Times New Roman" panose="02020603050405020304" pitchFamily="18" charset="0"/>
                          <a:cs typeface="Times New Roman" panose="02020603050405020304" pitchFamily="18" charset="0"/>
                        </a:rPr>
                        <a:t>Nhôm</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Aluminium</a:t>
                      </a:r>
                      <a:r>
                        <a:rPr lang="en-US" sz="2000" b="1" dirty="0">
                          <a:solidFill>
                            <a:srgbClr val="FF0000"/>
                          </a:solidFill>
                          <a:latin typeface="Times New Roman" panose="02020603050405020304" pitchFamily="18" charset="0"/>
                          <a:cs typeface="Times New Roman" panose="02020603050405020304" pitchFamily="18" charset="0"/>
                        </a:rPr>
                        <a:t>)</a:t>
                      </a:r>
                    </a:p>
                    <a:p>
                      <a:endParaRPr lang="en-US" sz="20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1"/>
                          </a:solidFill>
                          <a:latin typeface="Times New Roman" panose="02020603050405020304" pitchFamily="18" charset="0"/>
                          <a:cs typeface="Times New Roman" panose="02020603050405020304" pitchFamily="18" charset="0"/>
                        </a:rPr>
                        <a:t>a) - </a:t>
                      </a:r>
                      <a:r>
                        <a:rPr lang="en-US" sz="2000" b="1" dirty="0" err="1">
                          <a:solidFill>
                            <a:schemeClr val="accent1"/>
                          </a:solidFill>
                          <a:latin typeface="Times New Roman" panose="02020603050405020304" pitchFamily="18" charset="0"/>
                          <a:cs typeface="Times New Roman" panose="02020603050405020304" pitchFamily="18" charset="0"/>
                        </a:rPr>
                        <a:t>Màu</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vàng</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lấp</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lánh</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có</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tính</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dẻo</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cao</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dẫn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nhiệt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dẫn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điện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rất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tốt</a:t>
                      </a:r>
                      <a:endParaRPr lang="en-US" sz="2000" b="1" dirty="0">
                        <a:solidFill>
                          <a:schemeClr val="accent1"/>
                        </a:solidFill>
                        <a:latin typeface="Times New Roman" panose="02020603050405020304" pitchFamily="18" charset="0"/>
                        <a:cs typeface="Times New Roman" panose="02020603050405020304" pitchFamily="18" charset="0"/>
                      </a:endParaRPr>
                    </a:p>
                    <a:p>
                      <a:pPr marL="0" indent="0">
                        <a:buNone/>
                      </a:pPr>
                      <a:endParaRPr lang="en-US" sz="2000" b="1" dirty="0">
                        <a:solidFill>
                          <a:schemeClr val="accent1"/>
                        </a:solidFill>
                        <a:latin typeface="Times New Roman" panose="02020603050405020304" pitchFamily="18" charset="0"/>
                        <a:cs typeface="Times New Roman" panose="02020603050405020304" pitchFamily="18" charset="0"/>
                      </a:endParaRPr>
                    </a:p>
                    <a:p>
                      <a:pPr marL="0" indent="0">
                        <a:buNone/>
                      </a:pPr>
                      <a:endParaRPr lang="en-US" sz="2000" b="1" dirty="0">
                        <a:solidFill>
                          <a:schemeClr val="accent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6600"/>
                          </a:solidFill>
                          <a:latin typeface="Times New Roman" panose="02020603050405020304" pitchFamily="18" charset="0"/>
                          <a:cs typeface="Times New Roman" panose="02020603050405020304" pitchFamily="18" charset="0"/>
                        </a:rPr>
                        <a:t>d) - </a:t>
                      </a:r>
                      <a:r>
                        <a:rPr lang="en-US" sz="2000" b="1" dirty="0" err="1">
                          <a:solidFill>
                            <a:srgbClr val="006600"/>
                          </a:solidFill>
                          <a:latin typeface="Times New Roman" panose="02020603050405020304" pitchFamily="18" charset="0"/>
                          <a:cs typeface="Times New Roman" panose="02020603050405020304" pitchFamily="18" charset="0"/>
                        </a:rPr>
                        <a:t>Tác</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dụng</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với</a:t>
                      </a:r>
                      <a:r>
                        <a:rPr lang="en-US" sz="2000" b="1" dirty="0">
                          <a:solidFill>
                            <a:srgbClr val="006600"/>
                          </a:solidFill>
                          <a:latin typeface="Times New Roman" panose="02020603050405020304" pitchFamily="18" charset="0"/>
                          <a:cs typeface="Times New Roman" panose="02020603050405020304" pitchFamily="18" charset="0"/>
                        </a:rPr>
                        <a:t> oxygen, phi </a:t>
                      </a:r>
                      <a:r>
                        <a:rPr lang="en-US" sz="2000" b="1" dirty="0" err="1">
                          <a:solidFill>
                            <a:srgbClr val="006600"/>
                          </a:solidFill>
                          <a:latin typeface="Times New Roman" panose="02020603050405020304" pitchFamily="18" charset="0"/>
                          <a:cs typeface="Times New Roman" panose="02020603050405020304" pitchFamily="18" charset="0"/>
                        </a:rPr>
                        <a:t>kim</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với</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nhiều</a:t>
                      </a:r>
                      <a:r>
                        <a:rPr lang="en-US" sz="2000" b="1" dirty="0">
                          <a:solidFill>
                            <a:srgbClr val="006600"/>
                          </a:solidFill>
                          <a:latin typeface="Times New Roman" panose="02020603050405020304" pitchFamily="18" charset="0"/>
                          <a:cs typeface="Times New Roman" panose="02020603050405020304" pitchFamily="18" charset="0"/>
                        </a:rPr>
                        <a:t> dung </a:t>
                      </a:r>
                      <a:r>
                        <a:rPr lang="en-US" sz="2000" b="1" dirty="0" err="1">
                          <a:solidFill>
                            <a:srgbClr val="006600"/>
                          </a:solidFill>
                          <a:latin typeface="Times New Roman" panose="02020603050405020304" pitchFamily="18" charset="0"/>
                          <a:cs typeface="Times New Roman" panose="02020603050405020304" pitchFamily="18" charset="0"/>
                        </a:rPr>
                        <a:t>dịch</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axit</a:t>
                      </a:r>
                      <a:r>
                        <a:rPr lang="en-US" sz="2000" b="1" dirty="0">
                          <a:solidFill>
                            <a:srgbClr val="006600"/>
                          </a:solidFill>
                          <a:latin typeface="Times New Roman" panose="02020603050405020304" pitchFamily="18" charset="0"/>
                          <a:cs typeface="Times New Roman" panose="02020603050405020304" pitchFamily="18" charset="0"/>
                        </a:rPr>
                        <a:t>, dung </a:t>
                      </a:r>
                      <a:r>
                        <a:rPr lang="en-US" sz="2000" b="1" dirty="0" err="1">
                          <a:solidFill>
                            <a:srgbClr val="006600"/>
                          </a:solidFill>
                          <a:latin typeface="Times New Roman" panose="02020603050405020304" pitchFamily="18" charset="0"/>
                          <a:cs typeface="Times New Roman" panose="02020603050405020304" pitchFamily="18" charset="0"/>
                        </a:rPr>
                        <a:t>dịch</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muối</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tác</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dụng</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với</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hơi</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nước</a:t>
                      </a:r>
                      <a:r>
                        <a:rPr lang="en-US" sz="2000" b="1" dirty="0">
                          <a:solidFill>
                            <a:srgbClr val="006600"/>
                          </a:solidFill>
                          <a:latin typeface="Times New Roman" panose="02020603050405020304" pitchFamily="18" charset="0"/>
                          <a:cs typeface="Times New Roman" panose="02020603050405020304" pitchFamily="18" charset="0"/>
                        </a:rPr>
                        <a:t> ở </a:t>
                      </a:r>
                      <a:r>
                        <a:rPr lang="en-US" sz="2000" b="1" dirty="0" err="1">
                          <a:solidFill>
                            <a:srgbClr val="006600"/>
                          </a:solidFill>
                          <a:latin typeface="Times New Roman" panose="02020603050405020304" pitchFamily="18" charset="0"/>
                          <a:cs typeface="Times New Roman" panose="02020603050405020304" pitchFamily="18" charset="0"/>
                        </a:rPr>
                        <a:t>nhiệt</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độ</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cao</a:t>
                      </a:r>
                      <a:endParaRPr lang="en-US" sz="2000" b="1" dirty="0">
                        <a:solidFill>
                          <a:srgbClr val="0066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rgbClr val="9C0C24"/>
                          </a:solidFill>
                          <a:latin typeface="Times New Roman" panose="02020603050405020304" pitchFamily="18" charset="0"/>
                          <a:cs typeface="Times New Roman" panose="02020603050405020304" pitchFamily="18" charset="0"/>
                        </a:rPr>
                        <a:t>g) - </a:t>
                      </a:r>
                      <a:r>
                        <a:rPr lang="en-US" sz="2000" b="1" dirty="0" err="1">
                          <a:solidFill>
                            <a:srgbClr val="9C0C24"/>
                          </a:solidFill>
                          <a:latin typeface="Times New Roman" panose="02020603050405020304" pitchFamily="18" charset="0"/>
                          <a:cs typeface="Times New Roman" panose="02020603050405020304" pitchFamily="18" charset="0"/>
                        </a:rPr>
                        <a:t>Có</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nhiều</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ứng</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dụng</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trong</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đời</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sống</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sản</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xuất</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thành</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phần</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chính</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của</a:t>
                      </a:r>
                      <a:r>
                        <a:rPr lang="en-US" sz="2000" b="1" dirty="0">
                          <a:solidFill>
                            <a:srgbClr val="9C0C24"/>
                          </a:solidFill>
                          <a:latin typeface="Times New Roman" panose="02020603050405020304" pitchFamily="18" charset="0"/>
                          <a:cs typeface="Times New Roman" panose="02020603050405020304" pitchFamily="18" charset="0"/>
                        </a:rPr>
                        <a:t> gang, </a:t>
                      </a:r>
                      <a:r>
                        <a:rPr lang="en-US" sz="2000" b="1" dirty="0" err="1">
                          <a:solidFill>
                            <a:srgbClr val="9C0C24"/>
                          </a:solidFill>
                          <a:latin typeface="Times New Roman" panose="02020603050405020304" pitchFamily="18" charset="0"/>
                          <a:cs typeface="Times New Roman" panose="02020603050405020304" pitchFamily="18" charset="0"/>
                        </a:rPr>
                        <a:t>thép</a:t>
                      </a:r>
                      <a:r>
                        <a:rPr lang="en-US" sz="2000" b="1" dirty="0">
                          <a:solidFill>
                            <a:srgbClr val="9C0C24"/>
                          </a:solidFill>
                          <a:latin typeface="Times New Roman" panose="02020603050405020304" pitchFamily="18" charset="0"/>
                          <a:cs typeface="Times New Roman" panose="02020603050405020304" pitchFamily="18" charset="0"/>
                        </a:rPr>
                        <a:t>.</a:t>
                      </a:r>
                      <a:endParaRPr lang="en-US" sz="2000" b="1" dirty="0">
                        <a:solidFill>
                          <a:schemeClr val="accent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13475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FF0000"/>
                          </a:solidFill>
                          <a:latin typeface="Times New Roman" panose="02020603050405020304" pitchFamily="18" charset="0"/>
                          <a:cs typeface="Times New Roman" panose="02020603050405020304" pitchFamily="18" charset="0"/>
                        </a:rPr>
                        <a:t>II. </a:t>
                      </a:r>
                      <a:r>
                        <a:rPr lang="en-US" sz="2000" b="1" dirty="0" err="1">
                          <a:solidFill>
                            <a:srgbClr val="FF0000"/>
                          </a:solidFill>
                          <a:latin typeface="Times New Roman" panose="02020603050405020304" pitchFamily="18" charset="0"/>
                          <a:cs typeface="Times New Roman" panose="02020603050405020304" pitchFamily="18" charset="0"/>
                        </a:rPr>
                        <a:t>Sắt</a:t>
                      </a:r>
                      <a:r>
                        <a:rPr lang="en-US" sz="2000" b="1" dirty="0">
                          <a:solidFill>
                            <a:srgbClr val="FF0000"/>
                          </a:solidFill>
                          <a:latin typeface="Times New Roman" panose="02020603050405020304" pitchFamily="18" charset="0"/>
                          <a:cs typeface="Times New Roman" panose="02020603050405020304" pitchFamily="18" charset="0"/>
                        </a:rPr>
                        <a:t> (Iron)</a:t>
                      </a:r>
                    </a:p>
                    <a:p>
                      <a:endParaRPr lang="en-US" sz="20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1"/>
                          </a:solidFill>
                          <a:latin typeface="Times New Roman" panose="02020603050405020304" pitchFamily="18" charset="0"/>
                          <a:cs typeface="Times New Roman" panose="02020603050405020304" pitchFamily="18" charset="0"/>
                        </a:rPr>
                        <a:t>b) - </a:t>
                      </a:r>
                      <a:r>
                        <a:rPr lang="en-US" sz="2000" b="1" dirty="0" err="1">
                          <a:solidFill>
                            <a:schemeClr val="accent1"/>
                          </a:solidFill>
                          <a:latin typeface="Times New Roman" panose="02020603050405020304" pitchFamily="18" charset="0"/>
                          <a:cs typeface="Times New Roman" panose="02020603050405020304" pitchFamily="18" charset="0"/>
                        </a:rPr>
                        <a:t>Màu</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trắng</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bạc</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mềm</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nhẹ</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dẫn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nhiệt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dẫn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điện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tốt</a:t>
                      </a:r>
                      <a:endParaRPr lang="en-US" sz="2000" b="1" dirty="0">
                        <a:solidFill>
                          <a:schemeClr val="accent1"/>
                        </a:solidFill>
                        <a:latin typeface="Times New Roman" panose="02020603050405020304" pitchFamily="18" charset="0"/>
                        <a:cs typeface="Times New Roman" panose="02020603050405020304" pitchFamily="18" charset="0"/>
                      </a:endParaRPr>
                    </a:p>
                    <a:p>
                      <a:endParaRPr lang="en-US" sz="2000" b="1" dirty="0">
                        <a:solidFill>
                          <a:srgbClr val="0066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6600"/>
                          </a:solidFill>
                          <a:latin typeface="Times New Roman" panose="02020603050405020304" pitchFamily="18" charset="0"/>
                          <a:cs typeface="Times New Roman" panose="02020603050405020304" pitchFamily="18" charset="0"/>
                        </a:rPr>
                        <a:t>e) - </a:t>
                      </a:r>
                      <a:r>
                        <a:rPr lang="en-US" sz="2000" b="1" dirty="0" err="1">
                          <a:solidFill>
                            <a:srgbClr val="006600"/>
                          </a:solidFill>
                          <a:latin typeface="Times New Roman" panose="02020603050405020304" pitchFamily="18" charset="0"/>
                          <a:cs typeface="Times New Roman" panose="02020603050405020304" pitchFamily="18" charset="0"/>
                        </a:rPr>
                        <a:t>Bền</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trong</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không</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khí</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không</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tác</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dụng</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với</a:t>
                      </a:r>
                      <a:r>
                        <a:rPr lang="en-US" sz="2000" b="1" dirty="0">
                          <a:solidFill>
                            <a:srgbClr val="006600"/>
                          </a:solidFill>
                          <a:latin typeface="Times New Roman" panose="02020603050405020304" pitchFamily="18" charset="0"/>
                          <a:cs typeface="Times New Roman" panose="02020603050405020304" pitchFamily="18" charset="0"/>
                        </a:rPr>
                        <a:t> dd HCl, H</a:t>
                      </a:r>
                      <a:r>
                        <a:rPr lang="en-US" sz="2000" b="1" baseline="-25000" dirty="0">
                          <a:solidFill>
                            <a:srgbClr val="006600"/>
                          </a:solidFill>
                          <a:latin typeface="Times New Roman" panose="02020603050405020304" pitchFamily="18" charset="0"/>
                          <a:cs typeface="Times New Roman" panose="02020603050405020304" pitchFamily="18" charset="0"/>
                        </a:rPr>
                        <a:t>2</a:t>
                      </a:r>
                      <a:r>
                        <a:rPr lang="en-US" sz="2000" b="1" baseline="0" dirty="0">
                          <a:solidFill>
                            <a:srgbClr val="006600"/>
                          </a:solidFill>
                          <a:latin typeface="Times New Roman" panose="02020603050405020304" pitchFamily="18" charset="0"/>
                          <a:cs typeface="Times New Roman" panose="02020603050405020304" pitchFamily="18" charset="0"/>
                        </a:rPr>
                        <a:t>SO</a:t>
                      </a:r>
                      <a:r>
                        <a:rPr lang="en-US" sz="2000" b="1" baseline="-25000" dirty="0">
                          <a:solidFill>
                            <a:srgbClr val="006600"/>
                          </a:solidFill>
                          <a:latin typeface="Times New Roman" panose="02020603050405020304" pitchFamily="18" charset="0"/>
                          <a:cs typeface="Times New Roman" panose="02020603050405020304" pitchFamily="18" charset="0"/>
                        </a:rPr>
                        <a:t>4</a:t>
                      </a:r>
                      <a:r>
                        <a:rPr lang="en-US" sz="2000" b="1" baseline="0" dirty="0">
                          <a:solidFill>
                            <a:srgbClr val="006600"/>
                          </a:solidFill>
                          <a:latin typeface="Times New Roman" panose="02020603050405020304" pitchFamily="18" charset="0"/>
                          <a:cs typeface="Times New Roman" panose="02020603050405020304" pitchFamily="18" charset="0"/>
                        </a:rPr>
                        <a:t>, </a:t>
                      </a:r>
                      <a:r>
                        <a:rPr lang="en-US" sz="2000" b="1" baseline="0" dirty="0" err="1">
                          <a:solidFill>
                            <a:srgbClr val="006600"/>
                          </a:solidFill>
                          <a:latin typeface="Times New Roman" panose="02020603050405020304" pitchFamily="18" charset="0"/>
                          <a:cs typeface="Times New Roman" panose="02020603050405020304" pitchFamily="18" charset="0"/>
                        </a:rPr>
                        <a:t>không</a:t>
                      </a:r>
                      <a:r>
                        <a:rPr lang="en-US" sz="2000" b="1" baseline="0" dirty="0">
                          <a:solidFill>
                            <a:srgbClr val="006600"/>
                          </a:solidFill>
                          <a:latin typeface="Times New Roman" panose="02020603050405020304" pitchFamily="18" charset="0"/>
                          <a:cs typeface="Times New Roman" panose="02020603050405020304" pitchFamily="18" charset="0"/>
                        </a:rPr>
                        <a:t> </a:t>
                      </a:r>
                      <a:r>
                        <a:rPr lang="en-US" sz="2000" b="1" baseline="0" dirty="0" err="1">
                          <a:solidFill>
                            <a:srgbClr val="006600"/>
                          </a:solidFill>
                          <a:latin typeface="Times New Roman" panose="02020603050405020304" pitchFamily="18" charset="0"/>
                          <a:cs typeface="Times New Roman" panose="02020603050405020304" pitchFamily="18" charset="0"/>
                        </a:rPr>
                        <a:t>tác</a:t>
                      </a:r>
                      <a:r>
                        <a:rPr lang="en-US" sz="2000" b="1" baseline="0" dirty="0">
                          <a:solidFill>
                            <a:srgbClr val="006600"/>
                          </a:solidFill>
                          <a:latin typeface="Times New Roman" panose="02020603050405020304" pitchFamily="18" charset="0"/>
                          <a:cs typeface="Times New Roman" panose="02020603050405020304" pitchFamily="18" charset="0"/>
                        </a:rPr>
                        <a:t> </a:t>
                      </a:r>
                      <a:r>
                        <a:rPr lang="en-US" sz="2000" b="1" baseline="0" dirty="0" err="1">
                          <a:solidFill>
                            <a:srgbClr val="006600"/>
                          </a:solidFill>
                          <a:latin typeface="Times New Roman" panose="02020603050405020304" pitchFamily="18" charset="0"/>
                          <a:cs typeface="Times New Roman" panose="02020603050405020304" pitchFamily="18" charset="0"/>
                        </a:rPr>
                        <a:t>dụng</a:t>
                      </a:r>
                      <a:r>
                        <a:rPr lang="en-US" sz="2000" b="1" baseline="0" dirty="0">
                          <a:solidFill>
                            <a:srgbClr val="006600"/>
                          </a:solidFill>
                          <a:latin typeface="Times New Roman" panose="02020603050405020304" pitchFamily="18" charset="0"/>
                          <a:cs typeface="Times New Roman" panose="02020603050405020304" pitchFamily="18" charset="0"/>
                        </a:rPr>
                        <a:t> </a:t>
                      </a:r>
                      <a:r>
                        <a:rPr lang="en-US" sz="2000" b="1" baseline="0" dirty="0" err="1">
                          <a:solidFill>
                            <a:srgbClr val="006600"/>
                          </a:solidFill>
                          <a:latin typeface="Times New Roman" panose="02020603050405020304" pitchFamily="18" charset="0"/>
                          <a:cs typeface="Times New Roman" panose="02020603050405020304" pitchFamily="18" charset="0"/>
                        </a:rPr>
                        <a:t>với</a:t>
                      </a:r>
                      <a:r>
                        <a:rPr lang="en-US" sz="2000" b="1" baseline="0" dirty="0">
                          <a:solidFill>
                            <a:srgbClr val="006600"/>
                          </a:solidFill>
                          <a:latin typeface="Times New Roman" panose="02020603050405020304" pitchFamily="18" charset="0"/>
                          <a:cs typeface="Times New Roman" panose="02020603050405020304" pitchFamily="18" charset="0"/>
                        </a:rPr>
                        <a:t> dd </a:t>
                      </a:r>
                      <a:r>
                        <a:rPr lang="en-US" sz="2000" b="1" baseline="0" dirty="0" err="1">
                          <a:solidFill>
                            <a:srgbClr val="006600"/>
                          </a:solidFill>
                          <a:latin typeface="Times New Roman" panose="02020603050405020304" pitchFamily="18" charset="0"/>
                          <a:cs typeface="Times New Roman" panose="02020603050405020304" pitchFamily="18" charset="0"/>
                        </a:rPr>
                        <a:t>muối</a:t>
                      </a:r>
                      <a:endParaRPr lang="en-US" sz="2000" b="1" dirty="0">
                        <a:solidFill>
                          <a:srgbClr val="00660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rgbClr val="0066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9C0C24"/>
                          </a:solidFill>
                          <a:latin typeface="Times New Roman" panose="02020603050405020304" pitchFamily="18" charset="0"/>
                          <a:cs typeface="Times New Roman" panose="02020603050405020304" pitchFamily="18" charset="0"/>
                        </a:rPr>
                        <a:t>h) - </a:t>
                      </a:r>
                      <a:r>
                        <a:rPr lang="en-US" sz="2000" b="1" dirty="0" err="1">
                          <a:solidFill>
                            <a:srgbClr val="9C0C24"/>
                          </a:solidFill>
                          <a:latin typeface="Times New Roman" panose="02020603050405020304" pitchFamily="18" charset="0"/>
                          <a:cs typeface="Times New Roman" panose="02020603050405020304" pitchFamily="18" charset="0"/>
                        </a:rPr>
                        <a:t>Làm</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đồ</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trang</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sức</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một</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số</a:t>
                      </a:r>
                      <a:r>
                        <a:rPr lang="en-US" sz="2000" b="1" dirty="0">
                          <a:solidFill>
                            <a:srgbClr val="9C0C24"/>
                          </a:solidFill>
                          <a:latin typeface="Times New Roman" panose="02020603050405020304" pitchFamily="18" charset="0"/>
                          <a:cs typeface="Times New Roman" panose="02020603050405020304" pitchFamily="18" charset="0"/>
                        </a:rPr>
                        <a:t> chi </a:t>
                      </a:r>
                      <a:r>
                        <a:rPr lang="en-US" sz="2000" b="1" dirty="0" err="1">
                          <a:solidFill>
                            <a:srgbClr val="9C0C24"/>
                          </a:solidFill>
                          <a:latin typeface="Times New Roman" panose="02020603050405020304" pitchFamily="18" charset="0"/>
                          <a:cs typeface="Times New Roman" panose="02020603050405020304" pitchFamily="18" charset="0"/>
                        </a:rPr>
                        <a:t>tiết</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của</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mạch</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điện</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tử</a:t>
                      </a:r>
                      <a:endParaRPr lang="en-US" sz="2000" b="1" dirty="0">
                        <a:solidFill>
                          <a:srgbClr val="9C0C24"/>
                        </a:solidFill>
                        <a:latin typeface="Times New Roman" panose="02020603050405020304" pitchFamily="18" charset="0"/>
                        <a:cs typeface="Times New Roman" panose="02020603050405020304" pitchFamily="18" charset="0"/>
                      </a:endParaRPr>
                    </a:p>
                    <a:p>
                      <a:endParaRPr lang="en-US" sz="2000" b="1" dirty="0">
                        <a:solidFill>
                          <a:srgbClr val="0066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62444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FF0000"/>
                          </a:solidFill>
                          <a:latin typeface="Times New Roman" panose="02020603050405020304" pitchFamily="18" charset="0"/>
                          <a:cs typeface="Times New Roman" panose="02020603050405020304" pitchFamily="18" charset="0"/>
                        </a:rPr>
                        <a:t>III. </a:t>
                      </a:r>
                      <a:r>
                        <a:rPr lang="en-US" sz="2000" b="1" dirty="0" err="1">
                          <a:solidFill>
                            <a:srgbClr val="FF0000"/>
                          </a:solidFill>
                          <a:latin typeface="Times New Roman" panose="02020603050405020304" pitchFamily="18" charset="0"/>
                          <a:cs typeface="Times New Roman" panose="02020603050405020304" pitchFamily="18" charset="0"/>
                        </a:rPr>
                        <a:t>Vàng</a:t>
                      </a:r>
                      <a:r>
                        <a:rPr lang="en-US" sz="2000" b="1" dirty="0">
                          <a:solidFill>
                            <a:srgbClr val="FF0000"/>
                          </a:solidFill>
                          <a:latin typeface="Times New Roman" panose="02020603050405020304" pitchFamily="18" charset="0"/>
                          <a:cs typeface="Times New Roman" panose="02020603050405020304" pitchFamily="18" charset="0"/>
                        </a:rPr>
                        <a:t> (Gold)</a:t>
                      </a:r>
                    </a:p>
                    <a:p>
                      <a:endParaRPr lang="en-US" sz="20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1"/>
                          </a:solidFill>
                          <a:latin typeface="Times New Roman" panose="02020603050405020304" pitchFamily="18" charset="0"/>
                          <a:cs typeface="Times New Roman" panose="02020603050405020304" pitchFamily="18" charset="0"/>
                        </a:rPr>
                        <a:t>c) - </a:t>
                      </a:r>
                      <a:r>
                        <a:rPr lang="en-US" sz="2000" b="1" dirty="0" err="1">
                          <a:solidFill>
                            <a:schemeClr val="accent1"/>
                          </a:solidFill>
                          <a:latin typeface="Times New Roman" panose="02020603050405020304" pitchFamily="18" charset="0"/>
                          <a:cs typeface="Times New Roman" panose="02020603050405020304" pitchFamily="18" charset="0"/>
                        </a:rPr>
                        <a:t>Màu</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trắng</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xám</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có</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tính</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dẻo</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độ</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cứng</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cao</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có</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tính</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nhiễm</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từ</a:t>
                      </a:r>
                      <a:endParaRPr lang="en-US" sz="2000" b="1" dirty="0">
                        <a:solidFill>
                          <a:schemeClr val="accent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6600"/>
                          </a:solidFill>
                          <a:latin typeface="Times New Roman" panose="02020603050405020304" pitchFamily="18" charset="0"/>
                          <a:cs typeface="Times New Roman" panose="02020603050405020304" pitchFamily="18" charset="0"/>
                        </a:rPr>
                        <a:t>f) - </a:t>
                      </a:r>
                      <a:r>
                        <a:rPr lang="en-US" sz="2000" b="1" dirty="0" err="1">
                          <a:solidFill>
                            <a:srgbClr val="006600"/>
                          </a:solidFill>
                          <a:latin typeface="Times New Roman" panose="02020603050405020304" pitchFamily="18" charset="0"/>
                          <a:cs typeface="Times New Roman" panose="02020603050405020304" pitchFamily="18" charset="0"/>
                        </a:rPr>
                        <a:t>Tác</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dụng</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với</a:t>
                      </a:r>
                      <a:r>
                        <a:rPr lang="en-US" sz="2000" b="1" dirty="0">
                          <a:solidFill>
                            <a:srgbClr val="006600"/>
                          </a:solidFill>
                          <a:latin typeface="Times New Roman" panose="02020603050405020304" pitchFamily="18" charset="0"/>
                          <a:cs typeface="Times New Roman" panose="02020603050405020304" pitchFamily="18" charset="0"/>
                        </a:rPr>
                        <a:t> oxygen, phi </a:t>
                      </a:r>
                      <a:r>
                        <a:rPr lang="en-US" sz="2000" b="1" dirty="0" err="1">
                          <a:solidFill>
                            <a:srgbClr val="006600"/>
                          </a:solidFill>
                          <a:latin typeface="Times New Roman" panose="02020603050405020304" pitchFamily="18" charset="0"/>
                          <a:cs typeface="Times New Roman" panose="02020603050405020304" pitchFamily="18" charset="0"/>
                        </a:rPr>
                        <a:t>kim</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với</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nhiều</a:t>
                      </a:r>
                      <a:r>
                        <a:rPr lang="en-US" sz="2000" b="1" dirty="0">
                          <a:solidFill>
                            <a:srgbClr val="006600"/>
                          </a:solidFill>
                          <a:latin typeface="Times New Roman" panose="02020603050405020304" pitchFamily="18" charset="0"/>
                          <a:cs typeface="Times New Roman" panose="02020603050405020304" pitchFamily="18" charset="0"/>
                        </a:rPr>
                        <a:t> dung </a:t>
                      </a:r>
                      <a:r>
                        <a:rPr lang="en-US" sz="2000" b="1" dirty="0" err="1">
                          <a:solidFill>
                            <a:srgbClr val="006600"/>
                          </a:solidFill>
                          <a:latin typeface="Times New Roman" panose="02020603050405020304" pitchFamily="18" charset="0"/>
                          <a:cs typeface="Times New Roman" panose="02020603050405020304" pitchFamily="18" charset="0"/>
                        </a:rPr>
                        <a:t>dịch</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axit</a:t>
                      </a:r>
                      <a:r>
                        <a:rPr lang="en-US" sz="2000" b="1" dirty="0">
                          <a:solidFill>
                            <a:srgbClr val="006600"/>
                          </a:solidFill>
                          <a:latin typeface="Times New Roman" panose="02020603050405020304" pitchFamily="18" charset="0"/>
                          <a:cs typeface="Times New Roman" panose="02020603050405020304" pitchFamily="18" charset="0"/>
                        </a:rPr>
                        <a:t>, dung </a:t>
                      </a:r>
                      <a:r>
                        <a:rPr lang="en-US" sz="2000" b="1" dirty="0" err="1">
                          <a:solidFill>
                            <a:srgbClr val="006600"/>
                          </a:solidFill>
                          <a:latin typeface="Times New Roman" panose="02020603050405020304" pitchFamily="18" charset="0"/>
                          <a:cs typeface="Times New Roman" panose="02020603050405020304" pitchFamily="18" charset="0"/>
                        </a:rPr>
                        <a:t>dịch</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muối</a:t>
                      </a:r>
                      <a:endParaRPr lang="en-US" sz="2000" b="1" dirty="0">
                        <a:solidFill>
                          <a:srgbClr val="0066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9C0C24"/>
                          </a:solidFill>
                          <a:latin typeface="Times New Roman" panose="02020603050405020304" pitchFamily="18" charset="0"/>
                          <a:cs typeface="Times New Roman" panose="02020603050405020304" pitchFamily="18" charset="0"/>
                        </a:rPr>
                        <a:t>k) - </a:t>
                      </a:r>
                      <a:r>
                        <a:rPr lang="en-US" sz="2000" b="1" dirty="0" err="1">
                          <a:solidFill>
                            <a:srgbClr val="9C0C24"/>
                          </a:solidFill>
                          <a:latin typeface="Times New Roman" panose="02020603050405020304" pitchFamily="18" charset="0"/>
                          <a:cs typeface="Times New Roman" panose="02020603050405020304" pitchFamily="18" charset="0"/>
                        </a:rPr>
                        <a:t>Làm</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dây</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dẫn</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điện</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làm</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khung</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cửa</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vách</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ngăn</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khung</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máy</a:t>
                      </a:r>
                      <a:r>
                        <a:rPr lang="en-US" sz="2000" b="1" dirty="0">
                          <a:solidFill>
                            <a:srgbClr val="9C0C24"/>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4789987"/>
                  </a:ext>
                </a:extLst>
              </a:tr>
            </a:tbl>
          </a:graphicData>
        </a:graphic>
      </p:graphicFrame>
      <p:sp>
        <p:nvSpPr>
          <p:cNvPr id="5" name="Rectangle 4">
            <a:extLst>
              <a:ext uri="{FF2B5EF4-FFF2-40B4-BE49-F238E27FC236}">
                <a16:creationId xmlns:a16="http://schemas.microsoft.com/office/drawing/2014/main" id="{D9AB6340-CCEE-404D-9321-D57B18290EEC}"/>
              </a:ext>
            </a:extLst>
          </p:cNvPr>
          <p:cNvSpPr>
            <a:spLocks noChangeArrowheads="1"/>
          </p:cNvSpPr>
          <p:nvPr/>
        </p:nvSpPr>
        <p:spPr bwMode="auto">
          <a:xfrm>
            <a:off x="313764" y="336850"/>
            <a:ext cx="11358281"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400" b="1" dirty="0">
                <a:solidFill>
                  <a:srgbClr val="0000FF"/>
                </a:solidFill>
                <a:latin typeface="Times New Roman" pitchFamily="18" charset="0"/>
                <a:ea typeface="Times New Roman" pitchFamily="18" charset="0"/>
                <a:cs typeface="Times New Roman" pitchFamily="18" charset="0"/>
              </a:rPr>
              <a:t>SO SÁNH</a:t>
            </a:r>
            <a:r>
              <a:rPr kumimoji="0" lang="en-US" sz="2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SỰ</a:t>
            </a:r>
            <a:r>
              <a:rPr kumimoji="0" lang="en-US" sz="24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KHÁC BIỆT VỀ TÍNH CHẤT CỦA  KIM LOẠI NHÔM, SẮT, VÀNG</a:t>
            </a: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337CDBC9-81EC-4CEB-A14B-5EDA1F95BD82}"/>
              </a:ext>
            </a:extLst>
          </p:cNvPr>
          <p:cNvSpPr txBox="1"/>
          <p:nvPr/>
        </p:nvSpPr>
        <p:spPr>
          <a:xfrm>
            <a:off x="484094" y="2599765"/>
            <a:ext cx="151503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b, f, k</a:t>
            </a:r>
          </a:p>
        </p:txBody>
      </p:sp>
      <p:sp>
        <p:nvSpPr>
          <p:cNvPr id="6" name="TextBox 5">
            <a:extLst>
              <a:ext uri="{FF2B5EF4-FFF2-40B4-BE49-F238E27FC236}">
                <a16:creationId xmlns:a16="http://schemas.microsoft.com/office/drawing/2014/main" id="{335E3E03-C7B4-40C3-9CB9-3A24D891F94E}"/>
              </a:ext>
            </a:extLst>
          </p:cNvPr>
          <p:cNvSpPr txBox="1"/>
          <p:nvPr/>
        </p:nvSpPr>
        <p:spPr>
          <a:xfrm>
            <a:off x="600634" y="3944473"/>
            <a:ext cx="151503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 d, g</a:t>
            </a:r>
          </a:p>
        </p:txBody>
      </p:sp>
      <p:sp>
        <p:nvSpPr>
          <p:cNvPr id="7" name="TextBox 6">
            <a:extLst>
              <a:ext uri="{FF2B5EF4-FFF2-40B4-BE49-F238E27FC236}">
                <a16:creationId xmlns:a16="http://schemas.microsoft.com/office/drawing/2014/main" id="{7D21F168-7FEB-463E-8AAC-596E5F5AF18F}"/>
              </a:ext>
            </a:extLst>
          </p:cNvPr>
          <p:cNvSpPr txBox="1"/>
          <p:nvPr/>
        </p:nvSpPr>
        <p:spPr>
          <a:xfrm>
            <a:off x="528916" y="5441580"/>
            <a:ext cx="151503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 e, h</a:t>
            </a:r>
          </a:p>
        </p:txBody>
      </p:sp>
    </p:spTree>
    <p:extLst>
      <p:ext uri="{BB962C8B-B14F-4D97-AF65-F5344CB8AC3E}">
        <p14:creationId xmlns:p14="http://schemas.microsoft.com/office/powerpoint/2010/main" val="108535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4868"/>
            <a:ext cx="12192000" cy="769441"/>
          </a:xfrm>
          <a:prstGeom prst="rect">
            <a:avLst/>
          </a:prstGeom>
          <a:noFill/>
        </p:spPr>
        <p:txBody>
          <a:bodyPr wrap="square" rtlCol="0">
            <a:spAutoFit/>
          </a:bodyPr>
          <a:lstStyle/>
          <a:p>
            <a:pPr algn="ctr"/>
            <a:r>
              <a:rPr lang="en-US" sz="4400" b="1" dirty="0" err="1">
                <a:solidFill>
                  <a:srgbClr val="0000FF"/>
                </a:solidFill>
                <a:latin typeface="Times New Roman" pitchFamily="18" charset="0"/>
                <a:cs typeface="Times New Roman" pitchFamily="18" charset="0"/>
              </a:rPr>
              <a:t>PHẦN</a:t>
            </a:r>
            <a:r>
              <a:rPr lang="en-US" sz="4400" b="1" dirty="0">
                <a:solidFill>
                  <a:srgbClr val="0000FF"/>
                </a:solidFill>
                <a:latin typeface="Times New Roman" pitchFamily="18" charset="0"/>
                <a:cs typeface="Times New Roman" pitchFamily="18" charset="0"/>
              </a:rPr>
              <a:t> 2: </a:t>
            </a:r>
            <a:r>
              <a:rPr lang="en-US" sz="4400" b="1" dirty="0" err="1">
                <a:solidFill>
                  <a:srgbClr val="0000FF"/>
                </a:solidFill>
                <a:latin typeface="Times New Roman" pitchFamily="18" charset="0"/>
                <a:cs typeface="Times New Roman" pitchFamily="18" charset="0"/>
              </a:rPr>
              <a:t>CHẤT</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VÀ</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SỰ</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BIẾN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ĐỔI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CỦA</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CHẤT</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3029095"/>
            <a:ext cx="12192000" cy="707886"/>
          </a:xfrm>
          <a:prstGeom prst="rect">
            <a:avLst/>
          </a:prstGeom>
          <a:noFill/>
        </p:spPr>
        <p:txBody>
          <a:bodyPr wrap="square" rtlCol="0">
            <a:spAutoFit/>
          </a:bodyPr>
          <a:lstStyle/>
          <a:p>
            <a:pPr algn="ctr"/>
            <a:r>
              <a:rPr lang="en-US" sz="4000" b="1" dirty="0" err="1">
                <a:solidFill>
                  <a:srgbClr val="0000FF"/>
                </a:solidFill>
                <a:latin typeface="Times New Roman" pitchFamily="18" charset="0"/>
                <a:cs typeface="Times New Roman" pitchFamily="18" charset="0"/>
              </a:rPr>
              <a:t>CHỦ</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ĐỀ</a:t>
            </a:r>
            <a:r>
              <a:rPr lang="en-US" sz="4000" b="1" dirty="0">
                <a:solidFill>
                  <a:srgbClr val="0000FF"/>
                </a:solidFill>
                <a:latin typeface="Times New Roman" pitchFamily="18" charset="0"/>
                <a:cs typeface="Times New Roman" pitchFamily="18" charset="0"/>
              </a:rPr>
              <a:t> 6: KIM </a:t>
            </a:r>
            <a:r>
              <a:rPr lang="en-US" sz="4000" b="1" dirty="0" err="1">
                <a:solidFill>
                  <a:srgbClr val="0000FF"/>
                </a:solidFill>
                <a:latin typeface="Times New Roman" pitchFamily="18" charset="0"/>
                <a:cs typeface="Times New Roman" pitchFamily="18" charset="0"/>
              </a:rPr>
              <a:t>LOẠI</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3979782"/>
            <a:ext cx="12192000" cy="646331"/>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15: </a:t>
            </a:r>
            <a:r>
              <a:rPr lang="en-US" sz="3600" b="1" dirty="0" err="1">
                <a:solidFill>
                  <a:srgbClr val="0000FF"/>
                </a:solidFill>
                <a:latin typeface="Times New Roman" pitchFamily="18" charset="0"/>
                <a:cs typeface="Times New Roman" pitchFamily="18" charset="0"/>
              </a:rPr>
              <a:t>TÍNH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CHẤT</a:t>
            </a:r>
            <a:r>
              <a:rPr lang="en-US" sz="3600" b="1" dirty="0">
                <a:solidFill>
                  <a:srgbClr val="0000FF"/>
                </a:solidFill>
                <a:latin typeface="Times New Roman" pitchFamily="18" charset="0"/>
                <a:cs typeface="Times New Roman" pitchFamily="18" charset="0"/>
              </a:rPr>
              <a:t> CHUNG </a:t>
            </a:r>
            <a:r>
              <a:rPr lang="en-US" sz="3600" b="1" dirty="0" err="1">
                <a:solidFill>
                  <a:srgbClr val="0000FF"/>
                </a:solidFill>
                <a:latin typeface="Times New Roman" pitchFamily="18" charset="0"/>
                <a:cs typeface="Times New Roman" pitchFamily="18" charset="0"/>
              </a:rPr>
              <a:t>CỦA</a:t>
            </a:r>
            <a:r>
              <a:rPr lang="en-US" sz="3600" b="1" dirty="0">
                <a:solidFill>
                  <a:srgbClr val="0000FF"/>
                </a:solidFill>
                <a:latin typeface="Times New Roman" pitchFamily="18" charset="0"/>
                <a:cs typeface="Times New Roman" pitchFamily="18" charset="0"/>
              </a:rPr>
              <a:t> KIM </a:t>
            </a:r>
            <a:r>
              <a:rPr lang="en-US" sz="3600" b="1" dirty="0" err="1">
                <a:solidFill>
                  <a:srgbClr val="0000FF"/>
                </a:solidFill>
                <a:latin typeface="Times New Roman" pitchFamily="18" charset="0"/>
                <a:cs typeface="Times New Roman" pitchFamily="18" charset="0"/>
              </a:rPr>
              <a:t>LOẠI</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EF226D3-A764-4957-BE14-E25840EC5A6E}"/>
              </a:ext>
            </a:extLst>
          </p:cNvPr>
          <p:cNvGraphicFramePr>
            <a:graphicFrameLocks noGrp="1"/>
          </p:cNvGraphicFramePr>
          <p:nvPr>
            <p:extLst>
              <p:ext uri="{D42A27DB-BD31-4B8C-83A1-F6EECF244321}">
                <p14:modId xmlns:p14="http://schemas.microsoft.com/office/powerpoint/2010/main" val="150957937"/>
              </p:ext>
            </p:extLst>
          </p:nvPr>
        </p:nvGraphicFramePr>
        <p:xfrm>
          <a:off x="896471" y="1185832"/>
          <a:ext cx="10461810" cy="4632960"/>
        </p:xfrm>
        <a:graphic>
          <a:graphicData uri="http://schemas.openxmlformats.org/drawingml/2006/table">
            <a:tbl>
              <a:tblPr firstRow="1" bandRow="1">
                <a:tableStyleId>{5C22544A-7EE6-4342-B048-85BDC9FD1C3A}</a:tableStyleId>
              </a:tblPr>
              <a:tblGrid>
                <a:gridCol w="2032179">
                  <a:extLst>
                    <a:ext uri="{9D8B030D-6E8A-4147-A177-3AD203B41FA5}">
                      <a16:colId xmlns:a16="http://schemas.microsoft.com/office/drawing/2014/main" val="1914217068"/>
                    </a:ext>
                  </a:extLst>
                </a:gridCol>
                <a:gridCol w="3212173">
                  <a:extLst>
                    <a:ext uri="{9D8B030D-6E8A-4147-A177-3AD203B41FA5}">
                      <a16:colId xmlns:a16="http://schemas.microsoft.com/office/drawing/2014/main" val="3242993427"/>
                    </a:ext>
                  </a:extLst>
                </a:gridCol>
                <a:gridCol w="2608729">
                  <a:extLst>
                    <a:ext uri="{9D8B030D-6E8A-4147-A177-3AD203B41FA5}">
                      <a16:colId xmlns:a16="http://schemas.microsoft.com/office/drawing/2014/main" val="3944273730"/>
                    </a:ext>
                  </a:extLst>
                </a:gridCol>
                <a:gridCol w="2608729">
                  <a:extLst>
                    <a:ext uri="{9D8B030D-6E8A-4147-A177-3AD203B41FA5}">
                      <a16:colId xmlns:a16="http://schemas.microsoft.com/office/drawing/2014/main" val="4292907552"/>
                    </a:ext>
                  </a:extLst>
                </a:gridCol>
              </a:tblGrid>
              <a:tr h="370840">
                <a:tc>
                  <a:txBody>
                    <a:bodyPr/>
                    <a:lstStyle/>
                    <a:p>
                      <a:pPr algn="ctr"/>
                      <a:r>
                        <a:rPr lang="en-US" sz="2000" b="1" dirty="0" err="1">
                          <a:solidFill>
                            <a:srgbClr val="FF0000"/>
                          </a:solidFill>
                          <a:latin typeface="Times New Roman" panose="02020603050405020304" pitchFamily="18" charset="0"/>
                          <a:cs typeface="Times New Roman" panose="02020603050405020304" pitchFamily="18" charset="0"/>
                        </a:rPr>
                        <a:t>Tính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chất</a:t>
                      </a:r>
                      <a:endParaRPr lang="en-US" sz="20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err="1">
                          <a:solidFill>
                            <a:srgbClr val="FF0000"/>
                          </a:solidFill>
                          <a:latin typeface="Times New Roman" panose="02020603050405020304" pitchFamily="18" charset="0"/>
                          <a:cs typeface="Times New Roman" panose="02020603050405020304" pitchFamily="18" charset="0"/>
                        </a:rPr>
                        <a:t>Nhôm</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Aluminium</a:t>
                      </a:r>
                      <a:r>
                        <a:rPr lang="en-US" sz="2000" b="1" dirty="0">
                          <a:solidFill>
                            <a:srgbClr val="FF0000"/>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err="1">
                          <a:solidFill>
                            <a:srgbClr val="FF0000"/>
                          </a:solidFill>
                          <a:latin typeface="Times New Roman" panose="02020603050405020304" pitchFamily="18" charset="0"/>
                          <a:cs typeface="Times New Roman" panose="02020603050405020304" pitchFamily="18" charset="0"/>
                        </a:rPr>
                        <a:t>Sắt</a:t>
                      </a:r>
                      <a:r>
                        <a:rPr lang="en-US" sz="2000" b="1" dirty="0">
                          <a:solidFill>
                            <a:srgbClr val="FF0000"/>
                          </a:solidFill>
                          <a:latin typeface="Times New Roman" panose="02020603050405020304" pitchFamily="18" charset="0"/>
                          <a:cs typeface="Times New Roman" panose="02020603050405020304" pitchFamily="18" charset="0"/>
                        </a:rPr>
                        <a:t> (Iron)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err="1">
                          <a:solidFill>
                            <a:srgbClr val="FF0000"/>
                          </a:solidFill>
                          <a:latin typeface="Times New Roman" panose="02020603050405020304" pitchFamily="18" charset="0"/>
                          <a:cs typeface="Times New Roman" panose="02020603050405020304" pitchFamily="18" charset="0"/>
                        </a:rPr>
                        <a:t>Vàng</a:t>
                      </a:r>
                      <a:r>
                        <a:rPr lang="en-US" sz="2000" b="1" dirty="0">
                          <a:solidFill>
                            <a:srgbClr val="FF0000"/>
                          </a:solidFill>
                          <a:latin typeface="Times New Roman" panose="02020603050405020304" pitchFamily="18" charset="0"/>
                          <a:cs typeface="Times New Roman" panose="02020603050405020304" pitchFamily="18" charset="0"/>
                        </a:rPr>
                        <a:t> (Gold)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926917"/>
                  </a:ext>
                </a:extLst>
              </a:tr>
              <a:tr h="370840">
                <a:tc>
                  <a:txBody>
                    <a:bodyPr/>
                    <a:lstStyle/>
                    <a:p>
                      <a:r>
                        <a:rPr lang="en-US" sz="2000" b="1" dirty="0" err="1">
                          <a:solidFill>
                            <a:schemeClr val="accent1"/>
                          </a:solidFill>
                          <a:latin typeface="Times New Roman" panose="02020603050405020304" pitchFamily="18" charset="0"/>
                          <a:cs typeface="Times New Roman" panose="02020603050405020304" pitchFamily="18" charset="0"/>
                        </a:rPr>
                        <a:t>Tính</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chất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vật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lí</a:t>
                      </a:r>
                      <a:endParaRPr lang="en-US" sz="2000" b="1" dirty="0">
                        <a:solidFill>
                          <a:schemeClr val="accent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err="1">
                          <a:solidFill>
                            <a:schemeClr val="accent1"/>
                          </a:solidFill>
                          <a:latin typeface="Times New Roman" panose="02020603050405020304" pitchFamily="18" charset="0"/>
                          <a:cs typeface="Times New Roman" panose="02020603050405020304" pitchFamily="18" charset="0"/>
                        </a:rPr>
                        <a:t>Màu</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trắng</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bạc</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mềm</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nhẹ</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dẫn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nhiệt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dẫn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điện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tốt</a:t>
                      </a:r>
                      <a:endParaRPr lang="en-US" sz="2000" b="1" dirty="0">
                        <a:solidFill>
                          <a:schemeClr val="accent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Màu</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trắng</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xám</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có</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tính</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dẻo</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độ</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cứng</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cao</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có</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tính</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nhiễm</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từ</a:t>
                      </a:r>
                      <a:endParaRPr lang="en-US" sz="2000" b="1" dirty="0">
                        <a:solidFill>
                          <a:schemeClr val="accent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Màu</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vàng</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lấp</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lánh</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có</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tính</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dẻo</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cao</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dẫn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nhiệt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dẫn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điện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rất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tốt</a:t>
                      </a:r>
                      <a:endParaRPr lang="en-US" sz="2000" b="1" dirty="0">
                        <a:solidFill>
                          <a:schemeClr val="accent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1347535"/>
                  </a:ext>
                </a:extLst>
              </a:tr>
              <a:tr h="370840">
                <a:tc>
                  <a:txBody>
                    <a:bodyPr/>
                    <a:lstStyle/>
                    <a:p>
                      <a:r>
                        <a:rPr lang="en-US" sz="2000" b="1" dirty="0" err="1">
                          <a:solidFill>
                            <a:srgbClr val="006600"/>
                          </a:solidFill>
                          <a:latin typeface="Times New Roman" panose="02020603050405020304" pitchFamily="18" charset="0"/>
                          <a:cs typeface="Times New Roman" panose="02020603050405020304" pitchFamily="18" charset="0"/>
                        </a:rPr>
                        <a:t>Tính</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chất</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hoá</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học</a:t>
                      </a:r>
                      <a:endParaRPr lang="en-US" sz="2000" b="1" dirty="0">
                        <a:solidFill>
                          <a:srgbClr val="0066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Tác</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dụng</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với</a:t>
                      </a:r>
                      <a:r>
                        <a:rPr lang="en-US" sz="2000" b="1" dirty="0">
                          <a:solidFill>
                            <a:srgbClr val="006600"/>
                          </a:solidFill>
                          <a:latin typeface="Times New Roman" panose="02020603050405020304" pitchFamily="18" charset="0"/>
                          <a:cs typeface="Times New Roman" panose="02020603050405020304" pitchFamily="18" charset="0"/>
                        </a:rPr>
                        <a:t> oxygen, phi </a:t>
                      </a:r>
                      <a:r>
                        <a:rPr lang="en-US" sz="2000" b="1" dirty="0" err="1">
                          <a:solidFill>
                            <a:srgbClr val="006600"/>
                          </a:solidFill>
                          <a:latin typeface="Times New Roman" panose="02020603050405020304" pitchFamily="18" charset="0"/>
                          <a:cs typeface="Times New Roman" panose="02020603050405020304" pitchFamily="18" charset="0"/>
                        </a:rPr>
                        <a:t>kim</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với</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nhiều</a:t>
                      </a:r>
                      <a:r>
                        <a:rPr lang="en-US" sz="2000" b="1" dirty="0">
                          <a:solidFill>
                            <a:srgbClr val="006600"/>
                          </a:solidFill>
                          <a:latin typeface="Times New Roman" panose="02020603050405020304" pitchFamily="18" charset="0"/>
                          <a:cs typeface="Times New Roman" panose="02020603050405020304" pitchFamily="18" charset="0"/>
                        </a:rPr>
                        <a:t> dung </a:t>
                      </a:r>
                      <a:r>
                        <a:rPr lang="en-US" sz="2000" b="1" dirty="0" err="1">
                          <a:solidFill>
                            <a:srgbClr val="006600"/>
                          </a:solidFill>
                          <a:latin typeface="Times New Roman" panose="02020603050405020304" pitchFamily="18" charset="0"/>
                          <a:cs typeface="Times New Roman" panose="02020603050405020304" pitchFamily="18" charset="0"/>
                        </a:rPr>
                        <a:t>dịch</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axit</a:t>
                      </a:r>
                      <a:r>
                        <a:rPr lang="en-US" sz="2000" b="1" dirty="0">
                          <a:solidFill>
                            <a:srgbClr val="006600"/>
                          </a:solidFill>
                          <a:latin typeface="Times New Roman" panose="02020603050405020304" pitchFamily="18" charset="0"/>
                          <a:cs typeface="Times New Roman" panose="02020603050405020304" pitchFamily="18" charset="0"/>
                        </a:rPr>
                        <a:t>, dung </a:t>
                      </a:r>
                      <a:r>
                        <a:rPr lang="en-US" sz="2000" b="1" dirty="0" err="1">
                          <a:solidFill>
                            <a:srgbClr val="006600"/>
                          </a:solidFill>
                          <a:latin typeface="Times New Roman" panose="02020603050405020304" pitchFamily="18" charset="0"/>
                          <a:cs typeface="Times New Roman" panose="02020603050405020304" pitchFamily="18" charset="0"/>
                        </a:rPr>
                        <a:t>dịch</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muối</a:t>
                      </a:r>
                      <a:endParaRPr lang="en-US" sz="2000" b="1" dirty="0">
                        <a:solidFill>
                          <a:srgbClr val="0066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Tác</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dụng</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với</a:t>
                      </a:r>
                      <a:r>
                        <a:rPr lang="en-US" sz="2000" b="1" dirty="0">
                          <a:solidFill>
                            <a:srgbClr val="006600"/>
                          </a:solidFill>
                          <a:latin typeface="Times New Roman" panose="02020603050405020304" pitchFamily="18" charset="0"/>
                          <a:cs typeface="Times New Roman" panose="02020603050405020304" pitchFamily="18" charset="0"/>
                        </a:rPr>
                        <a:t> oxygen, phi </a:t>
                      </a:r>
                      <a:r>
                        <a:rPr lang="en-US" sz="2000" b="1" dirty="0" err="1">
                          <a:solidFill>
                            <a:srgbClr val="006600"/>
                          </a:solidFill>
                          <a:latin typeface="Times New Roman" panose="02020603050405020304" pitchFamily="18" charset="0"/>
                          <a:cs typeface="Times New Roman" panose="02020603050405020304" pitchFamily="18" charset="0"/>
                        </a:rPr>
                        <a:t>kim</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với</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nhiều</a:t>
                      </a:r>
                      <a:r>
                        <a:rPr lang="en-US" sz="2000" b="1" dirty="0">
                          <a:solidFill>
                            <a:srgbClr val="006600"/>
                          </a:solidFill>
                          <a:latin typeface="Times New Roman" panose="02020603050405020304" pitchFamily="18" charset="0"/>
                          <a:cs typeface="Times New Roman" panose="02020603050405020304" pitchFamily="18" charset="0"/>
                        </a:rPr>
                        <a:t> dung </a:t>
                      </a:r>
                      <a:r>
                        <a:rPr lang="en-US" sz="2000" b="1" dirty="0" err="1">
                          <a:solidFill>
                            <a:srgbClr val="006600"/>
                          </a:solidFill>
                          <a:latin typeface="Times New Roman" panose="02020603050405020304" pitchFamily="18" charset="0"/>
                          <a:cs typeface="Times New Roman" panose="02020603050405020304" pitchFamily="18" charset="0"/>
                        </a:rPr>
                        <a:t>dịch</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axit</a:t>
                      </a:r>
                      <a:r>
                        <a:rPr lang="en-US" sz="2000" b="1" dirty="0">
                          <a:solidFill>
                            <a:srgbClr val="006600"/>
                          </a:solidFill>
                          <a:latin typeface="Times New Roman" panose="02020603050405020304" pitchFamily="18" charset="0"/>
                          <a:cs typeface="Times New Roman" panose="02020603050405020304" pitchFamily="18" charset="0"/>
                        </a:rPr>
                        <a:t>, dung </a:t>
                      </a:r>
                      <a:r>
                        <a:rPr lang="en-US" sz="2000" b="1" dirty="0" err="1">
                          <a:solidFill>
                            <a:srgbClr val="006600"/>
                          </a:solidFill>
                          <a:latin typeface="Times New Roman" panose="02020603050405020304" pitchFamily="18" charset="0"/>
                          <a:cs typeface="Times New Roman" panose="02020603050405020304" pitchFamily="18" charset="0"/>
                        </a:rPr>
                        <a:t>dịch</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muối</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tác</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dụng</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với</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hơi</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nước</a:t>
                      </a:r>
                      <a:r>
                        <a:rPr lang="en-US" sz="2000" b="1" dirty="0">
                          <a:solidFill>
                            <a:srgbClr val="006600"/>
                          </a:solidFill>
                          <a:latin typeface="Times New Roman" panose="02020603050405020304" pitchFamily="18" charset="0"/>
                          <a:cs typeface="Times New Roman" panose="02020603050405020304" pitchFamily="18" charset="0"/>
                        </a:rPr>
                        <a:t> ở </a:t>
                      </a:r>
                      <a:r>
                        <a:rPr lang="en-US" sz="2000" b="1" dirty="0" err="1">
                          <a:solidFill>
                            <a:srgbClr val="006600"/>
                          </a:solidFill>
                          <a:latin typeface="Times New Roman" panose="02020603050405020304" pitchFamily="18" charset="0"/>
                          <a:cs typeface="Times New Roman" panose="02020603050405020304" pitchFamily="18" charset="0"/>
                        </a:rPr>
                        <a:t>nhiệt</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độ</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cao</a:t>
                      </a:r>
                      <a:endParaRPr lang="en-US" sz="2000" b="1" dirty="0">
                        <a:solidFill>
                          <a:srgbClr val="0066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Bền</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trong</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không</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khí</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không</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tác</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dụng</a:t>
                      </a:r>
                      <a:r>
                        <a:rPr lang="en-US" sz="2000" b="1" dirty="0">
                          <a:solidFill>
                            <a:srgbClr val="006600"/>
                          </a:solidFill>
                          <a:latin typeface="Times New Roman" panose="02020603050405020304" pitchFamily="18" charset="0"/>
                          <a:cs typeface="Times New Roman" panose="02020603050405020304" pitchFamily="18" charset="0"/>
                        </a:rPr>
                        <a:t> </a:t>
                      </a:r>
                      <a:r>
                        <a:rPr lang="en-US" sz="2000" b="1" dirty="0" err="1">
                          <a:solidFill>
                            <a:srgbClr val="006600"/>
                          </a:solidFill>
                          <a:latin typeface="Times New Roman" panose="02020603050405020304" pitchFamily="18" charset="0"/>
                          <a:cs typeface="Times New Roman" panose="02020603050405020304" pitchFamily="18" charset="0"/>
                        </a:rPr>
                        <a:t>với</a:t>
                      </a:r>
                      <a:r>
                        <a:rPr lang="en-US" sz="2000" b="1" dirty="0">
                          <a:solidFill>
                            <a:srgbClr val="006600"/>
                          </a:solidFill>
                          <a:latin typeface="Times New Roman" panose="02020603050405020304" pitchFamily="18" charset="0"/>
                          <a:cs typeface="Times New Roman" panose="02020603050405020304" pitchFamily="18" charset="0"/>
                        </a:rPr>
                        <a:t> dd HCl, H</a:t>
                      </a:r>
                      <a:r>
                        <a:rPr lang="en-US" sz="2000" b="1" baseline="-25000" dirty="0">
                          <a:solidFill>
                            <a:srgbClr val="006600"/>
                          </a:solidFill>
                          <a:latin typeface="Times New Roman" panose="02020603050405020304" pitchFamily="18" charset="0"/>
                          <a:cs typeface="Times New Roman" panose="02020603050405020304" pitchFamily="18" charset="0"/>
                        </a:rPr>
                        <a:t>2</a:t>
                      </a:r>
                      <a:r>
                        <a:rPr lang="en-US" sz="2000" b="1" baseline="0" dirty="0">
                          <a:solidFill>
                            <a:srgbClr val="006600"/>
                          </a:solidFill>
                          <a:latin typeface="Times New Roman" panose="02020603050405020304" pitchFamily="18" charset="0"/>
                          <a:cs typeface="Times New Roman" panose="02020603050405020304" pitchFamily="18" charset="0"/>
                        </a:rPr>
                        <a:t>SO</a:t>
                      </a:r>
                      <a:r>
                        <a:rPr lang="en-US" sz="2000" b="1" baseline="-25000" dirty="0">
                          <a:solidFill>
                            <a:srgbClr val="006600"/>
                          </a:solidFill>
                          <a:latin typeface="Times New Roman" panose="02020603050405020304" pitchFamily="18" charset="0"/>
                          <a:cs typeface="Times New Roman" panose="02020603050405020304" pitchFamily="18" charset="0"/>
                        </a:rPr>
                        <a:t>4</a:t>
                      </a:r>
                      <a:r>
                        <a:rPr lang="en-US" sz="2000" b="1" baseline="0" dirty="0">
                          <a:solidFill>
                            <a:srgbClr val="006600"/>
                          </a:solidFill>
                          <a:latin typeface="Times New Roman" panose="02020603050405020304" pitchFamily="18" charset="0"/>
                          <a:cs typeface="Times New Roman" panose="02020603050405020304" pitchFamily="18" charset="0"/>
                        </a:rPr>
                        <a:t>, </a:t>
                      </a:r>
                      <a:r>
                        <a:rPr lang="en-US" sz="2000" b="1" baseline="0" dirty="0" err="1">
                          <a:solidFill>
                            <a:srgbClr val="006600"/>
                          </a:solidFill>
                          <a:latin typeface="Times New Roman" panose="02020603050405020304" pitchFamily="18" charset="0"/>
                          <a:cs typeface="Times New Roman" panose="02020603050405020304" pitchFamily="18" charset="0"/>
                        </a:rPr>
                        <a:t>không</a:t>
                      </a:r>
                      <a:r>
                        <a:rPr lang="en-US" sz="2000" b="1" baseline="0" dirty="0">
                          <a:solidFill>
                            <a:srgbClr val="006600"/>
                          </a:solidFill>
                          <a:latin typeface="Times New Roman" panose="02020603050405020304" pitchFamily="18" charset="0"/>
                          <a:cs typeface="Times New Roman" panose="02020603050405020304" pitchFamily="18" charset="0"/>
                        </a:rPr>
                        <a:t> </a:t>
                      </a:r>
                      <a:r>
                        <a:rPr lang="en-US" sz="2000" b="1" baseline="0" dirty="0" err="1">
                          <a:solidFill>
                            <a:srgbClr val="006600"/>
                          </a:solidFill>
                          <a:latin typeface="Times New Roman" panose="02020603050405020304" pitchFamily="18" charset="0"/>
                          <a:cs typeface="Times New Roman" panose="02020603050405020304" pitchFamily="18" charset="0"/>
                        </a:rPr>
                        <a:t>tác</a:t>
                      </a:r>
                      <a:r>
                        <a:rPr lang="en-US" sz="2000" b="1" baseline="0" dirty="0">
                          <a:solidFill>
                            <a:srgbClr val="006600"/>
                          </a:solidFill>
                          <a:latin typeface="Times New Roman" panose="02020603050405020304" pitchFamily="18" charset="0"/>
                          <a:cs typeface="Times New Roman" panose="02020603050405020304" pitchFamily="18" charset="0"/>
                        </a:rPr>
                        <a:t> </a:t>
                      </a:r>
                      <a:r>
                        <a:rPr lang="en-US" sz="2000" b="1" baseline="0" dirty="0" err="1">
                          <a:solidFill>
                            <a:srgbClr val="006600"/>
                          </a:solidFill>
                          <a:latin typeface="Times New Roman" panose="02020603050405020304" pitchFamily="18" charset="0"/>
                          <a:cs typeface="Times New Roman" panose="02020603050405020304" pitchFamily="18" charset="0"/>
                        </a:rPr>
                        <a:t>dụng</a:t>
                      </a:r>
                      <a:r>
                        <a:rPr lang="en-US" sz="2000" b="1" baseline="0" dirty="0">
                          <a:solidFill>
                            <a:srgbClr val="006600"/>
                          </a:solidFill>
                          <a:latin typeface="Times New Roman" panose="02020603050405020304" pitchFamily="18" charset="0"/>
                          <a:cs typeface="Times New Roman" panose="02020603050405020304" pitchFamily="18" charset="0"/>
                        </a:rPr>
                        <a:t> </a:t>
                      </a:r>
                      <a:r>
                        <a:rPr lang="en-US" sz="2000" b="1" baseline="0" dirty="0" err="1">
                          <a:solidFill>
                            <a:srgbClr val="006600"/>
                          </a:solidFill>
                          <a:latin typeface="Times New Roman" panose="02020603050405020304" pitchFamily="18" charset="0"/>
                          <a:cs typeface="Times New Roman" panose="02020603050405020304" pitchFamily="18" charset="0"/>
                        </a:rPr>
                        <a:t>với</a:t>
                      </a:r>
                      <a:r>
                        <a:rPr lang="en-US" sz="2000" b="1" baseline="0" dirty="0">
                          <a:solidFill>
                            <a:srgbClr val="006600"/>
                          </a:solidFill>
                          <a:latin typeface="Times New Roman" panose="02020603050405020304" pitchFamily="18" charset="0"/>
                          <a:cs typeface="Times New Roman" panose="02020603050405020304" pitchFamily="18" charset="0"/>
                        </a:rPr>
                        <a:t> dd </a:t>
                      </a:r>
                      <a:r>
                        <a:rPr lang="en-US" sz="2000" b="1" baseline="0" dirty="0" err="1">
                          <a:solidFill>
                            <a:srgbClr val="006600"/>
                          </a:solidFill>
                          <a:latin typeface="Times New Roman" panose="02020603050405020304" pitchFamily="18" charset="0"/>
                          <a:cs typeface="Times New Roman" panose="02020603050405020304" pitchFamily="18" charset="0"/>
                        </a:rPr>
                        <a:t>muối</a:t>
                      </a:r>
                      <a:endParaRPr lang="en-US" sz="2000" b="1" dirty="0">
                        <a:solidFill>
                          <a:srgbClr val="0066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6244418"/>
                  </a:ext>
                </a:extLst>
              </a:tr>
              <a:tr h="370840">
                <a:tc>
                  <a:txBody>
                    <a:bodyPr/>
                    <a:lstStyle/>
                    <a:p>
                      <a:r>
                        <a:rPr lang="en-US" sz="2000" b="1" dirty="0" err="1">
                          <a:solidFill>
                            <a:srgbClr val="9C0C24"/>
                          </a:solidFill>
                          <a:latin typeface="Times New Roman" panose="02020603050405020304" pitchFamily="18" charset="0"/>
                          <a:cs typeface="Times New Roman" panose="02020603050405020304" pitchFamily="18" charset="0"/>
                        </a:rPr>
                        <a:t>Ứng</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dụng</a:t>
                      </a:r>
                      <a:endParaRPr lang="en-US" sz="2000" b="1" dirty="0">
                        <a:solidFill>
                          <a:srgbClr val="9C0C24"/>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Làm</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dây</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dẫn</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điện</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làm</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khung</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cửa</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vách</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ngăn</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khung</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máy</a:t>
                      </a:r>
                      <a:r>
                        <a:rPr lang="en-US" sz="2000" b="1" dirty="0">
                          <a:solidFill>
                            <a:srgbClr val="9C0C24"/>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Có</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nhiều</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ứng</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dụng</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trong</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đời</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sống</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sản</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xuất</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thành</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phần</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chính</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của</a:t>
                      </a:r>
                      <a:r>
                        <a:rPr lang="en-US" sz="2000" b="1" dirty="0">
                          <a:solidFill>
                            <a:srgbClr val="9C0C24"/>
                          </a:solidFill>
                          <a:latin typeface="Times New Roman" panose="02020603050405020304" pitchFamily="18" charset="0"/>
                          <a:cs typeface="Times New Roman" panose="02020603050405020304" pitchFamily="18" charset="0"/>
                        </a:rPr>
                        <a:t> gang, </a:t>
                      </a:r>
                      <a:r>
                        <a:rPr lang="en-US" sz="2000" b="1" dirty="0" err="1">
                          <a:solidFill>
                            <a:srgbClr val="9C0C24"/>
                          </a:solidFill>
                          <a:latin typeface="Times New Roman" panose="02020603050405020304" pitchFamily="18" charset="0"/>
                          <a:cs typeface="Times New Roman" panose="02020603050405020304" pitchFamily="18" charset="0"/>
                        </a:rPr>
                        <a:t>thép</a:t>
                      </a:r>
                      <a:r>
                        <a:rPr lang="en-US" sz="2000" b="1" dirty="0">
                          <a:solidFill>
                            <a:srgbClr val="9C0C24"/>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Làm</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đồ</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trang</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sức</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một</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số</a:t>
                      </a:r>
                      <a:r>
                        <a:rPr lang="en-US" sz="2000" b="1" dirty="0">
                          <a:solidFill>
                            <a:srgbClr val="9C0C24"/>
                          </a:solidFill>
                          <a:latin typeface="Times New Roman" panose="02020603050405020304" pitchFamily="18" charset="0"/>
                          <a:cs typeface="Times New Roman" panose="02020603050405020304" pitchFamily="18" charset="0"/>
                        </a:rPr>
                        <a:t> chi </a:t>
                      </a:r>
                      <a:r>
                        <a:rPr lang="en-US" sz="2000" b="1" dirty="0" err="1">
                          <a:solidFill>
                            <a:srgbClr val="9C0C24"/>
                          </a:solidFill>
                          <a:latin typeface="Times New Roman" panose="02020603050405020304" pitchFamily="18" charset="0"/>
                          <a:cs typeface="Times New Roman" panose="02020603050405020304" pitchFamily="18" charset="0"/>
                        </a:rPr>
                        <a:t>tiết</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của</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mạch</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điện</a:t>
                      </a:r>
                      <a:r>
                        <a:rPr lang="en-US" sz="2000" b="1" dirty="0">
                          <a:solidFill>
                            <a:srgbClr val="9C0C24"/>
                          </a:solidFill>
                          <a:latin typeface="Times New Roman" panose="02020603050405020304" pitchFamily="18" charset="0"/>
                          <a:cs typeface="Times New Roman" panose="02020603050405020304" pitchFamily="18" charset="0"/>
                        </a:rPr>
                        <a:t> </a:t>
                      </a:r>
                      <a:r>
                        <a:rPr lang="en-US" sz="2000" b="1" dirty="0" err="1">
                          <a:solidFill>
                            <a:srgbClr val="9C0C24"/>
                          </a:solidFill>
                          <a:latin typeface="Times New Roman" panose="02020603050405020304" pitchFamily="18" charset="0"/>
                          <a:cs typeface="Times New Roman" panose="02020603050405020304" pitchFamily="18" charset="0"/>
                        </a:rPr>
                        <a:t>tử</a:t>
                      </a:r>
                      <a:endParaRPr lang="en-US" sz="2000" b="1" dirty="0">
                        <a:solidFill>
                          <a:srgbClr val="9C0C24"/>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4789987"/>
                  </a:ext>
                </a:extLst>
              </a:tr>
            </a:tbl>
          </a:graphicData>
        </a:graphic>
      </p:graphicFrame>
      <p:sp>
        <p:nvSpPr>
          <p:cNvPr id="5" name="Rectangle 4">
            <a:extLst>
              <a:ext uri="{FF2B5EF4-FFF2-40B4-BE49-F238E27FC236}">
                <a16:creationId xmlns:a16="http://schemas.microsoft.com/office/drawing/2014/main" id="{D9AB6340-CCEE-404D-9321-D57B18290EEC}"/>
              </a:ext>
            </a:extLst>
          </p:cNvPr>
          <p:cNvSpPr>
            <a:spLocks noChangeArrowheads="1"/>
          </p:cNvSpPr>
          <p:nvPr/>
        </p:nvSpPr>
        <p:spPr bwMode="auto">
          <a:xfrm>
            <a:off x="313764" y="444430"/>
            <a:ext cx="11358281"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400" b="1" dirty="0">
                <a:solidFill>
                  <a:srgbClr val="0000FF"/>
                </a:solidFill>
                <a:latin typeface="Times New Roman" pitchFamily="18" charset="0"/>
                <a:ea typeface="Times New Roman" pitchFamily="18" charset="0"/>
                <a:cs typeface="Times New Roman" pitchFamily="18" charset="0"/>
              </a:rPr>
              <a:t>SO SÁNH</a:t>
            </a:r>
            <a:r>
              <a:rPr kumimoji="0" lang="en-US" sz="2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SỰ</a:t>
            </a:r>
            <a:r>
              <a:rPr kumimoji="0" lang="en-US" sz="24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KHÁC BIỆT VỀ TÍNH CHẤT CỦA  KIM LOẠI NHÔM, SẮT, VÀNG</a:t>
            </a: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28355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 name="Rectangle 2"/>
          <p:cNvSpPr>
            <a:spLocks noChangeArrowheads="1"/>
          </p:cNvSpPr>
          <p:nvPr/>
        </p:nvSpPr>
        <p:spPr bwMode="auto">
          <a:xfrm>
            <a:off x="0" y="417493"/>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III.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SỰ</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KHÁC</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BIỆT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VỀ</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TÍNH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CHẤT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SỐ</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KIM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LOẠI</a:t>
            </a:r>
            <a:endParaRPr kumimoji="0" lang="en-US" sz="2800" b="1"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24" name="Rectangle 2"/>
          <p:cNvSpPr>
            <a:spLocks noChangeArrowheads="1"/>
          </p:cNvSpPr>
          <p:nvPr/>
        </p:nvSpPr>
        <p:spPr bwMode="auto">
          <a:xfrm>
            <a:off x="0" y="845665"/>
            <a:ext cx="12192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dirty="0">
                <a:solidFill>
                  <a:srgbClr val="0000FF"/>
                </a:solidFill>
                <a:latin typeface="Times New Roman" pitchFamily="18" charset="0"/>
                <a:cs typeface="Times New Roman" pitchFamily="18" charset="0"/>
              </a:rPr>
              <a:t>-</a:t>
            </a:r>
            <a:r>
              <a:rPr lang="vi-VN"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Aluminium</a:t>
            </a:r>
            <a:r>
              <a:rPr lang="en-US" sz="2800" dirty="0">
                <a:solidFill>
                  <a:srgbClr val="0000FF"/>
                </a:solidFill>
                <a:latin typeface="Times New Roman" pitchFamily="18" charset="0"/>
                <a:cs typeface="Times New Roman" pitchFamily="18" charset="0"/>
              </a:rPr>
              <a:t> (n</a:t>
            </a:r>
            <a:r>
              <a:rPr lang="vi-VN" sz="2800" dirty="0">
                <a:solidFill>
                  <a:srgbClr val="0000FF"/>
                </a:solidFill>
                <a:latin typeface="Times New Roman" pitchFamily="18" charset="0"/>
                <a:cs typeface="Times New Roman" pitchFamily="18" charset="0"/>
              </a:rPr>
              <a:t>hôm</a:t>
            </a:r>
            <a:r>
              <a:rPr lang="en-US" sz="2800" dirty="0">
                <a:solidFill>
                  <a:srgbClr val="0000FF"/>
                </a:solidFill>
                <a:latin typeface="Times New Roman" pitchFamily="18" charset="0"/>
                <a:cs typeface="Times New Roman" pitchFamily="18" charset="0"/>
              </a:rPr>
              <a:t>)</a:t>
            </a:r>
            <a:r>
              <a:rPr lang="vi-VN" sz="2800" dirty="0">
                <a:solidFill>
                  <a:srgbClr val="0000FF"/>
                </a:solidFill>
                <a:latin typeface="Times New Roman" pitchFamily="18" charset="0"/>
                <a:cs typeface="Times New Roman" pitchFamily="18" charset="0"/>
              </a:rPr>
              <a:t> là kim loại có màu trắng bạc, khá mềm, dẫn nhiệt, dẫn điện tốt và nhẹ. </a:t>
            </a:r>
            <a:r>
              <a:rPr lang="en-US" sz="2800" dirty="0" err="1">
                <a:solidFill>
                  <a:srgbClr val="0000FF"/>
                </a:solidFill>
                <a:latin typeface="Times New Roman" pitchFamily="18" charset="0"/>
                <a:cs typeface="Times New Roman" pitchFamily="18" charset="0"/>
              </a:rPr>
              <a:t>Aluminium</a:t>
            </a:r>
            <a:r>
              <a:rPr lang="vi-VN" sz="2800" dirty="0">
                <a:solidFill>
                  <a:srgbClr val="0000FF"/>
                </a:solidFill>
                <a:latin typeface="Times New Roman" pitchFamily="18" charset="0"/>
                <a:cs typeface="Times New Roman" pitchFamily="18" charset="0"/>
              </a:rPr>
              <a:t> tác dụng được với nhiều phi kim, nhiều dung dịch acid, dung dịch muối,... Tuy nhiên, </a:t>
            </a:r>
            <a:r>
              <a:rPr lang="en-US" sz="2800" dirty="0" err="1">
                <a:solidFill>
                  <a:srgbClr val="0000FF"/>
                </a:solidFill>
                <a:latin typeface="Times New Roman" pitchFamily="18" charset="0"/>
                <a:cs typeface="Times New Roman" pitchFamily="18" charset="0"/>
              </a:rPr>
              <a:t>aluminium</a:t>
            </a:r>
            <a:r>
              <a:rPr lang="vi-VN" sz="2800" dirty="0">
                <a:solidFill>
                  <a:srgbClr val="0000FF"/>
                </a:solidFill>
                <a:latin typeface="Times New Roman" pitchFamily="18" charset="0"/>
                <a:cs typeface="Times New Roman" pitchFamily="18" charset="0"/>
              </a:rPr>
              <a:t> bền trong môi trường không khí và nước do có lớp màng aluminium oxide (Al</a:t>
            </a:r>
            <a:r>
              <a:rPr lang="en-US" sz="2800" baseline="-25000" dirty="0">
                <a:solidFill>
                  <a:srgbClr val="0000FF"/>
                </a:solidFill>
                <a:latin typeface="Times New Roman" pitchFamily="18" charset="0"/>
                <a:cs typeface="Times New Roman" pitchFamily="18" charset="0"/>
              </a:rPr>
              <a:t>2</a:t>
            </a:r>
            <a:r>
              <a:rPr lang="vi-VN" sz="2800" dirty="0">
                <a:solidFill>
                  <a:srgbClr val="0000FF"/>
                </a:solidFill>
                <a:latin typeface="Times New Roman" pitchFamily="18" charset="0"/>
                <a:cs typeface="Times New Roman" pitchFamily="18" charset="0"/>
              </a:rPr>
              <a:t>O</a:t>
            </a:r>
            <a:r>
              <a:rPr lang="en-US" sz="2800" baseline="-25000" dirty="0">
                <a:solidFill>
                  <a:srgbClr val="0000FF"/>
                </a:solidFill>
                <a:latin typeface="Times New Roman" pitchFamily="18" charset="0"/>
                <a:cs typeface="Times New Roman" pitchFamily="18" charset="0"/>
              </a:rPr>
              <a:t>3</a:t>
            </a:r>
            <a:r>
              <a:rPr lang="vi-VN" sz="2800" dirty="0">
                <a:solidFill>
                  <a:srgbClr val="0000FF"/>
                </a:solidFill>
                <a:latin typeface="Times New Roman" pitchFamily="18" charset="0"/>
                <a:cs typeface="Times New Roman" pitchFamily="18" charset="0"/>
              </a:rPr>
              <a:t>) bền vững bảo vệ.</a:t>
            </a:r>
          </a:p>
          <a:p>
            <a:pPr algn="just"/>
            <a:r>
              <a:rPr lang="en-US" sz="2800" dirty="0" err="1">
                <a:solidFill>
                  <a:srgbClr val="0000FF"/>
                </a:solidFill>
                <a:latin typeface="Times New Roman" pitchFamily="18" charset="0"/>
                <a:cs typeface="Times New Roman" pitchFamily="18" charset="0"/>
              </a:rPr>
              <a:t>Aluminium</a:t>
            </a:r>
            <a:r>
              <a:rPr lang="vi-VN" sz="2800" dirty="0">
                <a:solidFill>
                  <a:srgbClr val="0000FF"/>
                </a:solidFill>
                <a:latin typeface="Times New Roman" pitchFamily="18" charset="0"/>
                <a:cs typeface="Times New Roman" pitchFamily="18" charset="0"/>
              </a:rPr>
              <a:t> thường được sử dụng làm dây dẫn diện và là nguyên liệu để sản xuất vật dụng như khung cửa, vách ngăn, khung máy,...</a:t>
            </a:r>
          </a:p>
        </p:txBody>
      </p:sp>
      <p:pic>
        <p:nvPicPr>
          <p:cNvPr id="2050" name="Picture 2"/>
          <p:cNvPicPr>
            <a:picLocks noChangeAspect="1" noChangeArrowheads="1"/>
          </p:cNvPicPr>
          <p:nvPr/>
        </p:nvPicPr>
        <p:blipFill>
          <a:blip r:embed="rId2"/>
          <a:srcRect/>
          <a:stretch>
            <a:fillRect/>
          </a:stretch>
        </p:blipFill>
        <p:spPr bwMode="auto">
          <a:xfrm>
            <a:off x="0" y="3488057"/>
            <a:ext cx="5050971" cy="336994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183644" y="3477802"/>
            <a:ext cx="3742643" cy="3380198"/>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9055643" y="3512465"/>
            <a:ext cx="3136357" cy="334553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4)">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 name="Rectangle 2"/>
          <p:cNvSpPr>
            <a:spLocks noChangeArrowheads="1"/>
          </p:cNvSpPr>
          <p:nvPr/>
        </p:nvSpPr>
        <p:spPr bwMode="auto">
          <a:xfrm>
            <a:off x="0" y="417493"/>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III.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SỰ</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KHÁC</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BIỆT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VỀ</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TÍNH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CHẤT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SỐ</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KIM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LOẠI</a:t>
            </a:r>
            <a:endParaRPr kumimoji="0" lang="en-US" sz="2800" b="1"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24" name="Rectangle 2"/>
          <p:cNvSpPr>
            <a:spLocks noChangeArrowheads="1"/>
          </p:cNvSpPr>
          <p:nvPr/>
        </p:nvSpPr>
        <p:spPr bwMode="auto">
          <a:xfrm>
            <a:off x="0" y="845665"/>
            <a:ext cx="12192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dirty="0">
                <a:solidFill>
                  <a:srgbClr val="0000FF"/>
                </a:solidFill>
                <a:latin typeface="Times New Roman" pitchFamily="18" charset="0"/>
                <a:cs typeface="Times New Roman" pitchFamily="18" charset="0"/>
              </a:rPr>
              <a:t>-</a:t>
            </a:r>
            <a:r>
              <a:rPr lang="vi-VN" sz="2800" dirty="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rPr>
              <a:t>Iron</a:t>
            </a:r>
            <a:r>
              <a:rPr lang="vi-VN" sz="2800" dirty="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rPr>
              <a:t>(s</a:t>
            </a:r>
            <a:r>
              <a:rPr lang="vi-VN" sz="2800" dirty="0">
                <a:solidFill>
                  <a:srgbClr val="0000FF"/>
                </a:solidFill>
                <a:latin typeface="Times New Roman" pitchFamily="18" charset="0"/>
                <a:cs typeface="Times New Roman" pitchFamily="18" charset="0"/>
              </a:rPr>
              <a:t>ắt</a:t>
            </a:r>
            <a:r>
              <a:rPr lang="en-US" sz="2800" dirty="0">
                <a:solidFill>
                  <a:srgbClr val="0000FF"/>
                </a:solidFill>
                <a:latin typeface="Times New Roman" pitchFamily="18" charset="0"/>
                <a:cs typeface="Times New Roman" pitchFamily="18" charset="0"/>
              </a:rPr>
              <a:t>)</a:t>
            </a:r>
            <a:r>
              <a:rPr lang="vi-VN" sz="2800" dirty="0">
                <a:solidFill>
                  <a:srgbClr val="0000FF"/>
                </a:solidFill>
                <a:latin typeface="Times New Roman" pitchFamily="18" charset="0"/>
                <a:cs typeface="Times New Roman" pitchFamily="18" charset="0"/>
              </a:rPr>
              <a:t> có màu trắng hơi xám, có tính dẻo, có độ cứng cao và có tính nhiễm từ. </a:t>
            </a:r>
            <a:r>
              <a:rPr lang="en-US" sz="2800" dirty="0">
                <a:solidFill>
                  <a:srgbClr val="0000FF"/>
                </a:solidFill>
                <a:latin typeface="Times New Roman" pitchFamily="18" charset="0"/>
                <a:cs typeface="Times New Roman" pitchFamily="18" charset="0"/>
              </a:rPr>
              <a:t>Iron</a:t>
            </a:r>
            <a:r>
              <a:rPr lang="vi-VN" sz="2800" dirty="0">
                <a:solidFill>
                  <a:srgbClr val="0000FF"/>
                </a:solidFill>
                <a:latin typeface="Times New Roman" pitchFamily="18" charset="0"/>
                <a:cs typeface="Times New Roman" pitchFamily="18" charset="0"/>
              </a:rPr>
              <a:t> tác dụng được với nhiều phi kim, nhiều dung dịch acid, muối và hơi nước ở nhiệt độ cao.</a:t>
            </a:r>
          </a:p>
          <a:p>
            <a:pPr algn="just"/>
            <a:r>
              <a:rPr lang="en-US" sz="2800" dirty="0">
                <a:solidFill>
                  <a:srgbClr val="0000FF"/>
                </a:solidFill>
                <a:latin typeface="Times New Roman" pitchFamily="18" charset="0"/>
                <a:cs typeface="Times New Roman" pitchFamily="18" charset="0"/>
              </a:rPr>
              <a:t>Iron</a:t>
            </a:r>
            <a:r>
              <a:rPr lang="vi-VN" sz="2800" dirty="0">
                <a:solidFill>
                  <a:srgbClr val="0000FF"/>
                </a:solidFill>
                <a:latin typeface="Times New Roman" pitchFamily="18" charset="0"/>
                <a:cs typeface="Times New Roman" pitchFamily="18" charset="0"/>
              </a:rPr>
              <a:t> có nhiều ứng dụng trong đời sống và sản xuất, là thành phần chủ yếu trong gang và thép.</a:t>
            </a:r>
          </a:p>
        </p:txBody>
      </p:sp>
      <p:pic>
        <p:nvPicPr>
          <p:cNvPr id="3074" name="Picture 2"/>
          <p:cNvPicPr>
            <a:picLocks noChangeAspect="1" noChangeArrowheads="1"/>
          </p:cNvPicPr>
          <p:nvPr/>
        </p:nvPicPr>
        <p:blipFill>
          <a:blip r:embed="rId2"/>
          <a:srcRect/>
          <a:stretch>
            <a:fillRect/>
          </a:stretch>
        </p:blipFill>
        <p:spPr bwMode="auto">
          <a:xfrm>
            <a:off x="0" y="3338286"/>
            <a:ext cx="6473371" cy="3519713"/>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493295" y="3352800"/>
            <a:ext cx="5698706" cy="3505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4)">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 name="Rectangle 2"/>
          <p:cNvSpPr>
            <a:spLocks noChangeArrowheads="1"/>
          </p:cNvSpPr>
          <p:nvPr/>
        </p:nvSpPr>
        <p:spPr bwMode="auto">
          <a:xfrm>
            <a:off x="0" y="417493"/>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III.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SỰ</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KHÁC</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BIỆT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VỀ</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TÍNH</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CHẤT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SỐ</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KIM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LOẠI</a:t>
            </a:r>
            <a:endParaRPr kumimoji="0" lang="en-US" sz="2800" b="1"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24" name="Rectangle 2"/>
          <p:cNvSpPr>
            <a:spLocks noChangeArrowheads="1"/>
          </p:cNvSpPr>
          <p:nvPr/>
        </p:nvSpPr>
        <p:spPr bwMode="auto">
          <a:xfrm>
            <a:off x="0" y="845665"/>
            <a:ext cx="12192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dirty="0">
                <a:solidFill>
                  <a:srgbClr val="0000FF"/>
                </a:solidFill>
                <a:latin typeface="Times New Roman" pitchFamily="18" charset="0"/>
                <a:cs typeface="Times New Roman" pitchFamily="18" charset="0"/>
              </a:rPr>
              <a:t>-</a:t>
            </a:r>
            <a:r>
              <a:rPr lang="vi-VN" sz="2800" dirty="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rPr>
              <a:t>Gold (v</a:t>
            </a:r>
            <a:r>
              <a:rPr lang="vi-VN" sz="2800" dirty="0">
                <a:solidFill>
                  <a:srgbClr val="0000FF"/>
                </a:solidFill>
                <a:latin typeface="Times New Roman" pitchFamily="18" charset="0"/>
                <a:cs typeface="Times New Roman" pitchFamily="18" charset="0"/>
              </a:rPr>
              <a:t>àng</a:t>
            </a:r>
            <a:r>
              <a:rPr lang="en-US" sz="2800" dirty="0">
                <a:solidFill>
                  <a:srgbClr val="0000FF"/>
                </a:solidFill>
                <a:latin typeface="Times New Roman" pitchFamily="18" charset="0"/>
                <a:cs typeface="Times New Roman" pitchFamily="18" charset="0"/>
              </a:rPr>
              <a:t>)</a:t>
            </a:r>
            <a:r>
              <a:rPr lang="vi-VN" sz="2800" dirty="0">
                <a:solidFill>
                  <a:srgbClr val="0000FF"/>
                </a:solidFill>
                <a:latin typeface="Times New Roman" pitchFamily="18" charset="0"/>
                <a:cs typeface="Times New Roman" pitchFamily="18" charset="0"/>
              </a:rPr>
              <a:t> là kim loại có tính dẻo, tính dẫn điện và dẫn nhiệt rất tốt, có màu vàng, lấp lánh. </a:t>
            </a:r>
            <a:r>
              <a:rPr lang="en-US" sz="2800" dirty="0">
                <a:solidFill>
                  <a:srgbClr val="0000FF"/>
                </a:solidFill>
                <a:latin typeface="Times New Roman" pitchFamily="18" charset="0"/>
                <a:cs typeface="Times New Roman" pitchFamily="18" charset="0"/>
              </a:rPr>
              <a:t>Gold</a:t>
            </a:r>
            <a:r>
              <a:rPr lang="vi-VN" sz="2800" dirty="0">
                <a:solidFill>
                  <a:srgbClr val="0000FF"/>
                </a:solidFill>
                <a:latin typeface="Times New Roman" pitchFamily="18" charset="0"/>
                <a:cs typeface="Times New Roman" pitchFamily="18" charset="0"/>
              </a:rPr>
              <a:t> bền trong không khí, không bị hoà tan trong dung dịch HCl, H</a:t>
            </a:r>
            <a:r>
              <a:rPr lang="en-US" sz="2800" baseline="-25000" dirty="0">
                <a:solidFill>
                  <a:srgbClr val="0000FF"/>
                </a:solidFill>
                <a:latin typeface="Times New Roman" pitchFamily="18" charset="0"/>
                <a:cs typeface="Times New Roman" pitchFamily="18" charset="0"/>
              </a:rPr>
              <a:t>2</a:t>
            </a:r>
            <a:r>
              <a:rPr lang="vi-VN" sz="2800" dirty="0">
                <a:solidFill>
                  <a:srgbClr val="0000FF"/>
                </a:solidFill>
                <a:latin typeface="Times New Roman" pitchFamily="18" charset="0"/>
                <a:cs typeface="Times New Roman" pitchFamily="18" charset="0"/>
              </a:rPr>
              <a:t>SO</a:t>
            </a:r>
            <a:r>
              <a:rPr lang="en-US" sz="2800" baseline="-25000" dirty="0">
                <a:solidFill>
                  <a:srgbClr val="0000FF"/>
                </a:solidFill>
                <a:latin typeface="Times New Roman" pitchFamily="18" charset="0"/>
                <a:cs typeface="Times New Roman" pitchFamily="18" charset="0"/>
              </a:rPr>
              <a:t>4</a:t>
            </a:r>
            <a:endParaRPr lang="vi-VN" sz="2800" dirty="0">
              <a:solidFill>
                <a:srgbClr val="0000FF"/>
              </a:solidFill>
              <a:latin typeface="Times New Roman" pitchFamily="18" charset="0"/>
              <a:cs typeface="Times New Roman" pitchFamily="18" charset="0"/>
            </a:endParaRPr>
          </a:p>
          <a:p>
            <a:pPr algn="just"/>
            <a:r>
              <a:rPr lang="en-US" sz="2800" dirty="0">
                <a:solidFill>
                  <a:srgbClr val="0000FF"/>
                </a:solidFill>
                <a:latin typeface="Times New Roman" pitchFamily="18" charset="0"/>
                <a:cs typeface="Times New Roman" pitchFamily="18" charset="0"/>
              </a:rPr>
              <a:t>Gold</a:t>
            </a:r>
            <a:r>
              <a:rPr lang="vi-VN" sz="2800" dirty="0">
                <a:solidFill>
                  <a:srgbClr val="0000FF"/>
                </a:solidFill>
                <a:latin typeface="Times New Roman" pitchFamily="18" charset="0"/>
                <a:cs typeface="Times New Roman" pitchFamily="18" charset="0"/>
              </a:rPr>
              <a:t> thường được sử dụng làm đồ trang sức, một số chi tiết của mạch điện tử,...</a:t>
            </a:r>
          </a:p>
        </p:txBody>
      </p:sp>
      <p:pic>
        <p:nvPicPr>
          <p:cNvPr id="4098" name="Picture 2"/>
          <p:cNvPicPr>
            <a:picLocks noChangeAspect="1" noChangeArrowheads="1"/>
          </p:cNvPicPr>
          <p:nvPr/>
        </p:nvPicPr>
        <p:blipFill>
          <a:blip r:embed="rId2"/>
          <a:srcRect/>
          <a:stretch>
            <a:fillRect/>
          </a:stretch>
        </p:blipFill>
        <p:spPr bwMode="auto">
          <a:xfrm>
            <a:off x="0" y="3657600"/>
            <a:ext cx="6837218" cy="32004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6850743" y="3657600"/>
            <a:ext cx="5341256" cy="3200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4)">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77D099A-0974-4A4D-8AE8-7D6407FB97CC}"/>
              </a:ext>
            </a:extLst>
          </p:cNvPr>
          <p:cNvGraphicFramePr>
            <a:graphicFrameLocks noGrp="1"/>
          </p:cNvGraphicFramePr>
          <p:nvPr>
            <p:extLst>
              <p:ext uri="{D42A27DB-BD31-4B8C-83A1-F6EECF244321}">
                <p14:modId xmlns:p14="http://schemas.microsoft.com/office/powerpoint/2010/main" val="1121326767"/>
              </p:ext>
            </p:extLst>
          </p:nvPr>
        </p:nvGraphicFramePr>
        <p:xfrm>
          <a:off x="600635" y="490303"/>
          <a:ext cx="10999694" cy="5870766"/>
        </p:xfrm>
        <a:graphic>
          <a:graphicData uri="http://schemas.openxmlformats.org/drawingml/2006/table">
            <a:tbl>
              <a:tblPr firstRow="1" firstCol="1" bandRow="1">
                <a:tableStyleId>{5C22544A-7EE6-4342-B048-85BDC9FD1C3A}</a:tableStyleId>
              </a:tblPr>
              <a:tblGrid>
                <a:gridCol w="10999694">
                  <a:extLst>
                    <a:ext uri="{9D8B030D-6E8A-4147-A177-3AD203B41FA5}">
                      <a16:colId xmlns:a16="http://schemas.microsoft.com/office/drawing/2014/main" val="255255850"/>
                    </a:ext>
                  </a:extLst>
                </a:gridCol>
              </a:tblGrid>
              <a:tr h="4351338">
                <a:tc>
                  <a:txBody>
                    <a:bodyPr/>
                    <a:lstStyle/>
                    <a:p>
                      <a:pPr marR="153670">
                        <a:lnSpc>
                          <a:spcPct val="107000"/>
                        </a:lnSpc>
                        <a:spcBef>
                          <a:spcPts val="360"/>
                        </a:spcBef>
                        <a:spcAft>
                          <a:spcPts val="360"/>
                        </a:spcAft>
                      </a:pPr>
                      <a:r>
                        <a:rPr lang="en-US" sz="2000" dirty="0" err="1">
                          <a:solidFill>
                            <a:srgbClr val="FF0000"/>
                          </a:solidFill>
                          <a:effectLst/>
                          <a:latin typeface="Times New Roman" panose="02020603050405020304" pitchFamily="18" charset="0"/>
                          <a:cs typeface="Times New Roman" panose="02020603050405020304" pitchFamily="18" charset="0"/>
                        </a:rPr>
                        <a:t>Câu</a:t>
                      </a:r>
                      <a:r>
                        <a:rPr lang="en-US" sz="2000" dirty="0">
                          <a:solidFill>
                            <a:srgbClr val="FF0000"/>
                          </a:solidFill>
                          <a:effectLst/>
                          <a:latin typeface="Times New Roman" panose="02020603050405020304" pitchFamily="18" charset="0"/>
                          <a:cs typeface="Times New Roman" panose="02020603050405020304" pitchFamily="18" charset="0"/>
                        </a:rPr>
                        <a:t> 1. Kim </a:t>
                      </a:r>
                      <a:r>
                        <a:rPr lang="en-US" sz="2000" dirty="0" err="1">
                          <a:solidFill>
                            <a:srgbClr val="FF0000"/>
                          </a:solidFill>
                          <a:effectLst/>
                          <a:latin typeface="Times New Roman" panose="02020603050405020304" pitchFamily="18" charset="0"/>
                          <a:cs typeface="Times New Roman" panose="02020603050405020304" pitchFamily="18" charset="0"/>
                        </a:rPr>
                        <a:t>loại</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nào</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dưới</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đây</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dẫn</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điện</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tốt</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nhất</a:t>
                      </a:r>
                      <a:r>
                        <a:rPr lang="en-US" sz="2000" dirty="0">
                          <a:solidFill>
                            <a:srgbClr val="FF0000"/>
                          </a:solidFill>
                          <a:effectLst/>
                          <a:latin typeface="Times New Roman" panose="02020603050405020304" pitchFamily="18" charset="0"/>
                          <a:cs typeface="Times New Roman" panose="02020603050405020304" pitchFamily="18" charset="0"/>
                        </a:rPr>
                        <a:t>?</a:t>
                      </a:r>
                    </a:p>
                    <a:p>
                      <a:pPr>
                        <a:lnSpc>
                          <a:spcPct val="115000"/>
                        </a:lnSpc>
                        <a:spcBef>
                          <a:spcPts val="360"/>
                        </a:spcBef>
                        <a:spcAft>
                          <a:spcPts val="360"/>
                        </a:spcAft>
                      </a:pPr>
                      <a:r>
                        <a:rPr lang="vi-VN" sz="2000" dirty="0">
                          <a:solidFill>
                            <a:srgbClr val="0070C0"/>
                          </a:solidFill>
                          <a:effectLst/>
                          <a:latin typeface="Times New Roman" panose="02020603050405020304" pitchFamily="18" charset="0"/>
                          <a:cs typeface="Times New Roman" panose="02020603050405020304" pitchFamily="18" charset="0"/>
                        </a:rPr>
                        <a:t>A. Đồng            </a:t>
                      </a:r>
                      <a:r>
                        <a:rPr lang="en-US" sz="2000" dirty="0">
                          <a:solidFill>
                            <a:srgbClr val="0070C0"/>
                          </a:solidFill>
                          <a:effectLst/>
                          <a:latin typeface="Times New Roman" panose="02020603050405020304" pitchFamily="18" charset="0"/>
                          <a:cs typeface="Times New Roman" panose="02020603050405020304" pitchFamily="18" charset="0"/>
                        </a:rPr>
                        <a:t>                             </a:t>
                      </a:r>
                      <a:r>
                        <a:rPr lang="vi-VN" sz="2000" dirty="0">
                          <a:solidFill>
                            <a:srgbClr val="0070C0"/>
                          </a:solidFill>
                          <a:effectLst/>
                          <a:latin typeface="Times New Roman" panose="02020603050405020304" pitchFamily="18" charset="0"/>
                          <a:cs typeface="Times New Roman" panose="02020603050405020304" pitchFamily="18" charset="0"/>
                        </a:rPr>
                        <a:t>B. Bạc                 </a:t>
                      </a:r>
                      <a:r>
                        <a:rPr lang="en-US" sz="2000" dirty="0">
                          <a:solidFill>
                            <a:srgbClr val="0070C0"/>
                          </a:solidFill>
                          <a:effectLst/>
                          <a:latin typeface="Times New Roman" panose="02020603050405020304" pitchFamily="18" charset="0"/>
                          <a:cs typeface="Times New Roman" panose="02020603050405020304" pitchFamily="18" charset="0"/>
                        </a:rPr>
                        <a:t>             </a:t>
                      </a:r>
                      <a:r>
                        <a:rPr lang="vi-VN" sz="2000" dirty="0">
                          <a:solidFill>
                            <a:srgbClr val="0070C0"/>
                          </a:solidFill>
                          <a:effectLst/>
                          <a:latin typeface="Times New Roman" panose="02020603050405020304" pitchFamily="18" charset="0"/>
                          <a:cs typeface="Times New Roman" panose="02020603050405020304" pitchFamily="18" charset="0"/>
                        </a:rPr>
                        <a:t>C. Sắt                 </a:t>
                      </a:r>
                      <a:r>
                        <a:rPr lang="en-US" sz="2000" dirty="0">
                          <a:solidFill>
                            <a:srgbClr val="0070C0"/>
                          </a:solidFill>
                          <a:effectLst/>
                          <a:latin typeface="Times New Roman" panose="02020603050405020304" pitchFamily="18" charset="0"/>
                          <a:cs typeface="Times New Roman" panose="02020603050405020304" pitchFamily="18" charset="0"/>
                        </a:rPr>
                        <a:t>                         </a:t>
                      </a:r>
                      <a:r>
                        <a:rPr lang="vi-VN" sz="2000" dirty="0">
                          <a:solidFill>
                            <a:srgbClr val="0070C0"/>
                          </a:solidFill>
                          <a:effectLst/>
                          <a:latin typeface="Times New Roman" panose="02020603050405020304" pitchFamily="18" charset="0"/>
                          <a:cs typeface="Times New Roman" panose="02020603050405020304" pitchFamily="18" charset="0"/>
                        </a:rPr>
                        <a:t>D. Nhôm</a:t>
                      </a:r>
                      <a:endParaRPr lang="en-US" sz="2000" dirty="0">
                        <a:solidFill>
                          <a:srgbClr val="0070C0"/>
                        </a:solidFill>
                        <a:effectLst/>
                        <a:latin typeface="Times New Roman" panose="02020603050405020304" pitchFamily="18" charset="0"/>
                        <a:cs typeface="Times New Roman" panose="02020603050405020304" pitchFamily="18" charset="0"/>
                      </a:endParaRPr>
                    </a:p>
                    <a:p>
                      <a:pPr>
                        <a:lnSpc>
                          <a:spcPct val="115000"/>
                        </a:lnSpc>
                        <a:spcBef>
                          <a:spcPts val="360"/>
                        </a:spcBef>
                        <a:spcAft>
                          <a:spcPts val="360"/>
                        </a:spcAft>
                      </a:pPr>
                      <a:r>
                        <a:rPr lang="vi-VN" sz="2000" dirty="0">
                          <a:solidFill>
                            <a:srgbClr val="FF0000"/>
                          </a:solidFill>
                          <a:effectLst/>
                          <a:latin typeface="Times New Roman" panose="02020603050405020304" pitchFamily="18" charset="0"/>
                          <a:cs typeface="Times New Roman" panose="02020603050405020304" pitchFamily="18" charset="0"/>
                        </a:rPr>
                        <a:t>Câu 2. Nhôm được dùng làm vật liệu chế tạo vỏ máy bay là do?</a:t>
                      </a:r>
                      <a:endParaRPr lang="en-US" sz="2000" dirty="0">
                        <a:solidFill>
                          <a:srgbClr val="FF0000"/>
                        </a:solidFill>
                        <a:effectLst/>
                        <a:latin typeface="Times New Roman" panose="02020603050405020304" pitchFamily="18" charset="0"/>
                        <a:cs typeface="Times New Roman" panose="02020603050405020304" pitchFamily="18" charset="0"/>
                      </a:endParaRPr>
                    </a:p>
                    <a:p>
                      <a:pPr>
                        <a:lnSpc>
                          <a:spcPct val="115000"/>
                        </a:lnSpc>
                        <a:spcBef>
                          <a:spcPts val="360"/>
                        </a:spcBef>
                        <a:spcAft>
                          <a:spcPts val="360"/>
                        </a:spcAft>
                      </a:pPr>
                      <a:r>
                        <a:rPr lang="vi-VN" sz="2000" dirty="0">
                          <a:solidFill>
                            <a:srgbClr val="0070C0"/>
                          </a:solidFill>
                          <a:effectLst/>
                          <a:latin typeface="Times New Roman" panose="02020603050405020304" pitchFamily="18" charset="0"/>
                          <a:cs typeface="Times New Roman" panose="02020603050405020304" pitchFamily="18" charset="0"/>
                        </a:rPr>
                        <a:t>A.  Do dẫn điện tốt                       B. Có ánh kim, đẹp </a:t>
                      </a:r>
                      <a:endParaRPr lang="en-US" sz="2000" dirty="0">
                        <a:solidFill>
                          <a:srgbClr val="0070C0"/>
                        </a:solidFill>
                        <a:effectLst/>
                        <a:latin typeface="Times New Roman" panose="02020603050405020304" pitchFamily="18" charset="0"/>
                        <a:cs typeface="Times New Roman" panose="02020603050405020304" pitchFamily="18" charset="0"/>
                      </a:endParaRPr>
                    </a:p>
                    <a:p>
                      <a:pPr>
                        <a:lnSpc>
                          <a:spcPct val="115000"/>
                        </a:lnSpc>
                        <a:spcBef>
                          <a:spcPts val="360"/>
                        </a:spcBef>
                        <a:spcAft>
                          <a:spcPts val="360"/>
                        </a:spcAft>
                      </a:pPr>
                      <a:r>
                        <a:rPr lang="vi-VN" sz="2000" dirty="0">
                          <a:solidFill>
                            <a:srgbClr val="0070C0"/>
                          </a:solidFill>
                          <a:effectLst/>
                          <a:latin typeface="Times New Roman" panose="02020603050405020304" pitchFamily="18" charset="0"/>
                          <a:cs typeface="Times New Roman" panose="02020603050405020304" pitchFamily="18" charset="0"/>
                        </a:rPr>
                        <a:t>C. Nhiệt độ nóng chảy cao          D. Bền và nhẹ</a:t>
                      </a:r>
                      <a:endParaRPr lang="en-US" sz="2000" dirty="0">
                        <a:solidFill>
                          <a:srgbClr val="0070C0"/>
                        </a:solidFill>
                        <a:effectLst/>
                        <a:latin typeface="Times New Roman" panose="02020603050405020304" pitchFamily="18" charset="0"/>
                        <a:cs typeface="Times New Roman" panose="02020603050405020304" pitchFamily="18" charset="0"/>
                      </a:endParaRPr>
                    </a:p>
                    <a:p>
                      <a:pPr>
                        <a:lnSpc>
                          <a:spcPct val="115000"/>
                        </a:lnSpc>
                        <a:spcBef>
                          <a:spcPts val="360"/>
                        </a:spcBef>
                        <a:spcAft>
                          <a:spcPts val="360"/>
                        </a:spcAft>
                      </a:pPr>
                      <a:r>
                        <a:rPr lang="vi-VN" sz="2000" dirty="0">
                          <a:solidFill>
                            <a:srgbClr val="FF0000"/>
                          </a:solidFill>
                          <a:effectLst/>
                          <a:latin typeface="Times New Roman" panose="02020603050405020304" pitchFamily="18" charset="0"/>
                          <a:cs typeface="Times New Roman" panose="02020603050405020304" pitchFamily="18" charset="0"/>
                        </a:rPr>
                        <a:t>Câu 3. Các kim loại thường có vẻ đẹp sáng lấp lánh, rất đẹp, nhiều kim loại được sử dụng làm đồ trang sức, vật dụng trang trí. Đó là tính chất vật lí nào của kim loại?</a:t>
                      </a:r>
                      <a:endParaRPr lang="en-US" sz="2000" dirty="0">
                        <a:solidFill>
                          <a:srgbClr val="FF0000"/>
                        </a:solidFill>
                        <a:effectLst/>
                        <a:latin typeface="Times New Roman" panose="02020603050405020304" pitchFamily="18" charset="0"/>
                        <a:cs typeface="Times New Roman" panose="02020603050405020304" pitchFamily="18" charset="0"/>
                      </a:endParaRPr>
                    </a:p>
                    <a:p>
                      <a:pPr>
                        <a:lnSpc>
                          <a:spcPct val="115000"/>
                        </a:lnSpc>
                        <a:spcBef>
                          <a:spcPts val="360"/>
                        </a:spcBef>
                        <a:spcAft>
                          <a:spcPts val="360"/>
                        </a:spcAft>
                      </a:pPr>
                      <a:r>
                        <a:rPr lang="vi-VN" sz="2000" dirty="0">
                          <a:solidFill>
                            <a:srgbClr val="0070C0"/>
                          </a:solidFill>
                          <a:effectLst/>
                          <a:latin typeface="Times New Roman" panose="02020603050405020304" pitchFamily="18" charset="0"/>
                          <a:cs typeface="Times New Roman" panose="02020603050405020304" pitchFamily="18" charset="0"/>
                        </a:rPr>
                        <a:t>A. Ánh kim                               B. Tính dẫn điện</a:t>
                      </a:r>
                      <a:r>
                        <a:rPr lang="en-US" sz="2000" dirty="0">
                          <a:solidFill>
                            <a:srgbClr val="0070C0"/>
                          </a:solidFill>
                          <a:effectLst/>
                          <a:latin typeface="Times New Roman" panose="02020603050405020304" pitchFamily="18" charset="0"/>
                          <a:cs typeface="Times New Roman" panose="02020603050405020304" pitchFamily="18" charset="0"/>
                        </a:rPr>
                        <a:t>               C</a:t>
                      </a:r>
                      <a:r>
                        <a:rPr lang="vi-VN" sz="2000" dirty="0">
                          <a:solidFill>
                            <a:srgbClr val="0070C0"/>
                          </a:solidFill>
                          <a:effectLst/>
                          <a:latin typeface="Times New Roman" panose="02020603050405020304" pitchFamily="18" charset="0"/>
                          <a:cs typeface="Times New Roman" panose="02020603050405020304" pitchFamily="18" charset="0"/>
                        </a:rPr>
                        <a:t>. Tính dẫn nhiệt                      D.Tính dẻo</a:t>
                      </a:r>
                      <a:endParaRPr lang="en-US" sz="2000" dirty="0">
                        <a:solidFill>
                          <a:srgbClr val="0070C0"/>
                        </a:solidFill>
                        <a:effectLst/>
                        <a:latin typeface="Times New Roman" panose="02020603050405020304" pitchFamily="18" charset="0"/>
                        <a:cs typeface="Times New Roman" panose="02020603050405020304" pitchFamily="18" charset="0"/>
                      </a:endParaRPr>
                    </a:p>
                    <a:p>
                      <a:pPr>
                        <a:lnSpc>
                          <a:spcPct val="115000"/>
                        </a:lnSpc>
                        <a:spcBef>
                          <a:spcPts val="360"/>
                        </a:spcBef>
                        <a:spcAft>
                          <a:spcPts val="360"/>
                        </a:spcAft>
                      </a:pPr>
                      <a:r>
                        <a:rPr lang="vi-VN" sz="2000" dirty="0">
                          <a:solidFill>
                            <a:srgbClr val="FF0000"/>
                          </a:solidFill>
                          <a:effectLst/>
                          <a:latin typeface="Times New Roman" panose="02020603050405020304" pitchFamily="18" charset="0"/>
                          <a:cs typeface="Times New Roman" panose="02020603050405020304" pitchFamily="18" charset="0"/>
                        </a:rPr>
                        <a:t>Câu 4. Kim loại X có nhiệt độ nóng chảy cao nhất, được sử dụng làm dây tóc bóng đèn. Kim loại X là:</a:t>
                      </a:r>
                      <a:endParaRPr lang="en-US" sz="2000" dirty="0">
                        <a:solidFill>
                          <a:srgbClr val="FF0000"/>
                        </a:solidFill>
                        <a:effectLst/>
                        <a:latin typeface="Times New Roman" panose="02020603050405020304" pitchFamily="18" charset="0"/>
                        <a:cs typeface="Times New Roman" panose="02020603050405020304" pitchFamily="18" charset="0"/>
                      </a:endParaRPr>
                    </a:p>
                    <a:p>
                      <a:pPr>
                        <a:lnSpc>
                          <a:spcPct val="115000"/>
                        </a:lnSpc>
                        <a:spcBef>
                          <a:spcPts val="360"/>
                        </a:spcBef>
                        <a:spcAft>
                          <a:spcPts val="360"/>
                        </a:spcAft>
                      </a:pPr>
                      <a:r>
                        <a:rPr lang="vi-VN" sz="2000" dirty="0">
                          <a:solidFill>
                            <a:srgbClr val="0070C0"/>
                          </a:solidFill>
                          <a:effectLst/>
                          <a:latin typeface="Times New Roman" panose="02020603050405020304" pitchFamily="18" charset="0"/>
                          <a:cs typeface="Times New Roman" panose="02020603050405020304" pitchFamily="18" charset="0"/>
                        </a:rPr>
                        <a:t>A. Sắt                                      B. Thủy ngân</a:t>
                      </a:r>
                      <a:r>
                        <a:rPr lang="en-US" sz="2000" dirty="0">
                          <a:solidFill>
                            <a:srgbClr val="0070C0"/>
                          </a:solidFill>
                          <a:effectLst/>
                          <a:latin typeface="Times New Roman" panose="02020603050405020304" pitchFamily="18" charset="0"/>
                          <a:cs typeface="Times New Roman" panose="02020603050405020304" pitchFamily="18" charset="0"/>
                        </a:rPr>
                        <a:t>                        C</a:t>
                      </a:r>
                      <a:r>
                        <a:rPr lang="vi-VN" sz="2000" dirty="0">
                          <a:solidFill>
                            <a:srgbClr val="0070C0"/>
                          </a:solidFill>
                          <a:effectLst/>
                          <a:latin typeface="Times New Roman" panose="02020603050405020304" pitchFamily="18" charset="0"/>
                          <a:cs typeface="Times New Roman" panose="02020603050405020304" pitchFamily="18" charset="0"/>
                        </a:rPr>
                        <a:t>. Vonfram                             D. Vàng</a:t>
                      </a:r>
                      <a:endParaRPr lang="en-US" sz="2000" dirty="0">
                        <a:solidFill>
                          <a:srgbClr val="0070C0"/>
                        </a:solidFill>
                        <a:effectLst/>
                        <a:latin typeface="Times New Roman" panose="02020603050405020304" pitchFamily="18" charset="0"/>
                        <a:cs typeface="Times New Roman" panose="02020603050405020304" pitchFamily="18" charset="0"/>
                      </a:endParaRPr>
                    </a:p>
                    <a:p>
                      <a:pPr>
                        <a:lnSpc>
                          <a:spcPct val="115000"/>
                        </a:lnSpc>
                        <a:spcBef>
                          <a:spcPts val="360"/>
                        </a:spcBef>
                        <a:spcAft>
                          <a:spcPts val="360"/>
                        </a:spcAft>
                      </a:pPr>
                      <a:r>
                        <a:rPr lang="vi-VN" sz="2000" dirty="0">
                          <a:solidFill>
                            <a:srgbClr val="FF0000"/>
                          </a:solidFill>
                          <a:effectLst/>
                          <a:latin typeface="Times New Roman" panose="02020603050405020304" pitchFamily="18" charset="0"/>
                          <a:cs typeface="Times New Roman" panose="02020603050405020304" pitchFamily="18" charset="0"/>
                        </a:rPr>
                        <a:t>Câu 5. Ở điều kiện thường, kim loại X là chất lỏng, được sử dụng trong nhiệt kế, áp kế. Kim loại X là:</a:t>
                      </a:r>
                      <a:endParaRPr lang="en-US" sz="2000" dirty="0">
                        <a:solidFill>
                          <a:srgbClr val="FF0000"/>
                        </a:solidFill>
                        <a:effectLst/>
                        <a:latin typeface="Times New Roman" panose="02020603050405020304" pitchFamily="18" charset="0"/>
                        <a:cs typeface="Times New Roman" panose="02020603050405020304" pitchFamily="18" charset="0"/>
                      </a:endParaRPr>
                    </a:p>
                    <a:p>
                      <a:pPr>
                        <a:lnSpc>
                          <a:spcPct val="115000"/>
                        </a:lnSpc>
                        <a:spcBef>
                          <a:spcPts val="360"/>
                        </a:spcBef>
                        <a:spcAft>
                          <a:spcPts val="360"/>
                        </a:spcAft>
                      </a:pPr>
                      <a:r>
                        <a:rPr lang="vi-VN" sz="2000" dirty="0">
                          <a:solidFill>
                            <a:srgbClr val="0070C0"/>
                          </a:solidFill>
                          <a:effectLst/>
                          <a:latin typeface="Times New Roman" panose="02020603050405020304" pitchFamily="18" charset="0"/>
                          <a:cs typeface="Times New Roman" panose="02020603050405020304" pitchFamily="18" charset="0"/>
                        </a:rPr>
                        <a:t>A. Bạc                                 B. Thủy ngân </a:t>
                      </a:r>
                      <a:r>
                        <a:rPr lang="en-US" sz="2000" dirty="0">
                          <a:solidFill>
                            <a:srgbClr val="0070C0"/>
                          </a:solidFill>
                          <a:effectLst/>
                          <a:latin typeface="Times New Roman" panose="02020603050405020304" pitchFamily="18" charset="0"/>
                          <a:cs typeface="Times New Roman" panose="02020603050405020304" pitchFamily="18" charset="0"/>
                        </a:rPr>
                        <a:t>                           C</a:t>
                      </a:r>
                      <a:r>
                        <a:rPr lang="vi-VN" sz="2000" dirty="0">
                          <a:solidFill>
                            <a:srgbClr val="0070C0"/>
                          </a:solidFill>
                          <a:effectLst/>
                          <a:latin typeface="Times New Roman" panose="02020603050405020304" pitchFamily="18" charset="0"/>
                          <a:cs typeface="Times New Roman" panose="02020603050405020304" pitchFamily="18" charset="0"/>
                        </a:rPr>
                        <a:t>. Natri                               D. Chì</a:t>
                      </a:r>
                      <a:endParaRPr lang="en-US" sz="2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18" marR="44718" marT="0" marB="0">
                    <a:noFill/>
                  </a:tcPr>
                </a:tc>
                <a:extLst>
                  <a:ext uri="{0D108BD9-81ED-4DB2-BD59-A6C34878D82A}">
                    <a16:rowId xmlns:a16="http://schemas.microsoft.com/office/drawing/2014/main" val="1160212648"/>
                  </a:ext>
                </a:extLst>
              </a:tr>
            </a:tbl>
          </a:graphicData>
        </a:graphic>
      </p:graphicFrame>
    </p:spTree>
    <p:extLst>
      <p:ext uri="{BB962C8B-B14F-4D97-AF65-F5344CB8AC3E}">
        <p14:creationId xmlns:p14="http://schemas.microsoft.com/office/powerpoint/2010/main" val="1017086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1"/>
            <a:ext cx="12192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1:</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sau</a:t>
            </a:r>
            <a:r>
              <a:rPr lang="en-US" sz="2800" dirty="0">
                <a:solidFill>
                  <a:srgbClr val="0000FF"/>
                </a:solidFill>
                <a:latin typeface="Times New Roman" pitchFamily="18" charset="0"/>
                <a:cs typeface="Times New Roman" pitchFamily="18" charset="0"/>
              </a:rPr>
              <a:t>:</a:t>
            </a:r>
          </a:p>
          <a:p>
            <a:r>
              <a:rPr lang="en-US" sz="2800" dirty="0">
                <a:solidFill>
                  <a:srgbClr val="0000FF"/>
                </a:solidFill>
                <a:latin typeface="Times New Roman" pitchFamily="18" charset="0"/>
                <a:cs typeface="Times New Roman" pitchFamily="18" charset="0"/>
              </a:rPr>
              <a:t>1/ </a:t>
            </a:r>
            <a:r>
              <a:rPr lang="en-US" sz="2800" dirty="0" err="1">
                <a:solidFill>
                  <a:srgbClr val="0000FF"/>
                </a:solidFill>
                <a:latin typeface="Times New Roman" pitchFamily="18" charset="0"/>
                <a:cs typeface="Times New Roman" pitchFamily="18" charset="0"/>
              </a:rPr>
              <a:t>HCl</a:t>
            </a:r>
            <a:r>
              <a:rPr lang="en-US" sz="2800" dirty="0">
                <a:solidFill>
                  <a:srgbClr val="0000FF"/>
                </a:solidFill>
                <a:latin typeface="Times New Roman" pitchFamily="18" charset="0"/>
                <a:cs typeface="Times New Roman" pitchFamily="18" charset="0"/>
              </a:rPr>
              <a:t> + Mg </a:t>
            </a:r>
            <a:r>
              <a:rPr lang="en-US" sz="2800" dirty="0">
                <a:solidFill>
                  <a:srgbClr val="0000FF"/>
                </a:solidFill>
                <a:latin typeface="Times New Roman" pitchFamily="18" charset="0"/>
                <a:cs typeface="Times New Roman" pitchFamily="18" charset="0"/>
                <a:sym typeface="Symbol"/>
              </a:rPr>
              <a:t></a:t>
            </a:r>
            <a:r>
              <a:rPr lang="en-US" sz="2800" dirty="0">
                <a:solidFill>
                  <a:srgbClr val="0000FF"/>
                </a:solidFill>
                <a:latin typeface="Times New Roman" pitchFamily="18" charset="0"/>
                <a:cs typeface="Times New Roman" pitchFamily="18" charset="0"/>
              </a:rPr>
              <a:t>...........................................</a:t>
            </a:r>
          </a:p>
          <a:p>
            <a:r>
              <a:rPr lang="en-US" sz="2800" dirty="0">
                <a:solidFill>
                  <a:srgbClr val="0000FF"/>
                </a:solidFill>
                <a:latin typeface="Times New Roman" pitchFamily="18" charset="0"/>
                <a:cs typeface="Times New Roman" pitchFamily="18" charset="0"/>
              </a:rPr>
              <a:t>2/ </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SO</a:t>
            </a:r>
            <a:r>
              <a:rPr lang="en-US" sz="2800" baseline="-25000" dirty="0" err="1">
                <a:solidFill>
                  <a:srgbClr val="0000FF"/>
                </a:solidFill>
                <a:latin typeface="Times New Roman" pitchFamily="18" charset="0"/>
                <a:cs typeface="Times New Roman" pitchFamily="18" charset="0"/>
              </a:rPr>
              <a:t>4</a:t>
            </a:r>
            <a:r>
              <a:rPr lang="en-US" sz="2800" dirty="0">
                <a:solidFill>
                  <a:srgbClr val="0000FF"/>
                </a:solidFill>
                <a:latin typeface="Times New Roman" pitchFamily="18" charset="0"/>
                <a:cs typeface="Times New Roman" pitchFamily="18" charset="0"/>
              </a:rPr>
              <a:t> + Al </a:t>
            </a:r>
            <a:r>
              <a:rPr lang="en-US" sz="2800" dirty="0">
                <a:solidFill>
                  <a:srgbClr val="0000FF"/>
                </a:solidFill>
                <a:latin typeface="Times New Roman" pitchFamily="18" charset="0"/>
                <a:cs typeface="Times New Roman" pitchFamily="18" charset="0"/>
                <a:sym typeface="Symbol"/>
              </a:rPr>
              <a:t></a:t>
            </a:r>
            <a:r>
              <a:rPr lang="en-US" sz="2800" dirty="0">
                <a:solidFill>
                  <a:srgbClr val="0000FF"/>
                </a:solidFill>
                <a:latin typeface="Times New Roman" pitchFamily="18" charset="0"/>
                <a:cs typeface="Times New Roman" pitchFamily="18" charset="0"/>
              </a:rPr>
              <a:t>..........................................</a:t>
            </a:r>
          </a:p>
          <a:p>
            <a:r>
              <a:rPr lang="en-US" sz="2800" dirty="0">
                <a:solidFill>
                  <a:srgbClr val="0000FF"/>
                </a:solidFill>
                <a:latin typeface="Times New Roman" pitchFamily="18" charset="0"/>
                <a:cs typeface="Times New Roman" pitchFamily="18" charset="0"/>
              </a:rPr>
              <a:t>3/ </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 Cu</a:t>
            </a:r>
            <a:r>
              <a:rPr lang="en-US" sz="2800" dirty="0">
                <a:solidFill>
                  <a:srgbClr val="0000FF"/>
                </a:solidFill>
                <a:latin typeface="Times New Roman" pitchFamily="18" charset="0"/>
                <a:cs typeface="Times New Roman" pitchFamily="18" charset="0"/>
                <a:sym typeface="Symbol"/>
              </a:rPr>
              <a:t></a:t>
            </a:r>
            <a:r>
              <a:rPr lang="en-US" sz="2800" dirty="0">
                <a:solidFill>
                  <a:srgbClr val="0000FF"/>
                </a:solidFill>
                <a:latin typeface="Times New Roman" pitchFamily="18" charset="0"/>
                <a:cs typeface="Times New Roman" pitchFamily="18" charset="0"/>
              </a:rPr>
              <a:t>...............................................</a:t>
            </a:r>
          </a:p>
          <a:p>
            <a:r>
              <a:rPr lang="en-US" sz="2800" dirty="0">
                <a:solidFill>
                  <a:srgbClr val="0000FF"/>
                </a:solidFill>
                <a:latin typeface="Times New Roman" pitchFamily="18" charset="0"/>
                <a:cs typeface="Times New Roman" pitchFamily="18" charset="0"/>
              </a:rPr>
              <a:t>4/ </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 Al</a:t>
            </a:r>
            <a:r>
              <a:rPr lang="en-US" sz="2800" dirty="0">
                <a:solidFill>
                  <a:srgbClr val="0000FF"/>
                </a:solidFill>
                <a:latin typeface="Times New Roman" pitchFamily="18" charset="0"/>
                <a:cs typeface="Times New Roman" pitchFamily="18" charset="0"/>
                <a:sym typeface="Symbol"/>
              </a:rPr>
              <a:t></a:t>
            </a:r>
            <a:r>
              <a:rPr lang="en-US" sz="2800" dirty="0">
                <a:solidFill>
                  <a:srgbClr val="0000FF"/>
                </a:solidFill>
                <a:latin typeface="Times New Roman" pitchFamily="18" charset="0"/>
                <a:cs typeface="Times New Roman" pitchFamily="18" charset="0"/>
              </a:rPr>
              <a:t>................................................</a:t>
            </a:r>
          </a:p>
          <a:p>
            <a:r>
              <a:rPr lang="en-US" sz="2800" dirty="0">
                <a:solidFill>
                  <a:srgbClr val="0000FF"/>
                </a:solidFill>
                <a:latin typeface="Times New Roman" pitchFamily="18" charset="0"/>
                <a:cs typeface="Times New Roman" pitchFamily="18" charset="0"/>
              </a:rPr>
              <a:t>5/ Fe + </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sym typeface="Symbol"/>
              </a:rPr>
              <a:t></a:t>
            </a:r>
            <a:r>
              <a:rPr lang="en-US" sz="2800" dirty="0">
                <a:solidFill>
                  <a:srgbClr val="0000FF"/>
                </a:solidFill>
                <a:latin typeface="Times New Roman" pitchFamily="18" charset="0"/>
                <a:cs typeface="Times New Roman" pitchFamily="18" charset="0"/>
              </a:rPr>
              <a:t>................................................ </a:t>
            </a:r>
          </a:p>
          <a:p>
            <a:r>
              <a:rPr lang="en-US" sz="2800" dirty="0">
                <a:solidFill>
                  <a:srgbClr val="0000FF"/>
                </a:solidFill>
                <a:latin typeface="Times New Roman" pitchFamily="18" charset="0"/>
                <a:cs typeface="Times New Roman" pitchFamily="18" charset="0"/>
              </a:rPr>
              <a:t>6/ Cu + </a:t>
            </a:r>
            <a:r>
              <a:rPr lang="en-US" sz="2800" dirty="0" err="1">
                <a:solidFill>
                  <a:srgbClr val="0000FF"/>
                </a:solidFill>
                <a:latin typeface="Times New Roman" pitchFamily="18" charset="0"/>
                <a:cs typeface="Times New Roman" pitchFamily="18" charset="0"/>
              </a:rPr>
              <a:t>Cl</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sym typeface="Symbol"/>
              </a:rPr>
              <a:t></a:t>
            </a:r>
            <a:r>
              <a:rPr lang="en-US" sz="2800" dirty="0">
                <a:solidFill>
                  <a:srgbClr val="0000FF"/>
                </a:solidFill>
                <a:latin typeface="Times New Roman" pitchFamily="18" charset="0"/>
                <a:cs typeface="Times New Roman" pitchFamily="18" charset="0"/>
              </a:rPr>
              <a:t>..............................................</a:t>
            </a:r>
          </a:p>
          <a:p>
            <a:r>
              <a:rPr lang="en-US" sz="2800" dirty="0">
                <a:solidFill>
                  <a:srgbClr val="0000FF"/>
                </a:solidFill>
                <a:latin typeface="Times New Roman" pitchFamily="18" charset="0"/>
                <a:cs typeface="Times New Roman" pitchFamily="18" charset="0"/>
              </a:rPr>
              <a:t>7/ Na + </a:t>
            </a:r>
            <a:r>
              <a:rPr lang="en-US" sz="2800" dirty="0" err="1">
                <a:solidFill>
                  <a:srgbClr val="0000FF"/>
                </a:solidFill>
                <a:latin typeface="Times New Roman" pitchFamily="18" charset="0"/>
                <a:cs typeface="Times New Roman" pitchFamily="18" charset="0"/>
              </a:rPr>
              <a:t>Cl</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sym typeface="Symbol"/>
              </a:rPr>
              <a:t></a:t>
            </a:r>
            <a:r>
              <a:rPr lang="en-US" sz="2800" dirty="0">
                <a:solidFill>
                  <a:srgbClr val="0000FF"/>
                </a:solidFill>
                <a:latin typeface="Times New Roman" pitchFamily="18" charset="0"/>
                <a:cs typeface="Times New Roman" pitchFamily="18" charset="0"/>
              </a:rPr>
              <a:t>..............................................</a:t>
            </a:r>
          </a:p>
          <a:p>
            <a:r>
              <a:rPr lang="en-US" sz="2800" dirty="0">
                <a:solidFill>
                  <a:srgbClr val="0000FF"/>
                </a:solidFill>
                <a:latin typeface="Times New Roman" pitchFamily="18" charset="0"/>
                <a:cs typeface="Times New Roman" pitchFamily="18" charset="0"/>
              </a:rPr>
              <a:t>8/ Fe + </a:t>
            </a:r>
            <a:r>
              <a:rPr lang="en-US" sz="2800" dirty="0" err="1">
                <a:solidFill>
                  <a:srgbClr val="0000FF"/>
                </a:solidFill>
                <a:latin typeface="Times New Roman" pitchFamily="18" charset="0"/>
                <a:cs typeface="Times New Roman" pitchFamily="18" charset="0"/>
              </a:rPr>
              <a:t>CuSO</a:t>
            </a:r>
            <a:r>
              <a:rPr lang="en-US" sz="2800" baseline="-25000" dirty="0" err="1">
                <a:solidFill>
                  <a:srgbClr val="0000FF"/>
                </a:solidFill>
                <a:latin typeface="Times New Roman" pitchFamily="18" charset="0"/>
                <a:cs typeface="Times New Roman" pitchFamily="18" charset="0"/>
              </a:rPr>
              <a:t>4</a:t>
            </a:r>
            <a:r>
              <a:rPr lang="en-US" sz="2800" dirty="0">
                <a:solidFill>
                  <a:srgbClr val="0000FF"/>
                </a:solidFill>
                <a:latin typeface="Times New Roman" pitchFamily="18" charset="0"/>
                <a:cs typeface="Times New Roman" pitchFamily="18" charset="0"/>
                <a:sym typeface="Symbol"/>
              </a:rPr>
              <a:t></a:t>
            </a:r>
            <a:r>
              <a:rPr lang="en-US" sz="2800" dirty="0">
                <a:solidFill>
                  <a:srgbClr val="0000FF"/>
                </a:solidFill>
                <a:latin typeface="Times New Roman" pitchFamily="18" charset="0"/>
                <a:cs typeface="Times New Roman" pitchFamily="18" charset="0"/>
              </a:rPr>
              <a:t>.........................................</a:t>
            </a:r>
          </a:p>
          <a:p>
            <a:r>
              <a:rPr lang="en-US" sz="2800" dirty="0">
                <a:solidFill>
                  <a:srgbClr val="0000FF"/>
                </a:solidFill>
                <a:latin typeface="Times New Roman" pitchFamily="18" charset="0"/>
                <a:cs typeface="Times New Roman" pitchFamily="18" charset="0"/>
              </a:rPr>
              <a:t>9/ Cu + </a:t>
            </a:r>
            <a:r>
              <a:rPr lang="en-US" sz="2800" dirty="0" err="1">
                <a:solidFill>
                  <a:srgbClr val="0000FF"/>
                </a:solidFill>
                <a:latin typeface="Times New Roman" pitchFamily="18" charset="0"/>
                <a:cs typeface="Times New Roman" pitchFamily="18" charset="0"/>
              </a:rPr>
              <a:t>AgNO</a:t>
            </a:r>
            <a:r>
              <a:rPr lang="en-US" sz="2800" baseline="-25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sym typeface="Symbol"/>
              </a:rPr>
              <a:t></a:t>
            </a:r>
            <a:r>
              <a:rPr lang="en-US" sz="2800" dirty="0">
                <a:solidFill>
                  <a:srgbClr val="0000FF"/>
                </a:solidFill>
                <a:latin typeface="Times New Roman" pitchFamily="18" charset="0"/>
                <a:cs typeface="Times New Roman" pitchFamily="18" charset="0"/>
              </a:rPr>
              <a:t>........................................</a:t>
            </a:r>
          </a:p>
          <a:p>
            <a:r>
              <a:rPr lang="pt-BR" sz="2800" dirty="0">
                <a:solidFill>
                  <a:srgbClr val="0000FF"/>
                </a:solidFill>
                <a:latin typeface="Times New Roman" pitchFamily="18" charset="0"/>
                <a:cs typeface="Times New Roman" pitchFamily="18" charset="0"/>
              </a:rPr>
              <a:t>10/ .............+  HCl  </a:t>
            </a:r>
            <a:r>
              <a:rPr lang="pt-BR" sz="2800" dirty="0">
                <a:solidFill>
                  <a:srgbClr val="0000FF"/>
                </a:solidFill>
                <a:latin typeface="Times New Roman" pitchFamily="18" charset="0"/>
                <a:cs typeface="Times New Roman" pitchFamily="18" charset="0"/>
                <a:sym typeface="Symbol"/>
              </a:rPr>
              <a:t></a:t>
            </a:r>
            <a:r>
              <a:rPr lang="pt-BR" sz="2800" dirty="0">
                <a:solidFill>
                  <a:srgbClr val="0000FF"/>
                </a:solidFill>
                <a:latin typeface="Times New Roman" pitchFamily="18" charset="0"/>
                <a:cs typeface="Times New Roman" pitchFamily="18" charset="0"/>
              </a:rPr>
              <a:t> MgCl</a:t>
            </a:r>
            <a:r>
              <a:rPr lang="pt-BR" sz="2800" baseline="-25000" dirty="0">
                <a:solidFill>
                  <a:srgbClr val="0000FF"/>
                </a:solidFill>
                <a:latin typeface="Times New Roman" pitchFamily="18" charset="0"/>
                <a:cs typeface="Times New Roman" pitchFamily="18" charset="0"/>
              </a:rPr>
              <a:t>2</a:t>
            </a:r>
            <a:r>
              <a:rPr lang="pt-BR" sz="2800" dirty="0">
                <a:solidFill>
                  <a:srgbClr val="0000FF"/>
                </a:solidFill>
                <a:latin typeface="Times New Roman" pitchFamily="18" charset="0"/>
                <a:cs typeface="Times New Roman" pitchFamily="18" charset="0"/>
              </a:rPr>
              <a:t>  +    H</a:t>
            </a:r>
            <a:r>
              <a:rPr lang="pt-BR" sz="2800" baseline="-25000" dirty="0">
                <a:solidFill>
                  <a:srgbClr val="0000FF"/>
                </a:solidFill>
                <a:latin typeface="Times New Roman" pitchFamily="18" charset="0"/>
                <a:cs typeface="Times New Roman" pitchFamily="18" charset="0"/>
              </a:rPr>
              <a:t>2</a:t>
            </a:r>
            <a:r>
              <a:rPr lang="pt-BR" sz="2800" dirty="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a:p>
            <a:r>
              <a:rPr lang="pt-BR" sz="2800" dirty="0">
                <a:solidFill>
                  <a:srgbClr val="0000FF"/>
                </a:solidFill>
                <a:latin typeface="Times New Roman" pitchFamily="18" charset="0"/>
                <a:cs typeface="Times New Roman" pitchFamily="18" charset="0"/>
              </a:rPr>
              <a:t>11/............+  AgNO</a:t>
            </a:r>
            <a:r>
              <a:rPr lang="pt-BR" sz="2800" baseline="-25000" dirty="0">
                <a:solidFill>
                  <a:srgbClr val="0000FF"/>
                </a:solidFill>
                <a:latin typeface="Times New Roman" pitchFamily="18" charset="0"/>
                <a:cs typeface="Times New Roman" pitchFamily="18" charset="0"/>
              </a:rPr>
              <a:t>3</a:t>
            </a:r>
            <a:r>
              <a:rPr lang="pt-BR" sz="2800" dirty="0">
                <a:solidFill>
                  <a:srgbClr val="0000FF"/>
                </a:solidFill>
                <a:latin typeface="Times New Roman" pitchFamily="18" charset="0"/>
                <a:cs typeface="Times New Roman" pitchFamily="18" charset="0"/>
                <a:sym typeface="Symbol"/>
              </a:rPr>
              <a:t></a:t>
            </a:r>
            <a:r>
              <a:rPr lang="pt-BR" sz="2800" dirty="0">
                <a:solidFill>
                  <a:srgbClr val="0000FF"/>
                </a:solidFill>
                <a:latin typeface="Times New Roman" pitchFamily="18" charset="0"/>
                <a:cs typeface="Times New Roman" pitchFamily="18" charset="0"/>
              </a:rPr>
              <a:t>Cu(NO</a:t>
            </a:r>
            <a:r>
              <a:rPr lang="pt-BR" sz="2800" baseline="-25000" dirty="0">
                <a:solidFill>
                  <a:srgbClr val="0000FF"/>
                </a:solidFill>
                <a:latin typeface="Times New Roman" pitchFamily="18" charset="0"/>
                <a:cs typeface="Times New Roman" pitchFamily="18" charset="0"/>
              </a:rPr>
              <a:t>3</a:t>
            </a:r>
            <a:r>
              <a:rPr lang="pt-BR" sz="2800" dirty="0">
                <a:solidFill>
                  <a:srgbClr val="0000FF"/>
                </a:solidFill>
                <a:latin typeface="Times New Roman" pitchFamily="18" charset="0"/>
                <a:cs typeface="Times New Roman" pitchFamily="18" charset="0"/>
              </a:rPr>
              <a:t>)</a:t>
            </a:r>
            <a:r>
              <a:rPr lang="pt-BR" sz="2800" baseline="-25000" dirty="0">
                <a:solidFill>
                  <a:srgbClr val="0000FF"/>
                </a:solidFill>
                <a:latin typeface="Times New Roman" pitchFamily="18" charset="0"/>
                <a:cs typeface="Times New Roman" pitchFamily="18" charset="0"/>
              </a:rPr>
              <a:t>2</a:t>
            </a:r>
            <a:r>
              <a:rPr lang="pt-BR" sz="2800" dirty="0">
                <a:solidFill>
                  <a:srgbClr val="0000FF"/>
                </a:solidFill>
                <a:latin typeface="Times New Roman" pitchFamily="18" charset="0"/>
                <a:cs typeface="Times New Roman" pitchFamily="18" charset="0"/>
              </a:rPr>
              <a:t>   +Ag</a:t>
            </a:r>
            <a:endParaRPr lang="en-US" sz="2800" dirty="0">
              <a:solidFill>
                <a:srgbClr val="0000FF"/>
              </a:solidFill>
              <a:latin typeface="Times New Roman" pitchFamily="18" charset="0"/>
              <a:cs typeface="Times New Roman" pitchFamily="18" charset="0"/>
            </a:endParaRPr>
          </a:p>
          <a:p>
            <a:r>
              <a:rPr lang="pt-BR" sz="2800" dirty="0">
                <a:solidFill>
                  <a:srgbClr val="0000FF"/>
                </a:solidFill>
                <a:latin typeface="Times New Roman" pitchFamily="18" charset="0"/>
                <a:cs typeface="Times New Roman" pitchFamily="18" charset="0"/>
              </a:rPr>
              <a:t>12/............+ ..........   </a:t>
            </a:r>
            <a:r>
              <a:rPr lang="pt-BR" sz="2800" dirty="0">
                <a:solidFill>
                  <a:srgbClr val="0000FF"/>
                </a:solidFill>
                <a:latin typeface="Times New Roman" pitchFamily="18" charset="0"/>
                <a:cs typeface="Times New Roman" pitchFamily="18" charset="0"/>
                <a:sym typeface="Symbol"/>
              </a:rPr>
              <a:t></a:t>
            </a:r>
            <a:r>
              <a:rPr lang="pt-BR" sz="2800" dirty="0">
                <a:solidFill>
                  <a:srgbClr val="0000FF"/>
                </a:solidFill>
                <a:latin typeface="Times New Roman" pitchFamily="18" charset="0"/>
                <a:cs typeface="Times New Roman" pitchFamily="18" charset="0"/>
              </a:rPr>
              <a:t>  ZnO		</a:t>
            </a:r>
            <a:endParaRPr lang="en-US" sz="2800" dirty="0">
              <a:solidFill>
                <a:srgbClr val="0000FF"/>
              </a:solidFill>
              <a:latin typeface="Times New Roman" pitchFamily="18" charset="0"/>
              <a:cs typeface="Times New Roman" pitchFamily="18" charset="0"/>
            </a:endParaRPr>
          </a:p>
          <a:p>
            <a:r>
              <a:rPr lang="pt-BR" sz="2800" dirty="0">
                <a:solidFill>
                  <a:srgbClr val="0000FF"/>
                </a:solidFill>
                <a:latin typeface="Times New Roman" pitchFamily="18" charset="0"/>
                <a:cs typeface="Times New Roman" pitchFamily="18" charset="0"/>
              </a:rPr>
              <a:t>13/............+  Cl</a:t>
            </a:r>
            <a:r>
              <a:rPr lang="pt-BR" sz="2800" baseline="-25000" dirty="0">
                <a:solidFill>
                  <a:srgbClr val="0000FF"/>
                </a:solidFill>
                <a:latin typeface="Times New Roman" pitchFamily="18" charset="0"/>
                <a:cs typeface="Times New Roman" pitchFamily="18" charset="0"/>
              </a:rPr>
              <a:t>2</a:t>
            </a:r>
            <a:r>
              <a:rPr lang="pt-BR" sz="2800" dirty="0">
                <a:solidFill>
                  <a:srgbClr val="0000FF"/>
                </a:solidFill>
                <a:latin typeface="Times New Roman" pitchFamily="18" charset="0"/>
                <a:cs typeface="Times New Roman" pitchFamily="18" charset="0"/>
                <a:sym typeface="Symbol"/>
              </a:rPr>
              <a:t></a:t>
            </a:r>
            <a:r>
              <a:rPr lang="pt-BR" sz="2800" dirty="0">
                <a:solidFill>
                  <a:srgbClr val="0000FF"/>
                </a:solidFill>
                <a:latin typeface="Times New Roman" pitchFamily="18" charset="0"/>
                <a:cs typeface="Times New Roman" pitchFamily="18" charset="0"/>
              </a:rPr>
              <a:t>CuCl</a:t>
            </a:r>
            <a:r>
              <a:rPr lang="pt-BR" sz="2800" baseline="-25000" dirty="0">
                <a:solidFill>
                  <a:srgbClr val="0000FF"/>
                </a:solidFill>
                <a:latin typeface="Times New Roman" pitchFamily="18" charset="0"/>
                <a:cs typeface="Times New Roman" pitchFamily="18" charset="0"/>
              </a:rPr>
              <a:t>2</a:t>
            </a:r>
            <a:endParaRPr lang="en-US" sz="2800" dirty="0">
              <a:solidFill>
                <a:srgbClr val="0000FF"/>
              </a:solidFill>
              <a:latin typeface="Times New Roman" pitchFamily="18" charset="0"/>
              <a:cs typeface="Times New Roman" pitchFamily="18" charset="0"/>
            </a:endParaRPr>
          </a:p>
          <a:p>
            <a:r>
              <a:rPr lang="pt-BR" sz="2800" dirty="0">
                <a:solidFill>
                  <a:srgbClr val="0000FF"/>
                </a:solidFill>
                <a:latin typeface="Times New Roman" pitchFamily="18" charset="0"/>
                <a:cs typeface="Times New Roman" pitchFamily="18" charset="0"/>
              </a:rPr>
              <a:t>14/ ............+    S   </a:t>
            </a:r>
            <a:r>
              <a:rPr lang="pt-BR" sz="2800" dirty="0">
                <a:solidFill>
                  <a:srgbClr val="0000FF"/>
                </a:solidFill>
                <a:latin typeface="Times New Roman" pitchFamily="18" charset="0"/>
                <a:cs typeface="Times New Roman" pitchFamily="18" charset="0"/>
                <a:sym typeface="Symbol"/>
              </a:rPr>
              <a:t></a:t>
            </a:r>
            <a:r>
              <a:rPr lang="pt-BR" sz="2800" dirty="0">
                <a:solidFill>
                  <a:srgbClr val="0000FF"/>
                </a:solidFill>
                <a:latin typeface="Times New Roman" pitchFamily="18" charset="0"/>
                <a:cs typeface="Times New Roman" pitchFamily="18" charset="0"/>
              </a:rPr>
              <a:t>K</a:t>
            </a:r>
            <a:r>
              <a:rPr lang="pt-BR" sz="2800" baseline="-25000" dirty="0">
                <a:solidFill>
                  <a:srgbClr val="0000FF"/>
                </a:solidFill>
                <a:latin typeface="Times New Roman" pitchFamily="18" charset="0"/>
                <a:cs typeface="Times New Roman" pitchFamily="18" charset="0"/>
              </a:rPr>
              <a:t>2</a:t>
            </a:r>
            <a:r>
              <a:rPr lang="pt-BR" sz="2800" dirty="0">
                <a:solidFill>
                  <a:srgbClr val="0000FF"/>
                </a:solidFill>
                <a:latin typeface="Times New Roman" pitchFamily="18" charset="0"/>
                <a:cs typeface="Times New Roman" pitchFamily="18" charset="0"/>
              </a:rPr>
              <a:t>S</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fltVal val="0"/>
                                          </p:val>
                                        </p:tav>
                                        <p:tav tm="100000">
                                          <p:val>
                                            <p:strVal val="#ppt_w"/>
                                          </p:val>
                                        </p:tav>
                                      </p:tavLst>
                                    </p:anim>
                                    <p:anim calcmode="lin" valueType="num">
                                      <p:cBhvr>
                                        <p:cTn id="8" dur="500" fill="hold"/>
                                        <p:tgtEl>
                                          <p:spTgt spid="6145"/>
                                        </p:tgtEl>
                                        <p:attrNameLst>
                                          <p:attrName>ppt_h</p:attrName>
                                        </p:attrNameLst>
                                      </p:cBhvr>
                                      <p:tavLst>
                                        <p:tav tm="0">
                                          <p:val>
                                            <p:fltVal val="0"/>
                                          </p:val>
                                        </p:tav>
                                        <p:tav tm="100000">
                                          <p:val>
                                            <p:strVal val="#ppt_h"/>
                                          </p:val>
                                        </p:tav>
                                      </p:tavLst>
                                    </p:anim>
                                    <p:animEffect transition="in" filter="fade">
                                      <p:cBhvr>
                                        <p:cTn id="9"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1"/>
            <a:ext cx="12192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minh </a:t>
            </a:r>
            <a:r>
              <a:rPr lang="en-US" sz="2800" dirty="0" err="1">
                <a:solidFill>
                  <a:srgbClr val="0000FF"/>
                </a:solidFill>
                <a:latin typeface="Times New Roman" pitchFamily="18" charset="0"/>
                <a:cs typeface="Times New Roman" pitchFamily="18" charset="0"/>
              </a:rPr>
              <a:t>họa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Al, Fe?</a:t>
            </a:r>
          </a:p>
          <a:p>
            <a:pPr algn="just"/>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3: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tan 10,8 </a:t>
            </a:r>
            <a:r>
              <a:rPr lang="en-US" sz="2800" dirty="0" err="1">
                <a:solidFill>
                  <a:srgbClr val="0000FF"/>
                </a:solidFill>
                <a:latin typeface="Times New Roman" pitchFamily="18" charset="0"/>
                <a:cs typeface="Times New Roman" pitchFamily="18" charset="0"/>
              </a:rPr>
              <a:t>gam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Aluminium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 dung </a:t>
            </a:r>
            <a:r>
              <a:rPr lang="en-US" sz="2800" dirty="0" err="1">
                <a:solidFill>
                  <a:srgbClr val="0000FF"/>
                </a:solidFill>
                <a:latin typeface="Times New Roman" pitchFamily="18" charset="0"/>
                <a:cs typeface="Times New Roman" pitchFamily="18" charset="0"/>
              </a:rPr>
              <a:t>dịch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HCl</a:t>
            </a:r>
            <a:r>
              <a:rPr lang="en-US" sz="2800" dirty="0">
                <a:solidFill>
                  <a:srgbClr val="0000FF"/>
                </a:solidFill>
                <a:latin typeface="Times New Roman" pitchFamily="18" charset="0"/>
                <a:cs typeface="Times New Roman" pitchFamily="18" charset="0"/>
              </a:rPr>
              <a:t> 20%.</a:t>
            </a:r>
          </a:p>
          <a:p>
            <a:pPr algn="just"/>
            <a:r>
              <a:rPr lang="en-US" sz="2800" dirty="0">
                <a:solidFill>
                  <a:srgbClr val="0000FF"/>
                </a:solidFill>
                <a:latin typeface="Times New Roman" pitchFamily="18" charset="0"/>
                <a:cs typeface="Times New Roman" pitchFamily="18" charset="0"/>
              </a:rPr>
              <a:t>a. </a:t>
            </a:r>
            <a:r>
              <a:rPr lang="en-US" sz="2800" dirty="0" err="1">
                <a:solidFill>
                  <a:srgbClr val="0000FF"/>
                </a:solidFill>
                <a:latin typeface="Times New Roman" pitchFamily="18" charset="0"/>
                <a:cs typeface="Times New Roman" pitchFamily="18" charset="0"/>
              </a:rPr>
              <a:t>Viết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a:t>
            </a:r>
          </a:p>
          <a:p>
            <a:pPr algn="just"/>
            <a:r>
              <a:rPr lang="en-US" sz="2800" dirty="0">
                <a:solidFill>
                  <a:srgbClr val="0000FF"/>
                </a:solidFill>
                <a:latin typeface="Times New Roman" pitchFamily="18" charset="0"/>
                <a:cs typeface="Times New Roman" pitchFamily="18" charset="0"/>
              </a:rPr>
              <a:t>b.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dung </a:t>
            </a:r>
            <a:r>
              <a:rPr lang="en-US" sz="2800" dirty="0" err="1">
                <a:solidFill>
                  <a:srgbClr val="0000FF"/>
                </a:solidFill>
                <a:latin typeface="Times New Roman" pitchFamily="18" charset="0"/>
                <a:cs typeface="Times New Roman" pitchFamily="18" charset="0"/>
              </a:rPr>
              <a:t>dịch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HCl</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a:t>
            </a:r>
          </a:p>
          <a:p>
            <a:pPr algn="just"/>
            <a:r>
              <a:rPr lang="en-US" sz="2800" dirty="0">
                <a:solidFill>
                  <a:srgbClr val="0000FF"/>
                </a:solidFill>
                <a:latin typeface="Times New Roman" pitchFamily="18" charset="0"/>
                <a:cs typeface="Times New Roman" pitchFamily="18" charset="0"/>
              </a:rPr>
              <a:t>c.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hydrogen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đkc</a:t>
            </a:r>
            <a:r>
              <a:rPr lang="en-US" sz="2800" dirty="0">
                <a:solidFill>
                  <a:srgbClr val="0000FF"/>
                </a:solidFill>
                <a:latin typeface="Times New Roman" pitchFamily="18" charset="0"/>
                <a:cs typeface="Times New Roman" pitchFamily="18" charset="0"/>
              </a:rPr>
              <a:t>?</a:t>
            </a:r>
          </a:p>
          <a:p>
            <a:pPr algn="just"/>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4:</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Hoà</a:t>
            </a:r>
            <a:r>
              <a:rPr lang="en-US" sz="2800" dirty="0">
                <a:solidFill>
                  <a:srgbClr val="0000FF"/>
                </a:solidFill>
                <a:latin typeface="Times New Roman" pitchFamily="18" charset="0"/>
                <a:cs typeface="Times New Roman" pitchFamily="18" charset="0"/>
              </a:rPr>
              <a:t> tan </a:t>
            </a:r>
            <a:r>
              <a:rPr lang="en-US" sz="2800" dirty="0" err="1">
                <a:solidFill>
                  <a:srgbClr val="0000FF"/>
                </a:solidFill>
                <a:latin typeface="Times New Roman" pitchFamily="18" charset="0"/>
                <a:cs typeface="Times New Roman" pitchFamily="18" charset="0"/>
              </a:rPr>
              <a:t>hoàn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1,12g</a:t>
            </a:r>
            <a:r>
              <a:rPr lang="en-US" sz="2800" dirty="0">
                <a:solidFill>
                  <a:srgbClr val="0000FF"/>
                </a:solidFill>
                <a:latin typeface="Times New Roman" pitchFamily="18" charset="0"/>
                <a:cs typeface="Times New Roman" pitchFamily="18" charset="0"/>
              </a:rPr>
              <a:t> Iron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dung </a:t>
            </a:r>
            <a:r>
              <a:rPr lang="en-US" sz="2800" dirty="0" err="1">
                <a:solidFill>
                  <a:srgbClr val="0000FF"/>
                </a:solidFill>
                <a:latin typeface="Times New Roman" pitchFamily="18" charset="0"/>
                <a:cs typeface="Times New Roman" pitchFamily="18" charset="0"/>
              </a:rPr>
              <a:t>dịch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SO</a:t>
            </a:r>
            <a:r>
              <a:rPr lang="en-US" sz="2800" baseline="-25000" dirty="0" err="1">
                <a:solidFill>
                  <a:srgbClr val="0000FF"/>
                </a:solidFill>
                <a:latin typeface="Times New Roman" pitchFamily="18" charset="0"/>
                <a:cs typeface="Times New Roman" pitchFamily="18" charset="0"/>
              </a:rPr>
              <a:t>4</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1M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vừa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đủ</a:t>
            </a:r>
            <a:r>
              <a:rPr lang="en-US" sz="2800" dirty="0">
                <a:solidFill>
                  <a:srgbClr val="0000FF"/>
                </a:solidFill>
                <a:latin typeface="Times New Roman" pitchFamily="18" charset="0"/>
                <a:cs typeface="Times New Roman" pitchFamily="18" charset="0"/>
              </a:rPr>
              <a:t>. </a:t>
            </a:r>
          </a:p>
          <a:p>
            <a:pPr algn="just"/>
            <a:r>
              <a:rPr lang="en-US" sz="2800" dirty="0">
                <a:solidFill>
                  <a:srgbClr val="0000FF"/>
                </a:solidFill>
                <a:latin typeface="Times New Roman" pitchFamily="18" charset="0"/>
                <a:cs typeface="Times New Roman" pitchFamily="18" charset="0"/>
              </a:rPr>
              <a:t>a.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thoát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đkc</a:t>
            </a:r>
            <a:r>
              <a:rPr lang="en-US" sz="2800" dirty="0">
                <a:solidFill>
                  <a:srgbClr val="0000FF"/>
                </a:solidFill>
                <a:latin typeface="Times New Roman" pitchFamily="18" charset="0"/>
                <a:cs typeface="Times New Roman" pitchFamily="18" charset="0"/>
              </a:rPr>
              <a:t>?</a:t>
            </a:r>
          </a:p>
          <a:p>
            <a:pPr algn="just"/>
            <a:r>
              <a:rPr lang="en-US" sz="2800" dirty="0">
                <a:solidFill>
                  <a:srgbClr val="0000FF"/>
                </a:solidFill>
                <a:latin typeface="Times New Roman" pitchFamily="18" charset="0"/>
                <a:cs typeface="Times New Roman" pitchFamily="18" charset="0"/>
              </a:rPr>
              <a:t>b.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dung </a:t>
            </a:r>
            <a:r>
              <a:rPr lang="en-US" sz="2800" dirty="0" err="1">
                <a:solidFill>
                  <a:srgbClr val="0000FF"/>
                </a:solidFill>
                <a:latin typeface="Times New Roman" pitchFamily="18" charset="0"/>
                <a:cs typeface="Times New Roman" pitchFamily="18" charset="0"/>
              </a:rPr>
              <a:t>dịch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SO</a:t>
            </a:r>
            <a:r>
              <a:rPr lang="en-US" sz="2800" baseline="-25000" dirty="0" err="1">
                <a:solidFill>
                  <a:srgbClr val="0000FF"/>
                </a:solidFill>
                <a:latin typeface="Times New Roman" pitchFamily="18" charset="0"/>
                <a:cs typeface="Times New Roman" pitchFamily="18" charset="0"/>
              </a:rPr>
              <a:t>4</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a:t>
            </a:r>
          </a:p>
          <a:p>
            <a:pPr algn="just"/>
            <a:r>
              <a:rPr lang="en-US" sz="2800" dirty="0">
                <a:solidFill>
                  <a:srgbClr val="0000FF"/>
                </a:solidFill>
                <a:latin typeface="Times New Roman" pitchFamily="18" charset="0"/>
                <a:cs typeface="Times New Roman" pitchFamily="18" charset="0"/>
              </a:rPr>
              <a:t>c.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nồng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mol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dung </a:t>
            </a:r>
            <a:r>
              <a:rPr lang="en-US" sz="2800" dirty="0" err="1">
                <a:solidFill>
                  <a:srgbClr val="0000FF"/>
                </a:solidFill>
                <a:latin typeface="Times New Roman" pitchFamily="18" charset="0"/>
                <a:cs typeface="Times New Roman" pitchFamily="18" charset="0"/>
              </a:rPr>
              <a:t>dịch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muối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ứng</a:t>
            </a:r>
            <a:r>
              <a:rPr lang="en-US" sz="2800" dirty="0">
                <a:solidFill>
                  <a:srgbClr val="0000FF"/>
                </a:solidFill>
                <a:latin typeface="Times New Roman" pitchFamily="18" charset="0"/>
                <a:cs typeface="Times New Roman" pitchFamily="18" charset="0"/>
              </a:rPr>
              <a:t>?</a:t>
            </a:r>
          </a:p>
          <a:p>
            <a:pPr algn="just"/>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5:</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Hoà</a:t>
            </a:r>
            <a:r>
              <a:rPr lang="en-US" sz="2800" dirty="0">
                <a:solidFill>
                  <a:srgbClr val="0000FF"/>
                </a:solidFill>
                <a:latin typeface="Times New Roman" pitchFamily="18" charset="0"/>
                <a:cs typeface="Times New Roman" pitchFamily="18" charset="0"/>
              </a:rPr>
              <a:t> tan </a:t>
            </a:r>
            <a:r>
              <a:rPr lang="en-US" sz="2800" dirty="0" err="1">
                <a:solidFill>
                  <a:srgbClr val="0000FF"/>
                </a:solidFill>
                <a:latin typeface="Times New Roman" pitchFamily="18" charset="0"/>
                <a:cs typeface="Times New Roman" pitchFamily="18" charset="0"/>
              </a:rPr>
              <a:t>8,4gam</a:t>
            </a:r>
            <a:r>
              <a:rPr lang="en-US" sz="2800" dirty="0">
                <a:solidFill>
                  <a:srgbClr val="0000FF"/>
                </a:solidFill>
                <a:latin typeface="Times New Roman" pitchFamily="18" charset="0"/>
                <a:cs typeface="Times New Roman" pitchFamily="18" charset="0"/>
              </a:rPr>
              <a:t> Fe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218 </a:t>
            </a:r>
            <a:r>
              <a:rPr lang="en-US" sz="2800" dirty="0" err="1">
                <a:solidFill>
                  <a:srgbClr val="0000FF"/>
                </a:solidFill>
                <a:latin typeface="Times New Roman" pitchFamily="18" charset="0"/>
                <a:cs typeface="Times New Roman" pitchFamily="18" charset="0"/>
              </a:rPr>
              <a:t>gam</a:t>
            </a:r>
            <a:r>
              <a:rPr lang="en-US" sz="2800" dirty="0">
                <a:solidFill>
                  <a:srgbClr val="0000FF"/>
                </a:solidFill>
                <a:latin typeface="Times New Roman" pitchFamily="18" charset="0"/>
                <a:cs typeface="Times New Roman" pitchFamily="18" charset="0"/>
              </a:rPr>
              <a:t> dung </a:t>
            </a:r>
            <a:r>
              <a:rPr lang="en-US" sz="2800" dirty="0" err="1">
                <a:solidFill>
                  <a:srgbClr val="0000FF"/>
                </a:solidFill>
                <a:latin typeface="Times New Roman" pitchFamily="18" charset="0"/>
                <a:cs typeface="Times New Roman" pitchFamily="18" charset="0"/>
              </a:rPr>
              <a:t>dịch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HCl</a:t>
            </a:r>
            <a:r>
              <a:rPr lang="en-US" sz="2800" dirty="0">
                <a:solidFill>
                  <a:srgbClr val="0000FF"/>
                </a:solidFill>
                <a:latin typeface="Times New Roman" pitchFamily="18" charset="0"/>
                <a:cs typeface="Times New Roman" pitchFamily="18" charset="0"/>
              </a:rPr>
              <a:t> 30%.</a:t>
            </a:r>
          </a:p>
          <a:p>
            <a:pPr algn="just"/>
            <a:r>
              <a:rPr lang="en-US" sz="2800" dirty="0">
                <a:solidFill>
                  <a:srgbClr val="0000FF"/>
                </a:solidFill>
                <a:latin typeface="Times New Roman" pitchFamily="18" charset="0"/>
                <a:cs typeface="Times New Roman" pitchFamily="18" charset="0"/>
              </a:rPr>
              <a:t>a.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đkc</a:t>
            </a:r>
            <a:r>
              <a:rPr lang="en-US" sz="2800" dirty="0">
                <a:solidFill>
                  <a:srgbClr val="0000FF"/>
                </a:solidFill>
                <a:latin typeface="Times New Roman" pitchFamily="18" charset="0"/>
                <a:cs typeface="Times New Roman" pitchFamily="18" charset="0"/>
              </a:rPr>
              <a:t>?</a:t>
            </a:r>
          </a:p>
          <a:p>
            <a:pPr algn="just"/>
            <a:r>
              <a:rPr lang="en-US" sz="2800" dirty="0">
                <a:solidFill>
                  <a:srgbClr val="0000FF"/>
                </a:solidFill>
                <a:latin typeface="Times New Roman" pitchFamily="18" charset="0"/>
                <a:cs typeface="Times New Roman" pitchFamily="18" charset="0"/>
              </a:rPr>
              <a:t>b.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C%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dung </a:t>
            </a:r>
            <a:r>
              <a:rPr lang="en-US" sz="2800" dirty="0" err="1">
                <a:solidFill>
                  <a:srgbClr val="0000FF"/>
                </a:solidFill>
                <a:latin typeface="Times New Roman" pitchFamily="18" charset="0"/>
                <a:cs typeface="Times New Roman" pitchFamily="18" charset="0"/>
              </a:rPr>
              <a:t>dịch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ứng</a:t>
            </a:r>
            <a:r>
              <a:rPr lang="en-US" sz="28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fltVal val="0"/>
                                          </p:val>
                                        </p:tav>
                                        <p:tav tm="100000">
                                          <p:val>
                                            <p:strVal val="#ppt_w"/>
                                          </p:val>
                                        </p:tav>
                                      </p:tavLst>
                                    </p:anim>
                                    <p:anim calcmode="lin" valueType="num">
                                      <p:cBhvr>
                                        <p:cTn id="8" dur="500" fill="hold"/>
                                        <p:tgtEl>
                                          <p:spTgt spid="6145"/>
                                        </p:tgtEl>
                                        <p:attrNameLst>
                                          <p:attrName>ppt_h</p:attrName>
                                        </p:attrNameLst>
                                      </p:cBhvr>
                                      <p:tavLst>
                                        <p:tav tm="0">
                                          <p:val>
                                            <p:fltVal val="0"/>
                                          </p:val>
                                        </p:tav>
                                        <p:tav tm="100000">
                                          <p:val>
                                            <p:strVal val="#ppt_h"/>
                                          </p:val>
                                        </p:tav>
                                      </p:tavLst>
                                    </p:anim>
                                    <p:animEffect transition="in" filter="fade">
                                      <p:cBhvr>
                                        <p:cTn id="9"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1"/>
            <a:ext cx="12192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6:</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tan 5,4 </a:t>
            </a:r>
            <a:r>
              <a:rPr lang="en-US" sz="2800" dirty="0" err="1">
                <a:solidFill>
                  <a:srgbClr val="0000FF"/>
                </a:solidFill>
                <a:latin typeface="Times New Roman" pitchFamily="18" charset="0"/>
                <a:cs typeface="Times New Roman" pitchFamily="18" charset="0"/>
              </a:rPr>
              <a:t>gam</a:t>
            </a:r>
            <a:r>
              <a:rPr lang="en-US" sz="2800" dirty="0">
                <a:solidFill>
                  <a:srgbClr val="0000FF"/>
                </a:solidFill>
                <a:latin typeface="Times New Roman" pitchFamily="18" charset="0"/>
                <a:cs typeface="Times New Roman" pitchFamily="18" charset="0"/>
              </a:rPr>
              <a:t> Al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200 ml dung </a:t>
            </a:r>
            <a:r>
              <a:rPr lang="en-US" sz="2800" dirty="0" err="1">
                <a:solidFill>
                  <a:srgbClr val="0000FF"/>
                </a:solidFill>
                <a:latin typeface="Times New Roman" pitchFamily="18" charset="0"/>
                <a:cs typeface="Times New Roman" pitchFamily="18" charset="0"/>
              </a:rPr>
              <a:t>dịch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SO</a:t>
            </a:r>
            <a:r>
              <a:rPr lang="en-US" sz="2800" baseline="-25000" dirty="0" err="1">
                <a:solidFill>
                  <a:srgbClr val="0000FF"/>
                </a:solidFill>
                <a:latin typeface="Times New Roman" pitchFamily="18" charset="0"/>
                <a:cs typeface="Times New Roman" pitchFamily="18" charset="0"/>
              </a:rPr>
              <a:t>4</a:t>
            </a:r>
            <a:r>
              <a:rPr lang="en-US" sz="2800" dirty="0">
                <a:solidFill>
                  <a:srgbClr val="0000FF"/>
                </a:solidFill>
                <a:latin typeface="Times New Roman" pitchFamily="18" charset="0"/>
                <a:cs typeface="Times New Roman" pitchFamily="18" charset="0"/>
              </a:rPr>
              <a:t> 1,5 M.</a:t>
            </a:r>
          </a:p>
          <a:p>
            <a:pPr algn="just"/>
            <a:r>
              <a:rPr lang="en-US" sz="2800" dirty="0">
                <a:solidFill>
                  <a:srgbClr val="0000FF"/>
                </a:solidFill>
                <a:latin typeface="Times New Roman" pitchFamily="18" charset="0"/>
                <a:cs typeface="Times New Roman" pitchFamily="18" charset="0"/>
              </a:rPr>
              <a:t>a.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hydrogen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đkc</a:t>
            </a:r>
            <a:r>
              <a:rPr lang="en-US" sz="2800" dirty="0">
                <a:solidFill>
                  <a:srgbClr val="0000FF"/>
                </a:solidFill>
                <a:latin typeface="Times New Roman" pitchFamily="18" charset="0"/>
                <a:cs typeface="Times New Roman" pitchFamily="18" charset="0"/>
              </a:rPr>
              <a:t>?</a:t>
            </a:r>
          </a:p>
          <a:p>
            <a:pPr algn="just"/>
            <a:r>
              <a:rPr lang="en-US" sz="2800" dirty="0">
                <a:solidFill>
                  <a:srgbClr val="0000FF"/>
                </a:solidFill>
                <a:latin typeface="Times New Roman" pitchFamily="18" charset="0"/>
                <a:cs typeface="Times New Roman" pitchFamily="18" charset="0"/>
              </a:rPr>
              <a:t>b.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nồng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C</a:t>
            </a:r>
            <a:r>
              <a:rPr lang="en-US" sz="2800" baseline="-25000" dirty="0">
                <a:solidFill>
                  <a:srgbClr val="0000FF"/>
                </a:solidFill>
                <a:latin typeface="Times New Roman" pitchFamily="18" charset="0"/>
                <a:cs typeface="Times New Roman" pitchFamily="18" charset="0"/>
              </a:rPr>
              <a:t>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dung </a:t>
            </a:r>
            <a:r>
              <a:rPr lang="en-US" sz="2800" dirty="0" err="1">
                <a:solidFill>
                  <a:srgbClr val="0000FF"/>
                </a:solidFill>
                <a:latin typeface="Times New Roman" pitchFamily="18" charset="0"/>
                <a:cs typeface="Times New Roman" pitchFamily="18" charset="0"/>
              </a:rPr>
              <a:t>dịch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dung </a:t>
            </a:r>
            <a:r>
              <a:rPr lang="en-US" sz="2800" dirty="0" err="1">
                <a:solidFill>
                  <a:srgbClr val="0000FF"/>
                </a:solidFill>
                <a:latin typeface="Times New Roman" pitchFamily="18" charset="0"/>
                <a:cs typeface="Times New Roman" pitchFamily="18" charset="0"/>
              </a:rPr>
              <a:t>dịch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a:t>
            </a:r>
          </a:p>
          <a:p>
            <a:pPr algn="just"/>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7: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hydrogen (</a:t>
            </a:r>
            <a:r>
              <a:rPr lang="en-US" sz="2800" dirty="0" err="1">
                <a:solidFill>
                  <a:srgbClr val="0000FF"/>
                </a:solidFill>
                <a:latin typeface="Times New Roman" pitchFamily="18" charset="0"/>
                <a:cs typeface="Times New Roman" pitchFamily="18" charset="0"/>
              </a:rPr>
              <a:t>đkc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hỗn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4,6g</a:t>
            </a:r>
            <a:r>
              <a:rPr lang="en-US" sz="2800" dirty="0">
                <a:solidFill>
                  <a:srgbClr val="0000FF"/>
                </a:solidFill>
                <a:latin typeface="Times New Roman" pitchFamily="18" charset="0"/>
                <a:cs typeface="Times New Roman" pitchFamily="18" charset="0"/>
              </a:rPr>
              <a:t> Na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3,9g</a:t>
            </a:r>
            <a:r>
              <a:rPr lang="en-US" sz="2800" dirty="0">
                <a:solidFill>
                  <a:srgbClr val="0000FF"/>
                </a:solidFill>
                <a:latin typeface="Times New Roman" pitchFamily="18" charset="0"/>
                <a:cs typeface="Times New Roman" pitchFamily="18" charset="0"/>
              </a:rPr>
              <a:t> K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a:t>
            </a:r>
          </a:p>
          <a:p>
            <a:pPr algn="just"/>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8: </a:t>
            </a:r>
            <a:r>
              <a:rPr lang="en-US" sz="2800" dirty="0">
                <a:solidFill>
                  <a:srgbClr val="0000FF"/>
                </a:solidFill>
                <a:latin typeface="Times New Roman" pitchFamily="18" charset="0"/>
                <a:cs typeface="Times New Roman" pitchFamily="18" charset="0"/>
              </a:rPr>
              <a:t>Cho </a:t>
            </a:r>
            <a:r>
              <a:rPr lang="en-US" sz="2800" dirty="0" err="1">
                <a:solidFill>
                  <a:srgbClr val="0000FF"/>
                </a:solidFill>
                <a:latin typeface="Times New Roman" pitchFamily="18" charset="0"/>
                <a:cs typeface="Times New Roman" pitchFamily="18" charset="0"/>
              </a:rPr>
              <a:t>10gam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hỗn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Cu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Al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dung </a:t>
            </a:r>
            <a:r>
              <a:rPr lang="en-US" sz="2800" dirty="0" err="1">
                <a:solidFill>
                  <a:srgbClr val="0000FF"/>
                </a:solidFill>
                <a:latin typeface="Times New Roman" pitchFamily="18" charset="0"/>
                <a:cs typeface="Times New Roman" pitchFamily="18" charset="0"/>
              </a:rPr>
              <a:t>dịch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SO</a:t>
            </a:r>
            <a:r>
              <a:rPr lang="en-US" sz="2800" baseline="-25000" dirty="0" err="1">
                <a:solidFill>
                  <a:srgbClr val="0000FF"/>
                </a:solidFill>
                <a:latin typeface="Times New Roman" pitchFamily="18" charset="0"/>
                <a:cs typeface="Times New Roman" pitchFamily="18" charset="0"/>
              </a:rPr>
              <a:t>4</a:t>
            </a:r>
            <a:r>
              <a:rPr lang="en-US" sz="2800" dirty="0" err="1">
                <a:solidFill>
                  <a:srgbClr val="0000FF"/>
                </a:solidFill>
                <a:latin typeface="Times New Roman" pitchFamily="18" charset="0"/>
                <a:cs typeface="Times New Roman" pitchFamily="18" charset="0"/>
              </a:rPr>
              <a:t>loãng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được11,1555</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đkc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phần</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mỗi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hỗn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a:t>
            </a:r>
          </a:p>
          <a:p>
            <a:pPr algn="just"/>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9:</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hỗn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Ca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Mg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8,8gam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tan </a:t>
            </a:r>
            <a:r>
              <a:rPr lang="en-US" sz="2800" dirty="0" err="1">
                <a:solidFill>
                  <a:srgbClr val="0000FF"/>
                </a:solidFill>
                <a:latin typeface="Times New Roman" pitchFamily="18" charset="0"/>
                <a:cs typeface="Times New Roman" pitchFamily="18" charset="0"/>
              </a:rPr>
              <a:t>hết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hỗn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này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2,479 </a:t>
            </a:r>
            <a:r>
              <a:rPr lang="en-US" sz="2800" dirty="0" err="1">
                <a:solidFill>
                  <a:srgbClr val="0000FF"/>
                </a:solidFill>
                <a:latin typeface="Times New Roman" pitchFamily="18" charset="0"/>
                <a:cs typeface="Times New Roman" pitchFamily="18" charset="0"/>
              </a:rPr>
              <a:t>lít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hydrogen (</a:t>
            </a:r>
            <a:r>
              <a:rPr lang="en-US" sz="2800" dirty="0" err="1">
                <a:solidFill>
                  <a:srgbClr val="0000FF"/>
                </a:solidFill>
                <a:latin typeface="Times New Roman" pitchFamily="18" charset="0"/>
                <a:cs typeface="Times New Roman" pitchFamily="18" charset="0"/>
              </a:rPr>
              <a:t>đkc</a:t>
            </a:r>
            <a:r>
              <a:rPr lang="en-US" sz="2800" dirty="0">
                <a:solidFill>
                  <a:srgbClr val="0000FF"/>
                </a:solidFill>
                <a:latin typeface="Times New Roman" pitchFamily="18" charset="0"/>
                <a:cs typeface="Times New Roman" pitchFamily="18" charset="0"/>
              </a:rPr>
              <a:t>).</a:t>
            </a:r>
          </a:p>
          <a:p>
            <a:pPr algn="just"/>
            <a:r>
              <a:rPr lang="en-US" sz="2800" dirty="0">
                <a:solidFill>
                  <a:srgbClr val="0000FF"/>
                </a:solidFill>
                <a:latin typeface="Times New Roman" pitchFamily="18" charset="0"/>
                <a:cs typeface="Times New Roman" pitchFamily="18" charset="0"/>
              </a:rPr>
              <a:t>a.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mỗi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hỗn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a:t>
            </a:r>
          </a:p>
          <a:p>
            <a:pPr algn="just"/>
            <a:r>
              <a:rPr lang="en-US" sz="2800" dirty="0">
                <a:solidFill>
                  <a:srgbClr val="0000FF"/>
                </a:solidFill>
                <a:latin typeface="Times New Roman" pitchFamily="18" charset="0"/>
                <a:cs typeface="Times New Roman" pitchFamily="18" charset="0"/>
              </a:rPr>
              <a:t>b. </a:t>
            </a:r>
            <a:r>
              <a:rPr lang="en-US" sz="2800" dirty="0" err="1">
                <a:solidFill>
                  <a:srgbClr val="0000FF"/>
                </a:solidFill>
                <a:latin typeface="Times New Roman" pitchFamily="18" charset="0"/>
                <a:cs typeface="Times New Roman" pitchFamily="18" charset="0"/>
              </a:rPr>
              <a:t>Nếu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tan </a:t>
            </a:r>
            <a:r>
              <a:rPr lang="en-US" sz="2800" dirty="0" err="1">
                <a:solidFill>
                  <a:srgbClr val="0000FF"/>
                </a:solidFill>
                <a:latin typeface="Times New Roman" pitchFamily="18" charset="0"/>
                <a:cs typeface="Times New Roman" pitchFamily="18" charset="0"/>
              </a:rPr>
              <a:t>hết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hỗn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dung </a:t>
            </a:r>
            <a:r>
              <a:rPr lang="en-US" sz="2800" dirty="0" err="1">
                <a:solidFill>
                  <a:srgbClr val="0000FF"/>
                </a:solidFill>
                <a:latin typeface="Times New Roman" pitchFamily="18" charset="0"/>
                <a:cs typeface="Times New Roman" pitchFamily="18" charset="0"/>
              </a:rPr>
              <a:t>dịch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HCl</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a:t>
            </a:r>
            <a:r>
              <a:rPr lang="en-US" sz="2800" dirty="0" err="1">
                <a:solidFill>
                  <a:srgbClr val="0000FF"/>
                </a:solidFill>
                <a:latin typeface="Times New Roman" pitchFamily="18" charset="0"/>
                <a:cs typeface="Times New Roman" pitchFamily="18" charset="0"/>
              </a:rPr>
              <a:t>đkc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nhiêu</a:t>
            </a:r>
            <a:r>
              <a:rPr lang="en-US" sz="28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fltVal val="0"/>
                                          </p:val>
                                        </p:tav>
                                        <p:tav tm="100000">
                                          <p:val>
                                            <p:strVal val="#ppt_w"/>
                                          </p:val>
                                        </p:tav>
                                      </p:tavLst>
                                    </p:anim>
                                    <p:anim calcmode="lin" valueType="num">
                                      <p:cBhvr>
                                        <p:cTn id="8" dur="500" fill="hold"/>
                                        <p:tgtEl>
                                          <p:spTgt spid="6145"/>
                                        </p:tgtEl>
                                        <p:attrNameLst>
                                          <p:attrName>ppt_h</p:attrName>
                                        </p:attrNameLst>
                                      </p:cBhvr>
                                      <p:tavLst>
                                        <p:tav tm="0">
                                          <p:val>
                                            <p:fltVal val="0"/>
                                          </p:val>
                                        </p:tav>
                                        <p:tav tm="100000">
                                          <p:val>
                                            <p:strVal val="#ppt_h"/>
                                          </p:val>
                                        </p:tav>
                                      </p:tavLst>
                                    </p:anim>
                                    <p:animEffect transition="in" filter="fade">
                                      <p:cBhvr>
                                        <p:cTn id="9"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7F366D-6989-4A4F-8223-AF9825FD2029}"/>
              </a:ext>
            </a:extLst>
          </p:cNvPr>
          <p:cNvSpPr txBox="1"/>
          <p:nvPr/>
        </p:nvSpPr>
        <p:spPr>
          <a:xfrm>
            <a:off x="3012141" y="618565"/>
            <a:ext cx="4500283" cy="584775"/>
          </a:xfrm>
          <a:prstGeom prst="rect">
            <a:avLst/>
          </a:prstGeom>
          <a:noFill/>
        </p:spPr>
        <p:txBody>
          <a:bodyPr wrap="square" rtlCol="0">
            <a:spAutoFit/>
          </a:bodyPr>
          <a:lstStyle/>
          <a:p>
            <a:r>
              <a:rPr lang="en-US" sz="3200" b="1" i="1" dirty="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a:t>
            </a:r>
            <a:r>
              <a:rPr lang="vi-VN" sz="3200" b="1" i="1" dirty="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Ai thông minh hơn</a:t>
            </a:r>
            <a:r>
              <a:rPr lang="en-US" sz="3200" b="1" i="1" dirty="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a:t>
            </a:r>
            <a:endParaRPr lang="en-US" sz="3200" b="1" dirty="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F7A4C5B-4FEA-4BDE-A55F-D48CEB139C87}"/>
              </a:ext>
            </a:extLst>
          </p:cNvPr>
          <p:cNvSpPr txBox="1"/>
          <p:nvPr/>
        </p:nvSpPr>
        <p:spPr>
          <a:xfrm>
            <a:off x="1246094" y="2079812"/>
            <a:ext cx="5737412" cy="523220"/>
          </a:xfrm>
          <a:prstGeom prst="rect">
            <a:avLst/>
          </a:prstGeom>
          <a:noFill/>
        </p:spPr>
        <p:txBody>
          <a:bodyPr wrap="square" rtlCol="0">
            <a:spAutoFit/>
          </a:bodyPr>
          <a:lstStyle/>
          <a:p>
            <a:r>
              <a:rPr lang="en-US" sz="2800" b="1" i="1" dirty="0" err="1">
                <a:solidFill>
                  <a:srgbClr val="FF0000"/>
                </a:solidFill>
                <a:latin typeface="Times New Roman" panose="02020603050405020304" pitchFamily="18" charset="0"/>
                <a:cs typeface="Times New Roman" panose="02020603050405020304" pitchFamily="18" charset="0"/>
              </a:rPr>
              <a:t>Luật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chơi</a:t>
            </a:r>
            <a:r>
              <a:rPr lang="en-US" sz="2800" b="1" i="1" dirty="0">
                <a:solidFill>
                  <a:srgbClr val="FF0000"/>
                </a:solidFill>
                <a:latin typeface="Times New Roman" panose="02020603050405020304" pitchFamily="18" charset="0"/>
                <a:cs typeface="Times New Roman" panose="02020603050405020304" pitchFamily="18" charset="0"/>
              </a:rPr>
              <a:t>: </a:t>
            </a:r>
            <a:r>
              <a:rPr lang="vi-VN"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chia lớp làm 4 đội</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FBE7EF8-34E7-4F88-B84A-D3D7138E1155}"/>
              </a:ext>
            </a:extLst>
          </p:cNvPr>
          <p:cNvSpPr txBox="1"/>
          <p:nvPr/>
        </p:nvSpPr>
        <p:spPr>
          <a:xfrm>
            <a:off x="762001" y="3048000"/>
            <a:ext cx="10703858" cy="2196242"/>
          </a:xfrm>
          <a:prstGeom prst="rect">
            <a:avLst/>
          </a:prstGeom>
          <a:noFill/>
        </p:spPr>
        <p:txBody>
          <a:bodyPr wrap="square" rtlCol="0">
            <a:spAutoFit/>
          </a:bodyPr>
          <a:lstStyle/>
          <a:p>
            <a:pPr marL="102870" marR="153670">
              <a:lnSpc>
                <a:spcPct val="107000"/>
              </a:lnSpc>
              <a:spcBef>
                <a:spcPts val="360"/>
              </a:spcBef>
              <a:spcAft>
                <a:spcPts val="360"/>
              </a:spcAft>
            </a:pPr>
            <a:r>
              <a:rPr lang="vi-VN" sz="2400" b="1" dirty="0">
                <a:solidFill>
                  <a:srgbClr val="0070C0"/>
                </a:solidFill>
                <a:effectLst/>
                <a:latin typeface="+mj-lt"/>
                <a:ea typeface="Calibri" panose="020F0502020204030204" pitchFamily="34" charset="0"/>
                <a:cs typeface="Times New Roman" panose="02020603050405020304" pitchFamily="18" charset="0"/>
              </a:rPr>
              <a:t>+ Các đội chơi quan sát hình/video chiếu trên màn hình có 30 giây để quan sát và ghi nhớ</a:t>
            </a:r>
            <a:endParaRPr lang="en-US" sz="2400" b="1" dirty="0">
              <a:solidFill>
                <a:srgbClr val="0070C0"/>
              </a:solidFill>
              <a:effectLst/>
              <a:latin typeface="+mj-lt"/>
              <a:ea typeface="Calibri" panose="020F0502020204030204" pitchFamily="34" charset="0"/>
              <a:cs typeface="Times New Roman" panose="02020603050405020304" pitchFamily="18" charset="0"/>
            </a:endParaRPr>
          </a:p>
          <a:p>
            <a:pPr marL="102870" marR="153670">
              <a:lnSpc>
                <a:spcPct val="107000"/>
              </a:lnSpc>
              <a:spcBef>
                <a:spcPts val="360"/>
              </a:spcBef>
              <a:spcAft>
                <a:spcPts val="360"/>
              </a:spcAft>
            </a:pPr>
            <a:r>
              <a:rPr lang="vi-VN" sz="2400" b="1" dirty="0">
                <a:solidFill>
                  <a:srgbClr val="0070C0"/>
                </a:solidFill>
                <a:effectLst/>
                <a:latin typeface="+mj-lt"/>
                <a:ea typeface="Calibri" panose="020F0502020204030204" pitchFamily="34" charset="0"/>
                <a:cs typeface="Times New Roman" panose="02020603050405020304" pitchFamily="18" charset="0"/>
              </a:rPr>
              <a:t>+ Đội sẽ có 20 giây để ghi tất cả các đồ vật được làm bằng kim loại, đội nào ghi được nhiều nhất sẽ là đội chiến thắng.</a:t>
            </a:r>
            <a:endParaRPr lang="en-US" sz="2400" b="1" dirty="0">
              <a:solidFill>
                <a:srgbClr val="0070C0"/>
              </a:solidFill>
              <a:effectLst/>
              <a:latin typeface="+mj-lt"/>
              <a:ea typeface="Calibri" panose="020F0502020204030204" pitchFamily="34" charset="0"/>
              <a:cs typeface="Times New Roman" panose="02020603050405020304" pitchFamily="18" charset="0"/>
            </a:endParaRPr>
          </a:p>
          <a:p>
            <a:endParaRPr lang="en-US" sz="2400" b="1" dirty="0">
              <a:solidFill>
                <a:srgbClr val="0070C0"/>
              </a:solidFill>
              <a:latin typeface="+mj-lt"/>
            </a:endParaRPr>
          </a:p>
        </p:txBody>
      </p:sp>
    </p:spTree>
    <p:extLst>
      <p:ext uri="{BB962C8B-B14F-4D97-AF65-F5344CB8AC3E}">
        <p14:creationId xmlns:p14="http://schemas.microsoft.com/office/powerpoint/2010/main" val="78658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E85723-C160-4110-B1D1-75F35678496B}"/>
              </a:ext>
            </a:extLst>
          </p:cNvPr>
          <p:cNvPicPr/>
          <p:nvPr/>
        </p:nvPicPr>
        <p:blipFill>
          <a:blip r:embed="rId2"/>
          <a:stretch>
            <a:fillRect/>
          </a:stretch>
        </p:blipFill>
        <p:spPr>
          <a:xfrm>
            <a:off x="349624" y="277906"/>
            <a:ext cx="10811435" cy="6060141"/>
          </a:xfrm>
          <a:prstGeom prst="rect">
            <a:avLst/>
          </a:prstGeom>
          <a:noFill/>
          <a:ln>
            <a:noFill/>
          </a:ln>
        </p:spPr>
      </p:pic>
    </p:spTree>
    <p:extLst>
      <p:ext uri="{BB962C8B-B14F-4D97-AF65-F5344CB8AC3E}">
        <p14:creationId xmlns:p14="http://schemas.microsoft.com/office/powerpoint/2010/main" val="123391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23DC87F8-6C44-4429-883E-F2905321A1BD}"/>
              </a:ext>
            </a:extLst>
          </p:cNvPr>
          <p:cNvGraphicFramePr>
            <a:graphicFrameLocks noGrp="1"/>
          </p:cNvGraphicFramePr>
          <p:nvPr>
            <p:extLst>
              <p:ext uri="{D42A27DB-BD31-4B8C-83A1-F6EECF244321}">
                <p14:modId xmlns:p14="http://schemas.microsoft.com/office/powerpoint/2010/main" val="182171314"/>
              </p:ext>
            </p:extLst>
          </p:nvPr>
        </p:nvGraphicFramePr>
        <p:xfrm>
          <a:off x="824753" y="2243895"/>
          <a:ext cx="10919012" cy="3184958"/>
        </p:xfrm>
        <a:graphic>
          <a:graphicData uri="http://schemas.openxmlformats.org/drawingml/2006/table">
            <a:tbl>
              <a:tblPr firstRow="1" firstCol="1" bandRow="1"/>
              <a:tblGrid>
                <a:gridCol w="4482353">
                  <a:extLst>
                    <a:ext uri="{9D8B030D-6E8A-4147-A177-3AD203B41FA5}">
                      <a16:colId xmlns:a16="http://schemas.microsoft.com/office/drawing/2014/main" val="380103677"/>
                    </a:ext>
                  </a:extLst>
                </a:gridCol>
                <a:gridCol w="3394228">
                  <a:extLst>
                    <a:ext uri="{9D8B030D-6E8A-4147-A177-3AD203B41FA5}">
                      <a16:colId xmlns:a16="http://schemas.microsoft.com/office/drawing/2014/main" val="132194209"/>
                    </a:ext>
                  </a:extLst>
                </a:gridCol>
                <a:gridCol w="3042431">
                  <a:extLst>
                    <a:ext uri="{9D8B030D-6E8A-4147-A177-3AD203B41FA5}">
                      <a16:colId xmlns:a16="http://schemas.microsoft.com/office/drawing/2014/main" val="3436891677"/>
                    </a:ext>
                  </a:extLst>
                </a:gridCol>
              </a:tblGrid>
              <a:tr h="594084">
                <a:tc>
                  <a:txBody>
                    <a:bodyPr/>
                    <a:lstStyle/>
                    <a:p>
                      <a:pPr algn="ctr">
                        <a:spcBef>
                          <a:spcPts val="360"/>
                        </a:spcBef>
                        <a:spcAft>
                          <a:spcPts val="360"/>
                        </a:spcAft>
                      </a:pPr>
                      <a:r>
                        <a:rPr lang="en-US" sz="2400" b="1" dirty="0">
                          <a:solidFill>
                            <a:srgbClr val="0000FF"/>
                          </a:solidFill>
                          <a:effectLst/>
                          <a:latin typeface="Times New Roman" panose="02020603050405020304" pitchFamily="18" charset="0"/>
                          <a:ea typeface="Times New Roman" panose="02020603050405020304" pitchFamily="18" charset="0"/>
                        </a:rPr>
                        <a:t>THÍ NGHIỆM</a:t>
                      </a:r>
                      <a:endParaRPr lang="en-US" sz="2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a:spcBef>
                          <a:spcPts val="360"/>
                        </a:spcBef>
                        <a:spcAft>
                          <a:spcPts val="360"/>
                        </a:spcAft>
                      </a:pPr>
                      <a:r>
                        <a:rPr lang="en-US" sz="2400" b="1" dirty="0">
                          <a:solidFill>
                            <a:srgbClr val="0000FF"/>
                          </a:solidFill>
                          <a:effectLst/>
                          <a:latin typeface="Times New Roman" panose="02020603050405020304" pitchFamily="18" charset="0"/>
                          <a:ea typeface="Times New Roman" panose="02020603050405020304" pitchFamily="18" charset="0"/>
                        </a:rPr>
                        <a:t>HIỆN TƯỢNG</a:t>
                      </a:r>
                      <a:endParaRPr lang="en-US" sz="2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a:spcBef>
                          <a:spcPts val="360"/>
                        </a:spcBef>
                        <a:spcAft>
                          <a:spcPts val="360"/>
                        </a:spcAft>
                      </a:pPr>
                      <a:r>
                        <a:rPr lang="en-US" sz="2400" b="1" dirty="0">
                          <a:solidFill>
                            <a:srgbClr val="0000FF"/>
                          </a:solidFill>
                          <a:effectLst/>
                          <a:latin typeface="Times New Roman" panose="02020603050405020304" pitchFamily="18" charset="0"/>
                          <a:ea typeface="Times New Roman" panose="02020603050405020304" pitchFamily="18" charset="0"/>
                        </a:rPr>
                        <a:t>GIẢI THÍCH</a:t>
                      </a:r>
                      <a:endParaRPr lang="en-US" sz="2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extLst>
                  <a:ext uri="{0D108BD9-81ED-4DB2-BD59-A6C34878D82A}">
                    <a16:rowId xmlns:a16="http://schemas.microsoft.com/office/drawing/2014/main" val="2761526200"/>
                  </a:ext>
                </a:extLst>
              </a:tr>
              <a:tr h="604339">
                <a:tc>
                  <a:txBody>
                    <a:bodyPr/>
                    <a:lstStyle/>
                    <a:p>
                      <a:pPr algn="just">
                        <a:lnSpc>
                          <a:spcPct val="107000"/>
                        </a:lnSpc>
                        <a:spcBef>
                          <a:spcPts val="360"/>
                        </a:spcBef>
                        <a:spcAft>
                          <a:spcPts val="360"/>
                        </a:spcAft>
                        <a:tabLst>
                          <a:tab pos="180340" algn="l"/>
                        </a:tabLs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Lấy búa đập vào một mẩu than</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60"/>
                        </a:spcBef>
                        <a:spcAft>
                          <a:spcPts val="360"/>
                        </a:spcAft>
                        <a:tabLst>
                          <a:tab pos="180340" algn="l"/>
                        </a:tabLs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360"/>
                        </a:spcBef>
                        <a:spcAft>
                          <a:spcPts val="360"/>
                        </a:spcAft>
                        <a:tabLst>
                          <a:tab pos="180340" algn="l"/>
                        </a:tabLs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60"/>
                        </a:spcBef>
                        <a:spcAft>
                          <a:spcPts val="360"/>
                        </a:spcAft>
                        <a:tabLst>
                          <a:tab pos="180340" algn="l"/>
                        </a:tabLst>
                      </a:pPr>
                      <a:r>
                        <a:rPr lang="vi-VN"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60"/>
                        </a:spcBef>
                        <a:spcAft>
                          <a:spcPts val="360"/>
                        </a:spcAft>
                        <a:tabLst>
                          <a:tab pos="180340" algn="l"/>
                        </a:tabLst>
                      </a:pPr>
                      <a:r>
                        <a:rPr lang="vi-VN"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60"/>
                        </a:spcBef>
                        <a:spcAft>
                          <a:spcPts val="360"/>
                        </a:spcAft>
                        <a:tabLst>
                          <a:tab pos="180340" algn="l"/>
                        </a:tabLst>
                      </a:pP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60"/>
                        </a:spcBef>
                        <a:spcAft>
                          <a:spcPts val="360"/>
                        </a:spcAft>
                        <a:tabLst>
                          <a:tab pos="18034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2472386"/>
                  </a:ext>
                </a:extLst>
              </a:tr>
              <a:tr h="1239975">
                <a:tc>
                  <a:txBody>
                    <a:bodyPr/>
                    <a:lstStyle/>
                    <a:p>
                      <a:pPr algn="just">
                        <a:lnSpc>
                          <a:spcPct val="107000"/>
                        </a:lnSpc>
                        <a:spcBef>
                          <a:spcPts val="360"/>
                        </a:spcBef>
                        <a:spcAft>
                          <a:spcPts val="360"/>
                        </a:spcAft>
                        <a:tabLst>
                          <a:tab pos="180340" algn="l"/>
                        </a:tabLs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Dùng búa đập vào đoạn dây đồng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60"/>
                        </a:spcBef>
                        <a:spcAft>
                          <a:spcPts val="360"/>
                        </a:spcAft>
                        <a:tabLst>
                          <a:tab pos="180340" algn="l"/>
                        </a:tabLst>
                      </a:pPr>
                      <a:r>
                        <a:rPr lang="vi-VN"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60"/>
                        </a:spcBef>
                        <a:spcAft>
                          <a:spcPts val="360"/>
                        </a:spcAft>
                        <a:tabLst>
                          <a:tab pos="180340" algn="l"/>
                        </a:tabLst>
                      </a:pPr>
                      <a:r>
                        <a:rPr lang="vi-VN"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1005148"/>
                  </a:ext>
                </a:extLst>
              </a:tr>
            </a:tbl>
          </a:graphicData>
        </a:graphic>
      </p:graphicFrame>
      <p:sp>
        <p:nvSpPr>
          <p:cNvPr id="11" name="Rectangle 2">
            <a:extLst>
              <a:ext uri="{FF2B5EF4-FFF2-40B4-BE49-F238E27FC236}">
                <a16:creationId xmlns:a16="http://schemas.microsoft.com/office/drawing/2014/main" id="{844FE4AE-E265-4C75-9580-437057224CD5}"/>
              </a:ext>
            </a:extLst>
          </p:cNvPr>
          <p:cNvSpPr>
            <a:spLocks noChangeArrowheads="1"/>
          </p:cNvSpPr>
          <p:nvPr/>
        </p:nvSpPr>
        <p:spPr bwMode="auto">
          <a:xfrm>
            <a:off x="2586182" y="827738"/>
            <a:ext cx="36980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US" altLang="en-US"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a:t>
            </a:r>
            <a:r>
              <a:rPr kumimoji="0" lang="vi-VN" altLang="en-US"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SỐ 1</a:t>
            </a:r>
            <a:endPar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94B69A5-220A-4A3F-882F-B25303CD20B7}"/>
              </a:ext>
            </a:extLst>
          </p:cNvPr>
          <p:cNvSpPr txBox="1"/>
          <p:nvPr/>
        </p:nvSpPr>
        <p:spPr>
          <a:xfrm>
            <a:off x="5450540" y="2985247"/>
            <a:ext cx="2447365" cy="461665"/>
          </a:xfrm>
          <a:prstGeom prst="rect">
            <a:avLst/>
          </a:prstGeom>
          <a:noFill/>
        </p:spPr>
        <p:txBody>
          <a:bodyPr wrap="square" rtlCol="0">
            <a:spAutoFit/>
          </a:bodyPr>
          <a:lstStyle/>
          <a:p>
            <a:r>
              <a:rPr lang="en-US" sz="2400" b="1" dirty="0" err="1">
                <a:solidFill>
                  <a:srgbClr val="00B050"/>
                </a:solidFill>
                <a:latin typeface="Times New Roman" panose="02020603050405020304" pitchFamily="18" charset="0"/>
                <a:cs typeface="Times New Roman" panose="02020603050405020304" pitchFamily="18" charset="0"/>
              </a:rPr>
              <a:t>Mẩu</a:t>
            </a:r>
            <a:r>
              <a:rPr lang="en-US" sz="2400" b="1" dirty="0">
                <a:solidFill>
                  <a:srgbClr val="00B050"/>
                </a:solidFill>
                <a:latin typeface="Times New Roman" panose="02020603050405020304" pitchFamily="18" charset="0"/>
                <a:cs typeface="Times New Roman" panose="02020603050405020304" pitchFamily="18" charset="0"/>
              </a:rPr>
              <a:t> than </a:t>
            </a:r>
            <a:r>
              <a:rPr lang="en-US" sz="2400" b="1" dirty="0" err="1">
                <a:solidFill>
                  <a:srgbClr val="00B050"/>
                </a:solidFill>
                <a:latin typeface="Times New Roman" panose="02020603050405020304" pitchFamily="18" charset="0"/>
                <a:cs typeface="Times New Roman" panose="02020603050405020304" pitchFamily="18" charset="0"/>
              </a:rPr>
              <a:t>vỡ</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vụn</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FB46F8D-C79F-4C4B-B72F-60003A34FF4D}"/>
              </a:ext>
            </a:extLst>
          </p:cNvPr>
          <p:cNvSpPr txBox="1"/>
          <p:nvPr/>
        </p:nvSpPr>
        <p:spPr>
          <a:xfrm>
            <a:off x="5432612" y="4285131"/>
            <a:ext cx="1882588" cy="830997"/>
          </a:xfrm>
          <a:prstGeom prst="rect">
            <a:avLst/>
          </a:prstGeom>
          <a:noFill/>
        </p:spPr>
        <p:txBody>
          <a:bodyPr wrap="square" rtlCol="0">
            <a:spAutoFit/>
          </a:bodyPr>
          <a:lstStyle/>
          <a:p>
            <a:r>
              <a:rPr lang="en-US" sz="2400" b="1" dirty="0" err="1">
                <a:solidFill>
                  <a:srgbClr val="00B050"/>
                </a:solidFill>
                <a:latin typeface="Times New Roman" panose="02020603050405020304" pitchFamily="18" charset="0"/>
                <a:cs typeface="Times New Roman" panose="02020603050405020304" pitchFamily="18" charset="0"/>
              </a:rPr>
              <a:t>Dây</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đồng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biến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dạng</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8F0FD3F-70DD-4FFC-9D0F-2B2182595DA8}"/>
              </a:ext>
            </a:extLst>
          </p:cNvPr>
          <p:cNvSpPr txBox="1"/>
          <p:nvPr/>
        </p:nvSpPr>
        <p:spPr>
          <a:xfrm>
            <a:off x="8722663" y="2850777"/>
            <a:ext cx="2931457" cy="830997"/>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Than </a:t>
            </a:r>
            <a:r>
              <a:rPr lang="en-US" sz="2400" b="1" dirty="0" err="1">
                <a:solidFill>
                  <a:srgbClr val="FF0000"/>
                </a:solidFill>
                <a:latin typeface="Times New Roman" panose="02020603050405020304" pitchFamily="18" charset="0"/>
                <a:cs typeface="Times New Roman" panose="02020603050405020304" pitchFamily="18" charset="0"/>
              </a:rPr>
              <a:t>là</a:t>
            </a:r>
            <a:r>
              <a:rPr lang="en-US" sz="2400" b="1" dirty="0">
                <a:solidFill>
                  <a:srgbClr val="FF0000"/>
                </a:solidFill>
                <a:latin typeface="Times New Roman" panose="02020603050405020304" pitchFamily="18" charset="0"/>
                <a:cs typeface="Times New Roman" panose="02020603050405020304" pitchFamily="18" charset="0"/>
              </a:rPr>
              <a:t> phi </a:t>
            </a:r>
            <a:r>
              <a:rPr lang="en-US" sz="2400" b="1" dirty="0" err="1">
                <a:solidFill>
                  <a:srgbClr val="FF0000"/>
                </a:solidFill>
                <a:latin typeface="Times New Roman" panose="02020603050405020304" pitchFamily="18" charset="0"/>
                <a:cs typeface="Times New Roman" panose="02020603050405020304" pitchFamily="18" charset="0"/>
              </a:rPr>
              <a:t>kim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không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tính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dẻo</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D9701A0-928F-40F5-A0F4-3ECB0CBB4B53}"/>
              </a:ext>
            </a:extLst>
          </p:cNvPr>
          <p:cNvSpPr txBox="1"/>
          <p:nvPr/>
        </p:nvSpPr>
        <p:spPr>
          <a:xfrm>
            <a:off x="8973668" y="4338920"/>
            <a:ext cx="2680451" cy="830997"/>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Dây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đồng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kim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loại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tính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dẻo</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02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15: </a:t>
            </a:r>
            <a:r>
              <a:rPr lang="en-US" sz="2800" b="1" dirty="0" err="1">
                <a:solidFill>
                  <a:srgbClr val="FF00FF"/>
                </a:solidFill>
                <a:latin typeface="Times New Roman" pitchFamily="18" charset="0"/>
                <a:cs typeface="Times New Roman" pitchFamily="18" charset="0"/>
              </a:rPr>
              <a:t>TÍNH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CHẤT</a:t>
            </a:r>
            <a:r>
              <a:rPr lang="en-US" sz="2800" b="1" dirty="0">
                <a:solidFill>
                  <a:srgbClr val="FF00FF"/>
                </a:solidFill>
                <a:latin typeface="Times New Roman" pitchFamily="18" charset="0"/>
                <a:cs typeface="Times New Roman" pitchFamily="18" charset="0"/>
              </a:rPr>
              <a:t> CHUNG </a:t>
            </a:r>
            <a:r>
              <a:rPr lang="en-US" sz="2800" b="1" dirty="0" err="1">
                <a:solidFill>
                  <a:srgbClr val="FF00FF"/>
                </a:solidFill>
                <a:latin typeface="Times New Roman" pitchFamily="18" charset="0"/>
                <a:cs typeface="Times New Roman" pitchFamily="18" charset="0"/>
              </a:rPr>
              <a:t>CỦA</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7" name="TextBox 6"/>
          <p:cNvSpPr txBox="1"/>
          <p:nvPr/>
        </p:nvSpPr>
        <p:spPr>
          <a:xfrm>
            <a:off x="0" y="856341"/>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dẻo</a:t>
            </a:r>
            <a:endParaRPr lang="en-US" sz="2800"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2050" name="Picture 2" descr="C:\Users\AsuS\Desktop\Capture.PNG"/>
          <p:cNvPicPr>
            <a:picLocks noChangeAspect="1" noChangeArrowheads="1"/>
          </p:cNvPicPr>
          <p:nvPr/>
        </p:nvPicPr>
        <p:blipFill>
          <a:blip r:embed="rId2"/>
          <a:srcRect/>
          <a:stretch>
            <a:fillRect/>
          </a:stretch>
        </p:blipFill>
        <p:spPr bwMode="auto">
          <a:xfrm>
            <a:off x="690460" y="2866571"/>
            <a:ext cx="10804868" cy="3839029"/>
          </a:xfrm>
          <a:prstGeom prst="rect">
            <a:avLst/>
          </a:prstGeom>
          <a:noFill/>
        </p:spPr>
      </p:pic>
      <p:sp>
        <p:nvSpPr>
          <p:cNvPr id="2051" name="Rectangle 3"/>
          <p:cNvSpPr>
            <a:spLocks noChangeArrowheads="1"/>
          </p:cNvSpPr>
          <p:nvPr/>
        </p:nvSpPr>
        <p:spPr bwMode="auto">
          <a:xfrm>
            <a:off x="1" y="1291771"/>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Kim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loại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tính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dẻo</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nên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thể</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rèn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kéo</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sợi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hoặc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dát</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mỏng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để</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chế</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tạo</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nên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đồ</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vật</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khác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nhau</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9" name="Rectangle 8"/>
          <p:cNvSpPr/>
          <p:nvPr/>
        </p:nvSpPr>
        <p:spPr>
          <a:xfrm>
            <a:off x="0" y="2141248"/>
            <a:ext cx="12192000" cy="523220"/>
          </a:xfrm>
          <a:prstGeom prst="rect">
            <a:avLst/>
          </a:prstGeom>
        </p:spPr>
        <p:txBody>
          <a:bodyPr wrap="square">
            <a:spAutoFit/>
          </a:bodyPr>
          <a:lstStyle/>
          <a:p>
            <a:pPr lvl="0" eaLnBrk="0" fontAlgn="base" hangingPunct="0">
              <a:spcBef>
                <a:spcPct val="0"/>
              </a:spcBef>
              <a:spcAft>
                <a:spcPct val="0"/>
              </a:spcAft>
            </a:pP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Những</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kim</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loại</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có</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tính</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dẻo</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cao</a:t>
            </a:r>
            <a:r>
              <a:rPr lang="en-US" sz="2800" dirty="0">
                <a:solidFill>
                  <a:srgbClr val="0000FF"/>
                </a:solidFill>
                <a:latin typeface="Times New Roman" pitchFamily="18" charset="0"/>
                <a:ea typeface="Times New Roman" pitchFamily="18" charset="0"/>
                <a:cs typeface="Times New Roman" pitchFamily="18" charset="0"/>
              </a:rPr>
              <a:t>: Au, Ag, Al, Cu, Fe...</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plus(in)">
                                      <p:cBhvr>
                                        <p:cTn id="12" dur="1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upRigh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wheel(4)">
                                      <p:cBhvr>
                                        <p:cTn id="22" dur="1000"/>
                                        <p:tgtEl>
                                          <p:spTgt spid="2051"/>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360"/>
                                          </p:val>
                                        </p:tav>
                                        <p:tav tm="100000">
                                          <p:val>
                                            <p:fltVal val="0"/>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xit" presetSubtype="0" fill="hold" nodeType="clickEffect">
                                  <p:stCondLst>
                                    <p:cond delay="0"/>
                                  </p:stCondLst>
                                  <p:childTnLst>
                                    <p:anim calcmode="lin" valueType="num">
                                      <p:cBhvr>
                                        <p:cTn id="34" dur="1000"/>
                                        <p:tgtEl>
                                          <p:spTgt spid="2050"/>
                                        </p:tgtEl>
                                        <p:attrNameLst>
                                          <p:attrName>ppt_w</p:attrName>
                                        </p:attrNameLst>
                                      </p:cBhvr>
                                      <p:tavLst>
                                        <p:tav tm="0">
                                          <p:val>
                                            <p:strVal val="ppt_w"/>
                                          </p:val>
                                        </p:tav>
                                        <p:tav tm="100000">
                                          <p:val>
                                            <p:fltVal val="0"/>
                                          </p:val>
                                        </p:tav>
                                      </p:tavLst>
                                    </p:anim>
                                    <p:anim calcmode="lin" valueType="num">
                                      <p:cBhvr>
                                        <p:cTn id="35" dur="1000"/>
                                        <p:tgtEl>
                                          <p:spTgt spid="2050"/>
                                        </p:tgtEl>
                                        <p:attrNameLst>
                                          <p:attrName>ppt_h</p:attrName>
                                        </p:attrNameLst>
                                      </p:cBhvr>
                                      <p:tavLst>
                                        <p:tav tm="0">
                                          <p:val>
                                            <p:strVal val="ppt_h"/>
                                          </p:val>
                                        </p:tav>
                                        <p:tav tm="100000">
                                          <p:val>
                                            <p:fltVal val="0"/>
                                          </p:val>
                                        </p:tav>
                                      </p:tavLst>
                                    </p:anim>
                                    <p:animEffect transition="out" filter="fade">
                                      <p:cBhvr>
                                        <p:cTn id="36" dur="1000"/>
                                        <p:tgtEl>
                                          <p:spTgt spid="2050"/>
                                        </p:tgtEl>
                                      </p:cBhvr>
                                    </p:animEffect>
                                    <p:set>
                                      <p:cBhvr>
                                        <p:cTn id="37" dur="1" fill="hold">
                                          <p:stCondLst>
                                            <p:cond delay="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051"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action="ppaction://hlinkfile"/>
          </p:cNvPr>
          <p:cNvPicPr>
            <a:picLocks noChangeAspect="1" noChangeArrowheads="1"/>
          </p:cNvPicPr>
          <p:nvPr/>
        </p:nvPicPr>
        <p:blipFill>
          <a:blip r:embed="rId3"/>
          <a:srcRect/>
          <a:stretch>
            <a:fillRect/>
          </a:stretch>
        </p:blipFill>
        <p:spPr bwMode="auto">
          <a:xfrm>
            <a:off x="179294" y="0"/>
            <a:ext cx="12012706" cy="3639672"/>
          </a:xfrm>
          <a:prstGeom prst="rect">
            <a:avLst/>
          </a:prstGeom>
          <a:noFill/>
          <a:ln w="9525">
            <a:noFill/>
            <a:miter lim="800000"/>
            <a:headEnd/>
            <a:tailEnd/>
          </a:ln>
          <a:effectLst/>
        </p:spPr>
      </p:pic>
      <p:sp>
        <p:nvSpPr>
          <p:cNvPr id="5" name="Rectangle 4"/>
          <p:cNvSpPr/>
          <p:nvPr/>
        </p:nvSpPr>
        <p:spPr>
          <a:xfrm>
            <a:off x="5183225" y="4424903"/>
            <a:ext cx="2756782" cy="523220"/>
          </a:xfrm>
          <a:prstGeom prst="rect">
            <a:avLst/>
          </a:prstGeom>
        </p:spPr>
        <p:txBody>
          <a:bodyPr wrap="square">
            <a:spAutoFit/>
          </a:bodyPr>
          <a:lstStyle/>
          <a:p>
            <a:pPr algn="just"/>
            <a:r>
              <a:rPr lang="vi-VN" sz="2800" b="1" dirty="0">
                <a:solidFill>
                  <a:srgbClr val="FF00FF"/>
                </a:solidFill>
                <a:latin typeface="+mj-lt"/>
              </a:rPr>
              <a:t>đèn không sáng.</a:t>
            </a:r>
          </a:p>
        </p:txBody>
      </p:sp>
      <p:sp>
        <p:nvSpPr>
          <p:cNvPr id="6" name="Rectangle 5"/>
          <p:cNvSpPr/>
          <p:nvPr/>
        </p:nvSpPr>
        <p:spPr>
          <a:xfrm>
            <a:off x="5082993" y="5432045"/>
            <a:ext cx="2178424" cy="523220"/>
          </a:xfrm>
          <a:prstGeom prst="rect">
            <a:avLst/>
          </a:prstGeom>
        </p:spPr>
        <p:txBody>
          <a:bodyPr wrap="square">
            <a:spAutoFit/>
          </a:bodyPr>
          <a:lstStyle/>
          <a:p>
            <a:pPr algn="just"/>
            <a:r>
              <a:rPr lang="vi-VN" sz="2800" b="1" dirty="0">
                <a:solidFill>
                  <a:srgbClr val="FF00FF"/>
                </a:solidFill>
                <a:latin typeface="+mj-lt"/>
              </a:rPr>
              <a:t>đèn sáng.</a:t>
            </a:r>
          </a:p>
        </p:txBody>
      </p:sp>
      <p:sp>
        <p:nvSpPr>
          <p:cNvPr id="7" name="Rectangle 6"/>
          <p:cNvSpPr/>
          <p:nvPr/>
        </p:nvSpPr>
        <p:spPr>
          <a:xfrm>
            <a:off x="8686800" y="4291791"/>
            <a:ext cx="2483226" cy="954107"/>
          </a:xfrm>
          <a:prstGeom prst="rect">
            <a:avLst/>
          </a:prstGeom>
        </p:spPr>
        <p:txBody>
          <a:bodyPr wrap="square">
            <a:spAutoFit/>
          </a:bodyPr>
          <a:lstStyle/>
          <a:p>
            <a:pPr algn="just"/>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có</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tính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dẫn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điện</a:t>
            </a:r>
            <a:endParaRPr lang="vi-VN" sz="2800" b="1" dirty="0">
              <a:solidFill>
                <a:srgbClr val="FF00FF"/>
              </a:solidFill>
              <a:latin typeface="Times New Roman" pitchFamily="18" charset="0"/>
              <a:cs typeface="Times New Roman" pitchFamily="18" charset="0"/>
            </a:endParaRPr>
          </a:p>
        </p:txBody>
      </p:sp>
      <p:graphicFrame>
        <p:nvGraphicFramePr>
          <p:cNvPr id="8" name="Table 7">
            <a:extLst>
              <a:ext uri="{FF2B5EF4-FFF2-40B4-BE49-F238E27FC236}">
                <a16:creationId xmlns:a16="http://schemas.microsoft.com/office/drawing/2014/main" id="{983875E3-F95A-4819-B5F0-15FE0ADB0186}"/>
              </a:ext>
            </a:extLst>
          </p:cNvPr>
          <p:cNvGraphicFramePr>
            <a:graphicFrameLocks noGrp="1"/>
          </p:cNvGraphicFramePr>
          <p:nvPr>
            <p:extLst>
              <p:ext uri="{D42A27DB-BD31-4B8C-83A1-F6EECF244321}">
                <p14:modId xmlns:p14="http://schemas.microsoft.com/office/powerpoint/2010/main" val="3975866403"/>
              </p:ext>
            </p:extLst>
          </p:nvPr>
        </p:nvGraphicFramePr>
        <p:xfrm>
          <a:off x="464803" y="3693462"/>
          <a:ext cx="10919012" cy="2325657"/>
        </p:xfrm>
        <a:graphic>
          <a:graphicData uri="http://schemas.openxmlformats.org/drawingml/2006/table">
            <a:tbl>
              <a:tblPr firstRow="1" firstCol="1" bandRow="1"/>
              <a:tblGrid>
                <a:gridCol w="2761130">
                  <a:extLst>
                    <a:ext uri="{9D8B030D-6E8A-4147-A177-3AD203B41FA5}">
                      <a16:colId xmlns:a16="http://schemas.microsoft.com/office/drawing/2014/main" val="380103677"/>
                    </a:ext>
                  </a:extLst>
                </a:gridCol>
                <a:gridCol w="5115451">
                  <a:extLst>
                    <a:ext uri="{9D8B030D-6E8A-4147-A177-3AD203B41FA5}">
                      <a16:colId xmlns:a16="http://schemas.microsoft.com/office/drawing/2014/main" val="132194209"/>
                    </a:ext>
                  </a:extLst>
                </a:gridCol>
                <a:gridCol w="3042431">
                  <a:extLst>
                    <a:ext uri="{9D8B030D-6E8A-4147-A177-3AD203B41FA5}">
                      <a16:colId xmlns:a16="http://schemas.microsoft.com/office/drawing/2014/main" val="3436891677"/>
                    </a:ext>
                  </a:extLst>
                </a:gridCol>
              </a:tblGrid>
              <a:tr h="433800">
                <a:tc>
                  <a:txBody>
                    <a:bodyPr/>
                    <a:lstStyle/>
                    <a:p>
                      <a:pPr algn="ctr">
                        <a:spcBef>
                          <a:spcPts val="360"/>
                        </a:spcBef>
                        <a:spcAft>
                          <a:spcPts val="360"/>
                        </a:spcAft>
                      </a:pPr>
                      <a:r>
                        <a:rPr lang="en-US" sz="2000" b="1" dirty="0">
                          <a:solidFill>
                            <a:srgbClr val="0000FF"/>
                          </a:solidFill>
                          <a:effectLst/>
                          <a:latin typeface="Times New Roman" panose="02020603050405020304" pitchFamily="18" charset="0"/>
                          <a:ea typeface="Times New Roman" panose="02020603050405020304" pitchFamily="18" charset="0"/>
                        </a:rPr>
                        <a:t>THÍ NGHIỆM</a:t>
                      </a:r>
                      <a:endParaRPr lang="en-US" sz="20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a:spcBef>
                          <a:spcPts val="360"/>
                        </a:spcBef>
                        <a:spcAft>
                          <a:spcPts val="360"/>
                        </a:spcAft>
                      </a:pPr>
                      <a:r>
                        <a:rPr lang="en-US" sz="2000" b="1" dirty="0">
                          <a:solidFill>
                            <a:srgbClr val="0000FF"/>
                          </a:solidFill>
                          <a:effectLst/>
                          <a:latin typeface="Times New Roman" panose="02020603050405020304" pitchFamily="18" charset="0"/>
                          <a:ea typeface="Times New Roman" panose="02020603050405020304" pitchFamily="18" charset="0"/>
                        </a:rPr>
                        <a:t>HIỆN TƯỢNG</a:t>
                      </a:r>
                      <a:endParaRPr lang="en-US" sz="20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a:spcBef>
                          <a:spcPts val="360"/>
                        </a:spcBef>
                        <a:spcAft>
                          <a:spcPts val="360"/>
                        </a:spcAft>
                      </a:pPr>
                      <a:r>
                        <a:rPr lang="en-US" sz="2000" b="1" dirty="0">
                          <a:solidFill>
                            <a:srgbClr val="0000FF"/>
                          </a:solidFill>
                          <a:effectLst/>
                          <a:latin typeface="Times New Roman" panose="02020603050405020304" pitchFamily="18" charset="0"/>
                          <a:ea typeface="Times New Roman" panose="02020603050405020304" pitchFamily="18" charset="0"/>
                        </a:rPr>
                        <a:t>GIẢI THÍCH</a:t>
                      </a:r>
                      <a:endParaRPr lang="en-US" sz="20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extLst>
                  <a:ext uri="{0D108BD9-81ED-4DB2-BD59-A6C34878D82A}">
                    <a16:rowId xmlns:a16="http://schemas.microsoft.com/office/drawing/2014/main" val="2761526200"/>
                  </a:ext>
                </a:extLst>
              </a:tr>
              <a:tr h="986426">
                <a:tc rowSpan="2">
                  <a:txBody>
                    <a:bodyPr/>
                    <a:lstStyle/>
                    <a:p>
                      <a:pPr algn="just">
                        <a:lnSpc>
                          <a:spcPct val="107000"/>
                        </a:lnSpc>
                        <a:spcBef>
                          <a:spcPts val="360"/>
                        </a:spcBef>
                        <a:spcAft>
                          <a:spcPts val="360"/>
                        </a:spcAft>
                        <a:tabLst>
                          <a:tab pos="180340" algn="l"/>
                        </a:tabLs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Nối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dây</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mẩu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kim</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loại</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60"/>
                        </a:spcBef>
                        <a:spcAft>
                          <a:spcPts val="360"/>
                        </a:spcAft>
                        <a:tabLst>
                          <a:tab pos="180340" algn="l"/>
                        </a:tabLs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kern="1200" dirty="0">
                          <a:solidFill>
                            <a:srgbClr val="0070C0"/>
                          </a:solidFill>
                          <a:latin typeface="Times New Roman" panose="02020603050405020304" pitchFamily="18" charset="0"/>
                          <a:ea typeface="+mn-ea"/>
                          <a:cs typeface="Times New Roman" panose="02020603050405020304" pitchFamily="18" charset="0"/>
                        </a:rPr>
                        <a:t>Trước khi chạm hai đầu dây dẫn vào mẩu kim loại</a:t>
                      </a:r>
                      <a:r>
                        <a:rPr lang="en-US" sz="2400" kern="1200" dirty="0">
                          <a:solidFill>
                            <a:srgbClr val="FF00FF"/>
                          </a:solidFill>
                          <a:latin typeface="Times New Roman" panose="02020603050405020304" pitchFamily="18" charset="0"/>
                          <a:ea typeface="+mn-ea"/>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07000"/>
                        </a:lnSpc>
                        <a:spcBef>
                          <a:spcPts val="360"/>
                        </a:spcBef>
                        <a:spcAft>
                          <a:spcPts val="360"/>
                        </a:spcAft>
                        <a:tabLst>
                          <a:tab pos="180340" algn="l"/>
                        </a:tabLst>
                      </a:pPr>
                      <a:r>
                        <a:rPr lang="vi-VN"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60"/>
                        </a:spcBef>
                        <a:spcAft>
                          <a:spcPts val="360"/>
                        </a:spcAft>
                        <a:tabLst>
                          <a:tab pos="180340" algn="l"/>
                        </a:tabLst>
                      </a:pP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60"/>
                        </a:spcBef>
                        <a:spcAft>
                          <a:spcPts val="360"/>
                        </a:spcAft>
                        <a:tabLst>
                          <a:tab pos="18034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360"/>
                        </a:spcBef>
                        <a:spcAft>
                          <a:spcPts val="360"/>
                        </a:spcAft>
                        <a:tabLst>
                          <a:tab pos="180340" algn="l"/>
                        </a:tabLst>
                      </a:pPr>
                      <a:r>
                        <a:rPr lang="vi-VN"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2472386"/>
                  </a:ext>
                </a:extLst>
              </a:tr>
              <a:tr h="905431">
                <a:tc vMerge="1">
                  <a:txBody>
                    <a:bodyPr/>
                    <a:lstStyle/>
                    <a:p>
                      <a:pPr algn="just">
                        <a:lnSpc>
                          <a:spcPct val="107000"/>
                        </a:lnSpc>
                        <a:spcBef>
                          <a:spcPts val="360"/>
                        </a:spcBef>
                        <a:spcAft>
                          <a:spcPts val="360"/>
                        </a:spcAft>
                        <a:tabLst>
                          <a:tab pos="180340" algn="l"/>
                        </a:tabLs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60"/>
                        </a:spcBef>
                        <a:spcAft>
                          <a:spcPts val="360"/>
                        </a:spcAft>
                        <a:tabLst>
                          <a:tab pos="180340" algn="l"/>
                        </a:tabLst>
                      </a:pPr>
                      <a:r>
                        <a:rPr lang="vi-VN"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kern="1200" dirty="0">
                          <a:solidFill>
                            <a:srgbClr val="0070C0"/>
                          </a:solidFill>
                          <a:latin typeface="Times New Roman" panose="02020603050405020304" pitchFamily="18" charset="0"/>
                          <a:ea typeface="+mn-ea"/>
                          <a:cs typeface="Times New Roman" panose="02020603050405020304" pitchFamily="18" charset="0"/>
                        </a:rPr>
                        <a:t>- Sau khi chạm hai đầu dây dẫn vào mẩu kim loại</a:t>
                      </a:r>
                      <a:r>
                        <a:rPr lang="en-US" sz="2400" kern="1200" dirty="0">
                          <a:solidFill>
                            <a:srgbClr val="FF00FF"/>
                          </a:solidFill>
                          <a:latin typeface="Times New Roman" panose="02020603050405020304" pitchFamily="18" charset="0"/>
                          <a:ea typeface="+mn-ea"/>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07000"/>
                        </a:lnSpc>
                        <a:spcBef>
                          <a:spcPts val="360"/>
                        </a:spcBef>
                        <a:spcAft>
                          <a:spcPts val="360"/>
                        </a:spcAft>
                        <a:tabLst>
                          <a:tab pos="180340" algn="l"/>
                        </a:tabLst>
                      </a:pPr>
                      <a:r>
                        <a:rPr lang="vi-VN"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1005148"/>
                  </a:ext>
                </a:extLst>
              </a:tr>
            </a:tbl>
          </a:graphicData>
        </a:graphic>
      </p:graphicFrame>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4)">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15: </a:t>
            </a:r>
            <a:r>
              <a:rPr lang="en-US" sz="2800" b="1" dirty="0" err="1">
                <a:solidFill>
                  <a:srgbClr val="FF00FF"/>
                </a:solidFill>
                <a:latin typeface="Times New Roman" pitchFamily="18" charset="0"/>
                <a:cs typeface="Times New Roman" pitchFamily="18" charset="0"/>
              </a:rPr>
              <a:t>TÍNH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CHẤT</a:t>
            </a:r>
            <a:r>
              <a:rPr lang="en-US" sz="2800" b="1" dirty="0">
                <a:solidFill>
                  <a:srgbClr val="FF00FF"/>
                </a:solidFill>
                <a:latin typeface="Times New Roman" pitchFamily="18" charset="0"/>
                <a:cs typeface="Times New Roman" pitchFamily="18" charset="0"/>
              </a:rPr>
              <a:t> CHUNG </a:t>
            </a:r>
            <a:r>
              <a:rPr lang="en-US" sz="2800" b="1" dirty="0" err="1">
                <a:solidFill>
                  <a:srgbClr val="FF00FF"/>
                </a:solidFill>
                <a:latin typeface="Times New Roman" pitchFamily="18" charset="0"/>
                <a:cs typeface="Times New Roman" pitchFamily="18" charset="0"/>
              </a:rPr>
              <a:t>CỦA</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7" name="TextBox 6"/>
          <p:cNvSpPr txBox="1"/>
          <p:nvPr/>
        </p:nvSpPr>
        <p:spPr>
          <a:xfrm>
            <a:off x="0" y="856341"/>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dẻo</a:t>
            </a:r>
            <a:endParaRPr lang="en-US" sz="2800"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1" y="1291771"/>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Kim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loại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tính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dẻo</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nên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thể</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rèn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kéo</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sợi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hoặc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dát</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mỏng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để</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chế</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tạo</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nên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đồ</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vật</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khác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nhau</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9" name="Rectangle 8"/>
          <p:cNvSpPr/>
          <p:nvPr/>
        </p:nvSpPr>
        <p:spPr>
          <a:xfrm>
            <a:off x="0" y="2141248"/>
            <a:ext cx="12192000" cy="523220"/>
          </a:xfrm>
          <a:prstGeom prst="rect">
            <a:avLst/>
          </a:prstGeom>
        </p:spPr>
        <p:txBody>
          <a:bodyPr wrap="square">
            <a:spAutoFit/>
          </a:bodyPr>
          <a:lstStyle/>
          <a:p>
            <a:pPr lvl="0" eaLnBrk="0" fontAlgn="base" hangingPunct="0">
              <a:spcBef>
                <a:spcPct val="0"/>
              </a:spcBef>
              <a:spcAft>
                <a:spcPct val="0"/>
              </a:spcAft>
            </a:pP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Những</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kim</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loại</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có</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tính</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dẻo</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cao</a:t>
            </a:r>
            <a:r>
              <a:rPr lang="en-US" sz="2800" dirty="0">
                <a:solidFill>
                  <a:srgbClr val="0000FF"/>
                </a:solidFill>
                <a:latin typeface="Times New Roman" pitchFamily="18" charset="0"/>
                <a:ea typeface="Times New Roman" pitchFamily="18" charset="0"/>
                <a:cs typeface="Times New Roman" pitchFamily="18" charset="0"/>
              </a:rPr>
              <a:t>: Au, Ag, Al, Cu, Fe...</a:t>
            </a:r>
            <a:endParaRPr lang="en-US" sz="2800" dirty="0">
              <a:solidFill>
                <a:srgbClr val="0000FF"/>
              </a:solidFill>
              <a:latin typeface="Times New Roman" pitchFamily="18" charset="0"/>
              <a:cs typeface="Times New Roman" pitchFamily="18" charset="0"/>
            </a:endParaRPr>
          </a:p>
        </p:txBody>
      </p:sp>
      <p:sp>
        <p:nvSpPr>
          <p:cNvPr id="10" name="TextBox 9"/>
          <p:cNvSpPr txBox="1"/>
          <p:nvPr/>
        </p:nvSpPr>
        <p:spPr>
          <a:xfrm>
            <a:off x="0" y="256177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dẫn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dirty="0">
              <a:solidFill>
                <a:srgbClr val="0000FF"/>
              </a:solidFill>
              <a:latin typeface="Times New Roman" pitchFamily="18" charset="0"/>
              <a:cs typeface="Times New Roman" pitchFamily="18" charset="0"/>
            </a:endParaRPr>
          </a:p>
        </p:txBody>
      </p:sp>
      <p:sp>
        <p:nvSpPr>
          <p:cNvPr id="2049" name="Rectangle 1"/>
          <p:cNvSpPr>
            <a:spLocks noChangeArrowheads="1"/>
          </p:cNvSpPr>
          <p:nvPr/>
        </p:nvSpPr>
        <p:spPr bwMode="auto">
          <a:xfrm>
            <a:off x="0" y="2989943"/>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Kim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loại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tính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dẫn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điện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nên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được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dùng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làm</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dây</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dẫn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điện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2" name="Rectangle 2"/>
          <p:cNvSpPr>
            <a:spLocks noChangeArrowheads="1"/>
          </p:cNvSpPr>
          <p:nvPr/>
        </p:nvSpPr>
        <p:spPr bwMode="auto">
          <a:xfrm>
            <a:off x="0" y="3396343"/>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Kim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loại</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dẫn</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điện</a:t>
            </a:r>
            <a:r>
              <a:rPr lang="en-US" sz="2800" dirty="0">
                <a:solidFill>
                  <a:srgbClr val="0000FF"/>
                </a:solidFill>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tốt</a:t>
            </a:r>
            <a:r>
              <a:rPr lang="en-US" sz="2800" dirty="0">
                <a:solidFill>
                  <a:srgbClr val="0000FF"/>
                </a:solidFill>
                <a:latin typeface="Times New Roman" pitchFamily="18" charset="0"/>
                <a:ea typeface="Times New Roman" pitchFamily="18" charset="0"/>
                <a:cs typeface="Times New Roman" pitchFamily="18" charset="0"/>
              </a:rPr>
              <a:t>: </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Ag, Cu, Au, Al...</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p:txBody>
      </p:sp>
      <p:pic>
        <p:nvPicPr>
          <p:cNvPr id="3" name="Picture 3"/>
          <p:cNvPicPr>
            <a:picLocks noChangeAspect="1" noChangeArrowheads="1"/>
          </p:cNvPicPr>
          <p:nvPr/>
        </p:nvPicPr>
        <p:blipFill>
          <a:blip r:embed="rId2"/>
          <a:srcRect/>
          <a:stretch>
            <a:fillRect/>
          </a:stretch>
        </p:blipFill>
        <p:spPr bwMode="auto">
          <a:xfrm>
            <a:off x="8665029" y="2829647"/>
            <a:ext cx="3526971" cy="40283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plus(in)">
                                      <p:cBhvr>
                                        <p:cTn id="7" dur="2000"/>
                                        <p:tgtEl>
                                          <p:spTgt spid="204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trips(down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xit" presetSubtype="26" fill="hold" nodeType="clickEffect">
                                  <p:stCondLst>
                                    <p:cond delay="0"/>
                                  </p:stCondLst>
                                  <p:childTnLst>
                                    <p:animEffect transition="out" filter="barn(inHorizontal)">
                                      <p:cBhvr>
                                        <p:cTn id="23" dur="1000"/>
                                        <p:tgtEl>
                                          <p:spTgt spid="3"/>
                                        </p:tgtEl>
                                      </p:cBhvr>
                                    </p:animEffect>
                                    <p:set>
                                      <p:cBhvr>
                                        <p:cTn id="24"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hlinkClick r:id="rId2" action="ppaction://hlinkfile"/>
          </p:cNvPr>
          <p:cNvPicPr>
            <a:picLocks noChangeAspect="1" noChangeArrowheads="1"/>
          </p:cNvPicPr>
          <p:nvPr/>
        </p:nvPicPr>
        <p:blipFill>
          <a:blip r:embed="rId3"/>
          <a:srcRect/>
          <a:stretch>
            <a:fillRect/>
          </a:stretch>
        </p:blipFill>
        <p:spPr bwMode="auto">
          <a:xfrm>
            <a:off x="4147443" y="0"/>
            <a:ext cx="3835400" cy="3909158"/>
          </a:xfrm>
          <a:prstGeom prst="rect">
            <a:avLst/>
          </a:prstGeom>
          <a:noFill/>
          <a:ln w="9525">
            <a:noFill/>
            <a:miter lim="800000"/>
            <a:headEnd/>
            <a:tailEnd/>
          </a:ln>
          <a:effectLst/>
        </p:spPr>
      </p:pic>
      <p:graphicFrame>
        <p:nvGraphicFramePr>
          <p:cNvPr id="6" name="Table 5">
            <a:extLst>
              <a:ext uri="{FF2B5EF4-FFF2-40B4-BE49-F238E27FC236}">
                <a16:creationId xmlns:a16="http://schemas.microsoft.com/office/drawing/2014/main" id="{3E9C79EB-2BC7-4AB6-928D-C19E77C97AA6}"/>
              </a:ext>
            </a:extLst>
          </p:cNvPr>
          <p:cNvGraphicFramePr>
            <a:graphicFrameLocks noGrp="1"/>
          </p:cNvGraphicFramePr>
          <p:nvPr>
            <p:extLst>
              <p:ext uri="{D42A27DB-BD31-4B8C-83A1-F6EECF244321}">
                <p14:modId xmlns:p14="http://schemas.microsoft.com/office/powerpoint/2010/main" val="3836840297"/>
              </p:ext>
            </p:extLst>
          </p:nvPr>
        </p:nvGraphicFramePr>
        <p:xfrm>
          <a:off x="358588" y="4069980"/>
          <a:ext cx="11025227" cy="1554099"/>
        </p:xfrm>
        <a:graphic>
          <a:graphicData uri="http://schemas.openxmlformats.org/drawingml/2006/table">
            <a:tbl>
              <a:tblPr firstRow="1" firstCol="1" bandRow="1"/>
              <a:tblGrid>
                <a:gridCol w="2867345">
                  <a:extLst>
                    <a:ext uri="{9D8B030D-6E8A-4147-A177-3AD203B41FA5}">
                      <a16:colId xmlns:a16="http://schemas.microsoft.com/office/drawing/2014/main" val="380103677"/>
                    </a:ext>
                  </a:extLst>
                </a:gridCol>
                <a:gridCol w="5115451">
                  <a:extLst>
                    <a:ext uri="{9D8B030D-6E8A-4147-A177-3AD203B41FA5}">
                      <a16:colId xmlns:a16="http://schemas.microsoft.com/office/drawing/2014/main" val="132194209"/>
                    </a:ext>
                  </a:extLst>
                </a:gridCol>
                <a:gridCol w="3042431">
                  <a:extLst>
                    <a:ext uri="{9D8B030D-6E8A-4147-A177-3AD203B41FA5}">
                      <a16:colId xmlns:a16="http://schemas.microsoft.com/office/drawing/2014/main" val="3436891677"/>
                    </a:ext>
                  </a:extLst>
                </a:gridCol>
              </a:tblGrid>
              <a:tr h="255114">
                <a:tc>
                  <a:txBody>
                    <a:bodyPr/>
                    <a:lstStyle/>
                    <a:p>
                      <a:pPr algn="ctr">
                        <a:spcBef>
                          <a:spcPts val="360"/>
                        </a:spcBef>
                        <a:spcAft>
                          <a:spcPts val="360"/>
                        </a:spcAft>
                      </a:pPr>
                      <a:r>
                        <a:rPr lang="en-US" sz="2000" b="1" dirty="0">
                          <a:solidFill>
                            <a:srgbClr val="0000FF"/>
                          </a:solidFill>
                          <a:effectLst/>
                          <a:latin typeface="Times New Roman" panose="02020603050405020304" pitchFamily="18" charset="0"/>
                          <a:ea typeface="Times New Roman" panose="02020603050405020304" pitchFamily="18" charset="0"/>
                        </a:rPr>
                        <a:t>THÍ NGHIỆM</a:t>
                      </a:r>
                      <a:endParaRPr lang="en-US" sz="20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a:spcBef>
                          <a:spcPts val="360"/>
                        </a:spcBef>
                        <a:spcAft>
                          <a:spcPts val="360"/>
                        </a:spcAft>
                      </a:pPr>
                      <a:r>
                        <a:rPr lang="en-US" sz="2000" b="1" dirty="0">
                          <a:solidFill>
                            <a:srgbClr val="0000FF"/>
                          </a:solidFill>
                          <a:effectLst/>
                          <a:latin typeface="Times New Roman" panose="02020603050405020304" pitchFamily="18" charset="0"/>
                          <a:ea typeface="Times New Roman" panose="02020603050405020304" pitchFamily="18" charset="0"/>
                        </a:rPr>
                        <a:t>HIỆN TƯỢNG</a:t>
                      </a:r>
                      <a:endParaRPr lang="en-US" sz="20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a:spcBef>
                          <a:spcPts val="360"/>
                        </a:spcBef>
                        <a:spcAft>
                          <a:spcPts val="360"/>
                        </a:spcAft>
                      </a:pPr>
                      <a:r>
                        <a:rPr lang="en-US" sz="2000" b="1" dirty="0">
                          <a:solidFill>
                            <a:srgbClr val="0000FF"/>
                          </a:solidFill>
                          <a:effectLst/>
                          <a:latin typeface="Times New Roman" panose="02020603050405020304" pitchFamily="18" charset="0"/>
                          <a:ea typeface="Times New Roman" panose="02020603050405020304" pitchFamily="18" charset="0"/>
                        </a:rPr>
                        <a:t>GIẢI THÍCH</a:t>
                      </a:r>
                      <a:endParaRPr lang="en-US" sz="20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extLst>
                  <a:ext uri="{0D108BD9-81ED-4DB2-BD59-A6C34878D82A}">
                    <a16:rowId xmlns:a16="http://schemas.microsoft.com/office/drawing/2014/main" val="2761526200"/>
                  </a:ext>
                </a:extLst>
              </a:tr>
              <a:tr h="1112586">
                <a:tc>
                  <a:txBody>
                    <a:bodyPr/>
                    <a:lstStyle/>
                    <a:p>
                      <a:pPr algn="just">
                        <a:lnSpc>
                          <a:spcPct val="107000"/>
                        </a:lnSpc>
                        <a:spcBef>
                          <a:spcPts val="360"/>
                        </a:spcBef>
                        <a:spcAft>
                          <a:spcPts val="360"/>
                        </a:spcAft>
                        <a:tabLst>
                          <a:tab pos="180340" algn="l"/>
                        </a:tabLst>
                      </a:pPr>
                      <a:r>
                        <a:rPr lang="en-US" sz="2400" b="1" dirty="0" err="1">
                          <a:solidFill>
                            <a:srgbClr val="0070C0"/>
                          </a:solidFill>
                          <a:latin typeface="Times New Roman" panose="02020603050405020304" pitchFamily="18" charset="0"/>
                          <a:cs typeface="Times New Roman" panose="02020603050405020304" pitchFamily="18" charset="0"/>
                        </a:rPr>
                        <a:t>Hơ</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nóng</a:t>
                      </a:r>
                      <a:r>
                        <a:rPr lang="en-US" sz="2400" b="1" dirty="0">
                          <a:solidFill>
                            <a:srgbClr val="0070C0"/>
                          </a:solidFill>
                          <a:latin typeface="Times New Roman" panose="02020603050405020304" pitchFamily="18" charset="0"/>
                          <a:cs typeface="Times New Roman" panose="02020603050405020304" pitchFamily="18" charset="0"/>
                        </a:rPr>
                        <a:t> 1 </a:t>
                      </a:r>
                      <a:r>
                        <a:rPr lang="en-US" sz="2400" b="1" dirty="0" err="1">
                          <a:solidFill>
                            <a:srgbClr val="0070C0"/>
                          </a:solidFill>
                          <a:latin typeface="Times New Roman" panose="02020603050405020304" pitchFamily="18" charset="0"/>
                          <a:cs typeface="Times New Roman" panose="02020603050405020304" pitchFamily="18" charset="0"/>
                        </a:rPr>
                        <a:t>đầu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của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một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đoạn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dây</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nhôm</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60"/>
                        </a:spcBef>
                        <a:spcAft>
                          <a:spcPts val="360"/>
                        </a:spcAft>
                        <a:tabLst>
                          <a:tab pos="180340" algn="l"/>
                        </a:tabLs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Sau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sờ</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kia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dây</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nhôm</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ts val="360"/>
                        </a:spcBef>
                        <a:spcAft>
                          <a:spcPts val="360"/>
                        </a:spcAft>
                        <a:tabLst>
                          <a:tab pos="180340" algn="l"/>
                        </a:tabLst>
                      </a:pPr>
                      <a:r>
                        <a:rPr lang="vi-VN"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60"/>
                        </a:spcBef>
                        <a:spcAft>
                          <a:spcPts val="360"/>
                        </a:spcAft>
                        <a:tabLst>
                          <a:tab pos="180340" algn="l"/>
                        </a:tabLst>
                      </a:pPr>
                      <a:r>
                        <a:rPr lang="vi-VN"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60"/>
                        </a:spcBef>
                        <a:spcAft>
                          <a:spcPts val="360"/>
                        </a:spcAft>
                        <a:tabLst>
                          <a:tab pos="180340" algn="l"/>
                        </a:tabLst>
                      </a:pP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60"/>
                        </a:spcBef>
                        <a:spcAft>
                          <a:spcPts val="360"/>
                        </a:spcAft>
                        <a:tabLst>
                          <a:tab pos="18034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360"/>
                        </a:spcBef>
                        <a:spcAft>
                          <a:spcPts val="360"/>
                        </a:spcAft>
                        <a:tabLst>
                          <a:tab pos="180340" algn="l"/>
                        </a:tabLst>
                      </a:pPr>
                      <a:r>
                        <a:rPr lang="vi-VN"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2472386"/>
                  </a:ext>
                </a:extLst>
              </a:tr>
            </a:tbl>
          </a:graphicData>
        </a:graphic>
      </p:graphicFrame>
      <p:sp>
        <p:nvSpPr>
          <p:cNvPr id="3" name="TextBox 2">
            <a:extLst>
              <a:ext uri="{FF2B5EF4-FFF2-40B4-BE49-F238E27FC236}">
                <a16:creationId xmlns:a16="http://schemas.microsoft.com/office/drawing/2014/main" id="{113C50CE-4381-4B41-8412-D1DA529651B2}"/>
              </a:ext>
            </a:extLst>
          </p:cNvPr>
          <p:cNvSpPr txBox="1"/>
          <p:nvPr/>
        </p:nvSpPr>
        <p:spPr>
          <a:xfrm>
            <a:off x="6015318" y="4733364"/>
            <a:ext cx="2205317" cy="830997"/>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đầu</a:t>
            </a:r>
            <a:r>
              <a:rPr lang="en-US" sz="2400" b="1" dirty="0">
                <a:solidFill>
                  <a:srgbClr val="FF0000"/>
                </a:solidFill>
                <a:latin typeface="Times New Roman" panose="02020603050405020304" pitchFamily="18" charset="0"/>
                <a:cs typeface="Times New Roman" panose="02020603050405020304" pitchFamily="18" charset="0"/>
              </a:rPr>
              <a:t> kia </a:t>
            </a:r>
            <a:r>
              <a:rPr lang="en-US" sz="2400" b="1" dirty="0" err="1">
                <a:solidFill>
                  <a:srgbClr val="FF0000"/>
                </a:solidFill>
                <a:latin typeface="Times New Roman" panose="02020603050405020304" pitchFamily="18" charset="0"/>
                <a:cs typeface="Times New Roman" panose="02020603050405020304" pitchFamily="18" charset="0"/>
              </a:rPr>
              <a:t>cũng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nóng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lên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B89AB242-74C7-4408-80E3-15F67F1C9A90}"/>
              </a:ext>
            </a:extLst>
          </p:cNvPr>
          <p:cNvSpPr/>
          <p:nvPr/>
        </p:nvSpPr>
        <p:spPr>
          <a:xfrm>
            <a:off x="8426822" y="4568416"/>
            <a:ext cx="2725271" cy="954107"/>
          </a:xfrm>
          <a:prstGeom prst="rect">
            <a:avLst/>
          </a:prstGeom>
        </p:spPr>
        <p:txBody>
          <a:bodyPr wrap="square">
            <a:spAutoFit/>
          </a:bodyPr>
          <a:lstStyle/>
          <a:p>
            <a:pPr algn="just"/>
            <a:r>
              <a:rPr lang="en-US" sz="2800" b="1" dirty="0">
                <a:solidFill>
                  <a:srgbClr val="FF00FF"/>
                </a:solidFill>
                <a:latin typeface="Times New Roman" pitchFamily="18" charset="0"/>
                <a:cs typeface="Times New Roman" pitchFamily="18" charset="0"/>
              </a:rPr>
              <a:t>Kim </a:t>
            </a:r>
            <a:r>
              <a:rPr lang="en-US" sz="2800" b="1" dirty="0" err="1">
                <a:solidFill>
                  <a:srgbClr val="FF00FF"/>
                </a:solidFill>
                <a:latin typeface="Times New Roman" pitchFamily="18" charset="0"/>
                <a:cs typeface="Times New Roman" pitchFamily="18" charset="0"/>
              </a:rPr>
              <a:t>loại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có</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tính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dẫn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nhiệt</a:t>
            </a:r>
            <a:endParaRPr lang="vi-VN" sz="2800" b="1"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1000" fill="hold"/>
                                        <p:tgtEl>
                                          <p:spTgt spid="21506"/>
                                        </p:tgtEl>
                                        <p:attrNameLst>
                                          <p:attrName>ppt_w</p:attrName>
                                        </p:attrNameLst>
                                      </p:cBhvr>
                                      <p:tavLst>
                                        <p:tav tm="0">
                                          <p:val>
                                            <p:fltVal val="0"/>
                                          </p:val>
                                        </p:tav>
                                        <p:tav tm="100000">
                                          <p:val>
                                            <p:strVal val="#ppt_w"/>
                                          </p:val>
                                        </p:tav>
                                      </p:tavLst>
                                    </p:anim>
                                    <p:anim calcmode="lin" valueType="num">
                                      <p:cBhvr>
                                        <p:cTn id="8" dur="1000" fill="hold"/>
                                        <p:tgtEl>
                                          <p:spTgt spid="21506"/>
                                        </p:tgtEl>
                                        <p:attrNameLst>
                                          <p:attrName>ppt_h</p:attrName>
                                        </p:attrNameLst>
                                      </p:cBhvr>
                                      <p:tavLst>
                                        <p:tav tm="0">
                                          <p:val>
                                            <p:fltVal val="0"/>
                                          </p:val>
                                        </p:tav>
                                        <p:tav tm="100000">
                                          <p:val>
                                            <p:strVal val="#ppt_h"/>
                                          </p:val>
                                        </p:tav>
                                      </p:tavLst>
                                    </p:anim>
                                    <p:anim calcmode="lin" valueType="num">
                                      <p:cBhvr>
                                        <p:cTn id="9" dur="1000" fill="hold"/>
                                        <p:tgtEl>
                                          <p:spTgt spid="21506"/>
                                        </p:tgtEl>
                                        <p:attrNameLst>
                                          <p:attrName>style.rotation</p:attrName>
                                        </p:attrNameLst>
                                      </p:cBhvr>
                                      <p:tavLst>
                                        <p:tav tm="0">
                                          <p:val>
                                            <p:fltVal val="360"/>
                                          </p:val>
                                        </p:tav>
                                        <p:tav tm="100000">
                                          <p:val>
                                            <p:fltVal val="0"/>
                                          </p:val>
                                        </p:tav>
                                      </p:tavLst>
                                    </p:anim>
                                    <p:animEffect transition="in" filter="fade">
                                      <p:cBhvr>
                                        <p:cTn id="10" dur="1000"/>
                                        <p:tgtEl>
                                          <p:spTgt spid="2150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4)">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1736</TotalTime>
  <Words>3014</Words>
  <Application>Microsoft Office PowerPoint</Application>
  <PresentationFormat>Widescreen</PresentationFormat>
  <Paragraphs>297</Paragraphs>
  <Slides>27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3" baseType="lpstr">
      <vt:lpstr>Arial</vt:lpstr>
      <vt:lpstr>Calibri</vt:lpstr>
      <vt:lpstr>Calibri Light</vt:lpstr>
      <vt:lpstr>Times New Roman</vt:lpstr>
      <vt:lpstr>MỞ ĐẦU KHTN 7-HIỀN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cp:lastModifiedBy>
  <cp:revision>283</cp:revision>
  <dcterms:created xsi:type="dcterms:W3CDTF">2022-07-11T10:05:56Z</dcterms:created>
  <dcterms:modified xsi:type="dcterms:W3CDTF">2024-11-23T14:21:31Z</dcterms:modified>
</cp:coreProperties>
</file>