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57" r:id="rId4"/>
    <p:sldId id="334" r:id="rId5"/>
    <p:sldId id="271" r:id="rId6"/>
    <p:sldId id="273" r:id="rId7"/>
    <p:sldId id="424" r:id="rId8"/>
    <p:sldId id="392" r:id="rId9"/>
    <p:sldId id="277" r:id="rId10"/>
    <p:sldId id="405" r:id="rId11"/>
    <p:sldId id="406" r:id="rId12"/>
    <p:sldId id="407" r:id="rId13"/>
    <p:sldId id="408" r:id="rId14"/>
    <p:sldId id="409" r:id="rId15"/>
    <p:sldId id="412" r:id="rId16"/>
    <p:sldId id="411" r:id="rId17"/>
    <p:sldId id="413" r:id="rId18"/>
    <p:sldId id="414" r:id="rId19"/>
    <p:sldId id="415" r:id="rId20"/>
    <p:sldId id="416" r:id="rId21"/>
    <p:sldId id="417" r:id="rId22"/>
    <p:sldId id="425" r:id="rId23"/>
    <p:sldId id="427" r:id="rId24"/>
    <p:sldId id="418" r:id="rId25"/>
    <p:sldId id="419" r:id="rId26"/>
    <p:sldId id="420" r:id="rId27"/>
    <p:sldId id="410" r:id="rId28"/>
    <p:sldId id="421" r:id="rId29"/>
    <p:sldId id="42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9C0C24"/>
    <a:srgbClr val="FF0000"/>
    <a:srgbClr val="FF00FF"/>
    <a:srgbClr val="0000FF"/>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5" d="100"/>
          <a:sy n="85" d="100"/>
        </p:scale>
        <p:origin x="39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26/12/2024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26/12/2024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Th&#237;%20Nghi&#7879;m%20X&#225;c%20&#272;&#7883;nh%20Th&#224;nh%20Ph&#7847;n%20Nguy&#234;n%20T&#7889;%20Trong%20B&#244;ng.mp4"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p:cNvSpPr txBox="1"/>
          <p:nvPr/>
        </p:nvSpPr>
        <p:spPr>
          <a:xfrm>
            <a:off x="0" y="194661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25109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a:solidFill>
                  <a:srgbClr val="0000FF"/>
                </a:solidFill>
                <a:latin typeface="Times New Roman" pitchFamily="18" charset="0"/>
                <a:cs typeface="Times New Roman" pitchFamily="18" charset="0"/>
              </a:rPr>
              <a:t>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hydrogen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CH</a:t>
            </a:r>
            <a:r>
              <a:rPr lang="en-US" sz="2800" baseline="-25000" dirty="0">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C</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H</a:t>
            </a:r>
            <a:r>
              <a:rPr lang="en-US" sz="2800" baseline="-25000" dirty="0">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C</a:t>
            </a:r>
            <a:r>
              <a:rPr lang="en-US" sz="2800" baseline="-25000" dirty="0">
                <a:solidFill>
                  <a:srgbClr val="0000FF"/>
                </a:solidFill>
                <a:latin typeface="Times New Roman" pitchFamily="18" charset="0"/>
                <a:cs typeface="Times New Roman" pitchFamily="18" charset="0"/>
              </a:rPr>
              <a:t>6</a:t>
            </a:r>
            <a:r>
              <a:rPr lang="en-US" sz="2800" dirty="0">
                <a:solidFill>
                  <a:srgbClr val="0000FF"/>
                </a:solidFill>
                <a:latin typeface="Times New Roman" pitchFamily="18" charset="0"/>
                <a:cs typeface="Times New Roman" pitchFamily="18" charset="0"/>
              </a:rPr>
              <a:t>H</a:t>
            </a:r>
            <a:r>
              <a:rPr lang="en-US" sz="2800" baseline="-25000" dirty="0">
                <a:solidFill>
                  <a:srgbClr val="0000FF"/>
                </a:solidFill>
                <a:latin typeface="Times New Roman" pitchFamily="18" charset="0"/>
                <a:cs typeface="Times New Roman" pitchFamily="18" charset="0"/>
              </a:rPr>
              <a:t>6</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374566"/>
            <a:ext cx="12192000" cy="1538883"/>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Dẫn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xuất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hydrocarbon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H, O, N, </a:t>
            </a:r>
            <a:r>
              <a:rPr lang="en-US" sz="2800" dirty="0" err="1">
                <a:solidFill>
                  <a:srgbClr val="0000FF"/>
                </a:solidFill>
                <a:latin typeface="Times New Roman" pitchFamily="18" charset="0"/>
                <a:cs typeface="Times New Roman" pitchFamily="18" charset="0"/>
              </a:rPr>
              <a:t>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vi-VN" sz="2400" kern="0" dirty="0">
                <a:solidFill>
                  <a:srgbClr val="000000"/>
                </a:solidFill>
                <a:ea typeface="Calibri" panose="020F0502020204030204" pitchFamily="34" charset="0"/>
                <a:cs typeface="Arial" panose="020B0604020202020204" pitchFamily="34" charset="0"/>
              </a:rPr>
              <a:t>C</a:t>
            </a:r>
            <a:r>
              <a:rPr lang="vi-VN" sz="2400" kern="0" baseline="-25000" dirty="0">
                <a:solidFill>
                  <a:srgbClr val="000000"/>
                </a:solidFill>
                <a:ea typeface="Calibri" panose="020F0502020204030204" pitchFamily="34" charset="0"/>
                <a:cs typeface="Arial" panose="020B0604020202020204" pitchFamily="34" charset="0"/>
              </a:rPr>
              <a:t>6</a:t>
            </a:r>
            <a:r>
              <a:rPr lang="vi-VN" sz="2400" kern="0" dirty="0">
                <a:solidFill>
                  <a:srgbClr val="000000"/>
                </a:solidFill>
                <a:ea typeface="Calibri" panose="020F0502020204030204" pitchFamily="34" charset="0"/>
                <a:cs typeface="Arial" panose="020B0604020202020204" pitchFamily="34" charset="0"/>
              </a:rPr>
              <a:t>H</a:t>
            </a:r>
            <a:r>
              <a:rPr lang="vi-VN" sz="2400" kern="0" baseline="-25000" dirty="0">
                <a:solidFill>
                  <a:srgbClr val="000000"/>
                </a:solidFill>
                <a:ea typeface="Calibri" panose="020F0502020204030204" pitchFamily="34" charset="0"/>
                <a:cs typeface="Arial" panose="020B0604020202020204" pitchFamily="34" charset="0"/>
              </a:rPr>
              <a:t>12</a:t>
            </a:r>
            <a:r>
              <a:rPr lang="vi-VN" sz="2400" kern="0" dirty="0">
                <a:solidFill>
                  <a:srgbClr val="000000"/>
                </a:solidFill>
                <a:ea typeface="Calibri" panose="020F0502020204030204" pitchFamily="34" charset="0"/>
                <a:cs typeface="Arial" panose="020B0604020202020204" pitchFamily="34" charset="0"/>
              </a:rPr>
              <a:t>O</a:t>
            </a:r>
            <a:r>
              <a:rPr lang="vi-VN" sz="2400" kern="0" baseline="-25000" dirty="0">
                <a:solidFill>
                  <a:srgbClr val="000000"/>
                </a:solidFill>
                <a:ea typeface="Calibri" panose="020F0502020204030204" pitchFamily="34" charset="0"/>
                <a:cs typeface="Arial" panose="020B0604020202020204" pitchFamily="34" charset="0"/>
              </a:rPr>
              <a:t>6</a:t>
            </a:r>
            <a:r>
              <a:rPr lang="en-US" sz="2800" kern="0" baseline="-25000" dirty="0">
                <a:solidFill>
                  <a:srgbClr val="000000"/>
                </a:solidFill>
                <a:ea typeface="Calibri" panose="020F0502020204030204" pitchFamily="34" charset="0"/>
                <a:cs typeface="Arial" panose="020B0604020202020204" pitchFamily="34" charset="0"/>
              </a:rPr>
              <a:t>; </a:t>
            </a:r>
            <a:r>
              <a:rPr lang="vi-VN" sz="2400" kern="0" dirty="0">
                <a:solidFill>
                  <a:srgbClr val="000000"/>
                </a:solidFill>
                <a:ea typeface="Calibri" panose="020F0502020204030204" pitchFamily="34" charset="0"/>
                <a:cs typeface="Arial" panose="020B0604020202020204" pitchFamily="34" charset="0"/>
              </a:rPr>
              <a:t>CH</a:t>
            </a:r>
            <a:r>
              <a:rPr lang="vi-VN" sz="2400" kern="0" baseline="-25000" dirty="0">
                <a:solidFill>
                  <a:srgbClr val="000000"/>
                </a:solidFill>
                <a:ea typeface="Calibri" panose="020F0502020204030204" pitchFamily="34" charset="0"/>
                <a:cs typeface="Arial" panose="020B0604020202020204" pitchFamily="34" charset="0"/>
              </a:rPr>
              <a:t>3</a:t>
            </a:r>
            <a:r>
              <a:rPr lang="vi-VN" sz="2400" kern="0" dirty="0">
                <a:solidFill>
                  <a:srgbClr val="000000"/>
                </a:solidFill>
                <a:ea typeface="Calibri" panose="020F0502020204030204" pitchFamily="34" charset="0"/>
                <a:cs typeface="Arial" panose="020B0604020202020204" pitchFamily="34" charset="0"/>
              </a:rPr>
              <a:t>Cl</a:t>
            </a:r>
            <a:r>
              <a:rPr lang="en-US" sz="2400" kern="0" dirty="0">
                <a:solidFill>
                  <a:srgbClr val="000000"/>
                </a:solidFill>
                <a:ea typeface="Calibri" panose="020F0502020204030204" pitchFamily="34" charset="0"/>
                <a:cs typeface="Arial" panose="020B0604020202020204" pitchFamily="34" charset="0"/>
              </a:rPr>
              <a:t>; </a:t>
            </a:r>
            <a:r>
              <a:rPr lang="vi-VN" sz="2400" kern="0" dirty="0">
                <a:solidFill>
                  <a:srgbClr val="000000"/>
                </a:solidFill>
                <a:ea typeface="Calibri" panose="020F0502020204030204" pitchFamily="34" charset="0"/>
                <a:cs typeface="Arial" panose="020B0604020202020204" pitchFamily="34" charset="0"/>
              </a:rPr>
              <a:t>CH</a:t>
            </a:r>
            <a:r>
              <a:rPr lang="vi-VN" sz="2400" kern="0" baseline="-25000" dirty="0">
                <a:solidFill>
                  <a:srgbClr val="000000"/>
                </a:solidFill>
                <a:ea typeface="Calibri" panose="020F0502020204030204" pitchFamily="34" charset="0"/>
                <a:cs typeface="Arial" panose="020B0604020202020204" pitchFamily="34" charset="0"/>
              </a:rPr>
              <a:t>3</a:t>
            </a:r>
            <a:r>
              <a:rPr lang="vi-VN" sz="2400" kern="0" dirty="0">
                <a:solidFill>
                  <a:srgbClr val="000000"/>
                </a:solidFill>
                <a:ea typeface="Calibri" panose="020F0502020204030204" pitchFamily="34" charset="0"/>
                <a:cs typeface="Arial" panose="020B0604020202020204" pitchFamily="34" charset="0"/>
              </a:rPr>
              <a:t>OH</a:t>
            </a:r>
            <a:endParaRPr lang="en-US" sz="1100" dirty="0"/>
          </a:p>
          <a:p>
            <a:pPr algn="just"/>
            <a:endParaRPr lang="en-US" sz="2400" dirty="0"/>
          </a:p>
          <a:p>
            <a:pPr algn="just"/>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upRight)">
                                      <p:cBhvr>
                                        <p:cTn id="10" dur="1000"/>
                                        <p:tgtEl>
                                          <p:spTgt spid="12"/>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upRight)">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31998" y="60649"/>
            <a:ext cx="8098972" cy="6797351"/>
          </a:xfrm>
          <a:prstGeom prst="rect">
            <a:avLst/>
          </a:prstGeom>
          <a:noFill/>
          <a:ln w="9525">
            <a:noFill/>
            <a:miter lim="800000"/>
            <a:headEnd/>
            <a:tailEnd/>
          </a:ln>
          <a:effectLst/>
        </p:spPr>
      </p:pic>
      <p:cxnSp>
        <p:nvCxnSpPr>
          <p:cNvPr id="8" name="Straight Connector 7"/>
          <p:cNvCxnSpPr/>
          <p:nvPr/>
        </p:nvCxnSpPr>
        <p:spPr>
          <a:xfrm>
            <a:off x="5805714" y="4934857"/>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57549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46799" y="5783942"/>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967705" y="0"/>
            <a:ext cx="6219825" cy="6818982"/>
          </a:xfrm>
          <a:prstGeom prst="rect">
            <a:avLst/>
          </a:prstGeom>
          <a:noFill/>
          <a:ln w="9525">
            <a:noFill/>
            <a:miter lim="800000"/>
            <a:headEnd/>
            <a:tailEnd/>
          </a:ln>
          <a:effectLst/>
        </p:spPr>
      </p:pic>
      <p:cxnSp>
        <p:nvCxnSpPr>
          <p:cNvPr id="8" name="Straight Connector 7"/>
          <p:cNvCxnSpPr/>
          <p:nvPr/>
        </p:nvCxnSpPr>
        <p:spPr>
          <a:xfrm>
            <a:off x="7286171" y="5399314"/>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61429" y="6088743"/>
            <a:ext cx="14369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34227" y="6117771"/>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84570" y="6096000"/>
            <a:ext cx="143691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Righ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p:cNvSpPr txBox="1"/>
          <p:nvPr/>
        </p:nvSpPr>
        <p:spPr>
          <a:xfrm>
            <a:off x="0" y="19636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60276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2949390" y="1270908"/>
            <a:ext cx="4975412" cy="3711347"/>
          </a:xfrm>
          <a:prstGeom prst="rect">
            <a:avLst/>
          </a:prstGeom>
          <a:noFill/>
          <a:ln w="9525">
            <a:noFill/>
            <a:miter lim="800000"/>
            <a:headEnd/>
            <a:tailEnd/>
          </a:ln>
          <a:effectLst/>
        </p:spPr>
      </p:pic>
      <p:sp>
        <p:nvSpPr>
          <p:cNvPr id="16" name="TextBox 15"/>
          <p:cNvSpPr txBox="1"/>
          <p:nvPr/>
        </p:nvSpPr>
        <p:spPr>
          <a:xfrm>
            <a:off x="0" y="5000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541382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upRight)">
                                      <p:cBhvr>
                                        <p:cTn id="23" dur="1000"/>
                                        <p:tgtEl>
                                          <p:spTgt spid="16"/>
                                        </p:tgtEl>
                                      </p:cBhvr>
                                    </p:animEffect>
                                  </p:childTnLst>
                                </p:cTn>
                              </p:par>
                              <p:par>
                                <p:cTn id="24" presetID="21" presetClass="exit" presetSubtype="4" fill="hold" nodeType="withEffect">
                                  <p:stCondLst>
                                    <p:cond delay="0"/>
                                  </p:stCondLst>
                                  <p:childTnLst>
                                    <p:animEffect transition="out" filter="wheel(4)">
                                      <p:cBhvr>
                                        <p:cTn id="25" dur="1000"/>
                                        <p:tgtEl>
                                          <p:spTgt spid="5122"/>
                                        </p:tgtEl>
                                      </p:cBhvr>
                                    </p:animEffect>
                                    <p:set>
                                      <p:cBhvr>
                                        <p:cTn id="26" dur="1" fill="hold">
                                          <p:stCondLst>
                                            <p:cond delay="999"/>
                                          </p:stCondLst>
                                        </p:cTn>
                                        <p:tgtEl>
                                          <p:spTgt spid="5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upRigh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3608171"/>
            <a:ext cx="9303657" cy="134557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0" y="0"/>
            <a:ext cx="12192000" cy="4364638"/>
          </a:xfrm>
          <a:prstGeom prst="rect">
            <a:avLst/>
          </a:prstGeom>
          <a:noFill/>
          <a:ln w="9525">
            <a:noFill/>
            <a:miter lim="800000"/>
            <a:headEnd/>
            <a:tailEnd/>
          </a:ln>
          <a:effectLst/>
        </p:spPr>
      </p:pic>
      <p:sp>
        <p:nvSpPr>
          <p:cNvPr id="11" name="Rectangle 10"/>
          <p:cNvSpPr/>
          <p:nvPr/>
        </p:nvSpPr>
        <p:spPr>
          <a:xfrm>
            <a:off x="0" y="4960465"/>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Trong phân tử CH</a:t>
            </a:r>
            <a:r>
              <a:rPr lang="vi-VN" sz="2800" baseline="-25000" dirty="0">
                <a:solidFill>
                  <a:srgbClr val="FF00FF"/>
                </a:solidFill>
                <a:latin typeface="Times New Roman" pitchFamily="18" charset="0"/>
                <a:cs typeface="Times New Roman" pitchFamily="18" charset="0"/>
              </a:rPr>
              <a:t>4</a:t>
            </a:r>
            <a:r>
              <a:rPr lang="vi-VN" sz="2800" dirty="0">
                <a:solidFill>
                  <a:srgbClr val="FF00FF"/>
                </a:solidFill>
                <a:latin typeface="Times New Roman" pitchFamily="18" charset="0"/>
                <a:cs typeface="Times New Roman" pitchFamily="18" charset="0"/>
              </a:rPr>
              <a:t>, C sử dụng 4 electron lớp ngoài để tạo ra các cặp electron dùng chung với nguyên tử H =&gt; C có hóa trị IV trong phân tử CH</a:t>
            </a:r>
            <a:r>
              <a:rPr lang="vi-VN" sz="2800" baseline="-25000" dirty="0">
                <a:solidFill>
                  <a:srgbClr val="FF00FF"/>
                </a:solidFill>
                <a:latin typeface="Times New Roman" pitchFamily="18" charset="0"/>
                <a:cs typeface="Times New Roman" pitchFamily="18" charset="0"/>
              </a:rPr>
              <a:t>4</a:t>
            </a:r>
            <a:endParaRPr lang="en-US" sz="2800" baseline="-25000" dirty="0">
              <a:solidFill>
                <a:srgbClr val="FF00FF"/>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srcRect/>
          <a:stretch>
            <a:fillRect/>
          </a:stretch>
        </p:blipFill>
        <p:spPr bwMode="auto">
          <a:xfrm>
            <a:off x="0" y="4207782"/>
            <a:ext cx="9361714" cy="1636028"/>
          </a:xfrm>
          <a:prstGeom prst="rect">
            <a:avLst/>
          </a:prstGeom>
          <a:noFill/>
          <a:ln w="9525">
            <a:noFill/>
            <a:miter lim="800000"/>
            <a:headEnd/>
            <a:tailEnd/>
          </a:ln>
          <a:effectLst/>
        </p:spPr>
      </p:pic>
      <p:sp>
        <p:nvSpPr>
          <p:cNvPr id="12" name="Rectangle 11"/>
          <p:cNvSpPr/>
          <p:nvPr/>
        </p:nvSpPr>
        <p:spPr>
          <a:xfrm>
            <a:off x="0" y="5903893"/>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Trong phân tử CH</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OH, C sử dụng 4 electron lớp ngoài để tạo ra các cặp electron dùng chung với nguyên tử H và O =&gt; C có hóa trị IV trong phân tử CH</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OH</a:t>
            </a:r>
            <a:endParaRPr lang="en-US" sz="2800" dirty="0">
              <a:solidFill>
                <a:srgbClr val="FF00FF"/>
              </a:solidFill>
              <a:latin typeface="Times New Roman" pitchFamily="18" charset="0"/>
              <a:cs typeface="Times New Roman" pitchFamily="18" charset="0"/>
            </a:endParaRPr>
          </a:p>
        </p:txBody>
      </p:sp>
      <p:sp>
        <p:nvSpPr>
          <p:cNvPr id="13" name="Rectangle 12"/>
          <p:cNvSpPr/>
          <p:nvPr/>
        </p:nvSpPr>
        <p:spPr>
          <a:xfrm>
            <a:off x="0" y="5796330"/>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Trong phân tử methane và methylic alcohol, liên kết giữa các nguyên tử là liên kết cộng hóa trị do các nguyên tử sử dụng các cặp electron dùng chung để tạo liên kết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Effect transition="in" filter="fade">
                                      <p:cBhvr>
                                        <p:cTn id="17" dur="10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4)">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1" nodeType="clickEffect">
                                  <p:stCondLst>
                                    <p:cond delay="0"/>
                                  </p:stCondLst>
                                  <p:childTnLst>
                                    <p:anim calcmode="lin" valueType="num">
                                      <p:cBhvr>
                                        <p:cTn id="32" dur="1000"/>
                                        <p:tgtEl>
                                          <p:spTgt spid="11"/>
                                        </p:tgtEl>
                                        <p:attrNameLst>
                                          <p:attrName>ppt_w</p:attrName>
                                        </p:attrNameLst>
                                      </p:cBhvr>
                                      <p:tavLst>
                                        <p:tav tm="0">
                                          <p:val>
                                            <p:strVal val="ppt_w"/>
                                          </p:val>
                                        </p:tav>
                                        <p:tav tm="100000">
                                          <p:val>
                                            <p:fltVal val="0"/>
                                          </p:val>
                                        </p:tav>
                                      </p:tavLst>
                                    </p:anim>
                                    <p:anim calcmode="lin" valueType="num">
                                      <p:cBhvr>
                                        <p:cTn id="33" dur="1000"/>
                                        <p:tgtEl>
                                          <p:spTgt spid="11"/>
                                        </p:tgtEl>
                                        <p:attrNameLst>
                                          <p:attrName>ppt_h</p:attrName>
                                        </p:attrNameLst>
                                      </p:cBhvr>
                                      <p:tavLst>
                                        <p:tav tm="0">
                                          <p:val>
                                            <p:strVal val="ppt_h"/>
                                          </p:val>
                                        </p:tav>
                                        <p:tav tm="100000">
                                          <p:val>
                                            <p:fltVal val="0"/>
                                          </p:val>
                                        </p:tav>
                                      </p:tavLst>
                                    </p:anim>
                                    <p:set>
                                      <p:cBhvr>
                                        <p:cTn id="34" dur="1" fill="hold">
                                          <p:stCondLst>
                                            <p:cond delay="999"/>
                                          </p:stCondLst>
                                        </p:cTn>
                                        <p:tgtEl>
                                          <p:spTgt spid="11"/>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1000"/>
                                        <p:tgtEl>
                                          <p:spTgt spid="6147"/>
                                        </p:tgtEl>
                                        <p:attrNameLst>
                                          <p:attrName>ppt_w</p:attrName>
                                        </p:attrNameLst>
                                      </p:cBhvr>
                                      <p:tavLst>
                                        <p:tav tm="0">
                                          <p:val>
                                            <p:strVal val="ppt_w"/>
                                          </p:val>
                                        </p:tav>
                                        <p:tav tm="100000">
                                          <p:val>
                                            <p:fltVal val="0"/>
                                          </p:val>
                                        </p:tav>
                                      </p:tavLst>
                                    </p:anim>
                                    <p:anim calcmode="lin" valueType="num">
                                      <p:cBhvr>
                                        <p:cTn id="37" dur="1000"/>
                                        <p:tgtEl>
                                          <p:spTgt spid="6147"/>
                                        </p:tgtEl>
                                        <p:attrNameLst>
                                          <p:attrName>ppt_h</p:attrName>
                                        </p:attrNameLst>
                                      </p:cBhvr>
                                      <p:tavLst>
                                        <p:tav tm="0">
                                          <p:val>
                                            <p:strVal val="ppt_h"/>
                                          </p:val>
                                        </p:tav>
                                        <p:tav tm="100000">
                                          <p:val>
                                            <p:fltVal val="0"/>
                                          </p:val>
                                        </p:tav>
                                      </p:tavLst>
                                    </p:anim>
                                    <p:animEffect transition="out" filter="fade">
                                      <p:cBhvr>
                                        <p:cTn id="38" dur="1000"/>
                                        <p:tgtEl>
                                          <p:spTgt spid="6147"/>
                                        </p:tgtEl>
                                      </p:cBhvr>
                                    </p:animEffect>
                                    <p:set>
                                      <p:cBhvr>
                                        <p:cTn id="39" dur="1" fill="hold">
                                          <p:stCondLst>
                                            <p:cond delay="999"/>
                                          </p:stCondLst>
                                        </p:cTn>
                                        <p:tgtEl>
                                          <p:spTgt spid="6147"/>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1000"/>
                                        <p:tgtEl>
                                          <p:spTgt spid="12"/>
                                        </p:tgtEl>
                                        <p:attrNameLst>
                                          <p:attrName>ppt_w</p:attrName>
                                        </p:attrNameLst>
                                      </p:cBhvr>
                                      <p:tavLst>
                                        <p:tav tm="0">
                                          <p:val>
                                            <p:strVal val="ppt_w"/>
                                          </p:val>
                                        </p:tav>
                                        <p:tav tm="100000">
                                          <p:val>
                                            <p:fltVal val="0"/>
                                          </p:val>
                                        </p:tav>
                                      </p:tavLst>
                                    </p:anim>
                                    <p:anim calcmode="lin" valueType="num">
                                      <p:cBhvr>
                                        <p:cTn id="42" dur="1000"/>
                                        <p:tgtEl>
                                          <p:spTgt spid="12"/>
                                        </p:tgtEl>
                                        <p:attrNameLst>
                                          <p:attrName>ppt_h</p:attrName>
                                        </p:attrNameLst>
                                      </p:cBhvr>
                                      <p:tavLst>
                                        <p:tav tm="0">
                                          <p:val>
                                            <p:strVal val="ppt_h"/>
                                          </p:val>
                                        </p:tav>
                                        <p:tav tm="100000">
                                          <p:val>
                                            <p:fltVal val="0"/>
                                          </p:val>
                                        </p:tav>
                                      </p:tavLst>
                                    </p:anim>
                                    <p:animEffect transition="out" filter="fade">
                                      <p:cBhvr>
                                        <p:cTn id="43" dur="1000"/>
                                        <p:tgtEl>
                                          <p:spTgt spid="12"/>
                                        </p:tgtEl>
                                      </p:cBhvr>
                                    </p:animEffect>
                                    <p:set>
                                      <p:cBhvr>
                                        <p:cTn id="44" dur="1" fill="hold">
                                          <p:stCondLst>
                                            <p:cond delay="999"/>
                                          </p:stCondLst>
                                        </p:cTn>
                                        <p:tgtEl>
                                          <p:spTgt spid="12"/>
                                        </p:tgtEl>
                                        <p:attrNameLst>
                                          <p:attrName>style.visibility</p:attrName>
                                        </p:attrNameLst>
                                      </p:cBhvr>
                                      <p:to>
                                        <p:strVal val="hidden"/>
                                      </p:to>
                                    </p:set>
                                  </p:childTnLst>
                                </p:cTn>
                              </p:par>
                              <p:par>
                                <p:cTn id="45" presetID="53" presetClass="entr" presetSubtype="0" fill="hold" nodeType="withEffect">
                                  <p:stCondLst>
                                    <p:cond delay="0"/>
                                  </p:stCondLst>
                                  <p:childTnLst>
                                    <p:set>
                                      <p:cBhvr>
                                        <p:cTn id="46" dur="1" fill="hold">
                                          <p:stCondLst>
                                            <p:cond delay="0"/>
                                          </p:stCondLst>
                                        </p:cTn>
                                        <p:tgtEl>
                                          <p:spTgt spid="6148"/>
                                        </p:tgtEl>
                                        <p:attrNameLst>
                                          <p:attrName>style.visibility</p:attrName>
                                        </p:attrNameLst>
                                      </p:cBhvr>
                                      <p:to>
                                        <p:strVal val="visible"/>
                                      </p:to>
                                    </p:set>
                                    <p:anim calcmode="lin" valueType="num">
                                      <p:cBhvr>
                                        <p:cTn id="47" dur="1000" fill="hold"/>
                                        <p:tgtEl>
                                          <p:spTgt spid="6148"/>
                                        </p:tgtEl>
                                        <p:attrNameLst>
                                          <p:attrName>ppt_w</p:attrName>
                                        </p:attrNameLst>
                                      </p:cBhvr>
                                      <p:tavLst>
                                        <p:tav tm="0">
                                          <p:val>
                                            <p:fltVal val="0"/>
                                          </p:val>
                                        </p:tav>
                                        <p:tav tm="100000">
                                          <p:val>
                                            <p:strVal val="#ppt_w"/>
                                          </p:val>
                                        </p:tav>
                                      </p:tavLst>
                                    </p:anim>
                                    <p:anim calcmode="lin" valueType="num">
                                      <p:cBhvr>
                                        <p:cTn id="48" dur="1000" fill="hold"/>
                                        <p:tgtEl>
                                          <p:spTgt spid="6148"/>
                                        </p:tgtEl>
                                        <p:attrNameLst>
                                          <p:attrName>ppt_h</p:attrName>
                                        </p:attrNameLst>
                                      </p:cBhvr>
                                      <p:tavLst>
                                        <p:tav tm="0">
                                          <p:val>
                                            <p:fltVal val="0"/>
                                          </p:val>
                                        </p:tav>
                                        <p:tav tm="100000">
                                          <p:val>
                                            <p:strVal val="#ppt_h"/>
                                          </p:val>
                                        </p:tav>
                                      </p:tavLst>
                                    </p:anim>
                                    <p:animEffect transition="in" filter="fade">
                                      <p:cBhvr>
                                        <p:cTn id="49" dur="1000"/>
                                        <p:tgtEl>
                                          <p:spTgt spid="614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900" decel="100000" fill="hold"/>
                                        <p:tgtEl>
                                          <p:spTgt spid="1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192000" cy="4364638"/>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30625" y="4201204"/>
            <a:ext cx="11974287" cy="258694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p:cNvSpPr txBox="1"/>
          <p:nvPr/>
        </p:nvSpPr>
        <p:spPr>
          <a:xfrm>
            <a:off x="331694" y="616952"/>
            <a:ext cx="11367247"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331694" y="1317479"/>
            <a:ext cx="11367247"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331694" y="2124663"/>
            <a:ext cx="11367247"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luôn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IV, hydrogen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 oxygen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upRight)">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942" y="4261241"/>
            <a:ext cx="11016343" cy="584775"/>
          </a:xfrm>
          <a:prstGeom prst="rect">
            <a:avLst/>
          </a:prstGeom>
        </p:spPr>
        <p:txBody>
          <a:bodyPr wrap="square">
            <a:spAutoFit/>
          </a:bodyPr>
          <a:lstStyle/>
          <a:p>
            <a:pPr algn="just"/>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của</a:t>
            </a:r>
            <a:r>
              <a:rPr lang="en-US" sz="3200" dirty="0">
                <a:solidFill>
                  <a:srgbClr val="FF00FF"/>
                </a:solidFill>
                <a:latin typeface="Times New Roman" pitchFamily="18" charset="0"/>
                <a:cs typeface="Times New Roman" pitchFamily="18" charset="0"/>
              </a:rPr>
              <a:t> C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4; </a:t>
            </a:r>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của</a:t>
            </a:r>
            <a:r>
              <a:rPr lang="en-US" sz="3200" dirty="0">
                <a:solidFill>
                  <a:srgbClr val="FF00FF"/>
                </a:solidFill>
                <a:latin typeface="Times New Roman" pitchFamily="18" charset="0"/>
                <a:cs typeface="Times New Roman" pitchFamily="18" charset="0"/>
              </a:rPr>
              <a:t> H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1; </a:t>
            </a:r>
            <a:r>
              <a:rPr lang="en-US" sz="3200" dirty="0" err="1">
                <a:solidFill>
                  <a:srgbClr val="FF00FF"/>
                </a:solidFill>
                <a:latin typeface="Times New Roman" pitchFamily="18" charset="0"/>
                <a:cs typeface="Times New Roman" pitchFamily="18" charset="0"/>
              </a:rPr>
              <a:t>số</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của</a:t>
            </a:r>
            <a:r>
              <a:rPr lang="en-US" sz="3200" dirty="0">
                <a:solidFill>
                  <a:srgbClr val="FF00FF"/>
                </a:solidFill>
                <a:latin typeface="Times New Roman" pitchFamily="18" charset="0"/>
                <a:cs typeface="Times New Roman" pitchFamily="18" charset="0"/>
              </a:rPr>
              <a:t> O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2</a:t>
            </a:r>
          </a:p>
        </p:txBody>
      </p:sp>
      <p:grpSp>
        <p:nvGrpSpPr>
          <p:cNvPr id="7" name="Group 6"/>
          <p:cNvGrpSpPr/>
          <p:nvPr/>
        </p:nvGrpSpPr>
        <p:grpSpPr>
          <a:xfrm>
            <a:off x="377371" y="0"/>
            <a:ext cx="11016343" cy="3861192"/>
            <a:chOff x="1712684" y="0"/>
            <a:chExt cx="9681030" cy="3861192"/>
          </a:xfrm>
        </p:grpSpPr>
        <p:pic>
          <p:nvPicPr>
            <p:cNvPr id="9218" name="Picture 2"/>
            <p:cNvPicPr>
              <a:picLocks noChangeAspect="1" noChangeArrowheads="1"/>
            </p:cNvPicPr>
            <p:nvPr/>
          </p:nvPicPr>
          <p:blipFill>
            <a:blip r:embed="rId2"/>
            <a:srcRect/>
            <a:stretch>
              <a:fillRect/>
            </a:stretch>
          </p:blipFill>
          <p:spPr bwMode="auto">
            <a:xfrm>
              <a:off x="1712684" y="0"/>
              <a:ext cx="4441371" cy="386119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853176" y="420915"/>
              <a:ext cx="5540538" cy="3272130"/>
            </a:xfrm>
            <a:prstGeom prst="rect">
              <a:avLst/>
            </a:prstGeom>
            <a:noFill/>
            <a:ln w="9525">
              <a:noFill/>
              <a:miter lim="800000"/>
              <a:headEnd/>
              <a:tailEnd/>
            </a:ln>
            <a:effectLst/>
          </p:spPr>
        </p:pic>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0" y="25826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carbon</a:t>
            </a:r>
          </a:p>
        </p:txBody>
      </p:sp>
      <p:sp>
        <p:nvSpPr>
          <p:cNvPr id="20" name="TextBox 19"/>
          <p:cNvSpPr txBox="1"/>
          <p:nvPr/>
        </p:nvSpPr>
        <p:spPr>
          <a:xfrm>
            <a:off x="0" y="741927"/>
            <a:ext cx="12192000" cy="1384995"/>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H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carbon: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vòng</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547956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Trật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93059" y="2670205"/>
            <a:ext cx="10873605" cy="21989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upRight)">
                                      <p:cBhvr>
                                        <p:cTn id="24" dur="1000"/>
                                        <p:tgtEl>
                                          <p:spTgt spid="21"/>
                                        </p:tgtEl>
                                      </p:cBhvr>
                                    </p:animEffect>
                                  </p:childTnLst>
                                </p:cTn>
                              </p:par>
                              <p:par>
                                <p:cTn id="25" presetID="53" presetClass="exit" presetSubtype="0" fill="hold" nodeType="withEffect">
                                  <p:stCondLst>
                                    <p:cond delay="0"/>
                                  </p:stCondLst>
                                  <p:childTnLst>
                                    <p:anim calcmode="lin" valueType="num">
                                      <p:cBhvr>
                                        <p:cTn id="26" dur="1000"/>
                                        <p:tgtEl>
                                          <p:spTgt spid="1026"/>
                                        </p:tgtEl>
                                        <p:attrNameLst>
                                          <p:attrName>ppt_w</p:attrName>
                                        </p:attrNameLst>
                                      </p:cBhvr>
                                      <p:tavLst>
                                        <p:tav tm="0">
                                          <p:val>
                                            <p:strVal val="ppt_w"/>
                                          </p:val>
                                        </p:tav>
                                        <p:tav tm="100000">
                                          <p:val>
                                            <p:fltVal val="0"/>
                                          </p:val>
                                        </p:tav>
                                      </p:tavLst>
                                    </p:anim>
                                    <p:anim calcmode="lin" valueType="num">
                                      <p:cBhvr>
                                        <p:cTn id="27" dur="1000"/>
                                        <p:tgtEl>
                                          <p:spTgt spid="1026"/>
                                        </p:tgtEl>
                                        <p:attrNameLst>
                                          <p:attrName>ppt_h</p:attrName>
                                        </p:attrNameLst>
                                      </p:cBhvr>
                                      <p:tavLst>
                                        <p:tav tm="0">
                                          <p:val>
                                            <p:strVal val="ppt_h"/>
                                          </p:val>
                                        </p:tav>
                                        <p:tav tm="100000">
                                          <p:val>
                                            <p:fltVal val="0"/>
                                          </p:val>
                                        </p:tav>
                                      </p:tavLst>
                                    </p:anim>
                                    <p:animEffect transition="out" filter="fade">
                                      <p:cBhvr>
                                        <p:cTn id="28" dur="1000"/>
                                        <p:tgtEl>
                                          <p:spTgt spid="1026"/>
                                        </p:tgtEl>
                                      </p:cBhvr>
                                    </p:animEffect>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2017486" y="4426857"/>
            <a:ext cx="7939314" cy="2431143"/>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393344" y="0"/>
            <a:ext cx="9477829" cy="449639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1000" fill="hold"/>
                                        <p:tgtEl>
                                          <p:spTgt spid="9220"/>
                                        </p:tgtEl>
                                        <p:attrNameLst>
                                          <p:attrName>ppt_w</p:attrName>
                                        </p:attrNameLst>
                                      </p:cBhvr>
                                      <p:tavLst>
                                        <p:tav tm="0">
                                          <p:val>
                                            <p:fltVal val="0"/>
                                          </p:val>
                                        </p:tav>
                                        <p:tav tm="100000">
                                          <p:val>
                                            <p:strVal val="#ppt_w"/>
                                          </p:val>
                                        </p:tav>
                                      </p:tavLst>
                                    </p:anim>
                                    <p:anim calcmode="lin" valueType="num">
                                      <p:cBhvr>
                                        <p:cTn id="15" dur="1000" fill="hold"/>
                                        <p:tgtEl>
                                          <p:spTgt spid="9220"/>
                                        </p:tgtEl>
                                        <p:attrNameLst>
                                          <p:attrName>ppt_h</p:attrName>
                                        </p:attrNameLst>
                                      </p:cBhvr>
                                      <p:tavLst>
                                        <p:tav tm="0">
                                          <p:val>
                                            <p:fltVal val="0"/>
                                          </p:val>
                                        </p:tav>
                                        <p:tav tm="100000">
                                          <p:val>
                                            <p:strVal val="#ppt_h"/>
                                          </p:val>
                                        </p:tav>
                                      </p:tavLst>
                                    </p:anim>
                                    <p:anim calcmode="lin" valueType="num">
                                      <p:cBhvr>
                                        <p:cTn id="16" dur="1000" fill="hold"/>
                                        <p:tgtEl>
                                          <p:spTgt spid="9220"/>
                                        </p:tgtEl>
                                        <p:attrNameLst>
                                          <p:attrName>style.rotation</p:attrName>
                                        </p:attrNameLst>
                                      </p:cBhvr>
                                      <p:tavLst>
                                        <p:tav tm="0">
                                          <p:val>
                                            <p:fltVal val="360"/>
                                          </p:val>
                                        </p:tav>
                                        <p:tav tm="100000">
                                          <p:val>
                                            <p:fltVal val="0"/>
                                          </p:val>
                                        </p:tav>
                                      </p:tavLst>
                                    </p:anim>
                                    <p:animEffect transition="in" filter="fade">
                                      <p:cBhvr>
                                        <p:cTn id="1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1323439"/>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7: </a:t>
            </a:r>
            <a:r>
              <a:rPr lang="en-US" sz="4000" b="1" dirty="0" err="1">
                <a:solidFill>
                  <a:srgbClr val="0000FF"/>
                </a:solidFill>
                <a:latin typeface="Times New Roman" pitchFamily="18" charset="0"/>
                <a:cs typeface="Times New Roman" pitchFamily="18" charset="0"/>
              </a:rPr>
              <a:t>GIỚI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THIỆU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HỮU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HYDROCARBON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NGUỒN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LIỆU</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19: </a:t>
            </a:r>
            <a:r>
              <a:rPr lang="en-US" sz="3600" b="1" dirty="0" err="1">
                <a:solidFill>
                  <a:srgbClr val="0000FF"/>
                </a:solidFill>
                <a:latin typeface="Times New Roman" pitchFamily="18" charset="0"/>
                <a:cs typeface="Times New Roman" pitchFamily="18" charset="0"/>
              </a:rPr>
              <a:t>GIỚI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THIỆU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HỮU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CƠ</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4252686" y="0"/>
            <a:ext cx="7939314" cy="2431143"/>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8359745" y="2291220"/>
            <a:ext cx="3585482" cy="225538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698286" y="2441354"/>
            <a:ext cx="3284538" cy="1964121"/>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4234510" y="4405994"/>
            <a:ext cx="4097624" cy="1182007"/>
          </a:xfrm>
          <a:prstGeom prst="rect">
            <a:avLst/>
          </a:prstGeom>
          <a:noFill/>
          <a:ln w="9525">
            <a:noFill/>
            <a:miter lim="800000"/>
            <a:headEnd/>
            <a:tailEnd/>
          </a:ln>
          <a:effectLst/>
        </p:spPr>
      </p:pic>
      <p:pic>
        <p:nvPicPr>
          <p:cNvPr id="11271" name="Picture 7"/>
          <p:cNvPicPr>
            <a:picLocks noChangeAspect="1" noChangeArrowheads="1"/>
          </p:cNvPicPr>
          <p:nvPr/>
        </p:nvPicPr>
        <p:blipFill>
          <a:blip r:embed="rId6"/>
          <a:srcRect/>
          <a:stretch>
            <a:fillRect/>
          </a:stretch>
        </p:blipFill>
        <p:spPr bwMode="auto">
          <a:xfrm>
            <a:off x="2099066" y="5631542"/>
            <a:ext cx="10034870" cy="1151228"/>
          </a:xfrm>
          <a:prstGeom prst="rect">
            <a:avLst/>
          </a:prstGeom>
          <a:noFill/>
          <a:ln w="9525">
            <a:solidFill>
              <a:srgbClr val="FF0000"/>
            </a:solidFill>
            <a:miter lim="800000"/>
            <a:headEnd/>
            <a:tailEnd/>
          </a:ln>
          <a:effectLst/>
        </p:spPr>
      </p:pic>
      <p:pic>
        <p:nvPicPr>
          <p:cNvPr id="11272" name="Picture 8"/>
          <p:cNvPicPr>
            <a:picLocks noChangeAspect="1" noChangeArrowheads="1"/>
          </p:cNvPicPr>
          <p:nvPr/>
        </p:nvPicPr>
        <p:blipFill>
          <a:blip r:embed="rId7"/>
          <a:srcRect/>
          <a:stretch>
            <a:fillRect/>
          </a:stretch>
        </p:blipFill>
        <p:spPr bwMode="auto">
          <a:xfrm>
            <a:off x="-1" y="-1"/>
            <a:ext cx="3831771" cy="3445079"/>
          </a:xfrm>
          <a:prstGeom prst="rect">
            <a:avLst/>
          </a:prstGeom>
          <a:noFill/>
          <a:ln w="9525">
            <a:noFill/>
            <a:miter lim="800000"/>
            <a:headEnd/>
            <a:tailEnd/>
          </a:ln>
          <a:effectLst/>
        </p:spPr>
      </p:pic>
      <p:sp>
        <p:nvSpPr>
          <p:cNvPr id="11" name="Rectangle 10"/>
          <p:cNvSpPr/>
          <p:nvPr/>
        </p:nvSpPr>
        <p:spPr>
          <a:xfrm>
            <a:off x="0" y="3278779"/>
            <a:ext cx="4702629"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ethylic alcohol: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O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a:t>
            </a:r>
          </a:p>
        </p:txBody>
      </p:sp>
      <p:sp>
        <p:nvSpPr>
          <p:cNvPr id="12" name="Rectangle 11"/>
          <p:cNvSpPr/>
          <p:nvPr/>
        </p:nvSpPr>
        <p:spPr>
          <a:xfrm>
            <a:off x="0" y="5463792"/>
            <a:ext cx="4630057"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dimethyl</a:t>
            </a:r>
            <a:r>
              <a:rPr lang="en-US" sz="2800" dirty="0">
                <a:solidFill>
                  <a:srgbClr val="FF00FF"/>
                </a:solidFill>
                <a:latin typeface="Times New Roman" pitchFamily="18" charset="0"/>
                <a:cs typeface="Times New Roman" pitchFamily="18" charset="0"/>
              </a:rPr>
              <a:t> ether: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O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a:t>
            </a:r>
          </a:p>
        </p:txBody>
      </p:sp>
      <p:pic>
        <p:nvPicPr>
          <p:cNvPr id="11273" name="Picture 9"/>
          <p:cNvPicPr>
            <a:picLocks noChangeAspect="1" noChangeArrowheads="1"/>
          </p:cNvPicPr>
          <p:nvPr/>
        </p:nvPicPr>
        <p:blipFill>
          <a:blip r:embed="rId8"/>
          <a:srcRect/>
          <a:stretch>
            <a:fillRect/>
          </a:stretch>
        </p:blipFill>
        <p:spPr bwMode="auto">
          <a:xfrm>
            <a:off x="8153463" y="4368800"/>
            <a:ext cx="4038538" cy="94342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Effect transition="in" filter="fade">
                                      <p:cBhvr>
                                        <p:cTn id="9" dur="10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1000" fill="hold"/>
                                        <p:tgtEl>
                                          <p:spTgt spid="11267"/>
                                        </p:tgtEl>
                                        <p:attrNameLst>
                                          <p:attrName>ppt_w</p:attrName>
                                        </p:attrNameLst>
                                      </p:cBhvr>
                                      <p:tavLst>
                                        <p:tav tm="0">
                                          <p:val>
                                            <p:fltVal val="0"/>
                                          </p:val>
                                        </p:tav>
                                        <p:tav tm="100000">
                                          <p:val>
                                            <p:strVal val="#ppt_w"/>
                                          </p:val>
                                        </p:tav>
                                      </p:tavLst>
                                    </p:anim>
                                    <p:anim calcmode="lin" valueType="num">
                                      <p:cBhvr>
                                        <p:cTn id="15" dur="1000" fill="hold"/>
                                        <p:tgtEl>
                                          <p:spTgt spid="11267"/>
                                        </p:tgtEl>
                                        <p:attrNameLst>
                                          <p:attrName>ppt_h</p:attrName>
                                        </p:attrNameLst>
                                      </p:cBhvr>
                                      <p:tavLst>
                                        <p:tav tm="0">
                                          <p:val>
                                            <p:fltVal val="0"/>
                                          </p:val>
                                        </p:tav>
                                        <p:tav tm="100000">
                                          <p:val>
                                            <p:strVal val="#ppt_h"/>
                                          </p:val>
                                        </p:tav>
                                      </p:tavLst>
                                    </p:anim>
                                    <p:animEffect transition="in" filter="fade">
                                      <p:cBhvr>
                                        <p:cTn id="16" dur="10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 calcmode="lin" valueType="num">
                                      <p:cBhvr>
                                        <p:cTn id="21" dur="1000" fill="hold"/>
                                        <p:tgtEl>
                                          <p:spTgt spid="11269"/>
                                        </p:tgtEl>
                                        <p:attrNameLst>
                                          <p:attrName>ppt_w</p:attrName>
                                        </p:attrNameLst>
                                      </p:cBhvr>
                                      <p:tavLst>
                                        <p:tav tm="0">
                                          <p:val>
                                            <p:fltVal val="0"/>
                                          </p:val>
                                        </p:tav>
                                        <p:tav tm="100000">
                                          <p:val>
                                            <p:strVal val="#ppt_w"/>
                                          </p:val>
                                        </p:tav>
                                      </p:tavLst>
                                    </p:anim>
                                    <p:anim calcmode="lin" valueType="num">
                                      <p:cBhvr>
                                        <p:cTn id="22" dur="1000" fill="hold"/>
                                        <p:tgtEl>
                                          <p:spTgt spid="11269"/>
                                        </p:tgtEl>
                                        <p:attrNameLst>
                                          <p:attrName>ppt_h</p:attrName>
                                        </p:attrNameLst>
                                      </p:cBhvr>
                                      <p:tavLst>
                                        <p:tav tm="0">
                                          <p:val>
                                            <p:fltVal val="0"/>
                                          </p:val>
                                        </p:tav>
                                        <p:tav tm="100000">
                                          <p:val>
                                            <p:strVal val="#ppt_h"/>
                                          </p:val>
                                        </p:tav>
                                      </p:tavLst>
                                    </p:anim>
                                    <p:animEffect transition="in" filter="fade">
                                      <p:cBhvr>
                                        <p:cTn id="23" dur="1000"/>
                                        <p:tgtEl>
                                          <p:spTgt spid="1126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1273"/>
                                        </p:tgtEl>
                                        <p:attrNameLst>
                                          <p:attrName>style.visibility</p:attrName>
                                        </p:attrNameLst>
                                      </p:cBhvr>
                                      <p:to>
                                        <p:strVal val="visible"/>
                                      </p:to>
                                    </p:set>
                                    <p:animEffect transition="in" filter="wheel(4)">
                                      <p:cBhvr>
                                        <p:cTn id="28" dur="1000"/>
                                        <p:tgtEl>
                                          <p:spTgt spid="1127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1272"/>
                                        </p:tgtEl>
                                        <p:attrNameLst>
                                          <p:attrName>style.visibility</p:attrName>
                                        </p:attrNameLst>
                                      </p:cBhvr>
                                      <p:to>
                                        <p:strVal val="visible"/>
                                      </p:to>
                                    </p:set>
                                    <p:anim calcmode="lin" valueType="num">
                                      <p:cBhvr>
                                        <p:cTn id="33" dur="1000" fill="hold"/>
                                        <p:tgtEl>
                                          <p:spTgt spid="11272"/>
                                        </p:tgtEl>
                                        <p:attrNameLst>
                                          <p:attrName>ppt_w</p:attrName>
                                        </p:attrNameLst>
                                      </p:cBhvr>
                                      <p:tavLst>
                                        <p:tav tm="0">
                                          <p:val>
                                            <p:fltVal val="0"/>
                                          </p:val>
                                        </p:tav>
                                        <p:tav tm="100000">
                                          <p:val>
                                            <p:strVal val="#ppt_w"/>
                                          </p:val>
                                        </p:tav>
                                      </p:tavLst>
                                    </p:anim>
                                    <p:anim calcmode="lin" valueType="num">
                                      <p:cBhvr>
                                        <p:cTn id="34" dur="1000" fill="hold"/>
                                        <p:tgtEl>
                                          <p:spTgt spid="11272"/>
                                        </p:tgtEl>
                                        <p:attrNameLst>
                                          <p:attrName>ppt_h</p:attrName>
                                        </p:attrNameLst>
                                      </p:cBhvr>
                                      <p:tavLst>
                                        <p:tav tm="0">
                                          <p:val>
                                            <p:fltVal val="0"/>
                                          </p:val>
                                        </p:tav>
                                        <p:tav tm="100000">
                                          <p:val>
                                            <p:strVal val="#ppt_h"/>
                                          </p:val>
                                        </p:tav>
                                      </p:tavLst>
                                    </p:anim>
                                    <p:animEffect transition="in" filter="fade">
                                      <p:cBhvr>
                                        <p:cTn id="35" dur="1000"/>
                                        <p:tgtEl>
                                          <p:spTgt spid="11272"/>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360"/>
                                          </p:val>
                                        </p:tav>
                                        <p:tav tm="100000">
                                          <p:val>
                                            <p:fltVal val="0"/>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36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iterate type="lt">
                                    <p:tmPct val="5000"/>
                                  </p:iterate>
                                  <p:childTnLst>
                                    <p:set>
                                      <p:cBhvr>
                                        <p:cTn id="55" dur="1" fill="hold">
                                          <p:stCondLst>
                                            <p:cond delay="0"/>
                                          </p:stCondLst>
                                        </p:cTn>
                                        <p:tgtEl>
                                          <p:spTgt spid="11271"/>
                                        </p:tgtEl>
                                        <p:attrNameLst>
                                          <p:attrName>style.visibility</p:attrName>
                                        </p:attrNameLst>
                                      </p:cBhvr>
                                      <p:to>
                                        <p:strVal val="visible"/>
                                      </p:to>
                                    </p:set>
                                    <p:anim calcmode="lin" valueType="num">
                                      <p:cBhvr>
                                        <p:cTn id="56" dur="1000" fill="hold"/>
                                        <p:tgtEl>
                                          <p:spTgt spid="11271"/>
                                        </p:tgtEl>
                                        <p:attrNameLst>
                                          <p:attrName>ppt_w</p:attrName>
                                        </p:attrNameLst>
                                      </p:cBhvr>
                                      <p:tavLst>
                                        <p:tav tm="0">
                                          <p:val>
                                            <p:fltVal val="0"/>
                                          </p:val>
                                        </p:tav>
                                        <p:tav tm="100000">
                                          <p:val>
                                            <p:strVal val="#ppt_w"/>
                                          </p:val>
                                        </p:tav>
                                      </p:tavLst>
                                    </p:anim>
                                    <p:anim calcmode="lin" valueType="num">
                                      <p:cBhvr>
                                        <p:cTn id="57" dur="1000" fill="hold"/>
                                        <p:tgtEl>
                                          <p:spTgt spid="11271"/>
                                        </p:tgtEl>
                                        <p:attrNameLst>
                                          <p:attrName>ppt_h</p:attrName>
                                        </p:attrNameLst>
                                      </p:cBhvr>
                                      <p:tavLst>
                                        <p:tav tm="0">
                                          <p:val>
                                            <p:fltVal val="0"/>
                                          </p:val>
                                        </p:tav>
                                        <p:tav tm="100000">
                                          <p:val>
                                            <p:strVal val="#ppt_h"/>
                                          </p:val>
                                        </p:tav>
                                      </p:tavLst>
                                    </p:anim>
                                    <p:anim calcmode="lin" valueType="num">
                                      <p:cBhvr>
                                        <p:cTn id="58" dur="1000" fill="hold"/>
                                        <p:tgtEl>
                                          <p:spTgt spid="11271"/>
                                        </p:tgtEl>
                                        <p:attrNameLst>
                                          <p:attrName>style.rotation</p:attrName>
                                        </p:attrNameLst>
                                      </p:cBhvr>
                                      <p:tavLst>
                                        <p:tav tm="0">
                                          <p:val>
                                            <p:fltVal val="90"/>
                                          </p:val>
                                        </p:tav>
                                        <p:tav tm="100000">
                                          <p:val>
                                            <p:fltVal val="0"/>
                                          </p:val>
                                        </p:tav>
                                      </p:tavLst>
                                    </p:anim>
                                    <p:animEffect transition="in" filter="fade">
                                      <p:cBhvr>
                                        <p:cTn id="59" dur="1000"/>
                                        <p:tgtEl>
                                          <p:spTgt spid="11271"/>
                                        </p:tgtEl>
                                      </p:cBhvr>
                                    </p:animEffect>
                                  </p:childTnLst>
                                </p:cTn>
                              </p:par>
                              <p:par>
                                <p:cTn id="60" presetID="53" presetClass="exit" presetSubtype="0" fill="hold" grpId="1" nodeType="with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500"/>
                                        <p:tgtEl>
                                          <p:spTgt spid="11"/>
                                        </p:tgtEl>
                                        <p:attrNameLst>
                                          <p:attrName>ppt_w</p:attrName>
                                        </p:attrNameLst>
                                      </p:cBhvr>
                                      <p:tavLst>
                                        <p:tav tm="0">
                                          <p:val>
                                            <p:strVal val="ppt_w"/>
                                          </p:val>
                                        </p:tav>
                                        <p:tav tm="100000">
                                          <p:val>
                                            <p:fltVal val="0"/>
                                          </p:val>
                                        </p:tav>
                                      </p:tavLst>
                                    </p:anim>
                                    <p:anim calcmode="lin" valueType="num">
                                      <p:cBhvr>
                                        <p:cTn id="67" dur="500"/>
                                        <p:tgtEl>
                                          <p:spTgt spid="11"/>
                                        </p:tgtEl>
                                        <p:attrNameLst>
                                          <p:attrName>ppt_h</p:attrName>
                                        </p:attrNameLst>
                                      </p:cBhvr>
                                      <p:tavLst>
                                        <p:tav tm="0">
                                          <p:val>
                                            <p:strVal val="ppt_h"/>
                                          </p:val>
                                        </p:tav>
                                        <p:tav tm="100000">
                                          <p:val>
                                            <p:fltVal val="0"/>
                                          </p:val>
                                        </p:tav>
                                      </p:tavLst>
                                    </p:anim>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11272"/>
                                        </p:tgtEl>
                                        <p:attrNameLst>
                                          <p:attrName>ppt_w</p:attrName>
                                        </p:attrNameLst>
                                      </p:cBhvr>
                                      <p:tavLst>
                                        <p:tav tm="0">
                                          <p:val>
                                            <p:strVal val="ppt_w"/>
                                          </p:val>
                                        </p:tav>
                                        <p:tav tm="100000">
                                          <p:val>
                                            <p:fltVal val="0"/>
                                          </p:val>
                                        </p:tav>
                                      </p:tavLst>
                                    </p:anim>
                                    <p:anim calcmode="lin" valueType="num">
                                      <p:cBhvr>
                                        <p:cTn id="72" dur="500"/>
                                        <p:tgtEl>
                                          <p:spTgt spid="11272"/>
                                        </p:tgtEl>
                                        <p:attrNameLst>
                                          <p:attrName>ppt_h</p:attrName>
                                        </p:attrNameLst>
                                      </p:cBhvr>
                                      <p:tavLst>
                                        <p:tav tm="0">
                                          <p:val>
                                            <p:strVal val="ppt_h"/>
                                          </p:val>
                                        </p:tav>
                                        <p:tav tm="100000">
                                          <p:val>
                                            <p:fltVal val="0"/>
                                          </p:val>
                                        </p:tav>
                                      </p:tavLst>
                                    </p:anim>
                                    <p:animEffect transition="out" filter="fade">
                                      <p:cBhvr>
                                        <p:cTn id="73" dur="500"/>
                                        <p:tgtEl>
                                          <p:spTgt spid="11272"/>
                                        </p:tgtEl>
                                      </p:cBhvr>
                                    </p:animEffect>
                                    <p:set>
                                      <p:cBhvr>
                                        <p:cTn id="74" dur="1" fill="hold">
                                          <p:stCondLst>
                                            <p:cond delay="499"/>
                                          </p:stCondLst>
                                        </p:cTn>
                                        <p:tgtEl>
                                          <p:spTgt spid="11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TextBox 20"/>
          <p:cNvSpPr txBox="1"/>
          <p:nvPr/>
        </p:nvSpPr>
        <p:spPr>
          <a:xfrm>
            <a:off x="0" y="56519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Trật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1351956"/>
            <a:ext cx="12192000" cy="1384995"/>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7E0B45-84DF-4B0F-93BF-AA1DC57876D4}"/>
              </a:ext>
            </a:extLst>
          </p:cNvPr>
          <p:cNvPicPr>
            <a:picLocks noChangeAspect="1" noChangeArrowheads="1"/>
          </p:cNvPicPr>
          <p:nvPr/>
        </p:nvPicPr>
        <p:blipFill>
          <a:blip r:embed="rId2"/>
          <a:srcRect/>
          <a:stretch>
            <a:fillRect/>
          </a:stretch>
        </p:blipFill>
        <p:spPr bwMode="auto">
          <a:xfrm>
            <a:off x="6988146" y="2291220"/>
            <a:ext cx="3585482" cy="2255384"/>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97443256-0B75-4665-95CC-D6B374E24193}"/>
              </a:ext>
            </a:extLst>
          </p:cNvPr>
          <p:cNvPicPr>
            <a:picLocks noChangeAspect="1" noChangeArrowheads="1"/>
          </p:cNvPicPr>
          <p:nvPr/>
        </p:nvPicPr>
        <p:blipFill>
          <a:blip r:embed="rId3"/>
          <a:srcRect/>
          <a:stretch>
            <a:fillRect/>
          </a:stretch>
        </p:blipFill>
        <p:spPr bwMode="auto">
          <a:xfrm>
            <a:off x="2492968" y="2441354"/>
            <a:ext cx="3284538" cy="1964121"/>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A9CDEFBE-CEF5-4D34-83D2-9331D87A75DE}"/>
              </a:ext>
            </a:extLst>
          </p:cNvPr>
          <p:cNvPicPr>
            <a:picLocks noChangeAspect="1" noChangeArrowheads="1"/>
          </p:cNvPicPr>
          <p:nvPr/>
        </p:nvPicPr>
        <p:blipFill>
          <a:blip r:embed="rId4"/>
          <a:srcRect/>
          <a:stretch>
            <a:fillRect/>
          </a:stretch>
        </p:blipFill>
        <p:spPr bwMode="auto">
          <a:xfrm>
            <a:off x="2029192" y="4405994"/>
            <a:ext cx="4097624" cy="1182007"/>
          </a:xfrm>
          <a:prstGeom prst="rect">
            <a:avLst/>
          </a:prstGeom>
          <a:noFill/>
          <a:ln w="9525">
            <a:noFill/>
            <a:miter lim="800000"/>
            <a:headEnd/>
            <a:tailEnd/>
          </a:ln>
          <a:effectLst/>
        </p:spPr>
      </p:pic>
      <p:pic>
        <p:nvPicPr>
          <p:cNvPr id="7" name="Picture 9">
            <a:extLst>
              <a:ext uri="{FF2B5EF4-FFF2-40B4-BE49-F238E27FC236}">
                <a16:creationId xmlns:a16="http://schemas.microsoft.com/office/drawing/2014/main" id="{832B8CA4-B0CB-4DEB-A432-FA2F6E903A51}"/>
              </a:ext>
            </a:extLst>
          </p:cNvPr>
          <p:cNvPicPr>
            <a:picLocks noChangeAspect="1" noChangeArrowheads="1"/>
          </p:cNvPicPr>
          <p:nvPr/>
        </p:nvPicPr>
        <p:blipFill>
          <a:blip r:embed="rId5"/>
          <a:srcRect/>
          <a:stretch>
            <a:fillRect/>
          </a:stretch>
        </p:blipFill>
        <p:spPr bwMode="auto">
          <a:xfrm>
            <a:off x="6781864" y="4368800"/>
            <a:ext cx="4038538" cy="943429"/>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429E91AE-ECED-4A31-80D4-736FBB89E245}"/>
              </a:ext>
            </a:extLst>
          </p:cNvPr>
          <p:cNvSpPr txBox="1"/>
          <p:nvPr/>
        </p:nvSpPr>
        <p:spPr>
          <a:xfrm>
            <a:off x="627529" y="276512"/>
            <a:ext cx="10811435" cy="461665"/>
          </a:xfrm>
          <a:prstGeom prst="rect">
            <a:avLst/>
          </a:prstGeom>
          <a:noFill/>
        </p:spPr>
        <p:txBody>
          <a:bodyPr wrap="square" rtlCol="0">
            <a:spAutoFit/>
          </a:bodyPr>
          <a:lstStyle/>
          <a:p>
            <a:r>
              <a:rPr lang="en-US" sz="2400" b="1" dirty="0">
                <a:solidFill>
                  <a:srgbClr val="A80000"/>
                </a:solidFill>
              </a:rPr>
              <a:t>So </a:t>
            </a:r>
            <a:r>
              <a:rPr lang="en-US" sz="2400" b="1" dirty="0" err="1">
                <a:solidFill>
                  <a:srgbClr val="A80000"/>
                </a:solidFill>
              </a:rPr>
              <a:t>sánh</a:t>
            </a:r>
            <a:r>
              <a:rPr lang="en-US" sz="2400" b="1" dirty="0">
                <a:solidFill>
                  <a:srgbClr val="A80000"/>
                </a:solidFill>
              </a:rPr>
              <a:t> </a:t>
            </a:r>
            <a:r>
              <a:rPr lang="en-US" sz="2400" b="1" dirty="0" err="1">
                <a:solidFill>
                  <a:srgbClr val="A80000"/>
                </a:solidFill>
              </a:rPr>
              <a:t>số</a:t>
            </a:r>
            <a:r>
              <a:rPr lang="en-US" sz="2400" b="1" dirty="0">
                <a:solidFill>
                  <a:srgbClr val="A80000"/>
                </a:solidFill>
              </a:rPr>
              <a:t> </a:t>
            </a:r>
            <a:r>
              <a:rPr lang="en-US" sz="2400" b="1" dirty="0" err="1">
                <a:solidFill>
                  <a:srgbClr val="A80000"/>
                </a:solidFill>
              </a:rPr>
              <a:t>nguyên</a:t>
            </a:r>
            <a:r>
              <a:rPr lang="en-US" sz="2400" b="1" dirty="0">
                <a:solidFill>
                  <a:srgbClr val="A80000"/>
                </a:solidFill>
              </a:rPr>
              <a:t> </a:t>
            </a:r>
            <a:r>
              <a:rPr lang="en-US" sz="2400" b="1" dirty="0" err="1">
                <a:solidFill>
                  <a:srgbClr val="A80000"/>
                </a:solidFill>
              </a:rPr>
              <a:t>tử</a:t>
            </a:r>
            <a:r>
              <a:rPr lang="en-US" sz="2400" b="1" dirty="0">
                <a:solidFill>
                  <a:srgbClr val="A80000"/>
                </a:solidFill>
              </a:rPr>
              <a:t> C,H,O </a:t>
            </a:r>
            <a:r>
              <a:rPr lang="en-US" sz="2400" b="1" dirty="0" err="1">
                <a:solidFill>
                  <a:srgbClr val="A80000"/>
                </a:solidFill>
              </a:rPr>
              <a:t>trong</a:t>
            </a:r>
            <a:r>
              <a:rPr lang="en-US" sz="2400" b="1" dirty="0">
                <a:solidFill>
                  <a:srgbClr val="A80000"/>
                </a:solidFill>
              </a:rPr>
              <a:t> </a:t>
            </a:r>
            <a:r>
              <a:rPr lang="en-US" sz="2400" b="1" dirty="0" err="1">
                <a:solidFill>
                  <a:srgbClr val="A80000"/>
                </a:solidFill>
              </a:rPr>
              <a:t>hai</a:t>
            </a:r>
            <a:r>
              <a:rPr lang="en-US" sz="2400" b="1" dirty="0">
                <a:solidFill>
                  <a:srgbClr val="A80000"/>
                </a:solidFill>
              </a:rPr>
              <a:t> </a:t>
            </a:r>
            <a:r>
              <a:rPr lang="en-US" sz="2400" b="1" dirty="0" err="1">
                <a:solidFill>
                  <a:srgbClr val="A80000"/>
                </a:solidFill>
              </a:rPr>
              <a:t>hợp</a:t>
            </a:r>
            <a:r>
              <a:rPr lang="en-US" sz="2400" b="1" dirty="0">
                <a:solidFill>
                  <a:srgbClr val="A80000"/>
                </a:solidFill>
              </a:rPr>
              <a:t> </a:t>
            </a:r>
            <a:r>
              <a:rPr lang="en-US" sz="2400" b="1" dirty="0" err="1">
                <a:solidFill>
                  <a:srgbClr val="A80000"/>
                </a:solidFill>
              </a:rPr>
              <a:t>chất</a:t>
            </a:r>
            <a:r>
              <a:rPr lang="en-US" sz="2400" b="1" dirty="0">
                <a:solidFill>
                  <a:srgbClr val="A80000"/>
                </a:solidFill>
              </a:rPr>
              <a:t> </a:t>
            </a:r>
            <a:r>
              <a:rPr lang="en-US" sz="2400" b="1" dirty="0" err="1">
                <a:solidFill>
                  <a:srgbClr val="A80000"/>
                </a:solidFill>
              </a:rPr>
              <a:t>hữu</a:t>
            </a:r>
            <a:r>
              <a:rPr lang="en-US" sz="2400" b="1" dirty="0">
                <a:solidFill>
                  <a:srgbClr val="A80000"/>
                </a:solidFill>
              </a:rPr>
              <a:t> </a:t>
            </a:r>
            <a:r>
              <a:rPr lang="en-US" sz="2400" b="1" dirty="0" err="1">
                <a:solidFill>
                  <a:srgbClr val="A80000"/>
                </a:solidFill>
              </a:rPr>
              <a:t>cơ</a:t>
            </a:r>
            <a:r>
              <a:rPr lang="en-US" sz="2400" b="1" dirty="0">
                <a:solidFill>
                  <a:srgbClr val="A80000"/>
                </a:solidFill>
              </a:rPr>
              <a:t> </a:t>
            </a:r>
            <a:r>
              <a:rPr lang="en-US" sz="2400" b="1" dirty="0" err="1">
                <a:solidFill>
                  <a:srgbClr val="A80000"/>
                </a:solidFill>
              </a:rPr>
              <a:t>sau</a:t>
            </a:r>
            <a:r>
              <a:rPr lang="en-US" sz="2400" b="1" dirty="0">
                <a:solidFill>
                  <a:srgbClr val="A80000"/>
                </a:solidFill>
              </a:rPr>
              <a:t>:</a:t>
            </a:r>
          </a:p>
        </p:txBody>
      </p:sp>
      <p:sp>
        <p:nvSpPr>
          <p:cNvPr id="10" name="TextBox 9">
            <a:extLst>
              <a:ext uri="{FF2B5EF4-FFF2-40B4-BE49-F238E27FC236}">
                <a16:creationId xmlns:a16="http://schemas.microsoft.com/office/drawing/2014/main" id="{C8F07722-E35A-4019-9D30-8643734F72DF}"/>
              </a:ext>
            </a:extLst>
          </p:cNvPr>
          <p:cNvSpPr txBox="1"/>
          <p:nvPr/>
        </p:nvSpPr>
        <p:spPr>
          <a:xfrm>
            <a:off x="573741" y="1174378"/>
            <a:ext cx="10811435" cy="830997"/>
          </a:xfrm>
          <a:prstGeom prst="rect">
            <a:avLst/>
          </a:prstGeom>
          <a:noFill/>
        </p:spPr>
        <p:txBody>
          <a:bodyPr wrap="square" rtlCol="0">
            <a:spAutoFit/>
          </a:bodyPr>
          <a:lstStyle/>
          <a:p>
            <a:r>
              <a:rPr lang="en-US" sz="2400" b="1" dirty="0" err="1">
                <a:solidFill>
                  <a:srgbClr val="A80000"/>
                </a:solidFill>
              </a:rPr>
              <a:t>Tại</a:t>
            </a:r>
            <a:r>
              <a:rPr lang="en-US" sz="2400" b="1" dirty="0">
                <a:solidFill>
                  <a:srgbClr val="A80000"/>
                </a:solidFill>
              </a:rPr>
              <a:t> </a:t>
            </a:r>
            <a:r>
              <a:rPr lang="en-US" sz="2400" b="1" dirty="0" err="1">
                <a:solidFill>
                  <a:srgbClr val="A80000"/>
                </a:solidFill>
              </a:rPr>
              <a:t>sao</a:t>
            </a:r>
            <a:r>
              <a:rPr lang="en-US" sz="2400" b="1" dirty="0">
                <a:solidFill>
                  <a:srgbClr val="A80000"/>
                </a:solidFill>
              </a:rPr>
              <a:t> </a:t>
            </a:r>
            <a:r>
              <a:rPr lang="en-US" sz="2400" b="1" dirty="0" err="1">
                <a:solidFill>
                  <a:srgbClr val="A80000"/>
                </a:solidFill>
              </a:rPr>
              <a:t>với</a:t>
            </a:r>
            <a:r>
              <a:rPr lang="en-US" sz="2400" b="1" dirty="0">
                <a:solidFill>
                  <a:srgbClr val="A80000"/>
                </a:solidFill>
              </a:rPr>
              <a:t> </a:t>
            </a:r>
            <a:r>
              <a:rPr lang="en-US" sz="2400" b="1" dirty="0" err="1">
                <a:solidFill>
                  <a:srgbClr val="A80000"/>
                </a:solidFill>
              </a:rPr>
              <a:t>cùng</a:t>
            </a:r>
            <a:r>
              <a:rPr lang="en-US" sz="2400" b="1" dirty="0">
                <a:solidFill>
                  <a:srgbClr val="A80000"/>
                </a:solidFill>
              </a:rPr>
              <a:t> </a:t>
            </a:r>
            <a:r>
              <a:rPr lang="en-US" sz="2400" b="1" dirty="0" err="1">
                <a:solidFill>
                  <a:srgbClr val="A80000"/>
                </a:solidFill>
              </a:rPr>
              <a:t>số</a:t>
            </a:r>
            <a:r>
              <a:rPr lang="en-US" sz="2400" b="1" dirty="0">
                <a:solidFill>
                  <a:srgbClr val="A80000"/>
                </a:solidFill>
              </a:rPr>
              <a:t> </a:t>
            </a:r>
            <a:r>
              <a:rPr lang="en-US" sz="2400" b="1" dirty="0" err="1">
                <a:solidFill>
                  <a:srgbClr val="A80000"/>
                </a:solidFill>
              </a:rPr>
              <a:t>nguyên</a:t>
            </a:r>
            <a:r>
              <a:rPr lang="en-US" sz="2400" b="1" dirty="0">
                <a:solidFill>
                  <a:srgbClr val="A80000"/>
                </a:solidFill>
              </a:rPr>
              <a:t> </a:t>
            </a:r>
            <a:r>
              <a:rPr lang="en-US" sz="2400" b="1" dirty="0" err="1">
                <a:solidFill>
                  <a:srgbClr val="A80000"/>
                </a:solidFill>
              </a:rPr>
              <a:t>tử</a:t>
            </a:r>
            <a:r>
              <a:rPr lang="en-US" sz="2400" b="1" dirty="0">
                <a:solidFill>
                  <a:srgbClr val="A80000"/>
                </a:solidFill>
              </a:rPr>
              <a:t> C,H,O </a:t>
            </a:r>
            <a:r>
              <a:rPr lang="en-US" sz="2400" b="1" dirty="0" err="1">
                <a:solidFill>
                  <a:srgbClr val="A80000"/>
                </a:solidFill>
              </a:rPr>
              <a:t>trong</a:t>
            </a:r>
            <a:r>
              <a:rPr lang="en-US" sz="2400" b="1" dirty="0">
                <a:solidFill>
                  <a:srgbClr val="A80000"/>
                </a:solidFill>
              </a:rPr>
              <a:t> </a:t>
            </a:r>
            <a:r>
              <a:rPr lang="en-US" sz="2400" b="1" dirty="0" err="1">
                <a:solidFill>
                  <a:srgbClr val="A80000"/>
                </a:solidFill>
              </a:rPr>
              <a:t>phân</a:t>
            </a:r>
            <a:r>
              <a:rPr lang="en-US" sz="2400" b="1" dirty="0">
                <a:solidFill>
                  <a:srgbClr val="A80000"/>
                </a:solidFill>
              </a:rPr>
              <a:t> </a:t>
            </a:r>
            <a:r>
              <a:rPr lang="en-US" sz="2400" b="1" dirty="0" err="1">
                <a:solidFill>
                  <a:srgbClr val="A80000"/>
                </a:solidFill>
              </a:rPr>
              <a:t>tử</a:t>
            </a:r>
            <a:r>
              <a:rPr lang="en-US" sz="2400" b="1" dirty="0">
                <a:solidFill>
                  <a:srgbClr val="A80000"/>
                </a:solidFill>
              </a:rPr>
              <a:t> </a:t>
            </a:r>
            <a:r>
              <a:rPr lang="en-US" sz="2400" b="1" dirty="0" err="1">
                <a:solidFill>
                  <a:srgbClr val="A80000"/>
                </a:solidFill>
              </a:rPr>
              <a:t>mà</a:t>
            </a:r>
            <a:r>
              <a:rPr lang="en-US" sz="2400" b="1" dirty="0">
                <a:solidFill>
                  <a:srgbClr val="A80000"/>
                </a:solidFill>
              </a:rPr>
              <a:t> </a:t>
            </a:r>
            <a:r>
              <a:rPr lang="en-US" sz="2400" b="1" dirty="0" err="1">
                <a:solidFill>
                  <a:srgbClr val="A80000"/>
                </a:solidFill>
              </a:rPr>
              <a:t>lại</a:t>
            </a:r>
            <a:r>
              <a:rPr lang="en-US" sz="2400" b="1" dirty="0">
                <a:solidFill>
                  <a:srgbClr val="A80000"/>
                </a:solidFill>
              </a:rPr>
              <a:t> </a:t>
            </a:r>
            <a:r>
              <a:rPr lang="en-US" sz="2400" b="1" dirty="0" err="1">
                <a:solidFill>
                  <a:srgbClr val="A80000"/>
                </a:solidFill>
              </a:rPr>
              <a:t>sao</a:t>
            </a:r>
            <a:r>
              <a:rPr lang="en-US" sz="2400" b="1" dirty="0">
                <a:solidFill>
                  <a:srgbClr val="A80000"/>
                </a:solidFill>
              </a:rPr>
              <a:t> </a:t>
            </a:r>
            <a:r>
              <a:rPr lang="en-US" sz="2400" b="1" dirty="0" err="1">
                <a:solidFill>
                  <a:srgbClr val="A80000"/>
                </a:solidFill>
              </a:rPr>
              <a:t>tạo</a:t>
            </a:r>
            <a:r>
              <a:rPr lang="en-US" sz="2400" b="1" dirty="0">
                <a:solidFill>
                  <a:srgbClr val="A80000"/>
                </a:solidFill>
              </a:rPr>
              <a:t> ra </a:t>
            </a:r>
            <a:r>
              <a:rPr lang="en-US" sz="2400" b="1" dirty="0" err="1">
                <a:solidFill>
                  <a:srgbClr val="A80000"/>
                </a:solidFill>
              </a:rPr>
              <a:t>hai</a:t>
            </a:r>
            <a:r>
              <a:rPr lang="en-US" sz="2400" b="1" dirty="0">
                <a:solidFill>
                  <a:srgbClr val="A80000"/>
                </a:solidFill>
              </a:rPr>
              <a:t> </a:t>
            </a:r>
            <a:r>
              <a:rPr lang="en-US" sz="2400" b="1" dirty="0" err="1">
                <a:solidFill>
                  <a:srgbClr val="A80000"/>
                </a:solidFill>
              </a:rPr>
              <a:t>chất</a:t>
            </a:r>
            <a:r>
              <a:rPr lang="en-US" sz="2400" b="1" dirty="0">
                <a:solidFill>
                  <a:srgbClr val="A80000"/>
                </a:solidFill>
              </a:rPr>
              <a:t> </a:t>
            </a:r>
            <a:r>
              <a:rPr lang="en-US" sz="2400" b="1" dirty="0" err="1">
                <a:solidFill>
                  <a:srgbClr val="A80000"/>
                </a:solidFill>
              </a:rPr>
              <a:t>khác</a:t>
            </a:r>
            <a:r>
              <a:rPr lang="en-US" sz="2400" b="1" dirty="0">
                <a:solidFill>
                  <a:srgbClr val="A80000"/>
                </a:solidFill>
              </a:rPr>
              <a:t> </a:t>
            </a:r>
            <a:r>
              <a:rPr lang="en-US" sz="2400" b="1" dirty="0" err="1">
                <a:solidFill>
                  <a:srgbClr val="A80000"/>
                </a:solidFill>
              </a:rPr>
              <a:t>nhau</a:t>
            </a:r>
            <a:r>
              <a:rPr lang="en-US" sz="2400" b="1" dirty="0">
                <a:solidFill>
                  <a:srgbClr val="A80000"/>
                </a:solidFill>
              </a:rPr>
              <a:t>?</a:t>
            </a:r>
          </a:p>
        </p:txBody>
      </p:sp>
    </p:spTree>
    <p:extLst>
      <p:ext uri="{BB962C8B-B14F-4D97-AF65-F5344CB8AC3E}">
        <p14:creationId xmlns:p14="http://schemas.microsoft.com/office/powerpoint/2010/main" val="16594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TextBox 12"/>
          <p:cNvSpPr txBox="1"/>
          <p:nvPr/>
        </p:nvSpPr>
        <p:spPr>
          <a:xfrm>
            <a:off x="0" y="918663"/>
            <a:ext cx="12192000" cy="492443"/>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III. </a:t>
            </a:r>
            <a:r>
              <a:rPr lang="en-US" sz="2600" b="1" dirty="0" err="1">
                <a:solidFill>
                  <a:srgbClr val="0000FF"/>
                </a:solidFill>
                <a:latin typeface="Times New Roman" pitchFamily="18" charset="0"/>
                <a:cs typeface="Times New Roman" pitchFamily="18" charset="0"/>
              </a:rPr>
              <a:t>CÔNG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THỨC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VÀ</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CÔNG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THỨC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CẤU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TẠO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HỢP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CHẤT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HỮU</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CƠ</a:t>
            </a:r>
            <a:endParaRPr lang="en-US" sz="2600" b="1" dirty="0">
              <a:solidFill>
                <a:srgbClr val="0000FF"/>
              </a:solidFill>
              <a:latin typeface="Times New Roman" pitchFamily="18" charset="0"/>
              <a:cs typeface="Times New Roman" pitchFamily="18" charset="0"/>
            </a:endParaRPr>
          </a:p>
        </p:txBody>
      </p:sp>
      <p:sp>
        <p:nvSpPr>
          <p:cNvPr id="14" name="TextBox 13"/>
          <p:cNvSpPr txBox="1"/>
          <p:nvPr/>
        </p:nvSpPr>
        <p:spPr>
          <a:xfrm>
            <a:off x="0" y="134683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1767747"/>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endParaRPr lang="en-US" sz="2800" dirty="0">
              <a:solidFill>
                <a:srgbClr val="0000FF"/>
              </a:solidFill>
              <a:latin typeface="Times New Roman" pitchFamily="18" charset="0"/>
              <a:cs typeface="Times New Roman" pitchFamily="18" charset="0"/>
            </a:endParaRPr>
          </a:p>
        </p:txBody>
      </p:sp>
      <p:sp>
        <p:nvSpPr>
          <p:cNvPr id="22" name="TextBox 21"/>
          <p:cNvSpPr txBox="1"/>
          <p:nvPr/>
        </p:nvSpPr>
        <p:spPr>
          <a:xfrm>
            <a:off x="0" y="263134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methane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a:t>
            </a:r>
            <a:r>
              <a:rPr lang="en-US" sz="2800" baseline="-25000" dirty="0" err="1">
                <a:solidFill>
                  <a:srgbClr val="0000FF"/>
                </a:solidFill>
                <a:latin typeface="Times New Roman" pitchFamily="18" charset="0"/>
                <a:cs typeface="Times New Roman" pitchFamily="18" charset="0"/>
              </a:rPr>
              <a:t>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acetic acid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H</a:t>
            </a:r>
            <a:r>
              <a:rPr lang="en-US" sz="2800" baseline="-25000" dirty="0" err="1">
                <a:solidFill>
                  <a:srgbClr val="0000FF"/>
                </a:solidFill>
                <a:latin typeface="Times New Roman" pitchFamily="18" charset="0"/>
                <a:cs typeface="Times New Roman" pitchFamily="18" charset="0"/>
              </a:rPr>
              <a:t>4</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305226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45866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5755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upRight)">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upRight)">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trips(upRight)">
                                      <p:cBhvr>
                                        <p:cTn id="3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358779" y="-1"/>
            <a:ext cx="7494150" cy="68580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Effect transition="in" filter="fade">
                                      <p:cBhvr>
                                        <p:cTn id="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1"/>
            <a:ext cx="4847771" cy="6869487"/>
          </a:xfrm>
          <a:prstGeom prst="rect">
            <a:avLst/>
          </a:prstGeom>
          <a:noFill/>
          <a:ln w="9525">
            <a:noFill/>
            <a:miter lim="800000"/>
            <a:headEnd/>
            <a:tailEnd/>
          </a:ln>
          <a:effectLst/>
        </p:spPr>
      </p:pic>
      <p:sp>
        <p:nvSpPr>
          <p:cNvPr id="4" name="Rectangle 3"/>
          <p:cNvSpPr/>
          <p:nvPr/>
        </p:nvSpPr>
        <p:spPr>
          <a:xfrm>
            <a:off x="5007428" y="2901408"/>
            <a:ext cx="6096000" cy="1384995"/>
          </a:xfrm>
          <a:prstGeom prst="rect">
            <a:avLst/>
          </a:prstGeom>
        </p:spPr>
        <p:txBody>
          <a:bodyPr>
            <a:spAutoFit/>
          </a:bodyPr>
          <a:lstStyle/>
          <a:p>
            <a:pPr algn="just"/>
            <a:r>
              <a:rPr lang="vi-VN" sz="2800" dirty="0">
                <a:solidFill>
                  <a:srgbClr val="FF00FF"/>
                </a:solidFill>
                <a:latin typeface="Times New Roman" pitchFamily="18" charset="0"/>
                <a:cs typeface="Times New Roman" pitchFamily="18" charset="0"/>
              </a:rPr>
              <a:t>(b) đúng, vì một công thức phân tử có ít nhất 1 công thức cấu tạo để biểu diễn các liên kết trong phân tử</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1" y="0"/>
            <a:ext cx="5123543" cy="6886042"/>
          </a:xfrm>
          <a:prstGeom prst="rect">
            <a:avLst/>
          </a:prstGeom>
          <a:noFill/>
          <a:ln w="9525">
            <a:noFill/>
            <a:miter lim="800000"/>
            <a:headEnd/>
            <a:tailEnd/>
          </a:ln>
          <a:effectLst/>
        </p:spPr>
      </p:pic>
      <p:pic>
        <p:nvPicPr>
          <p:cNvPr id="14338" name="Picture 2" descr="C:\Users\AsuS\Desktop\Capture.PNG"/>
          <p:cNvPicPr>
            <a:picLocks noChangeAspect="1" noChangeArrowheads="1"/>
          </p:cNvPicPr>
          <p:nvPr/>
        </p:nvPicPr>
        <p:blipFill>
          <a:blip r:embed="rId3"/>
          <a:srcRect/>
          <a:stretch>
            <a:fillRect/>
          </a:stretch>
        </p:blipFill>
        <p:spPr bwMode="auto">
          <a:xfrm>
            <a:off x="5705474" y="1998435"/>
            <a:ext cx="3220811" cy="3299367"/>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 calcmode="lin" valueType="num">
                                      <p:cBhvr>
                                        <p:cTn id="9" dur="1000" fill="hold"/>
                                        <p:tgtEl>
                                          <p:spTgt spid="13315"/>
                                        </p:tgtEl>
                                        <p:attrNameLst>
                                          <p:attrName>style.rotation</p:attrName>
                                        </p:attrNameLst>
                                      </p:cBhvr>
                                      <p:tavLst>
                                        <p:tav tm="0">
                                          <p:val>
                                            <p:fltVal val="90"/>
                                          </p:val>
                                        </p:tav>
                                        <p:tav tm="100000">
                                          <p:val>
                                            <p:fltVal val="0"/>
                                          </p:val>
                                        </p:tav>
                                      </p:tavLst>
                                    </p:anim>
                                    <p:animEffect transition="in" filter="fade">
                                      <p:cBhvr>
                                        <p:cTn id="10" dur="10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p:cTn id="15" dur="1000" fill="hold"/>
                                        <p:tgtEl>
                                          <p:spTgt spid="14338"/>
                                        </p:tgtEl>
                                        <p:attrNameLst>
                                          <p:attrName>ppt_w</p:attrName>
                                        </p:attrNameLst>
                                      </p:cBhvr>
                                      <p:tavLst>
                                        <p:tav tm="0">
                                          <p:val>
                                            <p:fltVal val="0"/>
                                          </p:val>
                                        </p:tav>
                                        <p:tav tm="100000">
                                          <p:val>
                                            <p:strVal val="#ppt_w"/>
                                          </p:val>
                                        </p:tav>
                                      </p:tavLst>
                                    </p:anim>
                                    <p:anim calcmode="lin" valueType="num">
                                      <p:cBhvr>
                                        <p:cTn id="16" dur="1000" fill="hold"/>
                                        <p:tgtEl>
                                          <p:spTgt spid="14338"/>
                                        </p:tgtEl>
                                        <p:attrNameLst>
                                          <p:attrName>ppt_h</p:attrName>
                                        </p:attrNameLst>
                                      </p:cBhvr>
                                      <p:tavLst>
                                        <p:tav tm="0">
                                          <p:val>
                                            <p:fltVal val="0"/>
                                          </p:val>
                                        </p:tav>
                                        <p:tav tm="100000">
                                          <p:val>
                                            <p:strVal val="#ppt_h"/>
                                          </p:val>
                                        </p:tav>
                                      </p:tavLst>
                                    </p:anim>
                                    <p:anim calcmode="lin" valueType="num">
                                      <p:cBhvr>
                                        <p:cTn id="17" dur="1000" fill="hold"/>
                                        <p:tgtEl>
                                          <p:spTgt spid="14338"/>
                                        </p:tgtEl>
                                        <p:attrNameLst>
                                          <p:attrName>style.rotation</p:attrName>
                                        </p:attrNameLst>
                                      </p:cBhvr>
                                      <p:tavLst>
                                        <p:tav tm="0">
                                          <p:val>
                                            <p:fltVal val="360"/>
                                          </p:val>
                                        </p:tav>
                                        <p:tav tm="100000">
                                          <p:val>
                                            <p:fltVal val="0"/>
                                          </p:val>
                                        </p:tav>
                                      </p:tavLst>
                                    </p:anim>
                                    <p:animEffect transition="in" filter="fade">
                                      <p:cBhvr>
                                        <p:cTn id="18"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1"/>
            <a:ext cx="4670535" cy="6858001"/>
          </a:xfrm>
          <a:prstGeom prst="rect">
            <a:avLst/>
          </a:prstGeom>
          <a:noFill/>
          <a:ln w="9525">
            <a:noFill/>
            <a:miter lim="800000"/>
            <a:headEnd/>
            <a:tailEnd/>
          </a:ln>
          <a:effectLst/>
        </p:spPr>
      </p:pic>
      <p:sp>
        <p:nvSpPr>
          <p:cNvPr id="5" name="Rectangle 4"/>
          <p:cNvSpPr/>
          <p:nvPr/>
        </p:nvSpPr>
        <p:spPr>
          <a:xfrm>
            <a:off x="4557485" y="2429079"/>
            <a:ext cx="7300686"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Vì trong bánh mì có các thành phần của hợp chất hữu cơ như đường, bột mì nên khi đun nóng ở nhiệt độ cao bánh mì có thể chuyển sang màu đen do hợp chất hữu cơ bị đốt cháy.</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1:</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Tính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thành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phần</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nguyên</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tố</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có</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lang="en-US" sz="3200" dirty="0">
                <a:solidFill>
                  <a:srgbClr val="FF0000"/>
                </a:solidFill>
                <a:latin typeface="Times New Roman" pitchFamily="18" charset="0"/>
                <a:ea typeface="Times New Roman" pitchFamily="18" charset="0"/>
                <a:cs typeface="Times New Roman" pitchFamily="18" charset="0"/>
              </a:rPr>
              <a:t>  </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c.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d.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e.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5</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OH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g.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COOH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2: </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So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sánh</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Carbon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sau</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a.Hợp</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vô</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CO;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CaCO</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COCl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Al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b.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hữu</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cơ</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4</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CHCl</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2</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a:t>
            </a:r>
            <a:r>
              <a:rPr kumimoji="0" lang="en-US" sz="3200" b="0" i="0" u="none" strike="noStrike" cap="none" normalizeH="0" baseline="-30000" dirty="0" err="1">
                <a:ln>
                  <a:noFill/>
                </a:ln>
                <a:solidFill>
                  <a:srgbClr val="FF0000"/>
                </a:solidFill>
                <a:effectLst/>
                <a:latin typeface="Times New Roman" pitchFamily="18" charset="0"/>
                <a:ea typeface="Times New Roman" pitchFamily="18" charset="0"/>
                <a:cs typeface="Times New Roman" pitchFamily="18" charset="0"/>
              </a:rPr>
              <a:t>6</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p>
          <a:p>
            <a:pPr algn="just" eaLnBrk="0" fontAlgn="base" hangingPunct="0">
              <a:spcBef>
                <a:spcPct val="0"/>
              </a:spcBef>
              <a:spcAft>
                <a:spcPct val="0"/>
              </a:spcAft>
              <a:tabLst>
                <a:tab pos="457200" algn="l"/>
              </a:tabLst>
            </a:pP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3:</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3</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6</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4</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8</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4</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10</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3</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7</a:t>
            </a:r>
            <a:r>
              <a:rPr lang="en-US" sz="3200" dirty="0" err="1">
                <a:solidFill>
                  <a:srgbClr val="FF0000"/>
                </a:solidFill>
                <a:latin typeface="Times New Roman" pitchFamily="18" charset="0"/>
                <a:cs typeface="Times New Roman" pitchFamily="18" charset="0"/>
              </a:rPr>
              <a:t>Cl</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3</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8</a:t>
            </a:r>
            <a:r>
              <a:rPr lang="en-US" sz="3200" dirty="0" err="1">
                <a:solidFill>
                  <a:srgbClr val="FF0000"/>
                </a:solidFill>
                <a:latin typeface="Times New Roman" pitchFamily="18" charset="0"/>
                <a:cs typeface="Times New Roman" pitchFamily="18" charset="0"/>
              </a:rPr>
              <a:t>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5</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12</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5</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10</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6</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12</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t>
            </a:r>
            <a:r>
              <a:rPr lang="en-US" sz="3200" baseline="-25000" dirty="0" err="1">
                <a:solidFill>
                  <a:srgbClr val="FF0000"/>
                </a:solidFill>
                <a:latin typeface="Times New Roman" pitchFamily="18" charset="0"/>
                <a:cs typeface="Times New Roman" pitchFamily="18" charset="0"/>
              </a:rPr>
              <a:t>7</a:t>
            </a:r>
            <a:r>
              <a:rPr lang="en-US" sz="3200" dirty="0" err="1">
                <a:solidFill>
                  <a:srgbClr val="FF0000"/>
                </a:solidFill>
                <a:latin typeface="Times New Roman" pitchFamily="18" charset="0"/>
                <a:cs typeface="Times New Roman" pitchFamily="18" charset="0"/>
              </a:rPr>
              <a:t>H</a:t>
            </a:r>
            <a:r>
              <a:rPr lang="en-US" sz="3200" baseline="-25000" dirty="0" err="1">
                <a:solidFill>
                  <a:srgbClr val="FF0000"/>
                </a:solidFill>
                <a:latin typeface="Times New Roman" pitchFamily="18" charset="0"/>
                <a:cs typeface="Times New Roman" pitchFamily="18" charset="0"/>
              </a:rPr>
              <a:t>16</a:t>
            </a:r>
            <a:r>
              <a:rPr lang="en-US" sz="3200" dirty="0">
                <a:solidFill>
                  <a:srgbClr val="FF0000"/>
                </a:solidFill>
                <a:latin typeface="Times New Roman" pitchFamily="18" charset="0"/>
                <a:cs typeface="Times New Roman" pitchFamily="18" charset="0"/>
              </a:rPr>
              <a:t>?</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4</a:t>
            </a:r>
            <a:r>
              <a:rPr lang="en-US" sz="3200" b="1">
                <a:solidFill>
                  <a:srgbClr val="FF0000"/>
                </a:solidFill>
                <a:latin typeface="Times New Roman" pitchFamily="18" charset="0"/>
                <a:cs typeface="Times New Roman" pitchFamily="18" charset="0"/>
              </a:rPr>
              <a:t>:</a:t>
            </a:r>
            <a:r>
              <a:rPr lang="en-US" sz="3200">
                <a:solidFill>
                  <a:srgbClr val="FF0000"/>
                </a:solidFill>
                <a:latin typeface="Times New Roman" pitchFamily="18" charset="0"/>
                <a:cs typeface="Times New Roman" pitchFamily="18" charset="0"/>
              </a:rPr>
              <a:t> 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75%C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25%H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16 </a:t>
            </a:r>
            <a:r>
              <a:rPr lang="en-US" sz="3200" dirty="0" err="1">
                <a:solidFill>
                  <a:srgbClr val="FF0000"/>
                </a:solidFill>
                <a:latin typeface="Times New Roman" pitchFamily="18" charset="0"/>
                <a:cs typeface="Times New Roman" pitchFamily="18" charset="0"/>
              </a:rPr>
              <a:t>amu</a:t>
            </a:r>
            <a:r>
              <a:rPr lang="en-US" sz="3200" dirty="0">
                <a:solidFill>
                  <a:srgbClr val="FF0000"/>
                </a:solidFill>
                <a:latin typeface="Times New Roman" pitchFamily="18" charset="0"/>
                <a:cs typeface="Times New Roman" pitchFamily="18" charset="0"/>
              </a:rPr>
              <a:t>.</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5:</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60 </a:t>
            </a:r>
            <a:r>
              <a:rPr lang="en-US" sz="3200" dirty="0" err="1">
                <a:solidFill>
                  <a:srgbClr val="FF0000"/>
                </a:solidFill>
                <a:latin typeface="Times New Roman" pitchFamily="18" charset="0"/>
                <a:cs typeface="Times New Roman" pitchFamily="18" charset="0"/>
              </a:rPr>
              <a:t>amu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đó</a:t>
            </a:r>
            <a:r>
              <a:rPr lang="en-US" sz="3200" dirty="0">
                <a:solidFill>
                  <a:srgbClr val="FF0000"/>
                </a:solidFill>
                <a:latin typeface="Times New Roman" pitchFamily="18" charset="0"/>
                <a:cs typeface="Times New Roman" pitchFamily="18" charset="0"/>
              </a:rPr>
              <a:t> C </a:t>
            </a:r>
            <a:r>
              <a:rPr lang="en-US" sz="3200" dirty="0" err="1">
                <a:solidFill>
                  <a:srgbClr val="FF0000"/>
                </a:solidFill>
                <a:latin typeface="Times New Roman" pitchFamily="18" charset="0"/>
                <a:cs typeface="Times New Roman" pitchFamily="18" charset="0"/>
              </a:rPr>
              <a:t>chiếm</a:t>
            </a:r>
            <a:r>
              <a:rPr lang="en-US" sz="3200" dirty="0">
                <a:solidFill>
                  <a:srgbClr val="FF0000"/>
                </a:solidFill>
                <a:latin typeface="Times New Roman" pitchFamily="18" charset="0"/>
                <a:cs typeface="Times New Roman" pitchFamily="18" charset="0"/>
              </a:rPr>
              <a:t> 60%, H </a:t>
            </a:r>
            <a:r>
              <a:rPr lang="en-US" sz="3200" dirty="0" err="1">
                <a:solidFill>
                  <a:srgbClr val="FF0000"/>
                </a:solidFill>
                <a:latin typeface="Times New Roman" pitchFamily="18" charset="0"/>
                <a:cs typeface="Times New Roman" pitchFamily="18" charset="0"/>
              </a:rPr>
              <a:t>chiếm</a:t>
            </a:r>
            <a:r>
              <a:rPr lang="en-US" sz="3200" dirty="0">
                <a:solidFill>
                  <a:srgbClr val="FF0000"/>
                </a:solidFill>
                <a:latin typeface="Times New Roman" pitchFamily="18" charset="0"/>
                <a:cs typeface="Times New Roman" pitchFamily="18" charset="0"/>
              </a:rPr>
              <a:t> 13,33%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O.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6:</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85,71%C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14,29%H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lít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khí</a:t>
            </a:r>
            <a:r>
              <a:rPr lang="en-US" sz="3200" dirty="0">
                <a:solidFill>
                  <a:srgbClr val="FF0000"/>
                </a:solidFill>
                <a:latin typeface="Times New Roman" pitchFamily="18" charset="0"/>
                <a:cs typeface="Times New Roman" pitchFamily="18" charset="0"/>
              </a:rPr>
              <a:t> A ở </a:t>
            </a:r>
            <a:r>
              <a:rPr lang="en-US" sz="3200" dirty="0" err="1">
                <a:solidFill>
                  <a:srgbClr val="FF0000"/>
                </a:solidFill>
                <a:latin typeface="Times New Roman" pitchFamily="18" charset="0"/>
                <a:cs typeface="Times New Roman" pitchFamily="18" charset="0"/>
              </a:rPr>
              <a:t>đktc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nặng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1,25g</a:t>
            </a:r>
            <a:r>
              <a:rPr lang="en-US" sz="3200" dirty="0">
                <a:solidFill>
                  <a:srgbClr val="FF0000"/>
                </a:solidFill>
                <a:latin typeface="Times New Roman" pitchFamily="18" charset="0"/>
                <a:cs typeface="Times New Roman" pitchFamily="18" charset="0"/>
              </a:rPr>
              <a:t>.</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7: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hidrocacbon</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rằng</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75%C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25%H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a:t>
            </a:r>
            <a:r>
              <a:rPr lang="en-US" sz="3200" dirty="0">
                <a:solidFill>
                  <a:srgbClr val="FF0000"/>
                </a:solidFill>
                <a:latin typeface="Times New Roman" pitchFamily="18" charset="0"/>
                <a:cs typeface="Times New Roman" pitchFamily="18" charset="0"/>
              </a:rPr>
              <a:t> so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oxi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0,5?</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8:</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rằng</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40%C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6,67%H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O.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mol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180 </a:t>
            </a:r>
            <a:r>
              <a:rPr lang="en-US" sz="3200" dirty="0" err="1">
                <a:solidFill>
                  <a:srgbClr val="FF0000"/>
                </a:solidFill>
                <a:latin typeface="Times New Roman" pitchFamily="18" charset="0"/>
                <a:cs typeface="Times New Roman" pitchFamily="18" charset="0"/>
              </a:rPr>
              <a:t>gam</a:t>
            </a:r>
            <a:r>
              <a:rPr lang="en-US" sz="3200" dirty="0">
                <a:solidFill>
                  <a:srgbClr val="FF0000"/>
                </a:solidFill>
                <a:latin typeface="Times New Roman" pitchFamily="18" charset="0"/>
                <a:cs typeface="Times New Roman" pitchFamily="18" charset="0"/>
              </a:rPr>
              <a:t>/mol?</a:t>
            </a:r>
          </a:p>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9: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hidrocacbon</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rằng</a:t>
            </a:r>
            <a:r>
              <a:rPr lang="en-US" sz="3200" dirty="0">
                <a:solidFill>
                  <a:srgbClr val="FF0000"/>
                </a:solidFill>
                <a:latin typeface="Times New Roman" pitchFamily="18" charset="0"/>
                <a:cs typeface="Times New Roman" pitchFamily="18" charset="0"/>
              </a:rPr>
              <a:t> X </a:t>
            </a:r>
            <a:r>
              <a:rPr lang="en-US" sz="3200" dirty="0" err="1">
                <a:solidFill>
                  <a:srgbClr val="FF0000"/>
                </a:solidFill>
                <a:latin typeface="Times New Roman" pitchFamily="18" charset="0"/>
                <a:cs typeface="Times New Roman" pitchFamily="18" charset="0"/>
              </a:rPr>
              <a:t>chứa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92,31%C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7,69%H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a:t>
            </a:r>
            <a:r>
              <a:rPr lang="en-US" sz="3200" dirty="0">
                <a:solidFill>
                  <a:srgbClr val="FF0000"/>
                </a:solidFill>
                <a:latin typeface="Times New Roman" pitchFamily="18" charset="0"/>
                <a:cs typeface="Times New Roman" pitchFamily="18" charset="0"/>
              </a:rPr>
              <a:t> so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hidro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549160"/>
            <a:ext cx="12168355" cy="37195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19: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THIỆU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VỀ</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CHẤT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2005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222215"/>
            <a:ext cx="4419600" cy="711200"/>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667" b="1" dirty="0">
                <a:solidFill>
                  <a:schemeClr val="bg1"/>
                </a:solidFill>
                <a:latin typeface="Arial" panose="020B0604020202020204" pitchFamily="34" charset="0"/>
                <a:cs typeface="Arial" panose="020B0604020202020204" pitchFamily="34" charset="0"/>
              </a:rPr>
              <a:t>Hoạt động </a:t>
            </a:r>
            <a:r>
              <a:rPr lang="en-US" sz="2667" b="1" dirty="0" err="1">
                <a:solidFill>
                  <a:schemeClr val="bg1"/>
                </a:solidFill>
                <a:latin typeface="Arial" panose="020B0604020202020204" pitchFamily="34" charset="0"/>
                <a:cs typeface="Arial" panose="020B0604020202020204" pitchFamily="34" charset="0"/>
              </a:rPr>
              <a:t>nhóm</a:t>
            </a:r>
            <a:r>
              <a:rPr lang="en-US" sz="2667" b="1" dirty="0">
                <a:solidFill>
                  <a:schemeClr val="bg1"/>
                </a:solidFill>
                <a:latin typeface="Arial" panose="020B0604020202020204" pitchFamily="34" charset="0"/>
                <a:cs typeface="Arial" panose="020B0604020202020204" pitchFamily="34" charset="0"/>
              </a:rPr>
              <a:t> </a:t>
            </a:r>
            <a:r>
              <a:rPr lang="en-US" sz="2667" b="1" dirty="0" err="1">
                <a:solidFill>
                  <a:schemeClr val="bg1"/>
                </a:solidFill>
                <a:latin typeface="Arial" panose="020B0604020202020204" pitchFamily="34" charset="0"/>
                <a:cs typeface="Arial" panose="020B0604020202020204" pitchFamily="34" charset="0"/>
              </a:rPr>
              <a:t>bàn</a:t>
            </a:r>
            <a:endParaRPr lang="en-US" sz="2667"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49624" y="903474"/>
            <a:ext cx="8023411" cy="2239844"/>
          </a:xfrm>
          <a:prstGeom prst="rect">
            <a:avLst/>
          </a:prstGeom>
        </p:spPr>
        <p:txBody>
          <a:bodyPr wrap="square">
            <a:spAutoFit/>
          </a:bodyPr>
          <a:lstStyle/>
          <a:p>
            <a:pPr algn="just">
              <a:lnSpc>
                <a:spcPct val="150000"/>
              </a:lnSpc>
            </a:pPr>
            <a:r>
              <a:rPr lang="vi-VN" sz="2400" b="1" dirty="0">
                <a:solidFill>
                  <a:srgbClr val="0070C0"/>
                </a:solidFill>
                <a:latin typeface="Arial" panose="020B0604020202020204" pitchFamily="34" charset="0"/>
                <a:cs typeface="Arial" panose="020B0604020202020204" pitchFamily="34" charset="0"/>
              </a:rPr>
              <a:t>Quan sát công thức của các hợp chất hữu cơ phổ biến trong hình dưới đây và cho biết đặc điểm chung về thành phần nguyên tố của các phân tử hợp chất hữu cơ là gì. </a:t>
            </a:r>
            <a:endParaRPr lang="en-US" sz="2400" b="1" dirty="0">
              <a:solidFill>
                <a:srgbClr val="0070C0"/>
              </a:solidFill>
              <a:latin typeface="Arial" panose="020B0604020202020204" pitchFamily="34" charset="0"/>
              <a:cs typeface="Arial" panose="020B0604020202020204" pitchFamily="34" charset="0"/>
            </a:endParaRPr>
          </a:p>
        </p:txBody>
      </p:sp>
      <p:grpSp>
        <p:nvGrpSpPr>
          <p:cNvPr id="19" name="Group 18"/>
          <p:cNvGrpSpPr/>
          <p:nvPr/>
        </p:nvGrpSpPr>
        <p:grpSpPr>
          <a:xfrm>
            <a:off x="253796" y="3678611"/>
            <a:ext cx="2946400" cy="2755838"/>
            <a:chOff x="228600" y="5522582"/>
            <a:chExt cx="4419600" cy="4133757"/>
          </a:xfrm>
        </p:grpSpPr>
        <p:pic>
          <p:nvPicPr>
            <p:cNvPr id="4" name="Picture 3"/>
            <p:cNvPicPr>
              <a:picLocks noChangeAspect="1"/>
            </p:cNvPicPr>
            <p:nvPr/>
          </p:nvPicPr>
          <p:blipFill>
            <a:blip r:embed="rId2"/>
            <a:stretch>
              <a:fillRect/>
            </a:stretch>
          </p:blipFill>
          <p:spPr>
            <a:xfrm>
              <a:off x="767472" y="5522582"/>
              <a:ext cx="3341855" cy="2057400"/>
            </a:xfrm>
            <a:prstGeom prst="rect">
              <a:avLst/>
            </a:prstGeom>
          </p:spPr>
        </p:pic>
        <p:sp>
          <p:nvSpPr>
            <p:cNvPr id="5" name="TextBox 4"/>
            <p:cNvSpPr txBox="1"/>
            <p:nvPr/>
          </p:nvSpPr>
          <p:spPr>
            <a:xfrm>
              <a:off x="228600" y="7658099"/>
              <a:ext cx="4419600" cy="1998240"/>
            </a:xfrm>
            <a:prstGeom prst="rect">
              <a:avLst/>
            </a:prstGeom>
            <a:noFill/>
          </p:spPr>
          <p:txBody>
            <a:bodyPr wrap="square" rtlCol="0">
              <a:spAutoFit/>
            </a:bodyPr>
            <a:lstStyle/>
            <a:p>
              <a:pPr algn="ctr">
                <a:lnSpc>
                  <a:spcPct val="150000"/>
                </a:lnSpc>
              </a:pPr>
              <a:r>
                <a:rPr lang="vi-VN" sz="1867">
                  <a:latin typeface="Arial" panose="020B0604020202020204" pitchFamily="34" charset="0"/>
                  <a:cs typeface="Arial" panose="020B0604020202020204" pitchFamily="34" charset="0"/>
                </a:rPr>
                <a:t>Butane, C</a:t>
              </a:r>
              <a:r>
                <a:rPr lang="vi-VN" sz="1867" baseline="-25000">
                  <a:latin typeface="Arial" panose="020B0604020202020204" pitchFamily="34" charset="0"/>
                  <a:cs typeface="Arial" panose="020B0604020202020204" pitchFamily="34" charset="0"/>
                </a:rPr>
                <a:t>4</a:t>
              </a:r>
              <a:r>
                <a:rPr lang="vi-VN" sz="1867">
                  <a:latin typeface="Arial" panose="020B0604020202020204" pitchFamily="34" charset="0"/>
                  <a:cs typeface="Arial" panose="020B0604020202020204" pitchFamily="34" charset="0"/>
                </a:rPr>
                <a:t>H</a:t>
              </a:r>
              <a:r>
                <a:rPr lang="vi-VN" sz="1867" baseline="-25000">
                  <a:latin typeface="Arial" panose="020B0604020202020204" pitchFamily="34" charset="0"/>
                  <a:cs typeface="Arial" panose="020B0604020202020204" pitchFamily="34" charset="0"/>
                </a:rPr>
                <a:t>10</a:t>
              </a:r>
              <a:r>
                <a:rPr lang="vi-VN" sz="1867">
                  <a:latin typeface="Arial" panose="020B0604020202020204" pitchFamily="34" charset="0"/>
                  <a:cs typeface="Arial" panose="020B0604020202020204" pitchFamily="34" charset="0"/>
                </a:rPr>
                <a:t> </a:t>
              </a:r>
            </a:p>
            <a:p>
              <a:pPr algn="ctr">
                <a:lnSpc>
                  <a:spcPct val="150000"/>
                </a:lnSpc>
              </a:pPr>
              <a:r>
                <a:rPr lang="vi-VN" sz="1867">
                  <a:latin typeface="Arial" panose="020B0604020202020204" pitchFamily="34" charset="0"/>
                  <a:cs typeface="Arial" panose="020B0604020202020204" pitchFamily="34" charset="0"/>
                </a:rPr>
                <a:t>(một loại khí hóa lỏng, dùng làm nhiên liệu)</a:t>
              </a:r>
              <a:endParaRPr lang="en-US" sz="1867">
                <a:latin typeface="Arial" panose="020B0604020202020204" pitchFamily="34" charset="0"/>
                <a:cs typeface="Arial" panose="020B0604020202020204" pitchFamily="34" charset="0"/>
              </a:endParaRPr>
            </a:p>
          </p:txBody>
        </p:sp>
      </p:grpSp>
      <p:grpSp>
        <p:nvGrpSpPr>
          <p:cNvPr id="18" name="Group 17"/>
          <p:cNvGrpSpPr/>
          <p:nvPr/>
        </p:nvGrpSpPr>
        <p:grpSpPr>
          <a:xfrm>
            <a:off x="3189254" y="3355489"/>
            <a:ext cx="2895600" cy="3082070"/>
            <a:chOff x="4773353" y="5033234"/>
            <a:chExt cx="4343400" cy="4623105"/>
          </a:xfrm>
        </p:grpSpPr>
        <p:sp>
          <p:nvSpPr>
            <p:cNvPr id="7" name="TextBox 6"/>
            <p:cNvSpPr txBox="1"/>
            <p:nvPr/>
          </p:nvSpPr>
          <p:spPr>
            <a:xfrm>
              <a:off x="4773353" y="7658099"/>
              <a:ext cx="4343400" cy="1998240"/>
            </a:xfrm>
            <a:prstGeom prst="rect">
              <a:avLst/>
            </a:prstGeom>
            <a:noFill/>
          </p:spPr>
          <p:txBody>
            <a:bodyPr wrap="square" rtlCol="0">
              <a:spAutoFit/>
            </a:bodyPr>
            <a:lstStyle/>
            <a:p>
              <a:pPr algn="ctr">
                <a:lnSpc>
                  <a:spcPct val="150000"/>
                </a:lnSpc>
              </a:pPr>
              <a:r>
                <a:rPr lang="vi-VN" sz="1867">
                  <a:latin typeface="Arial" panose="020B0604020202020204" pitchFamily="34" charset="0"/>
                  <a:cs typeface="Arial" panose="020B0604020202020204" pitchFamily="34" charset="0"/>
                </a:rPr>
                <a:t>Ethylic alcohol, C</a:t>
              </a:r>
              <a:r>
                <a:rPr lang="vi-VN" sz="1867" baseline="-25000">
                  <a:latin typeface="Arial" panose="020B0604020202020204" pitchFamily="34" charset="0"/>
                  <a:cs typeface="Arial" panose="020B0604020202020204" pitchFamily="34" charset="0"/>
                </a:rPr>
                <a:t>2</a:t>
              </a:r>
              <a:r>
                <a:rPr lang="vi-VN" sz="1867">
                  <a:latin typeface="Arial" panose="020B0604020202020204" pitchFamily="34" charset="0"/>
                  <a:cs typeface="Arial" panose="020B0604020202020204" pitchFamily="34" charset="0"/>
                </a:rPr>
                <a:t>H</a:t>
              </a:r>
              <a:r>
                <a:rPr lang="vi-VN" sz="1867" baseline="-25000">
                  <a:latin typeface="Arial" panose="020B0604020202020204" pitchFamily="34" charset="0"/>
                  <a:cs typeface="Arial" panose="020B0604020202020204" pitchFamily="34" charset="0"/>
                </a:rPr>
                <a:t>5</a:t>
              </a:r>
              <a:r>
                <a:rPr lang="vi-VN" sz="1867">
                  <a:latin typeface="Arial" panose="020B0604020202020204" pitchFamily="34" charset="0"/>
                  <a:cs typeface="Arial" panose="020B0604020202020204" pitchFamily="34" charset="0"/>
                </a:rPr>
                <a:t>OH (có trong thành phần của đồ uống có cồn)</a:t>
              </a:r>
              <a:endParaRPr lang="en-US" sz="1867">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098909" y="5033234"/>
              <a:ext cx="2088002" cy="2591846"/>
            </a:xfrm>
            <a:prstGeom prst="rect">
              <a:avLst/>
            </a:prstGeom>
          </p:spPr>
        </p:pic>
      </p:grpSp>
      <p:grpSp>
        <p:nvGrpSpPr>
          <p:cNvPr id="12" name="Group 11"/>
          <p:cNvGrpSpPr/>
          <p:nvPr/>
        </p:nvGrpSpPr>
        <p:grpSpPr>
          <a:xfrm>
            <a:off x="6227232" y="3355489"/>
            <a:ext cx="2946400" cy="3050828"/>
            <a:chOff x="9637621" y="5080097"/>
            <a:chExt cx="4419600" cy="4576242"/>
          </a:xfrm>
        </p:grpSpPr>
        <p:sp>
          <p:nvSpPr>
            <p:cNvPr id="10" name="TextBox 9"/>
            <p:cNvSpPr txBox="1"/>
            <p:nvPr/>
          </p:nvSpPr>
          <p:spPr>
            <a:xfrm>
              <a:off x="9637621" y="7658099"/>
              <a:ext cx="4419600" cy="1998240"/>
            </a:xfrm>
            <a:prstGeom prst="rect">
              <a:avLst/>
            </a:prstGeom>
            <a:noFill/>
          </p:spPr>
          <p:txBody>
            <a:bodyPr wrap="square" rtlCol="0">
              <a:spAutoFit/>
            </a:bodyPr>
            <a:lstStyle/>
            <a:p>
              <a:pPr algn="ctr">
                <a:lnSpc>
                  <a:spcPct val="150000"/>
                </a:lnSpc>
              </a:pPr>
              <a:r>
                <a:rPr lang="vi-VN" sz="1867">
                  <a:latin typeface="Arial" panose="020B0604020202020204" pitchFamily="34" charset="0"/>
                  <a:cs typeface="Arial" panose="020B0604020202020204" pitchFamily="34" charset="0"/>
                </a:rPr>
                <a:t>Acetic acid, CH</a:t>
              </a:r>
              <a:r>
                <a:rPr lang="vi-VN" sz="1867" baseline="-25000">
                  <a:latin typeface="Arial" panose="020B0604020202020204" pitchFamily="34" charset="0"/>
                  <a:cs typeface="Arial" panose="020B0604020202020204" pitchFamily="34" charset="0"/>
                </a:rPr>
                <a:t>3</a:t>
              </a:r>
              <a:r>
                <a:rPr lang="vi-VN" sz="1867">
                  <a:latin typeface="Arial" panose="020B0604020202020204" pitchFamily="34" charset="0"/>
                  <a:cs typeface="Arial" panose="020B0604020202020204" pitchFamily="34" charset="0"/>
                </a:rPr>
                <a:t>COOH </a:t>
              </a:r>
            </a:p>
            <a:p>
              <a:pPr algn="ctr">
                <a:lnSpc>
                  <a:spcPct val="150000"/>
                </a:lnSpc>
              </a:pPr>
              <a:r>
                <a:rPr lang="vi-VN" sz="1867">
                  <a:latin typeface="Arial" panose="020B0604020202020204" pitchFamily="34" charset="0"/>
                  <a:cs typeface="Arial" panose="020B0604020202020204" pitchFamily="34" charset="0"/>
                </a:rPr>
                <a:t>(có trong thành phần của các loại giấm)</a:t>
              </a:r>
              <a:endParaRPr lang="en-US" sz="1867">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10952199" y="5080097"/>
              <a:ext cx="1790443" cy="2638547"/>
            </a:xfrm>
            <a:prstGeom prst="rect">
              <a:avLst/>
            </a:prstGeom>
          </p:spPr>
        </p:pic>
      </p:grpSp>
      <p:grpSp>
        <p:nvGrpSpPr>
          <p:cNvPr id="17" name="Group 16"/>
          <p:cNvGrpSpPr/>
          <p:nvPr/>
        </p:nvGrpSpPr>
        <p:grpSpPr>
          <a:xfrm>
            <a:off x="9099177" y="3530600"/>
            <a:ext cx="2383615" cy="2423865"/>
            <a:chOff x="13964269" y="5340998"/>
            <a:chExt cx="3575422" cy="3635798"/>
          </a:xfrm>
        </p:grpSpPr>
        <p:sp>
          <p:nvSpPr>
            <p:cNvPr id="14" name="TextBox 13"/>
            <p:cNvSpPr txBox="1"/>
            <p:nvPr/>
          </p:nvSpPr>
          <p:spPr>
            <a:xfrm>
              <a:off x="13964269" y="7625080"/>
              <a:ext cx="3575422" cy="1351716"/>
            </a:xfrm>
            <a:prstGeom prst="rect">
              <a:avLst/>
            </a:prstGeom>
            <a:noFill/>
          </p:spPr>
          <p:txBody>
            <a:bodyPr wrap="square" rtlCol="0">
              <a:spAutoFit/>
            </a:bodyPr>
            <a:lstStyle/>
            <a:p>
              <a:pPr algn="ctr">
                <a:lnSpc>
                  <a:spcPct val="150000"/>
                </a:lnSpc>
              </a:pPr>
              <a:r>
                <a:rPr lang="vi-VN" sz="1867">
                  <a:latin typeface="Arial" panose="020B0604020202020204" pitchFamily="34" charset="0"/>
                  <a:cs typeface="Arial" panose="020B0604020202020204" pitchFamily="34" charset="0"/>
                </a:rPr>
                <a:t>Urea, CO(NH</a:t>
              </a:r>
              <a:r>
                <a:rPr lang="vi-VN" sz="1867" baseline="-25000">
                  <a:latin typeface="Arial" panose="020B0604020202020204" pitchFamily="34" charset="0"/>
                  <a:cs typeface="Arial" panose="020B0604020202020204" pitchFamily="34" charset="0"/>
                </a:rPr>
                <a:t>2</a:t>
              </a:r>
              <a:r>
                <a:rPr lang="vi-VN" sz="1867">
                  <a:latin typeface="Arial" panose="020B0604020202020204" pitchFamily="34" charset="0"/>
                  <a:cs typeface="Arial" panose="020B0604020202020204" pitchFamily="34" charset="0"/>
                </a:rPr>
                <a:t>)</a:t>
              </a:r>
              <a:r>
                <a:rPr lang="vi-VN" sz="1867" baseline="-25000">
                  <a:latin typeface="Arial" panose="020B0604020202020204" pitchFamily="34" charset="0"/>
                  <a:cs typeface="Arial" panose="020B0604020202020204" pitchFamily="34" charset="0"/>
                </a:rPr>
                <a:t>2</a:t>
              </a:r>
              <a:r>
                <a:rPr lang="vi-VN" sz="1867">
                  <a:latin typeface="Arial" panose="020B0604020202020204" pitchFamily="34" charset="0"/>
                  <a:cs typeface="Arial" panose="020B0604020202020204" pitchFamily="34" charset="0"/>
                </a:rPr>
                <a:t> </a:t>
              </a:r>
            </a:p>
            <a:p>
              <a:pPr algn="ctr">
                <a:lnSpc>
                  <a:spcPct val="150000"/>
                </a:lnSpc>
              </a:pPr>
              <a:r>
                <a:rPr lang="vi-VN" sz="1867">
                  <a:latin typeface="Arial" panose="020B0604020202020204" pitchFamily="34" charset="0"/>
                  <a:cs typeface="Arial" panose="020B0604020202020204" pitchFamily="34" charset="0"/>
                </a:rPr>
                <a:t>(một loại phân đạm)</a:t>
              </a:r>
              <a:endParaRPr lang="en-US" sz="1867">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14386357" y="5340998"/>
              <a:ext cx="2731245" cy="2377646"/>
            </a:xfrm>
            <a:prstGeom prst="rect">
              <a:avLst/>
            </a:prstGeom>
          </p:spPr>
        </p:pic>
      </p:grpSp>
      <p:pic>
        <p:nvPicPr>
          <p:cNvPr id="6" name="Picture 5">
            <a:extLst>
              <a:ext uri="{FF2B5EF4-FFF2-40B4-BE49-F238E27FC236}">
                <a16:creationId xmlns:a16="http://schemas.microsoft.com/office/drawing/2014/main" id="{3738C388-685B-42F0-BE4E-6ECC9A9E2B6B}"/>
              </a:ext>
            </a:extLst>
          </p:cNvPr>
          <p:cNvPicPr>
            <a:picLocks noChangeAspect="1"/>
          </p:cNvPicPr>
          <p:nvPr/>
        </p:nvPicPr>
        <p:blipFill>
          <a:blip r:embed="rId6"/>
          <a:stretch>
            <a:fillRect/>
          </a:stretch>
        </p:blipFill>
        <p:spPr>
          <a:xfrm>
            <a:off x="8991599" y="386797"/>
            <a:ext cx="3022137" cy="2749534"/>
          </a:xfrm>
          <a:prstGeom prst="rect">
            <a:avLst/>
          </a:prstGeom>
        </p:spPr>
      </p:pic>
    </p:spTree>
    <p:extLst>
      <p:ext uri="{BB962C8B-B14F-4D97-AF65-F5344CB8AC3E}">
        <p14:creationId xmlns:p14="http://schemas.microsoft.com/office/powerpoint/2010/main" val="389597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3468" y="3499317"/>
            <a:ext cx="2946400" cy="2755838"/>
            <a:chOff x="228600" y="5522582"/>
            <a:chExt cx="4419600" cy="4133757"/>
          </a:xfrm>
        </p:grpSpPr>
        <p:pic>
          <p:nvPicPr>
            <p:cNvPr id="4" name="Picture 3"/>
            <p:cNvPicPr>
              <a:picLocks noChangeAspect="1"/>
            </p:cNvPicPr>
            <p:nvPr/>
          </p:nvPicPr>
          <p:blipFill>
            <a:blip r:embed="rId2"/>
            <a:stretch>
              <a:fillRect/>
            </a:stretch>
          </p:blipFill>
          <p:spPr>
            <a:xfrm>
              <a:off x="767472" y="5522582"/>
              <a:ext cx="3341855" cy="2057400"/>
            </a:xfrm>
            <a:prstGeom prst="rect">
              <a:avLst/>
            </a:prstGeom>
          </p:spPr>
        </p:pic>
        <p:sp>
          <p:nvSpPr>
            <p:cNvPr id="5" name="TextBox 4"/>
            <p:cNvSpPr txBox="1"/>
            <p:nvPr/>
          </p:nvSpPr>
          <p:spPr>
            <a:xfrm>
              <a:off x="228600" y="7658099"/>
              <a:ext cx="4419600" cy="1998240"/>
            </a:xfrm>
            <a:prstGeom prst="rect">
              <a:avLst/>
            </a:prstGeom>
            <a:noFill/>
          </p:spPr>
          <p:txBody>
            <a:bodyPr wrap="square" rtlCol="0">
              <a:spAutoFit/>
            </a:bodyPr>
            <a:lstStyle/>
            <a:p>
              <a:pPr algn="ctr">
                <a:lnSpc>
                  <a:spcPct val="150000"/>
                </a:lnSpc>
              </a:pPr>
              <a:r>
                <a:rPr lang="vi-VN" sz="1867" dirty="0">
                  <a:latin typeface="Arial" panose="020B0604020202020204" pitchFamily="34" charset="0"/>
                  <a:cs typeface="Arial" panose="020B0604020202020204" pitchFamily="34" charset="0"/>
                </a:rPr>
                <a:t>Butane, C</a:t>
              </a:r>
              <a:r>
                <a:rPr lang="vi-VN" sz="1867" baseline="-25000" dirty="0">
                  <a:latin typeface="Arial" panose="020B0604020202020204" pitchFamily="34" charset="0"/>
                  <a:cs typeface="Arial" panose="020B0604020202020204" pitchFamily="34" charset="0"/>
                </a:rPr>
                <a:t>4</a:t>
              </a:r>
              <a:r>
                <a:rPr lang="vi-VN" sz="1867" dirty="0">
                  <a:latin typeface="Arial" panose="020B0604020202020204" pitchFamily="34" charset="0"/>
                  <a:cs typeface="Arial" panose="020B0604020202020204" pitchFamily="34" charset="0"/>
                </a:rPr>
                <a:t>H</a:t>
              </a:r>
              <a:r>
                <a:rPr lang="vi-VN" sz="1867" baseline="-25000" dirty="0">
                  <a:latin typeface="Arial" panose="020B0604020202020204" pitchFamily="34" charset="0"/>
                  <a:cs typeface="Arial" panose="020B0604020202020204" pitchFamily="34" charset="0"/>
                </a:rPr>
                <a:t>10</a:t>
              </a:r>
              <a:r>
                <a:rPr lang="vi-VN" sz="1867" dirty="0">
                  <a:latin typeface="Arial" panose="020B0604020202020204" pitchFamily="34" charset="0"/>
                  <a:cs typeface="Arial" panose="020B0604020202020204" pitchFamily="34" charset="0"/>
                </a:rPr>
                <a:t> </a:t>
              </a:r>
            </a:p>
            <a:p>
              <a:pPr algn="ctr">
                <a:lnSpc>
                  <a:spcPct val="150000"/>
                </a:lnSpc>
              </a:pPr>
              <a:r>
                <a:rPr lang="vi-VN" sz="1867" dirty="0">
                  <a:latin typeface="Arial" panose="020B0604020202020204" pitchFamily="34" charset="0"/>
                  <a:cs typeface="Arial" panose="020B0604020202020204" pitchFamily="34" charset="0"/>
                </a:rPr>
                <a:t>(một loại khí hóa lỏng, dùng làm nhiên liệu)</a:t>
              </a:r>
              <a:endParaRPr lang="en-US" sz="1867" dirty="0">
                <a:latin typeface="Arial" panose="020B0604020202020204" pitchFamily="34" charset="0"/>
                <a:cs typeface="Arial" panose="020B0604020202020204" pitchFamily="34" charset="0"/>
              </a:endParaRPr>
            </a:p>
          </p:txBody>
        </p:sp>
      </p:grpSp>
      <p:grpSp>
        <p:nvGrpSpPr>
          <p:cNvPr id="18" name="Group 17"/>
          <p:cNvGrpSpPr/>
          <p:nvPr/>
        </p:nvGrpSpPr>
        <p:grpSpPr>
          <a:xfrm>
            <a:off x="3068170" y="3324247"/>
            <a:ext cx="2895600" cy="3082070"/>
            <a:chOff x="4773353" y="5033234"/>
            <a:chExt cx="4343400" cy="4623105"/>
          </a:xfrm>
        </p:grpSpPr>
        <p:sp>
          <p:nvSpPr>
            <p:cNvPr id="7" name="TextBox 6"/>
            <p:cNvSpPr txBox="1"/>
            <p:nvPr/>
          </p:nvSpPr>
          <p:spPr>
            <a:xfrm>
              <a:off x="4773353" y="7658099"/>
              <a:ext cx="4343400" cy="1998240"/>
            </a:xfrm>
            <a:prstGeom prst="rect">
              <a:avLst/>
            </a:prstGeom>
            <a:noFill/>
          </p:spPr>
          <p:txBody>
            <a:bodyPr wrap="square" rtlCol="0">
              <a:spAutoFit/>
            </a:bodyPr>
            <a:lstStyle/>
            <a:p>
              <a:pPr algn="ctr">
                <a:lnSpc>
                  <a:spcPct val="150000"/>
                </a:lnSpc>
              </a:pPr>
              <a:r>
                <a:rPr lang="vi-VN" sz="1867">
                  <a:latin typeface="Arial" panose="020B0604020202020204" pitchFamily="34" charset="0"/>
                  <a:cs typeface="Arial" panose="020B0604020202020204" pitchFamily="34" charset="0"/>
                </a:rPr>
                <a:t>Ethylic alcohol, C</a:t>
              </a:r>
              <a:r>
                <a:rPr lang="vi-VN" sz="1867" baseline="-25000">
                  <a:latin typeface="Arial" panose="020B0604020202020204" pitchFamily="34" charset="0"/>
                  <a:cs typeface="Arial" panose="020B0604020202020204" pitchFamily="34" charset="0"/>
                </a:rPr>
                <a:t>2</a:t>
              </a:r>
              <a:r>
                <a:rPr lang="vi-VN" sz="1867">
                  <a:latin typeface="Arial" panose="020B0604020202020204" pitchFamily="34" charset="0"/>
                  <a:cs typeface="Arial" panose="020B0604020202020204" pitchFamily="34" charset="0"/>
                </a:rPr>
                <a:t>H</a:t>
              </a:r>
              <a:r>
                <a:rPr lang="vi-VN" sz="1867" baseline="-25000">
                  <a:latin typeface="Arial" panose="020B0604020202020204" pitchFamily="34" charset="0"/>
                  <a:cs typeface="Arial" panose="020B0604020202020204" pitchFamily="34" charset="0"/>
                </a:rPr>
                <a:t>5</a:t>
              </a:r>
              <a:r>
                <a:rPr lang="vi-VN" sz="1867">
                  <a:latin typeface="Arial" panose="020B0604020202020204" pitchFamily="34" charset="0"/>
                  <a:cs typeface="Arial" panose="020B0604020202020204" pitchFamily="34" charset="0"/>
                </a:rPr>
                <a:t>OH (có trong thành phần của đồ uống có cồn)</a:t>
              </a:r>
              <a:endParaRPr lang="en-US" sz="1867">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098909" y="5033234"/>
              <a:ext cx="2088002" cy="2591846"/>
            </a:xfrm>
            <a:prstGeom prst="rect">
              <a:avLst/>
            </a:prstGeom>
          </p:spPr>
        </p:pic>
      </p:grpSp>
      <p:grpSp>
        <p:nvGrpSpPr>
          <p:cNvPr id="12" name="Group 11"/>
          <p:cNvGrpSpPr/>
          <p:nvPr/>
        </p:nvGrpSpPr>
        <p:grpSpPr>
          <a:xfrm>
            <a:off x="6083798" y="3355489"/>
            <a:ext cx="2635373" cy="3050828"/>
            <a:chOff x="9637621" y="5080097"/>
            <a:chExt cx="4419600" cy="4576242"/>
          </a:xfrm>
        </p:grpSpPr>
        <p:sp>
          <p:nvSpPr>
            <p:cNvPr id="10" name="TextBox 9"/>
            <p:cNvSpPr txBox="1"/>
            <p:nvPr/>
          </p:nvSpPr>
          <p:spPr>
            <a:xfrm>
              <a:off x="9637621" y="7658099"/>
              <a:ext cx="4419600" cy="1998240"/>
            </a:xfrm>
            <a:prstGeom prst="rect">
              <a:avLst/>
            </a:prstGeom>
            <a:noFill/>
          </p:spPr>
          <p:txBody>
            <a:bodyPr wrap="square" rtlCol="0">
              <a:spAutoFit/>
            </a:bodyPr>
            <a:lstStyle/>
            <a:p>
              <a:pPr algn="ctr">
                <a:lnSpc>
                  <a:spcPct val="150000"/>
                </a:lnSpc>
              </a:pPr>
              <a:r>
                <a:rPr lang="vi-VN" sz="1867" dirty="0">
                  <a:latin typeface="Arial" panose="020B0604020202020204" pitchFamily="34" charset="0"/>
                  <a:cs typeface="Arial" panose="020B0604020202020204" pitchFamily="34" charset="0"/>
                </a:rPr>
                <a:t>Acetic acid, CH</a:t>
              </a:r>
              <a:r>
                <a:rPr lang="vi-VN" sz="1867" baseline="-25000" dirty="0">
                  <a:latin typeface="Arial" panose="020B0604020202020204" pitchFamily="34" charset="0"/>
                  <a:cs typeface="Arial" panose="020B0604020202020204" pitchFamily="34" charset="0"/>
                </a:rPr>
                <a:t>3</a:t>
              </a:r>
              <a:r>
                <a:rPr lang="vi-VN" sz="1867" dirty="0">
                  <a:latin typeface="Arial" panose="020B0604020202020204" pitchFamily="34" charset="0"/>
                  <a:cs typeface="Arial" panose="020B0604020202020204" pitchFamily="34" charset="0"/>
                </a:rPr>
                <a:t>COOH </a:t>
              </a:r>
            </a:p>
            <a:p>
              <a:pPr algn="ctr">
                <a:lnSpc>
                  <a:spcPct val="150000"/>
                </a:lnSpc>
              </a:pPr>
              <a:r>
                <a:rPr lang="vi-VN" sz="1867" dirty="0">
                  <a:latin typeface="Arial" panose="020B0604020202020204" pitchFamily="34" charset="0"/>
                  <a:cs typeface="Arial" panose="020B0604020202020204" pitchFamily="34" charset="0"/>
                </a:rPr>
                <a:t>(có trong thành phần của các loại giấm)</a:t>
              </a:r>
              <a:endParaRPr lang="en-US" sz="1867"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10952199" y="5080097"/>
              <a:ext cx="1790443" cy="2638547"/>
            </a:xfrm>
            <a:prstGeom prst="rect">
              <a:avLst/>
            </a:prstGeom>
          </p:spPr>
        </p:pic>
      </p:grpSp>
      <p:grpSp>
        <p:nvGrpSpPr>
          <p:cNvPr id="17" name="Group 16"/>
          <p:cNvGrpSpPr/>
          <p:nvPr/>
        </p:nvGrpSpPr>
        <p:grpSpPr>
          <a:xfrm>
            <a:off x="9000564" y="3753323"/>
            <a:ext cx="2383615" cy="2407330"/>
            <a:chOff x="13964269" y="5340998"/>
            <a:chExt cx="3575422" cy="3635798"/>
          </a:xfrm>
        </p:grpSpPr>
        <p:sp>
          <p:nvSpPr>
            <p:cNvPr id="14" name="TextBox 13"/>
            <p:cNvSpPr txBox="1"/>
            <p:nvPr/>
          </p:nvSpPr>
          <p:spPr>
            <a:xfrm>
              <a:off x="13964269" y="7625080"/>
              <a:ext cx="3575422" cy="1351716"/>
            </a:xfrm>
            <a:prstGeom prst="rect">
              <a:avLst/>
            </a:prstGeom>
            <a:noFill/>
          </p:spPr>
          <p:txBody>
            <a:bodyPr wrap="square" rtlCol="0">
              <a:spAutoFit/>
            </a:bodyPr>
            <a:lstStyle/>
            <a:p>
              <a:pPr algn="ctr">
                <a:lnSpc>
                  <a:spcPct val="150000"/>
                </a:lnSpc>
              </a:pPr>
              <a:r>
                <a:rPr lang="vi-VN" sz="1867">
                  <a:latin typeface="Arial" panose="020B0604020202020204" pitchFamily="34" charset="0"/>
                  <a:cs typeface="Arial" panose="020B0604020202020204" pitchFamily="34" charset="0"/>
                </a:rPr>
                <a:t>Urea, CO(NH</a:t>
              </a:r>
              <a:r>
                <a:rPr lang="vi-VN" sz="1867" baseline="-25000">
                  <a:latin typeface="Arial" panose="020B0604020202020204" pitchFamily="34" charset="0"/>
                  <a:cs typeface="Arial" panose="020B0604020202020204" pitchFamily="34" charset="0"/>
                </a:rPr>
                <a:t>2</a:t>
              </a:r>
              <a:r>
                <a:rPr lang="vi-VN" sz="1867">
                  <a:latin typeface="Arial" panose="020B0604020202020204" pitchFamily="34" charset="0"/>
                  <a:cs typeface="Arial" panose="020B0604020202020204" pitchFamily="34" charset="0"/>
                </a:rPr>
                <a:t>)</a:t>
              </a:r>
              <a:r>
                <a:rPr lang="vi-VN" sz="1867" baseline="-25000">
                  <a:latin typeface="Arial" panose="020B0604020202020204" pitchFamily="34" charset="0"/>
                  <a:cs typeface="Arial" panose="020B0604020202020204" pitchFamily="34" charset="0"/>
                </a:rPr>
                <a:t>2</a:t>
              </a:r>
              <a:r>
                <a:rPr lang="vi-VN" sz="1867">
                  <a:latin typeface="Arial" panose="020B0604020202020204" pitchFamily="34" charset="0"/>
                  <a:cs typeface="Arial" panose="020B0604020202020204" pitchFamily="34" charset="0"/>
                </a:rPr>
                <a:t> </a:t>
              </a:r>
            </a:p>
            <a:p>
              <a:pPr algn="ctr">
                <a:lnSpc>
                  <a:spcPct val="150000"/>
                </a:lnSpc>
              </a:pPr>
              <a:r>
                <a:rPr lang="vi-VN" sz="1867">
                  <a:latin typeface="Arial" panose="020B0604020202020204" pitchFamily="34" charset="0"/>
                  <a:cs typeface="Arial" panose="020B0604020202020204" pitchFamily="34" charset="0"/>
                </a:rPr>
                <a:t>(một loại phân đạm)</a:t>
              </a:r>
              <a:endParaRPr lang="en-US" sz="1867">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14386357" y="5340998"/>
              <a:ext cx="2731245" cy="2377646"/>
            </a:xfrm>
            <a:prstGeom prst="rect">
              <a:avLst/>
            </a:prstGeom>
          </p:spPr>
        </p:pic>
      </p:grpSp>
      <p:sp>
        <p:nvSpPr>
          <p:cNvPr id="6" name="Right Brace 5"/>
          <p:cNvSpPr/>
          <p:nvPr/>
        </p:nvSpPr>
        <p:spPr>
          <a:xfrm rot="16200000">
            <a:off x="5510866" y="-2511585"/>
            <a:ext cx="1070597" cy="10161928"/>
          </a:xfrm>
          <a:prstGeom prst="rightBrace">
            <a:avLst>
              <a:gd name="adj1" fmla="val 5768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nvGrpSpPr>
          <p:cNvPr id="20" name="Group 19"/>
          <p:cNvGrpSpPr/>
          <p:nvPr/>
        </p:nvGrpSpPr>
        <p:grpSpPr>
          <a:xfrm>
            <a:off x="3810000" y="72390"/>
            <a:ext cx="4974618" cy="1863331"/>
            <a:chOff x="5715000" y="108580"/>
            <a:chExt cx="7461927" cy="2794997"/>
          </a:xfrm>
        </p:grpSpPr>
        <p:sp>
          <p:nvSpPr>
            <p:cNvPr id="9" name="Oval 8"/>
            <p:cNvSpPr/>
            <p:nvPr/>
          </p:nvSpPr>
          <p:spPr>
            <a:xfrm>
              <a:off x="5715000" y="401320"/>
              <a:ext cx="6629399" cy="2456180"/>
            </a:xfrm>
            <a:prstGeom prst="ellipse">
              <a:avLst/>
            </a:prstGeom>
            <a:solidFill>
              <a:srgbClr val="FBD86A"/>
            </a:solidFill>
            <a:ln>
              <a:solidFill>
                <a:srgbClr val="FBD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p:cNvSpPr/>
            <p:nvPr/>
          </p:nvSpPr>
          <p:spPr>
            <a:xfrm>
              <a:off x="6252908" y="108580"/>
              <a:ext cx="5519231" cy="2794997"/>
            </a:xfrm>
            <a:prstGeom prst="rect">
              <a:avLst/>
            </a:prstGeom>
          </p:spPr>
          <p:txBody>
            <a:bodyPr wrap="square">
              <a:spAutoFit/>
            </a:bodyPr>
            <a:lstStyle/>
            <a:p>
              <a:pPr algn="ctr">
                <a:lnSpc>
                  <a:spcPct val="150000"/>
                </a:lnSpc>
              </a:pP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chất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này</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đều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chứa</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nguyên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tố</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carbon</a:t>
              </a:r>
              <a:r>
                <a:rPr lang="en-US" sz="2667"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6"/>
            <a:stretch>
              <a:fillRect/>
            </a:stretch>
          </p:blipFill>
          <p:spPr>
            <a:xfrm>
              <a:off x="11761979" y="1334153"/>
              <a:ext cx="1414948" cy="1445876"/>
            </a:xfrm>
            <a:prstGeom prst="rect">
              <a:avLst/>
            </a:prstGeom>
          </p:spPr>
        </p:pic>
      </p:grpSp>
      <p:pic>
        <p:nvPicPr>
          <p:cNvPr id="21" name="Picture 20">
            <a:extLst>
              <a:ext uri="{FF2B5EF4-FFF2-40B4-BE49-F238E27FC236}">
                <a16:creationId xmlns:a16="http://schemas.microsoft.com/office/drawing/2014/main" id="{592B8A99-67B5-42D6-B0DB-4F03DD795B1B}"/>
              </a:ext>
            </a:extLst>
          </p:cNvPr>
          <p:cNvPicPr>
            <a:picLocks noChangeAspect="1"/>
          </p:cNvPicPr>
          <p:nvPr/>
        </p:nvPicPr>
        <p:blipFill>
          <a:blip r:embed="rId7"/>
          <a:stretch>
            <a:fillRect/>
          </a:stretch>
        </p:blipFill>
        <p:spPr>
          <a:xfrm>
            <a:off x="9556377" y="1023293"/>
            <a:ext cx="2511148" cy="2749534"/>
          </a:xfrm>
          <a:prstGeom prst="rect">
            <a:avLst/>
          </a:prstGeom>
        </p:spPr>
      </p:pic>
    </p:spTree>
    <p:extLst>
      <p:ext uri="{BB962C8B-B14F-4D97-AF65-F5344CB8AC3E}">
        <p14:creationId xmlns:p14="http://schemas.microsoft.com/office/powerpoint/2010/main" val="31933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5FED14-C3E1-423F-AEA8-606E940CBAC1}"/>
              </a:ext>
            </a:extLst>
          </p:cNvPr>
          <p:cNvSpPr txBox="1"/>
          <p:nvPr/>
        </p:nvSpPr>
        <p:spPr>
          <a:xfrm>
            <a:off x="0" y="1085151"/>
            <a:ext cx="12192000" cy="523220"/>
          </a:xfrm>
          <a:prstGeom prst="rect">
            <a:avLst/>
          </a:prstGeom>
          <a:noFill/>
        </p:spPr>
        <p:txBody>
          <a:bodyPr wrap="square" rtlCol="0">
            <a:spAutoFit/>
          </a:bodyPr>
          <a:lstStyle/>
          <a:p>
            <a:pPr algn="just"/>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Hợp</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chất</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hữu</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cơ</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là</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hợp</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chất</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của</a:t>
            </a:r>
            <a:r>
              <a:rPr lang="en-US" sz="2800" b="1" dirty="0">
                <a:solidFill>
                  <a:srgbClr val="9C0C24"/>
                </a:solidFill>
                <a:latin typeface="Times New Roman" pitchFamily="18" charset="0"/>
                <a:cs typeface="Times New Roman" pitchFamily="18" charset="0"/>
              </a:rPr>
              <a:t> carbon (</a:t>
            </a:r>
            <a:r>
              <a:rPr lang="en-US" sz="2800" b="1" dirty="0" err="1">
                <a:solidFill>
                  <a:srgbClr val="9C0C24"/>
                </a:solidFill>
                <a:latin typeface="Times New Roman" pitchFamily="18" charset="0"/>
                <a:cs typeface="Times New Roman" pitchFamily="18" charset="0"/>
              </a:rPr>
              <a:t>trừ</a:t>
            </a:r>
            <a:r>
              <a:rPr lang="en-US" sz="2800" b="1" dirty="0">
                <a:solidFill>
                  <a:srgbClr val="9C0C24"/>
                </a:solidFill>
                <a:latin typeface="Times New Roman" pitchFamily="18" charset="0"/>
                <a:cs typeface="Times New Roman" pitchFamily="18" charset="0"/>
              </a:rPr>
              <a:t> CO, CO</a:t>
            </a:r>
            <a:r>
              <a:rPr lang="en-US" sz="2800" b="1" baseline="-25000" dirty="0">
                <a:solidFill>
                  <a:srgbClr val="9C0C24"/>
                </a:solidFill>
                <a:latin typeface="Times New Roman" pitchFamily="18" charset="0"/>
                <a:cs typeface="Times New Roman" pitchFamily="18" charset="0"/>
              </a:rPr>
              <a:t>2</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muối</a:t>
            </a:r>
            <a:r>
              <a:rPr lang="en-US" sz="2800" b="1" dirty="0">
                <a:solidFill>
                  <a:srgbClr val="9C0C24"/>
                </a:solidFill>
                <a:latin typeface="Times New Roman" pitchFamily="18" charset="0"/>
                <a:cs typeface="Times New Roman" pitchFamily="18" charset="0"/>
              </a:rPr>
              <a:t> carbonate,...).</a:t>
            </a:r>
          </a:p>
        </p:txBody>
      </p:sp>
      <p:sp>
        <p:nvSpPr>
          <p:cNvPr id="3" name="TextBox 2">
            <a:extLst>
              <a:ext uri="{FF2B5EF4-FFF2-40B4-BE49-F238E27FC236}">
                <a16:creationId xmlns:a16="http://schemas.microsoft.com/office/drawing/2014/main" id="{C6C9547F-164D-46E3-B7D6-E70C5AD1A132}"/>
              </a:ext>
            </a:extLst>
          </p:cNvPr>
          <p:cNvSpPr txBox="1"/>
          <p:nvPr/>
        </p:nvSpPr>
        <p:spPr>
          <a:xfrm>
            <a:off x="0" y="1669138"/>
            <a:ext cx="12192000" cy="1323439"/>
          </a:xfrm>
          <a:prstGeom prst="rect">
            <a:avLst/>
          </a:prstGeom>
          <a:noFill/>
        </p:spPr>
        <p:txBody>
          <a:bodyPr wrap="square" rtlCol="0">
            <a:spAutoFit/>
          </a:bodyPr>
          <a:lstStyle/>
          <a:p>
            <a:pPr algn="just"/>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Ví</a:t>
            </a:r>
            <a:r>
              <a:rPr lang="en-US" sz="2800" b="1" dirty="0">
                <a:solidFill>
                  <a:srgbClr val="9C0C24"/>
                </a:solidFill>
                <a:latin typeface="Times New Roman" pitchFamily="18" charset="0"/>
                <a:cs typeface="Times New Roman" pitchFamily="18" charset="0"/>
              </a:rPr>
              <a:t> </a:t>
            </a:r>
            <a:r>
              <a:rPr lang="en-US" sz="2800" b="1" dirty="0" err="1">
                <a:solidFill>
                  <a:srgbClr val="9C0C24"/>
                </a:solidFill>
                <a:latin typeface="Times New Roman" pitchFamily="18" charset="0"/>
                <a:cs typeface="Times New Roman" pitchFamily="18" charset="0"/>
              </a:rPr>
              <a:t>dụ</a:t>
            </a:r>
            <a:r>
              <a:rPr lang="en-US" sz="2800" b="1" dirty="0">
                <a:solidFill>
                  <a:srgbClr val="9C0C24"/>
                </a:solidFill>
                <a:latin typeface="Times New Roman" pitchFamily="18" charset="0"/>
                <a:cs typeface="Times New Roman" pitchFamily="18" charset="0"/>
              </a:rPr>
              <a:t>: </a:t>
            </a:r>
            <a:r>
              <a:rPr lang="vi-VN" sz="2400" b="1" dirty="0">
                <a:solidFill>
                  <a:srgbClr val="9C0C24"/>
                </a:solidFill>
                <a:latin typeface="Times New Roman" panose="02020603050405020304" pitchFamily="18" charset="0"/>
                <a:cs typeface="Times New Roman" panose="02020603050405020304" pitchFamily="18" charset="0"/>
              </a:rPr>
              <a:t>Butane</a:t>
            </a:r>
            <a:r>
              <a:rPr lang="en-US" sz="2400" b="1" dirty="0">
                <a:solidFill>
                  <a:srgbClr val="9C0C24"/>
                </a:solidFill>
                <a:latin typeface="Times New Roman" panose="02020603050405020304" pitchFamily="18" charset="0"/>
                <a:cs typeface="Times New Roman" panose="02020603050405020304" pitchFamily="18" charset="0"/>
              </a:rPr>
              <a:t> (</a:t>
            </a:r>
            <a:r>
              <a:rPr lang="vi-VN" sz="2400" b="1" dirty="0">
                <a:solidFill>
                  <a:srgbClr val="9C0C24"/>
                </a:solidFill>
                <a:latin typeface="Times New Roman" panose="02020603050405020304" pitchFamily="18" charset="0"/>
                <a:cs typeface="Times New Roman" panose="02020603050405020304" pitchFamily="18" charset="0"/>
              </a:rPr>
              <a:t>C</a:t>
            </a:r>
            <a:r>
              <a:rPr lang="vi-VN" sz="2400" b="1" baseline="-25000" dirty="0">
                <a:solidFill>
                  <a:srgbClr val="9C0C24"/>
                </a:solidFill>
                <a:latin typeface="Times New Roman" panose="02020603050405020304" pitchFamily="18" charset="0"/>
                <a:cs typeface="Times New Roman" panose="02020603050405020304" pitchFamily="18" charset="0"/>
              </a:rPr>
              <a:t>4</a:t>
            </a:r>
            <a:r>
              <a:rPr lang="vi-VN" sz="2400" b="1" dirty="0">
                <a:solidFill>
                  <a:srgbClr val="9C0C24"/>
                </a:solidFill>
                <a:latin typeface="Times New Roman" panose="02020603050405020304" pitchFamily="18" charset="0"/>
                <a:cs typeface="Times New Roman" panose="02020603050405020304" pitchFamily="18" charset="0"/>
              </a:rPr>
              <a:t>H</a:t>
            </a:r>
            <a:r>
              <a:rPr lang="vi-VN" sz="2400" b="1" baseline="-25000" dirty="0">
                <a:solidFill>
                  <a:srgbClr val="9C0C24"/>
                </a:solidFill>
                <a:latin typeface="Times New Roman" panose="02020603050405020304" pitchFamily="18" charset="0"/>
                <a:cs typeface="Times New Roman" panose="02020603050405020304" pitchFamily="18" charset="0"/>
              </a:rPr>
              <a:t>10</a:t>
            </a:r>
            <a:r>
              <a:rPr lang="en-US" sz="2400" b="1" dirty="0">
                <a:solidFill>
                  <a:srgbClr val="9C0C24"/>
                </a:solidFill>
                <a:latin typeface="Times New Roman" panose="02020603050405020304" pitchFamily="18" charset="0"/>
                <a:cs typeface="Times New Roman" panose="02020603050405020304" pitchFamily="18" charset="0"/>
              </a:rPr>
              <a:t>); </a:t>
            </a:r>
            <a:r>
              <a:rPr lang="vi-VN" sz="2400" b="1" dirty="0">
                <a:solidFill>
                  <a:srgbClr val="9C0C24"/>
                </a:solidFill>
                <a:latin typeface="Times New Roman" panose="02020603050405020304" pitchFamily="18" charset="0"/>
                <a:cs typeface="Times New Roman" panose="02020603050405020304" pitchFamily="18" charset="0"/>
              </a:rPr>
              <a:t>Ethylic alcohol</a:t>
            </a:r>
            <a:r>
              <a:rPr lang="en-US" sz="2400" b="1" dirty="0">
                <a:solidFill>
                  <a:srgbClr val="9C0C24"/>
                </a:solidFill>
                <a:latin typeface="Times New Roman" panose="02020603050405020304" pitchFamily="18" charset="0"/>
                <a:cs typeface="Times New Roman" panose="02020603050405020304" pitchFamily="18" charset="0"/>
              </a:rPr>
              <a:t>(</a:t>
            </a:r>
            <a:r>
              <a:rPr lang="vi-VN" sz="2400" b="1" dirty="0">
                <a:solidFill>
                  <a:srgbClr val="9C0C24"/>
                </a:solidFill>
                <a:latin typeface="Times New Roman" panose="02020603050405020304" pitchFamily="18" charset="0"/>
                <a:cs typeface="Times New Roman" panose="02020603050405020304" pitchFamily="18" charset="0"/>
              </a:rPr>
              <a:t>C</a:t>
            </a:r>
            <a:r>
              <a:rPr lang="vi-VN" sz="2400" b="1" baseline="-25000" dirty="0">
                <a:solidFill>
                  <a:srgbClr val="9C0C24"/>
                </a:solidFill>
                <a:latin typeface="Times New Roman" panose="02020603050405020304" pitchFamily="18" charset="0"/>
                <a:cs typeface="Times New Roman" panose="02020603050405020304" pitchFamily="18" charset="0"/>
              </a:rPr>
              <a:t>2</a:t>
            </a:r>
            <a:r>
              <a:rPr lang="vi-VN" sz="2400" b="1" dirty="0">
                <a:solidFill>
                  <a:srgbClr val="9C0C24"/>
                </a:solidFill>
                <a:latin typeface="Times New Roman" panose="02020603050405020304" pitchFamily="18" charset="0"/>
                <a:cs typeface="Times New Roman" panose="02020603050405020304" pitchFamily="18" charset="0"/>
              </a:rPr>
              <a:t>H</a:t>
            </a:r>
            <a:r>
              <a:rPr lang="vi-VN" sz="2400" b="1" baseline="-25000" dirty="0">
                <a:solidFill>
                  <a:srgbClr val="9C0C24"/>
                </a:solidFill>
                <a:latin typeface="Times New Roman" panose="02020603050405020304" pitchFamily="18" charset="0"/>
                <a:cs typeface="Times New Roman" panose="02020603050405020304" pitchFamily="18" charset="0"/>
              </a:rPr>
              <a:t>5</a:t>
            </a:r>
            <a:r>
              <a:rPr lang="vi-VN" sz="2400" b="1" dirty="0">
                <a:solidFill>
                  <a:srgbClr val="9C0C24"/>
                </a:solidFill>
                <a:latin typeface="Times New Roman" panose="02020603050405020304" pitchFamily="18" charset="0"/>
                <a:cs typeface="Times New Roman" panose="02020603050405020304" pitchFamily="18" charset="0"/>
              </a:rPr>
              <a:t>OH</a:t>
            </a:r>
            <a:r>
              <a:rPr lang="en-US" sz="2400" b="1" dirty="0">
                <a:solidFill>
                  <a:srgbClr val="9C0C24"/>
                </a:solidFill>
                <a:latin typeface="Times New Roman" panose="02020603050405020304" pitchFamily="18" charset="0"/>
                <a:cs typeface="Times New Roman" panose="02020603050405020304" pitchFamily="18" charset="0"/>
              </a:rPr>
              <a:t>);</a:t>
            </a:r>
            <a:r>
              <a:rPr lang="vi-VN" sz="2400" b="1" dirty="0">
                <a:solidFill>
                  <a:srgbClr val="9C0C24"/>
                </a:solidFill>
                <a:latin typeface="Times New Roman" panose="02020603050405020304" pitchFamily="18" charset="0"/>
                <a:cs typeface="Times New Roman" panose="02020603050405020304" pitchFamily="18" charset="0"/>
              </a:rPr>
              <a:t> Acetic acid</a:t>
            </a:r>
            <a:r>
              <a:rPr lang="en-US" sz="2400" b="1" dirty="0">
                <a:solidFill>
                  <a:srgbClr val="9C0C24"/>
                </a:solidFill>
                <a:latin typeface="Times New Roman" panose="02020603050405020304" pitchFamily="18" charset="0"/>
                <a:cs typeface="Times New Roman" panose="02020603050405020304" pitchFamily="18" charset="0"/>
              </a:rPr>
              <a:t> (</a:t>
            </a:r>
            <a:r>
              <a:rPr lang="vi-VN" sz="2400" b="1" dirty="0">
                <a:solidFill>
                  <a:srgbClr val="9C0C24"/>
                </a:solidFill>
                <a:latin typeface="Times New Roman" panose="02020603050405020304" pitchFamily="18" charset="0"/>
                <a:cs typeface="Times New Roman" panose="02020603050405020304" pitchFamily="18" charset="0"/>
              </a:rPr>
              <a:t>CH</a:t>
            </a:r>
            <a:r>
              <a:rPr lang="vi-VN" sz="2400" b="1" baseline="-25000" dirty="0">
                <a:solidFill>
                  <a:srgbClr val="9C0C24"/>
                </a:solidFill>
                <a:latin typeface="Times New Roman" panose="02020603050405020304" pitchFamily="18" charset="0"/>
                <a:cs typeface="Times New Roman" panose="02020603050405020304" pitchFamily="18" charset="0"/>
              </a:rPr>
              <a:t>3</a:t>
            </a:r>
            <a:r>
              <a:rPr lang="vi-VN" sz="2400" b="1" dirty="0">
                <a:solidFill>
                  <a:srgbClr val="9C0C24"/>
                </a:solidFill>
                <a:latin typeface="Times New Roman" panose="02020603050405020304" pitchFamily="18" charset="0"/>
                <a:cs typeface="Times New Roman" panose="02020603050405020304" pitchFamily="18" charset="0"/>
              </a:rPr>
              <a:t>COOH</a:t>
            </a:r>
            <a:r>
              <a:rPr lang="en-US" sz="2400" b="1" dirty="0">
                <a:solidFill>
                  <a:srgbClr val="9C0C24"/>
                </a:solidFill>
                <a:latin typeface="Times New Roman" panose="02020603050405020304" pitchFamily="18" charset="0"/>
                <a:cs typeface="Times New Roman" panose="02020603050405020304" pitchFamily="18" charset="0"/>
              </a:rPr>
              <a:t>)…</a:t>
            </a:r>
            <a:r>
              <a:rPr lang="vi-VN" sz="2400" b="1" dirty="0">
                <a:solidFill>
                  <a:srgbClr val="9C0C24"/>
                </a:solidFill>
                <a:latin typeface="Times New Roman" panose="02020603050405020304" pitchFamily="18" charset="0"/>
                <a:cs typeface="Times New Roman" panose="02020603050405020304" pitchFamily="18" charset="0"/>
              </a:rPr>
              <a:t> </a:t>
            </a:r>
          </a:p>
          <a:p>
            <a:pPr algn="just"/>
            <a:r>
              <a:rPr lang="en-US" sz="2400" b="1" dirty="0">
                <a:solidFill>
                  <a:srgbClr val="9C0C24"/>
                </a:solidFill>
                <a:latin typeface="Times New Roman" panose="02020603050405020304" pitchFamily="18" charset="0"/>
                <a:cs typeface="Times New Roman" panose="02020603050405020304" pitchFamily="18" charset="0"/>
              </a:rPr>
              <a:t> </a:t>
            </a:r>
            <a:r>
              <a:rPr lang="vi-VN" sz="2400" b="1" dirty="0">
                <a:solidFill>
                  <a:srgbClr val="9C0C24"/>
                </a:solidFill>
                <a:latin typeface="Times New Roman" panose="02020603050405020304" pitchFamily="18" charset="0"/>
                <a:cs typeface="Times New Roman" panose="02020603050405020304" pitchFamily="18" charset="0"/>
              </a:rPr>
              <a:t> </a:t>
            </a:r>
          </a:p>
          <a:p>
            <a:pPr algn="just"/>
            <a:r>
              <a:rPr lang="en-US" sz="2800" b="1" dirty="0">
                <a:solidFill>
                  <a:srgbClr val="9C0C24"/>
                </a:solidFill>
                <a:latin typeface="Times New Roman" pitchFamily="18" charset="0"/>
                <a:cs typeface="Times New Roman" pitchFamily="18" charset="0"/>
              </a:rPr>
              <a:t> </a:t>
            </a:r>
          </a:p>
        </p:txBody>
      </p:sp>
    </p:spTree>
    <p:extLst>
      <p:ext uri="{BB962C8B-B14F-4D97-AF65-F5344CB8AC3E}">
        <p14:creationId xmlns:p14="http://schemas.microsoft.com/office/powerpoint/2010/main" val="29917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file"/>
          </p:cNvPr>
          <p:cNvPicPr>
            <a:picLocks noChangeAspect="1" noChangeArrowheads="1"/>
          </p:cNvPicPr>
          <p:nvPr/>
        </p:nvPicPr>
        <p:blipFill>
          <a:blip r:embed="rId3"/>
          <a:srcRect/>
          <a:stretch>
            <a:fillRect/>
          </a:stretch>
        </p:blipFill>
        <p:spPr bwMode="auto">
          <a:xfrm>
            <a:off x="0" y="0"/>
            <a:ext cx="6140915" cy="2931886"/>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7257143" y="-1"/>
            <a:ext cx="4934857" cy="4130989"/>
          </a:xfrm>
          <a:prstGeom prst="rect">
            <a:avLst/>
          </a:prstGeom>
          <a:noFill/>
          <a:ln w="9525">
            <a:noFill/>
            <a:miter lim="800000"/>
            <a:headEnd/>
            <a:tailEnd/>
          </a:ln>
          <a:effectLst/>
        </p:spPr>
      </p:pic>
      <p:sp>
        <p:nvSpPr>
          <p:cNvPr id="6" name="Rectangle 5"/>
          <p:cNvSpPr/>
          <p:nvPr/>
        </p:nvSpPr>
        <p:spPr>
          <a:xfrm>
            <a:off x="174171" y="3989979"/>
            <a:ext cx="12192000" cy="2062103"/>
          </a:xfrm>
          <a:prstGeom prst="rect">
            <a:avLst/>
          </a:prstGeom>
        </p:spPr>
        <p:txBody>
          <a:bodyPr wrap="square">
            <a:spAutoFit/>
          </a:bodyPr>
          <a:lstStyle/>
          <a:p>
            <a:pPr algn="just"/>
            <a:r>
              <a:rPr lang="en-US" sz="3200" dirty="0">
                <a:solidFill>
                  <a:srgbClr val="FF00FF"/>
                </a:solidFill>
                <a:latin typeface="+mj-lt"/>
              </a:rPr>
              <a:t>	</a:t>
            </a:r>
            <a:r>
              <a:rPr lang="vi-VN" sz="3200" dirty="0">
                <a:solidFill>
                  <a:srgbClr val="FF00FF"/>
                </a:solidFill>
                <a:latin typeface="+mj-lt"/>
              </a:rPr>
              <a:t>Vì khi đốt cháy </a:t>
            </a: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hợp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chất</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mj-lt"/>
              </a:rPr>
              <a:t>hữu cơ sản phẩm thu được </a:t>
            </a:r>
            <a:r>
              <a:rPr lang="en-US" sz="3200" dirty="0" err="1">
                <a:solidFill>
                  <a:srgbClr val="FF00FF"/>
                </a:solidFill>
                <a:latin typeface="Times New Roman" pitchFamily="18" charset="0"/>
                <a:cs typeface="Times New Roman" pitchFamily="18" charset="0"/>
              </a:rPr>
              <a:t>là</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mj-lt"/>
              </a:rPr>
              <a:t>khí CO</a:t>
            </a:r>
            <a:r>
              <a:rPr lang="vi-VN" sz="3200" baseline="-25000" dirty="0">
                <a:solidFill>
                  <a:srgbClr val="FF00FF"/>
                </a:solidFill>
                <a:latin typeface="+mj-lt"/>
              </a:rPr>
              <a:t>2</a:t>
            </a:r>
            <a:r>
              <a:rPr lang="vi-VN" sz="3200" dirty="0">
                <a:solidFill>
                  <a:srgbClr val="FF00FF"/>
                </a:solidFill>
                <a:latin typeface="+mj-lt"/>
              </a:rPr>
              <a:t> làm nước vôi trong Ca(OH)</a:t>
            </a:r>
            <a:r>
              <a:rPr lang="vi-VN" sz="3200" baseline="-25000" dirty="0">
                <a:solidFill>
                  <a:srgbClr val="FF00FF"/>
                </a:solidFill>
                <a:latin typeface="+mj-lt"/>
              </a:rPr>
              <a:t>2</a:t>
            </a:r>
            <a:r>
              <a:rPr lang="vi-VN" sz="3200" dirty="0">
                <a:solidFill>
                  <a:srgbClr val="FF00FF"/>
                </a:solidFill>
                <a:latin typeface="+mj-lt"/>
              </a:rPr>
              <a:t> bị vẩn đục </a:t>
            </a:r>
            <a:r>
              <a:rPr lang="en-US" sz="3200" dirty="0">
                <a:solidFill>
                  <a:srgbClr val="FF00FF"/>
                </a:solidFill>
                <a:latin typeface="+mj-lt"/>
              </a:rPr>
              <a:t>(</a:t>
            </a:r>
            <a:r>
              <a:rPr lang="en-US" sz="3200" dirty="0">
                <a:solidFill>
                  <a:srgbClr val="FF00FF"/>
                </a:solidFill>
                <a:latin typeface="Times New Roman" pitchFamily="18" charset="0"/>
                <a:cs typeface="Times New Roman" pitchFamily="18" charset="0"/>
              </a:rPr>
              <a:t>do</a:t>
            </a:r>
            <a:r>
              <a:rPr lang="vi-VN" sz="3200" dirty="0">
                <a:solidFill>
                  <a:srgbClr val="FF00FF"/>
                </a:solidFill>
                <a:latin typeface="+mj-lt"/>
              </a:rPr>
              <a:t> tạo ra CaCO</a:t>
            </a:r>
            <a:r>
              <a:rPr lang="vi-VN" sz="3200" baseline="-25000" dirty="0">
                <a:solidFill>
                  <a:srgbClr val="FF00FF"/>
                </a:solidFill>
                <a:latin typeface="+mj-lt"/>
              </a:rPr>
              <a:t>3</a:t>
            </a:r>
            <a:r>
              <a:rPr lang="en-US" sz="3200" dirty="0">
                <a:solidFill>
                  <a:srgbClr val="FF00FF"/>
                </a:solidFill>
                <a:latin typeface="+mj-lt"/>
              </a:rPr>
              <a:t> </a:t>
            </a:r>
            <a:r>
              <a:rPr lang="en-US" sz="3200" dirty="0" err="1">
                <a:solidFill>
                  <a:srgbClr val="FF00FF"/>
                </a:solidFill>
                <a:latin typeface="Times New Roman" pitchFamily="18" charset="0"/>
                <a:cs typeface="Times New Roman" pitchFamily="18" charset="0"/>
              </a:rPr>
              <a:t>màu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trắng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không</a:t>
            </a:r>
            <a:r>
              <a:rPr lang="en-US" sz="3200" dirty="0">
                <a:solidFill>
                  <a:srgbClr val="FF00FF"/>
                </a:solidFill>
                <a:latin typeface="Times New Roman" pitchFamily="18" charset="0"/>
                <a:cs typeface="Times New Roman" pitchFamily="18" charset="0"/>
              </a:rPr>
              <a:t> tan)</a:t>
            </a:r>
          </a:p>
          <a:p>
            <a:pPr algn="ctr"/>
            <a:r>
              <a:rPr lang="en-US" sz="3200" dirty="0">
                <a:solidFill>
                  <a:srgbClr val="FF00FF"/>
                </a:solidFill>
                <a:latin typeface="Times New Roman" pitchFamily="18" charset="0"/>
                <a:cs typeface="Times New Roman" pitchFamily="18" charset="0"/>
              </a:rPr>
              <a:t>CO</a:t>
            </a:r>
            <a:r>
              <a:rPr lang="en-US" sz="3200" baseline="-250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 Ca(OH)</a:t>
            </a:r>
            <a:r>
              <a:rPr lang="en-US" sz="3200" baseline="-250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a:solidFill>
                  <a:srgbClr val="FF00FF"/>
                </a:solidFill>
                <a:latin typeface="Times New Roman" pitchFamily="18" charset="0"/>
                <a:cs typeface="Times New Roman" pitchFamily="18" charset="0"/>
                <a:sym typeface="Wingdings 3"/>
              </a:rPr>
              <a:t></a:t>
            </a:r>
            <a:r>
              <a:rPr lang="en-US" sz="3200" dirty="0" err="1">
                <a:solidFill>
                  <a:srgbClr val="FF00FF"/>
                </a:solidFill>
                <a:latin typeface="Times New Roman" pitchFamily="18" charset="0"/>
                <a:cs typeface="Times New Roman" pitchFamily="18" charset="0"/>
              </a:rPr>
              <a:t>CaCO</a:t>
            </a:r>
            <a:r>
              <a:rPr lang="en-US" sz="3200" baseline="-25000" dirty="0" err="1">
                <a:solidFill>
                  <a:srgbClr val="FF00FF"/>
                </a:solidFill>
                <a:latin typeface="Times New Roman" pitchFamily="18" charset="0"/>
                <a:cs typeface="Times New Roman" pitchFamily="18" charset="0"/>
              </a:rPr>
              <a:t>3</a:t>
            </a:r>
            <a:r>
              <a:rPr lang="en-US" sz="3200" dirty="0">
                <a:solidFill>
                  <a:srgbClr val="FF00FF"/>
                </a:solidFill>
                <a:latin typeface="Times New Roman" pitchFamily="18" charset="0"/>
                <a:cs typeface="Times New Roman" pitchFamily="18" charset="0"/>
              </a:rPr>
              <a:t> </a:t>
            </a:r>
            <a:r>
              <a:rPr lang="en-US" sz="3200" baseline="-25000" dirty="0">
                <a:solidFill>
                  <a:srgbClr val="FF00FF"/>
                </a:solidFill>
                <a:latin typeface="Times New Roman" pitchFamily="18" charset="0"/>
                <a:cs typeface="Times New Roman" pitchFamily="18" charset="0"/>
                <a:sym typeface="Wingdings 3"/>
              </a:rPr>
              <a: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a:t>
            </a:r>
            <a:r>
              <a:rPr lang="en-US" sz="3200" baseline="-25000" dirty="0" err="1">
                <a:solidFill>
                  <a:srgbClr val="FF00FF"/>
                </a:solidFill>
                <a:latin typeface="Times New Roman" pitchFamily="18" charset="0"/>
                <a:cs typeface="Times New Roman" pitchFamily="18" charset="0"/>
              </a:rPr>
              <a:t>2</a:t>
            </a:r>
            <a:r>
              <a:rPr lang="en-US" sz="3200" dirty="0" err="1">
                <a:solidFill>
                  <a:srgbClr val="FF00FF"/>
                </a:solidFill>
                <a:latin typeface="Times New Roman" pitchFamily="18" charset="0"/>
                <a:cs typeface="Times New Roman" pitchFamily="18" charset="0"/>
              </a:rPr>
              <a:t>O</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8613" y="376036"/>
            <a:ext cx="2836234" cy="77137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667" b="1" dirty="0">
                <a:solidFill>
                  <a:schemeClr val="bg1"/>
                </a:solidFill>
                <a:latin typeface="Arial" panose="020B0604020202020204" pitchFamily="34" charset="0"/>
                <a:cs typeface="Arial" panose="020B0604020202020204" pitchFamily="34" charset="0"/>
              </a:rPr>
              <a:t>B</a:t>
            </a:r>
            <a:r>
              <a:rPr lang="vi-VN" sz="2667" b="1" dirty="0">
                <a:solidFill>
                  <a:schemeClr val="bg1"/>
                </a:solidFill>
                <a:latin typeface="Arial" panose="020B0604020202020204" pitchFamily="34" charset="0"/>
                <a:cs typeface="Arial" panose="020B0604020202020204" pitchFamily="34" charset="0"/>
              </a:rPr>
              <a:t>ài tập </a:t>
            </a:r>
            <a:endParaRPr lang="en-US" sz="2667"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758613" y="1225947"/>
            <a:ext cx="10718800" cy="1247649"/>
          </a:xfrm>
          <a:prstGeom prst="rect">
            <a:avLst/>
          </a:prstGeom>
        </p:spPr>
        <p:txBody>
          <a:bodyPr wrap="square">
            <a:spAutoFit/>
          </a:bodyPr>
          <a:lstStyle/>
          <a:p>
            <a:pPr algn="just">
              <a:lnSpc>
                <a:spcPct val="150000"/>
              </a:lnSpc>
            </a:pPr>
            <a:r>
              <a:rPr lang="vi-VN" sz="2667" kern="0">
                <a:solidFill>
                  <a:srgbClr val="000000"/>
                </a:solidFill>
                <a:latin typeface="Arial" panose="020B0604020202020204" pitchFamily="34" charset="0"/>
                <a:ea typeface="Calibri" panose="020F0502020204030204" pitchFamily="34" charset="0"/>
                <a:cs typeface="Arial" panose="020B0604020202020204" pitchFamily="34" charset="0"/>
              </a:rPr>
              <a:t>Hãy sắp xếp các hợp chất dưới đây thành hai nhóm: nhóm 1 gồm các hợp chất hữu cơ và nhóm 2 gồm các hợp chất vô cơ.</a:t>
            </a:r>
            <a:endParaRPr lang="en-US" sz="2667">
              <a:latin typeface="Arial" panose="020B0604020202020204" pitchFamily="34" charset="0"/>
              <a:cs typeface="Arial" panose="020B0604020202020204" pitchFamily="34" charset="0"/>
            </a:endParaRPr>
          </a:p>
        </p:txBody>
      </p:sp>
      <p:grpSp>
        <p:nvGrpSpPr>
          <p:cNvPr id="5" name="Group 4"/>
          <p:cNvGrpSpPr/>
          <p:nvPr/>
        </p:nvGrpSpPr>
        <p:grpSpPr>
          <a:xfrm>
            <a:off x="758613" y="4164721"/>
            <a:ext cx="5029200" cy="2438400"/>
            <a:chOff x="586435" y="1686246"/>
            <a:chExt cx="2732118" cy="1828800"/>
          </a:xfrm>
        </p:grpSpPr>
        <p:sp>
          <p:nvSpPr>
            <p:cNvPr id="6" name="Rounded Rectangle 5"/>
            <p:cNvSpPr/>
            <p:nvPr/>
          </p:nvSpPr>
          <p:spPr>
            <a:xfrm>
              <a:off x="586435" y="1686246"/>
              <a:ext cx="2732117" cy="1828800"/>
            </a:xfrm>
            <a:prstGeom prst="roundRect">
              <a:avLst>
                <a:gd name="adj" fmla="val 11007"/>
              </a:avLst>
            </a:prstGeom>
            <a:solidFill>
              <a:schemeClr val="bg1"/>
            </a:solidFill>
            <a:ln w="28575" cap="flat" cmpd="sng" algn="ctr">
              <a:solidFill>
                <a:schemeClr val="accent5">
                  <a:lumMod val="75000"/>
                </a:schemeClr>
              </a:solidFill>
              <a:prstDash val="solid"/>
            </a:ln>
            <a:effectLst/>
          </p:spPr>
          <p:txBody>
            <a:bodyPr rtlCol="0" anchor="ctr"/>
            <a:lstStyle/>
            <a:p>
              <a:pPr algn="ctr" defTabSz="609630">
                <a:buClr>
                  <a:srgbClr val="000000"/>
                </a:buClr>
                <a:defRPr/>
              </a:pPr>
              <a:endParaRPr lang="en-US" sz="2667" kern="0">
                <a:solidFill>
                  <a:srgbClr val="F5F3FF"/>
                </a:solidFill>
                <a:latin typeface="Arial"/>
                <a:sym typeface="Arial"/>
              </a:endParaRPr>
            </a:p>
          </p:txBody>
        </p:sp>
        <p:sp>
          <p:nvSpPr>
            <p:cNvPr id="7" name="Round Same Side Corner Rectangle 6"/>
            <p:cNvSpPr/>
            <p:nvPr/>
          </p:nvSpPr>
          <p:spPr>
            <a:xfrm>
              <a:off x="586436" y="1686246"/>
              <a:ext cx="2732117" cy="481601"/>
            </a:xfrm>
            <a:prstGeom prst="round2SameRect">
              <a:avLst>
                <a:gd name="adj1" fmla="val 43097"/>
                <a:gd name="adj2" fmla="val 0"/>
              </a:avLst>
            </a:prstGeom>
            <a:solidFill>
              <a:schemeClr val="accent5">
                <a:lumMod val="75000"/>
              </a:schemeClr>
            </a:solidFill>
            <a:ln w="28575" cap="flat" cmpd="sng" algn="ctr">
              <a:noFill/>
              <a:prstDash val="solid"/>
            </a:ln>
            <a:effectLst/>
          </p:spPr>
          <p:txBody>
            <a:bodyPr rtlCol="0" anchor="ctr"/>
            <a:lstStyle/>
            <a:p>
              <a:pPr algn="ctr" defTabSz="609630">
                <a:buClr>
                  <a:srgbClr val="000000"/>
                </a:buClr>
                <a:defRPr/>
              </a:pPr>
              <a:r>
                <a:rPr lang="vi-VN" sz="2667" b="1" kern="0">
                  <a:solidFill>
                    <a:srgbClr val="FFFFFF"/>
                  </a:solidFill>
                  <a:latin typeface="Arial" panose="020B0604020202020204" pitchFamily="34" charset="0"/>
                  <a:cs typeface="Arial" panose="020B0604020202020204" pitchFamily="34" charset="0"/>
                  <a:sym typeface="Arial"/>
                </a:rPr>
                <a:t>Nhóm 1: Hợp chất hữu cơ</a:t>
              </a:r>
              <a:endParaRPr lang="en-US" sz="2667" b="1" kern="0">
                <a:solidFill>
                  <a:srgbClr val="FFFFFF"/>
                </a:solidFill>
                <a:latin typeface="Arial"/>
                <a:cs typeface="Arial" panose="020B0604020202020204" pitchFamily="34" charset="0"/>
                <a:sym typeface="Arial"/>
              </a:endParaRPr>
            </a:p>
          </p:txBody>
        </p:sp>
      </p:grpSp>
      <p:grpSp>
        <p:nvGrpSpPr>
          <p:cNvPr id="9" name="Group 8"/>
          <p:cNvGrpSpPr/>
          <p:nvPr/>
        </p:nvGrpSpPr>
        <p:grpSpPr>
          <a:xfrm>
            <a:off x="6438053" y="4163028"/>
            <a:ext cx="5029200" cy="2457027"/>
            <a:chOff x="586435" y="1686246"/>
            <a:chExt cx="2732118" cy="1842770"/>
          </a:xfrm>
        </p:grpSpPr>
        <p:sp>
          <p:nvSpPr>
            <p:cNvPr id="10" name="Rounded Rectangle 9"/>
            <p:cNvSpPr/>
            <p:nvPr/>
          </p:nvSpPr>
          <p:spPr>
            <a:xfrm>
              <a:off x="586435" y="1686246"/>
              <a:ext cx="2732117" cy="1842770"/>
            </a:xfrm>
            <a:prstGeom prst="roundRect">
              <a:avLst>
                <a:gd name="adj" fmla="val 11007"/>
              </a:avLst>
            </a:prstGeom>
            <a:solidFill>
              <a:schemeClr val="bg1"/>
            </a:solidFill>
            <a:ln w="28575" cap="flat" cmpd="sng" algn="ctr">
              <a:solidFill>
                <a:schemeClr val="accent5">
                  <a:lumMod val="75000"/>
                </a:schemeClr>
              </a:solidFill>
              <a:prstDash val="solid"/>
            </a:ln>
            <a:effectLst/>
          </p:spPr>
          <p:txBody>
            <a:bodyPr rtlCol="0" anchor="ctr"/>
            <a:lstStyle/>
            <a:p>
              <a:pPr algn="ctr" defTabSz="609630">
                <a:buClr>
                  <a:srgbClr val="000000"/>
                </a:buClr>
                <a:defRPr/>
              </a:pPr>
              <a:endParaRPr lang="en-US" sz="2667" kern="0">
                <a:solidFill>
                  <a:srgbClr val="F5F3FF"/>
                </a:solidFill>
                <a:latin typeface="Arial"/>
                <a:sym typeface="Arial"/>
              </a:endParaRPr>
            </a:p>
          </p:txBody>
        </p:sp>
        <p:sp>
          <p:nvSpPr>
            <p:cNvPr id="11" name="Round Same Side Corner Rectangle 10"/>
            <p:cNvSpPr/>
            <p:nvPr/>
          </p:nvSpPr>
          <p:spPr>
            <a:xfrm>
              <a:off x="586436" y="1686246"/>
              <a:ext cx="2732117" cy="481601"/>
            </a:xfrm>
            <a:prstGeom prst="round2SameRect">
              <a:avLst>
                <a:gd name="adj1" fmla="val 43097"/>
                <a:gd name="adj2" fmla="val 0"/>
              </a:avLst>
            </a:prstGeom>
            <a:solidFill>
              <a:schemeClr val="accent5">
                <a:lumMod val="75000"/>
              </a:schemeClr>
            </a:solidFill>
            <a:ln w="28575" cap="flat" cmpd="sng" algn="ctr">
              <a:noFill/>
              <a:prstDash val="solid"/>
            </a:ln>
            <a:effectLst/>
          </p:spPr>
          <p:txBody>
            <a:bodyPr rtlCol="0" anchor="ctr"/>
            <a:lstStyle/>
            <a:p>
              <a:pPr algn="ctr" defTabSz="609630">
                <a:buClr>
                  <a:srgbClr val="000000"/>
                </a:buClr>
                <a:defRPr/>
              </a:pPr>
              <a:r>
                <a:rPr lang="vi-VN" sz="2667" b="1" kern="0">
                  <a:solidFill>
                    <a:srgbClr val="FFFFFF"/>
                  </a:solidFill>
                  <a:latin typeface="Arial" panose="020B0604020202020204" pitchFamily="34" charset="0"/>
                  <a:cs typeface="Arial" panose="020B0604020202020204" pitchFamily="34" charset="0"/>
                  <a:sym typeface="Arial"/>
                </a:rPr>
                <a:t>Nhóm 2: Hợp chất vô cơ</a:t>
              </a:r>
              <a:endParaRPr lang="en-US" sz="2667" b="1" kern="0">
                <a:solidFill>
                  <a:srgbClr val="FFFFFF"/>
                </a:solidFill>
                <a:latin typeface="Arial"/>
                <a:cs typeface="Arial" panose="020B0604020202020204" pitchFamily="34" charset="0"/>
                <a:sym typeface="Arial"/>
              </a:endParaRPr>
            </a:p>
          </p:txBody>
        </p:sp>
      </p:grpSp>
      <p:sp>
        <p:nvSpPr>
          <p:cNvPr id="12" name="Rectangle 11"/>
          <p:cNvSpPr/>
          <p:nvPr/>
        </p:nvSpPr>
        <p:spPr>
          <a:xfrm>
            <a:off x="1149830" y="2646672"/>
            <a:ext cx="931665"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C</a:t>
            </a:r>
            <a:r>
              <a:rPr lang="vi-VN" sz="2667" kern="0" baseline="-25000">
                <a:solidFill>
                  <a:srgbClr val="000000"/>
                </a:solidFill>
                <a:ea typeface="Calibri" panose="020F0502020204030204" pitchFamily="34" charset="0"/>
                <a:cs typeface="Arial" panose="020B0604020202020204" pitchFamily="34" charset="0"/>
              </a:rPr>
              <a:t>6</a:t>
            </a:r>
            <a:r>
              <a:rPr lang="vi-VN" sz="2667" kern="0">
                <a:solidFill>
                  <a:srgbClr val="000000"/>
                </a:solidFill>
                <a:ea typeface="Calibri" panose="020F0502020204030204" pitchFamily="34" charset="0"/>
                <a:cs typeface="Arial" panose="020B0604020202020204" pitchFamily="34" charset="0"/>
              </a:rPr>
              <a:t>H</a:t>
            </a:r>
            <a:r>
              <a:rPr lang="vi-VN" sz="2667" kern="0" baseline="-25000">
                <a:solidFill>
                  <a:srgbClr val="000000"/>
                </a:solidFill>
                <a:ea typeface="Calibri" panose="020F0502020204030204" pitchFamily="34" charset="0"/>
                <a:cs typeface="Arial" panose="020B0604020202020204" pitchFamily="34" charset="0"/>
              </a:rPr>
              <a:t>6</a:t>
            </a:r>
            <a:endParaRPr lang="en-US" sz="1200"/>
          </a:p>
        </p:txBody>
      </p:sp>
      <p:sp>
        <p:nvSpPr>
          <p:cNvPr id="13" name="Rectangle 12"/>
          <p:cNvSpPr/>
          <p:nvPr/>
        </p:nvSpPr>
        <p:spPr>
          <a:xfrm>
            <a:off x="4865810" y="2676427"/>
            <a:ext cx="1451038" cy="502766"/>
          </a:xfrm>
          <a:prstGeom prst="rect">
            <a:avLst/>
          </a:prstGeom>
        </p:spPr>
        <p:txBody>
          <a:bodyPr wrap="none">
            <a:spAutoFit/>
          </a:bodyPr>
          <a:lstStyle/>
          <a:p>
            <a:r>
              <a:rPr lang="vi-VN" sz="2667" kern="0" dirty="0">
                <a:solidFill>
                  <a:srgbClr val="000000"/>
                </a:solidFill>
                <a:ea typeface="Calibri" panose="020F0502020204030204" pitchFamily="34" charset="0"/>
                <a:cs typeface="Arial" panose="020B0604020202020204" pitchFamily="34" charset="0"/>
              </a:rPr>
              <a:t>C</a:t>
            </a:r>
            <a:r>
              <a:rPr lang="vi-VN" sz="2667" kern="0" baseline="-25000" dirty="0">
                <a:solidFill>
                  <a:srgbClr val="000000"/>
                </a:solidFill>
                <a:ea typeface="Calibri" panose="020F0502020204030204" pitchFamily="34" charset="0"/>
                <a:cs typeface="Arial" panose="020B0604020202020204" pitchFamily="34" charset="0"/>
              </a:rPr>
              <a:t>6</a:t>
            </a:r>
            <a:r>
              <a:rPr lang="vi-VN" sz="2667" kern="0" dirty="0">
                <a:solidFill>
                  <a:srgbClr val="000000"/>
                </a:solidFill>
                <a:ea typeface="Calibri" panose="020F0502020204030204" pitchFamily="34" charset="0"/>
                <a:cs typeface="Arial" panose="020B0604020202020204" pitchFamily="34" charset="0"/>
              </a:rPr>
              <a:t>H</a:t>
            </a:r>
            <a:r>
              <a:rPr lang="vi-VN" sz="2667" kern="0" baseline="-25000" dirty="0">
                <a:solidFill>
                  <a:srgbClr val="000000"/>
                </a:solidFill>
                <a:ea typeface="Calibri" panose="020F0502020204030204" pitchFamily="34" charset="0"/>
                <a:cs typeface="Arial" panose="020B0604020202020204" pitchFamily="34" charset="0"/>
              </a:rPr>
              <a:t>12</a:t>
            </a:r>
            <a:r>
              <a:rPr lang="vi-VN" sz="2667" kern="0" dirty="0">
                <a:solidFill>
                  <a:srgbClr val="000000"/>
                </a:solidFill>
                <a:ea typeface="Calibri" panose="020F0502020204030204" pitchFamily="34" charset="0"/>
                <a:cs typeface="Arial" panose="020B0604020202020204" pitchFamily="34" charset="0"/>
              </a:rPr>
              <a:t>O</a:t>
            </a:r>
            <a:r>
              <a:rPr lang="vi-VN" sz="2667" kern="0" baseline="-25000" dirty="0">
                <a:solidFill>
                  <a:srgbClr val="000000"/>
                </a:solidFill>
                <a:ea typeface="Calibri" panose="020F0502020204030204" pitchFamily="34" charset="0"/>
                <a:cs typeface="Arial" panose="020B0604020202020204" pitchFamily="34" charset="0"/>
              </a:rPr>
              <a:t>6</a:t>
            </a:r>
            <a:endParaRPr lang="en-US" sz="1200" dirty="0"/>
          </a:p>
        </p:txBody>
      </p:sp>
      <p:sp>
        <p:nvSpPr>
          <p:cNvPr id="14" name="Rectangle 13"/>
          <p:cNvSpPr/>
          <p:nvPr/>
        </p:nvSpPr>
        <p:spPr>
          <a:xfrm>
            <a:off x="2997902" y="2662158"/>
            <a:ext cx="1178528"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H</a:t>
            </a:r>
            <a:r>
              <a:rPr lang="vi-VN" sz="2667" kern="0" baseline="-25000">
                <a:solidFill>
                  <a:srgbClr val="000000"/>
                </a:solidFill>
                <a:ea typeface="Calibri" panose="020F0502020204030204" pitchFamily="34" charset="0"/>
                <a:cs typeface="Arial" panose="020B0604020202020204" pitchFamily="34" charset="0"/>
              </a:rPr>
              <a:t>2</a:t>
            </a:r>
            <a:r>
              <a:rPr lang="vi-VN" sz="2667" kern="0">
                <a:solidFill>
                  <a:srgbClr val="000000"/>
                </a:solidFill>
                <a:ea typeface="Calibri" panose="020F0502020204030204" pitchFamily="34" charset="0"/>
                <a:cs typeface="Arial" panose="020B0604020202020204" pitchFamily="34" charset="0"/>
              </a:rPr>
              <a:t>SO</a:t>
            </a:r>
            <a:r>
              <a:rPr lang="vi-VN" sz="2667" kern="0" baseline="-25000">
                <a:solidFill>
                  <a:srgbClr val="000000"/>
                </a:solidFill>
                <a:ea typeface="Calibri" panose="020F0502020204030204" pitchFamily="34" charset="0"/>
                <a:cs typeface="Arial" panose="020B0604020202020204" pitchFamily="34" charset="0"/>
              </a:rPr>
              <a:t>4</a:t>
            </a:r>
            <a:endParaRPr lang="en-US" sz="1200"/>
          </a:p>
        </p:txBody>
      </p:sp>
      <p:sp>
        <p:nvSpPr>
          <p:cNvPr id="15" name="Rectangle 14"/>
          <p:cNvSpPr/>
          <p:nvPr/>
        </p:nvSpPr>
        <p:spPr>
          <a:xfrm>
            <a:off x="7007298" y="2646672"/>
            <a:ext cx="1197764"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H</a:t>
            </a:r>
            <a:r>
              <a:rPr lang="vi-VN" sz="2667" kern="0" baseline="-25000">
                <a:solidFill>
                  <a:srgbClr val="000000"/>
                </a:solidFill>
                <a:ea typeface="Calibri" panose="020F0502020204030204" pitchFamily="34" charset="0"/>
                <a:cs typeface="Arial" panose="020B0604020202020204" pitchFamily="34" charset="0"/>
              </a:rPr>
              <a:t>2</a:t>
            </a:r>
            <a:r>
              <a:rPr lang="vi-VN" sz="2667" kern="0">
                <a:solidFill>
                  <a:srgbClr val="000000"/>
                </a:solidFill>
                <a:ea typeface="Calibri" panose="020F0502020204030204" pitchFamily="34" charset="0"/>
                <a:cs typeface="Arial" panose="020B0604020202020204" pitchFamily="34" charset="0"/>
              </a:rPr>
              <a:t>CO</a:t>
            </a:r>
            <a:r>
              <a:rPr lang="vi-VN" sz="2667" kern="0" baseline="-25000">
                <a:solidFill>
                  <a:srgbClr val="000000"/>
                </a:solidFill>
                <a:ea typeface="Calibri" panose="020F0502020204030204" pitchFamily="34" charset="0"/>
                <a:cs typeface="Arial" panose="020B0604020202020204" pitchFamily="34" charset="0"/>
              </a:rPr>
              <a:t>3</a:t>
            </a:r>
            <a:endParaRPr lang="en-US" sz="1200"/>
          </a:p>
        </p:txBody>
      </p:sp>
      <p:sp>
        <p:nvSpPr>
          <p:cNvPr id="16" name="Rectangle 15"/>
          <p:cNvSpPr/>
          <p:nvPr/>
        </p:nvSpPr>
        <p:spPr>
          <a:xfrm>
            <a:off x="8737685" y="2659080"/>
            <a:ext cx="1261884"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CaCO</a:t>
            </a:r>
            <a:r>
              <a:rPr lang="vi-VN" sz="2667" kern="0" baseline="-25000">
                <a:solidFill>
                  <a:srgbClr val="000000"/>
                </a:solidFill>
                <a:ea typeface="Calibri" panose="020F0502020204030204" pitchFamily="34" charset="0"/>
                <a:cs typeface="Arial" panose="020B0604020202020204" pitchFamily="34" charset="0"/>
              </a:rPr>
              <a:t>3</a:t>
            </a:r>
            <a:endParaRPr lang="en-US" sz="1200"/>
          </a:p>
        </p:txBody>
      </p:sp>
      <p:sp>
        <p:nvSpPr>
          <p:cNvPr id="17" name="Rectangle 16"/>
          <p:cNvSpPr/>
          <p:nvPr/>
        </p:nvSpPr>
        <p:spPr>
          <a:xfrm>
            <a:off x="10476384" y="2646672"/>
            <a:ext cx="1051891"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KNO</a:t>
            </a:r>
            <a:r>
              <a:rPr lang="vi-VN" sz="2667" kern="0" baseline="-25000">
                <a:solidFill>
                  <a:srgbClr val="000000"/>
                </a:solidFill>
                <a:ea typeface="Calibri" panose="020F0502020204030204" pitchFamily="34" charset="0"/>
                <a:cs typeface="Arial" panose="020B0604020202020204" pitchFamily="34" charset="0"/>
              </a:rPr>
              <a:t>3</a:t>
            </a:r>
            <a:endParaRPr lang="en-US" sz="1200"/>
          </a:p>
        </p:txBody>
      </p:sp>
      <p:sp>
        <p:nvSpPr>
          <p:cNvPr id="18" name="Rectangle 17"/>
          <p:cNvSpPr/>
          <p:nvPr/>
        </p:nvSpPr>
        <p:spPr>
          <a:xfrm>
            <a:off x="1149830" y="3377934"/>
            <a:ext cx="931665"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C</a:t>
            </a:r>
            <a:r>
              <a:rPr lang="vi-VN" sz="2667" kern="0" baseline="-25000">
                <a:solidFill>
                  <a:srgbClr val="000000"/>
                </a:solidFill>
                <a:ea typeface="Calibri" panose="020F0502020204030204" pitchFamily="34" charset="0"/>
                <a:cs typeface="Arial" panose="020B0604020202020204" pitchFamily="34" charset="0"/>
              </a:rPr>
              <a:t>2</a:t>
            </a:r>
            <a:r>
              <a:rPr lang="vi-VN" sz="2667" kern="0">
                <a:solidFill>
                  <a:srgbClr val="000000"/>
                </a:solidFill>
                <a:ea typeface="Calibri" panose="020F0502020204030204" pitchFamily="34" charset="0"/>
                <a:cs typeface="Arial" panose="020B0604020202020204" pitchFamily="34" charset="0"/>
              </a:rPr>
              <a:t>H</a:t>
            </a:r>
            <a:r>
              <a:rPr lang="vi-VN" sz="2667" kern="0" baseline="-25000">
                <a:solidFill>
                  <a:srgbClr val="000000"/>
                </a:solidFill>
                <a:ea typeface="Calibri" panose="020F0502020204030204" pitchFamily="34" charset="0"/>
                <a:cs typeface="Arial" panose="020B0604020202020204" pitchFamily="34" charset="0"/>
              </a:rPr>
              <a:t>4</a:t>
            </a:r>
            <a:endParaRPr lang="en-US" sz="1200"/>
          </a:p>
        </p:txBody>
      </p:sp>
      <p:sp>
        <p:nvSpPr>
          <p:cNvPr id="19" name="Rectangle 18"/>
          <p:cNvSpPr/>
          <p:nvPr/>
        </p:nvSpPr>
        <p:spPr>
          <a:xfrm>
            <a:off x="3020345" y="3396962"/>
            <a:ext cx="1135247"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NaOH</a:t>
            </a:r>
            <a:endParaRPr lang="en-US" sz="1200"/>
          </a:p>
        </p:txBody>
      </p:sp>
      <p:sp>
        <p:nvSpPr>
          <p:cNvPr id="20" name="Rectangle 19"/>
          <p:cNvSpPr/>
          <p:nvPr/>
        </p:nvSpPr>
        <p:spPr>
          <a:xfrm>
            <a:off x="5059913" y="3411231"/>
            <a:ext cx="1007007" cy="502766"/>
          </a:xfrm>
          <a:prstGeom prst="rect">
            <a:avLst/>
          </a:prstGeom>
        </p:spPr>
        <p:txBody>
          <a:bodyPr wrap="none">
            <a:spAutoFit/>
          </a:bodyPr>
          <a:lstStyle/>
          <a:p>
            <a:r>
              <a:rPr lang="vi-VN" sz="2667" kern="0">
                <a:solidFill>
                  <a:srgbClr val="000000"/>
                </a:solidFill>
                <a:ea typeface="Calibri" panose="020F0502020204030204" pitchFamily="34" charset="0"/>
                <a:cs typeface="Arial" panose="020B0604020202020204" pitchFamily="34" charset="0"/>
              </a:rPr>
              <a:t>Al</a:t>
            </a:r>
            <a:r>
              <a:rPr lang="vi-VN" sz="2667" kern="0" baseline="-25000">
                <a:solidFill>
                  <a:srgbClr val="000000"/>
                </a:solidFill>
                <a:ea typeface="Calibri" panose="020F0502020204030204" pitchFamily="34" charset="0"/>
                <a:cs typeface="Arial" panose="020B0604020202020204" pitchFamily="34" charset="0"/>
              </a:rPr>
              <a:t>2</a:t>
            </a:r>
            <a:r>
              <a:rPr lang="vi-VN" sz="2667" kern="0">
                <a:solidFill>
                  <a:srgbClr val="000000"/>
                </a:solidFill>
                <a:ea typeface="Calibri" panose="020F0502020204030204" pitchFamily="34" charset="0"/>
                <a:cs typeface="Arial" panose="020B0604020202020204" pitchFamily="34" charset="0"/>
              </a:rPr>
              <a:t>O</a:t>
            </a:r>
            <a:r>
              <a:rPr lang="vi-VN" sz="2667" kern="0" baseline="-25000">
                <a:solidFill>
                  <a:srgbClr val="000000"/>
                </a:solidFill>
                <a:ea typeface="Calibri" panose="020F0502020204030204" pitchFamily="34" charset="0"/>
                <a:cs typeface="Arial" panose="020B0604020202020204" pitchFamily="34" charset="0"/>
              </a:rPr>
              <a:t>3</a:t>
            </a:r>
            <a:endParaRPr lang="en-US" sz="1200"/>
          </a:p>
        </p:txBody>
      </p:sp>
      <p:sp>
        <p:nvSpPr>
          <p:cNvPr id="21" name="Rectangle 20"/>
          <p:cNvSpPr/>
          <p:nvPr/>
        </p:nvSpPr>
        <p:spPr>
          <a:xfrm>
            <a:off x="7017309" y="3405697"/>
            <a:ext cx="1127232" cy="502766"/>
          </a:xfrm>
          <a:prstGeom prst="rect">
            <a:avLst/>
          </a:prstGeom>
        </p:spPr>
        <p:txBody>
          <a:bodyPr wrap="none">
            <a:spAutoFit/>
          </a:bodyPr>
          <a:lstStyle/>
          <a:p>
            <a:r>
              <a:rPr lang="vi-VN" sz="2667" kern="0" dirty="0">
                <a:solidFill>
                  <a:srgbClr val="000000"/>
                </a:solidFill>
                <a:ea typeface="Calibri" panose="020F0502020204030204" pitchFamily="34" charset="0"/>
                <a:cs typeface="Arial" panose="020B0604020202020204" pitchFamily="34" charset="0"/>
              </a:rPr>
              <a:t>CH</a:t>
            </a:r>
            <a:r>
              <a:rPr lang="vi-VN" sz="2667" kern="0" baseline="-25000" dirty="0">
                <a:solidFill>
                  <a:srgbClr val="000000"/>
                </a:solidFill>
                <a:ea typeface="Calibri" panose="020F0502020204030204" pitchFamily="34" charset="0"/>
                <a:cs typeface="Arial" panose="020B0604020202020204" pitchFamily="34" charset="0"/>
              </a:rPr>
              <a:t>3</a:t>
            </a:r>
            <a:r>
              <a:rPr lang="vi-VN" sz="2667" kern="0" dirty="0">
                <a:solidFill>
                  <a:srgbClr val="000000"/>
                </a:solidFill>
                <a:ea typeface="Calibri" panose="020F0502020204030204" pitchFamily="34" charset="0"/>
                <a:cs typeface="Arial" panose="020B0604020202020204" pitchFamily="34" charset="0"/>
              </a:rPr>
              <a:t>Cl</a:t>
            </a:r>
            <a:endParaRPr lang="en-US" sz="1200" dirty="0"/>
          </a:p>
        </p:txBody>
      </p:sp>
      <p:sp>
        <p:nvSpPr>
          <p:cNvPr id="22" name="Rectangle 21"/>
          <p:cNvSpPr/>
          <p:nvPr/>
        </p:nvSpPr>
        <p:spPr>
          <a:xfrm>
            <a:off x="8737685" y="3396962"/>
            <a:ext cx="1317990" cy="502766"/>
          </a:xfrm>
          <a:prstGeom prst="rect">
            <a:avLst/>
          </a:prstGeom>
        </p:spPr>
        <p:txBody>
          <a:bodyPr wrap="none">
            <a:spAutoFit/>
          </a:bodyPr>
          <a:lstStyle/>
          <a:p>
            <a:r>
              <a:rPr lang="vi-VN" sz="2667" kern="0" dirty="0">
                <a:solidFill>
                  <a:srgbClr val="000000"/>
                </a:solidFill>
                <a:ea typeface="Calibri" panose="020F0502020204030204" pitchFamily="34" charset="0"/>
                <a:cs typeface="Arial" panose="020B0604020202020204" pitchFamily="34" charset="0"/>
              </a:rPr>
              <a:t>CH</a:t>
            </a:r>
            <a:r>
              <a:rPr lang="vi-VN" sz="2667" kern="0" baseline="-25000" dirty="0">
                <a:solidFill>
                  <a:srgbClr val="000000"/>
                </a:solidFill>
                <a:ea typeface="Calibri" panose="020F0502020204030204" pitchFamily="34" charset="0"/>
                <a:cs typeface="Arial" panose="020B0604020202020204" pitchFamily="34" charset="0"/>
              </a:rPr>
              <a:t>3</a:t>
            </a:r>
            <a:r>
              <a:rPr lang="vi-VN" sz="2667" kern="0" dirty="0">
                <a:solidFill>
                  <a:srgbClr val="000000"/>
                </a:solidFill>
                <a:ea typeface="Calibri" panose="020F0502020204030204" pitchFamily="34" charset="0"/>
                <a:cs typeface="Arial" panose="020B0604020202020204" pitchFamily="34" charset="0"/>
              </a:rPr>
              <a:t>OH</a:t>
            </a:r>
            <a:endParaRPr lang="en-US" sz="1200" dirty="0"/>
          </a:p>
        </p:txBody>
      </p:sp>
      <p:pic>
        <p:nvPicPr>
          <p:cNvPr id="23" name="Picture 22"/>
          <p:cNvPicPr>
            <a:picLocks noChangeAspect="1"/>
          </p:cNvPicPr>
          <p:nvPr/>
        </p:nvPicPr>
        <p:blipFill>
          <a:blip r:embed="rId2"/>
          <a:stretch>
            <a:fillRect/>
          </a:stretch>
        </p:blipFill>
        <p:spPr>
          <a:xfrm flipH="1">
            <a:off x="11038366" y="240214"/>
            <a:ext cx="878095" cy="1043017"/>
          </a:xfrm>
          <a:prstGeom prst="rect">
            <a:avLst/>
          </a:prstGeom>
        </p:spPr>
      </p:pic>
    </p:spTree>
    <p:extLst>
      <p:ext uri="{BB962C8B-B14F-4D97-AF65-F5344CB8AC3E}">
        <p14:creationId xmlns:p14="http://schemas.microsoft.com/office/powerpoint/2010/main" val="25575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4.72222E-6 -3.7037E-7 L -0.00503 0.33889 " pathEditMode="relative" rAng="0" ptsTypes="AA">
                                      <p:cBhvr>
                                        <p:cTn id="60" dur="500" fill="hold"/>
                                        <p:tgtEl>
                                          <p:spTgt spid="12"/>
                                        </p:tgtEl>
                                        <p:attrNameLst>
                                          <p:attrName>ppt_x</p:attrName>
                                          <p:attrName>ppt_y</p:attrName>
                                        </p:attrNameLst>
                                      </p:cBhvr>
                                      <p:rCtr x="-252" y="16944"/>
                                    </p:animMotion>
                                  </p:childTnLst>
                                </p:cTn>
                              </p:par>
                              <p:par>
                                <p:cTn id="61" presetID="42" presetClass="path" presetSubtype="0" accel="50000" decel="50000" fill="hold" grpId="1" nodeType="withEffect">
                                  <p:stCondLst>
                                    <p:cond delay="0"/>
                                  </p:stCondLst>
                                  <p:childTnLst>
                                    <p:animMotion origin="layout" path="M -3.47222E-6 -8.64198E-7 L 0.31242 0.33673 " pathEditMode="relative" rAng="0" ptsTypes="AA">
                                      <p:cBhvr>
                                        <p:cTn id="62" dur="500" fill="hold"/>
                                        <p:tgtEl>
                                          <p:spTgt spid="14"/>
                                        </p:tgtEl>
                                        <p:attrNameLst>
                                          <p:attrName>ppt_x</p:attrName>
                                          <p:attrName>ppt_y</p:attrName>
                                        </p:attrNameLst>
                                      </p:cBhvr>
                                      <p:rCtr x="15616" y="16836"/>
                                    </p:animMotion>
                                  </p:childTnLst>
                                </p:cTn>
                              </p:par>
                              <p:par>
                                <p:cTn id="63" presetID="42" presetClass="path" presetSubtype="0" accel="50000" decel="50000" fill="hold" grpId="1" nodeType="withEffect">
                                  <p:stCondLst>
                                    <p:cond delay="0"/>
                                  </p:stCondLst>
                                  <p:childTnLst>
                                    <p:animMotion origin="layout" path="M -3.19444E-6 -1.35802E-6 L -0.18949 0.33457 " pathEditMode="relative" rAng="0" ptsTypes="AA">
                                      <p:cBhvr>
                                        <p:cTn id="64" dur="500" fill="hold"/>
                                        <p:tgtEl>
                                          <p:spTgt spid="13"/>
                                        </p:tgtEl>
                                        <p:attrNameLst>
                                          <p:attrName>ppt_x</p:attrName>
                                          <p:attrName>ppt_y</p:attrName>
                                        </p:attrNameLst>
                                      </p:cBhvr>
                                      <p:rCtr x="-9479" y="16728"/>
                                    </p:animMotion>
                                  </p:childTnLst>
                                </p:cTn>
                              </p:par>
                              <p:par>
                                <p:cTn id="65" presetID="42" presetClass="path" presetSubtype="0" accel="50000" decel="50000" fill="hold" grpId="1" nodeType="withEffect">
                                  <p:stCondLst>
                                    <p:cond delay="0"/>
                                  </p:stCondLst>
                                  <p:childTnLst>
                                    <p:animMotion origin="layout" path="M -4.16667E-6 -3.7037E-7 L 0.1112 0.3463 " pathEditMode="relative" rAng="0" ptsTypes="AA">
                                      <p:cBhvr>
                                        <p:cTn id="66" dur="500" fill="hold"/>
                                        <p:tgtEl>
                                          <p:spTgt spid="15"/>
                                        </p:tgtEl>
                                        <p:attrNameLst>
                                          <p:attrName>ppt_x</p:attrName>
                                          <p:attrName>ppt_y</p:attrName>
                                        </p:attrNameLst>
                                      </p:cBhvr>
                                      <p:rCtr x="5556" y="17315"/>
                                    </p:animMotion>
                                  </p:childTnLst>
                                </p:cTn>
                              </p:par>
                              <p:par>
                                <p:cTn id="67" presetID="42" presetClass="path" presetSubtype="0" accel="50000" decel="50000" fill="hold" grpId="1" nodeType="withEffect">
                                  <p:stCondLst>
                                    <p:cond delay="0"/>
                                  </p:stCondLst>
                                  <p:childTnLst>
                                    <p:animMotion origin="layout" path="M 4.58333E-6 2.09877E-6 L 0.08975 0.3446 " pathEditMode="relative" rAng="0" ptsTypes="AA">
                                      <p:cBhvr>
                                        <p:cTn id="68" dur="500" fill="hold"/>
                                        <p:tgtEl>
                                          <p:spTgt spid="16"/>
                                        </p:tgtEl>
                                        <p:attrNameLst>
                                          <p:attrName>ppt_x</p:attrName>
                                          <p:attrName>ppt_y</p:attrName>
                                        </p:attrNameLst>
                                      </p:cBhvr>
                                      <p:rCtr x="4488" y="17222"/>
                                    </p:animMotion>
                                  </p:childTnLst>
                                </p:cTn>
                              </p:par>
                              <p:par>
                                <p:cTn id="69" presetID="42" presetClass="path" presetSubtype="0" accel="50000" decel="50000" fill="hold" grpId="1" nodeType="withEffect">
                                  <p:stCondLst>
                                    <p:cond delay="0"/>
                                  </p:stCondLst>
                                  <p:childTnLst>
                                    <p:animMotion origin="layout" path="M -3.19444E-6 -3.7037E-7 L -0.30382 0.44259 " pathEditMode="relative" rAng="0" ptsTypes="AA">
                                      <p:cBhvr>
                                        <p:cTn id="70" dur="500" fill="hold"/>
                                        <p:tgtEl>
                                          <p:spTgt spid="17"/>
                                        </p:tgtEl>
                                        <p:attrNameLst>
                                          <p:attrName>ppt_x</p:attrName>
                                          <p:attrName>ppt_y</p:attrName>
                                        </p:attrNameLst>
                                      </p:cBhvr>
                                      <p:rCtr x="-15191" y="22130"/>
                                    </p:animMotion>
                                  </p:childTnLst>
                                </p:cTn>
                              </p:par>
                              <p:par>
                                <p:cTn id="71" presetID="42" presetClass="path" presetSubtype="0" accel="50000" decel="50000" fill="hold" grpId="1" nodeType="withEffect">
                                  <p:stCondLst>
                                    <p:cond delay="0"/>
                                  </p:stCondLst>
                                  <p:childTnLst>
                                    <p:animMotion origin="layout" path="M -4.72222E-6 3.82716E-6 L 0.26164 0.23225 " pathEditMode="relative" rAng="0" ptsTypes="AA">
                                      <p:cBhvr>
                                        <p:cTn id="72" dur="500" fill="hold"/>
                                        <p:tgtEl>
                                          <p:spTgt spid="18"/>
                                        </p:tgtEl>
                                        <p:attrNameLst>
                                          <p:attrName>ppt_x</p:attrName>
                                          <p:attrName>ppt_y</p:attrName>
                                        </p:attrNameLst>
                                      </p:cBhvr>
                                      <p:rCtr x="13082" y="11605"/>
                                    </p:animMotion>
                                  </p:childTnLst>
                                </p:cTn>
                              </p:par>
                              <p:par>
                                <p:cTn id="73" presetID="42" presetClass="path" presetSubtype="0" accel="50000" decel="50000" fill="hold" grpId="1" nodeType="withEffect">
                                  <p:stCondLst>
                                    <p:cond delay="0"/>
                                  </p:stCondLst>
                                  <p:childTnLst>
                                    <p:animMotion origin="layout" path="M -3.47222E-6 -3.95062E-6 L 0.43742 0.34059 " pathEditMode="relative" rAng="0" ptsTypes="AA">
                                      <p:cBhvr>
                                        <p:cTn id="74" dur="500" fill="hold"/>
                                        <p:tgtEl>
                                          <p:spTgt spid="19"/>
                                        </p:tgtEl>
                                        <p:attrNameLst>
                                          <p:attrName>ppt_x</p:attrName>
                                          <p:attrName>ppt_y</p:attrName>
                                        </p:attrNameLst>
                                      </p:cBhvr>
                                      <p:rCtr x="21866" y="17022"/>
                                    </p:animMotion>
                                  </p:childTnLst>
                                </p:cTn>
                              </p:par>
                              <p:par>
                                <p:cTn id="75" presetID="42" presetClass="path" presetSubtype="0" accel="50000" decel="50000" fill="hold" grpId="1" nodeType="withEffect">
                                  <p:stCondLst>
                                    <p:cond delay="0"/>
                                  </p:stCondLst>
                                  <p:childTnLst>
                                    <p:animMotion origin="layout" path="M 5.55556E-7 -1.23457E-7 L 0.39618 0.33858 " pathEditMode="relative" rAng="0" ptsTypes="AA">
                                      <p:cBhvr>
                                        <p:cTn id="76" dur="500" fill="hold"/>
                                        <p:tgtEl>
                                          <p:spTgt spid="20"/>
                                        </p:tgtEl>
                                        <p:attrNameLst>
                                          <p:attrName>ppt_x</p:attrName>
                                          <p:attrName>ppt_y</p:attrName>
                                        </p:attrNameLst>
                                      </p:cBhvr>
                                      <p:rCtr x="19809" y="16929"/>
                                    </p:animMotion>
                                  </p:childTnLst>
                                </p:cTn>
                              </p:par>
                              <p:par>
                                <p:cTn id="77" presetID="42" presetClass="path" presetSubtype="0" accel="50000" decel="50000" fill="hold" grpId="1" nodeType="withEffect">
                                  <p:stCondLst>
                                    <p:cond delay="0"/>
                                  </p:stCondLst>
                                  <p:childTnLst>
                                    <p:animMotion origin="layout" path="M -8.33333E-7 1.48148E-6 L -0.45347 0.33935 " pathEditMode="relative" rAng="0" ptsTypes="AA">
                                      <p:cBhvr>
                                        <p:cTn id="78" dur="500" fill="hold"/>
                                        <p:tgtEl>
                                          <p:spTgt spid="21"/>
                                        </p:tgtEl>
                                        <p:attrNameLst>
                                          <p:attrName>ppt_x</p:attrName>
                                          <p:attrName>ppt_y</p:attrName>
                                        </p:attrNameLst>
                                      </p:cBhvr>
                                      <p:rCtr x="-22674" y="16960"/>
                                    </p:animMotion>
                                  </p:childTnLst>
                                </p:cTn>
                              </p:par>
                              <p:par>
                                <p:cTn id="79" presetID="42" presetClass="path" presetSubtype="0" accel="50000" decel="50000" fill="hold" grpId="1" nodeType="withEffect">
                                  <p:stCondLst>
                                    <p:cond delay="0"/>
                                  </p:stCondLst>
                                  <p:childTnLst>
                                    <p:animMotion origin="layout" path="M 8.33333E-7 -3.95062E-6 L -0.44323 0.348 " pathEditMode="relative" rAng="0" ptsTypes="AA">
                                      <p:cBhvr>
                                        <p:cTn id="80" dur="500" fill="hold"/>
                                        <p:tgtEl>
                                          <p:spTgt spid="22"/>
                                        </p:tgtEl>
                                        <p:attrNameLst>
                                          <p:attrName>ppt_x</p:attrName>
                                          <p:attrName>ppt_y</p:attrName>
                                        </p:attrNameLst>
                                      </p:cBhvr>
                                      <p:rCtr x="-22161" y="173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2130</TotalTime>
  <Words>1429</Words>
  <Application>Microsoft Office PowerPoint</Application>
  <PresentationFormat>Widescreen</PresentationFormat>
  <Paragraphs>91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405</cp:revision>
  <dcterms:created xsi:type="dcterms:W3CDTF">2022-07-11T10:05:56Z</dcterms:created>
  <dcterms:modified xsi:type="dcterms:W3CDTF">2024-12-26T09:10:02Z</dcterms:modified>
</cp:coreProperties>
</file>