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3"/>
    <p:sldId id="257" r:id="rId4"/>
    <p:sldId id="258" r:id="rId5"/>
    <p:sldId id="259" r:id="rId6"/>
    <p:sldId id="260" r:id="rId7"/>
    <p:sldId id="262" r:id="rId8"/>
    <p:sldId id="261" r:id="rId9"/>
    <p:sldId id="263" r:id="rId10"/>
    <p:sldId id="264" r:id="rId11"/>
    <p:sldId id="265" r:id="rId12"/>
    <p:sldId id="266" r:id="rId13"/>
    <p:sldId id="267" r:id="rId14"/>
    <p:sldId id="269" r:id="rId15"/>
    <p:sldId id="268"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2" r:id="rId29"/>
    <p:sldId id="284" r:id="rId31"/>
    <p:sldId id="285" r:id="rId32"/>
    <p:sldId id="287" r:id="rId33"/>
    <p:sldId id="286" r:id="rId34"/>
    <p:sldId id="288" r:id="rId35"/>
    <p:sldId id="289" r:id="rId36"/>
    <p:sldId id="291" r:id="rId37"/>
    <p:sldId id="292" r:id="rId38"/>
    <p:sldId id="29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1622" y="48"/>
      </p:cViewPr>
      <p:guideLst/>
    </p:cSldViewPr>
  </p:slideViewPr>
  <p:notesTextViewPr>
    <p:cViewPr>
      <p:scale>
        <a:sx n="1" d="1"/>
        <a:sy n="1" d="1"/>
      </p:scale>
      <p:origin x="0" y="0"/>
    </p:cViewPr>
  </p:notesTextViewPr>
  <p:sorterViewPr>
    <p:cViewPr>
      <p:scale>
        <a:sx n="100" d="100"/>
        <a:sy n="100" d="100"/>
      </p:scale>
      <p:origin x="0" y="-3413"/>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A2DF5-3F1C-40D9-8AC4-5DCA3E8164FD}" type="datetimeFigureOut">
              <a:rPr lang="vi-VN" smtClean="0"/>
            </a:fld>
            <a:endParaRPr lang="vi-VN"/>
          </a:p>
        </p:txBody>
      </p:sp>
      <p:sp>
        <p:nvSpPr>
          <p:cNvPr id="4" name="Chỗ dành sẵn cho Hình ảnh của Bản chiế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31DA6-B282-4C27-A13C-252E3CF2195C}"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4A531DA6-B282-4C27-A13C-252E3CF2195C}" type="slidenum">
              <a:rPr lang="vi-VN" smtClean="0"/>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4A531DA6-B282-4C27-A13C-252E3CF2195C}" type="slidenum">
              <a:rPr lang="vi-VN" smtClean="0"/>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lstStyle/>
          <a:p>
            <a:fld id="{6954052A-7085-4370-818B-04D291E0226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lstStyle/>
          <a:p>
            <a:fld id="{6954052A-7085-4370-818B-04D291E0226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lstStyle/>
          <a:p>
            <a:fld id="{6954052A-7085-4370-818B-04D291E0226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endParaRPr lang="vi-VN"/>
          </a:p>
        </p:txBody>
      </p:sp>
      <p:sp>
        <p:nvSpPr>
          <p:cNvPr id="4" name="Date Placeholder 3"/>
          <p:cNvSpPr>
            <a:spLocks noGrp="1"/>
          </p:cNvSpPr>
          <p:nvPr>
            <p:ph type="dt" sz="half" idx="10"/>
          </p:nvPr>
        </p:nvSpPr>
        <p:spPr/>
        <p:txBody>
          <a:bodyPr/>
          <a:lstStyle/>
          <a:p>
            <a:fld id="{6954052A-7085-4370-818B-04D291E0226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5" name="Date Placeholder 4"/>
          <p:cNvSpPr>
            <a:spLocks noGrp="1"/>
          </p:cNvSpPr>
          <p:nvPr>
            <p:ph type="dt" sz="half" idx="10"/>
          </p:nvPr>
        </p:nvSpPr>
        <p:spPr/>
        <p:txBody>
          <a:bodyPr/>
          <a:lstStyle/>
          <a:p>
            <a:fld id="{6954052A-7085-4370-818B-04D291E02267}"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vi-VN"/>
              <a:t>Bấm để sửa kiểu tiêu đề Bản cái</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ontent Placeholder 3"/>
          <p:cNvSpPr>
            <a:spLocks noGrp="1"/>
          </p:cNvSpPr>
          <p:nvPr>
            <p:ph sz="half" idx="2" hasCustomPrompt="1"/>
          </p:nvPr>
        </p:nvSpPr>
        <p:spPr>
          <a:xfrm>
            <a:off x="629842" y="2505075"/>
            <a:ext cx="3868340"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ontent Placeholder 5"/>
          <p:cNvSpPr>
            <a:spLocks noGrp="1"/>
          </p:cNvSpPr>
          <p:nvPr>
            <p:ph sz="quarter" idx="4" hasCustomPrompt="1"/>
          </p:nvPr>
        </p:nvSpPr>
        <p:spPr>
          <a:xfrm>
            <a:off x="4629150" y="2505075"/>
            <a:ext cx="3887391"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7" name="Date Placeholder 6"/>
          <p:cNvSpPr>
            <a:spLocks noGrp="1"/>
          </p:cNvSpPr>
          <p:nvPr>
            <p:ph type="dt" sz="half" idx="10"/>
          </p:nvPr>
        </p:nvSpPr>
        <p:spPr/>
        <p:txBody>
          <a:bodyPr/>
          <a:lstStyle/>
          <a:p>
            <a:fld id="{6954052A-7085-4370-818B-04D291E02267}"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954052A-7085-4370-818B-04D291E02267}"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4052A-7085-4370-818B-04D291E02267}"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Date Placeholder 4"/>
          <p:cNvSpPr>
            <a:spLocks noGrp="1"/>
          </p:cNvSpPr>
          <p:nvPr>
            <p:ph type="dt" sz="half" idx="10"/>
          </p:nvPr>
        </p:nvSpPr>
        <p:spPr/>
        <p:txBody>
          <a:bodyPr/>
          <a:lstStyle/>
          <a:p>
            <a:fld id="{6954052A-7085-4370-818B-04D291E02267}"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Date Placeholder 4"/>
          <p:cNvSpPr>
            <a:spLocks noGrp="1"/>
          </p:cNvSpPr>
          <p:nvPr>
            <p:ph type="dt" sz="half" idx="10"/>
          </p:nvPr>
        </p:nvSpPr>
        <p:spPr/>
        <p:txBody>
          <a:bodyPr/>
          <a:lstStyle/>
          <a:p>
            <a:fld id="{6954052A-7085-4370-818B-04D291E02267}"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F616DA-DFD2-4CAA-A4CE-F11F0E1D0140}"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54052A-7085-4370-818B-04D291E02267}" type="datetimeFigureOut">
              <a:rPr lang="vi-VN" smtClean="0"/>
            </a:fld>
            <a:endParaRPr lang="vi-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F616DA-DFD2-4CAA-A4CE-F11F0E1D0140}"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wmf"/><Relationship Id="rId3" Type="http://schemas.openxmlformats.org/officeDocument/2006/relationships/oleObject" Target="../embeddings/oleObject2.bin"/><Relationship Id="rId2" Type="http://schemas.microsoft.com/office/2007/relationships/hdphoto" Target="../media/image3.wdp"/><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5.wmf"/><Relationship Id="rId3" Type="http://schemas.openxmlformats.org/officeDocument/2006/relationships/oleObject" Target="../embeddings/oleObject3.bin"/><Relationship Id="rId2" Type="http://schemas.microsoft.com/office/2007/relationships/hdphoto" Target="../media/image3.wdp"/><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jpe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27.wdp"/><Relationship Id="rId4" Type="http://schemas.openxmlformats.org/officeDocument/2006/relationships/image" Target="../media/image26.png"/><Relationship Id="rId3" Type="http://schemas.openxmlformats.org/officeDocument/2006/relationships/image" Target="../media/image20.png"/><Relationship Id="rId2" Type="http://schemas.microsoft.com/office/2007/relationships/hdphoto" Target="../media/image3.wdp"/><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microsoft.com/office/2007/relationships/hdphoto" Target="../media/image3.wdp"/><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microsoft.com/office/2007/relationships/hdphoto" Target="../media/image3.wdp"/><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microsoft.com/office/2007/relationships/hdphoto" Target="../media/image3.wdp"/><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microsoft.com/office/2007/relationships/hdphoto" Target="../media/image3.wdp"/><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image" Target="../media/image32.jpeg"/><Relationship Id="rId2" Type="http://schemas.microsoft.com/office/2007/relationships/hdphoto" Target="../media/image3.wdp"/><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jpe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jpeg"/><Relationship Id="rId2" Type="http://schemas.microsoft.com/office/2007/relationships/hdphoto" Target="../media/image3.wdp"/><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image37.wdp"/><Relationship Id="rId3" Type="http://schemas.openxmlformats.org/officeDocument/2006/relationships/image" Target="../media/image36.png"/><Relationship Id="rId2" Type="http://schemas.microsoft.com/office/2007/relationships/hdphoto" Target="../media/image3.wdp"/><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wdp"/><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microsoft.com/office/2007/relationships/hdphoto" Target="../media/image3.wdp"/><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image" Target="../media/image41.wmf"/><Relationship Id="rId8" Type="http://schemas.openxmlformats.org/officeDocument/2006/relationships/oleObject" Target="../embeddings/oleObject6.bin"/><Relationship Id="rId7" Type="http://schemas.openxmlformats.org/officeDocument/2006/relationships/image" Target="../media/image40.wmf"/><Relationship Id="rId6" Type="http://schemas.openxmlformats.org/officeDocument/2006/relationships/oleObject" Target="../embeddings/oleObject5.bin"/><Relationship Id="rId5" Type="http://schemas.openxmlformats.org/officeDocument/2006/relationships/image" Target="../media/image39.wmf"/><Relationship Id="rId4" Type="http://schemas.openxmlformats.org/officeDocument/2006/relationships/oleObject" Target="../embeddings/oleObject4.bin"/><Relationship Id="rId3" Type="http://schemas.openxmlformats.org/officeDocument/2006/relationships/image" Target="../media/image38.png"/><Relationship Id="rId2" Type="http://schemas.microsoft.com/office/2007/relationships/hdphoto" Target="../media/image3.wdp"/><Relationship Id="rId11" Type="http://schemas.openxmlformats.org/officeDocument/2006/relationships/vmlDrawing" Target="../drawings/vmlDrawing4.vml"/><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microsoft.com/office/2007/relationships/hdphoto" Target="../media/image3.wdp"/><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microsoft.com/office/2007/relationships/hdphoto" Target="../media/image3.wdp"/><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43.png"/><Relationship Id="rId2" Type="http://schemas.microsoft.com/office/2007/relationships/hdphoto" Target="../media/image3.wdp"/><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wdp"/><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wdp"/><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microsoft.com/office/2007/relationships/hdphoto" Target="../media/image3.wdp"/><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microsoft.com/office/2007/relationships/hdphoto" Target="../media/image3.wdp"/><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microsoft.com/office/2007/relationships/hdphoto" Target="../media/image3.wdp"/><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microsoft.com/office/2007/relationships/hdphoto" Target="../media/image3.wdp"/><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6.wdp"/><Relationship Id="rId5" Type="http://schemas.openxmlformats.org/officeDocument/2006/relationships/image" Target="../media/image15.png"/><Relationship Id="rId4" Type="http://schemas.microsoft.com/office/2007/relationships/hdphoto" Target="../media/image14.wdp"/><Relationship Id="rId3" Type="http://schemas.openxmlformats.org/officeDocument/2006/relationships/image" Target="../media/image13.png"/><Relationship Id="rId2" Type="http://schemas.microsoft.com/office/2007/relationships/hdphoto" Target="../media/image3.wdp"/><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2.xml"/><Relationship Id="rId7" Type="http://schemas.openxmlformats.org/officeDocument/2006/relationships/image" Target="../media/image6.jpeg"/><Relationship Id="rId6" Type="http://schemas.openxmlformats.org/officeDocument/2006/relationships/image" Target="../media/image23.wmf"/><Relationship Id="rId5" Type="http://schemas.openxmlformats.org/officeDocument/2006/relationships/oleObject" Target="../embeddings/oleObject1.bin"/><Relationship Id="rId4" Type="http://schemas.microsoft.com/office/2007/relationships/hdphoto" Target="../media/image22.wdp"/><Relationship Id="rId3" Type="http://schemas.openxmlformats.org/officeDocument/2006/relationships/image" Target="../media/image21.png"/><Relationship Id="rId2" Type="http://schemas.microsoft.com/office/2007/relationships/hdphoto" Target="../media/image3.wdp"/><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107026" y="1767840"/>
            <a:ext cx="9115425" cy="1568450"/>
          </a:xfrm>
          <a:prstGeom prst="rect">
            <a:avLst/>
          </a:prstGeom>
          <a:noFill/>
        </p:spPr>
        <p:txBody>
          <a:bodyPr wrap="none" rtlCol="0">
            <a:spAutoFit/>
          </a:bodyPr>
          <a:lstStyle/>
          <a:p>
            <a:pPr algn="ctr">
              <a:lnSpc>
                <a:spcPct val="150000"/>
              </a:lnSpc>
            </a:pPr>
            <a:r>
              <a:rPr lang="en-US" sz="3200" b="1">
                <a:solidFill>
                  <a:srgbClr val="FF0000"/>
                </a:solidFill>
                <a:latin typeface="Times New Roman" panose="02020603050405020304" pitchFamily="18" charset="0"/>
                <a:cs typeface="Times New Roman" panose="02020603050405020304" pitchFamily="18" charset="0"/>
              </a:rPr>
              <a:t>TIẾT …. BÀI 20</a:t>
            </a:r>
            <a:endParaRPr lang="en-US" sz="3200" b="1">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3200" b="1">
                <a:solidFill>
                  <a:srgbClr val="00B050"/>
                </a:solidFill>
                <a:latin typeface="Times New Roman" panose="02020603050405020304" pitchFamily="18" charset="0"/>
                <a:cs typeface="Times New Roman" panose="02020603050405020304" pitchFamily="18" charset="0"/>
              </a:rPr>
              <a:t>TÁCH KIM LOẠI VÀ VIỆC SỬ DỤNG HỢP KIM</a:t>
            </a:r>
            <a:endParaRPr lang="vi-VN" sz="3200" b="1">
              <a:solidFill>
                <a:srgbClr val="00B050"/>
              </a:solidFill>
              <a:latin typeface="Times New Roman" panose="02020603050405020304" pitchFamily="18" charset="0"/>
              <a:cs typeface="Times New Roman" panose="02020603050405020304" pitchFamily="18" charset="0"/>
            </a:endParaRPr>
          </a:p>
        </p:txBody>
      </p:sp>
      <p:pic>
        <p:nvPicPr>
          <p:cNvPr id="2" name="Picture 3"/>
          <p:cNvPicPr>
            <a:picLocks noChangeAspect="1"/>
          </p:cNvPicPr>
          <p:nvPr/>
        </p:nvPicPr>
        <p:blipFill>
          <a:blip r:embed="rId1"/>
          <a:stretch>
            <a:fillRect/>
          </a:stretch>
        </p:blipFill>
        <p:spPr>
          <a:xfrm>
            <a:off x="384230" y="2590800"/>
            <a:ext cx="51435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767080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 Quá trình tách một số kim loại có nhiều ứng dụng</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116474" y="686247"/>
            <a:ext cx="8961120" cy="530860"/>
          </a:xfrm>
          <a:prstGeom prst="rect">
            <a:avLst/>
          </a:prstGeom>
          <a:solidFill>
            <a:schemeClr val="accent2">
              <a:lumMod val="20000"/>
              <a:lumOff val="80000"/>
            </a:schemeClr>
          </a:solidFill>
        </p:spPr>
        <p:txBody>
          <a:bodyPr wrap="square">
            <a:spAutoFit/>
          </a:bodyPr>
          <a:lstStyle/>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2. Tách sắt ra khỏi Iron (III) oxide</a:t>
            </a:r>
            <a:endParaRPr lang="vi-VN" sz="2200" b="1">
              <a:solidFill>
                <a:srgbClr val="FF0000"/>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81280" y="1294399"/>
            <a:ext cx="8996314" cy="1410970"/>
          </a:xfrm>
          <a:prstGeom prst="rect">
            <a:avLst/>
          </a:prstGeom>
          <a:solidFill>
            <a:schemeClr val="accent6">
              <a:lumMod val="20000"/>
              <a:lumOff val="80000"/>
            </a:schemeClr>
          </a:solidFill>
        </p:spPr>
        <p:txBody>
          <a:bodyPr wrap="square" rtlCol="0">
            <a:spAutoFit/>
          </a:bodyPr>
          <a:lstStyle/>
          <a:p>
            <a:pPr>
              <a:lnSpc>
                <a:spcPct val="130000"/>
              </a:lnSpc>
            </a:pPr>
            <a:r>
              <a:rPr lang="vi-VN" sz="2200" b="1">
                <a:solidFill>
                  <a:srgbClr val="00B0F0"/>
                </a:solidFill>
                <a:latin typeface="Times New Roman" panose="02020603050405020304" pitchFamily="18" charset="0"/>
                <a:cs typeface="Times New Roman" panose="02020603050405020304" pitchFamily="18" charset="0"/>
              </a:rPr>
              <a:t>- Nguyên liệu: </a:t>
            </a:r>
            <a:r>
              <a:rPr lang="vi-VN" sz="2200" b="1">
                <a:solidFill>
                  <a:srgbClr val="002060"/>
                </a:solidFill>
                <a:latin typeface="Times New Roman" panose="02020603050405020304" pitchFamily="18" charset="0"/>
                <a:cs typeface="Times New Roman" panose="02020603050405020304" pitchFamily="18" charset="0"/>
              </a:rPr>
              <a:t>Quặng hematite (thành phần chính là Fe</a:t>
            </a:r>
            <a:r>
              <a:rPr lang="vi-VN" sz="2200" b="1" baseline="-25000">
                <a:solidFill>
                  <a:srgbClr val="002060"/>
                </a:solidFill>
                <a:latin typeface="Times New Roman" panose="02020603050405020304" pitchFamily="18" charset="0"/>
                <a:cs typeface="Times New Roman" panose="02020603050405020304" pitchFamily="18" charset="0"/>
              </a:rPr>
              <a:t>2</a:t>
            </a:r>
            <a:r>
              <a:rPr lang="vi-VN" sz="2200" b="1">
                <a:solidFill>
                  <a:srgbClr val="002060"/>
                </a:solidFill>
                <a:latin typeface="Times New Roman" panose="02020603050405020304" pitchFamily="18" charset="0"/>
                <a:cs typeface="Times New Roman" panose="02020603050405020304" pitchFamily="18" charset="0"/>
              </a:rPr>
              <a:t>O</a:t>
            </a:r>
            <a:r>
              <a:rPr lang="vi-VN" sz="2200" b="1" baseline="-25000">
                <a:solidFill>
                  <a:srgbClr val="002060"/>
                </a:solidFill>
                <a:latin typeface="Times New Roman" panose="02020603050405020304" pitchFamily="18" charset="0"/>
                <a:cs typeface="Times New Roman" panose="02020603050405020304" pitchFamily="18" charset="0"/>
              </a:rPr>
              <a:t>3</a:t>
            </a:r>
            <a:r>
              <a:rPr lang="vi-VN" sz="2200" b="1">
                <a:solidFill>
                  <a:srgbClr val="002060"/>
                </a:solidFill>
                <a:latin typeface="Times New Roman" panose="02020603050405020304" pitchFamily="18" charset="0"/>
                <a:cs typeface="Times New Roman" panose="02020603050405020304" pitchFamily="18" charset="0"/>
              </a:rPr>
              <a:t>)</a:t>
            </a:r>
            <a:endParaRPr lang="vi-VN" sz="2200" b="1">
              <a:solidFill>
                <a:srgbClr val="002060"/>
              </a:solidFill>
              <a:latin typeface="Times New Roman" panose="02020603050405020304" pitchFamily="18" charset="0"/>
              <a:cs typeface="Times New Roman" panose="02020603050405020304" pitchFamily="18" charset="0"/>
            </a:endParaRPr>
          </a:p>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 Ở nhiệt độ cao, sắt được tách khỏi Fe</a:t>
            </a:r>
            <a:r>
              <a:rPr lang="vi-VN" sz="2200" b="1" baseline="-25000">
                <a:solidFill>
                  <a:srgbClr val="FF0000"/>
                </a:solidFill>
                <a:latin typeface="Times New Roman" panose="02020603050405020304" pitchFamily="18" charset="0"/>
                <a:cs typeface="Times New Roman" panose="02020603050405020304" pitchFamily="18" charset="0"/>
              </a:rPr>
              <a:t>2</a:t>
            </a:r>
            <a:r>
              <a:rPr lang="vi-VN" sz="2200" b="1">
                <a:solidFill>
                  <a:srgbClr val="FF0000"/>
                </a:solidFill>
                <a:latin typeface="Times New Roman" panose="02020603050405020304" pitchFamily="18" charset="0"/>
                <a:cs typeface="Times New Roman" panose="02020603050405020304" pitchFamily="18" charset="0"/>
              </a:rPr>
              <a:t>O</a:t>
            </a:r>
            <a:r>
              <a:rPr lang="vi-VN" sz="2200" b="1" baseline="-25000">
                <a:solidFill>
                  <a:srgbClr val="FF0000"/>
                </a:solidFill>
                <a:latin typeface="Times New Roman" panose="02020603050405020304" pitchFamily="18" charset="0"/>
                <a:cs typeface="Times New Roman" panose="02020603050405020304" pitchFamily="18" charset="0"/>
              </a:rPr>
              <a:t>3</a:t>
            </a:r>
            <a:r>
              <a:rPr lang="vi-VN" sz="2200" b="1">
                <a:solidFill>
                  <a:srgbClr val="FF0000"/>
                </a:solidFill>
                <a:latin typeface="Times New Roman" panose="02020603050405020304" pitchFamily="18" charset="0"/>
                <a:cs typeface="Times New Roman" panose="02020603050405020304" pitchFamily="18" charset="0"/>
              </a:rPr>
              <a:t> bởi CO </a:t>
            </a:r>
            <a:r>
              <a:rPr lang="vi-VN" sz="2200" b="1">
                <a:solidFill>
                  <a:srgbClr val="0070C0"/>
                </a:solidFill>
                <a:latin typeface="Times New Roman" panose="02020603050405020304" pitchFamily="18" charset="0"/>
                <a:cs typeface="Times New Roman" panose="02020603050405020304" pitchFamily="18" charset="0"/>
              </a:rPr>
              <a:t>(phương pháp nhiệt luyện)</a:t>
            </a:r>
            <a:endParaRPr lang="vi-VN" sz="2200" b="1">
              <a:solidFill>
                <a:srgbClr val="0070C0"/>
              </a:solidFill>
              <a:latin typeface="Times New Roman" panose="02020603050405020304" pitchFamily="18" charset="0"/>
              <a:cs typeface="Times New Roman" panose="02020603050405020304" pitchFamily="18" charset="0"/>
            </a:endParaRPr>
          </a:p>
        </p:txBody>
      </p:sp>
      <p:sp>
        <p:nvSpPr>
          <p:cNvPr id="13" name="Hộp Văn bản 12"/>
          <p:cNvSpPr txBox="1"/>
          <p:nvPr/>
        </p:nvSpPr>
        <p:spPr>
          <a:xfrm>
            <a:off x="4073360" y="2975832"/>
            <a:ext cx="3778733" cy="429895"/>
          </a:xfrm>
          <a:prstGeom prst="rect">
            <a:avLst/>
          </a:prstGeom>
          <a:solidFill>
            <a:schemeClr val="accent2">
              <a:lumMod val="20000"/>
              <a:lumOff val="80000"/>
            </a:schemeClr>
          </a:solidFill>
        </p:spPr>
        <p:txBody>
          <a:bodyPr wrap="square" rtlCol="0">
            <a:spAutoFit/>
          </a:bodyPr>
          <a:lstStyle/>
          <a:p>
            <a:pPr algn="just"/>
            <a:r>
              <a:rPr lang="vi-VN" sz="2200" b="1">
                <a:solidFill>
                  <a:srgbClr val="FF0000"/>
                </a:solidFill>
                <a:latin typeface="Times New Roman" panose="02020603050405020304" pitchFamily="18" charset="0"/>
                <a:cs typeface="Times New Roman" panose="02020603050405020304" pitchFamily="18" charset="0"/>
              </a:rPr>
              <a:t>Phương trình hóa học</a:t>
            </a:r>
            <a:endParaRPr lang="vi-VN" sz="2200" b="1">
              <a:solidFill>
                <a:srgbClr val="FF0000"/>
              </a:solidFill>
              <a:latin typeface="Times New Roman" panose="02020603050405020304" pitchFamily="18" charset="0"/>
              <a:cs typeface="Times New Roman" panose="02020603050405020304" pitchFamily="18" charset="0"/>
            </a:endParaRPr>
          </a:p>
        </p:txBody>
      </p:sp>
      <p:graphicFrame>
        <p:nvGraphicFramePr>
          <p:cNvPr id="14" name="Đối tượng 13"/>
          <p:cNvGraphicFramePr>
            <a:graphicFrameLocks noChangeAspect="1"/>
          </p:cNvGraphicFramePr>
          <p:nvPr/>
        </p:nvGraphicFramePr>
        <p:xfrm>
          <a:off x="4597034" y="3566160"/>
          <a:ext cx="3627852" cy="457200"/>
        </p:xfrm>
        <a:graphic>
          <a:graphicData uri="http://schemas.openxmlformats.org/presentationml/2006/ole">
            <mc:AlternateContent xmlns:mc="http://schemas.openxmlformats.org/markup-compatibility/2006">
              <mc:Choice xmlns:v="urn:schemas-microsoft-com:vml" Requires="v">
                <p:oleObj spid="_x0000_s0" name="Equation" r:id="rId3" imgW="88696800" imgH="10972800" progId="Equation.DSMT4">
                  <p:embed/>
                </p:oleObj>
              </mc:Choice>
              <mc:Fallback>
                <p:oleObj name="Equation" r:id="rId3" imgW="88696800" imgH="10972800" progId="Equation.DSMT4">
                  <p:embed/>
                  <p:pic>
                    <p:nvPicPr>
                      <p:cNvPr id="0" name="Đối tượng 13"/>
                      <p:cNvPicPr/>
                      <p:nvPr/>
                    </p:nvPicPr>
                    <p:blipFill>
                      <a:blip r:embed="rId4"/>
                      <a:stretch>
                        <a:fillRect/>
                      </a:stretch>
                    </p:blipFill>
                    <p:spPr>
                      <a:xfrm>
                        <a:off x="4597034" y="3566160"/>
                        <a:ext cx="3627852" cy="457200"/>
                      </a:xfrm>
                      <a:prstGeom prst="rect">
                        <a:avLst/>
                      </a:prstGeom>
                    </p:spPr>
                  </p:pic>
                </p:oleObj>
              </mc:Fallback>
            </mc:AlternateContent>
          </a:graphicData>
        </a:graphic>
      </p:graphicFrame>
      <p:grpSp>
        <p:nvGrpSpPr>
          <p:cNvPr id="7" name="Nhóm 6"/>
          <p:cNvGrpSpPr/>
          <p:nvPr/>
        </p:nvGrpSpPr>
        <p:grpSpPr>
          <a:xfrm>
            <a:off x="378519" y="2975832"/>
            <a:ext cx="3431481" cy="2901248"/>
            <a:chOff x="5722679" y="2718039"/>
            <a:chExt cx="3116521" cy="1949114"/>
          </a:xfrm>
        </p:grpSpPr>
        <p:pic>
          <p:nvPicPr>
            <p:cNvPr id="2" name="Hình ảnh 1"/>
            <p:cNvPicPr>
              <a:picLocks noChangeAspect="1"/>
            </p:cNvPicPr>
            <p:nvPr/>
          </p:nvPicPr>
          <p:blipFill>
            <a:blip r:embed="rId5"/>
            <a:stretch>
              <a:fillRect/>
            </a:stretch>
          </p:blipFill>
          <p:spPr>
            <a:xfrm>
              <a:off x="5722679" y="2718039"/>
              <a:ext cx="3116521" cy="1949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Hộp Văn bản 16"/>
            <p:cNvSpPr txBox="1"/>
            <p:nvPr/>
          </p:nvSpPr>
          <p:spPr>
            <a:xfrm>
              <a:off x="6644641" y="4395637"/>
              <a:ext cx="2001519" cy="2648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b="1">
                  <a:solidFill>
                    <a:srgbClr val="FF0000"/>
                  </a:solidFill>
                </a:rPr>
                <a:t>quặng hematite</a:t>
              </a:r>
              <a:endParaRPr lang="vi-VN" b="1">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bldLvl="0" animBg="1"/>
      <p:bldP spid="1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767080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a:t>
            </a:r>
            <a:r>
              <a:rPr lang="en-US" sz="2200" b="1">
                <a:latin typeface="Times New Roman" panose="02020603050405020304" pitchFamily="18" charset="0"/>
                <a:cs typeface="Times New Roman" panose="02020603050405020304" pitchFamily="18" charset="0"/>
              </a:rPr>
              <a:t>I. Quá trình tách một số kim loại có nhiều ứng dụng</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116474" y="686247"/>
            <a:ext cx="8961120" cy="530860"/>
          </a:xfrm>
          <a:prstGeom prst="rect">
            <a:avLst/>
          </a:prstGeom>
          <a:solidFill>
            <a:schemeClr val="accent2">
              <a:lumMod val="20000"/>
              <a:lumOff val="80000"/>
            </a:schemeClr>
          </a:solidFill>
        </p:spPr>
        <p:txBody>
          <a:bodyPr wrap="square">
            <a:spAutoFit/>
          </a:bodyPr>
          <a:lstStyle/>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3. Tách kẽm ra khỏi zinc sulfide</a:t>
            </a:r>
            <a:endParaRPr lang="vi-VN" sz="2200" b="1">
              <a:solidFill>
                <a:srgbClr val="FF0000"/>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81280" y="1294399"/>
            <a:ext cx="8996314" cy="1450340"/>
          </a:xfrm>
          <a:prstGeom prst="rect">
            <a:avLst/>
          </a:prstGeom>
          <a:solidFill>
            <a:schemeClr val="accent6">
              <a:lumMod val="20000"/>
              <a:lumOff val="80000"/>
            </a:schemeClr>
          </a:solidFill>
        </p:spPr>
        <p:txBody>
          <a:bodyPr wrap="square" rtlCol="0">
            <a:spAutoFit/>
          </a:bodyPr>
          <a:lstStyle/>
          <a:p>
            <a:pPr>
              <a:lnSpc>
                <a:spcPct val="130000"/>
              </a:lnSpc>
            </a:pPr>
            <a:r>
              <a:rPr lang="vi-VN" sz="2200" b="1">
                <a:solidFill>
                  <a:srgbClr val="00B0F0"/>
                </a:solidFill>
                <a:latin typeface="Times New Roman" panose="02020603050405020304" pitchFamily="18" charset="0"/>
                <a:cs typeface="Times New Roman" panose="02020603050405020304" pitchFamily="18" charset="0"/>
              </a:rPr>
              <a:t>- Nguyên liệu: </a:t>
            </a:r>
            <a:r>
              <a:rPr lang="vi-VN" sz="2200" b="1">
                <a:solidFill>
                  <a:srgbClr val="002060"/>
                </a:solidFill>
                <a:latin typeface="Times New Roman" panose="02020603050405020304" pitchFamily="18" charset="0"/>
                <a:cs typeface="Times New Roman" panose="02020603050405020304" pitchFamily="18" charset="0"/>
              </a:rPr>
              <a:t>Quặng </a:t>
            </a:r>
            <a:r>
              <a:rPr lang="vi-VN" sz="2400" b="1">
                <a:solidFill>
                  <a:srgbClr val="002060"/>
                </a:solidFill>
                <a:latin typeface="Times New Roman" panose="02020603050405020304" pitchFamily="18" charset="0"/>
                <a:cs typeface="Times New Roman" panose="02020603050405020304" pitchFamily="18" charset="0"/>
              </a:rPr>
              <a:t>sphalerite</a:t>
            </a:r>
            <a:r>
              <a:rPr lang="vi-VN" sz="2200" b="1">
                <a:solidFill>
                  <a:srgbClr val="002060"/>
                </a:solidFill>
                <a:latin typeface="Times New Roman" panose="02020603050405020304" pitchFamily="18" charset="0"/>
                <a:cs typeface="Times New Roman" panose="02020603050405020304" pitchFamily="18" charset="0"/>
              </a:rPr>
              <a:t> (thành phần chính là ZnS)</a:t>
            </a:r>
            <a:endParaRPr lang="vi-VN" sz="2200" b="1">
              <a:solidFill>
                <a:srgbClr val="002060"/>
              </a:solidFill>
              <a:latin typeface="Times New Roman" panose="02020603050405020304" pitchFamily="18" charset="0"/>
              <a:cs typeface="Times New Roman" panose="02020603050405020304" pitchFamily="18" charset="0"/>
            </a:endParaRPr>
          </a:p>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 Đốt quặng chứa ZnS trong không khí để tạo thành ZnO. Ở nhiệt độ cao, Zn được tách khỏi ZnO bởi C </a:t>
            </a:r>
            <a:r>
              <a:rPr lang="vi-VN" sz="2200" b="1">
                <a:solidFill>
                  <a:srgbClr val="0070C0"/>
                </a:solidFill>
                <a:latin typeface="Times New Roman" panose="02020603050405020304" pitchFamily="18" charset="0"/>
                <a:cs typeface="Times New Roman" panose="02020603050405020304" pitchFamily="18" charset="0"/>
              </a:rPr>
              <a:t>(phương pháp nhiệt luyện)</a:t>
            </a:r>
            <a:endParaRPr lang="vi-VN" sz="2200" b="1">
              <a:solidFill>
                <a:srgbClr val="0070C0"/>
              </a:solidFill>
              <a:latin typeface="Times New Roman" panose="02020603050405020304" pitchFamily="18" charset="0"/>
              <a:cs typeface="Times New Roman" panose="02020603050405020304" pitchFamily="18" charset="0"/>
            </a:endParaRPr>
          </a:p>
        </p:txBody>
      </p:sp>
      <p:sp>
        <p:nvSpPr>
          <p:cNvPr id="13" name="Hộp Văn bản 12"/>
          <p:cNvSpPr txBox="1"/>
          <p:nvPr/>
        </p:nvSpPr>
        <p:spPr>
          <a:xfrm>
            <a:off x="4073360" y="2975832"/>
            <a:ext cx="3778733" cy="429895"/>
          </a:xfrm>
          <a:prstGeom prst="rect">
            <a:avLst/>
          </a:prstGeom>
          <a:solidFill>
            <a:schemeClr val="accent2">
              <a:lumMod val="20000"/>
              <a:lumOff val="80000"/>
            </a:schemeClr>
          </a:solidFill>
        </p:spPr>
        <p:txBody>
          <a:bodyPr wrap="square" rtlCol="0">
            <a:spAutoFit/>
          </a:bodyPr>
          <a:lstStyle/>
          <a:p>
            <a:pPr algn="just"/>
            <a:r>
              <a:rPr lang="vi-VN" sz="2200" b="1">
                <a:solidFill>
                  <a:srgbClr val="FF0000"/>
                </a:solidFill>
                <a:latin typeface="Times New Roman" panose="02020603050405020304" pitchFamily="18" charset="0"/>
                <a:cs typeface="Times New Roman" panose="02020603050405020304" pitchFamily="18" charset="0"/>
              </a:rPr>
              <a:t>Phương trình hóa học</a:t>
            </a:r>
            <a:endParaRPr lang="vi-VN" sz="2200" b="1">
              <a:solidFill>
                <a:srgbClr val="FF0000"/>
              </a:solidFill>
              <a:latin typeface="Times New Roman" panose="02020603050405020304" pitchFamily="18" charset="0"/>
              <a:cs typeface="Times New Roman" panose="02020603050405020304" pitchFamily="18" charset="0"/>
            </a:endParaRPr>
          </a:p>
        </p:txBody>
      </p:sp>
      <p:graphicFrame>
        <p:nvGraphicFramePr>
          <p:cNvPr id="14" name="Đối tượng 13"/>
          <p:cNvGraphicFramePr>
            <a:graphicFrameLocks noChangeAspect="1"/>
          </p:cNvGraphicFramePr>
          <p:nvPr/>
        </p:nvGraphicFramePr>
        <p:xfrm>
          <a:off x="4597448" y="3680492"/>
          <a:ext cx="3627438" cy="952500"/>
        </p:xfrm>
        <a:graphic>
          <a:graphicData uri="http://schemas.openxmlformats.org/presentationml/2006/ole">
            <mc:AlternateContent xmlns:mc="http://schemas.openxmlformats.org/markup-compatibility/2006">
              <mc:Choice xmlns:v="urn:schemas-microsoft-com:vml" Requires="v">
                <p:oleObj spid="_x0000_s0" name="Equation" r:id="rId3" imgW="88696800" imgH="22860000" progId="Equation.DSMT4">
                  <p:embed/>
                </p:oleObj>
              </mc:Choice>
              <mc:Fallback>
                <p:oleObj name="Equation" r:id="rId3" imgW="88696800" imgH="22860000" progId="Equation.DSMT4">
                  <p:embed/>
                  <p:pic>
                    <p:nvPicPr>
                      <p:cNvPr id="0" name="Đối tượng 13"/>
                      <p:cNvPicPr/>
                      <p:nvPr/>
                    </p:nvPicPr>
                    <p:blipFill>
                      <a:blip r:embed="rId4"/>
                      <a:stretch>
                        <a:fillRect/>
                      </a:stretch>
                    </p:blipFill>
                    <p:spPr>
                      <a:xfrm>
                        <a:off x="4597448" y="3680492"/>
                        <a:ext cx="3627438" cy="952500"/>
                      </a:xfrm>
                      <a:prstGeom prst="rect">
                        <a:avLst/>
                      </a:prstGeom>
                    </p:spPr>
                  </p:pic>
                </p:oleObj>
              </mc:Fallback>
            </mc:AlternateContent>
          </a:graphicData>
        </a:graphic>
      </p:graphicFrame>
      <p:grpSp>
        <p:nvGrpSpPr>
          <p:cNvPr id="9" name="Nhóm 8"/>
          <p:cNvGrpSpPr/>
          <p:nvPr/>
        </p:nvGrpSpPr>
        <p:grpSpPr>
          <a:xfrm>
            <a:off x="380104" y="2982874"/>
            <a:ext cx="3297816" cy="2701137"/>
            <a:chOff x="6486264" y="1559409"/>
            <a:chExt cx="3297816" cy="2701137"/>
          </a:xfrm>
        </p:grpSpPr>
        <p:pic>
          <p:nvPicPr>
            <p:cNvPr id="5" name="Hình ảnh 4"/>
            <p:cNvPicPr>
              <a:picLocks noChangeAspect="1"/>
            </p:cNvPicPr>
            <p:nvPr/>
          </p:nvPicPr>
          <p:blipFill>
            <a:blip r:embed="rId5"/>
            <a:stretch>
              <a:fillRect/>
            </a:stretch>
          </p:blipFill>
          <p:spPr>
            <a:xfrm>
              <a:off x="6486264" y="1559409"/>
              <a:ext cx="3297816"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Hộp Văn bản 7"/>
            <p:cNvSpPr txBox="1"/>
            <p:nvPr/>
          </p:nvSpPr>
          <p:spPr>
            <a:xfrm>
              <a:off x="6999609" y="3800171"/>
              <a:ext cx="2271126" cy="4603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sphalerite</a:t>
              </a:r>
              <a:endParaRPr lang="vi-VN" sz="2000" b="1">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bldLvl="0" animBg="1"/>
      <p:bldP spid="1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767080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 Quá trình tách một số kim loại có nhiều ứng dụng</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91440" y="1072327"/>
            <a:ext cx="8961120" cy="4593590"/>
          </a:xfrm>
          <a:prstGeom prst="rect">
            <a:avLst/>
          </a:prstGeom>
          <a:solidFill>
            <a:schemeClr val="accent2">
              <a:lumMod val="20000"/>
              <a:lumOff val="80000"/>
            </a:schemeClr>
          </a:solidFill>
        </p:spPr>
        <p:txBody>
          <a:bodyPr wrap="square">
            <a:spAutoFit/>
          </a:bodyPr>
          <a:lstStyle/>
          <a:p>
            <a:pPr algn="ctr">
              <a:lnSpc>
                <a:spcPct val="130000"/>
              </a:lnSpc>
            </a:pPr>
            <a:r>
              <a:rPr lang="vi-VN" sz="2200" b="1">
                <a:solidFill>
                  <a:srgbClr val="002060"/>
                </a:solidFill>
              </a:rPr>
              <a:t>		</a:t>
            </a:r>
            <a:r>
              <a:rPr lang="vi-VN" sz="2200" b="1">
                <a:solidFill>
                  <a:srgbClr val="002060"/>
                </a:solidFill>
                <a:latin typeface="Times New Roman" panose="02020603050405020304" pitchFamily="18" charset="0"/>
                <a:cs typeface="Times New Roman" panose="02020603050405020304" pitchFamily="18" charset="0"/>
              </a:rPr>
              <a:t>HOẠT ĐỘNG CẶP ĐÔI TRẢ LỜI CÂU HỎI: (5 PHÚT)</a:t>
            </a:r>
            <a:endParaRPr lang="vi-VN" sz="2200" b="1">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1. Hãy chỉ ra điểm giống nhau và khác nhau trong hai quá trình tách kẽm và tách sắt đã nêu ở trên.</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2. Theo em, kim loại natri có thể tách bằng phương pháp nhiệt luyện như tách kẽm được không? Vì sao?</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3. Phương pháp nào thường được dùng để tách các kim loại hoạt động hoá học mạnh như K, Na, Al,...?</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4. Phương pháp nào thường được dùng để tách các kim loại hoạt động hoá học trung bình như Zn, Fe?</a:t>
            </a:r>
            <a:endParaRPr lang="vi-VN" sz="2200" b="1">
              <a:solidFill>
                <a:srgbClr val="FF0000"/>
              </a:solidFill>
              <a:latin typeface="Times New Roman" panose="02020603050405020304" pitchFamily="18" charset="0"/>
              <a:cs typeface="Times New Roman" panose="02020603050405020304" pitchFamily="18" charset="0"/>
            </a:endParaRPr>
          </a:p>
        </p:txBody>
      </p:sp>
      <p:pic>
        <p:nvPicPr>
          <p:cNvPr id="2" name="Hình ảnh 1" descr="Cartoon bee with magnifying g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67825">
            <a:off x="-16151" y="460784"/>
            <a:ext cx="1188243" cy="1143777"/>
          </a:xfrm>
          <a:prstGeom prst="rect">
            <a:avLst/>
          </a:prstGeom>
        </p:spPr>
      </p:pic>
      <p:pic>
        <p:nvPicPr>
          <p:cNvPr id="7" name="Picture 2" descr="Đặt câu hỏi thế nào ?"/>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45192" y="5372017"/>
            <a:ext cx="1901822" cy="1485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91440" y="175895"/>
            <a:ext cx="767080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 Quá trình tách một số kim loại có nhiều ứng dụng</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91440" y="978717"/>
            <a:ext cx="8961120" cy="4154170"/>
          </a:xfrm>
          <a:prstGeom prst="rect">
            <a:avLst/>
          </a:prstGeom>
          <a:solidFill>
            <a:schemeClr val="accent2">
              <a:lumMod val="20000"/>
              <a:lumOff val="80000"/>
            </a:schemeClr>
          </a:solidFill>
        </p:spPr>
        <p:txBody>
          <a:bodyPr wrap="square">
            <a:spAutoFit/>
          </a:bodyPr>
          <a:lstStyle/>
          <a:p>
            <a:pPr algn="ctr">
              <a:lnSpc>
                <a:spcPct val="150000"/>
              </a:lnSpc>
            </a:pPr>
            <a:r>
              <a:rPr lang="vi-VN" sz="2200" b="1">
                <a:solidFill>
                  <a:srgbClr val="FF0000"/>
                </a:solidFill>
                <a:latin typeface="Times New Roman" panose="02020603050405020304" pitchFamily="18" charset="0"/>
                <a:cs typeface="Times New Roman" panose="02020603050405020304" pitchFamily="18" charset="0"/>
              </a:rPr>
              <a:t>BÁO CÁO THẢO LUẬN</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1. 	</a:t>
            </a:r>
            <a:r>
              <a:rPr lang="vi-VN" sz="2200" b="1">
                <a:solidFill>
                  <a:srgbClr val="FF0000"/>
                </a:solidFill>
                <a:latin typeface="Times New Roman" panose="02020603050405020304" pitchFamily="18" charset="0"/>
                <a:cs typeface="Times New Roman" panose="02020603050405020304" pitchFamily="18" charset="0"/>
              </a:rPr>
              <a:t>- Giống nhau: </a:t>
            </a:r>
            <a:r>
              <a:rPr lang="vi-VN" sz="2200" b="1">
                <a:solidFill>
                  <a:srgbClr val="0070C0"/>
                </a:solidFill>
                <a:latin typeface="Times New Roman" panose="02020603050405020304" pitchFamily="18" charset="0"/>
                <a:cs typeface="Times New Roman" panose="02020603050405020304" pitchFamily="18" charset="0"/>
              </a:rPr>
              <a:t>Tách kim loại Fe ra khỏi Fe</a:t>
            </a:r>
            <a:r>
              <a:rPr lang="vi-VN" sz="2200" b="1" baseline="-25000">
                <a:solidFill>
                  <a:srgbClr val="0070C0"/>
                </a:solidFill>
                <a:latin typeface="Times New Roman" panose="02020603050405020304" pitchFamily="18" charset="0"/>
                <a:cs typeface="Times New Roman" panose="02020603050405020304" pitchFamily="18" charset="0"/>
              </a:rPr>
              <a:t>2</a:t>
            </a:r>
            <a:r>
              <a:rPr lang="vi-VN" sz="2200" b="1">
                <a:solidFill>
                  <a:srgbClr val="0070C0"/>
                </a:solidFill>
                <a:latin typeface="Times New Roman" panose="02020603050405020304" pitchFamily="18" charset="0"/>
                <a:cs typeface="Times New Roman" panose="02020603050405020304" pitchFamily="18" charset="0"/>
              </a:rPr>
              <a:t>O</a:t>
            </a:r>
            <a:r>
              <a:rPr lang="vi-VN" sz="2200" b="1" baseline="-25000">
                <a:solidFill>
                  <a:srgbClr val="0070C0"/>
                </a:solidFill>
                <a:latin typeface="Times New Roman" panose="02020603050405020304" pitchFamily="18" charset="0"/>
                <a:cs typeface="Times New Roman" panose="02020603050405020304" pitchFamily="18" charset="0"/>
              </a:rPr>
              <a:t>3</a:t>
            </a:r>
            <a:r>
              <a:rPr lang="vi-VN" sz="2200" b="1">
                <a:solidFill>
                  <a:srgbClr val="0070C0"/>
                </a:solidFill>
                <a:latin typeface="Times New Roman" panose="02020603050405020304" pitchFamily="18" charset="0"/>
                <a:cs typeface="Times New Roman" panose="02020603050405020304" pitchFamily="18" charset="0"/>
              </a:rPr>
              <a:t> và tách kim loại Zn ra khỏi ZnS đều bằng phương pháp nhiệt luyện.</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	</a:t>
            </a:r>
            <a:r>
              <a:rPr lang="vi-VN" sz="2200" b="1">
                <a:solidFill>
                  <a:srgbClr val="FF0000"/>
                </a:solidFill>
                <a:latin typeface="Times New Roman" panose="02020603050405020304" pitchFamily="18" charset="0"/>
                <a:cs typeface="Times New Roman" panose="02020603050405020304" pitchFamily="18" charset="0"/>
              </a:rPr>
              <a:t>- Khác nhau: </a:t>
            </a:r>
            <a:r>
              <a:rPr lang="vi-VN" sz="2200" b="1">
                <a:solidFill>
                  <a:srgbClr val="0070C0"/>
                </a:solidFill>
                <a:latin typeface="Times New Roman" panose="02020603050405020304" pitchFamily="18" charset="0"/>
                <a:cs typeface="Times New Roman" panose="02020603050405020304" pitchFamily="18" charset="0"/>
              </a:rPr>
              <a:t>Tách Fe với chất khử là CO, bởi vì Fe là kim loại hoạt động hoá học trung bình; tách Zn với chất khử là C, bởi vì Zn là kim loại hoạt động hoá học trung bình nhưng mạnh hơn Fe.  </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2. Không tách natri bằng phương pháp nhiệt luyện như tách kẽm, bởi vì natri là kim loại hoạt động rất mạnh. </a:t>
            </a:r>
            <a:endParaRPr lang="vi-VN" sz="2200" b="1">
              <a:solidFill>
                <a:srgbClr val="0070C0"/>
              </a:solidFill>
              <a:latin typeface="Times New Roman" panose="02020603050405020304" pitchFamily="18" charset="0"/>
              <a:cs typeface="Times New Roman" panose="02020603050405020304" pitchFamily="18" charset="0"/>
            </a:endParaRPr>
          </a:p>
        </p:txBody>
      </p:sp>
      <p:pic>
        <p:nvPicPr>
          <p:cNvPr id="5" name="Hình ảnh 4"/>
          <p:cNvPicPr>
            <a:picLocks noChangeAspect="1"/>
          </p:cNvPicPr>
          <p:nvPr/>
        </p:nvPicPr>
        <p:blipFill>
          <a:blip r:embed="rId3">
            <a:clrChange>
              <a:clrFrom>
                <a:srgbClr val="FFFFFF"/>
              </a:clrFrom>
              <a:clrTo>
                <a:srgbClr val="FFFFFF">
                  <a:alpha val="0"/>
                </a:srgbClr>
              </a:clrTo>
            </a:clrChange>
          </a:blip>
          <a:stretch>
            <a:fillRect/>
          </a:stretch>
        </p:blipFill>
        <p:spPr>
          <a:xfrm>
            <a:off x="7922430" y="5604658"/>
            <a:ext cx="1221570" cy="1191775"/>
          </a:xfrm>
          <a:prstGeom prst="rect">
            <a:avLst/>
          </a:prstGeom>
        </p:spPr>
      </p:pic>
      <p:pic>
        <p:nvPicPr>
          <p:cNvPr id="8" name="Hình ảnh 7"/>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40000" contrast="-40000"/>
                    </a14:imgEffect>
                    <a14:imgEffect>
                      <a14:saturation sat="400000"/>
                    </a14:imgEffect>
                    <a14:imgEffect>
                      <a14:sharpenSoften amount="50000"/>
                    </a14:imgEffect>
                  </a14:imgLayer>
                </a14:imgProps>
              </a:ext>
            </a:extLst>
          </a:blip>
          <a:stretch>
            <a:fillRect/>
          </a:stretch>
        </p:blipFill>
        <p:spPr>
          <a:xfrm>
            <a:off x="-317937" y="5070928"/>
            <a:ext cx="1831777" cy="18317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767080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 Quá trình tách một số kim loại có nhiều ứng dụng</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213360" y="1072327"/>
            <a:ext cx="8713334" cy="2630170"/>
          </a:xfrm>
          <a:prstGeom prst="rect">
            <a:avLst/>
          </a:prstGeom>
          <a:solidFill>
            <a:schemeClr val="accent2">
              <a:lumMod val="20000"/>
              <a:lumOff val="80000"/>
            </a:schemeClr>
          </a:solidFill>
        </p:spPr>
        <p:txBody>
          <a:bodyPr wrap="square">
            <a:spAutoFit/>
          </a:bodyPr>
          <a:lstStyle/>
          <a:p>
            <a:pPr algn="ctr">
              <a:lnSpc>
                <a:spcPct val="150000"/>
              </a:lnSpc>
            </a:pPr>
            <a:r>
              <a:rPr lang="vi-VN" sz="2200" b="1">
                <a:solidFill>
                  <a:srgbClr val="FF0000"/>
                </a:solidFill>
                <a:latin typeface="Times New Roman" panose="02020603050405020304" pitchFamily="18" charset="0"/>
                <a:cs typeface="Times New Roman" panose="02020603050405020304" pitchFamily="18" charset="0"/>
              </a:rPr>
              <a:t>BÁO CÁO THẢO LUẬN</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3. Để tách các kim loại hoạt động hoá học mạnh như K, Na, Al,... thường dùng phương pháp điện phân nóng chảy.</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4. Để tách các kim loại hoạt động hoá học trung bình như Zn, Fe, ... có thể dùng phương pháp nhiệt luyện.</a:t>
            </a:r>
            <a:endParaRPr lang="vi-VN" sz="2200" b="1">
              <a:solidFill>
                <a:srgbClr val="0070C0"/>
              </a:solidFill>
              <a:latin typeface="Times New Roman" panose="02020603050405020304" pitchFamily="18" charset="0"/>
              <a:cs typeface="Times New Roman" panose="02020603050405020304" pitchFamily="18" charset="0"/>
            </a:endParaRPr>
          </a:p>
        </p:txBody>
      </p:sp>
      <p:pic>
        <p:nvPicPr>
          <p:cNvPr id="2" name="Hình ảnh 1" descr="Cartoon bee with magnifying g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67825">
            <a:off x="-16151" y="460784"/>
            <a:ext cx="1188243" cy="1143777"/>
          </a:xfrm>
          <a:prstGeom prst="rect">
            <a:avLst/>
          </a:prstGeom>
        </p:spPr>
      </p:pic>
      <p:pic>
        <p:nvPicPr>
          <p:cNvPr id="5" name="Hình ảnh 4" descr="Cartoon bee with penci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0" y="4824637"/>
            <a:ext cx="1818640" cy="195208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III. HỢP KIM</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5" name="Hình ảnh 4" descr="Cartoon bee with penc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 y="4824637"/>
            <a:ext cx="1818640" cy="1952084"/>
          </a:xfrm>
          <a:prstGeom prst="rect">
            <a:avLst/>
          </a:prstGeom>
        </p:spPr>
      </p:pic>
      <p:pic>
        <p:nvPicPr>
          <p:cNvPr id="7" name="Hình ảnh 6"/>
          <p:cNvPicPr>
            <a:picLocks noChangeAspect="1"/>
          </p:cNvPicPr>
          <p:nvPr/>
        </p:nvPicPr>
        <p:blipFill>
          <a:blip r:embed="rId4"/>
          <a:stretch>
            <a:fillRect/>
          </a:stretch>
        </p:blipFill>
        <p:spPr>
          <a:xfrm>
            <a:off x="335280" y="851486"/>
            <a:ext cx="3779520" cy="2363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Hình ảnh 7"/>
          <p:cNvPicPr>
            <a:picLocks noChangeAspect="1"/>
          </p:cNvPicPr>
          <p:nvPr/>
        </p:nvPicPr>
        <p:blipFill>
          <a:blip r:embed="rId5"/>
          <a:stretch>
            <a:fillRect/>
          </a:stretch>
        </p:blipFill>
        <p:spPr>
          <a:xfrm>
            <a:off x="4435475" y="660787"/>
            <a:ext cx="4373245" cy="27451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Hình ảnh 8"/>
          <p:cNvPicPr>
            <a:picLocks noChangeAspect="1"/>
          </p:cNvPicPr>
          <p:nvPr/>
        </p:nvPicPr>
        <p:blipFill>
          <a:blip r:embed="rId6"/>
          <a:stretch>
            <a:fillRect/>
          </a:stretch>
        </p:blipFill>
        <p:spPr>
          <a:xfrm>
            <a:off x="2016760" y="3405941"/>
            <a:ext cx="2555240" cy="3347722"/>
          </a:xfrm>
          <a:prstGeom prst="ellipse">
            <a:avLst/>
          </a:prstGeom>
          <a:ln>
            <a:noFill/>
          </a:ln>
          <a:effectLst>
            <a:softEdge rad="112500"/>
          </a:effectLst>
        </p:spPr>
      </p:pic>
      <p:sp>
        <p:nvSpPr>
          <p:cNvPr id="10" name="Hình chữ nhật: Góc Tròn 9"/>
          <p:cNvSpPr/>
          <p:nvPr/>
        </p:nvSpPr>
        <p:spPr>
          <a:xfrm>
            <a:off x="4754880" y="3499921"/>
            <a:ext cx="4307840" cy="3241041"/>
          </a:xfrm>
          <a:prstGeom prst="roundRect">
            <a:avLst>
              <a:gd name="adj" fmla="val 10711"/>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a:solidFill>
                  <a:srgbClr val="FF0000"/>
                </a:solidFill>
                <a:latin typeface="Times New Roman" panose="02020603050405020304" pitchFamily="18" charset="0"/>
                <a:cs typeface="Times New Roman" panose="02020603050405020304" pitchFamily="18" charset="0"/>
              </a:rPr>
              <a:t>Máy bay, tàu vũ trụ … được sản xuất từ những loại hợp kim khác nhau. Vậy hợp kim là gì? Nêu ưu điểm của hợp kim.</a:t>
            </a:r>
            <a:endParaRPr lang="vi-VN" sz="2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III. HỢP KIM</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5" name="Hình ảnh 4" descr="Cartoon bee with penc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 y="6046052"/>
            <a:ext cx="680720" cy="730668"/>
          </a:xfrm>
          <a:prstGeom prst="rect">
            <a:avLst/>
          </a:prstGeom>
        </p:spPr>
      </p:pic>
      <p:sp>
        <p:nvSpPr>
          <p:cNvPr id="2" name="Hộp Văn bản 1"/>
          <p:cNvSpPr txBox="1"/>
          <p:nvPr/>
        </p:nvSpPr>
        <p:spPr>
          <a:xfrm>
            <a:off x="421640" y="721360"/>
            <a:ext cx="2783840" cy="429895"/>
          </a:xfrm>
          <a:prstGeom prst="rect">
            <a:avLst/>
          </a:prstGeom>
          <a:solidFill>
            <a:schemeClr val="accent2">
              <a:lumMod val="20000"/>
              <a:lumOff val="80000"/>
            </a:schemeClr>
          </a:solidFill>
        </p:spPr>
        <p:txBody>
          <a:bodyPr wrap="none" rtlCol="0">
            <a:spAutoFit/>
          </a:bodyPr>
          <a:lstStyle/>
          <a:p>
            <a:r>
              <a:rPr lang="en-US" sz="2200" b="1">
                <a:solidFill>
                  <a:srgbClr val="FF0000"/>
                </a:solidFill>
                <a:latin typeface="Times New Roman" panose="02020603050405020304" pitchFamily="18" charset="0"/>
                <a:cs typeface="Times New Roman" panose="02020603050405020304" pitchFamily="18" charset="0"/>
              </a:rPr>
              <a:t>1. Khái niệm hợp kim</a:t>
            </a:r>
            <a:endParaRPr lang="en-US" sz="2200" b="1">
              <a:solidFill>
                <a:srgbClr val="FF0000"/>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335280" y="1318974"/>
            <a:ext cx="8717280" cy="2120900"/>
          </a:xfrm>
          <a:prstGeom prst="rect">
            <a:avLst/>
          </a:prstGeom>
          <a:noFill/>
        </p:spPr>
        <p:txBody>
          <a:bodyPr wrap="square">
            <a:spAutoFit/>
          </a:bodyPr>
          <a:lstStyle/>
          <a:p>
            <a:pPr algn="just">
              <a:lnSpc>
                <a:spcPct val="120000"/>
              </a:lnSpc>
            </a:pPr>
            <a:r>
              <a:rPr lang="vi-VN" sz="2200" b="1">
                <a:solidFill>
                  <a:srgbClr val="0070C0"/>
                </a:solidFill>
                <a:latin typeface="Times New Roman" panose="02020603050405020304" pitchFamily="18" charset="0"/>
                <a:cs typeface="Times New Roman" panose="02020603050405020304" pitchFamily="18" charset="0"/>
              </a:rPr>
              <a:t>- Hợp kim là vật liệu kim loại có chứa ít nhất một kim loại cơ bản và một số kim loại hoặc phi kim khác.</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20000"/>
              </a:lnSpc>
            </a:pPr>
            <a:r>
              <a:rPr lang="vi-VN" sz="2200" b="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a:solidFill>
                  <a:srgbClr val="0070C0"/>
                </a:solidFill>
                <a:latin typeface="Times New Roman" panose="02020603050405020304" pitchFamily="18" charset="0"/>
                <a:cs typeface="Times New Roman" panose="02020603050405020304" pitchFamily="18" charset="0"/>
              </a:rPr>
              <a:t>Kim loại cơ bản là kim loại chiếm thành phần chính trong hợp kim.</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20000"/>
              </a:lnSpc>
            </a:pPr>
            <a:r>
              <a:rPr lang="vi-VN" sz="2200" b="1">
                <a:solidFill>
                  <a:srgbClr val="002060"/>
                </a:solidFill>
                <a:latin typeface="Times New Roman" panose="02020603050405020304" pitchFamily="18" charset="0"/>
                <a:cs typeface="Times New Roman" panose="02020603050405020304" pitchFamily="18" charset="0"/>
              </a:rPr>
              <a:t>+ Ví dụ: thép có kim loại cơ bản là sắt, đuy-ra (duralumin) có kim loại cơ bản là nhôm,...</a:t>
            </a:r>
            <a:endParaRPr lang="vi-VN" sz="2200" b="1">
              <a:solidFill>
                <a:srgbClr val="002060"/>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335280" y="3901440"/>
            <a:ext cx="3060700" cy="429895"/>
          </a:xfrm>
          <a:prstGeom prst="rect">
            <a:avLst/>
          </a:prstGeom>
          <a:solidFill>
            <a:schemeClr val="accent2">
              <a:lumMod val="20000"/>
              <a:lumOff val="80000"/>
            </a:schemeClr>
          </a:solidFill>
        </p:spPr>
        <p:txBody>
          <a:bodyPr wrap="none" rtlCol="0">
            <a:spAutoFit/>
          </a:bodyPr>
          <a:lstStyle/>
          <a:p>
            <a:r>
              <a:rPr lang="en-US" sz="2200" b="1">
                <a:solidFill>
                  <a:srgbClr val="FF0000"/>
                </a:solidFill>
                <a:latin typeface="Times New Roman" panose="02020603050405020304" pitchFamily="18" charset="0"/>
                <a:cs typeface="Times New Roman" panose="02020603050405020304" pitchFamily="18" charset="0"/>
              </a:rPr>
              <a:t>2. Ưu điểm của hợp kim</a:t>
            </a:r>
            <a:endParaRPr lang="vi-VN" sz="2200" b="1">
              <a:solidFill>
                <a:srgbClr val="FF0000"/>
              </a:solidFill>
              <a:latin typeface="Times New Roman" panose="02020603050405020304" pitchFamily="18" charset="0"/>
              <a:cs typeface="Times New Roman" panose="02020603050405020304" pitchFamily="18" charset="0"/>
            </a:endParaRPr>
          </a:p>
        </p:txBody>
      </p:sp>
      <p:sp>
        <p:nvSpPr>
          <p:cNvPr id="14" name="Hộp Văn bản 13"/>
          <p:cNvSpPr txBox="1"/>
          <p:nvPr/>
        </p:nvSpPr>
        <p:spPr>
          <a:xfrm>
            <a:off x="335280" y="4406098"/>
            <a:ext cx="8717280" cy="1308735"/>
          </a:xfrm>
          <a:prstGeom prst="rect">
            <a:avLst/>
          </a:prstGeom>
          <a:noFill/>
        </p:spPr>
        <p:txBody>
          <a:bodyPr wrap="square">
            <a:spAutoFit/>
          </a:bodyPr>
          <a:lstStyle/>
          <a:p>
            <a:pPr algn="just">
              <a:lnSpc>
                <a:spcPct val="120000"/>
              </a:lnSpc>
            </a:pPr>
            <a:r>
              <a:rPr lang="vi-VN" sz="2200" b="1">
                <a:solidFill>
                  <a:srgbClr val="0070C0"/>
                </a:solidFill>
                <a:latin typeface="Times New Roman" panose="02020603050405020304" pitchFamily="18" charset="0"/>
                <a:cs typeface="Times New Roman" panose="02020603050405020304" pitchFamily="18" charset="0"/>
              </a:rPr>
              <a:t>- Hợp kim thường có nhiều ưu điểm vượt trội so với kim loại nguyên chất về độ cứng, độ bền, khả năng chống ăn mòn và gỉ sét, phù hợp với nhiều ứng dụng. </a:t>
            </a:r>
            <a:endParaRPr lang="vi-VN" sz="22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III. HỢP KIM</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5" name="Hình ảnh 4" descr="Cartoon bee with penc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 y="6046052"/>
            <a:ext cx="680720" cy="730668"/>
          </a:xfrm>
          <a:prstGeom prst="rect">
            <a:avLst/>
          </a:prstGeom>
        </p:spPr>
      </p:pic>
      <p:sp>
        <p:nvSpPr>
          <p:cNvPr id="11" name="Hộp Văn bản 10"/>
          <p:cNvSpPr txBox="1"/>
          <p:nvPr/>
        </p:nvSpPr>
        <p:spPr>
          <a:xfrm>
            <a:off x="213360" y="1478038"/>
            <a:ext cx="8717280" cy="3784600"/>
          </a:xfrm>
          <a:prstGeom prst="rect">
            <a:avLst/>
          </a:prstGeom>
          <a:solidFill>
            <a:schemeClr val="accent3">
              <a:lumMod val="20000"/>
              <a:lumOff val="80000"/>
            </a:schemeClr>
          </a:solidFill>
        </p:spPr>
        <p:txBody>
          <a:bodyPr wrap="square">
            <a:spAutoFit/>
          </a:bodyPr>
          <a:lstStyle/>
          <a:p>
            <a:pPr algn="ctr">
              <a:lnSpc>
                <a:spcPct val="150000"/>
              </a:lnSpc>
            </a:pPr>
            <a:r>
              <a:rPr lang="vi-VN" sz="2800" b="1">
                <a:solidFill>
                  <a:srgbClr val="0070C0"/>
                </a:solidFill>
                <a:latin typeface="Times New Roman" panose="02020603050405020304" pitchFamily="18" charset="0"/>
                <a:cs typeface="Times New Roman" panose="02020603050405020304" pitchFamily="18" charset="0"/>
              </a:rPr>
              <a:t>Thảo luận nhóm: 5 phút</a:t>
            </a:r>
            <a:endParaRPr lang="vi-VN" sz="28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1. Thành phần, tính chất của kim loại và hợp kim của nó khác nhau như thế nào? Tại sao trong thực tiễn kim loại thường được sử dụng dưới dạng hợp kim. Lấy ví dụ minh hoạ.</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2. Gang, thép, đuy-ra có thành phần và tính chất đặc trưng gì? Tại sao các hợp kim này được sử dụng phổ biến trong công nghiệp và cuộc sống?</a:t>
            </a:r>
            <a:endParaRPr lang="vi-VN" sz="2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III. HỢP KIM</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5" name="Hình ảnh 4" descr="Cartoon bee with penc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 y="6046052"/>
            <a:ext cx="680720" cy="730668"/>
          </a:xfrm>
          <a:prstGeom prst="rect">
            <a:avLst/>
          </a:prstGeom>
        </p:spPr>
      </p:pic>
      <p:sp>
        <p:nvSpPr>
          <p:cNvPr id="8" name="Hộp Văn bản 7"/>
          <p:cNvSpPr txBox="1"/>
          <p:nvPr/>
        </p:nvSpPr>
        <p:spPr>
          <a:xfrm>
            <a:off x="208280" y="763729"/>
            <a:ext cx="8727440" cy="4154170"/>
          </a:xfrm>
          <a:prstGeom prst="rect">
            <a:avLst/>
          </a:prstGeom>
          <a:solidFill>
            <a:schemeClr val="accent2">
              <a:lumMod val="20000"/>
              <a:lumOff val="80000"/>
            </a:schemeClr>
          </a:solidFill>
        </p:spPr>
        <p:txBody>
          <a:bodyPr wrap="square">
            <a:spAutoFit/>
          </a:bodyPr>
          <a:lstStyle/>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1. </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 Về thành phần: kim loại là đơn chất, hợp kim là hỗn hợp có chứa một kim loại cơ bản.</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 Về tính chất: hợp kim có tính chất hoá học gần giống với kim loại cơ bản (trừ một số trường hợp như thép inox) nhưng tính chất vật lí thường khác nhiều về độ cứng, độ bền, khả năng chống ăn mòn, gỉ sét.</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0070C0"/>
                </a:solidFill>
                <a:latin typeface="Times New Roman" panose="02020603050405020304" pitchFamily="18" charset="0"/>
                <a:cs typeface="Times New Roman" panose="02020603050405020304" pitchFamily="18" charset="0"/>
              </a:rPr>
              <a:t>- Trong thực tiễn, kim loại thường được sử dụng dưới dạng hợp kim vì hai lí do: khó tách kim loại tinh khiết, có nhiều ưu điểm trong sử dụng. </a:t>
            </a:r>
            <a:endParaRPr lang="vi-VN" sz="22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III. HỢP KIM</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2" name="Hộp Văn bản 1"/>
          <p:cNvSpPr txBox="1"/>
          <p:nvPr/>
        </p:nvSpPr>
        <p:spPr>
          <a:xfrm>
            <a:off x="213360" y="726619"/>
            <a:ext cx="3451860" cy="429895"/>
          </a:xfrm>
          <a:prstGeom prst="rect">
            <a:avLst/>
          </a:prstGeom>
          <a:solidFill>
            <a:schemeClr val="accent2">
              <a:lumMod val="20000"/>
              <a:lumOff val="80000"/>
            </a:schemeClr>
          </a:solidFill>
        </p:spPr>
        <p:txBody>
          <a:bodyPr wrap="none" rtlCol="0">
            <a:spAutoFit/>
          </a:bodyPr>
          <a:lstStyle/>
          <a:p>
            <a:r>
              <a:rPr lang="en-US" sz="2200" b="1">
                <a:solidFill>
                  <a:srgbClr val="FF0000"/>
                </a:solidFill>
                <a:latin typeface="Times New Roman" panose="02020603050405020304" pitchFamily="18" charset="0"/>
                <a:cs typeface="Times New Roman" panose="02020603050405020304" pitchFamily="18" charset="0"/>
              </a:rPr>
              <a:t>3. Một số hợp kim phổ biến</a:t>
            </a:r>
            <a:endParaRPr lang="vi-VN" sz="2200" b="1">
              <a:solidFill>
                <a:srgbClr val="FF0000"/>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213360" y="1286416"/>
            <a:ext cx="8717280" cy="3138170"/>
          </a:xfrm>
          <a:prstGeom prst="rect">
            <a:avLst/>
          </a:prstGeom>
          <a:solidFill>
            <a:schemeClr val="accent4">
              <a:lumMod val="20000"/>
              <a:lumOff val="80000"/>
            </a:schemeClr>
          </a:solidFill>
        </p:spPr>
        <p:txBody>
          <a:bodyPr wrap="square">
            <a:spAutoFit/>
          </a:bodyPr>
          <a:lstStyle/>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 Gang và thép </a:t>
            </a:r>
            <a:r>
              <a:rPr lang="vi-VN" sz="2200" b="1">
                <a:solidFill>
                  <a:srgbClr val="0070C0"/>
                </a:solidFill>
                <a:latin typeface="Times New Roman" panose="02020603050405020304" pitchFamily="18" charset="0"/>
                <a:cs typeface="Times New Roman" panose="02020603050405020304" pitchFamily="18" charset="0"/>
              </a:rPr>
              <a:t>là hai hợp kim quan trọng của sắt với carbon và một số nguyên tố khác (carbon chiếm hàm lượng từ 2% đến 5% trong gang và dưới 2% trong thép). </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 Thép </a:t>
            </a:r>
            <a:r>
              <a:rPr lang="vi-VN" sz="2200" b="1">
                <a:solidFill>
                  <a:srgbClr val="0070C0"/>
                </a:solidFill>
                <a:latin typeface="Times New Roman" panose="02020603050405020304" pitchFamily="18" charset="0"/>
                <a:cs typeface="Times New Roman" panose="02020603050405020304" pitchFamily="18" charset="0"/>
              </a:rPr>
              <a:t>có nhiều ưu điểm hơn sắt về độ cứng, độ đàn hồi, khả năng chịu lực nên được sử dụng rộng rãi trong các công trình xây dựng, giao thông. </a:t>
            </a:r>
            <a:endParaRPr lang="vi-VN" sz="2200" b="1">
              <a:solidFill>
                <a:srgbClr val="0070C0"/>
              </a:solidFill>
              <a:latin typeface="Times New Roman" panose="02020603050405020304" pitchFamily="18" charset="0"/>
              <a:cs typeface="Times New Roman" panose="02020603050405020304" pitchFamily="18" charset="0"/>
            </a:endParaRPr>
          </a:p>
        </p:txBody>
      </p:sp>
      <p:pic>
        <p:nvPicPr>
          <p:cNvPr id="1026" name="Picture 2" descr="Phân Loại Và Ứng Dụng Của Vật Liệu Thép Trong Ngành Cơ k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489544"/>
            <a:ext cx="3675504" cy="2240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Hình ảnh 2"/>
          <p:cNvPicPr>
            <a:picLocks noChangeAspect="1"/>
          </p:cNvPicPr>
          <p:nvPr/>
        </p:nvPicPr>
        <p:blipFill>
          <a:blip r:embed="rId4"/>
          <a:stretch>
            <a:fillRect/>
          </a:stretch>
        </p:blipFill>
        <p:spPr>
          <a:xfrm>
            <a:off x="4960497" y="4491874"/>
            <a:ext cx="3746623" cy="2237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en-US" sz="2200" b="1">
              <a:latin typeface="Times New Roman" panose="02020603050405020304" pitchFamily="18" charset="0"/>
              <a:cs typeface="Times New Roman" panose="02020603050405020304" pitchFamily="18" charset="0"/>
            </a:endParaRPr>
          </a:p>
        </p:txBody>
      </p:sp>
      <p:sp>
        <p:nvSpPr>
          <p:cNvPr id="5" name="Hộp Văn bản 4"/>
          <p:cNvSpPr txBox="1"/>
          <p:nvPr/>
        </p:nvSpPr>
        <p:spPr>
          <a:xfrm>
            <a:off x="213360" y="2103120"/>
            <a:ext cx="8717280" cy="2676525"/>
          </a:xfrm>
          <a:prstGeom prst="rect">
            <a:avLst/>
          </a:prstGeom>
          <a:solidFill>
            <a:schemeClr val="accent2">
              <a:lumMod val="20000"/>
              <a:lumOff val="80000"/>
            </a:schemeClr>
          </a:solidFill>
        </p:spPr>
        <p:txBody>
          <a:bodyPr wrap="square" rtlCol="0">
            <a:spAutoFit/>
          </a:bodyPr>
          <a:lstStyle/>
          <a:p>
            <a:pPr algn="ctr">
              <a:lnSpc>
                <a:spcPct val="150000"/>
              </a:lnSpc>
            </a:pPr>
            <a:r>
              <a:rPr lang="en-US" sz="2800" b="1">
                <a:solidFill>
                  <a:srgbClr val="FF0000"/>
                </a:solidFill>
                <a:latin typeface="Times New Roman" panose="02020603050405020304" pitchFamily="18" charset="0"/>
                <a:cs typeface="Times New Roman" panose="02020603050405020304" pitchFamily="18" charset="0"/>
              </a:rPr>
              <a:t>Hoạt động nhóm 4 (5 phút)</a:t>
            </a:r>
            <a:endParaRPr lang="en-US" sz="2800" b="1">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2800" b="1">
                <a:solidFill>
                  <a:srgbClr val="FF0000"/>
                </a:solidFill>
                <a:latin typeface="Times New Roman" panose="02020603050405020304" pitchFamily="18" charset="0"/>
                <a:cs typeface="Times New Roman" panose="02020603050405020304" pitchFamily="18" charset="0"/>
              </a:rPr>
              <a:t>Tìm hiểu thông tin SGK – tr 95 trả lời câu hỏi</a:t>
            </a:r>
            <a:endParaRPr lang="en-US" sz="28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800" b="1">
                <a:solidFill>
                  <a:srgbClr val="0070C0"/>
                </a:solidFill>
                <a:latin typeface="Times New Roman" panose="02020603050405020304" pitchFamily="18" charset="0"/>
                <a:cs typeface="Times New Roman" panose="02020603050405020304" pitchFamily="18" charset="0"/>
              </a:rPr>
              <a:t>Nêu các bước cơ bản trong quy trình tách kim loại từ quặng</a:t>
            </a:r>
            <a:endParaRPr lang="vi-VN" sz="2800" b="1">
              <a:solidFill>
                <a:srgbClr val="0070C0"/>
              </a:solidFill>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7123438" y="81280"/>
            <a:ext cx="1954156" cy="1127760"/>
          </a:xfrm>
          <a:prstGeom prst="rect">
            <a:avLst/>
          </a:prstGeom>
        </p:spPr>
      </p:pic>
      <p:pic>
        <p:nvPicPr>
          <p:cNvPr id="7" name="Hình ảnh 6" descr="Cartoon bee with magnifying g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 y="5822853"/>
            <a:ext cx="884389" cy="851294"/>
          </a:xfrm>
          <a:prstGeom prst="rect">
            <a:avLst/>
          </a:prstGeom>
        </p:spPr>
      </p:pic>
      <p:pic>
        <p:nvPicPr>
          <p:cNvPr id="8" name="Picture 2" descr="Đặt câu hỏi thế nào ?"/>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242178" y="4336870"/>
            <a:ext cx="1901822" cy="1485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III. HỢP KIM</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2" name="Hộp Văn bản 1"/>
          <p:cNvSpPr txBox="1"/>
          <p:nvPr/>
        </p:nvSpPr>
        <p:spPr>
          <a:xfrm>
            <a:off x="421640" y="721360"/>
            <a:ext cx="3451860" cy="429895"/>
          </a:xfrm>
          <a:prstGeom prst="rect">
            <a:avLst/>
          </a:prstGeom>
          <a:solidFill>
            <a:schemeClr val="accent2">
              <a:lumMod val="20000"/>
              <a:lumOff val="80000"/>
            </a:schemeClr>
          </a:solidFill>
        </p:spPr>
        <p:txBody>
          <a:bodyPr wrap="none" rtlCol="0">
            <a:spAutoFit/>
          </a:bodyPr>
          <a:lstStyle/>
          <a:p>
            <a:r>
              <a:rPr lang="en-US" sz="2200" b="1">
                <a:solidFill>
                  <a:srgbClr val="FF0000"/>
                </a:solidFill>
                <a:latin typeface="Times New Roman" panose="02020603050405020304" pitchFamily="18" charset="0"/>
                <a:cs typeface="Times New Roman" panose="02020603050405020304" pitchFamily="18" charset="0"/>
              </a:rPr>
              <a:t>3. Một số hợp kim phổ biến</a:t>
            </a:r>
            <a:endParaRPr lang="en-US" sz="2200" b="1">
              <a:solidFill>
                <a:srgbClr val="FF0000"/>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213360" y="1337216"/>
            <a:ext cx="8717280" cy="2630170"/>
          </a:xfrm>
          <a:prstGeom prst="rect">
            <a:avLst/>
          </a:prstGeom>
          <a:solidFill>
            <a:schemeClr val="accent4">
              <a:lumMod val="20000"/>
              <a:lumOff val="80000"/>
            </a:schemeClr>
          </a:solidFill>
        </p:spPr>
        <p:txBody>
          <a:bodyPr wrap="square">
            <a:spAutoFit/>
          </a:bodyPr>
          <a:lstStyle/>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 Gang </a:t>
            </a:r>
            <a:r>
              <a:rPr lang="vi-VN" sz="2200" b="1">
                <a:solidFill>
                  <a:srgbClr val="0070C0"/>
                </a:solidFill>
                <a:latin typeface="Times New Roman" panose="02020603050405020304" pitchFamily="18" charset="0"/>
                <a:cs typeface="Times New Roman" panose="02020603050405020304" pitchFamily="18" charset="0"/>
              </a:rPr>
              <a:t>cứng và giòn hơn thép, thường được dùng để đúc các chi tiết máy, ống dẫn nước, nắp cống,....</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 Inox </a:t>
            </a:r>
            <a:r>
              <a:rPr lang="vi-VN" sz="2200" b="1">
                <a:solidFill>
                  <a:srgbClr val="0070C0"/>
                </a:solidFill>
                <a:latin typeface="Times New Roman" panose="02020603050405020304" pitchFamily="18" charset="0"/>
                <a:cs typeface="Times New Roman" panose="02020603050405020304" pitchFamily="18" charset="0"/>
              </a:rPr>
              <a:t>là một loại thép đặc biệt, ngoài sắt và carbon còn có các nguyên tố khác như chromium, nickel. Inox cứng và khó bị gỉ, được sử dụng làm đồ gia dụng, thiết bị y tế,...</a:t>
            </a:r>
            <a:endParaRPr lang="vi-VN" sz="2200" b="1">
              <a:solidFill>
                <a:srgbClr val="0070C0"/>
              </a:solidFill>
              <a:latin typeface="Times New Roman" panose="02020603050405020304" pitchFamily="18" charset="0"/>
              <a:cs typeface="Times New Roman" panose="02020603050405020304" pitchFamily="18" charset="0"/>
            </a:endParaRPr>
          </a:p>
        </p:txBody>
      </p:sp>
      <p:pic>
        <p:nvPicPr>
          <p:cNvPr id="2050" name="Picture 2" descr="4 vật liệu gang được sử dụng trong đúc gang cơ k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 y="4090902"/>
            <a:ext cx="3550920" cy="2248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Hình ảnh 2"/>
          <p:cNvPicPr>
            <a:picLocks noChangeAspect="1"/>
          </p:cNvPicPr>
          <p:nvPr/>
        </p:nvPicPr>
        <p:blipFill>
          <a:blip r:embed="rId4"/>
          <a:stretch>
            <a:fillRect/>
          </a:stretch>
        </p:blipFill>
        <p:spPr>
          <a:xfrm>
            <a:off x="4572000" y="4090902"/>
            <a:ext cx="3832860" cy="2248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Hộp Văn bản 6"/>
          <p:cNvSpPr txBox="1"/>
          <p:nvPr/>
        </p:nvSpPr>
        <p:spPr>
          <a:xfrm>
            <a:off x="1822638" y="6407388"/>
            <a:ext cx="774571" cy="369332"/>
          </a:xfrm>
          <a:prstGeom prst="rect">
            <a:avLst/>
          </a:prstGeom>
          <a:noFill/>
        </p:spPr>
        <p:txBody>
          <a:bodyPr wrap="none" rtlCol="0">
            <a:spAutoFit/>
          </a:bodyPr>
          <a:lstStyle/>
          <a:p>
            <a:r>
              <a:rPr lang="vi-VN" b="1">
                <a:solidFill>
                  <a:srgbClr val="FF0000"/>
                </a:solidFill>
              </a:rPr>
              <a:t>Gang</a:t>
            </a:r>
            <a:endParaRPr lang="vi-VN" b="1">
              <a:solidFill>
                <a:srgbClr val="FF0000"/>
              </a:solidFill>
            </a:endParaRPr>
          </a:p>
        </p:txBody>
      </p:sp>
      <p:sp>
        <p:nvSpPr>
          <p:cNvPr id="8" name="Hộp Văn bản 7"/>
          <p:cNvSpPr txBox="1"/>
          <p:nvPr/>
        </p:nvSpPr>
        <p:spPr>
          <a:xfrm>
            <a:off x="6008558" y="6407388"/>
            <a:ext cx="659155" cy="369332"/>
          </a:xfrm>
          <a:prstGeom prst="rect">
            <a:avLst/>
          </a:prstGeom>
          <a:noFill/>
        </p:spPr>
        <p:txBody>
          <a:bodyPr wrap="none" rtlCol="0">
            <a:spAutoFit/>
          </a:bodyPr>
          <a:lstStyle/>
          <a:p>
            <a:r>
              <a:rPr lang="vi-VN" b="1">
                <a:solidFill>
                  <a:srgbClr val="FF0000"/>
                </a:solidFill>
              </a:rPr>
              <a:t>Inox</a:t>
            </a:r>
            <a:endParaRPr lang="vi-VN"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231648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III. HỢP KIM</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2" name="Hộp Văn bản 1"/>
          <p:cNvSpPr txBox="1"/>
          <p:nvPr/>
        </p:nvSpPr>
        <p:spPr>
          <a:xfrm>
            <a:off x="213360" y="691540"/>
            <a:ext cx="3451860" cy="429895"/>
          </a:xfrm>
          <a:prstGeom prst="rect">
            <a:avLst/>
          </a:prstGeom>
          <a:solidFill>
            <a:schemeClr val="accent2">
              <a:lumMod val="20000"/>
              <a:lumOff val="80000"/>
            </a:schemeClr>
          </a:solidFill>
        </p:spPr>
        <p:txBody>
          <a:bodyPr wrap="none" rtlCol="0">
            <a:spAutoFit/>
          </a:bodyPr>
          <a:lstStyle/>
          <a:p>
            <a:r>
              <a:rPr lang="en-US" sz="2200" b="1">
                <a:solidFill>
                  <a:srgbClr val="FF0000"/>
                </a:solidFill>
                <a:latin typeface="Times New Roman" panose="02020603050405020304" pitchFamily="18" charset="0"/>
                <a:cs typeface="Times New Roman" panose="02020603050405020304" pitchFamily="18" charset="0"/>
              </a:rPr>
              <a:t>3. Một số hợp kim phổ biến</a:t>
            </a:r>
            <a:endParaRPr lang="en-US" sz="2200" b="1">
              <a:solidFill>
                <a:srgbClr val="FF0000"/>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213360" y="1368115"/>
            <a:ext cx="8717280" cy="2122805"/>
          </a:xfrm>
          <a:prstGeom prst="rect">
            <a:avLst/>
          </a:prstGeom>
          <a:solidFill>
            <a:schemeClr val="accent4">
              <a:lumMod val="20000"/>
              <a:lumOff val="80000"/>
            </a:schemeClr>
          </a:solidFill>
        </p:spPr>
        <p:txBody>
          <a:bodyPr wrap="square">
            <a:spAutoFit/>
          </a:bodyPr>
          <a:lstStyle/>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 Đuy-ra (duralumin) </a:t>
            </a:r>
            <a:r>
              <a:rPr lang="vi-VN" sz="2200" b="1">
                <a:solidFill>
                  <a:srgbClr val="0070C0"/>
                </a:solidFill>
                <a:latin typeface="Times New Roman" panose="02020603050405020304" pitchFamily="18" charset="0"/>
                <a:cs typeface="Times New Roman" panose="02020603050405020304" pitchFamily="18" charset="0"/>
              </a:rPr>
              <a:t>là hợp kim của nhôm với đồng, manganese, magnesium,... </a:t>
            </a:r>
            <a:endParaRPr lang="vi-VN" sz="2200" b="1">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 Đuy-ra nhẹ </a:t>
            </a:r>
            <a:r>
              <a:rPr lang="vi-VN" sz="2200" b="1">
                <a:solidFill>
                  <a:srgbClr val="0070C0"/>
                </a:solidFill>
                <a:latin typeface="Times New Roman" panose="02020603050405020304" pitchFamily="18" charset="0"/>
                <a:cs typeface="Times New Roman" panose="02020603050405020304" pitchFamily="18" charset="0"/>
              </a:rPr>
              <a:t>tương đương nhôm nhưng bền và cứng hơn nhiều, được dùng làm vật liệu chế tạo máy bay, ô tô,...</a:t>
            </a:r>
            <a:endParaRPr lang="vi-VN" sz="2200" b="1">
              <a:solidFill>
                <a:srgbClr val="002060"/>
              </a:solidFill>
              <a:latin typeface="Times New Roman" panose="02020603050405020304" pitchFamily="18" charset="0"/>
              <a:cs typeface="Times New Roman" panose="02020603050405020304" pitchFamily="18" charset="0"/>
            </a:endParaRPr>
          </a:p>
        </p:txBody>
      </p:sp>
      <p:pic>
        <p:nvPicPr>
          <p:cNvPr id="3" name="Hình ảnh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1280" y="3674688"/>
            <a:ext cx="4490720" cy="27366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Hình ảnh 6"/>
          <p:cNvPicPr>
            <a:picLocks noChangeAspect="1"/>
          </p:cNvPicPr>
          <p:nvPr/>
        </p:nvPicPr>
        <p:blipFill>
          <a:blip r:embed="rId5"/>
          <a:stretch>
            <a:fillRect/>
          </a:stretch>
        </p:blipFill>
        <p:spPr>
          <a:xfrm>
            <a:off x="4826000" y="3674688"/>
            <a:ext cx="4236720" cy="27366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IV. SẢN XUẤT GANG THÉP</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5" name="Hình chữ nhật: Góc Tròn 4"/>
          <p:cNvSpPr>
            <a:spLocks noGrp="1" noRot="1" noMove="1" noResize="1" noEditPoints="1" noAdjustHandles="1" noChangeArrowheads="1" noChangeShapeType="1"/>
          </p:cNvSpPr>
          <p:nvPr/>
        </p:nvSpPr>
        <p:spPr>
          <a:xfrm>
            <a:off x="30480" y="792480"/>
            <a:ext cx="9062720" cy="59842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p:cNvSpPr txBox="1"/>
          <p:nvPr/>
        </p:nvSpPr>
        <p:spPr>
          <a:xfrm>
            <a:off x="2827642" y="885872"/>
            <a:ext cx="3494405" cy="445135"/>
          </a:xfrm>
          <a:prstGeom prst="rect">
            <a:avLst/>
          </a:prstGeom>
          <a:noFill/>
        </p:spPr>
        <p:txBody>
          <a:bodyPr wrap="none" rtlCol="0">
            <a:spAutoFit/>
          </a:bodyPr>
          <a:lstStyle/>
          <a:p>
            <a:r>
              <a:rPr lang="en-US" sz="2300" b="1">
                <a:solidFill>
                  <a:srgbClr val="0070C0"/>
                </a:solidFill>
                <a:latin typeface="Times New Roman" panose="02020603050405020304" pitchFamily="18" charset="0"/>
                <a:cs typeface="Times New Roman" panose="02020603050405020304" pitchFamily="18" charset="0"/>
              </a:rPr>
              <a:t>Hoạt động nhóm (10 phút)</a:t>
            </a:r>
            <a:endParaRPr lang="en-US" sz="2300" b="1">
              <a:solidFill>
                <a:srgbClr val="0070C0"/>
              </a:solidFill>
              <a:latin typeface="Times New Roman" panose="02020603050405020304" pitchFamily="18" charset="0"/>
              <a:cs typeface="Times New Roman" panose="02020603050405020304" pitchFamily="18" charset="0"/>
            </a:endParaRPr>
          </a:p>
        </p:txBody>
      </p:sp>
      <p:sp>
        <p:nvSpPr>
          <p:cNvPr id="9" name="Hộp Văn bản 8"/>
          <p:cNvSpPr txBox="1"/>
          <p:nvPr/>
        </p:nvSpPr>
        <p:spPr>
          <a:xfrm>
            <a:off x="1213454" y="1292266"/>
            <a:ext cx="5625465" cy="445135"/>
          </a:xfrm>
          <a:prstGeom prst="rect">
            <a:avLst/>
          </a:prstGeom>
          <a:noFill/>
        </p:spPr>
        <p:txBody>
          <a:bodyPr wrap="none" rtlCol="0">
            <a:spAutoFit/>
          </a:bodyPr>
          <a:lstStyle/>
          <a:p>
            <a:r>
              <a:rPr lang="en-US" sz="2300" b="1">
                <a:solidFill>
                  <a:srgbClr val="0070C0"/>
                </a:solidFill>
                <a:latin typeface="Times New Roman" panose="02020603050405020304" pitchFamily="18" charset="0"/>
                <a:cs typeface="Times New Roman" panose="02020603050405020304" pitchFamily="18" charset="0"/>
              </a:rPr>
              <a:t>Nghiên cứu thông tin sgk trả lời câu hỏi sau</a:t>
            </a:r>
            <a:endParaRPr lang="vi-VN" sz="2300" b="1">
              <a:solidFill>
                <a:srgbClr val="0070C0"/>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57480" y="1699854"/>
            <a:ext cx="8890000" cy="4154170"/>
          </a:xfrm>
          <a:prstGeom prst="rect">
            <a:avLst/>
          </a:prstGeom>
          <a:noFill/>
        </p:spPr>
        <p:txBody>
          <a:bodyPr wrap="square">
            <a:spAutoFit/>
          </a:bodyPr>
          <a:lstStyle/>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1. Nguyên liệu sản xuất gang là gì? Mô tả các giai đoạn chính của quá trình sản xuất gang. Viết phương trình hoá học của các phản ứng.</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2. Nêu quá trình sản xuất thép. Tại sao khi loại bỏ một phần carbon và các tạp chất trong gang lại thu được thép?</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3. Khí thải trong sản xuất gang, thép thường chứa các khí gì? Em hãy tìm hiểu và cho biết nếu các khí này được đưa thẳng ra ngoài môi trường mà không qua xử lí thì sẽ gây ảnh hưởng như thế nào tới môi trường sống.</a:t>
            </a:r>
            <a:endParaRPr lang="vi-VN" sz="2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IV. SẢN XUẤT GANG, THÉP</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2" name="Hộp Văn bản 1"/>
          <p:cNvSpPr txBox="1"/>
          <p:nvPr/>
        </p:nvSpPr>
        <p:spPr>
          <a:xfrm>
            <a:off x="233680" y="680720"/>
            <a:ext cx="2155825" cy="429895"/>
          </a:xfrm>
          <a:prstGeom prst="rect">
            <a:avLst/>
          </a:prstGeom>
          <a:solidFill>
            <a:schemeClr val="accent5">
              <a:lumMod val="20000"/>
              <a:lumOff val="80000"/>
            </a:schemeClr>
          </a:solidFill>
        </p:spPr>
        <p:txBody>
          <a:bodyPr wrap="none" rtlCol="0">
            <a:spAutoFit/>
          </a:bodyPr>
          <a:lstStyle/>
          <a:p>
            <a:r>
              <a:rPr lang="vi-VN" sz="2200" b="1">
                <a:solidFill>
                  <a:srgbClr val="0070C0"/>
                </a:solidFill>
                <a:latin typeface="Times New Roman" panose="02020603050405020304" pitchFamily="18" charset="0"/>
                <a:cs typeface="Times New Roman" panose="02020603050405020304" pitchFamily="18" charset="0"/>
              </a:rPr>
              <a:t>1. Sản xuất gang</a:t>
            </a:r>
            <a:endParaRPr lang="vi-VN" sz="2200" b="1">
              <a:solidFill>
                <a:srgbClr val="0070C0"/>
              </a:solidFill>
              <a:latin typeface="Times New Roman" panose="02020603050405020304" pitchFamily="18" charset="0"/>
              <a:cs typeface="Times New Roman" panose="02020603050405020304" pitchFamily="18" charset="0"/>
            </a:endParaRPr>
          </a:p>
        </p:txBody>
      </p:sp>
      <p:sp>
        <p:nvSpPr>
          <p:cNvPr id="7" name="Hộp Văn bản 6"/>
          <p:cNvSpPr txBox="1"/>
          <p:nvPr/>
        </p:nvSpPr>
        <p:spPr>
          <a:xfrm>
            <a:off x="162560" y="1319935"/>
            <a:ext cx="4775200" cy="1850390"/>
          </a:xfrm>
          <a:prstGeom prst="rect">
            <a:avLst/>
          </a:prstGeom>
          <a:noFill/>
        </p:spPr>
        <p:txBody>
          <a:bodyPr wrap="square">
            <a:spAutoFit/>
          </a:bodyPr>
          <a:lstStyle/>
          <a:p>
            <a:pPr algn="just">
              <a:lnSpc>
                <a:spcPct val="130000"/>
              </a:lnSpc>
            </a:pPr>
            <a:r>
              <a:rPr lang="vi-VN" sz="2200" b="1">
                <a:solidFill>
                  <a:srgbClr val="002060"/>
                </a:solidFill>
                <a:latin typeface="Times New Roman" panose="02020603050405020304" pitchFamily="18" charset="0"/>
                <a:cs typeface="Times New Roman" panose="02020603050405020304" pitchFamily="18" charset="0"/>
              </a:rPr>
              <a:t>- Nguyên liệu: </a:t>
            </a:r>
            <a:r>
              <a:rPr lang="vi-VN" sz="2200" b="1">
                <a:solidFill>
                  <a:srgbClr val="FF0000"/>
                </a:solidFill>
                <a:latin typeface="Times New Roman" panose="02020603050405020304" pitchFamily="18" charset="0"/>
                <a:cs typeface="Times New Roman" panose="02020603050405020304" pitchFamily="18" charset="0"/>
              </a:rPr>
              <a:t>quặng sắt (thường là quặng hematite với thành phần chính là Fe</a:t>
            </a:r>
            <a:r>
              <a:rPr lang="vi-VN" sz="2200" b="1" baseline="-25000">
                <a:solidFill>
                  <a:srgbClr val="FF0000"/>
                </a:solidFill>
                <a:latin typeface="Times New Roman" panose="02020603050405020304" pitchFamily="18" charset="0"/>
                <a:cs typeface="Times New Roman" panose="02020603050405020304" pitchFamily="18" charset="0"/>
              </a:rPr>
              <a:t>2</a:t>
            </a:r>
            <a:r>
              <a:rPr lang="vi-VN" sz="2200" b="1">
                <a:solidFill>
                  <a:srgbClr val="FF0000"/>
                </a:solidFill>
                <a:latin typeface="Times New Roman" panose="02020603050405020304" pitchFamily="18" charset="0"/>
                <a:cs typeface="Times New Roman" panose="02020603050405020304" pitchFamily="18" charset="0"/>
              </a:rPr>
              <a:t>O</a:t>
            </a:r>
            <a:r>
              <a:rPr lang="vi-VN" sz="2200" b="1" baseline="-25000">
                <a:solidFill>
                  <a:srgbClr val="FF0000"/>
                </a:solidFill>
                <a:latin typeface="Times New Roman" panose="02020603050405020304" pitchFamily="18" charset="0"/>
                <a:cs typeface="Times New Roman" panose="02020603050405020304" pitchFamily="18" charset="0"/>
              </a:rPr>
              <a:t>3</a:t>
            </a:r>
            <a:r>
              <a:rPr lang="vi-VN" sz="2200" b="1">
                <a:solidFill>
                  <a:srgbClr val="FF0000"/>
                </a:solidFill>
                <a:latin typeface="Times New Roman" panose="02020603050405020304" pitchFamily="18" charset="0"/>
                <a:cs typeface="Times New Roman" panose="02020603050405020304" pitchFamily="18" charset="0"/>
              </a:rPr>
              <a:t>), than cốc và chất tạo xỉ như CaCO</a:t>
            </a:r>
            <a:r>
              <a:rPr lang="vi-VN" sz="2200" b="1" baseline="-25000">
                <a:solidFill>
                  <a:srgbClr val="FF0000"/>
                </a:solidFill>
                <a:latin typeface="Times New Roman" panose="02020603050405020304" pitchFamily="18" charset="0"/>
                <a:cs typeface="Times New Roman" panose="02020603050405020304" pitchFamily="18" charset="0"/>
              </a:rPr>
              <a:t>3</a:t>
            </a:r>
            <a:r>
              <a:rPr lang="vi-VN" sz="2200" b="1">
                <a:solidFill>
                  <a:srgbClr val="FF0000"/>
                </a:solidFill>
                <a:latin typeface="Times New Roman" panose="02020603050405020304" pitchFamily="18" charset="0"/>
                <a:cs typeface="Times New Roman" panose="02020603050405020304" pitchFamily="18" charset="0"/>
              </a:rPr>
              <a:t>, SiO</a:t>
            </a:r>
            <a:r>
              <a:rPr lang="vi-VN" sz="2200" b="1" baseline="-25000">
                <a:solidFill>
                  <a:srgbClr val="FF0000"/>
                </a:solidFill>
                <a:latin typeface="Times New Roman" panose="02020603050405020304" pitchFamily="18" charset="0"/>
                <a:cs typeface="Times New Roman" panose="02020603050405020304" pitchFamily="18" charset="0"/>
              </a:rPr>
              <a:t>2</a:t>
            </a:r>
            <a:r>
              <a:rPr lang="vi-VN" sz="2200" b="1">
                <a:solidFill>
                  <a:srgbClr val="FF0000"/>
                </a:solidFill>
                <a:latin typeface="Times New Roman" panose="02020603050405020304" pitchFamily="18" charset="0"/>
                <a:cs typeface="Times New Roman" panose="02020603050405020304" pitchFamily="18" charset="0"/>
              </a:rPr>
              <a:t>,...</a:t>
            </a:r>
            <a:endParaRPr lang="vi-VN" sz="2200" b="1">
              <a:solidFill>
                <a:srgbClr val="FF0000"/>
              </a:solidFill>
              <a:latin typeface="Times New Roman" panose="02020603050405020304" pitchFamily="18" charset="0"/>
              <a:cs typeface="Times New Roman" panose="02020603050405020304" pitchFamily="18" charset="0"/>
            </a:endParaRPr>
          </a:p>
        </p:txBody>
      </p:sp>
      <p:pic>
        <p:nvPicPr>
          <p:cNvPr id="10" name="Hình ảnh 9" descr="Ảnh có chứa biểu tượng, Đồ họa, ảnh chụp màn hình, thiết kế&#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255" y="974520"/>
            <a:ext cx="4480853" cy="5233240"/>
          </a:xfrm>
          <a:prstGeom prst="rect">
            <a:avLst/>
          </a:prstGeom>
        </p:spPr>
      </p:pic>
      <p:sp>
        <p:nvSpPr>
          <p:cNvPr id="11" name="Hộp Văn bản 10"/>
          <p:cNvSpPr txBox="1"/>
          <p:nvPr/>
        </p:nvSpPr>
        <p:spPr>
          <a:xfrm>
            <a:off x="5707642" y="6352305"/>
            <a:ext cx="2646878"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vi-VN" sz="2000" b="1">
                <a:solidFill>
                  <a:srgbClr val="FF0000"/>
                </a:solidFill>
              </a:rPr>
              <a:t>Sơ đồ lò luyện gang</a:t>
            </a:r>
            <a:endParaRPr lang="vi-VN" sz="2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ình chữ nhật: Góc Tròn 16"/>
          <p:cNvSpPr>
            <a:spLocks noGrp="1" noRot="1" noMove="1" noResize="1" noEditPoints="1" noAdjustHandles="1" noChangeArrowheads="1" noChangeShapeType="1"/>
          </p:cNvSpPr>
          <p:nvPr/>
        </p:nvSpPr>
        <p:spPr>
          <a:xfrm>
            <a:off x="60960" y="1138413"/>
            <a:ext cx="5090160" cy="5638307"/>
          </a:xfrm>
          <a:prstGeom prst="roundRect">
            <a:avLst>
              <a:gd name="adj" fmla="val 828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Góc Tròn 3"/>
          <p:cNvSpPr/>
          <p:nvPr/>
        </p:nvSpPr>
        <p:spPr>
          <a:xfrm>
            <a:off x="81280" y="304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IV. SẢN XUẤT GANG THÉP</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2" name="Hộp Văn bản 1"/>
          <p:cNvSpPr txBox="1"/>
          <p:nvPr/>
        </p:nvSpPr>
        <p:spPr>
          <a:xfrm>
            <a:off x="233680" y="619760"/>
            <a:ext cx="2155825" cy="429895"/>
          </a:xfrm>
          <a:prstGeom prst="rect">
            <a:avLst/>
          </a:prstGeom>
          <a:solidFill>
            <a:schemeClr val="accent5">
              <a:lumMod val="20000"/>
              <a:lumOff val="80000"/>
            </a:schemeClr>
          </a:solidFill>
        </p:spPr>
        <p:txBody>
          <a:bodyPr wrap="none" rtlCol="0">
            <a:spAutoFit/>
          </a:bodyPr>
          <a:lstStyle/>
          <a:p>
            <a:r>
              <a:rPr lang="vi-VN" sz="2200" b="1">
                <a:solidFill>
                  <a:srgbClr val="0070C0"/>
                </a:solidFill>
                <a:latin typeface="Times New Roman" panose="02020603050405020304" pitchFamily="18" charset="0"/>
                <a:cs typeface="Times New Roman" panose="02020603050405020304" pitchFamily="18" charset="0"/>
              </a:rPr>
              <a:t>1. Sản xuất gang</a:t>
            </a:r>
            <a:endParaRPr lang="vi-VN" sz="2200" b="1">
              <a:solidFill>
                <a:srgbClr val="0070C0"/>
              </a:solidFill>
              <a:latin typeface="Times New Roman" panose="02020603050405020304" pitchFamily="18" charset="0"/>
              <a:cs typeface="Times New Roman" panose="02020603050405020304" pitchFamily="18" charset="0"/>
            </a:endParaRPr>
          </a:p>
        </p:txBody>
      </p:sp>
      <p:pic>
        <p:nvPicPr>
          <p:cNvPr id="10" name="Hình ảnh 9" descr="Ảnh có chứa biểu tượng, Đồ họa, ảnh chụp màn hình, thiết kế&#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60" y="1005000"/>
            <a:ext cx="3901440" cy="5233240"/>
          </a:xfrm>
          <a:prstGeom prst="rect">
            <a:avLst/>
          </a:prstGeom>
        </p:spPr>
      </p:pic>
      <p:sp>
        <p:nvSpPr>
          <p:cNvPr id="11" name="Hộp Văn bản 10"/>
          <p:cNvSpPr txBox="1"/>
          <p:nvPr/>
        </p:nvSpPr>
        <p:spPr>
          <a:xfrm>
            <a:off x="5869841" y="6278205"/>
            <a:ext cx="2646878"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vi-VN" sz="2000" b="1">
                <a:solidFill>
                  <a:srgbClr val="FF0000"/>
                </a:solidFill>
              </a:rPr>
              <a:t>Sơ đồ lò luyện gang</a:t>
            </a:r>
            <a:endParaRPr lang="vi-VN" sz="2000" b="1">
              <a:solidFill>
                <a:srgbClr val="FF0000"/>
              </a:solidFill>
            </a:endParaRPr>
          </a:p>
        </p:txBody>
      </p:sp>
      <p:sp>
        <p:nvSpPr>
          <p:cNvPr id="5" name="Rectangle 2"/>
          <p:cNvSpPr>
            <a:spLocks noGrp="1" noRot="1" noMove="1" noResize="1" noEditPoints="1" noAdjustHandles="1" noChangeArrowheads="1" noChangeShapeType="1"/>
          </p:cNvSpPr>
          <p:nvPr/>
        </p:nvSpPr>
        <p:spPr bwMode="auto">
          <a:xfrm>
            <a:off x="81280" y="1121100"/>
            <a:ext cx="5008880" cy="143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20000"/>
              </a:lnSpc>
              <a:spcBef>
                <a:spcPct val="0"/>
              </a:spcBef>
              <a:spcAft>
                <a:spcPct val="0"/>
              </a:spcAft>
              <a:buClrTx/>
              <a:buSzTx/>
              <a:buFontTx/>
              <a:buNone/>
            </a:pPr>
            <a:r>
              <a:rPr kumimoji="0" lang="en-US" altLang="vi-VN" sz="2200" b="1" i="1" u="none" strike="noStrike" cap="none" normalizeH="0" baseline="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 giai đoạn chính của quá trình sản xuất gang:</a:t>
            </a:r>
            <a:r>
              <a:rPr kumimoji="0" lang="en-US" altLang="vi-VN" sz="2200" b="0" i="0" u="none" strike="noStrike" cap="none" normalizeH="0" baseline="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200" b="0" i="0" u="none" strike="noStrike" cap="none" normalizeH="0" baseline="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20000"/>
              </a:lnSpc>
              <a:spcBef>
                <a:spcPct val="0"/>
              </a:spcBef>
              <a:spcAft>
                <a:spcPct val="0"/>
              </a:spcAft>
              <a:buClrTx/>
              <a:buSzTx/>
              <a:buFontTx/>
              <a:buNone/>
            </a:pPr>
            <a:endParaRPr kumimoji="0" lang="en-US" altLang="vi-VN" sz="7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20000"/>
              </a:lnSpc>
              <a:spcBef>
                <a:spcPct val="0"/>
              </a:spcBef>
              <a:spcAft>
                <a:spcPct val="0"/>
              </a:spcAft>
              <a:buClrTx/>
              <a:buSzTx/>
              <a:buFontTx/>
              <a:buNone/>
            </a:pPr>
            <a:r>
              <a:rPr kumimoji="0" lang="en-US" altLang="vi-VN" sz="2200" b="1" i="0" u="none" strike="noStrike" cap="none" normalizeH="0" baseline="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Phản ứng tạo thành khí CO:</a:t>
            </a:r>
            <a:endParaRPr kumimoji="0" lang="en-US" altLang="vi-VN" sz="2200" b="1" i="0" u="none" strike="noStrike" cap="none" normalizeH="0" baseline="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Đối tượng 7"/>
          <p:cNvGraphicFramePr>
            <a:graphicFrameLocks noGrp="1" noChangeAspect="1" noMove="1" noResize="1" noDrilldown="1"/>
          </p:cNvGraphicFramePr>
          <p:nvPr/>
        </p:nvGraphicFramePr>
        <p:xfrm>
          <a:off x="1192715" y="2630169"/>
          <a:ext cx="2434406" cy="914400"/>
        </p:xfrm>
        <a:graphic>
          <a:graphicData uri="http://schemas.openxmlformats.org/presentationml/2006/ole">
            <mc:AlternateContent xmlns:mc="http://schemas.openxmlformats.org/markup-compatibility/2006">
              <mc:Choice xmlns:v="urn:schemas-microsoft-com:vml" Requires="v">
                <p:oleObj spid="_x0000_s3" name="Equation" r:id="rId4" imgW="56388000" imgH="22250400" progId="Equation.DSMT4">
                  <p:embed/>
                </p:oleObj>
              </mc:Choice>
              <mc:Fallback>
                <p:oleObj name="Equation" r:id="rId4" imgW="56388000" imgH="22250400" progId="Equation.DSMT4">
                  <p:embed/>
                  <p:pic>
                    <p:nvPicPr>
                      <p:cNvPr id="0" name="Object 1"/>
                      <p:cNvPicPr>
                        <a:picLocks noChangeAspect="1" noChangeArrowheads="1"/>
                      </p:cNvPicPr>
                      <p:nvPr/>
                    </p:nvPicPr>
                    <p:blipFill>
                      <a:blip r:embed="rId5"/>
                      <a:srcRect/>
                      <a:stretch>
                        <a:fillRect/>
                      </a:stretch>
                    </p:blipFill>
                    <p:spPr bwMode="auto">
                      <a:xfrm>
                        <a:off x="1192715" y="2630169"/>
                        <a:ext cx="2434406" cy="914400"/>
                      </a:xfrm>
                      <a:prstGeom prst="rect">
                        <a:avLst/>
                      </a:prstGeom>
                      <a:noFill/>
                    </p:spPr>
                  </p:pic>
                </p:oleObj>
              </mc:Fallback>
            </mc:AlternateContent>
          </a:graphicData>
        </a:graphic>
      </p:graphicFrame>
      <p:sp>
        <p:nvSpPr>
          <p:cNvPr id="12" name="Rectangle 4"/>
          <p:cNvSpPr>
            <a:spLocks noGrp="1" noRot="1" noMove="1" noResize="1" noEditPoints="1" noAdjustHandles="1" noChangeArrowheads="1" noChangeShapeType="1"/>
          </p:cNvSpPr>
          <p:nvPr/>
        </p:nvSpPr>
        <p:spPr bwMode="auto">
          <a:xfrm>
            <a:off x="81280" y="3770851"/>
            <a:ext cx="5008880" cy="90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20000"/>
              </a:lnSpc>
              <a:spcBef>
                <a:spcPct val="0"/>
              </a:spcBef>
              <a:spcAft>
                <a:spcPct val="0"/>
              </a:spcAft>
              <a:buClrTx/>
              <a:buSzTx/>
              <a:buFontTx/>
              <a:buNone/>
            </a:pPr>
            <a:r>
              <a:rPr kumimoji="0" lang="en-US" altLang="vi-VN" sz="2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Tạo gang từ quặng: </a:t>
            </a:r>
            <a:r>
              <a:rPr kumimoji="0" lang="en-US" altLang="vi-VN" sz="2200" b="1" i="0" u="none" strike="noStrike" cap="none" normalizeH="0" baseline="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Khí CO phản ứng với các oxide của sắt trong quặng:</a:t>
            </a:r>
            <a:endParaRPr kumimoji="0" lang="en-US" altLang="vi-VN" sz="2200" b="1" i="0" u="none" strike="noStrike" cap="none" normalizeH="0" baseline="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3" name="Đối tượng 12"/>
          <p:cNvGraphicFramePr>
            <a:graphicFrameLocks noGrp="1" noChangeAspect="1" noMove="1" noResize="1" noDrilldown="1"/>
          </p:cNvGraphicFramePr>
          <p:nvPr/>
        </p:nvGraphicFramePr>
        <p:xfrm>
          <a:off x="718289" y="4886264"/>
          <a:ext cx="3891982" cy="442912"/>
        </p:xfrm>
        <a:graphic>
          <a:graphicData uri="http://schemas.openxmlformats.org/presentationml/2006/ole">
            <mc:AlternateContent xmlns:mc="http://schemas.openxmlformats.org/markup-compatibility/2006">
              <mc:Choice xmlns:v="urn:schemas-microsoft-com:vml" Requires="v">
                <p:oleObj spid="_x0000_s7" name="Equation" r:id="rId6" imgW="89916000" imgH="10058400" progId="Equation.DSMT4">
                  <p:embed/>
                </p:oleObj>
              </mc:Choice>
              <mc:Fallback>
                <p:oleObj name="Equation" r:id="rId6" imgW="89916000" imgH="10058400" progId="Equation.DSMT4">
                  <p:embed/>
                  <p:pic>
                    <p:nvPicPr>
                      <p:cNvPr id="0" name="Object 3"/>
                      <p:cNvPicPr>
                        <a:picLocks noChangeAspect="1" noChangeArrowheads="1"/>
                      </p:cNvPicPr>
                      <p:nvPr/>
                    </p:nvPicPr>
                    <p:blipFill>
                      <a:blip r:embed="rId7"/>
                      <a:srcRect/>
                      <a:stretch>
                        <a:fillRect/>
                      </a:stretch>
                    </p:blipFill>
                    <p:spPr bwMode="auto">
                      <a:xfrm>
                        <a:off x="718289" y="4886264"/>
                        <a:ext cx="3891982" cy="442912"/>
                      </a:xfrm>
                      <a:prstGeom prst="rect">
                        <a:avLst/>
                      </a:prstGeom>
                      <a:noFill/>
                    </p:spPr>
                  </p:pic>
                </p:oleObj>
              </mc:Fallback>
            </mc:AlternateContent>
          </a:graphicData>
        </a:graphic>
      </p:graphicFrame>
      <p:sp>
        <p:nvSpPr>
          <p:cNvPr id="15" name="Hộp Văn bản 14"/>
          <p:cNvSpPr txBox="1">
            <a:spLocks noGrp="1" noRot="1" noMove="1" noResize="1" noEditPoints="1" noAdjustHandles="1" noChangeArrowheads="1" noChangeShapeType="1"/>
          </p:cNvSpPr>
          <p:nvPr/>
        </p:nvSpPr>
        <p:spPr>
          <a:xfrm>
            <a:off x="81280" y="5441964"/>
            <a:ext cx="4572000" cy="429895"/>
          </a:xfrm>
          <a:prstGeom prst="rect">
            <a:avLst/>
          </a:prstGeom>
          <a:noFill/>
        </p:spPr>
        <p:txBody>
          <a:bodyPr wrap="square">
            <a:spAutoFit/>
          </a:bodyPr>
          <a:lstStyle/>
          <a:p>
            <a:r>
              <a:rPr lang="vi-VN" sz="2200" b="1">
                <a:solidFill>
                  <a:srgbClr val="0070C0"/>
                </a:solidFill>
                <a:latin typeface="Times New Roman" panose="02020603050405020304" pitchFamily="18" charset="0"/>
                <a:cs typeface="Times New Roman" panose="02020603050405020304" pitchFamily="18" charset="0"/>
              </a:rPr>
              <a:t>- Tạo xỉ, tách xỉ thu được gang: </a:t>
            </a:r>
            <a:endParaRPr lang="vi-VN" sz="2200" b="1">
              <a:solidFill>
                <a:srgbClr val="0070C0"/>
              </a:solidFill>
              <a:latin typeface="Times New Roman" panose="02020603050405020304" pitchFamily="18" charset="0"/>
              <a:cs typeface="Times New Roman" panose="02020603050405020304" pitchFamily="18" charset="0"/>
            </a:endParaRPr>
          </a:p>
        </p:txBody>
      </p:sp>
      <p:graphicFrame>
        <p:nvGraphicFramePr>
          <p:cNvPr id="16" name="Đối tượng 15"/>
          <p:cNvGraphicFramePr>
            <a:graphicFrameLocks noGrp="1" noChangeAspect="1" noMove="1" noResize="1" noDrilldown="1"/>
          </p:cNvGraphicFramePr>
          <p:nvPr/>
        </p:nvGraphicFramePr>
        <p:xfrm>
          <a:off x="879182" y="5990233"/>
          <a:ext cx="3098800" cy="419100"/>
        </p:xfrm>
        <a:graphic>
          <a:graphicData uri="http://schemas.openxmlformats.org/presentationml/2006/ole">
            <mc:AlternateContent xmlns:mc="http://schemas.openxmlformats.org/markup-compatibility/2006">
              <mc:Choice xmlns:v="urn:schemas-microsoft-com:vml" Requires="v">
                <p:oleObj spid="_x0000_s9" name="Equation" r:id="rId8" imgW="74371200" imgH="10058400" progId="Equation.DSMT4">
                  <p:embed/>
                </p:oleObj>
              </mc:Choice>
              <mc:Fallback>
                <p:oleObj name="Equation" r:id="rId8" imgW="74371200" imgH="10058400" progId="Equation.DSMT4">
                  <p:embed/>
                  <p:pic>
                    <p:nvPicPr>
                      <p:cNvPr id="0" name="Picture 8"/>
                      <p:cNvPicPr/>
                      <p:nvPr/>
                    </p:nvPicPr>
                    <p:blipFill>
                      <a:blip r:embed="rId9"/>
                      <a:stretch>
                        <a:fillRect/>
                      </a:stretch>
                    </p:blipFill>
                    <p:spPr>
                      <a:xfrm>
                        <a:off x="879182" y="5990233"/>
                        <a:ext cx="3098800" cy="4191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barn(inVertical)">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barn(inVertical)">
                                      <p:cBhvr>
                                        <p:cTn id="35" dur="500"/>
                                        <p:tgtEl>
                                          <p:spTgt spid="1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304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IV. SẢN XUẤT GANG THÉP</a:t>
            </a:r>
            <a:endParaRPr lang="en-US"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7654533" y="34496"/>
            <a:ext cx="1489467" cy="859583"/>
          </a:xfrm>
          <a:prstGeom prst="rect">
            <a:avLst/>
          </a:prstGeom>
        </p:spPr>
      </p:pic>
      <p:sp>
        <p:nvSpPr>
          <p:cNvPr id="2" name="Hộp Văn bản 1"/>
          <p:cNvSpPr txBox="1"/>
          <p:nvPr/>
        </p:nvSpPr>
        <p:spPr>
          <a:xfrm>
            <a:off x="233680" y="619760"/>
            <a:ext cx="2109470" cy="429895"/>
          </a:xfrm>
          <a:prstGeom prst="rect">
            <a:avLst/>
          </a:prstGeom>
          <a:solidFill>
            <a:schemeClr val="accent5">
              <a:lumMod val="20000"/>
              <a:lumOff val="80000"/>
            </a:schemeClr>
          </a:solidFill>
        </p:spPr>
        <p:txBody>
          <a:bodyPr wrap="none" rtlCol="0">
            <a:spAutoFit/>
          </a:bodyPr>
          <a:lstStyle/>
          <a:p>
            <a:r>
              <a:rPr lang="vi-VN" sz="2200" b="1">
                <a:solidFill>
                  <a:srgbClr val="0070C0"/>
                </a:solidFill>
                <a:latin typeface="Times New Roman" panose="02020603050405020304" pitchFamily="18" charset="0"/>
                <a:cs typeface="Times New Roman" panose="02020603050405020304" pitchFamily="18" charset="0"/>
              </a:rPr>
              <a:t>2. Sản xuất thép</a:t>
            </a:r>
            <a:endParaRPr lang="vi-VN" sz="2200" b="1">
              <a:solidFill>
                <a:srgbClr val="0070C0"/>
              </a:solidFill>
              <a:latin typeface="Times New Roman" panose="02020603050405020304" pitchFamily="18" charset="0"/>
              <a:cs typeface="Times New Roman" panose="02020603050405020304" pitchFamily="18" charset="0"/>
            </a:endParaRPr>
          </a:p>
        </p:txBody>
      </p:sp>
      <p:sp>
        <p:nvSpPr>
          <p:cNvPr id="5" name="Rectangle 2"/>
          <p:cNvSpPr/>
          <p:nvPr/>
        </p:nvSpPr>
        <p:spPr bwMode="auto">
          <a:xfrm>
            <a:off x="140252" y="1219406"/>
            <a:ext cx="8863495" cy="130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20000"/>
              </a:lnSpc>
              <a:spcBef>
                <a:spcPct val="0"/>
              </a:spcBef>
              <a:spcAft>
                <a:spcPct val="0"/>
              </a:spcAft>
              <a:buClrTx/>
              <a:buSzTx/>
              <a:buFontTx/>
              <a:buNone/>
            </a:pPr>
            <a:r>
              <a:rPr lang="en-US" altLang="vi-VN" sz="22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200" b="1" i="1"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altLang="vi-VN" sz="2200" b="1" i="1"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trình sản xuất thép: </a:t>
            </a:r>
            <a:r>
              <a:rPr kumimoji="0" lang="en-US" altLang="vi-VN" sz="2200" b="1" i="1" u="none" strike="noStrike" cap="none" normalizeH="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 giảm các tạp chất C, Si, Mn, … trong gang bằng cách chuyển chúng thành các oxide và loại bỏ chúng để thu được thép</a:t>
            </a:r>
            <a:endParaRPr kumimoji="0" lang="en-US" altLang="vi-VN" sz="2200" b="1" i="0" u="none" strike="noStrike" cap="none" normalizeH="0" baseline="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Hình ảnh 2" descr="Ảnh có chứa văn bản, biểu đồ, ảnh chụp màn hình, thiết kế&#10;&#10;Mô tả được tạo tự động"/>
          <p:cNvPicPr>
            <a:picLocks noChangeAspect="1"/>
          </p:cNvPicPr>
          <p:nvPr/>
        </p:nvPicPr>
        <p:blipFill>
          <a:blip r:embed="rId3">
            <a:clrChange>
              <a:clrFrom>
                <a:srgbClr val="FFFFFF"/>
              </a:clrFrom>
              <a:clrTo>
                <a:srgbClr val="FFFFFF">
                  <a:alpha val="0"/>
                </a:srgbClr>
              </a:clrTo>
            </a:clrChange>
          </a:blip>
          <a:stretch>
            <a:fillRect/>
          </a:stretch>
        </p:blipFill>
        <p:spPr>
          <a:xfrm>
            <a:off x="2587209" y="2510647"/>
            <a:ext cx="4744720" cy="42152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304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IV. SẢN XUẤT GANG THÉP</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7654533" y="34496"/>
            <a:ext cx="1489467" cy="859583"/>
          </a:xfrm>
          <a:prstGeom prst="rect">
            <a:avLst/>
          </a:prstGeom>
        </p:spPr>
      </p:pic>
      <p:sp>
        <p:nvSpPr>
          <p:cNvPr id="2" name="Hộp Văn bản 1"/>
          <p:cNvSpPr txBox="1"/>
          <p:nvPr/>
        </p:nvSpPr>
        <p:spPr>
          <a:xfrm>
            <a:off x="233680" y="619760"/>
            <a:ext cx="2109470" cy="429895"/>
          </a:xfrm>
          <a:prstGeom prst="rect">
            <a:avLst/>
          </a:prstGeom>
          <a:solidFill>
            <a:schemeClr val="accent5">
              <a:lumMod val="20000"/>
              <a:lumOff val="80000"/>
            </a:schemeClr>
          </a:solidFill>
        </p:spPr>
        <p:txBody>
          <a:bodyPr wrap="none" rtlCol="0">
            <a:spAutoFit/>
          </a:bodyPr>
          <a:lstStyle/>
          <a:p>
            <a:r>
              <a:rPr lang="vi-VN" sz="2200" b="1">
                <a:solidFill>
                  <a:srgbClr val="0070C0"/>
                </a:solidFill>
                <a:latin typeface="Times New Roman" panose="02020603050405020304" pitchFamily="18" charset="0"/>
                <a:cs typeface="Times New Roman" panose="02020603050405020304" pitchFamily="18" charset="0"/>
              </a:rPr>
              <a:t>2. Sản xuất thép</a:t>
            </a:r>
            <a:endParaRPr lang="vi-VN" sz="2200" b="1">
              <a:solidFill>
                <a:srgbClr val="0070C0"/>
              </a:solidFill>
              <a:latin typeface="Times New Roman" panose="02020603050405020304" pitchFamily="18" charset="0"/>
              <a:cs typeface="Times New Roman" panose="02020603050405020304" pitchFamily="18" charset="0"/>
            </a:endParaRPr>
          </a:p>
        </p:txBody>
      </p:sp>
      <p:pic>
        <p:nvPicPr>
          <p:cNvPr id="3" name="Hình ảnh 2" descr="Ảnh có chứa văn bản, biểu đồ, ảnh chụp màn hình, thiết kế&#10;&#10;Mô tả được tạo tự động"/>
          <p:cNvPicPr>
            <a:picLocks noChangeAspect="1"/>
          </p:cNvPicPr>
          <p:nvPr/>
        </p:nvPicPr>
        <p:blipFill>
          <a:blip r:embed="rId3">
            <a:clrChange>
              <a:clrFrom>
                <a:srgbClr val="FFFFFF"/>
              </a:clrFrom>
              <a:clrTo>
                <a:srgbClr val="FFFFFF">
                  <a:alpha val="0"/>
                </a:srgbClr>
              </a:clrTo>
            </a:clrChange>
          </a:blip>
          <a:stretch>
            <a:fillRect/>
          </a:stretch>
        </p:blipFill>
        <p:spPr>
          <a:xfrm>
            <a:off x="3007360" y="2987039"/>
            <a:ext cx="3932418" cy="3840481"/>
          </a:xfrm>
          <a:prstGeom prst="rect">
            <a:avLst/>
          </a:prstGeom>
        </p:spPr>
      </p:pic>
      <p:sp>
        <p:nvSpPr>
          <p:cNvPr id="14" name="Hộp Văn bản 13"/>
          <p:cNvSpPr txBox="1"/>
          <p:nvPr/>
        </p:nvSpPr>
        <p:spPr>
          <a:xfrm>
            <a:off x="294640" y="1290318"/>
            <a:ext cx="8554720" cy="1614805"/>
          </a:xfrm>
          <a:prstGeom prst="rect">
            <a:avLst/>
          </a:prstGeom>
          <a:noFill/>
        </p:spPr>
        <p:txBody>
          <a:bodyPr wrap="square">
            <a:spAutoFit/>
          </a:bodyPr>
          <a:lstStyle/>
          <a:p>
            <a:pPr algn="just">
              <a:lnSpc>
                <a:spcPct val="150000"/>
              </a:lnSpc>
            </a:pPr>
            <a:r>
              <a:rPr lang="vi-VN" sz="2200" b="1">
                <a:latin typeface="Times New Roman" panose="02020603050405020304" pitchFamily="18" charset="0"/>
                <a:cs typeface="Times New Roman" panose="02020603050405020304" pitchFamily="18" charset="0"/>
              </a:rPr>
              <a:t>- Khi loại bỏ một phần carbon và tạp chất trong gang lại thu được thép vì thành phần của gang và thép khác nhau ở hàm lượng carbon và tạp chất.</a:t>
            </a:r>
            <a:endParaRPr lang="vi-VN" sz="2200" b="1">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304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IV. SẢN XUẤT GANG THÉP</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7654533" y="34496"/>
            <a:ext cx="1489467" cy="859583"/>
          </a:xfrm>
          <a:prstGeom prst="rect">
            <a:avLst/>
          </a:prstGeom>
        </p:spPr>
      </p:pic>
      <p:sp>
        <p:nvSpPr>
          <p:cNvPr id="14" name="Hộp Văn bản 13"/>
          <p:cNvSpPr txBox="1"/>
          <p:nvPr/>
        </p:nvSpPr>
        <p:spPr>
          <a:xfrm>
            <a:off x="81280" y="894079"/>
            <a:ext cx="4866640" cy="5169535"/>
          </a:xfrm>
          <a:prstGeom prst="rect">
            <a:avLst/>
          </a:prstGeom>
          <a:solidFill>
            <a:schemeClr val="accent2">
              <a:lumMod val="20000"/>
              <a:lumOff val="80000"/>
            </a:schemeClr>
          </a:solidFill>
        </p:spPr>
        <p:txBody>
          <a:bodyPr wrap="square">
            <a:spAutoFit/>
          </a:bodyPr>
          <a:lstStyle/>
          <a:p>
            <a:pPr algn="just">
              <a:lnSpc>
                <a:spcPct val="150000"/>
              </a:lnSpc>
            </a:pPr>
            <a:r>
              <a:rPr lang="vi-VN" sz="2200" b="1">
                <a:latin typeface="Times New Roman" panose="02020603050405020304" pitchFamily="18" charset="0"/>
                <a:cs typeface="Times New Roman" panose="02020603050405020304" pitchFamily="18" charset="0"/>
              </a:rPr>
              <a:t>3. Khí thải trong sản xuất gang thép chứa các khí CO</a:t>
            </a:r>
            <a:r>
              <a:rPr lang="vi-VN" sz="2200" b="1" baseline="-25000">
                <a:latin typeface="Times New Roman" panose="02020603050405020304" pitchFamily="18" charset="0"/>
                <a:cs typeface="Times New Roman" panose="02020603050405020304" pitchFamily="18" charset="0"/>
              </a:rPr>
              <a:t>2</a:t>
            </a:r>
            <a:r>
              <a:rPr lang="vi-VN" sz="2200" b="1">
                <a:latin typeface="Times New Roman" panose="02020603050405020304" pitchFamily="18" charset="0"/>
                <a:cs typeface="Times New Roman" panose="02020603050405020304" pitchFamily="18" charset="0"/>
              </a:rPr>
              <a:t>, CO, NO, NO</a:t>
            </a:r>
            <a:r>
              <a:rPr lang="vi-VN" sz="2200" b="1" baseline="-25000">
                <a:latin typeface="Times New Roman" panose="02020603050405020304" pitchFamily="18" charset="0"/>
                <a:cs typeface="Times New Roman" panose="02020603050405020304" pitchFamily="18" charset="0"/>
              </a:rPr>
              <a:t>2</a:t>
            </a:r>
            <a:r>
              <a:rPr lang="vi-VN" sz="2200" b="1">
                <a:latin typeface="Times New Roman" panose="02020603050405020304" pitchFamily="18" charset="0"/>
                <a:cs typeface="Times New Roman" panose="02020603050405020304" pitchFamily="18" charset="0"/>
              </a:rPr>
              <a:t>, SO</a:t>
            </a:r>
            <a:r>
              <a:rPr lang="vi-VN" sz="2200" b="1" baseline="-25000">
                <a:latin typeface="Times New Roman" panose="02020603050405020304" pitchFamily="18" charset="0"/>
                <a:cs typeface="Times New Roman" panose="02020603050405020304" pitchFamily="18" charset="0"/>
              </a:rPr>
              <a:t>2</a:t>
            </a:r>
            <a:r>
              <a:rPr lang="vi-VN" sz="2200" b="1">
                <a:latin typeface="Times New Roman" panose="02020603050405020304" pitchFamily="18" charset="0"/>
                <a:cs typeface="Times New Roman" panose="02020603050405020304" pitchFamily="18" charset="0"/>
              </a:rPr>
              <a:t>,... Các khí này gây ô nhiễm không khí, ô nhiễm nguồn nước, gây mưa acid và làm gia tăng hiệu ứng nhà kính. Các khí thải này làm thay đổi môi trường không khí, đất và nước, gây ra các bệnh hô hấp cho người, gia súc, làm cây cối và sinh vật kém phát triển hoặc chết.</a:t>
            </a:r>
            <a:endParaRPr lang="vi-VN" sz="2200" b="1">
              <a:latin typeface="Times New Roman" panose="02020603050405020304" pitchFamily="18" charset="0"/>
              <a:cs typeface="Times New Roman" panose="02020603050405020304" pitchFamily="18" charset="0"/>
            </a:endParaRPr>
          </a:p>
        </p:txBody>
      </p:sp>
      <p:pic>
        <p:nvPicPr>
          <p:cNvPr id="5" name="Hình ảnh 4"/>
          <p:cNvPicPr>
            <a:picLocks noChangeAspect="1"/>
          </p:cNvPicPr>
          <p:nvPr/>
        </p:nvPicPr>
        <p:blipFill>
          <a:blip r:embed="rId3"/>
          <a:stretch>
            <a:fillRect/>
          </a:stretch>
        </p:blipFill>
        <p:spPr>
          <a:xfrm>
            <a:off x="5155609" y="933854"/>
            <a:ext cx="3896951" cy="2908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Hình ảnh 6"/>
          <p:cNvPicPr>
            <a:picLocks noChangeAspect="1"/>
          </p:cNvPicPr>
          <p:nvPr/>
        </p:nvPicPr>
        <p:blipFill>
          <a:blip r:embed="rId4"/>
          <a:stretch>
            <a:fillRect/>
          </a:stretch>
        </p:blipFill>
        <p:spPr>
          <a:xfrm>
            <a:off x="5247049" y="3882523"/>
            <a:ext cx="3815670" cy="2908894"/>
          </a:xfrm>
          <a:prstGeom prst="ellipse">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IV. SẢN XUẤT GANG THÉP</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5" name="Hình chữ nhật: Góc Tròn 4"/>
          <p:cNvSpPr>
            <a:spLocks noGrp="1" noRot="1" noMove="1" noResize="1" noEditPoints="1" noAdjustHandles="1" noChangeArrowheads="1" noChangeShapeType="1"/>
          </p:cNvSpPr>
          <p:nvPr/>
        </p:nvSpPr>
        <p:spPr>
          <a:xfrm>
            <a:off x="30480" y="792480"/>
            <a:ext cx="9062720" cy="59842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p:cNvSpPr txBox="1"/>
          <p:nvPr/>
        </p:nvSpPr>
        <p:spPr>
          <a:xfrm>
            <a:off x="2056734" y="1009738"/>
            <a:ext cx="4322445" cy="445135"/>
          </a:xfrm>
          <a:prstGeom prst="rect">
            <a:avLst/>
          </a:prstGeom>
          <a:noFill/>
        </p:spPr>
        <p:txBody>
          <a:bodyPr wrap="none" rtlCol="0">
            <a:spAutoFit/>
          </a:bodyPr>
          <a:lstStyle/>
          <a:p>
            <a:r>
              <a:rPr lang="en-US" sz="2300" b="1">
                <a:solidFill>
                  <a:srgbClr val="0070C0"/>
                </a:solidFill>
                <a:latin typeface="Times New Roman" panose="02020603050405020304" pitchFamily="18" charset="0"/>
                <a:cs typeface="Times New Roman" panose="02020603050405020304" pitchFamily="18" charset="0"/>
              </a:rPr>
              <a:t>Thảo luận cặp đôi, trả lời câu hỏi</a:t>
            </a:r>
            <a:endParaRPr lang="vi-VN" sz="2300" b="1">
              <a:solidFill>
                <a:srgbClr val="0070C0"/>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233680" y="1890726"/>
            <a:ext cx="8676640" cy="2630170"/>
          </a:xfrm>
          <a:prstGeom prst="rect">
            <a:avLst/>
          </a:prstGeom>
          <a:noFill/>
        </p:spPr>
        <p:txBody>
          <a:bodyPr wrap="square">
            <a:spAutoFit/>
          </a:bodyPr>
          <a:lstStyle/>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1. Gang và thép có thành phần khác nhau như thế nào? Thành phần đó ảnh hưởng đến tính chất vật lí của gang, thép như thế nào? Nêu ví dụ về các ứng dụng nổi bật của gang và thép trong cuộc sống.</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2. Phương pháp tách kim loại nào đã được vận dụng trong quá trình sản xuất gang? Giải thích.</a:t>
            </a:r>
            <a:endParaRPr lang="vi-VN" sz="2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506720" cy="50800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IV. SẢN XUẤT GANG THÉP</a:t>
            </a:r>
            <a:endParaRPr lang="en-US"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121920" y="897190"/>
            <a:ext cx="8900160" cy="5677535"/>
          </a:xfrm>
          <a:prstGeom prst="rect">
            <a:avLst/>
          </a:prstGeom>
          <a:noFill/>
          <a:ln w="28575">
            <a:solidFill>
              <a:srgbClr val="FF0000"/>
            </a:solidFill>
          </a:ln>
        </p:spPr>
        <p:txBody>
          <a:bodyPr wrap="square">
            <a:spAutoFit/>
          </a:bodyPr>
          <a:lstStyle/>
          <a:p>
            <a:pPr algn="just">
              <a:lnSpc>
                <a:spcPct val="150000"/>
              </a:lnSpc>
            </a:pPr>
            <a:r>
              <a:rPr lang="vi-VN" sz="2200" b="1">
                <a:latin typeface="Times New Roman" panose="02020603050405020304" pitchFamily="18" charset="0"/>
                <a:cs typeface="Times New Roman" panose="02020603050405020304" pitchFamily="18" charset="0"/>
              </a:rPr>
              <a:t>1. Gang và thép có thành phần chính là sắt, ngoài ra còn có carbon và một số nguyên tố khác. </a:t>
            </a:r>
            <a:endParaRPr lang="vi-VN" sz="2200" b="1">
              <a:latin typeface="Times New Roman" panose="02020603050405020304" pitchFamily="18" charset="0"/>
              <a:cs typeface="Times New Roman" panose="02020603050405020304" pitchFamily="18" charset="0"/>
            </a:endParaRPr>
          </a:p>
          <a:p>
            <a:pPr algn="just">
              <a:lnSpc>
                <a:spcPct val="150000"/>
              </a:lnSpc>
            </a:pPr>
            <a:r>
              <a:rPr lang="vi-VN" sz="2200" b="1">
                <a:latin typeface="Times New Roman" panose="02020603050405020304" pitchFamily="18" charset="0"/>
                <a:cs typeface="Times New Roman" panose="02020603050405020304" pitchFamily="18" charset="0"/>
              </a:rPr>
              <a:t>- Gang có nhiều carbon (carbon chiếm 2% - 5%)</a:t>
            </a:r>
            <a:endParaRPr lang="vi-VN" sz="2200" b="1">
              <a:latin typeface="Times New Roman" panose="02020603050405020304" pitchFamily="18" charset="0"/>
              <a:cs typeface="Times New Roman" panose="02020603050405020304" pitchFamily="18" charset="0"/>
            </a:endParaRPr>
          </a:p>
          <a:p>
            <a:pPr algn="just">
              <a:lnSpc>
                <a:spcPct val="150000"/>
              </a:lnSpc>
            </a:pPr>
            <a:r>
              <a:rPr lang="vi-VN" sz="2200" b="1">
                <a:latin typeface="Times New Roman" panose="02020603050405020304" pitchFamily="18" charset="0"/>
                <a:cs typeface="Times New Roman" panose="02020603050405020304" pitchFamily="18" charset="0"/>
              </a:rPr>
              <a:t>- Thép (carbon chiếm 0,1% - 2%) </a:t>
            </a:r>
            <a:endParaRPr lang="vi-VN" sz="2200" b="1">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b="1">
                <a:solidFill>
                  <a:srgbClr val="FF0000"/>
                </a:solidFill>
                <a:latin typeface="Times New Roman" panose="02020603050405020304" pitchFamily="18" charset="0"/>
                <a:cs typeface="Times New Roman" panose="02020603050405020304" pitchFamily="18" charset="0"/>
              </a:rPr>
              <a:t> Gang cứng và giòn hơn thép. </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 Ứng dụng:</a:t>
            </a:r>
            <a:endParaRPr lang="vi-VN" sz="2200" b="1">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200" b="1">
                <a:latin typeface="Times New Roman" panose="02020603050405020304" pitchFamily="18" charset="0"/>
                <a:cs typeface="Times New Roman" panose="02020603050405020304" pitchFamily="18" charset="0"/>
              </a:rPr>
              <a:t>+ Gang được dùng để chế tạo bệ máy, ống nước, lưỡi cày,... </a:t>
            </a:r>
            <a:endParaRPr lang="vi-VN" sz="2200" b="1">
              <a:latin typeface="Times New Roman" panose="02020603050405020304" pitchFamily="18" charset="0"/>
              <a:cs typeface="Times New Roman" panose="02020603050405020304" pitchFamily="18" charset="0"/>
            </a:endParaRPr>
          </a:p>
          <a:p>
            <a:pPr algn="just">
              <a:lnSpc>
                <a:spcPct val="150000"/>
              </a:lnSpc>
            </a:pPr>
            <a:r>
              <a:rPr lang="vi-VN" sz="2200" b="1">
                <a:latin typeface="Times New Roman" panose="02020603050405020304" pitchFamily="18" charset="0"/>
                <a:cs typeface="Times New Roman" panose="02020603050405020304" pitchFamily="18" charset="0"/>
              </a:rPr>
              <a:t>+ Thép được dùng để làm vật liệu xây dựng, cầu, đường sắt, lan can, vỏ tàu, xe,... và các vật dụng khác trong đời sống.</a:t>
            </a:r>
            <a:endParaRPr lang="vi-VN" sz="2200" b="1">
              <a:latin typeface="Times New Roman" panose="02020603050405020304" pitchFamily="18" charset="0"/>
              <a:cs typeface="Times New Roman" panose="02020603050405020304" pitchFamily="18" charset="0"/>
            </a:endParaRPr>
          </a:p>
          <a:p>
            <a:pPr algn="just">
              <a:lnSpc>
                <a:spcPct val="150000"/>
              </a:lnSpc>
            </a:pPr>
            <a:r>
              <a:rPr lang="vi-VN" sz="2200" b="1">
                <a:solidFill>
                  <a:srgbClr val="FF0000"/>
                </a:solidFill>
                <a:latin typeface="Times New Roman" panose="02020603050405020304" pitchFamily="18" charset="0"/>
                <a:cs typeface="Times New Roman" panose="02020603050405020304" pitchFamily="18" charset="0"/>
              </a:rPr>
              <a:t>2. Quá trình sản xuất gang, thép sử dụng phương pháp nhiệt luyện vì Fe là kim loại hoạt động trung bình.</a:t>
            </a:r>
            <a:endParaRPr lang="vi-VN" sz="2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7968478" y="81280"/>
            <a:ext cx="1109116" cy="640080"/>
          </a:xfrm>
          <a:prstGeom prst="rect">
            <a:avLst/>
          </a:prstGeom>
        </p:spPr>
      </p:pic>
      <p:sp>
        <p:nvSpPr>
          <p:cNvPr id="3" name="Hộp Văn bản 2"/>
          <p:cNvSpPr txBox="1"/>
          <p:nvPr/>
        </p:nvSpPr>
        <p:spPr>
          <a:xfrm>
            <a:off x="204079" y="849759"/>
            <a:ext cx="8798560" cy="902970"/>
          </a:xfrm>
          <a:prstGeom prst="rect">
            <a:avLst/>
          </a:prstGeom>
          <a:solidFill>
            <a:schemeClr val="accent3">
              <a:lumMod val="20000"/>
              <a:lumOff val="80000"/>
            </a:schemeClr>
          </a:solidFill>
        </p:spPr>
        <p:txBody>
          <a:bodyPr wrap="square">
            <a:spAutoFit/>
          </a:bodyPr>
          <a:lstStyle/>
          <a:p>
            <a:pPr algn="just">
              <a:lnSpc>
                <a:spcPct val="120000"/>
              </a:lnSpc>
            </a:pPr>
            <a:r>
              <a:rPr lang="vi-VN" sz="2200" b="1">
                <a:solidFill>
                  <a:srgbClr val="FF0000"/>
                </a:solidFill>
                <a:latin typeface="Times New Roman" panose="02020603050405020304" pitchFamily="18" charset="0"/>
                <a:cs typeface="Times New Roman" panose="02020603050405020304" pitchFamily="18" charset="0"/>
              </a:rPr>
              <a:t>Trong tự nhiên, kim loại chủ yếu tồn tại ở trong quặng dưới dạng hợp chất như oxide, muối. </a:t>
            </a:r>
            <a:endParaRPr lang="vi-VN" sz="2200" b="1">
              <a:solidFill>
                <a:srgbClr val="FF0000"/>
              </a:solidFill>
              <a:latin typeface="Times New Roman" panose="02020603050405020304" pitchFamily="18" charset="0"/>
              <a:cs typeface="Times New Roman" panose="02020603050405020304" pitchFamily="18" charset="0"/>
            </a:endParaRPr>
          </a:p>
        </p:txBody>
      </p:sp>
      <p:sp>
        <p:nvSpPr>
          <p:cNvPr id="10" name="Hộp Văn bản 9"/>
          <p:cNvSpPr txBox="1"/>
          <p:nvPr/>
        </p:nvSpPr>
        <p:spPr>
          <a:xfrm>
            <a:off x="299720" y="1760754"/>
            <a:ext cx="5664200" cy="497205"/>
          </a:xfrm>
          <a:prstGeom prst="rect">
            <a:avLst/>
          </a:prstGeom>
          <a:noFill/>
        </p:spPr>
        <p:txBody>
          <a:bodyPr wrap="square">
            <a:spAutoFit/>
          </a:bodyPr>
          <a:lstStyle/>
          <a:p>
            <a:pPr algn="just">
              <a:lnSpc>
                <a:spcPct val="120000"/>
              </a:lnSpc>
            </a:pPr>
            <a:r>
              <a:rPr lang="vi-VN" sz="2200" b="1">
                <a:solidFill>
                  <a:srgbClr val="FF0000"/>
                </a:solidFill>
                <a:latin typeface="Times New Roman" panose="02020603050405020304" pitchFamily="18" charset="0"/>
                <a:cs typeface="Times New Roman" panose="02020603050405020304" pitchFamily="18" charset="0"/>
              </a:rPr>
              <a:t>Ví dụ: </a:t>
            </a:r>
            <a:endParaRPr lang="vi-VN" sz="2200" b="1">
              <a:solidFill>
                <a:srgbClr val="FF0000"/>
              </a:solidFill>
              <a:latin typeface="Times New Roman" panose="02020603050405020304" pitchFamily="18" charset="0"/>
              <a:cs typeface="Times New Roman" panose="02020603050405020304" pitchFamily="18" charset="0"/>
            </a:endParaRPr>
          </a:p>
        </p:txBody>
      </p:sp>
      <p:pic>
        <p:nvPicPr>
          <p:cNvPr id="22" name="Picture 2" descr="Việt Nam sở hữu trữ lượng quặng bôxít lớn thứ hai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79" y="2285804"/>
            <a:ext cx="2502207"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3" name="Hộp Văn bản 22"/>
          <p:cNvSpPr txBox="1"/>
          <p:nvPr/>
        </p:nvSpPr>
        <p:spPr>
          <a:xfrm>
            <a:off x="3484987" y="4709446"/>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hematite</a:t>
            </a:r>
            <a:endParaRPr lang="vi-VN" sz="2000" b="1">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thành phần chủ yếu là (Fe</a:t>
            </a:r>
            <a:r>
              <a:rPr lang="vi-VN" sz="2000" b="1" baseline="-25000">
                <a:solidFill>
                  <a:srgbClr val="FF0000"/>
                </a:solidFill>
                <a:latin typeface="Times New Roman" panose="02020603050405020304" pitchFamily="18" charset="0"/>
                <a:cs typeface="Times New Roman" panose="02020603050405020304" pitchFamily="18" charset="0"/>
              </a:rPr>
              <a:t>2</a:t>
            </a:r>
            <a:r>
              <a:rPr lang="vi-VN" sz="2000" b="1">
                <a:solidFill>
                  <a:srgbClr val="FF0000"/>
                </a:solidFill>
                <a:latin typeface="Times New Roman" panose="02020603050405020304" pitchFamily="18" charset="0"/>
                <a:cs typeface="Times New Roman" panose="02020603050405020304" pitchFamily="18" charset="0"/>
              </a:rPr>
              <a:t>O</a:t>
            </a:r>
            <a:r>
              <a:rPr lang="vi-VN" sz="2000" b="1" baseline="-25000">
                <a:solidFill>
                  <a:srgbClr val="FF0000"/>
                </a:solidFill>
                <a:latin typeface="Times New Roman" panose="02020603050405020304" pitchFamily="18" charset="0"/>
                <a:cs typeface="Times New Roman" panose="02020603050405020304" pitchFamily="18" charset="0"/>
              </a:rPr>
              <a:t>3</a:t>
            </a:r>
            <a:r>
              <a:rPr lang="vi-VN" sz="2000" b="1">
                <a:solidFill>
                  <a:srgbClr val="FF0000"/>
                </a:solidFill>
                <a:latin typeface="Times New Roman" panose="02020603050405020304" pitchFamily="18" charset="0"/>
                <a:cs typeface="Times New Roman" panose="02020603050405020304" pitchFamily="18" charset="0"/>
              </a:rPr>
              <a:t>)</a:t>
            </a:r>
            <a:endParaRPr lang="vi-VN" sz="2000" b="1">
              <a:solidFill>
                <a:srgbClr val="FF0000"/>
              </a:solidFill>
              <a:latin typeface="Times New Roman" panose="02020603050405020304" pitchFamily="18" charset="0"/>
              <a:cs typeface="Times New Roman" panose="02020603050405020304" pitchFamily="18" charset="0"/>
            </a:endParaRPr>
          </a:p>
        </p:txBody>
      </p:sp>
      <p:sp>
        <p:nvSpPr>
          <p:cNvPr id="24" name="Hộp Văn bản 23"/>
          <p:cNvSpPr txBox="1"/>
          <p:nvPr/>
        </p:nvSpPr>
        <p:spPr>
          <a:xfrm>
            <a:off x="267170" y="4709446"/>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bauxite</a:t>
            </a:r>
            <a:endParaRPr lang="vi-VN" sz="2000" b="1">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thành phần chủ yếu là (Al</a:t>
            </a:r>
            <a:r>
              <a:rPr lang="vi-VN" sz="2000" b="1" baseline="-25000">
                <a:solidFill>
                  <a:srgbClr val="FF0000"/>
                </a:solidFill>
                <a:latin typeface="Times New Roman" panose="02020603050405020304" pitchFamily="18" charset="0"/>
                <a:cs typeface="Times New Roman" panose="02020603050405020304" pitchFamily="18" charset="0"/>
              </a:rPr>
              <a:t>2</a:t>
            </a:r>
            <a:r>
              <a:rPr lang="vi-VN" sz="2000" b="1">
                <a:solidFill>
                  <a:srgbClr val="FF0000"/>
                </a:solidFill>
                <a:latin typeface="Times New Roman" panose="02020603050405020304" pitchFamily="18" charset="0"/>
                <a:cs typeface="Times New Roman" panose="02020603050405020304" pitchFamily="18" charset="0"/>
              </a:rPr>
              <a:t>O</a:t>
            </a:r>
            <a:r>
              <a:rPr lang="vi-VN" sz="2000" b="1" baseline="-25000">
                <a:solidFill>
                  <a:srgbClr val="FF0000"/>
                </a:solidFill>
                <a:latin typeface="Times New Roman" panose="02020603050405020304" pitchFamily="18" charset="0"/>
                <a:cs typeface="Times New Roman" panose="02020603050405020304" pitchFamily="18" charset="0"/>
              </a:rPr>
              <a:t>3</a:t>
            </a:r>
            <a:r>
              <a:rPr lang="vi-VN" sz="2000" b="1">
                <a:solidFill>
                  <a:srgbClr val="FF0000"/>
                </a:solidFill>
                <a:latin typeface="Times New Roman" panose="02020603050405020304" pitchFamily="18" charset="0"/>
                <a:cs typeface="Times New Roman" panose="02020603050405020304" pitchFamily="18" charset="0"/>
              </a:rPr>
              <a:t>)</a:t>
            </a:r>
            <a:endParaRPr lang="vi-VN" sz="2000" b="1">
              <a:solidFill>
                <a:srgbClr val="FF0000"/>
              </a:solidFill>
              <a:latin typeface="Times New Roman" panose="02020603050405020304" pitchFamily="18" charset="0"/>
              <a:cs typeface="Times New Roman" panose="02020603050405020304" pitchFamily="18" charset="0"/>
            </a:endParaRPr>
          </a:p>
        </p:txBody>
      </p:sp>
      <p:pic>
        <p:nvPicPr>
          <p:cNvPr id="25" name="Hình ảnh 24"/>
          <p:cNvPicPr>
            <a:picLocks noChangeAspect="1"/>
          </p:cNvPicPr>
          <p:nvPr/>
        </p:nvPicPr>
        <p:blipFill>
          <a:blip r:embed="rId4"/>
          <a:stretch>
            <a:fillRect/>
          </a:stretch>
        </p:blipFill>
        <p:spPr>
          <a:xfrm>
            <a:off x="3369447" y="2285804"/>
            <a:ext cx="2502207"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Hình ảnh 25"/>
          <p:cNvPicPr>
            <a:picLocks noChangeAspect="1"/>
          </p:cNvPicPr>
          <p:nvPr/>
        </p:nvPicPr>
        <p:blipFill>
          <a:blip r:embed="rId5"/>
          <a:stretch>
            <a:fillRect/>
          </a:stretch>
        </p:blipFill>
        <p:spPr>
          <a:xfrm>
            <a:off x="6534815" y="2285804"/>
            <a:ext cx="2400905"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Hộp Văn bản 26"/>
          <p:cNvSpPr txBox="1"/>
          <p:nvPr/>
        </p:nvSpPr>
        <p:spPr>
          <a:xfrm>
            <a:off x="6599704" y="4709446"/>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sphalerite thành phần chủ yếu là (ZnS)</a:t>
            </a:r>
            <a:endParaRPr lang="vi-VN" sz="2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2000"/>
                                        <p:tgtEl>
                                          <p:spTgt spid="2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heel(1)">
                                      <p:cBhvr>
                                        <p:cTn id="4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p:bldP spid="23" grpId="0" bldLvl="0" animBg="1"/>
      <p:bldP spid="24" grpId="0" bldLvl="0" animBg="1"/>
      <p:bldP spid="2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5400675"/>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1. Kim loại Na được điều chế bằng phương pháp nào sau đây?</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Phương pháp điện phân nóng chảy.</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B. Phương pháp nhiệt luyện với chất phản ứng là CO.</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C. Phương pháp nhiệt luyện với chất phản ứng là H</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D. Phương pháp thuỷ luyện.</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b="1">
                <a:latin typeface="Times New Roman" panose="02020603050405020304" pitchFamily="18" charset="0"/>
                <a:cs typeface="Times New Roman" panose="02020603050405020304" pitchFamily="18" charset="0"/>
              </a:rPr>
              <a:t>Câu 2. Phương pháp nhiệt luyện với chất phản ứng CO có thể tách được kim loại nào sau đây ra khỏi oxide của nó?</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Fe.			Β. Κ.			C. Ca.			D. AI.</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b="1">
                <a:latin typeface="Times New Roman" panose="02020603050405020304" pitchFamily="18" charset="0"/>
                <a:cs typeface="Times New Roman" panose="02020603050405020304" pitchFamily="18" charset="0"/>
              </a:rPr>
              <a:t>Câu 3. Thành phần chính của quặng bauxite là</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Fe</a:t>
            </a:r>
            <a:r>
              <a:rPr lang="vi-VN" sz="2300" baseline="-25000">
                <a:latin typeface="Times New Roman" panose="02020603050405020304" pitchFamily="18" charset="0"/>
                <a:cs typeface="Times New Roman" panose="02020603050405020304" pitchFamily="18" charset="0"/>
              </a:rPr>
              <a:t>3</a:t>
            </a:r>
            <a:r>
              <a:rPr lang="vi-VN" sz="2300">
                <a:latin typeface="Times New Roman" panose="02020603050405020304" pitchFamily="18" charset="0"/>
                <a:cs typeface="Times New Roman" panose="02020603050405020304" pitchFamily="18" charset="0"/>
              </a:rPr>
              <a:t>O</a:t>
            </a:r>
            <a:r>
              <a:rPr lang="vi-VN" sz="2300" baseline="-25000">
                <a:latin typeface="Times New Roman" panose="02020603050405020304" pitchFamily="18" charset="0"/>
                <a:cs typeface="Times New Roman" panose="02020603050405020304" pitchFamily="18" charset="0"/>
              </a:rPr>
              <a:t>4</a:t>
            </a:r>
            <a:r>
              <a:rPr lang="vi-VN" sz="2300">
                <a:latin typeface="Times New Roman" panose="02020603050405020304" pitchFamily="18" charset="0"/>
                <a:cs typeface="Times New Roman" panose="02020603050405020304" pitchFamily="18" charset="0"/>
              </a:rPr>
              <a:t>.		B. Al</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O</a:t>
            </a:r>
            <a:r>
              <a:rPr lang="vi-VN" sz="2300" baseline="-25000">
                <a:latin typeface="Times New Roman" panose="02020603050405020304" pitchFamily="18" charset="0"/>
                <a:cs typeface="Times New Roman" panose="02020603050405020304" pitchFamily="18" charset="0"/>
              </a:rPr>
              <a:t>3</a:t>
            </a:r>
            <a:r>
              <a:rPr lang="vi-VN" sz="2300">
                <a:latin typeface="Times New Roman" panose="02020603050405020304" pitchFamily="18" charset="0"/>
                <a:cs typeface="Times New Roman" panose="02020603050405020304" pitchFamily="18" charset="0"/>
              </a:rPr>
              <a:t>.		C. AICI</a:t>
            </a:r>
            <a:r>
              <a:rPr lang="vi-VN" sz="2300" baseline="-25000">
                <a:latin typeface="Times New Roman" panose="02020603050405020304" pitchFamily="18" charset="0"/>
                <a:cs typeface="Times New Roman" panose="02020603050405020304" pitchFamily="18" charset="0"/>
              </a:rPr>
              <a:t>3</a:t>
            </a:r>
            <a:r>
              <a:rPr lang="vi-VN" sz="2300">
                <a:latin typeface="Times New Roman" panose="02020603050405020304" pitchFamily="18" charset="0"/>
                <a:cs typeface="Times New Roman" panose="02020603050405020304" pitchFamily="18" charset="0"/>
              </a:rPr>
              <a:t>.		D. Al</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(SO</a:t>
            </a:r>
            <a:r>
              <a:rPr lang="vi-VN" sz="2300" baseline="-25000">
                <a:latin typeface="Times New Roman" panose="02020603050405020304" pitchFamily="18" charset="0"/>
                <a:cs typeface="Times New Roman" panose="02020603050405020304" pitchFamily="18" charset="0"/>
              </a:rPr>
              <a:t>4</a:t>
            </a:r>
            <a:r>
              <a:rPr lang="vi-VN" sz="2300">
                <a:latin typeface="Times New Roman" panose="02020603050405020304" pitchFamily="18" charset="0"/>
                <a:cs typeface="Times New Roman" panose="02020603050405020304" pitchFamily="18" charset="0"/>
              </a:rPr>
              <a:t>)</a:t>
            </a:r>
            <a:r>
              <a:rPr lang="vi-VN" sz="2300" baseline="-25000">
                <a:latin typeface="Times New Roman" panose="02020603050405020304" pitchFamily="18" charset="0"/>
                <a:cs typeface="Times New Roman" panose="02020603050405020304" pitchFamily="18" charset="0"/>
              </a:rPr>
              <a:t>3</a:t>
            </a:r>
            <a:r>
              <a:rPr lang="vi-VN" sz="2300">
                <a:latin typeface="Times New Roman" panose="02020603050405020304" pitchFamily="18" charset="0"/>
                <a:cs typeface="Times New Roman" panose="02020603050405020304" pitchFamily="18" charset="0"/>
              </a:rPr>
              <a:t>.</a:t>
            </a:r>
            <a:endParaRPr lang="vi-VN" sz="2300">
              <a:latin typeface="Times New Roman" panose="02020603050405020304" pitchFamily="18" charset="0"/>
              <a:cs typeface="Times New Roman" panose="02020603050405020304" pitchFamily="18" charset="0"/>
            </a:endParaRPr>
          </a:p>
        </p:txBody>
      </p:sp>
      <p:sp>
        <p:nvSpPr>
          <p:cNvPr id="2" name="Hình Bầu dục 1"/>
          <p:cNvSpPr>
            <a:spLocks noGrp="1" noRot="1" noMove="1" noResize="1" noEditPoints="1" noAdjustHandles="1" noChangeArrowheads="1" noChangeShapeType="1"/>
          </p:cNvSpPr>
          <p:nvPr/>
        </p:nvSpPr>
        <p:spPr>
          <a:xfrm>
            <a:off x="552189" y="1766169"/>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p:cNvSpPr>
            <a:spLocks noGrp="1" noRot="1" noMove="1" noResize="1" noEditPoints="1" noAdjustHandles="1" noChangeArrowheads="1" noChangeShapeType="1"/>
          </p:cNvSpPr>
          <p:nvPr/>
        </p:nvSpPr>
        <p:spPr>
          <a:xfrm>
            <a:off x="552432" y="4416816"/>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ình Bầu dục 5"/>
          <p:cNvSpPr>
            <a:spLocks noGrp="1" noRot="1" noMove="1" noResize="1" noEditPoints="1" noAdjustHandles="1" noChangeArrowheads="1" noChangeShapeType="1"/>
          </p:cNvSpPr>
          <p:nvPr/>
        </p:nvSpPr>
        <p:spPr>
          <a:xfrm>
            <a:off x="2347585" y="5434060"/>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P spid="6"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a:spLocks noGrp="1" noRot="1" noMove="1" noResize="1" noEditPoints="1" noAdjustHandles="1" noChangeArrowheads="1" noChangeShapeType="1"/>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4869815"/>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4. Chất/các chất phản ứng dùng để tách kẽm ra khỏi kẽm sulfide là</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CO.							B. O</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 và C.		</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C. HCI và Al.					D. H</a:t>
            </a:r>
            <a:r>
              <a:rPr lang="vi-VN" sz="2300" baseline="-25000">
                <a:latin typeface="Times New Roman" panose="02020603050405020304" pitchFamily="18" charset="0"/>
                <a:cs typeface="Times New Roman" panose="02020603050405020304" pitchFamily="18" charset="0"/>
              </a:rPr>
              <a:t>2</a:t>
            </a:r>
            <a:r>
              <a:rPr lang="vi-VN" sz="2300">
                <a:latin typeface="Times New Roman" panose="02020603050405020304" pitchFamily="18" charset="0"/>
                <a:cs typeface="Times New Roman" panose="02020603050405020304" pitchFamily="18" charset="0"/>
              </a:rPr>
              <a:t>.</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b="1">
                <a:latin typeface="Times New Roman" panose="02020603050405020304" pitchFamily="18" charset="0"/>
                <a:cs typeface="Times New Roman" panose="02020603050405020304" pitchFamily="18" charset="0"/>
              </a:rPr>
              <a:t>Câu 5. Kim loại cơ bản của hợp kim đuy-ra (duralumin) là</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Fe.				B. Cu.			C. Al.			D. Mg.</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b="1">
                <a:latin typeface="Times New Roman" panose="02020603050405020304" pitchFamily="18" charset="0"/>
                <a:cs typeface="Times New Roman" panose="02020603050405020304" pitchFamily="18" charset="0"/>
              </a:rPr>
              <a:t>Câu 6. Gang và thép có thành phần nguyên tố cơ bản nào khác nhau?</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Sắt.								B. Manganese.</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C. Carbon.						D. Nickel.</a:t>
            </a:r>
            <a:endParaRPr lang="vi-VN" sz="2300">
              <a:latin typeface="Times New Roman" panose="02020603050405020304" pitchFamily="18" charset="0"/>
              <a:cs typeface="Times New Roman" panose="02020603050405020304" pitchFamily="18" charset="0"/>
            </a:endParaRPr>
          </a:p>
        </p:txBody>
      </p:sp>
      <p:sp>
        <p:nvSpPr>
          <p:cNvPr id="7" name="Hình Bầu dục 6"/>
          <p:cNvSpPr>
            <a:spLocks noGrp="1" noRot="1" noMove="1" noResize="1" noEditPoints="1" noAdjustHandles="1" noChangeArrowheads="1" noChangeShapeType="1"/>
          </p:cNvSpPr>
          <p:nvPr/>
        </p:nvSpPr>
        <p:spPr>
          <a:xfrm>
            <a:off x="4181327" y="1734298"/>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ình Bầu dục 7"/>
          <p:cNvSpPr>
            <a:spLocks noGrp="1" noRot="1" noMove="1" noResize="1" noEditPoints="1" noAdjustHandles="1" noChangeArrowheads="1" noChangeShapeType="1"/>
          </p:cNvSpPr>
          <p:nvPr/>
        </p:nvSpPr>
        <p:spPr>
          <a:xfrm>
            <a:off x="4652374" y="3353844"/>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ình Bầu dục 8"/>
          <p:cNvSpPr>
            <a:spLocks noGrp="1" noRot="1" noMove="1" noResize="1" noEditPoints="1" noAdjustHandles="1" noChangeArrowheads="1" noChangeShapeType="1"/>
          </p:cNvSpPr>
          <p:nvPr/>
        </p:nvSpPr>
        <p:spPr>
          <a:xfrm>
            <a:off x="552189" y="4927031"/>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327660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7. Chất nào sau đây không phải là nguyên liệu sản xuất gang?</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Quặng sắt.							B. Than cốc.</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C. Đá vôi.								D. Đất sét.</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b="1">
                <a:latin typeface="Times New Roman" panose="02020603050405020304" pitchFamily="18" charset="0"/>
                <a:cs typeface="Times New Roman" panose="02020603050405020304" pitchFamily="18" charset="0"/>
              </a:rPr>
              <a:t>Câu 8. Chất nào sau đây không phải là nguyên liệu sản xuất thép?</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Gang.								B. Thép phế liệu.</a:t>
            </a:r>
            <a:endParaRPr lang="vi-VN" sz="2300">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C. Khí oxygen.						D. Khí carbon dioxide.</a:t>
            </a:r>
            <a:endParaRPr lang="vi-VN" sz="2300">
              <a:latin typeface="Times New Roman" panose="02020603050405020304" pitchFamily="18" charset="0"/>
              <a:cs typeface="Times New Roman" panose="02020603050405020304" pitchFamily="18" charset="0"/>
            </a:endParaRPr>
          </a:p>
        </p:txBody>
      </p:sp>
      <p:sp>
        <p:nvSpPr>
          <p:cNvPr id="2" name="Hình Bầu dục 1"/>
          <p:cNvSpPr/>
          <p:nvPr/>
        </p:nvSpPr>
        <p:spPr>
          <a:xfrm>
            <a:off x="5116011" y="1765926"/>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p:cNvSpPr/>
          <p:nvPr/>
        </p:nvSpPr>
        <p:spPr>
          <a:xfrm>
            <a:off x="4741823" y="3428783"/>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168402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9. Điện phân nóng chảy 1,53 tấn Al</a:t>
            </a:r>
            <a:r>
              <a:rPr lang="vi-VN" sz="2300" b="1" baseline="-25000">
                <a:latin typeface="Times New Roman" panose="02020603050405020304" pitchFamily="18" charset="0"/>
                <a:cs typeface="Times New Roman" panose="02020603050405020304" pitchFamily="18" charset="0"/>
              </a:rPr>
              <a:t>2</a:t>
            </a:r>
            <a:r>
              <a:rPr lang="vi-VN" sz="2300" b="1">
                <a:latin typeface="Times New Roman" panose="02020603050405020304" pitchFamily="18" charset="0"/>
                <a:cs typeface="Times New Roman" panose="02020603050405020304" pitchFamily="18" charset="0"/>
              </a:rPr>
              <a:t>O</a:t>
            </a:r>
            <a:r>
              <a:rPr lang="vi-VN" sz="2300" b="1" baseline="-25000">
                <a:latin typeface="Times New Roman" panose="02020603050405020304" pitchFamily="18" charset="0"/>
                <a:cs typeface="Times New Roman" panose="02020603050405020304" pitchFamily="18" charset="0"/>
              </a:rPr>
              <a:t>3</a:t>
            </a:r>
            <a:r>
              <a:rPr lang="vi-VN" sz="2300" b="1">
                <a:latin typeface="Times New Roman" panose="02020603050405020304" pitchFamily="18" charset="0"/>
                <a:cs typeface="Times New Roman" panose="02020603050405020304" pitchFamily="18" charset="0"/>
              </a:rPr>
              <a:t> giả thiết hiệu suất 100%, thu được khối lượng nhôm là</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 810 kg.		B. 720 kg.		C. 405 kg.		D. 360 kg.</a:t>
            </a:r>
            <a:endParaRPr lang="vi-VN" sz="2300">
              <a:latin typeface="Times New Roman" panose="02020603050405020304" pitchFamily="18" charset="0"/>
              <a:cs typeface="Times New Roman" panose="02020603050405020304" pitchFamily="18" charset="0"/>
            </a:endParaRPr>
          </a:p>
        </p:txBody>
      </p:sp>
      <p:sp>
        <p:nvSpPr>
          <p:cNvPr id="2" name="Hình Bầu dục 1"/>
          <p:cNvSpPr/>
          <p:nvPr/>
        </p:nvSpPr>
        <p:spPr>
          <a:xfrm>
            <a:off x="978074" y="1782877"/>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p:cNvSpPr txBox="1"/>
          <p:nvPr/>
        </p:nvSpPr>
        <p:spPr>
          <a:xfrm>
            <a:off x="91440" y="2353801"/>
            <a:ext cx="8981440" cy="221488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10. Một đồ vật bằng vàng tây, thành phần gồm có vàng và bạc, nặng 0,453 g; trong đó, khối lượng vàng là 0,170 g. Thành phần phần trăm khối lượng của vàng trong loại vàng tây đó là</a:t>
            </a:r>
            <a:endParaRPr lang="vi-VN" sz="2300" b="1">
              <a:latin typeface="Times New Roman" panose="02020603050405020304" pitchFamily="18" charset="0"/>
              <a:cs typeface="Times New Roman" panose="02020603050405020304" pitchFamily="18" charset="0"/>
            </a:endParaRPr>
          </a:p>
          <a:p>
            <a:pPr algn="just">
              <a:lnSpc>
                <a:spcPct val="150000"/>
              </a:lnSpc>
            </a:pPr>
            <a:r>
              <a:rPr lang="vi-VN" sz="2300">
                <a:latin typeface="Times New Roman" panose="02020603050405020304" pitchFamily="18" charset="0"/>
                <a:cs typeface="Times New Roman" panose="02020603050405020304" pitchFamily="18" charset="0"/>
              </a:rPr>
              <a:t>	</a:t>
            </a:r>
            <a:r>
              <a:rPr lang="el-GR" sz="2300">
                <a:latin typeface="Times New Roman" panose="02020603050405020304" pitchFamily="18" charset="0"/>
                <a:cs typeface="Times New Roman" panose="02020603050405020304" pitchFamily="18" charset="0"/>
              </a:rPr>
              <a:t>Α. 62,5%.</a:t>
            </a:r>
            <a:r>
              <a:rPr lang="vi-VN" sz="2300">
                <a:latin typeface="Times New Roman" panose="02020603050405020304" pitchFamily="18" charset="0"/>
                <a:cs typeface="Times New Roman" panose="02020603050405020304" pitchFamily="18" charset="0"/>
              </a:rPr>
              <a:t>			</a:t>
            </a:r>
            <a:r>
              <a:rPr lang="el-GR" sz="2300">
                <a:latin typeface="Times New Roman" panose="02020603050405020304" pitchFamily="18" charset="0"/>
                <a:cs typeface="Times New Roman" panose="02020603050405020304" pitchFamily="18" charset="0"/>
              </a:rPr>
              <a:t>Β. 37,5%.</a:t>
            </a:r>
            <a:r>
              <a:rPr lang="vi-VN" sz="2300">
                <a:latin typeface="Times New Roman" panose="02020603050405020304" pitchFamily="18" charset="0"/>
                <a:cs typeface="Times New Roman" panose="02020603050405020304" pitchFamily="18" charset="0"/>
              </a:rPr>
              <a:t>			C. 17,0%.			D. 45,3%.</a:t>
            </a:r>
            <a:endParaRPr lang="vi-VN" sz="2300">
              <a:latin typeface="Times New Roman" panose="02020603050405020304" pitchFamily="18" charset="0"/>
              <a:cs typeface="Times New Roman" panose="02020603050405020304" pitchFamily="18" charset="0"/>
            </a:endParaRPr>
          </a:p>
        </p:txBody>
      </p:sp>
      <p:sp>
        <p:nvSpPr>
          <p:cNvPr id="6" name="Hình Bầu dục 5"/>
          <p:cNvSpPr/>
          <p:nvPr/>
        </p:nvSpPr>
        <p:spPr>
          <a:xfrm>
            <a:off x="2798521" y="4065787"/>
            <a:ext cx="400833" cy="4008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115316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11. Trong quá trình điện phân nóng chảy aluminium oxide, cryolite được trộn vào để làm gì?</a:t>
            </a:r>
            <a:endParaRPr lang="vi-VN" sz="2300" b="1">
              <a:latin typeface="Times New Roman" panose="02020603050405020304" pitchFamily="18" charset="0"/>
              <a:cs typeface="Times New Roman" panose="02020603050405020304" pitchFamily="18" charset="0"/>
            </a:endParaRPr>
          </a:p>
        </p:txBody>
      </p:sp>
      <p:sp>
        <p:nvSpPr>
          <p:cNvPr id="6" name="Hộp Văn bản 5"/>
          <p:cNvSpPr txBox="1"/>
          <p:nvPr/>
        </p:nvSpPr>
        <p:spPr>
          <a:xfrm>
            <a:off x="91440" y="3219164"/>
            <a:ext cx="8981440" cy="1153160"/>
          </a:xfrm>
          <a:prstGeom prst="rect">
            <a:avLst/>
          </a:prstGeom>
          <a:noFill/>
        </p:spPr>
        <p:txBody>
          <a:bodyPr wrap="square">
            <a:spAutoFit/>
          </a:bodyPr>
          <a:lstStyle>
            <a:defPPr>
              <a:defRPr lang="en-US"/>
            </a:defPPr>
            <a:lvl1pPr algn="just">
              <a:lnSpc>
                <a:spcPct val="150000"/>
              </a:lnSpc>
              <a:defRPr sz="2300" b="1"/>
            </a:lvl1pPr>
          </a:lstStyle>
          <a:p>
            <a:r>
              <a:rPr lang="vi-VN">
                <a:latin typeface="Times New Roman" panose="02020603050405020304" pitchFamily="18" charset="0"/>
                <a:cs typeface="Times New Roman" panose="02020603050405020304" pitchFamily="18" charset="0"/>
              </a:rPr>
              <a:t>Câu 12. Điện cực than chì có bền không trong quá trình điện phân nóng chảy aluminium oxide?</a:t>
            </a:r>
            <a:endParaRPr lang="vi-VN">
              <a:latin typeface="Times New Roman" panose="02020603050405020304" pitchFamily="18" charset="0"/>
              <a:cs typeface="Times New Roman" panose="02020603050405020304" pitchFamily="18" charset="0"/>
            </a:endParaRPr>
          </a:p>
        </p:txBody>
      </p:sp>
      <p:sp>
        <p:nvSpPr>
          <p:cNvPr id="10" name="Hộp Văn bản 9"/>
          <p:cNvSpPr txBox="1"/>
          <p:nvPr/>
        </p:nvSpPr>
        <p:spPr>
          <a:xfrm>
            <a:off x="91440" y="1904222"/>
            <a:ext cx="8778240" cy="1153160"/>
          </a:xfrm>
          <a:prstGeom prst="rect">
            <a:avLst/>
          </a:prstGeom>
          <a:solidFill>
            <a:schemeClr val="accent2">
              <a:lumMod val="20000"/>
              <a:lumOff val="80000"/>
            </a:schemeClr>
          </a:solidFill>
        </p:spPr>
        <p:txBody>
          <a:bodyPr wrap="square">
            <a:spAutoFit/>
          </a:bodyPr>
          <a:lstStyle/>
          <a:p>
            <a:pPr>
              <a:lnSpc>
                <a:spcPct val="150000"/>
              </a:lnSpc>
            </a:pPr>
            <a:r>
              <a:rPr lang="vi-VN" sz="2300" b="1">
                <a:solidFill>
                  <a:srgbClr val="FF0000"/>
                </a:solidFill>
                <a:latin typeface="Times New Roman" panose="02020603050405020304" pitchFamily="18" charset="0"/>
                <a:cs typeface="Times New Roman" panose="02020603050405020304" pitchFamily="18" charset="0"/>
              </a:rPr>
              <a:t>Để làm giảm nhiệt độ nóng chảy, tăng tính dẫn điện (giảm tiêu tốn điện năng) và chống oxi hoá nhôm lỏng tạo thành.</a:t>
            </a:r>
            <a:endParaRPr lang="vi-VN" sz="2300" b="1">
              <a:solidFill>
                <a:srgbClr val="FF0000"/>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91440" y="4534106"/>
            <a:ext cx="8778240" cy="1153160"/>
          </a:xfrm>
          <a:prstGeom prst="rect">
            <a:avLst/>
          </a:prstGeom>
          <a:solidFill>
            <a:schemeClr val="accent2">
              <a:lumMod val="20000"/>
              <a:lumOff val="80000"/>
            </a:schemeClr>
          </a:solidFill>
        </p:spPr>
        <p:txBody>
          <a:bodyPr wrap="square">
            <a:spAutoFit/>
          </a:bodyPr>
          <a:lstStyle/>
          <a:p>
            <a:pPr>
              <a:lnSpc>
                <a:spcPct val="150000"/>
              </a:lnSpc>
            </a:pPr>
            <a:r>
              <a:rPr lang="vi-VN" sz="2300" b="1">
                <a:solidFill>
                  <a:srgbClr val="FF0000"/>
                </a:solidFill>
                <a:latin typeface="Times New Roman" panose="02020603050405020304" pitchFamily="18" charset="0"/>
                <a:cs typeface="Times New Roman" panose="02020603050405020304" pitchFamily="18" charset="0"/>
              </a:rPr>
              <a:t>Điện cực than chì không bền. Oxygen sinh ra sẽ đốt cháy dần điện cực than chì, tạo khí CO và CO</a:t>
            </a:r>
            <a:r>
              <a:rPr lang="vi-VN" sz="2300" b="1" baseline="-25000">
                <a:solidFill>
                  <a:srgbClr val="FF0000"/>
                </a:solidFill>
                <a:latin typeface="Times New Roman" panose="02020603050405020304" pitchFamily="18" charset="0"/>
                <a:cs typeface="Times New Roman" panose="02020603050405020304" pitchFamily="18" charset="0"/>
              </a:rPr>
              <a:t>2</a:t>
            </a:r>
            <a:r>
              <a:rPr lang="vi-VN" sz="2300" b="1">
                <a:solidFill>
                  <a:srgbClr val="FF0000"/>
                </a:solidFill>
                <a:latin typeface="Times New Roman" panose="02020603050405020304" pitchFamily="18" charset="0"/>
                <a:cs typeface="Times New Roman" panose="02020603050405020304" pitchFamily="18" charset="0"/>
              </a:rPr>
              <a:t>.</a:t>
            </a:r>
            <a:endParaRPr lang="vi-VN" sz="23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Luyện tập</a:t>
            </a:r>
            <a:endParaRPr lang="vi-VN" sz="2200" b="1">
              <a:latin typeface="Times New Roman" panose="02020603050405020304" pitchFamily="18" charset="0"/>
              <a:cs typeface="Times New Roman" panose="02020603050405020304" pitchFamily="18" charset="0"/>
            </a:endParaRPr>
          </a:p>
        </p:txBody>
      </p:sp>
      <p:sp>
        <p:nvSpPr>
          <p:cNvPr id="5" name="Hộp Văn bản 4"/>
          <p:cNvSpPr txBox="1">
            <a:spLocks noGrp="1" noRot="1" noMove="1" noResize="1" noEditPoints="1" noAdjustHandles="1" noChangeArrowheads="1" noChangeShapeType="1"/>
          </p:cNvSpPr>
          <p:nvPr/>
        </p:nvSpPr>
        <p:spPr>
          <a:xfrm>
            <a:off x="91440" y="589280"/>
            <a:ext cx="8981440" cy="1153160"/>
          </a:xfrm>
          <a:prstGeom prst="rect">
            <a:avLst/>
          </a:prstGeom>
          <a:noFill/>
        </p:spPr>
        <p:txBody>
          <a:bodyPr wrap="square">
            <a:spAutoFit/>
          </a:bodyPr>
          <a:lstStyle/>
          <a:p>
            <a:pPr algn="just">
              <a:lnSpc>
                <a:spcPct val="150000"/>
              </a:lnSpc>
            </a:pPr>
            <a:r>
              <a:rPr lang="vi-VN" sz="2300" b="1">
                <a:latin typeface="Times New Roman" panose="02020603050405020304" pitchFamily="18" charset="0"/>
                <a:cs typeface="Times New Roman" panose="02020603050405020304" pitchFamily="18" charset="0"/>
              </a:rPr>
              <a:t>Câu 13. Tại sao hợp kim lại được sử dụng phổ biến trong công nghiệp và cuộc sống?</a:t>
            </a:r>
            <a:endParaRPr lang="vi-VN" sz="2300" b="1">
              <a:latin typeface="Times New Roman" panose="02020603050405020304" pitchFamily="18" charset="0"/>
              <a:cs typeface="Times New Roman" panose="02020603050405020304" pitchFamily="18" charset="0"/>
            </a:endParaRPr>
          </a:p>
        </p:txBody>
      </p:sp>
      <p:sp>
        <p:nvSpPr>
          <p:cNvPr id="9" name="Hộp Văn bản 8"/>
          <p:cNvSpPr txBox="1"/>
          <p:nvPr/>
        </p:nvSpPr>
        <p:spPr>
          <a:xfrm>
            <a:off x="132080" y="1774459"/>
            <a:ext cx="8808720" cy="1788795"/>
          </a:xfrm>
          <a:prstGeom prst="rect">
            <a:avLst/>
          </a:prstGeom>
          <a:solidFill>
            <a:schemeClr val="accent2">
              <a:lumMod val="20000"/>
              <a:lumOff val="80000"/>
            </a:schemeClr>
          </a:solidFill>
        </p:spPr>
        <p:txBody>
          <a:bodyPr wrap="square">
            <a:spAutoFit/>
          </a:bodyPr>
          <a:lstStyle/>
          <a:p>
            <a:pPr algn="just">
              <a:lnSpc>
                <a:spcPct val="120000"/>
              </a:lnSpc>
            </a:pPr>
            <a:r>
              <a:rPr lang="vi-VN" sz="2300" b="1">
                <a:solidFill>
                  <a:srgbClr val="FF0000"/>
                </a:solidFill>
                <a:latin typeface="Times New Roman" panose="02020603050405020304" pitchFamily="18" charset="0"/>
                <a:cs typeface="Times New Roman" panose="02020603050405020304" pitchFamily="18" charset="0"/>
              </a:rPr>
              <a:t>Hợp kim có nhiều ưu điểm so với kim loại thành phần, đặc biệt về tính chất vật lí. Ví dụ: đuy-ra (duralumin) có độ cứng lớn hơn nhôm rất nhiều, do đó được ứng dụng rộng rãi trong chế tạo thân vỏ máy bay, ô tô,...</a:t>
            </a:r>
            <a:endParaRPr lang="vi-VN" sz="23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181864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Luyện tập</a:t>
            </a:r>
            <a:endParaRPr lang="vi-VN" sz="2200" b="1"/>
          </a:p>
        </p:txBody>
      </p:sp>
      <p:sp>
        <p:nvSpPr>
          <p:cNvPr id="3" name="Hộp Văn bản 2"/>
          <p:cNvSpPr txBox="1"/>
          <p:nvPr/>
        </p:nvSpPr>
        <p:spPr>
          <a:xfrm>
            <a:off x="132080" y="737841"/>
            <a:ext cx="8981440" cy="2150397"/>
          </a:xfrm>
          <a:prstGeom prst="rect">
            <a:avLst/>
          </a:prstGeom>
          <a:noFill/>
        </p:spPr>
        <p:txBody>
          <a:bodyPr wrap="square">
            <a:spAutoFit/>
          </a:bodyPr>
          <a:lstStyle>
            <a:defPPr>
              <a:defRPr lang="en-US"/>
            </a:defPPr>
            <a:lvl1pPr algn="just">
              <a:lnSpc>
                <a:spcPct val="150000"/>
              </a:lnSpc>
              <a:defRPr sz="2300" b="1"/>
            </a:lvl1pPr>
          </a:lstStyle>
          <a:p>
            <a:r>
              <a:rPr lang="vi-VN"/>
              <a:t>Câu 14. Khí lò cao trong sản xuất gang thép thường chứa các khí gì? Các khí này ảnh hưởng thế nào tới môi trường xung quanh? Em hãy đề xuất cách xử lí các khí này trước khi thải ra môi trường xung quanh.</a:t>
            </a:r>
            <a:endParaRPr lang="vi-VN"/>
          </a:p>
        </p:txBody>
      </p:sp>
      <p:sp>
        <p:nvSpPr>
          <p:cNvPr id="9" name="Hộp Văn bản 8"/>
          <p:cNvSpPr txBox="1"/>
          <p:nvPr/>
        </p:nvSpPr>
        <p:spPr>
          <a:xfrm>
            <a:off x="167640" y="3290799"/>
            <a:ext cx="8808720" cy="2176943"/>
          </a:xfrm>
          <a:prstGeom prst="rect">
            <a:avLst/>
          </a:prstGeom>
          <a:solidFill>
            <a:schemeClr val="accent2">
              <a:lumMod val="20000"/>
              <a:lumOff val="80000"/>
            </a:schemeClr>
          </a:solidFill>
        </p:spPr>
        <p:txBody>
          <a:bodyPr wrap="square">
            <a:spAutoFit/>
          </a:bodyPr>
          <a:lstStyle/>
          <a:p>
            <a:pPr algn="just">
              <a:lnSpc>
                <a:spcPct val="120000"/>
              </a:lnSpc>
            </a:pPr>
            <a:r>
              <a:rPr lang="vi-VN" sz="2300" b="1">
                <a:solidFill>
                  <a:srgbClr val="FF0000"/>
                </a:solidFill>
              </a:rPr>
              <a:t>Khí thoát ra từ lò cao sản xuất gang thường có nhiều CO</a:t>
            </a:r>
            <a:r>
              <a:rPr lang="vi-VN" sz="2300" b="1" baseline="-25000">
                <a:solidFill>
                  <a:srgbClr val="FF0000"/>
                </a:solidFill>
              </a:rPr>
              <a:t>2</a:t>
            </a:r>
            <a:r>
              <a:rPr lang="vi-VN" sz="2300" b="1">
                <a:solidFill>
                  <a:srgbClr val="FF0000"/>
                </a:solidFill>
              </a:rPr>
              <a:t>, CO và một số khí như SO</a:t>
            </a:r>
            <a:r>
              <a:rPr lang="vi-VN" sz="2300" b="1" baseline="-25000">
                <a:solidFill>
                  <a:srgbClr val="FF0000"/>
                </a:solidFill>
              </a:rPr>
              <a:t>2</a:t>
            </a:r>
            <a:r>
              <a:rPr lang="vi-VN" sz="2300" b="1">
                <a:solidFill>
                  <a:srgbClr val="FF0000"/>
                </a:solidFill>
              </a:rPr>
              <a:t>, NO, NO</a:t>
            </a:r>
            <a:r>
              <a:rPr lang="vi-VN" sz="2300" b="1" baseline="-25000">
                <a:solidFill>
                  <a:srgbClr val="FF0000"/>
                </a:solidFill>
              </a:rPr>
              <a:t>2</a:t>
            </a:r>
            <a:r>
              <a:rPr lang="vi-VN" sz="2300" b="1">
                <a:solidFill>
                  <a:srgbClr val="FF0000"/>
                </a:solidFill>
              </a:rPr>
              <a:t>, CH</a:t>
            </a:r>
            <a:r>
              <a:rPr lang="vi-VN" sz="2300" b="1" baseline="-25000">
                <a:solidFill>
                  <a:srgbClr val="FF0000"/>
                </a:solidFill>
              </a:rPr>
              <a:t>4</a:t>
            </a:r>
            <a:r>
              <a:rPr lang="vi-VN" sz="2300" b="1">
                <a:solidFill>
                  <a:srgbClr val="FF0000"/>
                </a:solidFill>
              </a:rPr>
              <a:t>,... gây ra sự gia tăng hiệu ứng nhà kính, mưa acid và ô nhiễm không khí,... Cần đốt cháy và hấp thụ sản phẩm vào một số dung dịch đặc biệt (như dung dịch Ca(OH)</a:t>
            </a:r>
            <a:r>
              <a:rPr lang="vi-VN" sz="2300" b="1" baseline="-25000">
                <a:solidFill>
                  <a:srgbClr val="FF0000"/>
                </a:solidFill>
              </a:rPr>
              <a:t>2</a:t>
            </a:r>
            <a:r>
              <a:rPr lang="vi-VN" sz="2300" b="1">
                <a:solidFill>
                  <a:srgbClr val="FF0000"/>
                </a:solidFill>
              </a:rPr>
              <a:t>).</a:t>
            </a:r>
            <a:endParaRPr lang="vi-VN" sz="23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pic>
        <p:nvPicPr>
          <p:cNvPr id="1026" name="Picture 2" descr="Việt Nam sở hữu trữ lượng quặng bôxít lớn thứ hai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28" y="1559409"/>
            <a:ext cx="2502207"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Hộp Văn bản 13"/>
          <p:cNvSpPr txBox="1"/>
          <p:nvPr/>
        </p:nvSpPr>
        <p:spPr>
          <a:xfrm>
            <a:off x="3436436" y="3790011"/>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hematite</a:t>
            </a:r>
            <a:endParaRPr lang="vi-VN" sz="2000" b="1">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thành phần chủ yếu là (Fe</a:t>
            </a:r>
            <a:r>
              <a:rPr lang="vi-VN" sz="2000" b="1" baseline="-25000">
                <a:solidFill>
                  <a:srgbClr val="FF0000"/>
                </a:solidFill>
                <a:latin typeface="Times New Roman" panose="02020603050405020304" pitchFamily="18" charset="0"/>
                <a:cs typeface="Times New Roman" panose="02020603050405020304" pitchFamily="18" charset="0"/>
              </a:rPr>
              <a:t>2</a:t>
            </a:r>
            <a:r>
              <a:rPr lang="vi-VN" sz="2000" b="1">
                <a:solidFill>
                  <a:srgbClr val="FF0000"/>
                </a:solidFill>
                <a:latin typeface="Times New Roman" panose="02020603050405020304" pitchFamily="18" charset="0"/>
                <a:cs typeface="Times New Roman" panose="02020603050405020304" pitchFamily="18" charset="0"/>
              </a:rPr>
              <a:t>O</a:t>
            </a:r>
            <a:r>
              <a:rPr lang="vi-VN" sz="2000" b="1" baseline="-25000">
                <a:solidFill>
                  <a:srgbClr val="FF0000"/>
                </a:solidFill>
                <a:latin typeface="Times New Roman" panose="02020603050405020304" pitchFamily="18" charset="0"/>
                <a:cs typeface="Times New Roman" panose="02020603050405020304" pitchFamily="18" charset="0"/>
              </a:rPr>
              <a:t>3</a:t>
            </a:r>
            <a:r>
              <a:rPr lang="vi-VN" sz="2000" b="1">
                <a:solidFill>
                  <a:srgbClr val="FF0000"/>
                </a:solidFill>
                <a:latin typeface="Times New Roman" panose="02020603050405020304" pitchFamily="18" charset="0"/>
                <a:cs typeface="Times New Roman" panose="02020603050405020304" pitchFamily="18" charset="0"/>
              </a:rPr>
              <a:t>)</a:t>
            </a:r>
            <a:endParaRPr lang="vi-VN" sz="2000" b="1">
              <a:solidFill>
                <a:srgbClr val="FF0000"/>
              </a:solidFill>
              <a:latin typeface="Times New Roman" panose="02020603050405020304" pitchFamily="18" charset="0"/>
              <a:cs typeface="Times New Roman" panose="02020603050405020304" pitchFamily="18" charset="0"/>
            </a:endParaRPr>
          </a:p>
        </p:txBody>
      </p:sp>
      <p:sp>
        <p:nvSpPr>
          <p:cNvPr id="16" name="Hộp Văn bản 15"/>
          <p:cNvSpPr txBox="1"/>
          <p:nvPr/>
        </p:nvSpPr>
        <p:spPr>
          <a:xfrm>
            <a:off x="218619" y="3790011"/>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bauxite</a:t>
            </a:r>
            <a:endParaRPr lang="vi-VN" sz="2000" b="1">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thành phần chủ yếu là (Al</a:t>
            </a:r>
            <a:r>
              <a:rPr lang="vi-VN" sz="2000" b="1" baseline="-25000">
                <a:solidFill>
                  <a:srgbClr val="FF0000"/>
                </a:solidFill>
                <a:latin typeface="Times New Roman" panose="02020603050405020304" pitchFamily="18" charset="0"/>
                <a:cs typeface="Times New Roman" panose="02020603050405020304" pitchFamily="18" charset="0"/>
              </a:rPr>
              <a:t>2</a:t>
            </a:r>
            <a:r>
              <a:rPr lang="vi-VN" sz="2000" b="1">
                <a:solidFill>
                  <a:srgbClr val="FF0000"/>
                </a:solidFill>
                <a:latin typeface="Times New Roman" panose="02020603050405020304" pitchFamily="18" charset="0"/>
                <a:cs typeface="Times New Roman" panose="02020603050405020304" pitchFamily="18" charset="0"/>
              </a:rPr>
              <a:t>O</a:t>
            </a:r>
            <a:r>
              <a:rPr lang="vi-VN" sz="2000" b="1" baseline="-25000">
                <a:solidFill>
                  <a:srgbClr val="FF0000"/>
                </a:solidFill>
                <a:latin typeface="Times New Roman" panose="02020603050405020304" pitchFamily="18" charset="0"/>
                <a:cs typeface="Times New Roman" panose="02020603050405020304" pitchFamily="18" charset="0"/>
              </a:rPr>
              <a:t>3</a:t>
            </a:r>
            <a:r>
              <a:rPr lang="vi-VN" sz="2000" b="1">
                <a:solidFill>
                  <a:srgbClr val="FF0000"/>
                </a:solidFill>
                <a:latin typeface="Times New Roman" panose="02020603050405020304" pitchFamily="18" charset="0"/>
                <a:cs typeface="Times New Roman" panose="02020603050405020304" pitchFamily="18" charset="0"/>
              </a:rPr>
              <a:t>)</a:t>
            </a:r>
            <a:endParaRPr lang="vi-VN" sz="2000" b="1">
              <a:solidFill>
                <a:srgbClr val="FF0000"/>
              </a:solidFill>
              <a:latin typeface="Times New Roman" panose="02020603050405020304" pitchFamily="18" charset="0"/>
              <a:cs typeface="Times New Roman" panose="02020603050405020304" pitchFamily="18" charset="0"/>
            </a:endParaRPr>
          </a:p>
        </p:txBody>
      </p:sp>
      <p:pic>
        <p:nvPicPr>
          <p:cNvPr id="18" name="Hình ảnh 17"/>
          <p:cNvPicPr>
            <a:picLocks noChangeAspect="1"/>
          </p:cNvPicPr>
          <p:nvPr/>
        </p:nvPicPr>
        <p:blipFill>
          <a:blip r:embed="rId4"/>
          <a:stretch>
            <a:fillRect/>
          </a:stretch>
        </p:blipFill>
        <p:spPr>
          <a:xfrm>
            <a:off x="3320896" y="1559409"/>
            <a:ext cx="2502207"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Hình ảnh 18"/>
          <p:cNvPicPr>
            <a:picLocks noChangeAspect="1"/>
          </p:cNvPicPr>
          <p:nvPr/>
        </p:nvPicPr>
        <p:blipFill>
          <a:blip r:embed="rId5"/>
          <a:stretch>
            <a:fillRect/>
          </a:stretch>
        </p:blipFill>
        <p:spPr>
          <a:xfrm>
            <a:off x="6486264" y="1559409"/>
            <a:ext cx="2400905" cy="2111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Hộp Văn bản 19"/>
          <p:cNvSpPr txBox="1"/>
          <p:nvPr/>
        </p:nvSpPr>
        <p:spPr>
          <a:xfrm>
            <a:off x="6551153" y="3790011"/>
            <a:ext cx="2271126" cy="1198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sz="2000" b="1">
                <a:solidFill>
                  <a:srgbClr val="FF0000"/>
                </a:solidFill>
                <a:latin typeface="Times New Roman" panose="02020603050405020304" pitchFamily="18" charset="0"/>
                <a:cs typeface="Times New Roman" panose="02020603050405020304" pitchFamily="18" charset="0"/>
              </a:rPr>
              <a:t>quặng sphalerite thành phần chủ yếu là (ZnS)</a:t>
            </a:r>
            <a:endParaRPr lang="vi-VN" sz="2000" b="1">
              <a:solidFill>
                <a:srgbClr val="FF0000"/>
              </a:solidFill>
              <a:latin typeface="Times New Roman" panose="02020603050405020304" pitchFamily="18" charset="0"/>
              <a:cs typeface="Times New Roman" panose="02020603050405020304" pitchFamily="18" charset="0"/>
            </a:endParaRPr>
          </a:p>
        </p:txBody>
      </p:sp>
      <p:sp>
        <p:nvSpPr>
          <p:cNvPr id="8" name="Hình chữ nhật: Góc Tròn 7"/>
          <p:cNvSpPr/>
          <p:nvPr/>
        </p:nvSpPr>
        <p:spPr>
          <a:xfrm>
            <a:off x="1447800" y="774554"/>
            <a:ext cx="6548542" cy="46121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bg1"/>
                </a:solidFill>
                <a:latin typeface="Times New Roman" panose="02020603050405020304" pitchFamily="18" charset="0"/>
                <a:cs typeface="Times New Roman" panose="02020603050405020304" pitchFamily="18" charset="0"/>
              </a:rPr>
              <a:t>Quy trình tách kim loại từ quặng</a:t>
            </a:r>
            <a:endParaRPr lang="vi-VN" sz="2400" b="1">
              <a:solidFill>
                <a:schemeClr val="bg1"/>
              </a:solidFill>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109309" y="5187095"/>
            <a:ext cx="8925380" cy="1445260"/>
          </a:xfrm>
          <a:prstGeom prst="rect">
            <a:avLst/>
          </a:prstGeom>
          <a:noFill/>
          <a:ln w="28575">
            <a:solidFill>
              <a:srgbClr val="FF0000"/>
            </a:solidFill>
          </a:ln>
        </p:spPr>
        <p:txBody>
          <a:bodyPr wrap="square">
            <a:spAutoFit/>
          </a:bodyPr>
          <a:lstStyle/>
          <a:p>
            <a:pPr algn="just"/>
            <a:r>
              <a:rPr lang="vi-VN" sz="2200" b="1" i="1">
                <a:latin typeface="Times New Roman" panose="02020603050405020304" pitchFamily="18" charset="0"/>
                <a:cs typeface="Times New Roman" panose="02020603050405020304" pitchFamily="18" charset="0"/>
              </a:rPr>
              <a:t>Từ các quặng kim loại, người ta làm giàu quặng bằng cách loại bỏ các tạp chất như đất, cát, đá,... Sau đó, tuỳ thuộc vào mức độ hoạt động hoá học của kim loại, có thể lựa chọn phương pháp hoá học phù hợp để tách kim loại ra khỏi hợp chất của nó</a:t>
            </a:r>
            <a:endParaRPr lang="vi-VN" sz="2200" b="1"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6" grpId="0" bldLvl="0" animBg="1"/>
      <p:bldP spid="20" grpId="0" bldLvl="0" animBg="1"/>
      <p:bldP spid="8" grpId="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8" name="Hình chữ nhật: Góc Tròn 7"/>
          <p:cNvSpPr/>
          <p:nvPr/>
        </p:nvSpPr>
        <p:spPr>
          <a:xfrm>
            <a:off x="1447800" y="774554"/>
            <a:ext cx="6548542" cy="46121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bg1"/>
                </a:solidFill>
                <a:latin typeface="Times New Roman" panose="02020603050405020304" pitchFamily="18" charset="0"/>
                <a:cs typeface="Times New Roman" panose="02020603050405020304" pitchFamily="18" charset="0"/>
              </a:rPr>
              <a:t>Phương pháp điện phân nóng chảy</a:t>
            </a:r>
            <a:endParaRPr lang="vi-VN" sz="2400" b="1">
              <a:solidFill>
                <a:schemeClr val="bg1"/>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218440" y="4834805"/>
            <a:ext cx="8707120" cy="970915"/>
          </a:xfrm>
          <a:prstGeom prst="rect">
            <a:avLst/>
          </a:prstGeom>
          <a:solidFill>
            <a:schemeClr val="accent2">
              <a:lumMod val="20000"/>
              <a:lumOff val="80000"/>
            </a:schemeClr>
          </a:solidFill>
        </p:spPr>
        <p:txBody>
          <a:bodyPr wrap="square">
            <a:spAutoFit/>
          </a:bodyPr>
          <a:lstStyle/>
          <a:p>
            <a:pPr algn="just">
              <a:lnSpc>
                <a:spcPct val="130000"/>
              </a:lnSpc>
            </a:pPr>
            <a:r>
              <a:rPr lang="vi-VN" sz="2200" b="1">
                <a:latin typeface="Times New Roman" panose="02020603050405020304" pitchFamily="18" charset="0"/>
                <a:cs typeface="Times New Roman" panose="02020603050405020304" pitchFamily="18" charset="0"/>
              </a:rPr>
              <a:t>Phương pháp điện phân nóng chảy được áp dụng để tách các kim loại hoạt động hoá học mạnh như Na, Ca, Mg, Al,...</a:t>
            </a:r>
            <a:endParaRPr lang="vi-VN" sz="2200" b="1">
              <a:latin typeface="Times New Roman" panose="02020603050405020304" pitchFamily="18" charset="0"/>
              <a:cs typeface="Times New Roman" panose="02020603050405020304" pitchFamily="18" charset="0"/>
            </a:endParaRPr>
          </a:p>
        </p:txBody>
      </p:sp>
      <p:pic>
        <p:nvPicPr>
          <p:cNvPr id="5" name="Hình ảnh 4"/>
          <p:cNvPicPr>
            <a:picLocks noChangeAspect="1"/>
          </p:cNvPicPr>
          <p:nvPr/>
        </p:nvPicPr>
        <p:blipFill>
          <a:blip r:embed="rId3"/>
          <a:stretch>
            <a:fillRect/>
          </a:stretch>
        </p:blipFill>
        <p:spPr>
          <a:xfrm>
            <a:off x="218440" y="1637640"/>
            <a:ext cx="3637915" cy="2731287"/>
          </a:xfrm>
          <a:prstGeom prst="rect">
            <a:avLst/>
          </a:prstGeom>
        </p:spPr>
      </p:pic>
      <p:pic>
        <p:nvPicPr>
          <p:cNvPr id="7" name="Hình ảnh 6"/>
          <p:cNvPicPr>
            <a:picLocks noChangeAspect="1"/>
          </p:cNvPicPr>
          <p:nvPr/>
        </p:nvPicPr>
        <p:blipFill>
          <a:blip r:embed="rId4"/>
          <a:stretch>
            <a:fillRect/>
          </a:stretch>
        </p:blipFill>
        <p:spPr>
          <a:xfrm>
            <a:off x="4572000" y="1540022"/>
            <a:ext cx="4246880" cy="3031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8" name="Hình chữ nhật: Góc Tròn 7"/>
          <p:cNvSpPr/>
          <p:nvPr/>
        </p:nvSpPr>
        <p:spPr>
          <a:xfrm>
            <a:off x="1447800" y="774554"/>
            <a:ext cx="6548542" cy="46121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bg1"/>
                </a:solidFill>
                <a:latin typeface="Times New Roman" panose="02020603050405020304" pitchFamily="18" charset="0"/>
                <a:cs typeface="Times New Roman" panose="02020603050405020304" pitchFamily="18" charset="0"/>
              </a:rPr>
              <a:t>Phương pháp nhiệt luyện</a:t>
            </a:r>
            <a:endParaRPr lang="vi-VN" sz="2400" b="1">
              <a:solidFill>
                <a:schemeClr val="bg1"/>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218440" y="4784476"/>
            <a:ext cx="8707120" cy="1850390"/>
          </a:xfrm>
          <a:prstGeom prst="rect">
            <a:avLst/>
          </a:prstGeom>
          <a:solidFill>
            <a:schemeClr val="accent2">
              <a:lumMod val="20000"/>
              <a:lumOff val="80000"/>
            </a:schemeClr>
          </a:solidFill>
        </p:spPr>
        <p:txBody>
          <a:bodyPr wrap="square">
            <a:spAutoFit/>
          </a:bodyPr>
          <a:lstStyle/>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Phương pháp nhiệt luyện thường được dùng để tách các kim loại hoạt động hoá học trung bình như Fe, Zn,...: có thể dùng các chất như C, CO, H₂, Al,... tác dụng với oxide kim loại ở nhiệt độ cao, thu được kim loại.</a:t>
            </a:r>
            <a:endParaRPr lang="vi-VN" sz="2200" b="1">
              <a:solidFill>
                <a:srgbClr val="FF0000"/>
              </a:solidFill>
              <a:latin typeface="Times New Roman" panose="02020603050405020304" pitchFamily="18" charset="0"/>
              <a:cs typeface="Times New Roman" panose="02020603050405020304" pitchFamily="18" charset="0"/>
            </a:endParaRPr>
          </a:p>
        </p:txBody>
      </p:sp>
      <p:pic>
        <p:nvPicPr>
          <p:cNvPr id="2" name="Hình ảnh 1"/>
          <p:cNvPicPr>
            <a:picLocks noChangeAspect="1"/>
          </p:cNvPicPr>
          <p:nvPr/>
        </p:nvPicPr>
        <p:blipFill>
          <a:blip r:embed="rId3"/>
          <a:stretch>
            <a:fillRect/>
          </a:stretch>
        </p:blipFill>
        <p:spPr>
          <a:xfrm>
            <a:off x="291783" y="1389126"/>
            <a:ext cx="3426777" cy="2733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Các kim loại được điều chế bằng phương pháp thủy luyện - Công Ty Thu mua  phế liệu Giá Cao 24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416" y="1421045"/>
            <a:ext cx="5026343"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5008880" cy="508000"/>
          </a:xfrm>
          <a:prstGeom prst="roundRect">
            <a:avLst>
              <a:gd name="adj"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 PHƯƠNG PHÁP TÁCH KIM LOẠI</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8" name="Hình chữ nhật: Góc Tròn 7"/>
          <p:cNvSpPr/>
          <p:nvPr/>
        </p:nvSpPr>
        <p:spPr>
          <a:xfrm>
            <a:off x="1447800" y="774554"/>
            <a:ext cx="6548542" cy="46121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bg1"/>
                </a:solidFill>
                <a:latin typeface="Times New Roman" panose="02020603050405020304" pitchFamily="18" charset="0"/>
                <a:cs typeface="Times New Roman" panose="02020603050405020304" pitchFamily="18" charset="0"/>
              </a:rPr>
              <a:t>Phương pháp thủy luyện</a:t>
            </a:r>
            <a:endParaRPr lang="vi-VN" sz="2400" b="1">
              <a:solidFill>
                <a:schemeClr val="bg1"/>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218440" y="4970773"/>
            <a:ext cx="8707120" cy="1410970"/>
          </a:xfrm>
          <a:prstGeom prst="rect">
            <a:avLst/>
          </a:prstGeom>
          <a:solidFill>
            <a:schemeClr val="accent2">
              <a:lumMod val="20000"/>
              <a:lumOff val="80000"/>
            </a:schemeClr>
          </a:solidFill>
        </p:spPr>
        <p:txBody>
          <a:bodyPr wrap="square">
            <a:spAutoFit/>
          </a:bodyPr>
          <a:lstStyle/>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Phương pháp thuỷ luyện để tách các kim loại hoạt động hoá học yếu như Ag, được chuyển thành muối tan. Sau đó dùng kim loại hoạt động hóa học mạnh hơn đẩy kim loại yếu hơn ra khỏi muối.</a:t>
            </a:r>
            <a:endParaRPr lang="vi-VN" sz="2200" b="1">
              <a:solidFill>
                <a:srgbClr val="FF0000"/>
              </a:solidFill>
              <a:latin typeface="Times New Roman" panose="02020603050405020304" pitchFamily="18" charset="0"/>
              <a:cs typeface="Times New Roman" panose="02020603050405020304" pitchFamily="18" charset="0"/>
            </a:endParaRPr>
          </a:p>
        </p:txBody>
      </p:sp>
      <p:pic>
        <p:nvPicPr>
          <p:cNvPr id="2" name="Hình ảnh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5552" y="1490157"/>
            <a:ext cx="4562688" cy="3219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Hình ảnh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756327" y="1490157"/>
            <a:ext cx="2836676" cy="3219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p:cNvGrpSpPr/>
          <p:nvPr/>
        </p:nvGrpSpPr>
        <p:grpSpPr>
          <a:xfrm>
            <a:off x="286383" y="3737109"/>
            <a:ext cx="3415932" cy="2881539"/>
            <a:chOff x="296545" y="3737109"/>
            <a:chExt cx="3415932" cy="2881539"/>
          </a:xfrm>
        </p:grpSpPr>
        <p:pic>
          <p:nvPicPr>
            <p:cNvPr id="9" name="Hình ảnh 8"/>
            <p:cNvPicPr>
              <a:picLocks noChangeAspect="1"/>
            </p:cNvPicPr>
            <p:nvPr/>
          </p:nvPicPr>
          <p:blipFill>
            <a:blip r:embed="rId1">
              <a:clrChange>
                <a:clrFrom>
                  <a:srgbClr val="FFFFFF"/>
                </a:clrFrom>
                <a:clrTo>
                  <a:srgbClr val="FFFFFF">
                    <a:alpha val="0"/>
                  </a:srgbClr>
                </a:clrTo>
              </a:clrChange>
            </a:blip>
            <a:stretch>
              <a:fillRect/>
            </a:stretch>
          </p:blipFill>
          <p:spPr>
            <a:xfrm>
              <a:off x="296545" y="3737109"/>
              <a:ext cx="3415932" cy="2802816"/>
            </a:xfrm>
            <a:prstGeom prst="rect">
              <a:avLst/>
            </a:prstGeom>
          </p:spPr>
        </p:pic>
        <p:sp>
          <p:nvSpPr>
            <p:cNvPr id="12" name="Hộp Văn bản 11"/>
            <p:cNvSpPr txBox="1"/>
            <p:nvPr/>
          </p:nvSpPr>
          <p:spPr>
            <a:xfrm>
              <a:off x="1468743" y="6218538"/>
              <a:ext cx="1367682" cy="400110"/>
            </a:xfrm>
            <a:prstGeom prst="rect">
              <a:avLst/>
            </a:prstGeom>
            <a:noFill/>
          </p:spPr>
          <p:txBody>
            <a:bodyPr wrap="none" rtlCol="0">
              <a:spAutoFit/>
            </a:bodyPr>
            <a:lstStyle/>
            <a:p>
              <a:r>
                <a:rPr lang="vi-VN" sz="2000" b="1">
                  <a:solidFill>
                    <a:srgbClr val="00B050"/>
                  </a:solidFill>
                </a:rPr>
                <a:t>Nồi nhôm</a:t>
              </a:r>
              <a:endParaRPr lang="vi-VN" sz="2000" b="1">
                <a:solidFill>
                  <a:srgbClr val="00B050"/>
                </a:solidFill>
              </a:endParaRPr>
            </a:p>
          </p:txBody>
        </p:sp>
      </p:grpSp>
      <p:sp>
        <p:nvSpPr>
          <p:cNvPr id="4" name="Hình chữ nhật: Góc Tròn 3"/>
          <p:cNvSpPr/>
          <p:nvPr/>
        </p:nvSpPr>
        <p:spPr>
          <a:xfrm>
            <a:off x="81280" y="81280"/>
            <a:ext cx="767080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latin typeface="Times New Roman" panose="02020603050405020304" pitchFamily="18" charset="0"/>
                <a:cs typeface="Times New Roman" panose="02020603050405020304" pitchFamily="18" charset="0"/>
              </a:rPr>
              <a:t>II. Quá trình tách một số kim loại có nhiều ứng dụng</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4123055" y="4300643"/>
            <a:ext cx="4848225" cy="1410970"/>
          </a:xfrm>
          <a:prstGeom prst="rect">
            <a:avLst/>
          </a:prstGeom>
          <a:solidFill>
            <a:schemeClr val="accent2">
              <a:lumMod val="20000"/>
              <a:lumOff val="80000"/>
            </a:schemeClr>
          </a:solidFill>
        </p:spPr>
        <p:txBody>
          <a:bodyPr wrap="square">
            <a:spAutoFit/>
          </a:bodyPr>
          <a:lstStyle/>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Sắt, nhôm kẽm được điều chế từ những loại quặng gì? Phương pháp điều chế như thế nào?</a:t>
            </a:r>
            <a:endParaRPr lang="vi-VN" sz="2200" b="1">
              <a:solidFill>
                <a:srgbClr val="FF0000"/>
              </a:solidFill>
              <a:latin typeface="Times New Roman" panose="02020603050405020304" pitchFamily="18" charset="0"/>
              <a:cs typeface="Times New Roman" panose="02020603050405020304" pitchFamily="18" charset="0"/>
            </a:endParaRPr>
          </a:p>
        </p:txBody>
      </p:sp>
      <p:pic>
        <p:nvPicPr>
          <p:cNvPr id="10" name="Hình ảnh 9"/>
          <p:cNvPicPr>
            <a:picLocks noChangeAspect="1"/>
          </p:cNvPicPr>
          <p:nvPr/>
        </p:nvPicPr>
        <p:blipFill>
          <a:blip r:embed="rId4"/>
          <a:stretch>
            <a:fillRect/>
          </a:stretch>
        </p:blipFill>
        <p:spPr>
          <a:xfrm>
            <a:off x="4988560" y="707467"/>
            <a:ext cx="3869057" cy="3413784"/>
          </a:xfrm>
          <a:prstGeom prst="ellipse">
            <a:avLst/>
          </a:prstGeom>
          <a:ln>
            <a:noFill/>
          </a:ln>
          <a:effectLst>
            <a:softEdge rad="112500"/>
          </a:effectLst>
        </p:spPr>
      </p:pic>
      <p:grpSp>
        <p:nvGrpSpPr>
          <p:cNvPr id="15" name="Nhóm 14"/>
          <p:cNvGrpSpPr/>
          <p:nvPr/>
        </p:nvGrpSpPr>
        <p:grpSpPr>
          <a:xfrm>
            <a:off x="296545" y="707467"/>
            <a:ext cx="4529455" cy="3229697"/>
            <a:chOff x="296545" y="707467"/>
            <a:chExt cx="4529455" cy="3229697"/>
          </a:xfrm>
        </p:grpSpPr>
        <p:pic>
          <p:nvPicPr>
            <p:cNvPr id="7" name="Hình ảnh 6"/>
            <p:cNvPicPr>
              <a:picLocks noChangeAspect="1"/>
            </p:cNvPicPr>
            <p:nvPr/>
          </p:nvPicPr>
          <p:blipFill>
            <a:blip r:embed="rId5"/>
            <a:stretch>
              <a:fillRect/>
            </a:stretch>
          </p:blipFill>
          <p:spPr>
            <a:xfrm>
              <a:off x="296545" y="707467"/>
              <a:ext cx="4529455" cy="2802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Hộp Văn bản 10"/>
            <p:cNvSpPr txBox="1"/>
            <p:nvPr/>
          </p:nvSpPr>
          <p:spPr>
            <a:xfrm>
              <a:off x="1717040" y="3537054"/>
              <a:ext cx="1794081" cy="400110"/>
            </a:xfrm>
            <a:prstGeom prst="rect">
              <a:avLst/>
            </a:prstGeom>
            <a:noFill/>
          </p:spPr>
          <p:txBody>
            <a:bodyPr wrap="none" rtlCol="0">
              <a:spAutoFit/>
            </a:bodyPr>
            <a:lstStyle/>
            <a:p>
              <a:r>
                <a:rPr lang="vi-VN" sz="2000" b="1">
                  <a:solidFill>
                    <a:srgbClr val="00B050"/>
                  </a:solidFill>
                </a:rPr>
                <a:t>Cầu sắt, thép</a:t>
              </a:r>
              <a:endParaRPr lang="vi-VN" sz="2000" b="1">
                <a:solidFill>
                  <a:srgbClr val="00B050"/>
                </a:solidFill>
              </a:endParaRPr>
            </a:p>
          </p:txBody>
        </p:sp>
      </p:grpSp>
      <p:pic>
        <p:nvPicPr>
          <p:cNvPr id="13" name="Hình ảnh 12"/>
          <p:cNvPicPr>
            <a:picLocks noChangeAspect="1"/>
          </p:cNvPicPr>
          <p:nvPr/>
        </p:nvPicPr>
        <p:blipFill>
          <a:blip r:embed="rId6">
            <a:clrChange>
              <a:clrFrom>
                <a:srgbClr val="FFFFFF"/>
              </a:clrFrom>
              <a:clrTo>
                <a:srgbClr val="FFFFFF">
                  <a:alpha val="0"/>
                </a:srgbClr>
              </a:clrTo>
            </a:clrChange>
          </a:blip>
          <a:stretch>
            <a:fillRect/>
          </a:stretch>
        </p:blipFill>
        <p:spPr>
          <a:xfrm>
            <a:off x="7922430" y="5667492"/>
            <a:ext cx="1221570" cy="1191775"/>
          </a:xfrm>
          <a:prstGeom prst="rect">
            <a:avLst/>
          </a:prstGeom>
        </p:spPr>
      </p:pic>
      <p:pic>
        <p:nvPicPr>
          <p:cNvPr id="14" name="Hình ảnh 13" descr="Cartoon bee with magnifying glas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21051">
            <a:off x="4413536" y="510229"/>
            <a:ext cx="1297733" cy="1249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p:cNvSpPr/>
          <p:nvPr/>
        </p:nvSpPr>
        <p:spPr>
          <a:xfrm>
            <a:off x="81280" y="81280"/>
            <a:ext cx="7670800" cy="50800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a:t>
            </a:r>
            <a:r>
              <a:rPr lang="en-US" sz="2200" b="1">
                <a:latin typeface="Times New Roman" panose="02020603050405020304" pitchFamily="18" charset="0"/>
                <a:cs typeface="Times New Roman" panose="02020603050405020304" pitchFamily="18" charset="0"/>
              </a:rPr>
              <a:t>I. Quá trình tách một số kim loại có nhiều ứng dụng</a:t>
            </a:r>
            <a:endParaRPr lang="vi-VN" sz="2200" b="1">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8224886" y="34497"/>
            <a:ext cx="919114" cy="530428"/>
          </a:xfrm>
          <a:prstGeom prst="rect">
            <a:avLst/>
          </a:prstGeom>
        </p:spPr>
      </p:pic>
      <p:sp>
        <p:nvSpPr>
          <p:cNvPr id="3" name="Hộp Văn bản 2"/>
          <p:cNvSpPr txBox="1"/>
          <p:nvPr/>
        </p:nvSpPr>
        <p:spPr>
          <a:xfrm>
            <a:off x="116474" y="635447"/>
            <a:ext cx="8961120" cy="530860"/>
          </a:xfrm>
          <a:prstGeom prst="rect">
            <a:avLst/>
          </a:prstGeom>
          <a:solidFill>
            <a:schemeClr val="accent2">
              <a:lumMod val="20000"/>
              <a:lumOff val="80000"/>
            </a:schemeClr>
          </a:solidFill>
        </p:spPr>
        <p:txBody>
          <a:bodyPr wrap="square">
            <a:spAutoFit/>
          </a:bodyPr>
          <a:lstStyle/>
          <a:p>
            <a:pPr algn="just">
              <a:lnSpc>
                <a:spcPct val="130000"/>
              </a:lnSpc>
            </a:pPr>
            <a:r>
              <a:rPr lang="vi-VN" sz="2200" b="1">
                <a:solidFill>
                  <a:srgbClr val="FF0000"/>
                </a:solidFill>
                <a:latin typeface="Times New Roman" panose="02020603050405020304" pitchFamily="18" charset="0"/>
                <a:cs typeface="Times New Roman" panose="02020603050405020304" pitchFamily="18" charset="0"/>
              </a:rPr>
              <a:t>1. Tách nhôm ra khỏi Aluminium oxide bằng phản ứng điện phân</a:t>
            </a:r>
            <a:endParaRPr lang="vi-VN" sz="2200" b="1">
              <a:solidFill>
                <a:srgbClr val="FF0000"/>
              </a:solidFill>
              <a:latin typeface="Times New Roman" panose="02020603050405020304" pitchFamily="18" charset="0"/>
              <a:cs typeface="Times New Roman" panose="02020603050405020304" pitchFamily="18" charset="0"/>
            </a:endParaRPr>
          </a:p>
        </p:txBody>
      </p:sp>
      <p:grpSp>
        <p:nvGrpSpPr>
          <p:cNvPr id="15" name="Nhóm 14"/>
          <p:cNvGrpSpPr/>
          <p:nvPr/>
        </p:nvGrpSpPr>
        <p:grpSpPr>
          <a:xfrm>
            <a:off x="81280" y="2879732"/>
            <a:ext cx="5121427" cy="3705455"/>
            <a:chOff x="81280" y="2879732"/>
            <a:chExt cx="5121427" cy="3705455"/>
          </a:xfrm>
        </p:grpSpPr>
        <p:pic>
          <p:nvPicPr>
            <p:cNvPr id="5" name="Picture 6"/>
            <p:cNvPicPr>
              <a:picLocks noChangeAspect="1"/>
            </p:cNvPicPr>
            <p:nvPr/>
          </p:nvPicPr>
          <p:blipFill>
            <a:blip r:embed="rId3" cstate="print">
              <a:lum bright="-6000" contrast="18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16474" y="2879732"/>
              <a:ext cx="4867427" cy="2931496"/>
            </a:xfrm>
            <a:prstGeom prst="rect">
              <a:avLst/>
            </a:prstGeom>
            <a:noFill/>
            <a:ln>
              <a:solidFill>
                <a:srgbClr val="00B0F0"/>
              </a:solidFill>
            </a:ln>
          </p:spPr>
        </p:pic>
        <p:sp>
          <p:nvSpPr>
            <p:cNvPr id="8" name="Hộp Văn bản 7"/>
            <p:cNvSpPr txBox="1"/>
            <p:nvPr/>
          </p:nvSpPr>
          <p:spPr>
            <a:xfrm>
              <a:off x="81280" y="5940027"/>
              <a:ext cx="5121427" cy="645160"/>
            </a:xfrm>
            <a:prstGeom prst="rect">
              <a:avLst/>
            </a:prstGeom>
            <a:noFill/>
          </p:spPr>
          <p:txBody>
            <a:bodyPr wrap="square" rtlCol="0">
              <a:spAutoFit/>
            </a:bodyPr>
            <a:lstStyle/>
            <a:p>
              <a:pPr algn="ctr"/>
              <a:r>
                <a:rPr lang="vi-VN" b="1">
                  <a:solidFill>
                    <a:srgbClr val="002060"/>
                  </a:solidFill>
                  <a:latin typeface="Times New Roman" panose="02020603050405020304" pitchFamily="18" charset="0"/>
                  <a:cs typeface="Times New Roman" panose="02020603050405020304" pitchFamily="18" charset="0"/>
                </a:rPr>
                <a:t>Hình 20.1: Sơ đồ bể điện phân aluminium oxide nóng chảy</a:t>
              </a:r>
              <a:endParaRPr lang="vi-VN" b="1">
                <a:solidFill>
                  <a:srgbClr val="002060"/>
                </a:solidFill>
                <a:latin typeface="Times New Roman" panose="02020603050405020304" pitchFamily="18" charset="0"/>
                <a:cs typeface="Times New Roman" panose="02020603050405020304" pitchFamily="18" charset="0"/>
              </a:endParaRPr>
            </a:p>
          </p:txBody>
        </p:sp>
      </p:grpSp>
      <p:sp>
        <p:nvSpPr>
          <p:cNvPr id="11" name="Hộp Văn bản 10"/>
          <p:cNvSpPr txBox="1"/>
          <p:nvPr/>
        </p:nvSpPr>
        <p:spPr>
          <a:xfrm>
            <a:off x="81280" y="1213119"/>
            <a:ext cx="8996314" cy="1410970"/>
          </a:xfrm>
          <a:prstGeom prst="rect">
            <a:avLst/>
          </a:prstGeom>
          <a:solidFill>
            <a:schemeClr val="accent6">
              <a:lumMod val="20000"/>
              <a:lumOff val="80000"/>
            </a:schemeClr>
          </a:solidFill>
        </p:spPr>
        <p:txBody>
          <a:bodyPr wrap="square" rtlCol="0">
            <a:spAutoFit/>
          </a:bodyPr>
          <a:lstStyle/>
          <a:p>
            <a:pPr>
              <a:lnSpc>
                <a:spcPct val="130000"/>
              </a:lnSpc>
            </a:pPr>
            <a:r>
              <a:rPr lang="vi-VN" sz="2200" b="1">
                <a:solidFill>
                  <a:srgbClr val="00B0F0"/>
                </a:solidFill>
              </a:rPr>
              <a:t>-</a:t>
            </a:r>
            <a:r>
              <a:rPr lang="vi-VN" sz="2200" b="1">
                <a:solidFill>
                  <a:srgbClr val="00B0F0"/>
                </a:solidFill>
                <a:latin typeface="Times New Roman" panose="02020603050405020304" pitchFamily="18" charset="0"/>
                <a:cs typeface="Times New Roman" panose="02020603050405020304" pitchFamily="18" charset="0"/>
              </a:rPr>
              <a:t> Nguyên liệu: </a:t>
            </a:r>
            <a:r>
              <a:rPr lang="vi-VN" sz="2200" b="1">
                <a:solidFill>
                  <a:srgbClr val="002060"/>
                </a:solidFill>
                <a:latin typeface="Times New Roman" panose="02020603050405020304" pitchFamily="18" charset="0"/>
                <a:cs typeface="Times New Roman" panose="02020603050405020304" pitchFamily="18" charset="0"/>
              </a:rPr>
              <a:t>Quặng bauxite (thành phần chính là Al</a:t>
            </a:r>
            <a:r>
              <a:rPr lang="vi-VN" sz="2200" b="1" baseline="-25000">
                <a:solidFill>
                  <a:srgbClr val="002060"/>
                </a:solidFill>
                <a:latin typeface="Times New Roman" panose="02020603050405020304" pitchFamily="18" charset="0"/>
                <a:cs typeface="Times New Roman" panose="02020603050405020304" pitchFamily="18" charset="0"/>
              </a:rPr>
              <a:t>2</a:t>
            </a:r>
            <a:r>
              <a:rPr lang="vi-VN" sz="2200" b="1">
                <a:solidFill>
                  <a:srgbClr val="002060"/>
                </a:solidFill>
                <a:latin typeface="Times New Roman" panose="02020603050405020304" pitchFamily="18" charset="0"/>
                <a:cs typeface="Times New Roman" panose="02020603050405020304" pitchFamily="18" charset="0"/>
              </a:rPr>
              <a:t>O</a:t>
            </a:r>
            <a:r>
              <a:rPr lang="vi-VN" sz="2200" b="1" baseline="-25000">
                <a:solidFill>
                  <a:srgbClr val="002060"/>
                </a:solidFill>
                <a:latin typeface="Times New Roman" panose="02020603050405020304" pitchFamily="18" charset="0"/>
                <a:cs typeface="Times New Roman" panose="02020603050405020304" pitchFamily="18" charset="0"/>
              </a:rPr>
              <a:t>3</a:t>
            </a:r>
            <a:r>
              <a:rPr lang="vi-VN" sz="2200" b="1">
                <a:solidFill>
                  <a:srgbClr val="002060"/>
                </a:solidFill>
                <a:latin typeface="Times New Roman" panose="02020603050405020304" pitchFamily="18" charset="0"/>
                <a:cs typeface="Times New Roman" panose="02020603050405020304" pitchFamily="18" charset="0"/>
              </a:rPr>
              <a:t>)</a:t>
            </a:r>
            <a:endParaRPr lang="vi-VN" sz="2200" b="1">
              <a:solidFill>
                <a:srgbClr val="002060"/>
              </a:solidFill>
              <a:latin typeface="Times New Roman" panose="02020603050405020304" pitchFamily="18" charset="0"/>
              <a:cs typeface="Times New Roman" panose="02020603050405020304" pitchFamily="18" charset="0"/>
            </a:endParaRPr>
          </a:p>
          <a:p>
            <a:pPr algn="just">
              <a:lnSpc>
                <a:spcPct val="130000"/>
              </a:lnSpc>
            </a:pPr>
            <a:r>
              <a:rPr lang="vi-VN" sz="2200" b="1">
                <a:solidFill>
                  <a:srgbClr val="00B050"/>
                </a:solidFill>
                <a:latin typeface="Times New Roman" panose="02020603050405020304" pitchFamily="18" charset="0"/>
                <a:cs typeface="Times New Roman" panose="02020603050405020304" pitchFamily="18" charset="0"/>
              </a:rPr>
              <a:t>- Trong công nghiệp nhôm được sản xuất bằng phương pháp điện phân nóng chảy Al</a:t>
            </a:r>
            <a:r>
              <a:rPr lang="vi-VN" sz="2200" b="1" baseline="-25000">
                <a:solidFill>
                  <a:srgbClr val="00B050"/>
                </a:solidFill>
                <a:latin typeface="Times New Roman" panose="02020603050405020304" pitchFamily="18" charset="0"/>
                <a:cs typeface="Times New Roman" panose="02020603050405020304" pitchFamily="18" charset="0"/>
              </a:rPr>
              <a:t>2</a:t>
            </a:r>
            <a:r>
              <a:rPr lang="vi-VN" sz="2200" b="1">
                <a:solidFill>
                  <a:srgbClr val="00B050"/>
                </a:solidFill>
                <a:latin typeface="Times New Roman" panose="02020603050405020304" pitchFamily="18" charset="0"/>
                <a:cs typeface="Times New Roman" panose="02020603050405020304" pitchFamily="18" charset="0"/>
              </a:rPr>
              <a:t>O</a:t>
            </a:r>
            <a:r>
              <a:rPr lang="vi-VN" sz="2200" b="1" baseline="-25000">
                <a:solidFill>
                  <a:srgbClr val="00B050"/>
                </a:solidFill>
                <a:latin typeface="Times New Roman" panose="02020603050405020304" pitchFamily="18" charset="0"/>
                <a:cs typeface="Times New Roman" panose="02020603050405020304" pitchFamily="18" charset="0"/>
              </a:rPr>
              <a:t>3</a:t>
            </a:r>
            <a:r>
              <a:rPr lang="vi-VN" sz="2200" b="1">
                <a:solidFill>
                  <a:srgbClr val="00B050"/>
                </a:solidFill>
                <a:latin typeface="Times New Roman" panose="02020603050405020304" pitchFamily="18" charset="0"/>
                <a:cs typeface="Times New Roman" panose="02020603050405020304" pitchFamily="18" charset="0"/>
              </a:rPr>
              <a:t> theo sơ đồ dưới</a:t>
            </a:r>
            <a:endParaRPr lang="vi-VN" sz="2200" b="1">
              <a:solidFill>
                <a:srgbClr val="00B050"/>
              </a:solidFill>
              <a:latin typeface="Times New Roman" panose="02020603050405020304" pitchFamily="18" charset="0"/>
              <a:cs typeface="Times New Roman" panose="02020603050405020304" pitchFamily="18" charset="0"/>
            </a:endParaRPr>
          </a:p>
        </p:txBody>
      </p:sp>
      <p:sp>
        <p:nvSpPr>
          <p:cNvPr id="13" name="Hộp Văn bản 12"/>
          <p:cNvSpPr txBox="1"/>
          <p:nvPr/>
        </p:nvSpPr>
        <p:spPr>
          <a:xfrm>
            <a:off x="5221440" y="4992300"/>
            <a:ext cx="3778733" cy="429895"/>
          </a:xfrm>
          <a:prstGeom prst="rect">
            <a:avLst/>
          </a:prstGeom>
          <a:solidFill>
            <a:schemeClr val="accent2">
              <a:lumMod val="20000"/>
              <a:lumOff val="80000"/>
            </a:schemeClr>
          </a:solidFill>
        </p:spPr>
        <p:txBody>
          <a:bodyPr wrap="square" rtlCol="0">
            <a:spAutoFit/>
          </a:bodyPr>
          <a:lstStyle/>
          <a:p>
            <a:pPr algn="just"/>
            <a:r>
              <a:rPr lang="vi-VN" sz="2200" b="1">
                <a:solidFill>
                  <a:srgbClr val="FF0000"/>
                </a:solidFill>
                <a:latin typeface="Times New Roman" panose="02020603050405020304" pitchFamily="18" charset="0"/>
                <a:cs typeface="Times New Roman" panose="02020603050405020304" pitchFamily="18" charset="0"/>
              </a:rPr>
              <a:t>Phương trình điện phân</a:t>
            </a:r>
            <a:endParaRPr lang="vi-VN" sz="2200" b="1">
              <a:solidFill>
                <a:srgbClr val="FF0000"/>
              </a:solidFill>
              <a:latin typeface="Times New Roman" panose="02020603050405020304" pitchFamily="18" charset="0"/>
              <a:cs typeface="Times New Roman" panose="02020603050405020304" pitchFamily="18" charset="0"/>
            </a:endParaRPr>
          </a:p>
        </p:txBody>
      </p:sp>
      <p:graphicFrame>
        <p:nvGraphicFramePr>
          <p:cNvPr id="14" name="Đối tượng 13"/>
          <p:cNvGraphicFramePr>
            <a:graphicFrameLocks noChangeAspect="1"/>
          </p:cNvGraphicFramePr>
          <p:nvPr/>
        </p:nvGraphicFramePr>
        <p:xfrm>
          <a:off x="5202707" y="5582628"/>
          <a:ext cx="3909226" cy="457200"/>
        </p:xfrm>
        <a:graphic>
          <a:graphicData uri="http://schemas.openxmlformats.org/presentationml/2006/ole">
            <mc:AlternateContent xmlns:mc="http://schemas.openxmlformats.org/markup-compatibility/2006">
              <mc:Choice xmlns:v="urn:schemas-microsoft-com:vml" Requires="v">
                <p:oleObj spid="_x0000_s0" name="Equation" r:id="rId5" imgW="98450400" imgH="10972800" progId="Equation.DSMT4">
                  <p:embed/>
                </p:oleObj>
              </mc:Choice>
              <mc:Fallback>
                <p:oleObj name="Equation" r:id="rId5" imgW="98450400" imgH="10972800" progId="Equation.DSMT4">
                  <p:embed/>
                  <p:pic>
                    <p:nvPicPr>
                      <p:cNvPr id="0" name="Đối tượng 13"/>
                      <p:cNvPicPr/>
                      <p:nvPr/>
                    </p:nvPicPr>
                    <p:blipFill>
                      <a:blip r:embed="rId6"/>
                      <a:stretch>
                        <a:fillRect/>
                      </a:stretch>
                    </p:blipFill>
                    <p:spPr>
                      <a:xfrm>
                        <a:off x="5202707" y="5582628"/>
                        <a:ext cx="3909226" cy="457200"/>
                      </a:xfrm>
                      <a:prstGeom prst="rect">
                        <a:avLst/>
                      </a:prstGeom>
                    </p:spPr>
                  </p:pic>
                </p:oleObj>
              </mc:Fallback>
            </mc:AlternateContent>
          </a:graphicData>
        </a:graphic>
      </p:graphicFrame>
      <p:grpSp>
        <p:nvGrpSpPr>
          <p:cNvPr id="18" name="Nhóm 17"/>
          <p:cNvGrpSpPr/>
          <p:nvPr/>
        </p:nvGrpSpPr>
        <p:grpSpPr>
          <a:xfrm>
            <a:off x="5557521" y="2743122"/>
            <a:ext cx="3220720" cy="1924031"/>
            <a:chOff x="6058370" y="2743122"/>
            <a:chExt cx="2640614" cy="1924031"/>
          </a:xfrm>
        </p:grpSpPr>
        <p:pic>
          <p:nvPicPr>
            <p:cNvPr id="16" name="Picture 2" descr="Việt Nam sở hữu trữ lượng quặng bôxít lớn thứ hai thế giớ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8370" y="2743122"/>
              <a:ext cx="2640614" cy="1924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Hộp Văn bản 16"/>
            <p:cNvSpPr txBox="1"/>
            <p:nvPr/>
          </p:nvSpPr>
          <p:spPr>
            <a:xfrm>
              <a:off x="6949681" y="4272943"/>
              <a:ext cx="1566754" cy="3942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vi-VN" b="1">
                  <a:solidFill>
                    <a:srgbClr val="FF0000"/>
                  </a:solidFill>
                </a:rPr>
                <a:t>quặng bauxite</a:t>
              </a:r>
              <a:endParaRPr lang="vi-VN" b="1">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bldLvl="0" animBg="1"/>
      <p:bldP spid="13" grpId="0" bldLvl="0" animBg="1"/>
    </p:bldLst>
  </p:timing>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1 Tùy chỉn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11349</Words>
  <Application>WPS Presentation</Application>
  <PresentationFormat>Trình chiếu Trên màn hình (4:3)</PresentationFormat>
  <Paragraphs>301</Paragraphs>
  <Slides>36</Slides>
  <Notes>2</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6</vt:i4>
      </vt:variant>
      <vt:variant>
        <vt:lpstr>幻灯片标题</vt:lpstr>
      </vt:variant>
      <vt:variant>
        <vt:i4>36</vt:i4>
      </vt:variant>
    </vt:vector>
  </HeadingPairs>
  <TitlesOfParts>
    <vt:vector size="55" baseType="lpstr">
      <vt:lpstr>Arial</vt:lpstr>
      <vt:lpstr>SimSun</vt:lpstr>
      <vt:lpstr>Wingdings</vt:lpstr>
      <vt:lpstr>Algerian</vt:lpstr>
      <vt:lpstr>Aldhabi</vt:lpstr>
      <vt:lpstr>Aptos ExtraBold</vt:lpstr>
      <vt:lpstr>Calibri</vt:lpstr>
      <vt:lpstr>Microsoft YaHei</vt:lpstr>
      <vt:lpstr>Arial Unicode MS</vt:lpstr>
      <vt:lpstr>Aptos</vt:lpstr>
      <vt:lpstr>Segoe Print</vt:lpstr>
      <vt:lpstr>Times New Roman</vt:lpstr>
      <vt:lpstr>Chủ đề Office</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Thành Kiên</dc:creator>
  <cp:lastModifiedBy>Admin</cp:lastModifiedBy>
  <cp:revision>46</cp:revision>
  <dcterms:created xsi:type="dcterms:W3CDTF">2024-08-12T00:53:00Z</dcterms:created>
  <dcterms:modified xsi:type="dcterms:W3CDTF">2024-08-14T02:17:05Z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2024-08-12T00:53:10Z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3c202747-4328-4a8e-bbde-26f7674ce80e</vt:lpwstr>
  </property>
  <property fmtid="{D5CDD505-2E9C-101B-9397-08002B2CF9AE}" pid="8" name="MSIP_Label_defa4170-0d19-0005-0004-bc88714345d2_ContentBits">
    <vt:lpwstr>0</vt:lpwstr>
  </property>
  <property fmtid="{D5CDD505-2E9C-101B-9397-08002B2CF9AE}" pid="9" name="ICV">
    <vt:lpwstr>03406B316FB24318B7E932CDF8B684A2_12</vt:lpwstr>
  </property>
  <property fmtid="{D5CDD505-2E9C-101B-9397-08002B2CF9AE}" pid="10" name="KSOProductBuildVer">
    <vt:lpwstr>1033-12.2.0.17545</vt:lpwstr>
  </property>
</Properties>
</file>