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3"/>
  </p:notesMasterIdLst>
  <p:sldIdLst>
    <p:sldId id="256" r:id="rId3"/>
    <p:sldId id="271" r:id="rId4"/>
    <p:sldId id="321" r:id="rId5"/>
    <p:sldId id="258" r:id="rId6"/>
    <p:sldId id="274" r:id="rId7"/>
    <p:sldId id="275" r:id="rId8"/>
    <p:sldId id="276" r:id="rId9"/>
    <p:sldId id="278" r:id="rId10"/>
    <p:sldId id="279" r:id="rId11"/>
    <p:sldId id="281" r:id="rId12"/>
    <p:sldId id="283" r:id="rId13"/>
    <p:sldId id="284" r:id="rId14"/>
    <p:sldId id="322" r:id="rId15"/>
    <p:sldId id="287" r:id="rId16"/>
    <p:sldId id="323" r:id="rId17"/>
    <p:sldId id="324" r:id="rId18"/>
    <p:sldId id="325" r:id="rId19"/>
    <p:sldId id="257" r:id="rId20"/>
    <p:sldId id="326" r:id="rId21"/>
    <p:sldId id="297" r:id="rId22"/>
    <p:sldId id="299" r:id="rId23"/>
    <p:sldId id="309" r:id="rId24"/>
    <p:sldId id="300" r:id="rId25"/>
    <p:sldId id="301" r:id="rId26"/>
    <p:sldId id="302" r:id="rId27"/>
    <p:sldId id="307" r:id="rId28"/>
    <p:sldId id="308" r:id="rId29"/>
    <p:sldId id="304" r:id="rId30"/>
    <p:sldId id="305" r:id="rId31"/>
    <p:sldId id="259" r:id="rId32"/>
    <p:sldId id="310" r:id="rId33"/>
    <p:sldId id="312" r:id="rId34"/>
    <p:sldId id="313" r:id="rId35"/>
    <p:sldId id="314" r:id="rId36"/>
    <p:sldId id="315" r:id="rId37"/>
    <p:sldId id="316" r:id="rId38"/>
    <p:sldId id="317" r:id="rId39"/>
    <p:sldId id="319" r:id="rId40"/>
    <p:sldId id="318" r:id="rId41"/>
    <p:sldId id="270" r:id="rId42"/>
  </p:sldIdLst>
  <p:sldSz cx="18288000" cy="10287000"/>
  <p:notesSz cx="6858000" cy="9144000"/>
  <p:embeddedFontLs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Cambria Math" panose="02040503050406030204" pitchFamily="18"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9276"/>
    <a:srgbClr val="FFFF93"/>
    <a:srgbClr val="FBF6EB"/>
    <a:srgbClr val="A0B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3883" autoAdjust="0"/>
  </p:normalViewPr>
  <p:slideViewPr>
    <p:cSldViewPr>
      <p:cViewPr varScale="1">
        <p:scale>
          <a:sx n="57" d="100"/>
          <a:sy n="57" d="100"/>
        </p:scale>
        <p:origin x="56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B23F7-FC38-4C88-A72F-87CB088EACC8}" type="datetimeFigureOut">
              <a:rPr lang="en-US" smtClean="0"/>
              <a:t>14/9/2025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17C81-300A-4938-B8BA-BF8074D48A08}" type="slidenum">
              <a:rPr lang="en-US" smtClean="0"/>
              <a:t>‹#›</a:t>
            </a:fld>
            <a:endParaRPr lang="en-US"/>
          </a:p>
        </p:txBody>
      </p:sp>
    </p:spTree>
    <p:extLst>
      <p:ext uri="{BB962C8B-B14F-4D97-AF65-F5344CB8AC3E}">
        <p14:creationId xmlns:p14="http://schemas.microsoft.com/office/powerpoint/2010/main" val="328852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64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26</a:t>
            </a:fld>
            <a:endParaRPr lang="en-US"/>
          </a:p>
        </p:txBody>
      </p:sp>
    </p:spTree>
    <p:extLst>
      <p:ext uri="{BB962C8B-B14F-4D97-AF65-F5344CB8AC3E}">
        <p14:creationId xmlns:p14="http://schemas.microsoft.com/office/powerpoint/2010/main" val="45840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66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36</a:t>
            </a:fld>
            <a:endParaRPr lang="en-US"/>
          </a:p>
        </p:txBody>
      </p:sp>
    </p:spTree>
    <p:extLst>
      <p:ext uri="{BB962C8B-B14F-4D97-AF65-F5344CB8AC3E}">
        <p14:creationId xmlns:p14="http://schemas.microsoft.com/office/powerpoint/2010/main" val="955138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14/09/2025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492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14/09/2025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882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14/09/2025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1213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14/09/2025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134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14/09/2025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40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14/09/2025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529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14/09/2025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5086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14/09/2025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617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14/09/2025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9615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14/09/2025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4021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14/09/2025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16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14/09/2025</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3741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6.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12.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png"/><Relationship Id="rId28" Type="http://schemas.openxmlformats.org/officeDocument/2006/relationships/image" Target="../media/image62.png"/><Relationship Id="rId4" Type="http://schemas.openxmlformats.org/officeDocument/2006/relationships/image" Target="../media/image52.sv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60.wmf"/><Relationship Id="rId5" Type="http://schemas.openxmlformats.org/officeDocument/2006/relationships/image" Target="../media/image58.wmf"/><Relationship Id="rId10" Type="http://schemas.openxmlformats.org/officeDocument/2006/relationships/oleObject" Target="../embeddings/oleObject5.bin"/><Relationship Id="rId4" Type="http://schemas.openxmlformats.org/officeDocument/2006/relationships/oleObject" Target="../embeddings/oleObject3.bin"/><Relationship Id="rId9"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63.png"/></Relationships>
</file>

<file path=ppt/slides/_rels/slide15.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4.wmf"/><Relationship Id="rId7" Type="http://schemas.openxmlformats.org/officeDocument/2006/relationships/oleObject" Target="../embeddings/oleObject9.bin"/><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image" Target="../media/image65.wmf"/><Relationship Id="rId5" Type="http://schemas.openxmlformats.org/officeDocument/2006/relationships/oleObject" Target="../embeddings/oleObject8.bin"/><Relationship Id="rId10" Type="http://schemas.openxmlformats.org/officeDocument/2006/relationships/image" Target="../media/image67.wmf"/><Relationship Id="rId4" Type="http://schemas.openxmlformats.org/officeDocument/2006/relationships/oleObject" Target="../embeddings/oleObject7.bin"/><Relationship Id="rId9"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0.wmf"/><Relationship Id="rId5" Type="http://schemas.openxmlformats.org/officeDocument/2006/relationships/oleObject" Target="../embeddings/oleObject12.bin"/><Relationship Id="rId10" Type="http://schemas.openxmlformats.org/officeDocument/2006/relationships/image" Target="../media/image21.wmf"/><Relationship Id="rId4" Type="http://schemas.openxmlformats.org/officeDocument/2006/relationships/image" Target="../media/image69.wmf"/><Relationship Id="rId9"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72.wmf"/><Relationship Id="rId7" Type="http://schemas.openxmlformats.org/officeDocument/2006/relationships/oleObject" Target="../embeddings/oleObject18.bin"/><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image" Target="../media/image73.wmf"/><Relationship Id="rId11" Type="http://schemas.openxmlformats.org/officeDocument/2006/relationships/image" Target="../media/image77.emf"/><Relationship Id="rId5" Type="http://schemas.openxmlformats.org/officeDocument/2006/relationships/oleObject" Target="../embeddings/oleObject17.bin"/><Relationship Id="rId10" Type="http://schemas.openxmlformats.org/officeDocument/2006/relationships/image" Target="../media/image76.emf"/><Relationship Id="rId4" Type="http://schemas.openxmlformats.org/officeDocument/2006/relationships/oleObject" Target="../embeddings/oleObject16.bin"/><Relationship Id="rId9" Type="http://schemas.openxmlformats.org/officeDocument/2006/relationships/image" Target="../media/image75.emf"/></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oleObject" Target="../embeddings/oleObject25.bin"/><Relationship Id="rId3" Type="http://schemas.openxmlformats.org/officeDocument/2006/relationships/image" Target="../media/image80.wmf"/><Relationship Id="rId7" Type="http://schemas.openxmlformats.org/officeDocument/2006/relationships/image" Target="../media/image82.wmf"/><Relationship Id="rId12" Type="http://schemas.openxmlformats.org/officeDocument/2006/relationships/oleObject" Target="../embeddings/oleObject24.bin"/><Relationship Id="rId17" Type="http://schemas.openxmlformats.org/officeDocument/2006/relationships/oleObject" Target="../embeddings/oleObject27.bin"/><Relationship Id="rId2" Type="http://schemas.openxmlformats.org/officeDocument/2006/relationships/oleObject" Target="../embeddings/oleObject19.bin"/><Relationship Id="rId16" Type="http://schemas.openxmlformats.org/officeDocument/2006/relationships/image" Target="../media/image86.wmf"/><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84.wmf"/><Relationship Id="rId5" Type="http://schemas.openxmlformats.org/officeDocument/2006/relationships/image" Target="../media/image81.wmf"/><Relationship Id="rId15" Type="http://schemas.openxmlformats.org/officeDocument/2006/relationships/oleObject" Target="../embeddings/oleObject26.bin"/><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83.wmf"/><Relationship Id="rId14" Type="http://schemas.openxmlformats.org/officeDocument/2006/relationships/image" Target="../media/image85.wmf"/></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20.png"/><Relationship Id="rId4"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99.svg"/><Relationship Id="rId18" Type="http://schemas.openxmlformats.org/officeDocument/2006/relationships/image" Target="../media/image102.png"/><Relationship Id="rId3" Type="http://schemas.openxmlformats.org/officeDocument/2006/relationships/image" Target="../media/image33.svg"/><Relationship Id="rId21" Type="http://schemas.openxmlformats.org/officeDocument/2006/relationships/image" Target="../media/image105.svg"/><Relationship Id="rId7" Type="http://schemas.openxmlformats.org/officeDocument/2006/relationships/image" Target="../media/image95.svg"/><Relationship Id="rId12" Type="http://schemas.openxmlformats.org/officeDocument/2006/relationships/image" Target="../media/image98.png"/><Relationship Id="rId17" Type="http://schemas.openxmlformats.org/officeDocument/2006/relationships/image" Target="../media/image101.svg"/><Relationship Id="rId2" Type="http://schemas.openxmlformats.org/officeDocument/2006/relationships/image" Target="../media/image32.png"/><Relationship Id="rId16" Type="http://schemas.openxmlformats.org/officeDocument/2006/relationships/image" Target="../media/image100.png"/><Relationship Id="rId20"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image" Target="../media/image52.svg"/><Relationship Id="rId5" Type="http://schemas.openxmlformats.org/officeDocument/2006/relationships/image" Target="../media/image93.svg"/><Relationship Id="rId15" Type="http://schemas.openxmlformats.org/officeDocument/2006/relationships/image" Target="../media/image10.svg"/><Relationship Id="rId10" Type="http://schemas.openxmlformats.org/officeDocument/2006/relationships/image" Target="../media/image51.png"/><Relationship Id="rId19" Type="http://schemas.openxmlformats.org/officeDocument/2006/relationships/image" Target="../media/image103.svg"/><Relationship Id="rId4" Type="http://schemas.openxmlformats.org/officeDocument/2006/relationships/image" Target="../media/image92.png"/><Relationship Id="rId9" Type="http://schemas.openxmlformats.org/officeDocument/2006/relationships/image" Target="../media/image97.svg"/><Relationship Id="rId1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7.png"/></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8.png"/><Relationship Id="rId1" Type="http://schemas.openxmlformats.org/officeDocument/2006/relationships/slideLayout" Target="../slideLayouts/slideLayout13.xml"/><Relationship Id="rId5" Type="http://schemas.openxmlformats.org/officeDocument/2006/relationships/image" Target="../media/image960.png"/><Relationship Id="rId4" Type="http://schemas.openxmlformats.org/officeDocument/2006/relationships/image" Target="../media/image107.png"/></Relationships>
</file>

<file path=ppt/slides/_rels/slide2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07.pn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7.png"/><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8.png"/><Relationship Id="rId1" Type="http://schemas.openxmlformats.org/officeDocument/2006/relationships/slideLayout" Target="../slideLayouts/slideLayout13.xml"/><Relationship Id="rId4" Type="http://schemas.openxmlformats.org/officeDocument/2006/relationships/image" Target="../media/image107.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8.png"/><Relationship Id="rId1" Type="http://schemas.openxmlformats.org/officeDocument/2006/relationships/slideLayout" Target="../slideLayouts/slideLayout13.xml"/><Relationship Id="rId4" Type="http://schemas.openxmlformats.org/officeDocument/2006/relationships/image" Target="../media/image107.png"/></Relationships>
</file>

<file path=ppt/slides/_rels/slide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31.xml.rels><?xml version="1.0" encoding="UTF-8" standalone="yes"?>
<Relationships xmlns="http://schemas.openxmlformats.org/package/2006/relationships"><Relationship Id="rId13" Type="http://schemas.openxmlformats.org/officeDocument/2006/relationships/image" Target="../media/image103.png"/><Relationship Id="rId3" Type="http://schemas.openxmlformats.org/officeDocument/2006/relationships/image" Target="../media/image28.svg"/><Relationship Id="rId12" Type="http://schemas.openxmlformats.org/officeDocument/2006/relationships/image" Target="../media/image1020.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15" Type="http://schemas.openxmlformats.org/officeDocument/2006/relationships/image" Target="../media/image114.png"/><Relationship Id="rId4" Type="http://schemas.openxmlformats.org/officeDocument/2006/relationships/image" Target="../media/image113.png"/><Relationship Id="rId14" Type="http://schemas.openxmlformats.org/officeDocument/2006/relationships/image" Target="../media/image1040.png"/></Relationships>
</file>

<file path=ppt/slides/_rels/slide32.xml.rels><?xml version="1.0" encoding="UTF-8" standalone="yes"?>
<Relationships xmlns="http://schemas.openxmlformats.org/package/2006/relationships"><Relationship Id="rId13" Type="http://schemas.openxmlformats.org/officeDocument/2006/relationships/image" Target="../media/image103.png"/><Relationship Id="rId3" Type="http://schemas.openxmlformats.org/officeDocument/2006/relationships/image" Target="../media/image28.svg"/><Relationship Id="rId12" Type="http://schemas.openxmlformats.org/officeDocument/2006/relationships/image" Target="../media/image1020.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15" Type="http://schemas.openxmlformats.org/officeDocument/2006/relationships/image" Target="../media/image114.png"/><Relationship Id="rId4" Type="http://schemas.openxmlformats.org/officeDocument/2006/relationships/image" Target="../media/image113.png"/><Relationship Id="rId14" Type="http://schemas.openxmlformats.org/officeDocument/2006/relationships/image" Target="../media/image106.png"/></Relationships>
</file>

<file path=ppt/slides/_rels/slide33.xml.rels><?xml version="1.0" encoding="UTF-8" standalone="yes"?>
<Relationships xmlns="http://schemas.openxmlformats.org/package/2006/relationships"><Relationship Id="rId8" Type="http://schemas.openxmlformats.org/officeDocument/2006/relationships/image" Target="../media/image1120.png"/><Relationship Id="rId3" Type="http://schemas.openxmlformats.org/officeDocument/2006/relationships/image" Target="../media/image1070.png"/><Relationship Id="rId7" Type="http://schemas.openxmlformats.org/officeDocument/2006/relationships/image" Target="../media/image1110.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1100.png"/><Relationship Id="rId5" Type="http://schemas.openxmlformats.org/officeDocument/2006/relationships/image" Target="../media/image1090.png"/><Relationship Id="rId10" Type="http://schemas.openxmlformats.org/officeDocument/2006/relationships/image" Target="../media/image116.png"/><Relationship Id="rId4" Type="http://schemas.openxmlformats.org/officeDocument/2006/relationships/image" Target="../media/image1080.png"/><Relationship Id="rId9" Type="http://schemas.openxmlformats.org/officeDocument/2006/relationships/image" Target="../media/image115.png"/></Relationships>
</file>

<file path=ppt/slides/_rels/slide34.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0.png"/><Relationship Id="rId7" Type="http://schemas.openxmlformats.org/officeDocument/2006/relationships/image" Target="../media/image120.png"/><Relationship Id="rId2" Type="http://schemas.openxmlformats.org/officeDocument/2006/relationships/image" Target="../media/image1150.png"/><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35.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99.svg"/><Relationship Id="rId18" Type="http://schemas.openxmlformats.org/officeDocument/2006/relationships/image" Target="../media/image102.png"/><Relationship Id="rId3" Type="http://schemas.openxmlformats.org/officeDocument/2006/relationships/image" Target="../media/image33.svg"/><Relationship Id="rId21" Type="http://schemas.openxmlformats.org/officeDocument/2006/relationships/image" Target="../media/image105.svg"/><Relationship Id="rId7" Type="http://schemas.openxmlformats.org/officeDocument/2006/relationships/image" Target="../media/image95.svg"/><Relationship Id="rId12" Type="http://schemas.openxmlformats.org/officeDocument/2006/relationships/image" Target="../media/image98.png"/><Relationship Id="rId17" Type="http://schemas.openxmlformats.org/officeDocument/2006/relationships/image" Target="../media/image101.svg"/><Relationship Id="rId2" Type="http://schemas.openxmlformats.org/officeDocument/2006/relationships/image" Target="../media/image32.png"/><Relationship Id="rId16" Type="http://schemas.openxmlformats.org/officeDocument/2006/relationships/image" Target="../media/image100.png"/><Relationship Id="rId20"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image" Target="../media/image52.svg"/><Relationship Id="rId5" Type="http://schemas.openxmlformats.org/officeDocument/2006/relationships/image" Target="../media/image93.svg"/><Relationship Id="rId15" Type="http://schemas.openxmlformats.org/officeDocument/2006/relationships/image" Target="../media/image10.svg"/><Relationship Id="rId10" Type="http://schemas.openxmlformats.org/officeDocument/2006/relationships/image" Target="../media/image51.png"/><Relationship Id="rId19" Type="http://schemas.openxmlformats.org/officeDocument/2006/relationships/image" Target="../media/image103.svg"/><Relationship Id="rId4" Type="http://schemas.openxmlformats.org/officeDocument/2006/relationships/image" Target="../media/image92.png"/><Relationship Id="rId9" Type="http://schemas.openxmlformats.org/officeDocument/2006/relationships/image" Target="../media/image97.svg"/><Relationship Id="rId14" Type="http://schemas.openxmlformats.org/officeDocument/2006/relationships/image" Target="../media/image9.png"/></Relationships>
</file>

<file path=ppt/slides/_rels/slide36.xml.rels><?xml version="1.0" encoding="UTF-8" standalone="yes"?>
<Relationships xmlns="http://schemas.openxmlformats.org/package/2006/relationships"><Relationship Id="rId13" Type="http://schemas.openxmlformats.org/officeDocument/2006/relationships/image" Target="../media/image125.png"/><Relationship Id="rId18" Type="http://schemas.openxmlformats.org/officeDocument/2006/relationships/image" Target="../media/image130.png"/><Relationship Id="rId3" Type="http://schemas.openxmlformats.org/officeDocument/2006/relationships/image" Target="../media/image27.png"/><Relationship Id="rId7" Type="http://schemas.openxmlformats.org/officeDocument/2006/relationships/image" Target="../media/image114.png"/><Relationship Id="rId17" Type="http://schemas.openxmlformats.org/officeDocument/2006/relationships/image" Target="../media/image129.png"/><Relationship Id="rId2" Type="http://schemas.openxmlformats.org/officeDocument/2006/relationships/notesSlide" Target="../notesSlides/notesSlide4.xml"/><Relationship Id="rId16"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13.png"/><Relationship Id="rId15" Type="http://schemas.openxmlformats.org/officeDocument/2006/relationships/image" Target="../media/image127.png"/><Relationship Id="rId4" Type="http://schemas.openxmlformats.org/officeDocument/2006/relationships/image" Target="../media/image28.svg"/><Relationship Id="rId14" Type="http://schemas.openxmlformats.org/officeDocument/2006/relationships/image" Target="../media/image126.png"/></Relationships>
</file>

<file path=ppt/slides/_rels/slide37.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3.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16.png"/><Relationship Id="rId4" Type="http://schemas.openxmlformats.org/officeDocument/2006/relationships/image" Target="../media/image115.png"/></Relationships>
</file>

<file path=ppt/slides/_rels/slide38.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4.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16.png"/><Relationship Id="rId4" Type="http://schemas.openxmlformats.org/officeDocument/2006/relationships/image" Target="../media/image115.png"/></Relationships>
</file>

<file path=ppt/slides/_rels/slide3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 Id="rId4" Type="http://schemas.openxmlformats.org/officeDocument/2006/relationships/image" Target="../media/image13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41.svg"/><Relationship Id="rId18" Type="http://schemas.openxmlformats.org/officeDocument/2006/relationships/image" Target="../media/image144.png"/><Relationship Id="rId3" Type="http://schemas.openxmlformats.org/officeDocument/2006/relationships/image" Target="../media/image33.svg"/><Relationship Id="rId21" Type="http://schemas.openxmlformats.org/officeDocument/2006/relationships/image" Target="../media/image147.svg"/><Relationship Id="rId7" Type="http://schemas.openxmlformats.org/officeDocument/2006/relationships/image" Target="../media/image139.svg"/><Relationship Id="rId12" Type="http://schemas.openxmlformats.org/officeDocument/2006/relationships/image" Target="../media/image140.png"/><Relationship Id="rId17" Type="http://schemas.openxmlformats.org/officeDocument/2006/relationships/image" Target="../media/image143.svg"/><Relationship Id="rId2" Type="http://schemas.openxmlformats.org/officeDocument/2006/relationships/image" Target="../media/image32.png"/><Relationship Id="rId16" Type="http://schemas.openxmlformats.org/officeDocument/2006/relationships/image" Target="../media/image142.png"/><Relationship Id="rId20" Type="http://schemas.openxmlformats.org/officeDocument/2006/relationships/image" Target="../media/image146.png"/><Relationship Id="rId1" Type="http://schemas.openxmlformats.org/officeDocument/2006/relationships/slideLayout" Target="../slideLayouts/slideLayout7.xml"/><Relationship Id="rId6" Type="http://schemas.openxmlformats.org/officeDocument/2006/relationships/image" Target="../media/image138.png"/><Relationship Id="rId11" Type="http://schemas.openxmlformats.org/officeDocument/2006/relationships/image" Target="../media/image101.svg"/><Relationship Id="rId5" Type="http://schemas.openxmlformats.org/officeDocument/2006/relationships/image" Target="../media/image28.svg"/><Relationship Id="rId15" Type="http://schemas.openxmlformats.org/officeDocument/2006/relationships/image" Target="../media/image10.svg"/><Relationship Id="rId10" Type="http://schemas.openxmlformats.org/officeDocument/2006/relationships/image" Target="../media/image100.png"/><Relationship Id="rId19" Type="http://schemas.openxmlformats.org/officeDocument/2006/relationships/image" Target="../media/image145.svg"/><Relationship Id="rId4" Type="http://schemas.openxmlformats.org/officeDocument/2006/relationships/image" Target="../media/image27.png"/><Relationship Id="rId9" Type="http://schemas.openxmlformats.org/officeDocument/2006/relationships/image" Target="../media/image105.sv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2.wdp"/><Relationship Id="rId7" Type="http://schemas.openxmlformats.org/officeDocument/2006/relationships/image" Target="../media/image28.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1.png"/><Relationship Id="rId3" Type="http://schemas.microsoft.com/office/2007/relationships/hdphoto" Target="../media/hdphoto2.wdp"/><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2.png"/><Relationship Id="rId3" Type="http://schemas.microsoft.com/office/2007/relationships/hdphoto" Target="../media/hdphoto2.wdp"/><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9.png"/><Relationship Id="rId7" Type="http://schemas.openxmlformats.org/officeDocument/2006/relationships/image" Target="../media/image4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1" name="Group 20"/>
          <p:cNvGrpSpPr/>
          <p:nvPr/>
        </p:nvGrpSpPr>
        <p:grpSpPr>
          <a:xfrm>
            <a:off x="1066801" y="2259397"/>
            <a:ext cx="16078199" cy="5041831"/>
            <a:chOff x="4252091" y="1625669"/>
            <a:chExt cx="10613993" cy="6704793"/>
          </a:xfrm>
        </p:grpSpPr>
        <p:grpSp>
          <p:nvGrpSpPr>
            <p:cNvPr id="2" name="Group 2"/>
            <p:cNvGrpSpPr/>
            <p:nvPr/>
          </p:nvGrpSpPr>
          <p:grpSpPr>
            <a:xfrm>
              <a:off x="4252091" y="1625669"/>
              <a:ext cx="10613993" cy="6704793"/>
              <a:chOff x="0" y="0"/>
              <a:chExt cx="3622362" cy="2288224"/>
            </a:xfrm>
          </p:grpSpPr>
          <p:sp>
            <p:nvSpPr>
              <p:cNvPr id="3" name="Freeform 3"/>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sp>
        </p:grpSp>
        <p:grpSp>
          <p:nvGrpSpPr>
            <p:cNvPr id="4" name="Group 4"/>
            <p:cNvGrpSpPr/>
            <p:nvPr/>
          </p:nvGrpSpPr>
          <p:grpSpPr>
            <a:xfrm>
              <a:off x="4392225" y="1780245"/>
              <a:ext cx="10362475" cy="6389967"/>
              <a:chOff x="-44298" y="-4262"/>
              <a:chExt cx="3721282" cy="2294710"/>
            </a:xfrm>
          </p:grpSpPr>
          <p:sp>
            <p:nvSpPr>
              <p:cNvPr id="5" name="Freeform 5"/>
              <p:cNvSpPr/>
              <p:nvPr/>
            </p:nvSpPr>
            <p:spPr>
              <a:xfrm>
                <a:off x="-44298" y="-4262"/>
                <a:ext cx="3721282"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sp>
        </p:grpSp>
      </p:grpSp>
      <p:sp>
        <p:nvSpPr>
          <p:cNvPr id="8" name="Freeform 8"/>
          <p:cNvSpPr/>
          <p:nvPr/>
        </p:nvSpPr>
        <p:spPr>
          <a:xfrm rot="-2700000">
            <a:off x="1131177" y="2160563"/>
            <a:ext cx="1371510" cy="1939154"/>
          </a:xfrm>
          <a:custGeom>
            <a:avLst/>
            <a:gdLst/>
            <a:ahLst/>
            <a:cxnLst/>
            <a:rect l="l" t="t" r="r" b="b"/>
            <a:pathLst>
              <a:path w="1371510" h="1939154">
                <a:moveTo>
                  <a:pt x="0" y="0"/>
                </a:moveTo>
                <a:lnTo>
                  <a:pt x="1371510" y="0"/>
                </a:lnTo>
                <a:lnTo>
                  <a:pt x="1371510" y="1939154"/>
                </a:lnTo>
                <a:lnTo>
                  <a:pt x="0" y="1939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14962169" y="2007454"/>
            <a:ext cx="1047315" cy="1256351"/>
          </a:xfrm>
          <a:custGeom>
            <a:avLst/>
            <a:gdLst/>
            <a:ahLst/>
            <a:cxnLst/>
            <a:rect l="l" t="t" r="r" b="b"/>
            <a:pathLst>
              <a:path w="1047315" h="1256351">
                <a:moveTo>
                  <a:pt x="0" y="0"/>
                </a:moveTo>
                <a:lnTo>
                  <a:pt x="1047315" y="0"/>
                </a:lnTo>
                <a:lnTo>
                  <a:pt x="1047315" y="1256351"/>
                </a:lnTo>
                <a:lnTo>
                  <a:pt x="0" y="1256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4666663">
            <a:off x="15243306" y="-2497647"/>
            <a:ext cx="6089387" cy="5301890"/>
          </a:xfrm>
          <a:custGeom>
            <a:avLst/>
            <a:gdLst/>
            <a:ahLst/>
            <a:cxnLst/>
            <a:rect l="l" t="t" r="r" b="b"/>
            <a:pathLst>
              <a:path w="8799284" h="7413397">
                <a:moveTo>
                  <a:pt x="0" y="0"/>
                </a:moveTo>
                <a:lnTo>
                  <a:pt x="8799284" y="0"/>
                </a:lnTo>
                <a:lnTo>
                  <a:pt x="8799284" y="7413397"/>
                </a:lnTo>
                <a:lnTo>
                  <a:pt x="0" y="74133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4124715">
            <a:off x="16729696" y="-97728"/>
            <a:ext cx="746966" cy="1833902"/>
          </a:xfrm>
          <a:custGeom>
            <a:avLst/>
            <a:gdLst/>
            <a:ahLst/>
            <a:cxnLst/>
            <a:rect l="l" t="t" r="r" b="b"/>
            <a:pathLst>
              <a:path w="2055221" h="2920384">
                <a:moveTo>
                  <a:pt x="0" y="0"/>
                </a:moveTo>
                <a:lnTo>
                  <a:pt x="2055221" y="0"/>
                </a:lnTo>
                <a:lnTo>
                  <a:pt x="2055221" y="2920384"/>
                </a:lnTo>
                <a:lnTo>
                  <a:pt x="0" y="2920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rot="19368374">
            <a:off x="15853439" y="8430637"/>
            <a:ext cx="3308206" cy="1630043"/>
          </a:xfrm>
          <a:custGeom>
            <a:avLst/>
            <a:gdLst/>
            <a:ahLst/>
            <a:cxnLst/>
            <a:rect l="l" t="t" r="r" b="b"/>
            <a:pathLst>
              <a:path w="3308206" h="1630043">
                <a:moveTo>
                  <a:pt x="0" y="0"/>
                </a:moveTo>
                <a:lnTo>
                  <a:pt x="3308206" y="0"/>
                </a:lnTo>
                <a:lnTo>
                  <a:pt x="3308206" y="1630043"/>
                </a:lnTo>
                <a:lnTo>
                  <a:pt x="0" y="16300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rot="4134520">
            <a:off x="-553996" y="-312971"/>
            <a:ext cx="2156766" cy="207618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7" name="Freeform 17"/>
          <p:cNvSpPr/>
          <p:nvPr/>
        </p:nvSpPr>
        <p:spPr>
          <a:xfrm rot="1787442">
            <a:off x="-2016501" y="9165195"/>
            <a:ext cx="4521758" cy="2160590"/>
          </a:xfrm>
          <a:custGeom>
            <a:avLst/>
            <a:gdLst/>
            <a:ahLst/>
            <a:cxnLst/>
            <a:rect l="l" t="t" r="r" b="b"/>
            <a:pathLst>
              <a:path w="4521758" h="4114800">
                <a:moveTo>
                  <a:pt x="0" y="0"/>
                </a:moveTo>
                <a:lnTo>
                  <a:pt x="4521758" y="0"/>
                </a:lnTo>
                <a:lnTo>
                  <a:pt x="4521758"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Freeform 18"/>
          <p:cNvSpPr/>
          <p:nvPr/>
        </p:nvSpPr>
        <p:spPr>
          <a:xfrm rot="-3346152">
            <a:off x="-348809" y="7284305"/>
            <a:ext cx="2344158" cy="411480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0" name="Google Shape;7484;p29"/>
          <p:cNvSpPr txBox="1">
            <a:spLocks/>
          </p:cNvSpPr>
          <p:nvPr/>
        </p:nvSpPr>
        <p:spPr>
          <a:xfrm>
            <a:off x="1676400" y="2933700"/>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VỚI TIẾT HỌC HÔM NAY</a:t>
            </a:r>
            <a:r>
              <a:rPr kumimoji="0" lang="vi-VN"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6743700" y="649038"/>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002710"/>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1</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533400" y="500422"/>
            <a:ext cx="2036240" cy="1682642"/>
          </a:xfrm>
          <a:prstGeom prst="rect">
            <a:avLst/>
          </a:prstGeom>
        </p:spPr>
      </p:pic>
      <p:sp>
        <p:nvSpPr>
          <p:cNvPr id="20" name="Rectangle 19"/>
          <p:cNvSpPr/>
          <p:nvPr/>
        </p:nvSpPr>
        <p:spPr>
          <a:xfrm>
            <a:off x="1163052" y="2476500"/>
            <a:ext cx="16038096" cy="1938992"/>
          </a:xfrm>
          <a:prstGeom prst="rect">
            <a:avLst/>
          </a:prstGeom>
        </p:spPr>
        <p:txBody>
          <a:bodyPr wrap="square">
            <a:spAutoFit/>
          </a:bodyPr>
          <a:lstStyle/>
          <a:p>
            <a:pPr lvl="0" algn="just">
              <a:lnSpc>
                <a:spcPct val="150000"/>
              </a:lnSpc>
              <a:spcAft>
                <a:spcPts val="1200"/>
              </a:spcAft>
              <a:defRPr/>
            </a:pPr>
            <a:r>
              <a:rPr lang="vi-VN" sz="4000">
                <a:solidFill>
                  <a:schemeClr val="bg1"/>
                </a:solidFill>
                <a:ea typeface="Times New Roman" panose="02020603050405020304" pitchFamily="18" charset="0"/>
              </a:rPr>
              <a:t>Biểu thức nào dưới đây là đa thức? Hãy chỉ rõ các hạng tử của mỗi đa thức ấy.</a:t>
            </a:r>
            <a:endParaRPr kumimoji="0" lang="en-US" sz="40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2404637" y="7124700"/>
                <a:ext cx="11756360" cy="2285497"/>
              </a:xfrm>
              <a:prstGeom prst="rect">
                <a:avLst/>
              </a:prstGeom>
            </p:spPr>
            <p:txBody>
              <a:bodyPr wrap="square">
                <a:spAutoFit/>
              </a:bodyPr>
              <a:lstStyle/>
              <a:p>
                <a:pPr marL="571500" indent="-571500" algn="just" fontAlgn="base">
                  <a:lnSpc>
                    <a:spcPct val="150000"/>
                  </a:lnSpc>
                  <a:spcBef>
                    <a:spcPts val="1200"/>
                  </a:spcBef>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Đa thức: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2 hạng tử: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571500" indent="-571500" algn="just" fontAlgn="base">
                  <a:lnSpc>
                    <a:spcPct val="150000"/>
                  </a:lnSpc>
                  <a:spcBef>
                    <a:spcPts val="1200"/>
                  </a:spcBef>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Đa thức: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2 hạng tử: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404637" y="7124700"/>
                <a:ext cx="11756360" cy="2285497"/>
              </a:xfrm>
              <a:prstGeom prst="rect">
                <a:avLst/>
              </a:prstGeom>
              <a:blipFill>
                <a:blip r:embed="rId3"/>
                <a:stretch>
                  <a:fillRect l="-1659" b="-45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303920" y="4891640"/>
                <a:ext cx="11756360"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b="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b="0" i="1" smtClean="0">
                              <a:solidFill>
                                <a:prstClr val="white"/>
                              </a:solidFill>
                              <a:latin typeface="Cambria Math" panose="02040503050406030204" pitchFamily="18" charset="0"/>
                              <a:cs typeface="Times New Roman" panose="02020603050405020304" pitchFamily="18" charset="0"/>
                            </a:rPr>
                          </m:ctrlPr>
                        </m:fPr>
                        <m:num>
                          <m:r>
                            <a:rPr lang="en-US" sz="4000" b="0" i="1" smtClean="0">
                              <a:solidFill>
                                <a:prstClr val="white"/>
                              </a:solidFill>
                              <a:latin typeface="Cambria Math" panose="02040503050406030204" pitchFamily="18" charset="0"/>
                              <a:cs typeface="Times New Roman" panose="02020603050405020304" pitchFamily="18" charset="0"/>
                            </a:rPr>
                            <m:t>1</m:t>
                          </m:r>
                        </m:num>
                        <m:den>
                          <m:r>
                            <m:rPr>
                              <m:sty m:val="p"/>
                            </m:rPr>
                            <a:rPr lang="en-US" sz="4000" b="0" i="0" smtClean="0">
                              <a:solidFill>
                                <a:prstClr val="white"/>
                              </a:solidFill>
                              <a:latin typeface="Cambria Math" panose="02040503050406030204" pitchFamily="18" charset="0"/>
                              <a:cs typeface="Times New Roman" panose="02020603050405020304" pitchFamily="18" charset="0"/>
                            </a:rPr>
                            <m:t>x</m:t>
                          </m:r>
                        </m:den>
                      </m:f>
                      <m:r>
                        <a:rPr lang="en-US" sz="4000" b="0" i="1" smtClean="0">
                          <a:solidFill>
                            <a:prstClr val="white"/>
                          </a:solidFill>
                          <a:latin typeface="Cambria Math" panose="02040503050406030204" pitchFamily="18" charset="0"/>
                          <a:cs typeface="Times New Roman" panose="02020603050405020304" pitchFamily="18" charset="0"/>
                        </a:rPr>
                        <m:t>;        </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xy</m:t>
                          </m:r>
                        </m:e>
                      </m:rad>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oMath>
                  </m:oMathPara>
                </a14:m>
                <a:endParaRPr lang="en-US" sz="4000"/>
              </a:p>
            </p:txBody>
          </p:sp>
        </mc:Choice>
        <mc:Fallback xmlns="">
          <p:sp>
            <p:nvSpPr>
              <p:cNvPr id="23" name="Rectangle 22"/>
              <p:cNvSpPr>
                <a:spLocks noRot="1" noChangeAspect="1" noMove="1" noResize="1" noEditPoints="1" noAdjustHandles="1" noChangeArrowheads="1" noChangeShapeType="1" noTextEdit="1"/>
              </p:cNvSpPr>
              <p:nvPr/>
            </p:nvSpPr>
            <p:spPr>
              <a:xfrm>
                <a:off x="3303920" y="4891640"/>
                <a:ext cx="11756360" cy="1244828"/>
              </a:xfrm>
              <a:prstGeom prst="rect">
                <a:avLst/>
              </a:prstGeom>
              <a:blipFill>
                <a:blip r:embed="rId4"/>
                <a:stretch>
                  <a:fillRect/>
                </a:stretch>
              </a:blipFill>
            </p:spPr>
            <p:txBody>
              <a:bodyPr/>
              <a:lstStyle/>
              <a:p>
                <a:r>
                  <a:rPr lang="en-US">
                    <a:noFill/>
                  </a:rPr>
                  <a:t> </a:t>
                </a:r>
              </a:p>
            </p:txBody>
          </p:sp>
        </mc:Fallback>
      </mc:AlternateContent>
      <p:sp>
        <p:nvSpPr>
          <p:cNvPr id="24" name="Oval 23"/>
          <p:cNvSpPr/>
          <p:nvPr/>
        </p:nvSpPr>
        <p:spPr>
          <a:xfrm>
            <a:off x="3200400" y="4768898"/>
            <a:ext cx="2667000" cy="158407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86800" y="4778630"/>
            <a:ext cx="2933700" cy="158407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5"/>
          <a:stretch>
            <a:fillRect/>
          </a:stretch>
        </p:blipFill>
        <p:spPr>
          <a:xfrm>
            <a:off x="1066800" y="7249055"/>
            <a:ext cx="1207113" cy="755970"/>
          </a:xfrm>
          <a:prstGeom prst="rect">
            <a:avLst/>
          </a:prstGeom>
        </p:spPr>
      </p:pic>
      <p:pic>
        <p:nvPicPr>
          <p:cNvPr id="30" name="Picture 29"/>
          <p:cNvPicPr>
            <a:picLocks noChangeAspect="1"/>
          </p:cNvPicPr>
          <p:nvPr/>
        </p:nvPicPr>
        <p:blipFill>
          <a:blip r:embed="rId6"/>
          <a:stretch>
            <a:fillRect/>
          </a:stretch>
        </p:blipFill>
        <p:spPr>
          <a:xfrm>
            <a:off x="15544800" y="6743700"/>
            <a:ext cx="2014721" cy="3276957"/>
          </a:xfrm>
          <a:prstGeom prst="rect">
            <a:avLst/>
          </a:prstGeom>
        </p:spPr>
      </p:pic>
    </p:spTree>
    <p:extLst>
      <p:ext uri="{BB962C8B-B14F-4D97-AF65-F5344CB8AC3E}">
        <p14:creationId xmlns:p14="http://schemas.microsoft.com/office/powerpoint/2010/main" val="1748583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4" fill="hold"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43"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6" name="Group 35"/>
          <p:cNvGrpSpPr/>
          <p:nvPr/>
        </p:nvGrpSpPr>
        <p:grpSpPr>
          <a:xfrm>
            <a:off x="5638800" y="791722"/>
            <a:ext cx="6019800" cy="2980178"/>
            <a:chOff x="5943600" y="288505"/>
            <a:chExt cx="6019800" cy="2980178"/>
          </a:xfrm>
        </p:grpSpPr>
        <p:grpSp>
          <p:nvGrpSpPr>
            <p:cNvPr id="37" name="Group 2"/>
            <p:cNvGrpSpPr/>
            <p:nvPr/>
          </p:nvGrpSpPr>
          <p:grpSpPr>
            <a:xfrm>
              <a:off x="5943600" y="288505"/>
              <a:ext cx="6019800" cy="2980178"/>
              <a:chOff x="0" y="-28575"/>
              <a:chExt cx="2246854" cy="841375"/>
            </a:xfrm>
          </p:grpSpPr>
          <p:sp>
            <p:nvSpPr>
              <p:cNvPr id="39" name="Freeform 3"/>
              <p:cNvSpPr/>
              <p:nvPr/>
            </p:nvSpPr>
            <p:spPr>
              <a:xfrm>
                <a:off x="455059" y="0"/>
                <a:ext cx="17917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sp>
          <p:sp>
            <p:nvSpPr>
              <p:cNvPr id="40"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 name="Rectangle 37"/>
            <p:cNvSpPr/>
            <p:nvPr/>
          </p:nvSpPr>
          <p:spPr>
            <a:xfrm>
              <a:off x="7972926" y="373083"/>
              <a:ext cx="3262432" cy="100271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 DỤNG</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41" name="Rectangle 40"/>
          <p:cNvSpPr/>
          <p:nvPr/>
        </p:nvSpPr>
        <p:spPr>
          <a:xfrm>
            <a:off x="685800" y="2594826"/>
            <a:ext cx="16840200" cy="5749074"/>
          </a:xfrm>
          <a:prstGeom prst="rect">
            <a:avLst/>
          </a:prstGeom>
        </p:spPr>
        <p:txBody>
          <a:bodyPr wrap="square">
            <a:spAutoFit/>
          </a:bodyPr>
          <a:lstStyle/>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Mỗi quyển vở giá x đồng. Mỗi cái bút giá y đồng. Viết biểu thức biểu thị số tiền phải trả để mua:</a:t>
            </a:r>
            <a:endParaRPr kumimoji="0" lang="en-US" sz="4000" b="0" i="0" u="none" strike="noStrike" kern="1200" cap="none" spc="0" normalizeH="0" baseline="0" noProof="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8 quyển vở và 7 cái bút;</a:t>
            </a:r>
            <a:endParaRPr kumimoji="0" lang="en-US" sz="4000" b="0" i="0" u="none" strike="noStrike" kern="1200" cap="none" spc="0" normalizeH="0" baseline="0" noProof="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 3 xấp vở và 2 hộp bút, biết rằng mỗi xấp vở có 10 quyển, mỗi hộp bút có 12 chiếc.</a:t>
            </a:r>
            <a:endParaRPr kumimoji="0" lang="en-US" sz="4000" b="0" i="0" u="none" strike="noStrike" kern="1200" cap="none" spc="0" normalizeH="0" baseline="0" noProof="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 Mỗi biểu thức tìm được ở hai câu trên có phải là đa thức không?</a:t>
            </a:r>
          </a:p>
        </p:txBody>
      </p:sp>
      <p:pic>
        <p:nvPicPr>
          <p:cNvPr id="45" name="Picture 44"/>
          <p:cNvPicPr>
            <a:picLocks noChangeAspect="1"/>
          </p:cNvPicPr>
          <p:nvPr/>
        </p:nvPicPr>
        <p:blipFill>
          <a:blip r:embed="rId2"/>
          <a:stretch>
            <a:fillRect/>
          </a:stretch>
        </p:blipFill>
        <p:spPr>
          <a:xfrm>
            <a:off x="15555366" y="590485"/>
            <a:ext cx="2275434" cy="1657415"/>
          </a:xfrm>
          <a:prstGeom prst="rect">
            <a:avLst/>
          </a:prstGeom>
        </p:spPr>
      </p:pic>
      <p:sp>
        <p:nvSpPr>
          <p:cNvPr id="46" name="Freeform 21"/>
          <p:cNvSpPr/>
          <p:nvPr/>
        </p:nvSpPr>
        <p:spPr>
          <a:xfrm rot="10344784" flipV="1">
            <a:off x="223165" y="8970692"/>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3"/>
          <p:cNvSpPr/>
          <p:nvPr/>
        </p:nvSpPr>
        <p:spPr>
          <a:xfrm rot="6313390">
            <a:off x="15852814" y="8431642"/>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4"/>
          <p:cNvSpPr/>
          <p:nvPr/>
        </p:nvSpPr>
        <p:spPr>
          <a:xfrm rot="15007607">
            <a:off x="16517973" y="8247863"/>
            <a:ext cx="918912" cy="2292916"/>
          </a:xfrm>
          <a:custGeom>
            <a:avLst/>
            <a:gdLst/>
            <a:ahLst/>
            <a:cxnLst/>
            <a:rect l="l" t="t" r="r" b="b"/>
            <a:pathLst>
              <a:path w="2824388" h="2347772">
                <a:moveTo>
                  <a:pt x="0" y="0"/>
                </a:moveTo>
                <a:lnTo>
                  <a:pt x="2824388" y="0"/>
                </a:lnTo>
                <a:lnTo>
                  <a:pt x="2824388" y="2347772"/>
                </a:lnTo>
                <a:lnTo>
                  <a:pt x="0" y="23477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5424290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5174366" y="419100"/>
            <a:ext cx="2732634" cy="1990437"/>
          </a:xfrm>
          <a:prstGeom prst="rect">
            <a:avLst/>
          </a:prstGeom>
        </p:spPr>
      </p:pic>
      <p:sp>
        <p:nvSpPr>
          <p:cNvPr id="46" name="Freeform 21"/>
          <p:cNvSpPr/>
          <p:nvPr/>
        </p:nvSpPr>
        <p:spPr>
          <a:xfrm rot="10344784" flipV="1">
            <a:off x="430594" y="8887600"/>
            <a:ext cx="1474332" cy="1253156"/>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3"/>
          <p:cNvSpPr/>
          <p:nvPr/>
        </p:nvSpPr>
        <p:spPr>
          <a:xfrm rot="6313390">
            <a:off x="16519848" y="8551686"/>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4"/>
          <p:cNvSpPr/>
          <p:nvPr/>
        </p:nvSpPr>
        <p:spPr>
          <a:xfrm rot="15007607">
            <a:off x="17185007" y="8367907"/>
            <a:ext cx="918912" cy="2292916"/>
          </a:xfrm>
          <a:custGeom>
            <a:avLst/>
            <a:gdLst/>
            <a:ahLst/>
            <a:cxnLst/>
            <a:rect l="l" t="t" r="r" b="b"/>
            <a:pathLst>
              <a:path w="2824388" h="2347772">
                <a:moveTo>
                  <a:pt x="0" y="0"/>
                </a:moveTo>
                <a:lnTo>
                  <a:pt x="2824388" y="0"/>
                </a:lnTo>
                <a:lnTo>
                  <a:pt x="2824388" y="2347772"/>
                </a:lnTo>
                <a:lnTo>
                  <a:pt x="0" y="23477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Oval Callout 12"/>
          <p:cNvSpPr/>
          <p:nvPr/>
        </p:nvSpPr>
        <p:spPr>
          <a:xfrm>
            <a:off x="533400" y="405976"/>
            <a:ext cx="1663408" cy="927524"/>
          </a:xfrm>
          <a:prstGeom prst="wedgeEllipseCallout">
            <a:avLst>
              <a:gd name="adj1" fmla="val 40246"/>
              <a:gd name="adj2" fmla="val 13207"/>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2496395" y="910755"/>
                <a:ext cx="15791605" cy="9109545"/>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Arial" panose="020B0604020202020204" pitchFamily="34" charset="0"/>
                    <a:cs typeface="Arial" panose="020B0604020202020204" pitchFamily="34" charset="0"/>
                  </a:rPr>
                  <a:t>a) Giá tiền của 8 quyển vở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8</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7 cái bút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8 quyển vở và 7 cái bút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8</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b) Mỗi xấp vở có 10 quyển nên 3 xấp vở có: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3.10=30 </m:t>
                    </m:r>
                  </m:oMath>
                </a14:m>
                <a:r>
                  <a:rPr lang="en-US" sz="3800">
                    <a:effectLst/>
                    <a:latin typeface="Arial" panose="020B0604020202020204" pitchFamily="34" charset="0"/>
                    <a:ea typeface="Dotum" panose="020B0600000101010101" pitchFamily="34" charset="-127"/>
                    <a:cs typeface="Arial" panose="020B0604020202020204" pitchFamily="34" charset="0"/>
                  </a:rPr>
                  <a:t>(quyển vở).</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3 xấp vở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30</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Mỗi hộp bút có 12 chiếc nên 2 hộp bút có: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12.2=24 </m:t>
                    </m:r>
                  </m:oMath>
                </a14:m>
                <a:r>
                  <a:rPr lang="en-US" sz="3800">
                    <a:effectLst/>
                    <a:latin typeface="Arial" panose="020B0604020202020204" pitchFamily="34" charset="0"/>
                    <a:ea typeface="Dotum" panose="020B0600000101010101" pitchFamily="34" charset="-127"/>
                    <a:cs typeface="Arial" panose="020B0604020202020204" pitchFamily="34" charset="0"/>
                  </a:rPr>
                  <a:t>(chiếc).</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Giá tiền của 2 hộp bút là: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24</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Giá tiền mua 3 xấp vở và 2 hộp bút là:</a:t>
                </a:r>
                <a:r>
                  <a:rPr lang="en-US" sz="380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30</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x</m:t>
                    </m:r>
                    <m:r>
                      <a:rPr lang="en-US" sz="3800">
                        <a:effectLst/>
                        <a:latin typeface="Cambria Math" panose="02040503050406030204" pitchFamily="18" charset="0"/>
                        <a:ea typeface="Dotum" panose="020B0600000101010101" pitchFamily="34" charset="-127"/>
                        <a:cs typeface="Times New Roman" panose="02020603050405020304" pitchFamily="18" charset="0"/>
                      </a:rPr>
                      <m:t>+24</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c) Mỗi biểu thức tìm được ở câu a và b đều là các đa thức.</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496395" y="910755"/>
                <a:ext cx="15791605" cy="9109545"/>
              </a:xfrm>
              <a:prstGeom prst="rect">
                <a:avLst/>
              </a:prstGeom>
              <a:blipFill>
                <a:blip r:embed="rId28"/>
                <a:stretch>
                  <a:fillRect l="-1274" b="-1739"/>
                </a:stretch>
              </a:blipFill>
            </p:spPr>
            <p:txBody>
              <a:bodyPr/>
              <a:lstStyle/>
              <a:p>
                <a:r>
                  <a:rPr lang="en-US">
                    <a:noFill/>
                  </a:rPr>
                  <a:t> </a:t>
                </a:r>
              </a:p>
            </p:txBody>
          </p:sp>
        </mc:Fallback>
      </mc:AlternateContent>
    </p:spTree>
    <p:extLst>
      <p:ext uri="{BB962C8B-B14F-4D97-AF65-F5344CB8AC3E}">
        <p14:creationId xmlns:p14="http://schemas.microsoft.com/office/powerpoint/2010/main" val="139818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par>
                          <p:cTn id="33" fill="hold">
                            <p:stCondLst>
                              <p:cond delay="3000"/>
                            </p:stCondLst>
                            <p:childTnLst>
                              <p:par>
                                <p:cTn id="34" presetID="14" presetClass="entr" presetSubtype="10" fill="hold"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6" dur="500"/>
                                        <p:tgtEl>
                                          <p:spTgt spid="2">
                                            <p:txEl>
                                              <p:pRg st="6" end="6"/>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childTnLst>
                          </p:cTn>
                        </p:par>
                        <p:par>
                          <p:cTn id="41" fill="hold">
                            <p:stCondLst>
                              <p:cond delay="4000"/>
                            </p:stCondLst>
                            <p:childTnLst>
                              <p:par>
                                <p:cTn id="42" presetID="16" presetClass="entr" presetSubtype="21" fill="hold" nodeType="after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barn(inVertical)">
                                      <p:cBhvr>
                                        <p:cTn id="4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76276" y="468004"/>
            <a:ext cx="6122942" cy="923330"/>
          </a:xfrm>
          <a:prstGeom prst="rect">
            <a:avLst/>
          </a:prstGeom>
          <a:solidFill>
            <a:schemeClr val="accent4">
              <a:lumMod val="40000"/>
              <a:lumOff val="60000"/>
            </a:schemeClr>
          </a:solidFill>
          <a:ln>
            <a:noFill/>
          </a:ln>
          <a:effec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Times New Roman" panose="02020603050405020304" pitchFamily="18" charset="0"/>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panose="02020603050405020304" pitchFamily="18" charset="0"/>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panose="02020603050405020304" pitchFamily="18" charset="0"/>
              </a:defRPr>
            </a:lvl3pPr>
            <a:lvl4pPr marL="16002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defRPr>
            </a:lvl4pPr>
            <a:lvl5pPr marL="2057400" indent="-228600">
              <a:lnSpc>
                <a:spcPct val="90000"/>
              </a:lnSpc>
              <a:spcBef>
                <a:spcPts val="500"/>
              </a:spcBef>
              <a:buFont typeface="Arial" panose="020B0604020202020204" pitchFamily="34" charset="0"/>
              <a:buChar char="•"/>
              <a:defRPr>
                <a:solidFill>
                  <a:schemeClr val="tx1"/>
                </a:solidFill>
                <a:latin typeface="Times New Roman" panose="02020603050405020304" pitchFamily="18"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panose="02020603050405020304" pitchFamily="18" charset="0"/>
              </a:defRPr>
            </a:lvl9pPr>
          </a:lstStyle>
          <a:p>
            <a:pPr defTabSz="1371600" fontAlgn="base">
              <a:lnSpc>
                <a:spcPct val="100000"/>
              </a:lnSpc>
              <a:spcBef>
                <a:spcPct val="0"/>
              </a:spcBef>
              <a:spcAft>
                <a:spcPct val="0"/>
              </a:spcAft>
              <a:buNone/>
              <a:defRPr/>
            </a:pPr>
            <a:r>
              <a:rPr lang="en-US" altLang="en-US" sz="5400" b="1" u="sng" dirty="0">
                <a:solidFill>
                  <a:srgbClr val="FF0000"/>
                </a:solidFill>
                <a:ea typeface="Calibri" panose="020F0502020204030204" pitchFamily="34" charset="0"/>
                <a:cs typeface="Times New Roman" panose="02020603050405020304" pitchFamily="18" charset="0"/>
              </a:rPr>
              <a:t>2. </a:t>
            </a:r>
            <a:r>
              <a:rPr lang="en-US" altLang="en-US" sz="5400" b="1" u="sng" dirty="0" err="1">
                <a:solidFill>
                  <a:srgbClr val="FF0000"/>
                </a:solidFill>
                <a:ea typeface="Calibri" panose="020F0502020204030204" pitchFamily="34" charset="0"/>
                <a:cs typeface="Times New Roman" panose="02020603050405020304" pitchFamily="18" charset="0"/>
              </a:rPr>
              <a:t>Đa</a:t>
            </a:r>
            <a:r>
              <a:rPr lang="en-US" altLang="en-US" sz="5400" b="1" u="sng" dirty="0">
                <a:solidFill>
                  <a:srgbClr val="FF0000"/>
                </a:solidFill>
                <a:ea typeface="Calibri" panose="020F0502020204030204" pitchFamily="34" charset="0"/>
                <a:cs typeface="Times New Roman" panose="02020603050405020304" pitchFamily="18" charset="0"/>
              </a:rPr>
              <a:t> </a:t>
            </a:r>
            <a:r>
              <a:rPr lang="en-US" altLang="en-US" sz="5400" b="1" u="sng" dirty="0" err="1">
                <a:solidFill>
                  <a:srgbClr val="FF0000"/>
                </a:solidFill>
                <a:ea typeface="Calibri" panose="020F0502020204030204" pitchFamily="34" charset="0"/>
                <a:cs typeface="Times New Roman" panose="02020603050405020304" pitchFamily="18" charset="0"/>
              </a:rPr>
              <a:t>thức</a:t>
            </a:r>
            <a:r>
              <a:rPr lang="en-US" altLang="en-US" sz="5400" b="1" u="sng" dirty="0">
                <a:solidFill>
                  <a:srgbClr val="FF0000"/>
                </a:solidFill>
                <a:ea typeface="Calibri" panose="020F0502020204030204" pitchFamily="34" charset="0"/>
                <a:cs typeface="Times New Roman" panose="02020603050405020304" pitchFamily="18" charset="0"/>
              </a:rPr>
              <a:t> </a:t>
            </a:r>
            <a:r>
              <a:rPr lang="en-US" altLang="en-US" sz="5400" b="1" u="sng" dirty="0" err="1">
                <a:solidFill>
                  <a:srgbClr val="FF0000"/>
                </a:solidFill>
                <a:ea typeface="Calibri" panose="020F0502020204030204" pitchFamily="34" charset="0"/>
                <a:cs typeface="Times New Roman" panose="02020603050405020304" pitchFamily="18" charset="0"/>
              </a:rPr>
              <a:t>thu</a:t>
            </a:r>
            <a:r>
              <a:rPr lang="en-US" altLang="en-US" sz="5400" b="1" u="sng" dirty="0">
                <a:solidFill>
                  <a:srgbClr val="FF0000"/>
                </a:solidFill>
                <a:ea typeface="Calibri" panose="020F0502020204030204" pitchFamily="34" charset="0"/>
                <a:cs typeface="Times New Roman" panose="02020603050405020304" pitchFamily="18" charset="0"/>
              </a:rPr>
              <a:t> </a:t>
            </a:r>
            <a:r>
              <a:rPr lang="en-US" altLang="en-US" sz="5400" b="1" u="sng" dirty="0" err="1">
                <a:solidFill>
                  <a:srgbClr val="FF0000"/>
                </a:solidFill>
                <a:ea typeface="Calibri" panose="020F0502020204030204" pitchFamily="34" charset="0"/>
                <a:cs typeface="Times New Roman" panose="02020603050405020304" pitchFamily="18" charset="0"/>
              </a:rPr>
              <a:t>gọn</a:t>
            </a:r>
            <a:endParaRPr lang="en-US" altLang="en-US" sz="5400" b="1" u="sng" dirty="0">
              <a:solidFill>
                <a:srgbClr val="FF0000"/>
              </a:solidFill>
              <a:ea typeface="Calibri" panose="020F0502020204030204" pitchFamily="34" charset="0"/>
              <a:cs typeface="Times New Roman" panose="02020603050405020304" pitchFamily="18" charset="0"/>
            </a:endParaRPr>
          </a:p>
        </p:txBody>
      </p:sp>
      <p:sp>
        <p:nvSpPr>
          <p:cNvPr id="3" name="TextBox 2"/>
          <p:cNvSpPr txBox="1"/>
          <p:nvPr/>
        </p:nvSpPr>
        <p:spPr>
          <a:xfrm>
            <a:off x="1440180" y="1645921"/>
            <a:ext cx="12097512" cy="646331"/>
          </a:xfrm>
          <a:prstGeom prst="rect">
            <a:avLst/>
          </a:prstGeom>
          <a:noFill/>
        </p:spPr>
        <p:txBody>
          <a:bodyPr wrap="square" rtlCol="0">
            <a:spAutoFit/>
          </a:bodyPr>
          <a:lstStyle/>
          <a:p>
            <a:r>
              <a:rPr lang="en-US" sz="3600" dirty="0" err="1"/>
              <a:t>Xét</a:t>
            </a:r>
            <a:r>
              <a:rPr lang="en-US" sz="3600" dirty="0"/>
              <a:t> </a:t>
            </a:r>
            <a:r>
              <a:rPr lang="en-US" sz="3600" dirty="0" err="1"/>
              <a:t>đa</a:t>
            </a:r>
            <a:r>
              <a:rPr lang="en-US" sz="3600" dirty="0"/>
              <a:t> </a:t>
            </a:r>
            <a:r>
              <a:rPr lang="en-US" sz="3600" dirty="0" err="1"/>
              <a:t>thức</a:t>
            </a:r>
            <a:r>
              <a:rPr lang="en-US" sz="3600" dirty="0"/>
              <a:t> </a:t>
            </a:r>
          </a:p>
        </p:txBody>
      </p:sp>
      <p:graphicFrame>
        <p:nvGraphicFramePr>
          <p:cNvPr id="6" name="Object 5"/>
          <p:cNvGraphicFramePr>
            <a:graphicFrameLocks noChangeAspect="1"/>
          </p:cNvGraphicFramePr>
          <p:nvPr/>
        </p:nvGraphicFramePr>
        <p:xfrm>
          <a:off x="4064795" y="1602583"/>
          <a:ext cx="7174706" cy="852488"/>
        </p:xfrm>
        <a:graphic>
          <a:graphicData uri="http://schemas.openxmlformats.org/presentationml/2006/ole">
            <mc:AlternateContent xmlns:mc="http://schemas.openxmlformats.org/markup-compatibility/2006">
              <mc:Choice xmlns:v="urn:schemas-microsoft-com:vml" Requires="v">
                <p:oleObj name="Equation" r:id="rId2" imgW="2031840" imgH="241200" progId="Equation.DSMT4">
                  <p:embed/>
                </p:oleObj>
              </mc:Choice>
              <mc:Fallback>
                <p:oleObj name="Equation" r:id="rId2" imgW="2031840" imgH="241200" progId="Equation.DSMT4">
                  <p:embed/>
                  <p:pic>
                    <p:nvPicPr>
                      <p:cNvPr id="6" name="Object 5"/>
                      <p:cNvPicPr/>
                      <p:nvPr/>
                    </p:nvPicPr>
                    <p:blipFill>
                      <a:blip r:embed="rId3"/>
                      <a:stretch>
                        <a:fillRect/>
                      </a:stretch>
                    </p:blipFill>
                    <p:spPr>
                      <a:xfrm>
                        <a:off x="4064795" y="1602583"/>
                        <a:ext cx="7174706" cy="852488"/>
                      </a:xfrm>
                      <a:prstGeom prst="rect">
                        <a:avLst/>
                      </a:prstGeom>
                    </p:spPr>
                  </p:pic>
                </p:oleObj>
              </mc:Fallback>
            </mc:AlternateContent>
          </a:graphicData>
        </a:graphic>
      </p:graphicFrame>
      <p:sp>
        <p:nvSpPr>
          <p:cNvPr id="7" name="Oval Callout 6"/>
          <p:cNvSpPr/>
          <p:nvPr/>
        </p:nvSpPr>
        <p:spPr>
          <a:xfrm>
            <a:off x="12464510" y="188039"/>
            <a:ext cx="5308092" cy="2641443"/>
          </a:xfrm>
          <a:prstGeom prst="wedgeEllipseCallout">
            <a:avLst>
              <a:gd name="adj1" fmla="val -68120"/>
              <a:gd name="adj2" fmla="val 230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TextBox 7"/>
          <p:cNvSpPr txBox="1"/>
          <p:nvPr/>
        </p:nvSpPr>
        <p:spPr>
          <a:xfrm>
            <a:off x="13364918" y="658368"/>
            <a:ext cx="3944675" cy="1754326"/>
          </a:xfrm>
          <a:prstGeom prst="rect">
            <a:avLst/>
          </a:prstGeom>
          <a:noFill/>
        </p:spPr>
        <p:txBody>
          <a:bodyPr wrap="square" rtlCol="0">
            <a:spAutoFit/>
          </a:bodyPr>
          <a:lstStyle/>
          <a:p>
            <a:r>
              <a:rPr lang="en-US" sz="3600" dirty="0" err="1"/>
              <a:t>Đa</a:t>
            </a:r>
            <a:r>
              <a:rPr lang="en-US" sz="3600" dirty="0"/>
              <a:t> </a:t>
            </a:r>
            <a:r>
              <a:rPr lang="en-US" sz="3600" dirty="0" err="1"/>
              <a:t>thức</a:t>
            </a:r>
            <a:r>
              <a:rPr lang="en-US" sz="3600" dirty="0"/>
              <a:t> B </a:t>
            </a:r>
            <a:r>
              <a:rPr lang="en-US" sz="3600" dirty="0" err="1"/>
              <a:t>có</a:t>
            </a:r>
            <a:r>
              <a:rPr lang="en-US" sz="3600" dirty="0"/>
              <a:t> </a:t>
            </a:r>
            <a:r>
              <a:rPr lang="en-US" sz="3600" dirty="0" err="1"/>
              <a:t>những</a:t>
            </a:r>
            <a:r>
              <a:rPr lang="en-US" sz="3600" dirty="0"/>
              <a:t> </a:t>
            </a:r>
            <a:r>
              <a:rPr lang="en-US" sz="3600" dirty="0" err="1"/>
              <a:t>hạng</a:t>
            </a:r>
            <a:r>
              <a:rPr lang="en-US" sz="3600" dirty="0"/>
              <a:t> </a:t>
            </a:r>
            <a:r>
              <a:rPr lang="en-US" sz="3600" dirty="0" err="1"/>
              <a:t>tử</a:t>
            </a:r>
            <a:r>
              <a:rPr lang="en-US" sz="3600" dirty="0"/>
              <a:t> </a:t>
            </a:r>
            <a:r>
              <a:rPr lang="en-US" sz="3600" dirty="0" err="1"/>
              <a:t>nào</a:t>
            </a:r>
            <a:r>
              <a:rPr lang="en-US" sz="3600" dirty="0"/>
              <a:t> </a:t>
            </a:r>
            <a:r>
              <a:rPr lang="en-US" sz="3600" dirty="0" err="1"/>
              <a:t>đồng</a:t>
            </a:r>
            <a:r>
              <a:rPr lang="en-US" sz="3600" dirty="0"/>
              <a:t> </a:t>
            </a:r>
            <a:r>
              <a:rPr lang="en-US" sz="3600" dirty="0" err="1"/>
              <a:t>dạng</a:t>
            </a:r>
            <a:r>
              <a:rPr lang="en-US" sz="3600" dirty="0"/>
              <a:t>? </a:t>
            </a:r>
          </a:p>
        </p:txBody>
      </p:sp>
      <p:sp>
        <p:nvSpPr>
          <p:cNvPr id="9" name="TextBox 8"/>
          <p:cNvSpPr txBox="1"/>
          <p:nvPr/>
        </p:nvSpPr>
        <p:spPr>
          <a:xfrm>
            <a:off x="1440180" y="2749079"/>
            <a:ext cx="11727180" cy="1200329"/>
          </a:xfrm>
          <a:prstGeom prst="rect">
            <a:avLst/>
          </a:prstGeom>
          <a:noFill/>
        </p:spPr>
        <p:txBody>
          <a:bodyPr wrap="square" rtlCol="0">
            <a:spAutoFit/>
          </a:bodyPr>
          <a:lstStyle/>
          <a:p>
            <a:r>
              <a:rPr lang="en-US" sz="3600" dirty="0" err="1">
                <a:solidFill>
                  <a:srgbClr val="FF0000"/>
                </a:solidFill>
              </a:rPr>
              <a:t>Trả</a:t>
            </a:r>
            <a:r>
              <a:rPr lang="en-US" sz="3600" dirty="0">
                <a:solidFill>
                  <a:srgbClr val="FF0000"/>
                </a:solidFill>
              </a:rPr>
              <a:t> </a:t>
            </a:r>
            <a:r>
              <a:rPr lang="en-US" sz="3600" dirty="0" err="1">
                <a:solidFill>
                  <a:srgbClr val="FF0000"/>
                </a:solidFill>
              </a:rPr>
              <a:t>lời</a:t>
            </a:r>
            <a:r>
              <a:rPr lang="en-US" sz="3600" dirty="0">
                <a:solidFill>
                  <a:srgbClr val="FF0000"/>
                </a:solidFill>
              </a:rPr>
              <a:t>: </a:t>
            </a:r>
            <a:r>
              <a:rPr lang="en-US" sz="3600" dirty="0" err="1"/>
              <a:t>Hạng</a:t>
            </a:r>
            <a:r>
              <a:rPr lang="en-US" sz="3600" dirty="0"/>
              <a:t> </a:t>
            </a:r>
            <a:r>
              <a:rPr lang="en-US" sz="3600" dirty="0" err="1"/>
              <a:t>tử</a:t>
            </a:r>
            <a:r>
              <a:rPr lang="en-US" sz="3600" dirty="0"/>
              <a:t>           </a:t>
            </a:r>
            <a:r>
              <a:rPr lang="en-US" sz="3600" dirty="0" err="1"/>
              <a:t>và</a:t>
            </a:r>
            <a:r>
              <a:rPr lang="en-US" sz="3600" dirty="0"/>
              <a:t>          ; </a:t>
            </a:r>
            <a:r>
              <a:rPr lang="en-US" sz="3600" dirty="0" err="1"/>
              <a:t>Hạng</a:t>
            </a:r>
            <a:r>
              <a:rPr lang="en-US" sz="3600" dirty="0"/>
              <a:t> </a:t>
            </a:r>
            <a:r>
              <a:rPr lang="en-US" sz="3600" dirty="0" err="1"/>
              <a:t>tử</a:t>
            </a:r>
            <a:r>
              <a:rPr lang="en-US" sz="3600" dirty="0"/>
              <a:t>           </a:t>
            </a:r>
            <a:r>
              <a:rPr lang="en-US" sz="3600" dirty="0" err="1"/>
              <a:t>và</a:t>
            </a:r>
            <a:r>
              <a:rPr lang="en-US" sz="3600" dirty="0"/>
              <a:t>         </a:t>
            </a:r>
            <a:r>
              <a:rPr lang="en-US" sz="3600" dirty="0" err="1"/>
              <a:t>đồng</a:t>
            </a:r>
            <a:r>
              <a:rPr lang="en-US" sz="3600" dirty="0"/>
              <a:t> </a:t>
            </a:r>
            <a:r>
              <a:rPr lang="en-US" sz="3600" dirty="0" err="1"/>
              <a:t>dạng</a:t>
            </a:r>
            <a:r>
              <a:rPr lang="en-US" sz="3600" dirty="0"/>
              <a:t> </a:t>
            </a:r>
            <a:r>
              <a:rPr lang="en-US" sz="3600" dirty="0" err="1"/>
              <a:t>với</a:t>
            </a:r>
            <a:r>
              <a:rPr lang="en-US" sz="3600" dirty="0"/>
              <a:t> </a:t>
            </a:r>
            <a:r>
              <a:rPr lang="en-US" sz="3600" dirty="0" err="1"/>
              <a:t>nhau</a:t>
            </a:r>
            <a:r>
              <a:rPr lang="en-US" sz="3600" dirty="0"/>
              <a:t> </a:t>
            </a:r>
          </a:p>
        </p:txBody>
      </p:sp>
      <p:graphicFrame>
        <p:nvGraphicFramePr>
          <p:cNvPr id="10" name="Object 9"/>
          <p:cNvGraphicFramePr>
            <a:graphicFrameLocks noChangeAspect="1"/>
          </p:cNvGraphicFramePr>
          <p:nvPr>
            <p:extLst>
              <p:ext uri="{D42A27DB-BD31-4B8C-83A1-F6EECF244321}">
                <p14:modId xmlns:p14="http://schemas.microsoft.com/office/powerpoint/2010/main" val="2616454183"/>
              </p:ext>
            </p:extLst>
          </p:nvPr>
        </p:nvGraphicFramePr>
        <p:xfrm>
          <a:off x="4648200" y="2757162"/>
          <a:ext cx="968450" cy="595569"/>
        </p:xfrm>
        <a:graphic>
          <a:graphicData uri="http://schemas.openxmlformats.org/presentationml/2006/ole">
            <mc:AlternateContent xmlns:mc="http://schemas.openxmlformats.org/markup-compatibility/2006">
              <mc:Choice xmlns:v="urn:schemas-microsoft-com:vml" Requires="v">
                <p:oleObj name="Equation" r:id="rId4" imgW="266400" imgH="215640" progId="Equation.DSMT4">
                  <p:embed/>
                </p:oleObj>
              </mc:Choice>
              <mc:Fallback>
                <p:oleObj name="Equation" r:id="rId4" imgW="266400" imgH="215640" progId="Equation.DSMT4">
                  <p:embed/>
                  <p:pic>
                    <p:nvPicPr>
                      <p:cNvPr id="10" name="Object 9"/>
                      <p:cNvPicPr/>
                      <p:nvPr/>
                    </p:nvPicPr>
                    <p:blipFill>
                      <a:blip r:embed="rId5"/>
                      <a:stretch>
                        <a:fillRect/>
                      </a:stretch>
                    </p:blipFill>
                    <p:spPr>
                      <a:xfrm>
                        <a:off x="4648200" y="2757162"/>
                        <a:ext cx="968450" cy="595569"/>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08597252"/>
              </p:ext>
            </p:extLst>
          </p:nvPr>
        </p:nvGraphicFramePr>
        <p:xfrm>
          <a:off x="6324600" y="2751901"/>
          <a:ext cx="691898" cy="595091"/>
        </p:xfrm>
        <a:graphic>
          <a:graphicData uri="http://schemas.openxmlformats.org/presentationml/2006/ole">
            <mc:AlternateContent xmlns:mc="http://schemas.openxmlformats.org/markup-compatibility/2006">
              <mc:Choice xmlns:v="urn:schemas-microsoft-com:vml" Requires="v">
                <p:oleObj name="Equation" r:id="rId6" imgW="190440" imgH="215640" progId="Equation.DSMT4">
                  <p:embed/>
                </p:oleObj>
              </mc:Choice>
              <mc:Fallback>
                <p:oleObj name="Equation" r:id="rId6" imgW="190440" imgH="215640" progId="Equation.DSMT4">
                  <p:embed/>
                  <p:pic>
                    <p:nvPicPr>
                      <p:cNvPr id="11" name="Object 10"/>
                      <p:cNvPicPr/>
                      <p:nvPr/>
                    </p:nvPicPr>
                    <p:blipFill>
                      <a:blip r:embed="rId7"/>
                      <a:stretch>
                        <a:fillRect/>
                      </a:stretch>
                    </p:blipFill>
                    <p:spPr>
                      <a:xfrm>
                        <a:off x="6324600" y="2751901"/>
                        <a:ext cx="691898" cy="595091"/>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2" name="Rectangle 11"/>
              <p:cNvSpPr/>
              <p:nvPr/>
            </p:nvSpPr>
            <p:spPr>
              <a:xfrm>
                <a:off x="8458200" y="2883069"/>
                <a:ext cx="1615791" cy="5078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700">
                          <a:latin typeface="Cambria Math" panose="02040503050406030204" pitchFamily="18" charset="0"/>
                        </a:rPr>
                        <m:t>−3</m:t>
                      </m:r>
                      <m:r>
                        <a:rPr lang="en-US" sz="2700" i="1">
                          <a:latin typeface="Cambria Math" panose="02040503050406030204" pitchFamily="18" charset="0"/>
                        </a:rPr>
                        <m:t>𝑥𝑦</m:t>
                      </m:r>
                    </m:oMath>
                  </m:oMathPara>
                </a14:m>
                <a:endParaRPr lang="en-US" sz="2700" dirty="0"/>
              </a:p>
            </p:txBody>
          </p:sp>
        </mc:Choice>
        <mc:Fallback xmlns="">
          <p:sp>
            <p:nvSpPr>
              <p:cNvPr id="12" name="Rectangle 11"/>
              <p:cNvSpPr>
                <a:spLocks noRot="1" noChangeAspect="1" noMove="1" noResize="1" noEditPoints="1" noAdjustHandles="1" noChangeArrowheads="1" noChangeShapeType="1" noTextEdit="1"/>
              </p:cNvSpPr>
              <p:nvPr/>
            </p:nvSpPr>
            <p:spPr>
              <a:xfrm>
                <a:off x="8458200" y="2883069"/>
                <a:ext cx="1615791" cy="5078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0287000" y="2883069"/>
                <a:ext cx="839781" cy="5078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700">
                          <a:latin typeface="Cambria Math" panose="02040503050406030204" pitchFamily="18" charset="0"/>
                        </a:rPr>
                        <m:t>5</m:t>
                      </m:r>
                      <m:r>
                        <a:rPr lang="en-US" sz="2700" i="1">
                          <a:latin typeface="Cambria Math" panose="02040503050406030204" pitchFamily="18" charset="0"/>
                        </a:rPr>
                        <m:t>𝑥𝑦</m:t>
                      </m:r>
                    </m:oMath>
                  </m:oMathPara>
                </a14:m>
                <a:endParaRPr lang="en-US" sz="2700" dirty="0"/>
              </a:p>
            </p:txBody>
          </p:sp>
        </mc:Choice>
        <mc:Fallback xmlns="">
          <p:sp>
            <p:nvSpPr>
              <p:cNvPr id="13" name="Rectangle 12"/>
              <p:cNvSpPr>
                <a:spLocks noRot="1" noChangeAspect="1" noMove="1" noResize="1" noEditPoints="1" noAdjustHandles="1" noChangeArrowheads="1" noChangeShapeType="1" noTextEdit="1"/>
              </p:cNvSpPr>
              <p:nvPr/>
            </p:nvSpPr>
            <p:spPr>
              <a:xfrm>
                <a:off x="10287000" y="2883069"/>
                <a:ext cx="839781" cy="507831"/>
              </a:xfrm>
              <a:prstGeom prst="rect">
                <a:avLst/>
              </a:prstGeom>
              <a:blipFill>
                <a:blip r:embed="rId9"/>
                <a:stretch>
                  <a:fillRect/>
                </a:stretch>
              </a:blipFill>
            </p:spPr>
            <p:txBody>
              <a:bodyPr/>
              <a:lstStyle/>
              <a:p>
                <a:r>
                  <a:rPr lang="en-US">
                    <a:noFill/>
                  </a:rPr>
                  <a:t> </a:t>
                </a:r>
              </a:p>
            </p:txBody>
          </p:sp>
        </mc:Fallback>
      </mc:AlternateContent>
      <p:sp>
        <p:nvSpPr>
          <p:cNvPr id="15" name="TextBox 14"/>
          <p:cNvSpPr txBox="1"/>
          <p:nvPr/>
        </p:nvSpPr>
        <p:spPr>
          <a:xfrm>
            <a:off x="1689845" y="4493716"/>
            <a:ext cx="8613648" cy="646331"/>
          </a:xfrm>
          <a:prstGeom prst="rect">
            <a:avLst/>
          </a:prstGeom>
          <a:noFill/>
        </p:spPr>
        <p:txBody>
          <a:bodyPr wrap="square" rtlCol="0">
            <a:spAutoFit/>
          </a:bodyPr>
          <a:lstStyle/>
          <a:p>
            <a:r>
              <a:rPr lang="en-US" sz="3600" dirty="0" err="1"/>
              <a:t>Đa</a:t>
            </a:r>
            <a:r>
              <a:rPr lang="en-US" sz="3600" dirty="0"/>
              <a:t> </a:t>
            </a:r>
            <a:r>
              <a:rPr lang="en-US" sz="3600" dirty="0" err="1"/>
              <a:t>thức</a:t>
            </a:r>
            <a:r>
              <a:rPr lang="en-US" sz="3600" dirty="0"/>
              <a:t>                                                               </a:t>
            </a:r>
          </a:p>
        </p:txBody>
      </p:sp>
      <p:graphicFrame>
        <p:nvGraphicFramePr>
          <p:cNvPr id="16" name="Object 15"/>
          <p:cNvGraphicFramePr>
            <a:graphicFrameLocks noChangeAspect="1"/>
          </p:cNvGraphicFramePr>
          <p:nvPr/>
        </p:nvGraphicFramePr>
        <p:xfrm>
          <a:off x="3338763" y="4469158"/>
          <a:ext cx="6791646" cy="741617"/>
        </p:xfrm>
        <a:graphic>
          <a:graphicData uri="http://schemas.openxmlformats.org/presentationml/2006/ole">
            <mc:AlternateContent xmlns:mc="http://schemas.openxmlformats.org/markup-compatibility/2006">
              <mc:Choice xmlns:v="urn:schemas-microsoft-com:vml" Requires="v">
                <p:oleObj name="Equation" r:id="rId10" imgW="2209680" imgH="241200" progId="Equation.DSMT4">
                  <p:embed/>
                </p:oleObj>
              </mc:Choice>
              <mc:Fallback>
                <p:oleObj name="Equation" r:id="rId10" imgW="2209680" imgH="241200" progId="Equation.DSMT4">
                  <p:embed/>
                  <p:pic>
                    <p:nvPicPr>
                      <p:cNvPr id="16" name="Object 15"/>
                      <p:cNvPicPr/>
                      <p:nvPr/>
                    </p:nvPicPr>
                    <p:blipFill>
                      <a:blip r:embed="rId11"/>
                      <a:stretch>
                        <a:fillRect/>
                      </a:stretch>
                    </p:blipFill>
                    <p:spPr>
                      <a:xfrm>
                        <a:off x="3338763" y="4469158"/>
                        <a:ext cx="6791646" cy="741617"/>
                      </a:xfrm>
                      <a:prstGeom prst="rect">
                        <a:avLst/>
                      </a:prstGeom>
                    </p:spPr>
                  </p:pic>
                </p:oleObj>
              </mc:Fallback>
            </mc:AlternateContent>
          </a:graphicData>
        </a:graphic>
      </p:graphicFrame>
      <p:sp>
        <p:nvSpPr>
          <p:cNvPr id="17" name="Oval Callout 16"/>
          <p:cNvSpPr/>
          <p:nvPr/>
        </p:nvSpPr>
        <p:spPr>
          <a:xfrm>
            <a:off x="11630540" y="3197555"/>
            <a:ext cx="5308092" cy="2641443"/>
          </a:xfrm>
          <a:prstGeom prst="wedgeEllipseCallout">
            <a:avLst>
              <a:gd name="adj1" fmla="val -68120"/>
              <a:gd name="adj2" fmla="val 230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TextBox 17"/>
          <p:cNvSpPr txBox="1"/>
          <p:nvPr/>
        </p:nvSpPr>
        <p:spPr>
          <a:xfrm>
            <a:off x="12530948" y="3667884"/>
            <a:ext cx="3944675" cy="1200329"/>
          </a:xfrm>
          <a:prstGeom prst="rect">
            <a:avLst/>
          </a:prstGeom>
          <a:noFill/>
        </p:spPr>
        <p:txBody>
          <a:bodyPr wrap="square" rtlCol="0">
            <a:spAutoFit/>
          </a:bodyPr>
          <a:lstStyle/>
          <a:p>
            <a:r>
              <a:rPr lang="en-US" sz="3600" dirty="0" err="1"/>
              <a:t>Đa</a:t>
            </a:r>
            <a:r>
              <a:rPr lang="en-US" sz="3600" dirty="0"/>
              <a:t> </a:t>
            </a:r>
            <a:r>
              <a:rPr lang="en-US" sz="3600" dirty="0" err="1"/>
              <a:t>thức</a:t>
            </a:r>
            <a:r>
              <a:rPr lang="en-US" sz="3600" dirty="0"/>
              <a:t> A </a:t>
            </a:r>
            <a:r>
              <a:rPr lang="en-US" sz="3600" dirty="0" err="1"/>
              <a:t>có</a:t>
            </a:r>
            <a:r>
              <a:rPr lang="en-US" sz="3600" dirty="0"/>
              <a:t> </a:t>
            </a:r>
            <a:r>
              <a:rPr lang="en-US" sz="3600" dirty="0" err="1"/>
              <a:t>hạng</a:t>
            </a:r>
            <a:r>
              <a:rPr lang="en-US" sz="3600" dirty="0"/>
              <a:t> </a:t>
            </a:r>
            <a:r>
              <a:rPr lang="en-US" sz="3600" dirty="0" err="1"/>
              <a:t>tử</a:t>
            </a:r>
            <a:r>
              <a:rPr lang="en-US" sz="3600" dirty="0"/>
              <a:t> </a:t>
            </a:r>
            <a:r>
              <a:rPr lang="en-US" sz="3600" dirty="0" err="1"/>
              <a:t>nào</a:t>
            </a:r>
            <a:r>
              <a:rPr lang="en-US" sz="3600" dirty="0"/>
              <a:t> </a:t>
            </a:r>
            <a:r>
              <a:rPr lang="en-US" sz="3600" dirty="0" err="1"/>
              <a:t>đồng</a:t>
            </a:r>
            <a:r>
              <a:rPr lang="en-US" sz="3600" dirty="0"/>
              <a:t> </a:t>
            </a:r>
            <a:r>
              <a:rPr lang="en-US" sz="3600" dirty="0" err="1"/>
              <a:t>dạng</a:t>
            </a:r>
            <a:r>
              <a:rPr lang="en-US" sz="3600" dirty="0"/>
              <a:t>? </a:t>
            </a:r>
          </a:p>
        </p:txBody>
      </p:sp>
      <p:sp>
        <p:nvSpPr>
          <p:cNvPr id="19" name="TextBox 18"/>
          <p:cNvSpPr txBox="1"/>
          <p:nvPr/>
        </p:nvSpPr>
        <p:spPr>
          <a:xfrm>
            <a:off x="1689845" y="5703949"/>
            <a:ext cx="8613648" cy="646331"/>
          </a:xfrm>
          <a:prstGeom prst="rect">
            <a:avLst/>
          </a:prstGeom>
          <a:noFill/>
        </p:spPr>
        <p:txBody>
          <a:bodyPr wrap="square" rtlCol="0">
            <a:spAutoFit/>
          </a:bodyPr>
          <a:lstStyle/>
          <a:p>
            <a:r>
              <a:rPr lang="en-US" sz="3600" dirty="0"/>
              <a:t>Ta </a:t>
            </a:r>
            <a:r>
              <a:rPr lang="en-US" sz="3600" dirty="0" err="1"/>
              <a:t>nói</a:t>
            </a:r>
            <a:r>
              <a:rPr lang="en-US" sz="3600" dirty="0"/>
              <a:t> </a:t>
            </a:r>
            <a:r>
              <a:rPr lang="en-US" sz="3600" dirty="0" err="1"/>
              <a:t>đa</a:t>
            </a:r>
            <a:r>
              <a:rPr lang="en-US" sz="3600" dirty="0"/>
              <a:t> </a:t>
            </a:r>
            <a:r>
              <a:rPr lang="en-US" sz="3600" dirty="0" err="1"/>
              <a:t>thức</a:t>
            </a:r>
            <a:r>
              <a:rPr lang="en-US" sz="3600" dirty="0"/>
              <a:t> A </a:t>
            </a:r>
            <a:r>
              <a:rPr lang="en-US" sz="3600" dirty="0" err="1"/>
              <a:t>là</a:t>
            </a:r>
            <a:r>
              <a:rPr lang="en-US" sz="3600" dirty="0"/>
              <a:t> </a:t>
            </a:r>
            <a:r>
              <a:rPr lang="en-US" sz="3600" dirty="0" err="1"/>
              <a:t>đa</a:t>
            </a:r>
            <a:r>
              <a:rPr lang="en-US" sz="3600" dirty="0"/>
              <a:t> </a:t>
            </a:r>
            <a:r>
              <a:rPr lang="en-US" sz="3600" dirty="0" err="1"/>
              <a:t>thức</a:t>
            </a:r>
            <a:r>
              <a:rPr lang="en-US" sz="3600" dirty="0"/>
              <a:t> </a:t>
            </a:r>
            <a:r>
              <a:rPr lang="en-US" sz="3600" dirty="0" err="1"/>
              <a:t>thu</a:t>
            </a:r>
            <a:r>
              <a:rPr lang="en-US" sz="3600" dirty="0"/>
              <a:t> </a:t>
            </a:r>
            <a:r>
              <a:rPr lang="en-US" sz="3600" dirty="0" err="1"/>
              <a:t>gọn</a:t>
            </a:r>
            <a:r>
              <a:rPr lang="en-US" sz="3600" dirty="0"/>
              <a:t>                                                               </a:t>
            </a:r>
          </a:p>
        </p:txBody>
      </p:sp>
      <p:sp>
        <p:nvSpPr>
          <p:cNvPr id="23" name="Rectangle 22"/>
          <p:cNvSpPr/>
          <p:nvPr/>
        </p:nvSpPr>
        <p:spPr>
          <a:xfrm>
            <a:off x="1836062" y="7495701"/>
            <a:ext cx="15248787" cy="200253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rPr>
              <a:t>Khái</a:t>
            </a:r>
            <a:r>
              <a:rPr lang="en-US" sz="3600" b="1" dirty="0">
                <a:solidFill>
                  <a:srgbClr val="FF0000"/>
                </a:solidFill>
              </a:rPr>
              <a:t> </a:t>
            </a:r>
            <a:r>
              <a:rPr lang="en-US" sz="3600" b="1" dirty="0" err="1">
                <a:solidFill>
                  <a:srgbClr val="FF0000"/>
                </a:solidFill>
              </a:rPr>
              <a:t>niệm</a:t>
            </a:r>
            <a:r>
              <a:rPr lang="en-US" sz="3600" b="1" dirty="0">
                <a:solidFill>
                  <a:schemeClr val="tx1"/>
                </a:solidFill>
              </a:rPr>
              <a:t>:</a:t>
            </a:r>
            <a:r>
              <a:rPr lang="en-US" sz="3600" dirty="0">
                <a:solidFill>
                  <a:schemeClr val="tx1"/>
                </a:solidFill>
              </a:rPr>
              <a:t> </a:t>
            </a:r>
          </a:p>
          <a:p>
            <a:r>
              <a:rPr lang="en-US" sz="3600" dirty="0" err="1">
                <a:solidFill>
                  <a:schemeClr val="tx1"/>
                </a:solidFill>
              </a:rPr>
              <a:t>Đa</a:t>
            </a:r>
            <a:r>
              <a:rPr lang="en-US" sz="3600" dirty="0">
                <a:solidFill>
                  <a:schemeClr val="tx1"/>
                </a:solidFill>
              </a:rPr>
              <a:t> </a:t>
            </a:r>
            <a:r>
              <a:rPr lang="en-US" sz="3600" dirty="0" err="1">
                <a:solidFill>
                  <a:schemeClr val="tx1"/>
                </a:solidFill>
              </a:rPr>
              <a:t>thức</a:t>
            </a:r>
            <a:r>
              <a:rPr lang="en-US" sz="3600" dirty="0">
                <a:solidFill>
                  <a:schemeClr val="tx1"/>
                </a:solidFill>
              </a:rPr>
              <a:t> </a:t>
            </a:r>
            <a:r>
              <a:rPr lang="en-US" sz="3600" dirty="0" err="1">
                <a:solidFill>
                  <a:schemeClr val="tx1"/>
                </a:solidFill>
              </a:rPr>
              <a:t>thu</a:t>
            </a:r>
            <a:r>
              <a:rPr lang="en-US" sz="3600" dirty="0">
                <a:solidFill>
                  <a:schemeClr val="tx1"/>
                </a:solidFill>
              </a:rPr>
              <a:t> </a:t>
            </a:r>
            <a:r>
              <a:rPr lang="en-US" sz="3600" dirty="0" err="1">
                <a:solidFill>
                  <a:schemeClr val="tx1"/>
                </a:solidFill>
              </a:rPr>
              <a:t>gọn</a:t>
            </a:r>
            <a:r>
              <a:rPr lang="en-US" sz="3600" dirty="0">
                <a:solidFill>
                  <a:schemeClr val="tx1"/>
                </a:solidFill>
              </a:rPr>
              <a:t> </a:t>
            </a:r>
            <a:r>
              <a:rPr lang="en-US" sz="3600" dirty="0" err="1">
                <a:solidFill>
                  <a:schemeClr val="tx1"/>
                </a:solidFill>
              </a:rPr>
              <a:t>là</a:t>
            </a:r>
            <a:r>
              <a:rPr lang="en-US" sz="3600" dirty="0">
                <a:solidFill>
                  <a:schemeClr val="tx1"/>
                </a:solidFill>
              </a:rPr>
              <a:t> </a:t>
            </a:r>
            <a:r>
              <a:rPr lang="en-US" sz="3600" dirty="0" err="1">
                <a:solidFill>
                  <a:schemeClr val="tx1"/>
                </a:solidFill>
              </a:rPr>
              <a:t>đa</a:t>
            </a:r>
            <a:r>
              <a:rPr lang="en-US" sz="3600" dirty="0">
                <a:solidFill>
                  <a:schemeClr val="tx1"/>
                </a:solidFill>
              </a:rPr>
              <a:t> </a:t>
            </a:r>
            <a:r>
              <a:rPr lang="en-US" sz="3600" dirty="0" err="1">
                <a:solidFill>
                  <a:schemeClr val="tx1"/>
                </a:solidFill>
              </a:rPr>
              <a:t>thức</a:t>
            </a:r>
            <a:r>
              <a:rPr lang="en-US" sz="3600" dirty="0">
                <a:solidFill>
                  <a:schemeClr val="tx1"/>
                </a:solidFill>
              </a:rPr>
              <a:t> </a:t>
            </a:r>
            <a:r>
              <a:rPr lang="en-US" sz="3600" dirty="0" err="1">
                <a:solidFill>
                  <a:schemeClr val="tx1"/>
                </a:solidFill>
              </a:rPr>
              <a:t>không</a:t>
            </a:r>
            <a:r>
              <a:rPr lang="en-US" sz="3600" dirty="0">
                <a:solidFill>
                  <a:schemeClr val="tx1"/>
                </a:solidFill>
              </a:rPr>
              <a:t> </a:t>
            </a:r>
            <a:r>
              <a:rPr lang="en-US" sz="3600" dirty="0" err="1">
                <a:solidFill>
                  <a:schemeClr val="tx1"/>
                </a:solidFill>
              </a:rPr>
              <a:t>có</a:t>
            </a:r>
            <a:r>
              <a:rPr lang="en-US" sz="3600" dirty="0">
                <a:solidFill>
                  <a:schemeClr val="tx1"/>
                </a:solidFill>
              </a:rPr>
              <a:t> </a:t>
            </a:r>
            <a:r>
              <a:rPr lang="en-US" sz="3600" dirty="0" err="1">
                <a:solidFill>
                  <a:schemeClr val="tx1"/>
                </a:solidFill>
              </a:rPr>
              <a:t>hai</a:t>
            </a:r>
            <a:r>
              <a:rPr lang="en-US" sz="3600" dirty="0">
                <a:solidFill>
                  <a:schemeClr val="tx1"/>
                </a:solidFill>
              </a:rPr>
              <a:t> </a:t>
            </a:r>
            <a:r>
              <a:rPr lang="en-US" sz="3600" dirty="0" err="1">
                <a:solidFill>
                  <a:schemeClr val="tx1"/>
                </a:solidFill>
              </a:rPr>
              <a:t>hạng</a:t>
            </a:r>
            <a:r>
              <a:rPr lang="en-US" sz="3600" dirty="0">
                <a:solidFill>
                  <a:schemeClr val="tx1"/>
                </a:solidFill>
              </a:rPr>
              <a:t> </a:t>
            </a:r>
            <a:r>
              <a:rPr lang="en-US" sz="3600" dirty="0" err="1">
                <a:solidFill>
                  <a:schemeClr val="tx1"/>
                </a:solidFill>
              </a:rPr>
              <a:t>tử</a:t>
            </a:r>
            <a:r>
              <a:rPr lang="en-US" sz="3600" dirty="0">
                <a:solidFill>
                  <a:schemeClr val="tx1"/>
                </a:solidFill>
              </a:rPr>
              <a:t> </a:t>
            </a:r>
            <a:r>
              <a:rPr lang="en-US" sz="3600" dirty="0" err="1">
                <a:solidFill>
                  <a:schemeClr val="tx1"/>
                </a:solidFill>
              </a:rPr>
              <a:t>nào</a:t>
            </a:r>
            <a:r>
              <a:rPr lang="en-US" sz="3600" dirty="0">
                <a:solidFill>
                  <a:schemeClr val="tx1"/>
                </a:solidFill>
              </a:rPr>
              <a:t> </a:t>
            </a:r>
            <a:r>
              <a:rPr lang="en-US" sz="3600" dirty="0" err="1">
                <a:solidFill>
                  <a:schemeClr val="tx1"/>
                </a:solidFill>
              </a:rPr>
              <a:t>đồng</a:t>
            </a:r>
            <a:r>
              <a:rPr lang="en-US" sz="3600" dirty="0">
                <a:solidFill>
                  <a:schemeClr val="tx1"/>
                </a:solidFill>
              </a:rPr>
              <a:t> </a:t>
            </a:r>
            <a:r>
              <a:rPr lang="en-US" sz="3600" dirty="0" err="1">
                <a:solidFill>
                  <a:schemeClr val="tx1"/>
                </a:solidFill>
              </a:rPr>
              <a:t>dạng</a:t>
            </a:r>
            <a:endParaRPr lang="en-US" sz="3600" dirty="0">
              <a:solidFill>
                <a:schemeClr val="tx1"/>
              </a:solidFill>
            </a:endParaRPr>
          </a:p>
        </p:txBody>
      </p:sp>
      <p:sp>
        <p:nvSpPr>
          <p:cNvPr id="26" name="Rectangular Callout 25"/>
          <p:cNvSpPr/>
          <p:nvPr/>
        </p:nvSpPr>
        <p:spPr>
          <a:xfrm>
            <a:off x="9786876" y="6060743"/>
            <a:ext cx="4416552" cy="2040905"/>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7" name="TextBox 26"/>
          <p:cNvSpPr txBox="1"/>
          <p:nvPr/>
        </p:nvSpPr>
        <p:spPr>
          <a:xfrm>
            <a:off x="10130409" y="6504022"/>
            <a:ext cx="3881877" cy="1615827"/>
          </a:xfrm>
          <a:prstGeom prst="rect">
            <a:avLst/>
          </a:prstGeom>
          <a:noFill/>
        </p:spPr>
        <p:txBody>
          <a:bodyPr wrap="square" rtlCol="0">
            <a:spAutoFit/>
          </a:bodyPr>
          <a:lstStyle/>
          <a:p>
            <a:r>
              <a:rPr lang="en-US" sz="3600" dirty="0" err="1"/>
              <a:t>Vậy</a:t>
            </a:r>
            <a:r>
              <a:rPr lang="en-US" sz="3600" dirty="0"/>
              <a:t> </a:t>
            </a:r>
            <a:r>
              <a:rPr lang="en-US" sz="3600" dirty="0" err="1"/>
              <a:t>thế</a:t>
            </a:r>
            <a:r>
              <a:rPr lang="en-US" sz="3600" dirty="0"/>
              <a:t> </a:t>
            </a:r>
            <a:r>
              <a:rPr lang="en-US" sz="3600" dirty="0" err="1"/>
              <a:t>nào</a:t>
            </a:r>
            <a:r>
              <a:rPr lang="en-US" sz="3600" dirty="0"/>
              <a:t> </a:t>
            </a:r>
            <a:r>
              <a:rPr lang="en-US" sz="3600" dirty="0" err="1"/>
              <a:t>là</a:t>
            </a:r>
            <a:r>
              <a:rPr lang="en-US" sz="3600" dirty="0"/>
              <a:t> </a:t>
            </a:r>
            <a:r>
              <a:rPr lang="en-US" sz="3600" dirty="0" err="1"/>
              <a:t>đa</a:t>
            </a:r>
            <a:r>
              <a:rPr lang="en-US" sz="3600" dirty="0"/>
              <a:t> </a:t>
            </a:r>
            <a:r>
              <a:rPr lang="en-US" sz="3600" dirty="0" err="1"/>
              <a:t>thức</a:t>
            </a:r>
            <a:r>
              <a:rPr lang="en-US" sz="3600" dirty="0"/>
              <a:t> </a:t>
            </a:r>
            <a:r>
              <a:rPr lang="en-US" sz="3600" dirty="0" err="1"/>
              <a:t>thu</a:t>
            </a:r>
            <a:r>
              <a:rPr lang="en-US" sz="3600" dirty="0"/>
              <a:t> </a:t>
            </a:r>
            <a:r>
              <a:rPr lang="en-US" sz="3600" dirty="0" err="1"/>
              <a:t>gọn</a:t>
            </a:r>
            <a:r>
              <a:rPr lang="en-US" sz="3600" dirty="0"/>
              <a:t>?</a:t>
            </a:r>
          </a:p>
          <a:p>
            <a:endParaRPr lang="en-US" sz="2700" dirty="0"/>
          </a:p>
        </p:txBody>
      </p:sp>
    </p:spTree>
    <p:extLst>
      <p:ext uri="{BB962C8B-B14F-4D97-AF65-F5344CB8AC3E}">
        <p14:creationId xmlns:p14="http://schemas.microsoft.com/office/powerpoint/2010/main" val="374338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par>
                                <p:cTn id="48" presetID="16" presetClass="entr" presetSubtype="21"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arn(inVertical)">
                                      <p:cBhvr>
                                        <p:cTn id="68" dur="500"/>
                                        <p:tgtEl>
                                          <p:spTgt spid="27"/>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barn(inVertical)">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xit" presetSubtype="1" fill="hold" grpId="1" nodeType="clickEffect">
                                  <p:stCondLst>
                                    <p:cond delay="0"/>
                                  </p:stCondLst>
                                  <p:childTnLst>
                                    <p:animEffect transition="out" filter="wheel(1)">
                                      <p:cBhvr>
                                        <p:cTn id="75" dur="2000"/>
                                        <p:tgtEl>
                                          <p:spTgt spid="27"/>
                                        </p:tgtEl>
                                      </p:cBhvr>
                                    </p:animEffect>
                                    <p:set>
                                      <p:cBhvr>
                                        <p:cTn id="76" dur="1" fill="hold">
                                          <p:stCondLst>
                                            <p:cond delay="1999"/>
                                          </p:stCondLst>
                                        </p:cTn>
                                        <p:tgtEl>
                                          <p:spTgt spid="27"/>
                                        </p:tgtEl>
                                        <p:attrNameLst>
                                          <p:attrName>style.visibility</p:attrName>
                                        </p:attrNameLst>
                                      </p:cBhvr>
                                      <p:to>
                                        <p:strVal val="hidden"/>
                                      </p:to>
                                    </p:set>
                                  </p:childTnLst>
                                </p:cTn>
                              </p:par>
                              <p:par>
                                <p:cTn id="77" presetID="21" presetClass="exit" presetSubtype="1" fill="hold" grpId="1" nodeType="withEffect">
                                  <p:stCondLst>
                                    <p:cond delay="0"/>
                                  </p:stCondLst>
                                  <p:childTnLst>
                                    <p:animEffect transition="out" filter="wheel(1)">
                                      <p:cBhvr>
                                        <p:cTn id="78" dur="2000"/>
                                        <p:tgtEl>
                                          <p:spTgt spid="26"/>
                                        </p:tgtEl>
                                      </p:cBhvr>
                                    </p:animEffect>
                                    <p:set>
                                      <p:cBhvr>
                                        <p:cTn id="79" dur="1" fill="hold">
                                          <p:stCondLst>
                                            <p:cond delay="1999"/>
                                          </p:stCondLst>
                                        </p:cTn>
                                        <p:tgtEl>
                                          <p:spTgt spid="26"/>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barn(inVertical)">
                                      <p:cBhvr>
                                        <p:cTn id="8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7" grpId="0" animBg="1"/>
      <p:bldP spid="8" grpId="0"/>
      <p:bldP spid="9" grpId="0"/>
      <p:bldP spid="12" grpId="0"/>
      <p:bldP spid="13" grpId="0"/>
      <p:bldP spid="15" grpId="0"/>
      <p:bldP spid="17" grpId="0" animBg="1"/>
      <p:bldP spid="18" grpId="0"/>
      <p:bldP spid="19" grpId="0"/>
      <p:bldP spid="23" grpId="0" animBg="1"/>
      <p:bldP spid="26" grpId="0" animBg="1"/>
      <p:bldP spid="26" grpId="1" animBg="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9" name="Rectangle 38"/>
          <p:cNvSpPr/>
          <p:nvPr/>
        </p:nvSpPr>
        <p:spPr>
          <a:xfrm>
            <a:off x="7192795" y="10798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42" name="Group 41"/>
          <p:cNvGrpSpPr/>
          <p:nvPr/>
        </p:nvGrpSpPr>
        <p:grpSpPr>
          <a:xfrm>
            <a:off x="2438400" y="2554637"/>
            <a:ext cx="12877800" cy="2969863"/>
            <a:chOff x="2368476" y="3476723"/>
            <a:chExt cx="12877800" cy="2969863"/>
          </a:xfrm>
        </p:grpSpPr>
        <p:pic>
          <p:nvPicPr>
            <p:cNvPr id="38" name="Picture 37"/>
            <p:cNvPicPr>
              <a:picLocks noChangeAspect="1"/>
            </p:cNvPicPr>
            <p:nvPr/>
          </p:nvPicPr>
          <p:blipFill>
            <a:blip r:embed="rId4"/>
            <a:stretch>
              <a:fillRect/>
            </a:stretch>
          </p:blipFill>
          <p:spPr>
            <a:xfrm>
              <a:off x="2368476" y="3476723"/>
              <a:ext cx="12877800" cy="2969863"/>
            </a:xfrm>
            <a:prstGeom prst="rect">
              <a:avLst/>
            </a:prstGeom>
          </p:spPr>
        </p:pic>
        <p:sp>
          <p:nvSpPr>
            <p:cNvPr id="41" name="Rectangle 40"/>
            <p:cNvSpPr/>
            <p:nvPr/>
          </p:nvSpPr>
          <p:spPr>
            <a:xfrm>
              <a:off x="3443333" y="3844014"/>
              <a:ext cx="10812344" cy="1954831"/>
            </a:xfrm>
            <a:prstGeom prst="rect">
              <a:avLst/>
            </a:prstGeom>
          </p:spPr>
          <p:txBody>
            <a:bodyPr wrap="square">
              <a:spAutoFit/>
            </a:bodyPr>
            <a:lstStyle/>
            <a:p>
              <a:pPr lvl="0" algn="just">
                <a:lnSpc>
                  <a:spcPct val="150000"/>
                </a:lnSpc>
                <a:defRPr/>
              </a:pPr>
              <a:r>
                <a:rPr lang="vi-VN" sz="4300" b="1">
                  <a:solidFill>
                    <a:prstClr val="black"/>
                  </a:solidFill>
                  <a:ea typeface="Times New Roman" panose="02020603050405020304" pitchFamily="18" charset="0"/>
                  <a:cs typeface="Arial" panose="020B0604020202020204" pitchFamily="34" charset="0"/>
                </a:rPr>
                <a:t>Đa thức thu gọn là đa thức không có hai hạng tử nào đồng dạng.</a:t>
              </a:r>
              <a:endParaRPr kumimoji="0" lang="vi-VN" sz="4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43" name="Picture 42"/>
          <p:cNvPicPr>
            <a:picLocks noChangeAspect="1"/>
          </p:cNvPicPr>
          <p:nvPr/>
        </p:nvPicPr>
        <p:blipFill>
          <a:blip r:embed="rId5"/>
          <a:stretch>
            <a:fillRect/>
          </a:stretch>
        </p:blipFill>
        <p:spPr>
          <a:xfrm>
            <a:off x="13335001" y="4942113"/>
            <a:ext cx="1463167" cy="743776"/>
          </a:xfrm>
          <a:prstGeom prst="rect">
            <a:avLst/>
          </a:prstGeom>
        </p:spPr>
      </p:pic>
      <p:pic>
        <p:nvPicPr>
          <p:cNvPr id="44" name="Picture 43"/>
          <p:cNvPicPr>
            <a:picLocks noChangeAspect="1"/>
          </p:cNvPicPr>
          <p:nvPr/>
        </p:nvPicPr>
        <p:blipFill>
          <a:blip r:embed="rId6"/>
          <a:stretch>
            <a:fillRect/>
          </a:stretch>
        </p:blipFill>
        <p:spPr>
          <a:xfrm>
            <a:off x="521875" y="698188"/>
            <a:ext cx="1097375" cy="8279086"/>
          </a:xfrm>
          <a:prstGeom prst="rect">
            <a:avLst/>
          </a:prstGeom>
        </p:spPr>
      </p:pic>
      <p:pic>
        <p:nvPicPr>
          <p:cNvPr id="45" name="Picture 44"/>
          <p:cNvPicPr>
            <a:picLocks noChangeAspect="1"/>
          </p:cNvPicPr>
          <p:nvPr/>
        </p:nvPicPr>
        <p:blipFill>
          <a:blip r:embed="rId7"/>
          <a:stretch>
            <a:fillRect/>
          </a:stretch>
        </p:blipFill>
        <p:spPr>
          <a:xfrm>
            <a:off x="16502956" y="372787"/>
            <a:ext cx="1261981" cy="1518036"/>
          </a:xfrm>
          <a:prstGeom prst="rect">
            <a:avLst/>
          </a:prstGeom>
        </p:spPr>
      </p:pic>
      <p:pic>
        <p:nvPicPr>
          <p:cNvPr id="46" name="Picture 45"/>
          <p:cNvPicPr>
            <a:picLocks noChangeAspect="1"/>
          </p:cNvPicPr>
          <p:nvPr/>
        </p:nvPicPr>
        <p:blipFill>
          <a:blip r:embed="rId8"/>
          <a:stretch>
            <a:fillRect/>
          </a:stretch>
        </p:blipFill>
        <p:spPr>
          <a:xfrm>
            <a:off x="7291503" y="8420100"/>
            <a:ext cx="3019191" cy="1676545"/>
          </a:xfrm>
          <a:prstGeom prst="rect">
            <a:avLst/>
          </a:prstGeom>
        </p:spPr>
      </p:pic>
      <p:sp>
        <p:nvSpPr>
          <p:cNvPr id="47" name="Rectangle 46"/>
          <p:cNvSpPr/>
          <p:nvPr/>
        </p:nvSpPr>
        <p:spPr>
          <a:xfrm>
            <a:off x="2151521" y="6127551"/>
            <a:ext cx="13565859" cy="1911549"/>
          </a:xfrm>
          <a:prstGeom prst="rect">
            <a:avLst/>
          </a:prstGeom>
          <a:solidFill>
            <a:srgbClr val="FBF6EB"/>
          </a:solidFill>
        </p:spPr>
        <p:txBody>
          <a:bodyPr wrap="square">
            <a:spAutoFit/>
          </a:bodyPr>
          <a:lstStyle/>
          <a:p>
            <a:pPr lvl="0" algn="just" fontAlgn="base">
              <a:lnSpc>
                <a:spcPct val="150000"/>
              </a:lnSpc>
              <a:spcAft>
                <a:spcPts val="800"/>
              </a:spcAft>
            </a:pPr>
            <a:r>
              <a:rPr lang="nl-NL" sz="4200" b="1" i="1" u="sng">
                <a:solidFill>
                  <a:srgbClr val="1F497D"/>
                </a:solidFill>
                <a:latin typeface="Arial" panose="020B0604020202020204" pitchFamily="34" charset="0"/>
                <a:ea typeface="Times New Roman" panose="02020603050405020304" pitchFamily="18" charset="0"/>
                <a:cs typeface="Arial" panose="020B0604020202020204" pitchFamily="34" charset="0"/>
              </a:rPr>
              <a:t>Chú ý: </a:t>
            </a:r>
            <a:r>
              <a:rPr lang="vi-VN" sz="4200">
                <a:solidFill>
                  <a:srgbClr val="000000"/>
                </a:solidFill>
                <a:ea typeface="Times New Roman" panose="02020603050405020304" pitchFamily="18" charset="0"/>
                <a:cs typeface="Arial" panose="020B0604020202020204" pitchFamily="34" charset="0"/>
              </a:rPr>
              <a:t>Ta thường viết một đa thức dưới dạng thu gọn (nếu không có yêu cầu gì khác).</a:t>
            </a:r>
          </a:p>
        </p:txBody>
      </p:sp>
      <p:pic>
        <p:nvPicPr>
          <p:cNvPr id="5" name="Picture 4"/>
          <p:cNvPicPr>
            <a:picLocks noChangeAspect="1"/>
          </p:cNvPicPr>
          <p:nvPr/>
        </p:nvPicPr>
        <p:blipFill>
          <a:blip r:embed="rId9"/>
          <a:stretch>
            <a:fillRect/>
          </a:stretch>
        </p:blipFill>
        <p:spPr>
          <a:xfrm>
            <a:off x="15354645" y="7403675"/>
            <a:ext cx="954583" cy="804133"/>
          </a:xfrm>
          <a:prstGeom prst="rect">
            <a:avLst/>
          </a:prstGeom>
        </p:spPr>
      </p:pic>
    </p:spTree>
    <p:extLst>
      <p:ext uri="{BB962C8B-B14F-4D97-AF65-F5344CB8AC3E}">
        <p14:creationId xmlns:p14="http://schemas.microsoft.com/office/powerpoint/2010/main" val="351542477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6464" y="190883"/>
            <a:ext cx="12893040" cy="139903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rPr>
              <a:t>Thu </a:t>
            </a:r>
            <a:r>
              <a:rPr lang="en-US" sz="3600" dirty="0" err="1">
                <a:solidFill>
                  <a:schemeClr val="tx1"/>
                </a:solidFill>
              </a:rPr>
              <a:t>gọn</a:t>
            </a:r>
            <a:r>
              <a:rPr lang="en-US" sz="3600" dirty="0">
                <a:solidFill>
                  <a:schemeClr val="tx1"/>
                </a:solidFill>
              </a:rPr>
              <a:t> </a:t>
            </a:r>
            <a:r>
              <a:rPr lang="en-US" sz="3600" dirty="0" err="1">
                <a:solidFill>
                  <a:schemeClr val="tx1"/>
                </a:solidFill>
              </a:rPr>
              <a:t>đa</a:t>
            </a:r>
            <a:r>
              <a:rPr lang="en-US" sz="3600" dirty="0">
                <a:solidFill>
                  <a:schemeClr val="tx1"/>
                </a:solidFill>
              </a:rPr>
              <a:t> </a:t>
            </a:r>
            <a:r>
              <a:rPr lang="en-US" sz="3600" dirty="0" err="1">
                <a:solidFill>
                  <a:schemeClr val="tx1"/>
                </a:solidFill>
              </a:rPr>
              <a:t>thức</a:t>
            </a:r>
            <a:r>
              <a:rPr lang="en-US" sz="3600" dirty="0">
                <a:solidFill>
                  <a:schemeClr val="tx1"/>
                </a:solidFill>
              </a:rPr>
              <a:t> </a:t>
            </a:r>
          </a:p>
        </p:txBody>
      </p:sp>
      <p:sp>
        <p:nvSpPr>
          <p:cNvPr id="6" name="Rectangle 2"/>
          <p:cNvSpPr>
            <a:spLocks noChangeArrowheads="1"/>
          </p:cNvSpPr>
          <p:nvPr/>
        </p:nvSpPr>
        <p:spPr bwMode="auto">
          <a:xfrm>
            <a:off x="4197097" y="2233030"/>
            <a:ext cx="2770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endParaRPr lang="en-US" sz="2700"/>
          </a:p>
        </p:txBody>
      </p:sp>
      <p:graphicFrame>
        <p:nvGraphicFramePr>
          <p:cNvPr id="7" name="Object 6"/>
          <p:cNvGraphicFramePr>
            <a:graphicFrameLocks noChangeAspect="1"/>
          </p:cNvGraphicFramePr>
          <p:nvPr/>
        </p:nvGraphicFramePr>
        <p:xfrm>
          <a:off x="5163075" y="619229"/>
          <a:ext cx="7255764" cy="871596"/>
        </p:xfrm>
        <a:graphic>
          <a:graphicData uri="http://schemas.openxmlformats.org/presentationml/2006/ole">
            <mc:AlternateContent xmlns:mc="http://schemas.openxmlformats.org/markup-compatibility/2006">
              <mc:Choice xmlns:v="urn:schemas-microsoft-com:vml" Requires="v">
                <p:oleObj name="Equation" r:id="rId2" imgW="2031118" imgH="241195" progId="Equation.DSMT4">
                  <p:embed/>
                </p:oleObj>
              </mc:Choice>
              <mc:Fallback>
                <p:oleObj name="Equation" r:id="rId2" imgW="2031118" imgH="241195" progId="Equation.DSMT4">
                  <p:embed/>
                  <p:pic>
                    <p:nvPicPr>
                      <p:cNvPr id="7"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075" y="619229"/>
                        <a:ext cx="7255764" cy="871596"/>
                      </a:xfrm>
                      <a:prstGeom prst="rect">
                        <a:avLst/>
                      </a:prstGeom>
                      <a:noFill/>
                    </p:spPr>
                  </p:pic>
                </p:oleObj>
              </mc:Fallback>
            </mc:AlternateContent>
          </a:graphicData>
        </a:graphic>
      </p:graphicFrame>
      <p:sp>
        <p:nvSpPr>
          <p:cNvPr id="8" name="TextBox 7"/>
          <p:cNvSpPr txBox="1"/>
          <p:nvPr/>
        </p:nvSpPr>
        <p:spPr>
          <a:xfrm>
            <a:off x="1426464" y="2167129"/>
            <a:ext cx="2551176" cy="646331"/>
          </a:xfrm>
          <a:prstGeom prst="rect">
            <a:avLst/>
          </a:prstGeom>
          <a:noFill/>
        </p:spPr>
        <p:txBody>
          <a:bodyPr wrap="square" rtlCol="0">
            <a:spAutoFit/>
          </a:bodyPr>
          <a:lstStyle/>
          <a:p>
            <a:r>
              <a:rPr lang="en-US" sz="3600" dirty="0" err="1">
                <a:solidFill>
                  <a:srgbClr val="FF0000"/>
                </a:solidFill>
              </a:rPr>
              <a:t>Giải</a:t>
            </a:r>
            <a:endParaRPr lang="en-US" sz="3600" dirty="0">
              <a:solidFill>
                <a:srgbClr val="FF0000"/>
              </a:solidFill>
            </a:endParaRPr>
          </a:p>
        </p:txBody>
      </p:sp>
      <p:graphicFrame>
        <p:nvGraphicFramePr>
          <p:cNvPr id="9" name="Object 8"/>
          <p:cNvGraphicFramePr>
            <a:graphicFrameLocks noChangeAspect="1"/>
          </p:cNvGraphicFramePr>
          <p:nvPr/>
        </p:nvGraphicFramePr>
        <p:xfrm>
          <a:off x="1426465" y="3224591"/>
          <a:ext cx="6050378" cy="726801"/>
        </p:xfrm>
        <a:graphic>
          <a:graphicData uri="http://schemas.openxmlformats.org/presentationml/2006/ole">
            <mc:AlternateContent xmlns:mc="http://schemas.openxmlformats.org/markup-compatibility/2006">
              <mc:Choice xmlns:v="urn:schemas-microsoft-com:vml" Requires="v">
                <p:oleObj name="Equation" r:id="rId4" imgW="2031118" imgH="241195" progId="Equation.DSMT4">
                  <p:embed/>
                </p:oleObj>
              </mc:Choice>
              <mc:Fallback>
                <p:oleObj name="Equation" r:id="rId4" imgW="2031118" imgH="241195" progId="Equation.DSMT4">
                  <p:embed/>
                  <p:pic>
                    <p:nvPicPr>
                      <p:cNvPr id="9"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465" y="3224591"/>
                        <a:ext cx="6050378" cy="726801"/>
                      </a:xfrm>
                      <a:prstGeom prst="rect">
                        <a:avLst/>
                      </a:prstGeom>
                      <a:noFill/>
                    </p:spPr>
                  </p:pic>
                </p:oleObj>
              </mc:Fallback>
            </mc:AlternateContent>
          </a:graphicData>
        </a:graphic>
      </p:graphicFrame>
      <p:graphicFrame>
        <p:nvGraphicFramePr>
          <p:cNvPr id="10" name="Object 9"/>
          <p:cNvGraphicFramePr>
            <a:graphicFrameLocks noChangeAspect="1"/>
          </p:cNvGraphicFramePr>
          <p:nvPr/>
        </p:nvGraphicFramePr>
        <p:xfrm>
          <a:off x="0" y="1052513"/>
          <a:ext cx="171450" cy="261938"/>
        </p:xfrm>
        <a:graphic>
          <a:graphicData uri="http://schemas.openxmlformats.org/presentationml/2006/ole">
            <mc:AlternateContent xmlns:mc="http://schemas.openxmlformats.org/markup-compatibility/2006">
              <mc:Choice xmlns:v="urn:schemas-microsoft-com:vml" Requires="v">
                <p:oleObj name="Equation" r:id="rId5" imgW="114102" imgH="177492" progId="Equation.DSMT4">
                  <p:embed/>
                </p:oleObj>
              </mc:Choice>
              <mc:Fallback>
                <p:oleObj name="Equation" r:id="rId5" imgW="114102" imgH="177492" progId="Equation.DSMT4">
                  <p:embed/>
                  <p:pic>
                    <p:nvPicPr>
                      <p:cNvPr id="1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52513"/>
                        <a:ext cx="171450" cy="261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1644113" y="4327611"/>
          <a:ext cx="6616713" cy="906141"/>
        </p:xfrm>
        <a:graphic>
          <a:graphicData uri="http://schemas.openxmlformats.org/presentationml/2006/ole">
            <mc:AlternateContent xmlns:mc="http://schemas.openxmlformats.org/markup-compatibility/2006">
              <mc:Choice xmlns:v="urn:schemas-microsoft-com:vml" Requires="v">
                <p:oleObj name="Equation" r:id="rId7" imgW="2220572" imgH="304536" progId="Equation.DSMT4">
                  <p:embed/>
                </p:oleObj>
              </mc:Choice>
              <mc:Fallback>
                <p:oleObj name="Equation" r:id="rId7" imgW="2220572" imgH="304536" progId="Equation.DSMT4">
                  <p:embed/>
                  <p:pic>
                    <p:nvPicPr>
                      <p:cNvPr id="11"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4113" y="4327611"/>
                        <a:ext cx="6616713" cy="906141"/>
                      </a:xfrm>
                      <a:prstGeom prst="rect">
                        <a:avLst/>
                      </a:prstGeom>
                      <a:noFill/>
                    </p:spPr>
                  </p:pic>
                </p:oleObj>
              </mc:Fallback>
            </mc:AlternateContent>
          </a:graphicData>
        </a:graphic>
      </p:graphicFrame>
      <p:graphicFrame>
        <p:nvGraphicFramePr>
          <p:cNvPr id="12" name="Object 11"/>
          <p:cNvGraphicFramePr>
            <a:graphicFrameLocks noChangeAspect="1"/>
          </p:cNvGraphicFramePr>
          <p:nvPr/>
        </p:nvGraphicFramePr>
        <p:xfrm>
          <a:off x="1718406" y="5844183"/>
          <a:ext cx="3511296" cy="726801"/>
        </p:xfrm>
        <a:graphic>
          <a:graphicData uri="http://schemas.openxmlformats.org/presentationml/2006/ole">
            <mc:AlternateContent xmlns:mc="http://schemas.openxmlformats.org/markup-compatibility/2006">
              <mc:Choice xmlns:v="urn:schemas-microsoft-com:vml" Requires="v">
                <p:oleObj name="Equation" r:id="rId9" imgW="1180588" imgH="241195" progId="Equation.DSMT4">
                  <p:embed/>
                </p:oleObj>
              </mc:Choice>
              <mc:Fallback>
                <p:oleObj name="Equation" r:id="rId9" imgW="1180588" imgH="241195" progId="Equation.DSMT4">
                  <p:embed/>
                  <p:pic>
                    <p:nvPicPr>
                      <p:cNvPr id="12"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8406" y="5844183"/>
                        <a:ext cx="3511296" cy="726801"/>
                      </a:xfrm>
                      <a:prstGeom prst="rect">
                        <a:avLst/>
                      </a:prstGeom>
                      <a:noFill/>
                    </p:spPr>
                  </p:pic>
                </p:oleObj>
              </mc:Fallback>
            </mc:AlternateContent>
          </a:graphicData>
        </a:graphic>
      </p:graphicFrame>
      <p:sp>
        <p:nvSpPr>
          <p:cNvPr id="13" name="Rectangle 7"/>
          <p:cNvSpPr>
            <a:spLocks noChangeArrowheads="1"/>
          </p:cNvSpPr>
          <p:nvPr/>
        </p:nvSpPr>
        <p:spPr bwMode="auto">
          <a:xfrm>
            <a:off x="1" y="65902"/>
            <a:ext cx="2770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endParaRPr lang="en-US" sz="2700"/>
          </a:p>
        </p:txBody>
      </p:sp>
      <p:sp>
        <p:nvSpPr>
          <p:cNvPr id="14" name="Rectangle 8"/>
          <p:cNvSpPr>
            <a:spLocks noChangeArrowheads="1"/>
          </p:cNvSpPr>
          <p:nvPr/>
        </p:nvSpPr>
        <p:spPr bwMode="auto">
          <a:xfrm>
            <a:off x="8998803" y="833223"/>
            <a:ext cx="1661993"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algn="just" defTabSz="1371600" eaLnBrk="0" fontAlgn="base" hangingPunct="0">
              <a:spcBef>
                <a:spcPct val="0"/>
              </a:spcBef>
              <a:spcAft>
                <a:spcPct val="0"/>
              </a:spcAft>
            </a:pPr>
            <a:r>
              <a:rPr lang="en-US" altLang="en-US" sz="1950" b="1">
                <a:latin typeface="Arial" panose="020B0604020202020204" pitchFamily="34" charset="0"/>
                <a:ea typeface="SimSun" panose="02010600030101010101" pitchFamily="2" charset="-122"/>
                <a:cs typeface="Times New Roman" panose="02020603050405020304" pitchFamily="18" charset="0"/>
              </a:rPr>
              <a:t> 	</a:t>
            </a:r>
            <a:endParaRPr lang="en-US" altLang="en-US" sz="2700">
              <a:latin typeface="Arial" panose="020B0604020202020204" pitchFamily="34" charset="0"/>
            </a:endParaRPr>
          </a:p>
        </p:txBody>
      </p:sp>
      <p:sp>
        <p:nvSpPr>
          <p:cNvPr id="15" name="Rectangle 9"/>
          <p:cNvSpPr>
            <a:spLocks noChangeArrowheads="1"/>
          </p:cNvSpPr>
          <p:nvPr/>
        </p:nvSpPr>
        <p:spPr bwMode="auto">
          <a:xfrm>
            <a:off x="685800" y="887412"/>
            <a:ext cx="345929"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lvl1pPr eaLnBrk="0" fontAlgn="base" hangingPunct="0">
              <a:spcBef>
                <a:spcPct val="0"/>
              </a:spcBef>
              <a:spcAft>
                <a:spcPct val="0"/>
              </a:spcAft>
              <a:tabLst>
                <a:tab pos="1054100" algn="ctr"/>
                <a:tab pos="2108200" algn="r"/>
              </a:tabLst>
              <a:defRPr>
                <a:solidFill>
                  <a:schemeClr val="tx1"/>
                </a:solidFill>
                <a:latin typeface="Arial" panose="020B0604020202020204" pitchFamily="34" charset="0"/>
              </a:defRPr>
            </a:lvl1pPr>
            <a:lvl2pPr eaLnBrk="0" fontAlgn="base" hangingPunct="0">
              <a:spcBef>
                <a:spcPct val="0"/>
              </a:spcBef>
              <a:spcAft>
                <a:spcPct val="0"/>
              </a:spcAft>
              <a:tabLst>
                <a:tab pos="1054100" algn="ctr"/>
                <a:tab pos="2108200" algn="r"/>
              </a:tabLst>
              <a:defRPr>
                <a:solidFill>
                  <a:schemeClr val="tx1"/>
                </a:solidFill>
                <a:latin typeface="Arial" panose="020B0604020202020204" pitchFamily="34" charset="0"/>
              </a:defRPr>
            </a:lvl2pPr>
            <a:lvl3pPr eaLnBrk="0" fontAlgn="base" hangingPunct="0">
              <a:spcBef>
                <a:spcPct val="0"/>
              </a:spcBef>
              <a:spcAft>
                <a:spcPct val="0"/>
              </a:spcAft>
              <a:tabLst>
                <a:tab pos="1054100" algn="ctr"/>
                <a:tab pos="2108200" algn="r"/>
              </a:tabLst>
              <a:defRPr>
                <a:solidFill>
                  <a:schemeClr val="tx1"/>
                </a:solidFill>
                <a:latin typeface="Arial" panose="020B0604020202020204" pitchFamily="34" charset="0"/>
              </a:defRPr>
            </a:lvl3pPr>
            <a:lvl4pPr eaLnBrk="0" fontAlgn="base" hangingPunct="0">
              <a:spcBef>
                <a:spcPct val="0"/>
              </a:spcBef>
              <a:spcAft>
                <a:spcPct val="0"/>
              </a:spcAft>
              <a:tabLst>
                <a:tab pos="1054100" algn="ctr"/>
                <a:tab pos="2108200" algn="r"/>
              </a:tabLst>
              <a:defRPr>
                <a:solidFill>
                  <a:schemeClr val="tx1"/>
                </a:solidFill>
                <a:latin typeface="Arial" panose="020B0604020202020204" pitchFamily="34" charset="0"/>
              </a:defRPr>
            </a:lvl4pPr>
            <a:lvl5pPr eaLnBrk="0" fontAlgn="base" hangingPunct="0">
              <a:spcBef>
                <a:spcPct val="0"/>
              </a:spcBef>
              <a:spcAft>
                <a:spcPct val="0"/>
              </a:spcAft>
              <a:tabLst>
                <a:tab pos="1054100" algn="ctr"/>
                <a:tab pos="2108200" algn="r"/>
              </a:tabLst>
              <a:defRPr>
                <a:solidFill>
                  <a:schemeClr val="tx1"/>
                </a:solidFill>
                <a:latin typeface="Arial" panose="020B0604020202020204" pitchFamily="34" charset="0"/>
              </a:defRPr>
            </a:lvl5pPr>
            <a:lvl6pPr eaLnBrk="0" fontAlgn="base" hangingPunct="0">
              <a:spcBef>
                <a:spcPct val="0"/>
              </a:spcBef>
              <a:spcAft>
                <a:spcPct val="0"/>
              </a:spcAft>
              <a:tabLst>
                <a:tab pos="1054100" algn="ctr"/>
                <a:tab pos="2108200" algn="r"/>
              </a:tabLst>
              <a:defRPr>
                <a:solidFill>
                  <a:schemeClr val="tx1"/>
                </a:solidFill>
                <a:latin typeface="Arial" panose="020B0604020202020204" pitchFamily="34" charset="0"/>
              </a:defRPr>
            </a:lvl6pPr>
            <a:lvl7pPr eaLnBrk="0" fontAlgn="base" hangingPunct="0">
              <a:spcBef>
                <a:spcPct val="0"/>
              </a:spcBef>
              <a:spcAft>
                <a:spcPct val="0"/>
              </a:spcAft>
              <a:tabLst>
                <a:tab pos="1054100" algn="ctr"/>
                <a:tab pos="2108200" algn="r"/>
              </a:tabLst>
              <a:defRPr>
                <a:solidFill>
                  <a:schemeClr val="tx1"/>
                </a:solidFill>
                <a:latin typeface="Arial" panose="020B0604020202020204" pitchFamily="34" charset="0"/>
              </a:defRPr>
            </a:lvl7pPr>
            <a:lvl8pPr eaLnBrk="0" fontAlgn="base" hangingPunct="0">
              <a:spcBef>
                <a:spcPct val="0"/>
              </a:spcBef>
              <a:spcAft>
                <a:spcPct val="0"/>
              </a:spcAft>
              <a:tabLst>
                <a:tab pos="1054100" algn="ctr"/>
                <a:tab pos="2108200" algn="r"/>
              </a:tabLst>
              <a:defRPr>
                <a:solidFill>
                  <a:schemeClr val="tx1"/>
                </a:solidFill>
                <a:latin typeface="Arial" panose="020B0604020202020204" pitchFamily="34" charset="0"/>
              </a:defRPr>
            </a:lvl8pPr>
            <a:lvl9pPr eaLnBrk="0" fontAlgn="base" hangingPunct="0">
              <a:spcBef>
                <a:spcPct val="0"/>
              </a:spcBef>
              <a:spcAft>
                <a:spcPct val="0"/>
              </a:spcAft>
              <a:tabLst>
                <a:tab pos="1054100" algn="ctr"/>
                <a:tab pos="2108200" algn="r"/>
              </a:tabLst>
              <a:defRPr>
                <a:solidFill>
                  <a:schemeClr val="tx1"/>
                </a:solidFill>
                <a:latin typeface="Arial" panose="020B0604020202020204" pitchFamily="34" charset="0"/>
              </a:defRPr>
            </a:lvl9pPr>
          </a:lstStyle>
          <a:p>
            <a:pPr defTabSz="1371600">
              <a:tabLst>
                <a:tab pos="1581150" algn="ctr"/>
                <a:tab pos="3162300" algn="r"/>
              </a:tabLst>
            </a:pPr>
            <a:r>
              <a:rPr lang="en-US" altLang="en-US" sz="1950" b="1">
                <a:ea typeface="SimSun" panose="02010600030101010101" pitchFamily="2" charset="-122"/>
                <a:cs typeface="Times New Roman" panose="02020603050405020304" pitchFamily="18" charset="0"/>
              </a:rPr>
              <a:t> </a:t>
            </a:r>
            <a:endParaRPr lang="en-US" altLang="en-US" sz="1200"/>
          </a:p>
          <a:p>
            <a:pPr defTabSz="1371600">
              <a:tabLst>
                <a:tab pos="1581150" algn="ctr"/>
                <a:tab pos="3162300" algn="r"/>
              </a:tabLst>
            </a:pPr>
            <a:endParaRPr lang="en-US" altLang="en-US" sz="2700"/>
          </a:p>
        </p:txBody>
      </p:sp>
      <p:sp>
        <p:nvSpPr>
          <p:cNvPr id="16" name="Rectangle 10"/>
          <p:cNvSpPr>
            <a:spLocks noChangeArrowheads="1"/>
          </p:cNvSpPr>
          <p:nvPr/>
        </p:nvSpPr>
        <p:spPr bwMode="auto">
          <a:xfrm>
            <a:off x="1" y="1494652"/>
            <a:ext cx="2770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endParaRPr lang="en-US" sz="2700"/>
          </a:p>
        </p:txBody>
      </p:sp>
      <p:sp>
        <p:nvSpPr>
          <p:cNvPr id="18" name="Left Arrow 17"/>
          <p:cNvSpPr/>
          <p:nvPr/>
        </p:nvSpPr>
        <p:spPr>
          <a:xfrm>
            <a:off x="8480394" y="4417208"/>
            <a:ext cx="983646" cy="6165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TextBox 18"/>
          <p:cNvSpPr txBox="1"/>
          <p:nvPr/>
        </p:nvSpPr>
        <p:spPr>
          <a:xfrm>
            <a:off x="9464040" y="4327612"/>
            <a:ext cx="7763256" cy="646331"/>
          </a:xfrm>
          <a:prstGeom prst="rect">
            <a:avLst/>
          </a:prstGeom>
          <a:noFill/>
        </p:spPr>
        <p:txBody>
          <a:bodyPr wrap="square" rtlCol="0">
            <a:spAutoFit/>
          </a:bodyPr>
          <a:lstStyle/>
          <a:p>
            <a:r>
              <a:rPr lang="en-US" sz="3600" dirty="0" err="1"/>
              <a:t>Đổi</a:t>
            </a:r>
            <a:r>
              <a:rPr lang="en-US" sz="3600" dirty="0"/>
              <a:t> </a:t>
            </a:r>
            <a:r>
              <a:rPr lang="en-US" sz="3600" dirty="0" err="1"/>
              <a:t>chỗ</a:t>
            </a:r>
            <a:r>
              <a:rPr lang="en-US" sz="3600" dirty="0"/>
              <a:t> </a:t>
            </a:r>
            <a:r>
              <a:rPr lang="en-US" sz="3600" dirty="0" err="1"/>
              <a:t>và</a:t>
            </a:r>
            <a:r>
              <a:rPr lang="en-US" sz="3600" dirty="0"/>
              <a:t> </a:t>
            </a:r>
            <a:r>
              <a:rPr lang="en-US" sz="3600" dirty="0" err="1"/>
              <a:t>nhóm</a:t>
            </a:r>
            <a:r>
              <a:rPr lang="en-US" sz="3600" dirty="0"/>
              <a:t> </a:t>
            </a:r>
            <a:r>
              <a:rPr lang="en-US" sz="3600" dirty="0" err="1"/>
              <a:t>các</a:t>
            </a:r>
            <a:r>
              <a:rPr lang="en-US" sz="3600" dirty="0"/>
              <a:t> </a:t>
            </a:r>
            <a:r>
              <a:rPr lang="en-US" sz="3600" dirty="0" err="1"/>
              <a:t>hạng</a:t>
            </a:r>
            <a:r>
              <a:rPr lang="en-US" sz="3600" dirty="0"/>
              <a:t> </a:t>
            </a:r>
            <a:r>
              <a:rPr lang="en-US" sz="3600" dirty="0" err="1"/>
              <a:t>tử</a:t>
            </a:r>
            <a:r>
              <a:rPr lang="en-US" sz="3600" dirty="0"/>
              <a:t> </a:t>
            </a:r>
            <a:r>
              <a:rPr lang="en-US" sz="3600" dirty="0" err="1"/>
              <a:t>đồng</a:t>
            </a:r>
            <a:r>
              <a:rPr lang="en-US" sz="3600" dirty="0"/>
              <a:t> </a:t>
            </a:r>
            <a:r>
              <a:rPr lang="en-US" sz="3600" dirty="0" err="1"/>
              <a:t>dạng</a:t>
            </a:r>
            <a:endParaRPr lang="en-US" sz="3600" dirty="0"/>
          </a:p>
        </p:txBody>
      </p:sp>
      <p:sp>
        <p:nvSpPr>
          <p:cNvPr id="20" name="Left Arrow 19"/>
          <p:cNvSpPr/>
          <p:nvPr/>
        </p:nvSpPr>
        <p:spPr>
          <a:xfrm>
            <a:off x="6121242" y="5968084"/>
            <a:ext cx="983646" cy="6165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1" name="TextBox 20"/>
          <p:cNvSpPr txBox="1"/>
          <p:nvPr/>
        </p:nvSpPr>
        <p:spPr>
          <a:xfrm>
            <a:off x="7104888" y="5878487"/>
            <a:ext cx="10122408" cy="646331"/>
          </a:xfrm>
          <a:prstGeom prst="rect">
            <a:avLst/>
          </a:prstGeom>
          <a:noFill/>
        </p:spPr>
        <p:txBody>
          <a:bodyPr wrap="square" rtlCol="0">
            <a:spAutoFit/>
          </a:bodyPr>
          <a:lstStyle/>
          <a:p>
            <a:r>
              <a:rPr lang="en-US" sz="3600" dirty="0" err="1"/>
              <a:t>Cộng</a:t>
            </a:r>
            <a:r>
              <a:rPr lang="en-US" sz="3600" dirty="0"/>
              <a:t> </a:t>
            </a:r>
            <a:r>
              <a:rPr lang="en-US" sz="3600" dirty="0" err="1"/>
              <a:t>các</a:t>
            </a:r>
            <a:r>
              <a:rPr lang="en-US" sz="3600" dirty="0"/>
              <a:t> </a:t>
            </a:r>
            <a:r>
              <a:rPr lang="en-US" sz="3600" dirty="0" err="1"/>
              <a:t>hạng</a:t>
            </a:r>
            <a:r>
              <a:rPr lang="en-US" sz="3600" dirty="0"/>
              <a:t> </a:t>
            </a:r>
            <a:r>
              <a:rPr lang="en-US" sz="3600" dirty="0" err="1"/>
              <a:t>tử</a:t>
            </a:r>
            <a:r>
              <a:rPr lang="en-US" sz="3600" dirty="0"/>
              <a:t> </a:t>
            </a:r>
            <a:r>
              <a:rPr lang="en-US" sz="3600" dirty="0" err="1"/>
              <a:t>đồng</a:t>
            </a:r>
            <a:r>
              <a:rPr lang="en-US" sz="3600" dirty="0"/>
              <a:t> </a:t>
            </a:r>
            <a:r>
              <a:rPr lang="en-US" sz="3600" dirty="0" err="1"/>
              <a:t>dạng</a:t>
            </a:r>
            <a:r>
              <a:rPr lang="en-US" sz="3600" dirty="0"/>
              <a:t> </a:t>
            </a:r>
            <a:r>
              <a:rPr lang="en-US" sz="3600" dirty="0" err="1"/>
              <a:t>trong</a:t>
            </a:r>
            <a:r>
              <a:rPr lang="en-US" sz="3600" dirty="0"/>
              <a:t> </a:t>
            </a:r>
            <a:r>
              <a:rPr lang="en-US" sz="3600" dirty="0" err="1"/>
              <a:t>mỗi</a:t>
            </a:r>
            <a:r>
              <a:rPr lang="en-US" sz="3600" dirty="0"/>
              <a:t> </a:t>
            </a:r>
            <a:r>
              <a:rPr lang="en-US" sz="3600" dirty="0" err="1"/>
              <a:t>nhóm</a:t>
            </a:r>
            <a:endParaRPr lang="en-US" sz="3600" dirty="0"/>
          </a:p>
        </p:txBody>
      </p:sp>
      <p:sp>
        <p:nvSpPr>
          <p:cNvPr id="22" name="Rectangle 21"/>
          <p:cNvSpPr/>
          <p:nvPr/>
        </p:nvSpPr>
        <p:spPr>
          <a:xfrm>
            <a:off x="1644113" y="7215719"/>
            <a:ext cx="15083694" cy="139903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chemeClr val="tx1"/>
                </a:solidFill>
              </a:rPr>
              <a:t>Chú</a:t>
            </a:r>
            <a:r>
              <a:rPr lang="en-US" sz="3600" b="1" dirty="0">
                <a:solidFill>
                  <a:schemeClr val="tx1"/>
                </a:solidFill>
              </a:rPr>
              <a:t> ý</a:t>
            </a:r>
            <a:r>
              <a:rPr lang="en-US" sz="3600" dirty="0">
                <a:solidFill>
                  <a:schemeClr val="tx1"/>
                </a:solidFill>
              </a:rPr>
              <a:t>:</a:t>
            </a:r>
          </a:p>
          <a:p>
            <a:r>
              <a:rPr lang="en-US" sz="3600" dirty="0">
                <a:solidFill>
                  <a:schemeClr val="tx1"/>
                </a:solidFill>
              </a:rPr>
              <a:t>Ta </a:t>
            </a:r>
            <a:r>
              <a:rPr lang="en-US" sz="3600" dirty="0" err="1">
                <a:solidFill>
                  <a:schemeClr val="tx1"/>
                </a:solidFill>
              </a:rPr>
              <a:t>thường</a:t>
            </a:r>
            <a:r>
              <a:rPr lang="en-US" sz="3600" dirty="0">
                <a:solidFill>
                  <a:schemeClr val="tx1"/>
                </a:solidFill>
              </a:rPr>
              <a:t> </a:t>
            </a:r>
            <a:r>
              <a:rPr lang="en-US" sz="3600" dirty="0" err="1">
                <a:solidFill>
                  <a:schemeClr val="tx1"/>
                </a:solidFill>
              </a:rPr>
              <a:t>viết</a:t>
            </a:r>
            <a:r>
              <a:rPr lang="en-US" sz="3600" dirty="0">
                <a:solidFill>
                  <a:schemeClr val="tx1"/>
                </a:solidFill>
              </a:rPr>
              <a:t> </a:t>
            </a:r>
            <a:r>
              <a:rPr lang="en-US" sz="3600" dirty="0" err="1">
                <a:solidFill>
                  <a:schemeClr val="tx1"/>
                </a:solidFill>
              </a:rPr>
              <a:t>một</a:t>
            </a:r>
            <a:r>
              <a:rPr lang="en-US" sz="3600" dirty="0">
                <a:solidFill>
                  <a:schemeClr val="tx1"/>
                </a:solidFill>
              </a:rPr>
              <a:t> </a:t>
            </a:r>
            <a:r>
              <a:rPr lang="en-US" sz="3600" dirty="0" err="1">
                <a:solidFill>
                  <a:schemeClr val="tx1"/>
                </a:solidFill>
              </a:rPr>
              <a:t>đa</a:t>
            </a:r>
            <a:r>
              <a:rPr lang="en-US" sz="3600" dirty="0">
                <a:solidFill>
                  <a:schemeClr val="tx1"/>
                </a:solidFill>
              </a:rPr>
              <a:t> </a:t>
            </a:r>
            <a:r>
              <a:rPr lang="en-US" sz="3600" dirty="0" err="1">
                <a:solidFill>
                  <a:schemeClr val="tx1"/>
                </a:solidFill>
              </a:rPr>
              <a:t>thức</a:t>
            </a:r>
            <a:r>
              <a:rPr lang="en-US" sz="3600" dirty="0">
                <a:solidFill>
                  <a:schemeClr val="tx1"/>
                </a:solidFill>
              </a:rPr>
              <a:t> </a:t>
            </a:r>
            <a:r>
              <a:rPr lang="en-US" sz="3600" dirty="0" err="1">
                <a:solidFill>
                  <a:schemeClr val="tx1"/>
                </a:solidFill>
              </a:rPr>
              <a:t>dưới</a:t>
            </a:r>
            <a:r>
              <a:rPr lang="en-US" sz="3600" dirty="0">
                <a:solidFill>
                  <a:schemeClr val="tx1"/>
                </a:solidFill>
              </a:rPr>
              <a:t> </a:t>
            </a:r>
            <a:r>
              <a:rPr lang="en-US" sz="3600" dirty="0" err="1">
                <a:solidFill>
                  <a:schemeClr val="tx1"/>
                </a:solidFill>
              </a:rPr>
              <a:t>dạng</a:t>
            </a:r>
            <a:r>
              <a:rPr lang="en-US" sz="3600" dirty="0">
                <a:solidFill>
                  <a:schemeClr val="tx1"/>
                </a:solidFill>
              </a:rPr>
              <a:t> </a:t>
            </a:r>
            <a:r>
              <a:rPr lang="en-US" sz="3600" dirty="0" err="1">
                <a:solidFill>
                  <a:schemeClr val="tx1"/>
                </a:solidFill>
              </a:rPr>
              <a:t>thu</a:t>
            </a:r>
            <a:r>
              <a:rPr lang="en-US" sz="3600" dirty="0">
                <a:solidFill>
                  <a:schemeClr val="tx1"/>
                </a:solidFill>
              </a:rPr>
              <a:t> </a:t>
            </a:r>
            <a:r>
              <a:rPr lang="en-US" sz="3600" dirty="0" err="1">
                <a:solidFill>
                  <a:schemeClr val="tx1"/>
                </a:solidFill>
              </a:rPr>
              <a:t>gọn</a:t>
            </a:r>
            <a:r>
              <a:rPr lang="en-US" sz="3600" dirty="0">
                <a:solidFill>
                  <a:schemeClr val="tx1"/>
                </a:solidFill>
              </a:rPr>
              <a:t>( </a:t>
            </a:r>
            <a:r>
              <a:rPr lang="en-US" sz="3600" dirty="0" err="1">
                <a:solidFill>
                  <a:schemeClr val="tx1"/>
                </a:solidFill>
              </a:rPr>
              <a:t>nếu</a:t>
            </a:r>
            <a:r>
              <a:rPr lang="en-US" sz="3600" dirty="0">
                <a:solidFill>
                  <a:schemeClr val="tx1"/>
                </a:solidFill>
              </a:rPr>
              <a:t> </a:t>
            </a:r>
            <a:r>
              <a:rPr lang="en-US" sz="3600" dirty="0" err="1">
                <a:solidFill>
                  <a:schemeClr val="tx1"/>
                </a:solidFill>
              </a:rPr>
              <a:t>không</a:t>
            </a:r>
            <a:r>
              <a:rPr lang="en-US" sz="3600" dirty="0">
                <a:solidFill>
                  <a:schemeClr val="tx1"/>
                </a:solidFill>
              </a:rPr>
              <a:t> </a:t>
            </a:r>
            <a:r>
              <a:rPr lang="en-US" sz="3600" dirty="0" err="1">
                <a:solidFill>
                  <a:schemeClr val="tx1"/>
                </a:solidFill>
              </a:rPr>
              <a:t>có</a:t>
            </a:r>
            <a:r>
              <a:rPr lang="en-US" sz="3600" dirty="0">
                <a:solidFill>
                  <a:schemeClr val="tx1"/>
                </a:solidFill>
              </a:rPr>
              <a:t> </a:t>
            </a:r>
            <a:r>
              <a:rPr lang="en-US" sz="3600" dirty="0" err="1">
                <a:solidFill>
                  <a:schemeClr val="tx1"/>
                </a:solidFill>
              </a:rPr>
              <a:t>yêu</a:t>
            </a:r>
            <a:r>
              <a:rPr lang="en-US" sz="3600" dirty="0">
                <a:solidFill>
                  <a:schemeClr val="tx1"/>
                </a:solidFill>
              </a:rPr>
              <a:t> </a:t>
            </a:r>
            <a:r>
              <a:rPr lang="en-US" sz="3600" dirty="0" err="1">
                <a:solidFill>
                  <a:schemeClr val="tx1"/>
                </a:solidFill>
              </a:rPr>
              <a:t>cầu</a:t>
            </a:r>
            <a:r>
              <a:rPr lang="en-US" sz="3600" dirty="0">
                <a:solidFill>
                  <a:schemeClr val="tx1"/>
                </a:solidFill>
              </a:rPr>
              <a:t> </a:t>
            </a:r>
            <a:r>
              <a:rPr lang="en-US" sz="3600" dirty="0" err="1">
                <a:solidFill>
                  <a:schemeClr val="tx1"/>
                </a:solidFill>
              </a:rPr>
              <a:t>gì</a:t>
            </a:r>
            <a:r>
              <a:rPr lang="en-US" sz="3600" dirty="0">
                <a:solidFill>
                  <a:schemeClr val="tx1"/>
                </a:solidFill>
              </a:rPr>
              <a:t> </a:t>
            </a:r>
            <a:r>
              <a:rPr lang="en-US" sz="3600" dirty="0" err="1">
                <a:solidFill>
                  <a:schemeClr val="tx1"/>
                </a:solidFill>
              </a:rPr>
              <a:t>khác</a:t>
            </a:r>
            <a:r>
              <a:rPr lang="en-US" sz="3600" dirty="0">
                <a:solidFill>
                  <a:schemeClr val="tx1"/>
                </a:solidFill>
              </a:rPr>
              <a:t>)</a:t>
            </a:r>
          </a:p>
        </p:txBody>
      </p:sp>
    </p:spTree>
    <p:extLst>
      <p:ext uri="{BB962C8B-B14F-4D97-AF65-F5344CB8AC3E}">
        <p14:creationId xmlns:p14="http://schemas.microsoft.com/office/powerpoint/2010/main" val="54744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8" grpId="0" animBg="1"/>
      <p:bldP spid="19" grpId="0"/>
      <p:bldP spid="20" grpId="0" animBg="1"/>
      <p:bldP spid="21"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0124" y="766218"/>
            <a:ext cx="1128713" cy="942975"/>
          </a:xfrm>
          <a:prstGeom prst="rect">
            <a:avLst/>
          </a:prstGeom>
        </p:spPr>
      </p:pic>
      <p:sp>
        <p:nvSpPr>
          <p:cNvPr id="6" name="TextBox 5"/>
          <p:cNvSpPr txBox="1"/>
          <p:nvPr/>
        </p:nvSpPr>
        <p:spPr>
          <a:xfrm>
            <a:off x="2336345" y="5829724"/>
            <a:ext cx="14408333" cy="1200329"/>
          </a:xfrm>
          <a:prstGeom prst="rect">
            <a:avLst/>
          </a:prstGeom>
          <a:noFill/>
        </p:spPr>
        <p:txBody>
          <a:bodyPr wrap="square" rtlCol="0">
            <a:spAutoFit/>
          </a:bodyPr>
          <a:lstStyle/>
          <a:p>
            <a:endParaRPr lang="en-US" sz="3600" dirty="0"/>
          </a:p>
          <a:p>
            <a:r>
              <a:rPr lang="en-US" sz="3600" dirty="0"/>
              <a:t>Ta </a:t>
            </a:r>
            <a:r>
              <a:rPr lang="en-US" sz="3600" dirty="0" err="1"/>
              <a:t>có</a:t>
            </a:r>
            <a:endParaRPr lang="en-US" sz="3600" dirty="0"/>
          </a:p>
        </p:txBody>
      </p:sp>
      <p:graphicFrame>
        <p:nvGraphicFramePr>
          <p:cNvPr id="7" name="Object 6"/>
          <p:cNvGraphicFramePr>
            <a:graphicFrameLocks noChangeAspect="1"/>
          </p:cNvGraphicFramePr>
          <p:nvPr/>
        </p:nvGraphicFramePr>
        <p:xfrm>
          <a:off x="3918236" y="6353648"/>
          <a:ext cx="8846343" cy="823913"/>
        </p:xfrm>
        <a:graphic>
          <a:graphicData uri="http://schemas.openxmlformats.org/presentationml/2006/ole">
            <mc:AlternateContent xmlns:mc="http://schemas.openxmlformats.org/markup-compatibility/2006">
              <mc:Choice xmlns:v="urn:schemas-microsoft-com:vml" Requires="v">
                <p:oleObj name="Equation" r:id="rId3" imgW="3263760" imgH="304560" progId="Equation.DSMT4">
                  <p:embed/>
                </p:oleObj>
              </mc:Choice>
              <mc:Fallback>
                <p:oleObj name="Equation" r:id="rId3" imgW="3263760" imgH="304560" progId="Equation.DSMT4">
                  <p:embed/>
                  <p:pic>
                    <p:nvPicPr>
                      <p:cNvPr id="7" name="Object 6"/>
                      <p:cNvPicPr/>
                      <p:nvPr/>
                    </p:nvPicPr>
                    <p:blipFill>
                      <a:blip r:embed="rId4"/>
                      <a:stretch>
                        <a:fillRect/>
                      </a:stretch>
                    </p:blipFill>
                    <p:spPr>
                      <a:xfrm>
                        <a:off x="3918236" y="6353648"/>
                        <a:ext cx="8846343" cy="823913"/>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8585573" y="4515638"/>
          <a:ext cx="8159105" cy="654105"/>
        </p:xfrm>
        <a:graphic>
          <a:graphicData uri="http://schemas.openxmlformats.org/presentationml/2006/ole">
            <mc:AlternateContent xmlns:mc="http://schemas.openxmlformats.org/markup-compatibility/2006">
              <mc:Choice xmlns:v="urn:schemas-microsoft-com:vml" Requires="v">
                <p:oleObj name="Equation" r:id="rId5" imgW="3009600" imgH="241200" progId="Equation.DSMT4">
                  <p:embed/>
                </p:oleObj>
              </mc:Choice>
              <mc:Fallback>
                <p:oleObj name="Equation" r:id="rId5" imgW="3009600" imgH="241200" progId="Equation.DSMT4">
                  <p:embed/>
                  <p:pic>
                    <p:nvPicPr>
                      <p:cNvPr id="9" name="Object 8"/>
                      <p:cNvPicPr/>
                      <p:nvPr/>
                    </p:nvPicPr>
                    <p:blipFill>
                      <a:blip r:embed="rId6"/>
                      <a:stretch>
                        <a:fillRect/>
                      </a:stretch>
                    </p:blipFill>
                    <p:spPr>
                      <a:xfrm>
                        <a:off x="8585573" y="4515638"/>
                        <a:ext cx="8159105" cy="654105"/>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4457480" y="7584202"/>
          <a:ext cx="4302920" cy="652463"/>
        </p:xfrm>
        <a:graphic>
          <a:graphicData uri="http://schemas.openxmlformats.org/presentationml/2006/ole">
            <mc:AlternateContent xmlns:mc="http://schemas.openxmlformats.org/markup-compatibility/2006">
              <mc:Choice xmlns:v="urn:schemas-microsoft-com:vml" Requires="v">
                <p:oleObj name="Equation" r:id="rId7" imgW="1587240" imgH="241200" progId="Equation.DSMT4">
                  <p:embed/>
                </p:oleObj>
              </mc:Choice>
              <mc:Fallback>
                <p:oleObj name="Equation" r:id="rId7" imgW="1587240" imgH="241200" progId="Equation.DSMT4">
                  <p:embed/>
                  <p:pic>
                    <p:nvPicPr>
                      <p:cNvPr id="10" name="Object 9"/>
                      <p:cNvPicPr/>
                      <p:nvPr/>
                    </p:nvPicPr>
                    <p:blipFill>
                      <a:blip r:embed="rId8"/>
                      <a:stretch>
                        <a:fillRect/>
                      </a:stretch>
                    </p:blipFill>
                    <p:spPr>
                      <a:xfrm>
                        <a:off x="4457480" y="7584202"/>
                        <a:ext cx="4302920" cy="652463"/>
                      </a:xfrm>
                      <a:prstGeom prst="rect">
                        <a:avLst/>
                      </a:prstGeom>
                    </p:spPr>
                  </p:pic>
                </p:oleObj>
              </mc:Fallback>
            </mc:AlternateContent>
          </a:graphicData>
        </a:graphic>
      </p:graphicFrame>
      <p:sp>
        <p:nvSpPr>
          <p:cNvPr id="11" name="TextBox 10"/>
          <p:cNvSpPr txBox="1"/>
          <p:nvPr/>
        </p:nvSpPr>
        <p:spPr>
          <a:xfrm>
            <a:off x="1554478" y="2310821"/>
            <a:ext cx="15494510" cy="646331"/>
          </a:xfrm>
          <a:prstGeom prst="rect">
            <a:avLst/>
          </a:prstGeom>
          <a:noFill/>
        </p:spPr>
        <p:txBody>
          <a:bodyPr wrap="square" rtlCol="0">
            <a:spAutoFit/>
          </a:bodyPr>
          <a:lstStyle/>
          <a:p>
            <a:r>
              <a:rPr lang="en-US" sz="3600" b="1" dirty="0" err="1">
                <a:solidFill>
                  <a:srgbClr val="FF0000"/>
                </a:solidFill>
              </a:rPr>
              <a:t>Lời</a:t>
            </a:r>
            <a:r>
              <a:rPr lang="en-US" sz="3600" b="1" dirty="0">
                <a:solidFill>
                  <a:srgbClr val="FF0000"/>
                </a:solidFill>
              </a:rPr>
              <a:t> </a:t>
            </a:r>
            <a:r>
              <a:rPr lang="en-US" sz="3600" b="1" dirty="0" err="1">
                <a:solidFill>
                  <a:srgbClr val="FF0000"/>
                </a:solidFill>
              </a:rPr>
              <a:t>giải</a:t>
            </a:r>
            <a:r>
              <a:rPr lang="en-US" sz="3600" b="1" dirty="0"/>
              <a:t>: </a:t>
            </a:r>
            <a:r>
              <a:rPr lang="en-US" sz="3600" dirty="0" err="1"/>
              <a:t>Đa</a:t>
            </a:r>
            <a:r>
              <a:rPr lang="en-US" sz="3600" dirty="0"/>
              <a:t> </a:t>
            </a:r>
            <a:r>
              <a:rPr lang="en-US" sz="3600" dirty="0" err="1"/>
              <a:t>thức</a:t>
            </a:r>
            <a:r>
              <a:rPr lang="en-US" sz="3600" dirty="0"/>
              <a:t>                                  </a:t>
            </a:r>
            <a:r>
              <a:rPr lang="en-US" sz="3600" dirty="0" err="1"/>
              <a:t>trong</a:t>
            </a:r>
            <a:r>
              <a:rPr lang="en-US" sz="3600" dirty="0"/>
              <a:t> </a:t>
            </a:r>
            <a:r>
              <a:rPr lang="en-US" sz="3600" dirty="0" err="1"/>
              <a:t>tình</a:t>
            </a:r>
            <a:r>
              <a:rPr lang="en-US" sz="3600" dirty="0"/>
              <a:t> </a:t>
            </a:r>
            <a:r>
              <a:rPr lang="en-US" sz="3600" dirty="0" err="1"/>
              <a:t>huống</a:t>
            </a:r>
            <a:r>
              <a:rPr lang="en-US" sz="3600" dirty="0"/>
              <a:t> </a:t>
            </a:r>
            <a:r>
              <a:rPr lang="en-US" sz="3600" dirty="0" err="1"/>
              <a:t>mở</a:t>
            </a:r>
            <a:r>
              <a:rPr lang="en-US" sz="3600" dirty="0"/>
              <a:t> </a:t>
            </a:r>
            <a:r>
              <a:rPr lang="en-US" sz="3600" dirty="0" err="1"/>
              <a:t>đầu</a:t>
            </a:r>
            <a:r>
              <a:rPr lang="en-US" sz="3600" dirty="0"/>
              <a:t> </a:t>
            </a:r>
            <a:r>
              <a:rPr lang="en-US" sz="3600" dirty="0" err="1"/>
              <a:t>là</a:t>
            </a:r>
            <a:r>
              <a:rPr lang="en-US" sz="3600" dirty="0"/>
              <a:t> </a:t>
            </a:r>
            <a:r>
              <a:rPr lang="en-US" sz="3600" dirty="0" err="1"/>
              <a:t>đa</a:t>
            </a:r>
            <a:r>
              <a:rPr lang="en-US" sz="3600" dirty="0"/>
              <a:t> </a:t>
            </a:r>
            <a:r>
              <a:rPr lang="en-US" sz="3600" dirty="0" err="1"/>
              <a:t>thức</a:t>
            </a:r>
            <a:r>
              <a:rPr lang="en-US" sz="3600" dirty="0"/>
              <a:t> </a:t>
            </a:r>
            <a:r>
              <a:rPr lang="en-US" sz="3600" dirty="0" err="1"/>
              <a:t>thu</a:t>
            </a:r>
            <a:r>
              <a:rPr lang="en-US" sz="3600" dirty="0"/>
              <a:t> </a:t>
            </a:r>
            <a:r>
              <a:rPr lang="en-US" sz="3600" dirty="0" err="1"/>
              <a:t>gọn</a:t>
            </a:r>
            <a:endParaRPr lang="en-US" sz="3600" dirty="0"/>
          </a:p>
        </p:txBody>
      </p:sp>
      <p:graphicFrame>
        <p:nvGraphicFramePr>
          <p:cNvPr id="12" name="Object 11"/>
          <p:cNvGraphicFramePr>
            <a:graphicFrameLocks noChangeAspect="1"/>
          </p:cNvGraphicFramePr>
          <p:nvPr>
            <p:extLst>
              <p:ext uri="{D42A27DB-BD31-4B8C-83A1-F6EECF244321}">
                <p14:modId xmlns:p14="http://schemas.microsoft.com/office/powerpoint/2010/main" val="4040924976"/>
              </p:ext>
            </p:extLst>
          </p:nvPr>
        </p:nvGraphicFramePr>
        <p:xfrm>
          <a:off x="4876475" y="2092071"/>
          <a:ext cx="3048325" cy="1222629"/>
        </p:xfrm>
        <a:graphic>
          <a:graphicData uri="http://schemas.openxmlformats.org/presentationml/2006/ole">
            <mc:AlternateContent xmlns:mc="http://schemas.openxmlformats.org/markup-compatibility/2006">
              <mc:Choice xmlns:v="urn:schemas-microsoft-com:vml" Requires="v">
                <p:oleObj name="Equation" r:id="rId9" imgW="952087" imgH="431613" progId="Equation.DSMT4">
                  <p:embed/>
                </p:oleObj>
              </mc:Choice>
              <mc:Fallback>
                <p:oleObj name="Equation" r:id="rId9" imgW="952087" imgH="431613" progId="Equation.DSMT4">
                  <p:embed/>
                  <p:pic>
                    <p:nvPicPr>
                      <p:cNvPr id="12"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475" y="2092071"/>
                        <a:ext cx="3048325" cy="1222629"/>
                      </a:xfrm>
                      <a:prstGeom prst="rect">
                        <a:avLst/>
                      </a:prstGeom>
                      <a:noFill/>
                    </p:spPr>
                  </p:pic>
                </p:oleObj>
              </mc:Fallback>
            </mc:AlternateContent>
          </a:graphicData>
        </a:graphic>
      </p:graphicFrame>
      <p:sp>
        <p:nvSpPr>
          <p:cNvPr id="2" name="Rectangle 1"/>
          <p:cNvSpPr/>
          <p:nvPr/>
        </p:nvSpPr>
        <p:spPr>
          <a:xfrm>
            <a:off x="2235662" y="544370"/>
            <a:ext cx="14058900" cy="102377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chemeClr val="tx1"/>
                </a:solidFill>
              </a:rPr>
              <a:t>Đa thức nêu trong tình huống mở đầu có phải đa thức thu gọn không?</a:t>
            </a:r>
            <a:endParaRPr lang="en-US" sz="3600" dirty="0">
              <a:solidFill>
                <a:schemeClr val="tx1"/>
              </a:solidFill>
            </a:endParaRPr>
          </a:p>
        </p:txBody>
      </p:sp>
      <p:sp>
        <p:nvSpPr>
          <p:cNvPr id="13" name="Rectangle 12"/>
          <p:cNvSpPr/>
          <p:nvPr/>
        </p:nvSpPr>
        <p:spPr>
          <a:xfrm>
            <a:off x="1729192" y="4244579"/>
            <a:ext cx="15319796" cy="1023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rPr>
              <a:t>Ví</a:t>
            </a:r>
            <a:r>
              <a:rPr lang="en-US" sz="3600" b="1" dirty="0">
                <a:solidFill>
                  <a:srgbClr val="FF0000"/>
                </a:solidFill>
              </a:rPr>
              <a:t> </a:t>
            </a:r>
            <a:r>
              <a:rPr lang="en-US" sz="3600" b="1" dirty="0" err="1">
                <a:solidFill>
                  <a:srgbClr val="FF0000"/>
                </a:solidFill>
              </a:rPr>
              <a:t>dụ</a:t>
            </a:r>
            <a:r>
              <a:rPr lang="en-US" sz="3600" b="1" dirty="0">
                <a:solidFill>
                  <a:srgbClr val="FF0000"/>
                </a:solidFill>
              </a:rPr>
              <a:t> 2( SGK/13) : </a:t>
            </a:r>
            <a:r>
              <a:rPr lang="en-US" sz="3600" dirty="0">
                <a:solidFill>
                  <a:schemeClr val="tx1"/>
                </a:solidFill>
              </a:rPr>
              <a:t>Thu </a:t>
            </a:r>
            <a:r>
              <a:rPr lang="en-US" sz="3600" dirty="0" err="1">
                <a:solidFill>
                  <a:schemeClr val="tx1"/>
                </a:solidFill>
              </a:rPr>
              <a:t>gọn</a:t>
            </a:r>
            <a:r>
              <a:rPr lang="en-US" sz="3600" dirty="0">
                <a:solidFill>
                  <a:schemeClr val="tx1"/>
                </a:solidFill>
              </a:rPr>
              <a:t> </a:t>
            </a:r>
            <a:r>
              <a:rPr lang="en-US" sz="3600" dirty="0" err="1">
                <a:solidFill>
                  <a:schemeClr val="tx1"/>
                </a:solidFill>
              </a:rPr>
              <a:t>đa</a:t>
            </a:r>
            <a:r>
              <a:rPr lang="en-US" sz="3600" dirty="0">
                <a:solidFill>
                  <a:schemeClr val="tx1"/>
                </a:solidFill>
              </a:rPr>
              <a:t> </a:t>
            </a:r>
            <a:r>
              <a:rPr lang="en-US" sz="3600" dirty="0" err="1">
                <a:solidFill>
                  <a:schemeClr val="tx1"/>
                </a:solidFill>
              </a:rPr>
              <a:t>thức</a:t>
            </a:r>
            <a:endParaRPr lang="en-US" sz="3600" dirty="0">
              <a:solidFill>
                <a:schemeClr val="tx1"/>
              </a:solidFill>
            </a:endParaRPr>
          </a:p>
        </p:txBody>
      </p:sp>
      <p:sp>
        <p:nvSpPr>
          <p:cNvPr id="14" name="TextBox 13"/>
          <p:cNvSpPr txBox="1"/>
          <p:nvPr/>
        </p:nvSpPr>
        <p:spPr>
          <a:xfrm>
            <a:off x="7475042" y="5422334"/>
            <a:ext cx="2065469" cy="646331"/>
          </a:xfrm>
          <a:prstGeom prst="rect">
            <a:avLst/>
          </a:prstGeom>
          <a:noFill/>
        </p:spPr>
        <p:txBody>
          <a:bodyPr wrap="square" rtlCol="0">
            <a:spAutoFit/>
          </a:bodyPr>
          <a:lstStyle/>
          <a:p>
            <a:r>
              <a:rPr lang="en-US" sz="3600" b="1" dirty="0" err="1">
                <a:solidFill>
                  <a:srgbClr val="FF0000"/>
                </a:solidFill>
              </a:rPr>
              <a:t>Lời</a:t>
            </a:r>
            <a:r>
              <a:rPr lang="en-US" sz="3600" b="1" dirty="0">
                <a:solidFill>
                  <a:srgbClr val="FF0000"/>
                </a:solidFill>
              </a:rPr>
              <a:t> </a:t>
            </a:r>
            <a:r>
              <a:rPr lang="en-US" sz="3600" b="1" dirty="0" err="1">
                <a:solidFill>
                  <a:srgbClr val="FF0000"/>
                </a:solidFill>
              </a:rPr>
              <a:t>giải</a:t>
            </a:r>
            <a:endParaRPr lang="en-US" sz="3600" b="1" dirty="0"/>
          </a:p>
        </p:txBody>
      </p:sp>
    </p:spTree>
    <p:extLst>
      <p:ext uri="{BB962C8B-B14F-4D97-AF65-F5344CB8AC3E}">
        <p14:creationId xmlns:p14="http://schemas.microsoft.com/office/powerpoint/2010/main" val="61858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 grpId="0" animBg="1"/>
      <p:bldP spid="13"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 y="65902"/>
            <a:ext cx="2770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endParaRPr lang="en-US" sz="2700"/>
          </a:p>
        </p:txBody>
      </p:sp>
      <p:graphicFrame>
        <p:nvGraphicFramePr>
          <p:cNvPr id="6" name="Object 5"/>
          <p:cNvGraphicFramePr>
            <a:graphicFrameLocks noChangeAspect="1"/>
          </p:cNvGraphicFramePr>
          <p:nvPr/>
        </p:nvGraphicFramePr>
        <p:xfrm>
          <a:off x="7989901" y="192124"/>
          <a:ext cx="8361251" cy="1156070"/>
        </p:xfrm>
        <a:graphic>
          <a:graphicData uri="http://schemas.openxmlformats.org/presentationml/2006/ole">
            <mc:AlternateContent xmlns:mc="http://schemas.openxmlformats.org/markup-compatibility/2006">
              <mc:Choice xmlns:v="urn:schemas-microsoft-com:vml" Requires="v">
                <p:oleObj name="Equation" r:id="rId2" imgW="3111480" imgH="431640" progId="Equation.DSMT4">
                  <p:embed/>
                </p:oleObj>
              </mc:Choice>
              <mc:Fallback>
                <p:oleObj name="Equation" r:id="rId2" imgW="3111480" imgH="431640" progId="Equation.DSMT4">
                  <p:embed/>
                  <p:pic>
                    <p:nvPicPr>
                      <p:cNvPr id="6" name="Object 5"/>
                      <p:cNvPicPr>
                        <a:picLocks noChangeAspect="1" noChangeArrowheads="1"/>
                      </p:cNvPicPr>
                      <p:nvPr/>
                    </p:nvPicPr>
                    <p:blipFill>
                      <a:blip r:embed="rId3"/>
                      <a:srcRect/>
                      <a:stretch>
                        <a:fillRect/>
                      </a:stretch>
                    </p:blipFill>
                    <p:spPr bwMode="auto">
                      <a:xfrm>
                        <a:off x="7989901" y="192124"/>
                        <a:ext cx="8361251" cy="1156070"/>
                      </a:xfrm>
                      <a:prstGeom prst="rect">
                        <a:avLst/>
                      </a:prstGeom>
                      <a:noFill/>
                    </p:spPr>
                  </p:pic>
                </p:oleObj>
              </mc:Fallback>
            </mc:AlternateContent>
          </a:graphicData>
        </a:graphic>
      </p:graphicFrame>
      <p:sp>
        <p:nvSpPr>
          <p:cNvPr id="8" name="TextBox 7"/>
          <p:cNvSpPr txBox="1"/>
          <p:nvPr/>
        </p:nvSpPr>
        <p:spPr>
          <a:xfrm>
            <a:off x="1128634" y="4861048"/>
            <a:ext cx="14408333" cy="646331"/>
          </a:xfrm>
          <a:prstGeom prst="rect">
            <a:avLst/>
          </a:prstGeom>
          <a:noFill/>
        </p:spPr>
        <p:txBody>
          <a:bodyPr wrap="square" rtlCol="0">
            <a:spAutoFit/>
          </a:bodyPr>
          <a:lstStyle/>
          <a:p>
            <a:r>
              <a:rPr lang="en-US" sz="3600" dirty="0"/>
              <a:t>a)Ta </a:t>
            </a:r>
            <a:r>
              <a:rPr lang="en-US" sz="3600" dirty="0" err="1"/>
              <a:t>có</a:t>
            </a:r>
            <a:endParaRPr lang="en-US" sz="3600" dirty="0"/>
          </a:p>
        </p:txBody>
      </p:sp>
      <p:graphicFrame>
        <p:nvGraphicFramePr>
          <p:cNvPr id="9" name="Object 8"/>
          <p:cNvGraphicFramePr>
            <a:graphicFrameLocks noChangeAspect="1"/>
          </p:cNvGraphicFramePr>
          <p:nvPr/>
        </p:nvGraphicFramePr>
        <p:xfrm>
          <a:off x="3255644" y="4649966"/>
          <a:ext cx="8361251" cy="1156070"/>
        </p:xfrm>
        <a:graphic>
          <a:graphicData uri="http://schemas.openxmlformats.org/presentationml/2006/ole">
            <mc:AlternateContent xmlns:mc="http://schemas.openxmlformats.org/markup-compatibility/2006">
              <mc:Choice xmlns:v="urn:schemas-microsoft-com:vml" Requires="v">
                <p:oleObj name="Equation" r:id="rId4" imgW="3111480" imgH="431640" progId="Equation.DSMT4">
                  <p:embed/>
                </p:oleObj>
              </mc:Choice>
              <mc:Fallback>
                <p:oleObj name="Equation" r:id="rId4" imgW="3111480" imgH="431640" progId="Equation.DSMT4">
                  <p:embed/>
                  <p:pic>
                    <p:nvPicPr>
                      <p:cNvPr id="9" name="Object 8"/>
                      <p:cNvPicPr>
                        <a:picLocks noChangeAspect="1" noChangeArrowheads="1"/>
                      </p:cNvPicPr>
                      <p:nvPr/>
                    </p:nvPicPr>
                    <p:blipFill>
                      <a:blip r:embed="rId3"/>
                      <a:srcRect/>
                      <a:stretch>
                        <a:fillRect/>
                      </a:stretch>
                    </p:blipFill>
                    <p:spPr bwMode="auto">
                      <a:xfrm>
                        <a:off x="3255644" y="4649966"/>
                        <a:ext cx="8361251" cy="1156070"/>
                      </a:xfrm>
                      <a:prstGeom prst="rect">
                        <a:avLst/>
                      </a:prstGeom>
                      <a:noFill/>
                    </p:spPr>
                  </p:pic>
                </p:oleObj>
              </mc:Fallback>
            </mc:AlternateContent>
          </a:graphicData>
        </a:graphic>
      </p:graphicFrame>
      <p:sp>
        <p:nvSpPr>
          <p:cNvPr id="10" name="Rectangle 5"/>
          <p:cNvSpPr>
            <a:spLocks noChangeArrowheads="1"/>
          </p:cNvSpPr>
          <p:nvPr/>
        </p:nvSpPr>
        <p:spPr bwMode="auto">
          <a:xfrm>
            <a:off x="1" y="65902"/>
            <a:ext cx="2770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endParaRPr lang="en-US" sz="2700"/>
          </a:p>
        </p:txBody>
      </p:sp>
      <p:graphicFrame>
        <p:nvGraphicFramePr>
          <p:cNvPr id="11" name="Object 10"/>
          <p:cNvGraphicFramePr>
            <a:graphicFrameLocks noChangeAspect="1"/>
          </p:cNvGraphicFramePr>
          <p:nvPr/>
        </p:nvGraphicFramePr>
        <p:xfrm>
          <a:off x="3748767" y="5518038"/>
          <a:ext cx="9168066" cy="1244994"/>
        </p:xfrm>
        <a:graphic>
          <a:graphicData uri="http://schemas.openxmlformats.org/presentationml/2006/ole">
            <mc:AlternateContent xmlns:mc="http://schemas.openxmlformats.org/markup-compatibility/2006">
              <mc:Choice xmlns:v="urn:schemas-microsoft-com:vml" Requires="v">
                <p:oleObj name="Equation" r:id="rId5" imgW="3441600" imgH="469800" progId="Equation.DSMT4">
                  <p:embed/>
                </p:oleObj>
              </mc:Choice>
              <mc:Fallback>
                <p:oleObj name="Equation" r:id="rId5" imgW="3441600" imgH="469800" progId="Equation.DSMT4">
                  <p:embed/>
                  <p:pic>
                    <p:nvPicPr>
                      <p:cNvPr id="11" name="Object 10"/>
                      <p:cNvPicPr>
                        <a:picLocks noChangeAspect="1" noChangeArrowheads="1"/>
                      </p:cNvPicPr>
                      <p:nvPr/>
                    </p:nvPicPr>
                    <p:blipFill>
                      <a:blip r:embed="rId6"/>
                      <a:srcRect/>
                      <a:stretch>
                        <a:fillRect/>
                      </a:stretch>
                    </p:blipFill>
                    <p:spPr bwMode="auto">
                      <a:xfrm>
                        <a:off x="3748767" y="5518038"/>
                        <a:ext cx="9168066" cy="1244994"/>
                      </a:xfrm>
                      <a:prstGeom prst="rect">
                        <a:avLst/>
                      </a:prstGeom>
                      <a:noFill/>
                    </p:spPr>
                  </p:pic>
                </p:oleObj>
              </mc:Fallback>
            </mc:AlternateContent>
          </a:graphicData>
        </a:graphic>
      </p:graphicFrame>
      <p:sp>
        <p:nvSpPr>
          <p:cNvPr id="12" name="Rectangle 7"/>
          <p:cNvSpPr>
            <a:spLocks noChangeArrowheads="1"/>
          </p:cNvSpPr>
          <p:nvPr/>
        </p:nvSpPr>
        <p:spPr bwMode="auto">
          <a:xfrm>
            <a:off x="1" y="65902"/>
            <a:ext cx="2770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endParaRPr lang="en-US" sz="2700"/>
          </a:p>
        </p:txBody>
      </p:sp>
      <p:graphicFrame>
        <p:nvGraphicFramePr>
          <p:cNvPr id="13" name="Object 12"/>
          <p:cNvGraphicFramePr>
            <a:graphicFrameLocks noChangeAspect="1"/>
          </p:cNvGraphicFramePr>
          <p:nvPr/>
        </p:nvGraphicFramePr>
        <p:xfrm>
          <a:off x="3748768" y="6649820"/>
          <a:ext cx="3455495" cy="652140"/>
        </p:xfrm>
        <a:graphic>
          <a:graphicData uri="http://schemas.openxmlformats.org/presentationml/2006/ole">
            <mc:AlternateContent xmlns:mc="http://schemas.openxmlformats.org/markup-compatibility/2006">
              <mc:Choice xmlns:v="urn:schemas-microsoft-com:vml" Requires="v">
                <p:oleObj name="Equation" r:id="rId7" imgW="1294838" imgH="241195" progId="Equation.DSMT4">
                  <p:embed/>
                </p:oleObj>
              </mc:Choice>
              <mc:Fallback>
                <p:oleObj name="Equation" r:id="rId7" imgW="1294838" imgH="241195" progId="Equation.DSMT4">
                  <p:embed/>
                  <p:pic>
                    <p:nvPicPr>
                      <p:cNvPr id="13"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8768" y="6649820"/>
                        <a:ext cx="3455495" cy="652140"/>
                      </a:xfrm>
                      <a:prstGeom prst="rect">
                        <a:avLst/>
                      </a:prstGeom>
                      <a:noFill/>
                    </p:spPr>
                  </p:pic>
                </p:oleObj>
              </mc:Fallback>
            </mc:AlternateContent>
          </a:graphicData>
        </a:graphic>
      </p:graphicFrame>
      <p:pic>
        <p:nvPicPr>
          <p:cNvPr id="14" name="Picture 13"/>
          <p:cNvPicPr>
            <a:picLocks noChangeAspect="1"/>
          </p:cNvPicPr>
          <p:nvPr/>
        </p:nvPicPr>
        <p:blipFill>
          <a:blip r:embed="rId9"/>
          <a:stretch>
            <a:fillRect/>
          </a:stretch>
        </p:blipFill>
        <p:spPr>
          <a:xfrm>
            <a:off x="1886756" y="7420024"/>
            <a:ext cx="15008264" cy="1040531"/>
          </a:xfrm>
          <a:prstGeom prst="rect">
            <a:avLst/>
          </a:prstGeom>
        </p:spPr>
      </p:pic>
      <p:pic>
        <p:nvPicPr>
          <p:cNvPr id="18" name="Picture 17"/>
          <p:cNvPicPr>
            <a:picLocks noChangeAspect="1"/>
          </p:cNvPicPr>
          <p:nvPr/>
        </p:nvPicPr>
        <p:blipFill>
          <a:blip r:embed="rId10"/>
          <a:stretch>
            <a:fillRect/>
          </a:stretch>
        </p:blipFill>
        <p:spPr>
          <a:xfrm>
            <a:off x="2198969" y="8145745"/>
            <a:ext cx="16957274" cy="1175657"/>
          </a:xfrm>
          <a:prstGeom prst="rect">
            <a:avLst/>
          </a:prstGeom>
        </p:spPr>
      </p:pic>
      <p:pic>
        <p:nvPicPr>
          <p:cNvPr id="19" name="Picture 18"/>
          <p:cNvPicPr>
            <a:picLocks noChangeAspect="1"/>
          </p:cNvPicPr>
          <p:nvPr/>
        </p:nvPicPr>
        <p:blipFill>
          <a:blip r:embed="rId11"/>
          <a:stretch>
            <a:fillRect/>
          </a:stretch>
        </p:blipFill>
        <p:spPr>
          <a:xfrm>
            <a:off x="2198969" y="8972518"/>
            <a:ext cx="15958404" cy="1034615"/>
          </a:xfrm>
          <a:prstGeom prst="rect">
            <a:avLst/>
          </a:prstGeom>
        </p:spPr>
      </p:pic>
      <p:sp>
        <p:nvSpPr>
          <p:cNvPr id="2" name="Rectangle 1"/>
          <p:cNvSpPr/>
          <p:nvPr/>
        </p:nvSpPr>
        <p:spPr>
          <a:xfrm>
            <a:off x="960120" y="303527"/>
            <a:ext cx="15564567" cy="36827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lnSpc>
                <a:spcPct val="115000"/>
              </a:lnSpc>
              <a:spcBef>
                <a:spcPct val="0"/>
              </a:spcBef>
              <a:spcAft>
                <a:spcPts val="1500"/>
              </a:spcAft>
              <a:defRPr/>
            </a:pPr>
            <a:r>
              <a:rPr lang="en-US" altLang="en-US" sz="3600" b="1" dirty="0" err="1">
                <a:solidFill>
                  <a:srgbClr val="FF0000"/>
                </a:solidFill>
                <a:latin typeface="Times New Roman" panose="02020603050405020304" pitchFamily="18" charset="0"/>
                <a:cs typeface="Calibri" panose="020F0502020204030204" pitchFamily="34" charset="0"/>
              </a:rPr>
              <a:t>Luyện</a:t>
            </a:r>
            <a:r>
              <a:rPr lang="en-US" altLang="en-US" sz="3600" b="1" dirty="0">
                <a:solidFill>
                  <a:srgbClr val="FF0000"/>
                </a:solidFill>
                <a:latin typeface="Times New Roman" panose="02020603050405020304" pitchFamily="18" charset="0"/>
                <a:cs typeface="Calibri" panose="020F0502020204030204" pitchFamily="34" charset="0"/>
              </a:rPr>
              <a:t> </a:t>
            </a:r>
            <a:r>
              <a:rPr lang="en-US" altLang="en-US" sz="3600" b="1" dirty="0" err="1">
                <a:solidFill>
                  <a:srgbClr val="FF0000"/>
                </a:solidFill>
                <a:latin typeface="Times New Roman" panose="02020603050405020304" pitchFamily="18" charset="0"/>
                <a:cs typeface="Calibri" panose="020F0502020204030204" pitchFamily="34" charset="0"/>
              </a:rPr>
              <a:t>tập</a:t>
            </a:r>
            <a:r>
              <a:rPr lang="en-US" altLang="en-US" sz="3600" b="1" dirty="0">
                <a:solidFill>
                  <a:srgbClr val="FF0000"/>
                </a:solidFill>
                <a:latin typeface="Times New Roman" panose="02020603050405020304" pitchFamily="18" charset="0"/>
                <a:cs typeface="Calibri" panose="020F0502020204030204" pitchFamily="34" charset="0"/>
              </a:rPr>
              <a:t> 2 (SGK/13): </a:t>
            </a:r>
            <a:r>
              <a:rPr lang="en-US" altLang="en-US" sz="3600" dirty="0">
                <a:solidFill>
                  <a:schemeClr val="tx1"/>
                </a:solidFill>
                <a:latin typeface="Times New Roman" panose="02020603050405020304" pitchFamily="18" charset="0"/>
                <a:cs typeface="Calibri" panose="020F0502020204030204" pitchFamily="34" charset="0"/>
              </a:rPr>
              <a:t>Cho </a:t>
            </a:r>
            <a:r>
              <a:rPr lang="en-US" altLang="en-US" sz="3600" dirty="0" err="1">
                <a:solidFill>
                  <a:schemeClr val="tx1"/>
                </a:solidFill>
                <a:latin typeface="Times New Roman" panose="02020603050405020304" pitchFamily="18" charset="0"/>
                <a:cs typeface="Calibri" panose="020F0502020204030204" pitchFamily="34" charset="0"/>
              </a:rPr>
              <a:t>đa</a:t>
            </a:r>
            <a:r>
              <a:rPr lang="en-US" altLang="en-US" sz="3600" dirty="0">
                <a:solidFill>
                  <a:schemeClr val="tx1"/>
                </a:solidFill>
                <a:latin typeface="Times New Roman" panose="02020603050405020304" pitchFamily="18" charset="0"/>
                <a:cs typeface="Calibri" panose="020F0502020204030204" pitchFamily="34" charset="0"/>
              </a:rPr>
              <a:t> </a:t>
            </a:r>
            <a:r>
              <a:rPr lang="en-US" altLang="en-US" sz="3600" dirty="0" err="1">
                <a:solidFill>
                  <a:schemeClr val="tx1"/>
                </a:solidFill>
                <a:latin typeface="Times New Roman" panose="02020603050405020304" pitchFamily="18" charset="0"/>
                <a:cs typeface="Calibri" panose="020F0502020204030204" pitchFamily="34" charset="0"/>
              </a:rPr>
              <a:t>thức</a:t>
            </a:r>
            <a:r>
              <a:rPr lang="en-US" altLang="en-US" sz="3600" dirty="0">
                <a:solidFill>
                  <a:schemeClr val="tx1"/>
                </a:solidFill>
                <a:latin typeface="Times New Roman" panose="02020603050405020304" pitchFamily="18" charset="0"/>
                <a:cs typeface="Calibri" panose="020F0502020204030204" pitchFamily="34" charset="0"/>
              </a:rPr>
              <a:t>:</a:t>
            </a:r>
          </a:p>
          <a:p>
            <a:pPr marL="685800" indent="-685800" eaLnBrk="0" fontAlgn="base" hangingPunct="0">
              <a:lnSpc>
                <a:spcPct val="115000"/>
              </a:lnSpc>
              <a:spcBef>
                <a:spcPct val="0"/>
              </a:spcBef>
              <a:spcAft>
                <a:spcPts val="1500"/>
              </a:spcAft>
              <a:buFontTx/>
              <a:buAutoNum type="alphaLcParenR"/>
              <a:defRPr/>
            </a:pPr>
            <a:r>
              <a:rPr lang="en-US" altLang="en-US" sz="3600" dirty="0">
                <a:solidFill>
                  <a:schemeClr val="tx1"/>
                </a:solidFill>
                <a:latin typeface="Times New Roman" panose="02020603050405020304" pitchFamily="18" charset="0"/>
                <a:cs typeface="Calibri" panose="020F0502020204030204" pitchFamily="34" charset="0"/>
              </a:rPr>
              <a:t>Thu </a:t>
            </a:r>
            <a:r>
              <a:rPr lang="en-US" altLang="en-US" sz="3600" dirty="0" err="1">
                <a:solidFill>
                  <a:schemeClr val="tx1"/>
                </a:solidFill>
                <a:latin typeface="Times New Roman" panose="02020603050405020304" pitchFamily="18" charset="0"/>
                <a:cs typeface="Calibri" panose="020F0502020204030204" pitchFamily="34" charset="0"/>
              </a:rPr>
              <a:t>gọn</a:t>
            </a:r>
            <a:r>
              <a:rPr lang="en-US" altLang="en-US" sz="3600" dirty="0">
                <a:solidFill>
                  <a:schemeClr val="tx1"/>
                </a:solidFill>
                <a:latin typeface="Times New Roman" panose="02020603050405020304" pitchFamily="18" charset="0"/>
                <a:cs typeface="Calibri" panose="020F0502020204030204" pitchFamily="34" charset="0"/>
              </a:rPr>
              <a:t> </a:t>
            </a:r>
            <a:r>
              <a:rPr lang="en-US" altLang="en-US" sz="3600" dirty="0" err="1">
                <a:solidFill>
                  <a:schemeClr val="tx1"/>
                </a:solidFill>
                <a:latin typeface="Times New Roman" panose="02020603050405020304" pitchFamily="18" charset="0"/>
                <a:cs typeface="Calibri" panose="020F0502020204030204" pitchFamily="34" charset="0"/>
              </a:rPr>
              <a:t>đa</a:t>
            </a:r>
            <a:r>
              <a:rPr lang="en-US" altLang="en-US" sz="3600" dirty="0">
                <a:solidFill>
                  <a:schemeClr val="tx1"/>
                </a:solidFill>
                <a:latin typeface="Times New Roman" panose="02020603050405020304" pitchFamily="18" charset="0"/>
                <a:cs typeface="Calibri" panose="020F0502020204030204" pitchFamily="34" charset="0"/>
              </a:rPr>
              <a:t> </a:t>
            </a:r>
            <a:r>
              <a:rPr lang="en-US" altLang="en-US" sz="3600" dirty="0" err="1">
                <a:solidFill>
                  <a:schemeClr val="tx1"/>
                </a:solidFill>
                <a:latin typeface="Times New Roman" panose="02020603050405020304" pitchFamily="18" charset="0"/>
                <a:cs typeface="Calibri" panose="020F0502020204030204" pitchFamily="34" charset="0"/>
              </a:rPr>
              <a:t>thức</a:t>
            </a:r>
            <a:r>
              <a:rPr lang="en-US" altLang="en-US" sz="3600" dirty="0">
                <a:solidFill>
                  <a:schemeClr val="tx1"/>
                </a:solidFill>
                <a:latin typeface="Times New Roman" panose="02020603050405020304" pitchFamily="18" charset="0"/>
                <a:cs typeface="Calibri" panose="020F0502020204030204" pitchFamily="34" charset="0"/>
              </a:rPr>
              <a:t> N</a:t>
            </a:r>
          </a:p>
          <a:p>
            <a:pPr marL="685800" indent="-685800" eaLnBrk="0" fontAlgn="base" hangingPunct="0">
              <a:lnSpc>
                <a:spcPct val="115000"/>
              </a:lnSpc>
              <a:spcBef>
                <a:spcPct val="0"/>
              </a:spcBef>
              <a:spcAft>
                <a:spcPts val="1500"/>
              </a:spcAft>
              <a:buFontTx/>
              <a:buAutoNum type="alphaLcParenR"/>
              <a:defRPr/>
            </a:pPr>
            <a:r>
              <a:rPr lang="en-US" altLang="en-US" sz="3600" dirty="0" err="1">
                <a:solidFill>
                  <a:schemeClr val="tx1"/>
                </a:solidFill>
                <a:cs typeface="Calibri" panose="020F0502020204030204" pitchFamily="34" charset="0"/>
              </a:rPr>
              <a:t>Xác</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định</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hệ</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số</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và</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bậc</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của</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từng</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hạng</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tử</a:t>
            </a:r>
            <a:r>
              <a:rPr lang="en-US" altLang="en-US" sz="3600" dirty="0">
                <a:solidFill>
                  <a:schemeClr val="tx1"/>
                </a:solidFill>
                <a:cs typeface="Calibri" panose="020F0502020204030204" pitchFamily="34" charset="0"/>
              </a:rPr>
              <a:t> ( </a:t>
            </a:r>
            <a:r>
              <a:rPr lang="en-US" altLang="en-US" sz="3600" dirty="0" err="1">
                <a:solidFill>
                  <a:schemeClr val="tx1"/>
                </a:solidFill>
                <a:cs typeface="Calibri" panose="020F0502020204030204" pitchFamily="34" charset="0"/>
              </a:rPr>
              <a:t>tức</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là</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bậc</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của</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cùng</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đơn</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thức</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trong</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dạng</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thu</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gọn</a:t>
            </a:r>
            <a:r>
              <a:rPr lang="en-US" altLang="en-US" sz="3600" dirty="0">
                <a:solidFill>
                  <a:schemeClr val="tx1"/>
                </a:solidFill>
                <a:cs typeface="Calibri" panose="020F0502020204030204" pitchFamily="34" charset="0"/>
              </a:rPr>
              <a:t> </a:t>
            </a:r>
            <a:r>
              <a:rPr lang="en-US" altLang="en-US" sz="3600" dirty="0" err="1">
                <a:solidFill>
                  <a:schemeClr val="tx1"/>
                </a:solidFill>
                <a:cs typeface="Calibri" panose="020F0502020204030204" pitchFamily="34" charset="0"/>
              </a:rPr>
              <a:t>của</a:t>
            </a:r>
            <a:r>
              <a:rPr lang="en-US" altLang="en-US" sz="3600" dirty="0">
                <a:solidFill>
                  <a:schemeClr val="tx1"/>
                </a:solidFill>
                <a:cs typeface="Calibri" panose="020F0502020204030204" pitchFamily="34" charset="0"/>
              </a:rPr>
              <a:t> N.</a:t>
            </a:r>
            <a:endParaRPr lang="en-US" altLang="en-US" sz="3600" dirty="0">
              <a:solidFill>
                <a:schemeClr val="tx1"/>
              </a:solidFill>
            </a:endParaRPr>
          </a:p>
          <a:p>
            <a:pPr eaLnBrk="0" fontAlgn="base" hangingPunct="0">
              <a:lnSpc>
                <a:spcPct val="115000"/>
              </a:lnSpc>
              <a:spcBef>
                <a:spcPct val="0"/>
              </a:spcBef>
              <a:spcAft>
                <a:spcPts val="1500"/>
              </a:spcAft>
              <a:defRPr/>
            </a:pPr>
            <a:r>
              <a:rPr lang="en-US" altLang="en-US" sz="3600" dirty="0">
                <a:solidFill>
                  <a:schemeClr val="tx1"/>
                </a:solidFill>
                <a:latin typeface="Times New Roman" panose="02020603050405020304" pitchFamily="18" charset="0"/>
                <a:cs typeface="Calibri" panose="020F0502020204030204" pitchFamily="34" charset="0"/>
              </a:rPr>
              <a:t> </a:t>
            </a:r>
            <a:endParaRPr lang="en-US" altLang="en-US" sz="3600" dirty="0">
              <a:solidFill>
                <a:schemeClr val="tx1"/>
              </a:solidFill>
              <a:latin typeface="Times New Roman" panose="02020603050405020304" pitchFamily="18" charset="0"/>
            </a:endParaRPr>
          </a:p>
        </p:txBody>
      </p:sp>
      <p:sp>
        <p:nvSpPr>
          <p:cNvPr id="3" name="TextBox 2"/>
          <p:cNvSpPr txBox="1"/>
          <p:nvPr/>
        </p:nvSpPr>
        <p:spPr>
          <a:xfrm>
            <a:off x="6954012" y="4136774"/>
            <a:ext cx="4361688" cy="1200329"/>
          </a:xfrm>
          <a:prstGeom prst="rect">
            <a:avLst/>
          </a:prstGeom>
          <a:noFill/>
        </p:spPr>
        <p:txBody>
          <a:bodyPr wrap="square" rtlCol="0">
            <a:spAutoFit/>
          </a:bodyPr>
          <a:lstStyle/>
          <a:p>
            <a:r>
              <a:rPr lang="en-US" sz="3600" dirty="0" err="1">
                <a:solidFill>
                  <a:srgbClr val="FF0000"/>
                </a:solidFill>
              </a:rPr>
              <a:t>Lời</a:t>
            </a:r>
            <a:r>
              <a:rPr lang="en-US" sz="3600" dirty="0">
                <a:solidFill>
                  <a:srgbClr val="FF0000"/>
                </a:solidFill>
              </a:rPr>
              <a:t> </a:t>
            </a:r>
            <a:r>
              <a:rPr lang="en-US" sz="3600" dirty="0" err="1">
                <a:solidFill>
                  <a:srgbClr val="FF0000"/>
                </a:solidFill>
              </a:rPr>
              <a:t>giải</a:t>
            </a:r>
            <a:r>
              <a:rPr lang="en-US" sz="3600" dirty="0"/>
              <a:t>:</a:t>
            </a:r>
          </a:p>
          <a:p>
            <a:endParaRPr lang="en-US" sz="3600" dirty="0"/>
          </a:p>
        </p:txBody>
      </p:sp>
    </p:spTree>
    <p:extLst>
      <p:ext uri="{BB962C8B-B14F-4D97-AF65-F5344CB8AC3E}">
        <p14:creationId xmlns:p14="http://schemas.microsoft.com/office/powerpoint/2010/main" val="276127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4" name="Group 23"/>
          <p:cNvGrpSpPr/>
          <p:nvPr/>
        </p:nvGrpSpPr>
        <p:grpSpPr>
          <a:xfrm>
            <a:off x="976323" y="769274"/>
            <a:ext cx="16411554" cy="8899264"/>
            <a:chOff x="-3886200" y="2489161"/>
            <a:chExt cx="6915116" cy="4368236"/>
          </a:xfrm>
        </p:grpSpPr>
        <p:grpSp>
          <p:nvGrpSpPr>
            <p:cNvPr id="20" name="Group 8"/>
            <p:cNvGrpSpPr/>
            <p:nvPr/>
          </p:nvGrpSpPr>
          <p:grpSpPr>
            <a:xfrm>
              <a:off x="-3886200" y="2489161"/>
              <a:ext cx="6915116" cy="4368236"/>
              <a:chOff x="0" y="0"/>
              <a:chExt cx="3622362" cy="2288224"/>
            </a:xfrm>
          </p:grpSpPr>
          <p:sp>
            <p:nvSpPr>
              <p:cNvPr id="21" name="Freeform 9"/>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sp>
        </p:grpSp>
        <p:sp>
          <p:nvSpPr>
            <p:cNvPr id="23" name="Freeform 11"/>
            <p:cNvSpPr/>
            <p:nvPr/>
          </p:nvSpPr>
          <p:spPr>
            <a:xfrm>
              <a:off x="-3714535" y="2589869"/>
              <a:ext cx="6585839" cy="4163123"/>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sp>
      </p:grpSp>
      <p:sp>
        <p:nvSpPr>
          <p:cNvPr id="17" name="Rectangle 16"/>
          <p:cNvSpPr/>
          <p:nvPr/>
        </p:nvSpPr>
        <p:spPr>
          <a:xfrm>
            <a:off x="2362200" y="2171700"/>
            <a:ext cx="13563600" cy="6678751"/>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800"/>
              </a:spcAft>
              <a:buClrTx/>
              <a:buSzTx/>
              <a:buFontTx/>
              <a:buNone/>
              <a:tabLst/>
              <a:defRPr/>
            </a:pPr>
            <a:r>
              <a:rPr kumimoji="0" lang="en-US" sz="4200" b="1" i="0" u="sng" strike="noStrike" kern="1200" cap="none" spc="0" normalizeH="0" baseline="0" noProof="0">
                <a:ln>
                  <a:noFill/>
                </a:ln>
                <a:solidFill>
                  <a:srgbClr val="C00000"/>
                </a:solidFill>
                <a:effectLst/>
                <a:uLnTx/>
                <a:uFillTx/>
                <a:latin typeface="Arial" panose="020B0604020202020204" pitchFamily="34" charset="0"/>
                <a:ea typeface="Dotum" panose="020B0600000101010101" pitchFamily="34" charset="-127"/>
                <a:cs typeface="Arial" panose="020B0604020202020204" pitchFamily="34" charset="0"/>
              </a:rPr>
              <a:t>* Chú ý:</a:t>
            </a:r>
            <a:endParaRPr kumimoji="0" lang="en-US" sz="4200" b="1" i="0" u="sng"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lvl="0" indent="-571500" algn="just">
              <a:lnSpc>
                <a:spcPct val="150000"/>
              </a:lnSpc>
              <a:spcBef>
                <a:spcPts val="1200"/>
              </a:spcBef>
              <a:spcAft>
                <a:spcPts val="800"/>
              </a:spcAft>
              <a:buFontTx/>
              <a:buChar char="-"/>
            </a:pPr>
            <a:r>
              <a:rPr lang="vi-VN" sz="4200">
                <a:solidFill>
                  <a:prstClr val="black"/>
                </a:solidFill>
                <a:ea typeface="Dotum" panose="020B0600000101010101" pitchFamily="34" charset="-127"/>
                <a:cs typeface="Arial" panose="020B0604020202020204" pitchFamily="34" charset="0"/>
              </a:rPr>
              <a:t>Bậc của một đa thức là bậc của hạng tử có bậc cao nhất trong dạng thu gọn của đa thức đó.</a:t>
            </a:r>
          </a:p>
          <a:p>
            <a:pPr marL="571500" lvl="0" indent="-571500" algn="just">
              <a:lnSpc>
                <a:spcPct val="150000"/>
              </a:lnSpc>
              <a:spcBef>
                <a:spcPts val="1200"/>
              </a:spcBef>
              <a:spcAft>
                <a:spcPts val="800"/>
              </a:spcAft>
              <a:buFontTx/>
              <a:buChar char="-"/>
            </a:pPr>
            <a:r>
              <a:rPr lang="vi-VN" sz="4200">
                <a:solidFill>
                  <a:prstClr val="black"/>
                </a:solidFill>
                <a:ea typeface="Dotum" panose="020B0600000101010101" pitchFamily="34" charset="-127"/>
                <a:cs typeface="Arial" panose="020B0604020202020204" pitchFamily="34" charset="0"/>
              </a:rPr>
              <a:t>Một số khác 0 tùy ý được coi là một đa thức bậc 0.</a:t>
            </a:r>
          </a:p>
          <a:p>
            <a:pPr marL="571500" lvl="0" indent="-571500" algn="just">
              <a:lnSpc>
                <a:spcPct val="150000"/>
              </a:lnSpc>
              <a:spcBef>
                <a:spcPts val="600"/>
              </a:spcBef>
              <a:spcAft>
                <a:spcPts val="600"/>
              </a:spcAft>
              <a:buFontTx/>
              <a:buChar char="-"/>
            </a:pPr>
            <a:r>
              <a:rPr lang="vi-VN" sz="4200">
                <a:solidFill>
                  <a:prstClr val="black"/>
                </a:solidFill>
                <a:ea typeface="Dotum" panose="020B0600000101010101" pitchFamily="34" charset="-127"/>
                <a:cs typeface="Arial" panose="020B0604020202020204" pitchFamily="34" charset="0"/>
              </a:rPr>
              <a:t>Số 0 cũng là một đa thức, gọi là đa thức không. </a:t>
            </a:r>
            <a:r>
              <a:rPr lang="en-US" sz="4200">
                <a:solidFill>
                  <a:prstClr val="black"/>
                </a:solidFill>
                <a:ea typeface="Dotum" panose="020B0600000101010101" pitchFamily="34" charset="-127"/>
                <a:cs typeface="Arial" panose="020B0604020202020204" pitchFamily="34" charset="0"/>
              </a:rPr>
              <a:t>        </a:t>
            </a:r>
            <a:r>
              <a:rPr lang="vi-VN" sz="4200">
                <a:solidFill>
                  <a:prstClr val="black"/>
                </a:solidFill>
                <a:ea typeface="Dotum" panose="020B0600000101010101" pitchFamily="34" charset="-127"/>
                <a:cs typeface="Arial" panose="020B0604020202020204" pitchFamily="34" charset="0"/>
              </a:rPr>
              <a:t>Nó không có bậc xác định.</a:t>
            </a:r>
          </a:p>
        </p:txBody>
      </p:sp>
      <p:sp>
        <p:nvSpPr>
          <p:cNvPr id="26" name="Rounded Rectangle 25"/>
          <p:cNvSpPr/>
          <p:nvPr/>
        </p:nvSpPr>
        <p:spPr>
          <a:xfrm>
            <a:off x="5943600" y="575146"/>
            <a:ext cx="6477000" cy="1168592"/>
          </a:xfrm>
          <a:prstGeom prst="roundRect">
            <a:avLst/>
          </a:prstGeom>
          <a:solidFill>
            <a:srgbClr val="799276"/>
          </a:solidFill>
          <a:ln>
            <a:solidFill>
              <a:srgbClr val="799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2"/>
          <a:stretch>
            <a:fillRect/>
          </a:stretch>
        </p:blipFill>
        <p:spPr>
          <a:xfrm>
            <a:off x="560709" y="7143224"/>
            <a:ext cx="1420491" cy="2438611"/>
          </a:xfrm>
          <a:prstGeom prst="rect">
            <a:avLst/>
          </a:prstGeom>
        </p:spPr>
      </p:pic>
      <p:pic>
        <p:nvPicPr>
          <p:cNvPr id="28" name="Picture 27"/>
          <p:cNvPicPr>
            <a:picLocks noChangeAspect="1"/>
          </p:cNvPicPr>
          <p:nvPr/>
        </p:nvPicPr>
        <p:blipFill>
          <a:blip r:embed="rId3"/>
          <a:stretch>
            <a:fillRect/>
          </a:stretch>
        </p:blipFill>
        <p:spPr>
          <a:xfrm>
            <a:off x="15546168" y="414517"/>
            <a:ext cx="2081379" cy="30716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4" dur="500"/>
                                        <p:tgtEl>
                                          <p:spTgt spid="17">
                                            <p:txEl>
                                              <p:pRg st="1" end="1"/>
                                            </p:txEl>
                                          </p:spTgt>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down)">
                                      <p:cBhvr>
                                        <p:cTn id="18" dur="500"/>
                                        <p:tgtEl>
                                          <p:spTgt spid="17">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14984" y="192024"/>
            <a:ext cx="16555212" cy="22219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rPr>
              <a:t>Ví</a:t>
            </a:r>
            <a:r>
              <a:rPr lang="en-US" sz="3600" b="1" dirty="0">
                <a:solidFill>
                  <a:srgbClr val="FF0000"/>
                </a:solidFill>
              </a:rPr>
              <a:t> </a:t>
            </a:r>
            <a:r>
              <a:rPr lang="en-US" sz="3600" b="1" dirty="0" err="1">
                <a:solidFill>
                  <a:srgbClr val="FF0000"/>
                </a:solidFill>
              </a:rPr>
              <a:t>dụ</a:t>
            </a:r>
            <a:r>
              <a:rPr lang="en-US" sz="3600" b="1" dirty="0">
                <a:solidFill>
                  <a:srgbClr val="FF0000"/>
                </a:solidFill>
              </a:rPr>
              <a:t> 3( SGK/13): </a:t>
            </a:r>
            <a:r>
              <a:rPr lang="en-US" sz="3600" dirty="0">
                <a:solidFill>
                  <a:schemeClr val="tx1"/>
                </a:solidFill>
              </a:rPr>
              <a:t>Cho </a:t>
            </a:r>
            <a:r>
              <a:rPr lang="en-US" sz="3600" dirty="0" err="1">
                <a:solidFill>
                  <a:schemeClr val="tx1"/>
                </a:solidFill>
              </a:rPr>
              <a:t>đa</a:t>
            </a:r>
            <a:r>
              <a:rPr lang="en-US" sz="3600" dirty="0">
                <a:solidFill>
                  <a:schemeClr val="tx1"/>
                </a:solidFill>
              </a:rPr>
              <a:t> </a:t>
            </a:r>
            <a:r>
              <a:rPr lang="en-US" sz="3600" dirty="0" err="1">
                <a:solidFill>
                  <a:schemeClr val="tx1"/>
                </a:solidFill>
              </a:rPr>
              <a:t>thức</a:t>
            </a:r>
            <a:endParaRPr lang="en-US" sz="3600" dirty="0">
              <a:solidFill>
                <a:schemeClr val="tx1"/>
              </a:solidFill>
            </a:endParaRPr>
          </a:p>
          <a:p>
            <a:pPr marL="685800" indent="-685800">
              <a:buAutoNum type="alphaLcParenR"/>
            </a:pPr>
            <a:r>
              <a:rPr lang="en-US" sz="3600" dirty="0" err="1">
                <a:solidFill>
                  <a:schemeClr val="tx1"/>
                </a:solidFill>
              </a:rPr>
              <a:t>Tìm</a:t>
            </a:r>
            <a:r>
              <a:rPr lang="en-US" sz="3600" dirty="0">
                <a:solidFill>
                  <a:schemeClr val="tx1"/>
                </a:solidFill>
              </a:rPr>
              <a:t> </a:t>
            </a:r>
            <a:r>
              <a:rPr lang="en-US" sz="3600" dirty="0" err="1">
                <a:solidFill>
                  <a:schemeClr val="tx1"/>
                </a:solidFill>
              </a:rPr>
              <a:t>bậc</a:t>
            </a:r>
            <a:r>
              <a:rPr lang="en-US" sz="3600" dirty="0">
                <a:solidFill>
                  <a:schemeClr val="tx1"/>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đa</a:t>
            </a:r>
            <a:r>
              <a:rPr lang="en-US" sz="3600" dirty="0">
                <a:solidFill>
                  <a:schemeClr val="tx1"/>
                </a:solidFill>
              </a:rPr>
              <a:t> </a:t>
            </a:r>
            <a:r>
              <a:rPr lang="en-US" sz="3600" dirty="0" err="1">
                <a:solidFill>
                  <a:schemeClr val="tx1"/>
                </a:solidFill>
              </a:rPr>
              <a:t>thức</a:t>
            </a:r>
            <a:r>
              <a:rPr lang="en-US" sz="3600" dirty="0">
                <a:solidFill>
                  <a:schemeClr val="tx1"/>
                </a:solidFill>
              </a:rPr>
              <a:t> P</a:t>
            </a:r>
          </a:p>
          <a:p>
            <a:pPr marL="685800" indent="-685800">
              <a:buAutoNum type="alphaLcParenR"/>
            </a:pPr>
            <a:r>
              <a:rPr lang="en-US" sz="3600" dirty="0" err="1">
                <a:solidFill>
                  <a:schemeClr val="tx1"/>
                </a:solidFill>
              </a:rPr>
              <a:t>Tính</a:t>
            </a:r>
            <a:r>
              <a:rPr lang="en-US" sz="3600" dirty="0">
                <a:solidFill>
                  <a:schemeClr val="tx1"/>
                </a:solidFill>
              </a:rPr>
              <a:t> </a:t>
            </a:r>
            <a:r>
              <a:rPr lang="en-US" sz="3600" dirty="0" err="1">
                <a:solidFill>
                  <a:schemeClr val="tx1"/>
                </a:solidFill>
              </a:rPr>
              <a:t>giá</a:t>
            </a:r>
            <a:r>
              <a:rPr lang="en-US" sz="3600" dirty="0">
                <a:solidFill>
                  <a:schemeClr val="tx1"/>
                </a:solidFill>
              </a:rPr>
              <a:t> </a:t>
            </a:r>
            <a:r>
              <a:rPr lang="en-US" sz="3600" dirty="0" err="1">
                <a:solidFill>
                  <a:schemeClr val="tx1"/>
                </a:solidFill>
              </a:rPr>
              <a:t>trị</a:t>
            </a:r>
            <a:r>
              <a:rPr lang="en-US" sz="3600" dirty="0">
                <a:solidFill>
                  <a:schemeClr val="tx1"/>
                </a:solidFill>
              </a:rPr>
              <a:t> </a:t>
            </a:r>
            <a:r>
              <a:rPr lang="en-US" sz="3600" dirty="0" err="1">
                <a:solidFill>
                  <a:schemeClr val="tx1"/>
                </a:solidFill>
              </a:rPr>
              <a:t>của</a:t>
            </a:r>
            <a:r>
              <a:rPr lang="en-US" sz="3600" dirty="0">
                <a:solidFill>
                  <a:schemeClr val="tx1"/>
                </a:solidFill>
              </a:rPr>
              <a:t> P </a:t>
            </a:r>
            <a:r>
              <a:rPr lang="en-US" sz="3600" dirty="0" err="1">
                <a:solidFill>
                  <a:schemeClr val="tx1"/>
                </a:solidFill>
              </a:rPr>
              <a:t>khi</a:t>
            </a:r>
            <a:r>
              <a:rPr lang="en-US" sz="3600" dirty="0">
                <a:solidFill>
                  <a:schemeClr val="tx1"/>
                </a:solidFill>
              </a:rPr>
              <a:t> </a:t>
            </a:r>
          </a:p>
        </p:txBody>
      </p:sp>
      <p:sp>
        <p:nvSpPr>
          <p:cNvPr id="11" name="Rectangle 4"/>
          <p:cNvSpPr>
            <a:spLocks noChangeArrowheads="1"/>
          </p:cNvSpPr>
          <p:nvPr/>
        </p:nvSpPr>
        <p:spPr bwMode="auto">
          <a:xfrm>
            <a:off x="1728217" y="4180702"/>
            <a:ext cx="2770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endParaRPr lang="en-US" sz="2700"/>
          </a:p>
        </p:txBody>
      </p:sp>
      <p:graphicFrame>
        <p:nvGraphicFramePr>
          <p:cNvPr id="12" name="Object 11"/>
          <p:cNvGraphicFramePr>
            <a:graphicFrameLocks noChangeAspect="1"/>
          </p:cNvGraphicFramePr>
          <p:nvPr/>
        </p:nvGraphicFramePr>
        <p:xfrm>
          <a:off x="7487213" y="219456"/>
          <a:ext cx="6770007" cy="1083564"/>
        </p:xfrm>
        <a:graphic>
          <a:graphicData uri="http://schemas.openxmlformats.org/presentationml/2006/ole">
            <mc:AlternateContent xmlns:mc="http://schemas.openxmlformats.org/markup-compatibility/2006">
              <mc:Choice xmlns:v="urn:schemas-microsoft-com:vml" Requires="v">
                <p:oleObj name="Equation" r:id="rId2" imgW="2705040" imgH="431640" progId="Equation.DSMT4">
                  <p:embed/>
                </p:oleObj>
              </mc:Choice>
              <mc:Fallback>
                <p:oleObj name="Equation" r:id="rId2" imgW="2705040" imgH="431640" progId="Equation.DSMT4">
                  <p:embed/>
                  <p:pic>
                    <p:nvPicPr>
                      <p:cNvPr id="12" name="Object 11"/>
                      <p:cNvPicPr>
                        <a:picLocks noChangeAspect="1" noChangeArrowheads="1"/>
                      </p:cNvPicPr>
                      <p:nvPr/>
                    </p:nvPicPr>
                    <p:blipFill>
                      <a:blip r:embed="rId3"/>
                      <a:srcRect/>
                      <a:stretch>
                        <a:fillRect/>
                      </a:stretch>
                    </p:blipFill>
                    <p:spPr bwMode="auto">
                      <a:xfrm>
                        <a:off x="7487213" y="219456"/>
                        <a:ext cx="6770007" cy="1083564"/>
                      </a:xfrm>
                      <a:prstGeom prst="rect">
                        <a:avLst/>
                      </a:prstGeom>
                      <a:noFill/>
                    </p:spPr>
                  </p:pic>
                </p:oleObj>
              </mc:Fallback>
            </mc:AlternateContent>
          </a:graphicData>
        </a:graphic>
      </p:graphicFrame>
      <p:graphicFrame>
        <p:nvGraphicFramePr>
          <p:cNvPr id="14" name="Object 13"/>
          <p:cNvGraphicFramePr>
            <a:graphicFrameLocks noChangeAspect="1"/>
          </p:cNvGraphicFramePr>
          <p:nvPr/>
        </p:nvGraphicFramePr>
        <p:xfrm>
          <a:off x="6103620" y="1303020"/>
          <a:ext cx="3431202" cy="1152144"/>
        </p:xfrm>
        <a:graphic>
          <a:graphicData uri="http://schemas.openxmlformats.org/presentationml/2006/ole">
            <mc:AlternateContent xmlns:mc="http://schemas.openxmlformats.org/markup-compatibility/2006">
              <mc:Choice xmlns:v="urn:schemas-microsoft-com:vml" Requires="v">
                <p:oleObj name="Equation" r:id="rId4" imgW="1294838" imgH="431613" progId="Equation.DSMT4">
                  <p:embed/>
                </p:oleObj>
              </mc:Choice>
              <mc:Fallback>
                <p:oleObj name="Equation" r:id="rId4" imgW="1294838" imgH="431613" progId="Equation.DSMT4">
                  <p:embed/>
                  <p:pic>
                    <p:nvPicPr>
                      <p:cNvPr id="14"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3620" y="1303020"/>
                        <a:ext cx="3431202" cy="1152144"/>
                      </a:xfrm>
                      <a:prstGeom prst="rect">
                        <a:avLst/>
                      </a:prstGeom>
                      <a:noFill/>
                    </p:spPr>
                  </p:pic>
                </p:oleObj>
              </mc:Fallback>
            </mc:AlternateContent>
          </a:graphicData>
        </a:graphic>
      </p:graphicFrame>
      <p:sp>
        <p:nvSpPr>
          <p:cNvPr id="15" name="TextBox 14"/>
          <p:cNvSpPr txBox="1"/>
          <p:nvPr/>
        </p:nvSpPr>
        <p:spPr>
          <a:xfrm>
            <a:off x="1289304" y="3420931"/>
            <a:ext cx="3662172" cy="646331"/>
          </a:xfrm>
          <a:prstGeom prst="rect">
            <a:avLst/>
          </a:prstGeom>
          <a:noFill/>
        </p:spPr>
        <p:txBody>
          <a:bodyPr wrap="square" rtlCol="0">
            <a:spAutoFit/>
          </a:bodyPr>
          <a:lstStyle/>
          <a:p>
            <a:r>
              <a:rPr lang="en-US" sz="3600" dirty="0"/>
              <a:t>a)Ta </a:t>
            </a:r>
            <a:r>
              <a:rPr lang="en-US" sz="3600" dirty="0" err="1"/>
              <a:t>có</a:t>
            </a:r>
            <a:endParaRPr lang="en-US" sz="3600" dirty="0"/>
          </a:p>
        </p:txBody>
      </p:sp>
      <p:graphicFrame>
        <p:nvGraphicFramePr>
          <p:cNvPr id="19" name="Object 18"/>
          <p:cNvGraphicFramePr>
            <a:graphicFrameLocks noChangeAspect="1"/>
          </p:cNvGraphicFramePr>
          <p:nvPr/>
        </p:nvGraphicFramePr>
        <p:xfrm>
          <a:off x="2895201" y="3228746"/>
          <a:ext cx="6770007" cy="1083564"/>
        </p:xfrm>
        <a:graphic>
          <a:graphicData uri="http://schemas.openxmlformats.org/presentationml/2006/ole">
            <mc:AlternateContent xmlns:mc="http://schemas.openxmlformats.org/markup-compatibility/2006">
              <mc:Choice xmlns:v="urn:schemas-microsoft-com:vml" Requires="v">
                <p:oleObj name="Equation" r:id="rId6" imgW="2705040" imgH="431640" progId="Equation.DSMT4">
                  <p:embed/>
                </p:oleObj>
              </mc:Choice>
              <mc:Fallback>
                <p:oleObj name="Equation" r:id="rId6" imgW="2705040" imgH="431640" progId="Equation.DSMT4">
                  <p:embed/>
                  <p:pic>
                    <p:nvPicPr>
                      <p:cNvPr id="19" name="Object 18"/>
                      <p:cNvPicPr>
                        <a:picLocks noChangeAspect="1" noChangeArrowheads="1"/>
                      </p:cNvPicPr>
                      <p:nvPr/>
                    </p:nvPicPr>
                    <p:blipFill>
                      <a:blip r:embed="rId7"/>
                      <a:srcRect/>
                      <a:stretch>
                        <a:fillRect/>
                      </a:stretch>
                    </p:blipFill>
                    <p:spPr bwMode="auto">
                      <a:xfrm>
                        <a:off x="2895201" y="3228746"/>
                        <a:ext cx="6770007" cy="1083564"/>
                      </a:xfrm>
                      <a:prstGeom prst="rect">
                        <a:avLst/>
                      </a:prstGeom>
                      <a:noFill/>
                    </p:spPr>
                  </p:pic>
                </p:oleObj>
              </mc:Fallback>
            </mc:AlternateContent>
          </a:graphicData>
        </a:graphic>
      </p:graphicFrame>
      <p:sp>
        <p:nvSpPr>
          <p:cNvPr id="22" name="TextBox 21"/>
          <p:cNvSpPr txBox="1"/>
          <p:nvPr/>
        </p:nvSpPr>
        <p:spPr>
          <a:xfrm>
            <a:off x="6707124" y="2644210"/>
            <a:ext cx="3662172" cy="646331"/>
          </a:xfrm>
          <a:prstGeom prst="rect">
            <a:avLst/>
          </a:prstGeom>
          <a:noFill/>
        </p:spPr>
        <p:txBody>
          <a:bodyPr wrap="square" rtlCol="0">
            <a:spAutoFit/>
          </a:bodyPr>
          <a:lstStyle/>
          <a:p>
            <a:r>
              <a:rPr lang="en-US" sz="3600" dirty="0" err="1">
                <a:solidFill>
                  <a:srgbClr val="FF0000"/>
                </a:solidFill>
              </a:rPr>
              <a:t>Lời</a:t>
            </a:r>
            <a:r>
              <a:rPr lang="en-US" sz="3600" dirty="0">
                <a:solidFill>
                  <a:srgbClr val="FF0000"/>
                </a:solidFill>
              </a:rPr>
              <a:t> </a:t>
            </a:r>
            <a:r>
              <a:rPr lang="en-US" sz="3600" dirty="0" err="1">
                <a:solidFill>
                  <a:srgbClr val="FF0000"/>
                </a:solidFill>
              </a:rPr>
              <a:t>giải</a:t>
            </a:r>
            <a:endParaRPr lang="en-US" sz="3600" dirty="0">
              <a:solidFill>
                <a:srgbClr val="FF0000"/>
              </a:solidFill>
            </a:endParaRPr>
          </a:p>
        </p:txBody>
      </p:sp>
      <p:graphicFrame>
        <p:nvGraphicFramePr>
          <p:cNvPr id="23" name="Object 22"/>
          <p:cNvGraphicFramePr>
            <a:graphicFrameLocks noChangeAspect="1"/>
          </p:cNvGraphicFramePr>
          <p:nvPr/>
        </p:nvGraphicFramePr>
        <p:xfrm>
          <a:off x="3120390" y="4375922"/>
          <a:ext cx="6646581" cy="1101581"/>
        </p:xfrm>
        <a:graphic>
          <a:graphicData uri="http://schemas.openxmlformats.org/presentationml/2006/ole">
            <mc:AlternateContent xmlns:mc="http://schemas.openxmlformats.org/markup-compatibility/2006">
              <mc:Choice xmlns:v="urn:schemas-microsoft-com:vml" Requires="v">
                <p:oleObj name="Equation" r:id="rId8" imgW="2844720" imgH="469800" progId="Equation.DSMT4">
                  <p:embed/>
                </p:oleObj>
              </mc:Choice>
              <mc:Fallback>
                <p:oleObj name="Equation" r:id="rId8" imgW="2844720" imgH="469800" progId="Equation.DSMT4">
                  <p:embed/>
                  <p:pic>
                    <p:nvPicPr>
                      <p:cNvPr id="23" name="Object 22"/>
                      <p:cNvPicPr>
                        <a:picLocks noChangeAspect="1" noChangeArrowheads="1"/>
                      </p:cNvPicPr>
                      <p:nvPr/>
                    </p:nvPicPr>
                    <p:blipFill>
                      <a:blip r:embed="rId9"/>
                      <a:srcRect/>
                      <a:stretch>
                        <a:fillRect/>
                      </a:stretch>
                    </p:blipFill>
                    <p:spPr bwMode="auto">
                      <a:xfrm>
                        <a:off x="3120390" y="4375922"/>
                        <a:ext cx="6646581" cy="1101581"/>
                      </a:xfrm>
                      <a:prstGeom prst="rect">
                        <a:avLst/>
                      </a:prstGeom>
                      <a:noFill/>
                    </p:spPr>
                  </p:pic>
                </p:oleObj>
              </mc:Fallback>
            </mc:AlternateContent>
          </a:graphicData>
        </a:graphic>
      </p:graphicFrame>
      <p:graphicFrame>
        <p:nvGraphicFramePr>
          <p:cNvPr id="24" name="Object 23"/>
          <p:cNvGraphicFramePr>
            <a:graphicFrameLocks noChangeAspect="1"/>
          </p:cNvGraphicFramePr>
          <p:nvPr/>
        </p:nvGraphicFramePr>
        <p:xfrm>
          <a:off x="3120391" y="5615330"/>
          <a:ext cx="2989481" cy="571191"/>
        </p:xfrm>
        <a:graphic>
          <a:graphicData uri="http://schemas.openxmlformats.org/presentationml/2006/ole">
            <mc:AlternateContent xmlns:mc="http://schemas.openxmlformats.org/markup-compatibility/2006">
              <mc:Choice xmlns:v="urn:schemas-microsoft-com:vml" Requires="v">
                <p:oleObj name="Equation" r:id="rId10" imgW="1282144" imgH="241195" progId="Equation.DSMT4">
                  <p:embed/>
                </p:oleObj>
              </mc:Choice>
              <mc:Fallback>
                <p:oleObj name="Equation" r:id="rId10" imgW="1282144" imgH="241195" progId="Equation.DSMT4">
                  <p:embed/>
                  <p:pic>
                    <p:nvPicPr>
                      <p:cNvPr id="24"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20391" y="5615330"/>
                        <a:ext cx="2989481" cy="571191"/>
                      </a:xfrm>
                      <a:prstGeom prst="rect">
                        <a:avLst/>
                      </a:prstGeom>
                      <a:noFill/>
                    </p:spPr>
                  </p:pic>
                </p:oleObj>
              </mc:Fallback>
            </mc:AlternateContent>
          </a:graphicData>
        </a:graphic>
      </p:graphicFrame>
      <p:sp>
        <p:nvSpPr>
          <p:cNvPr id="25" name="Rectangle 13"/>
          <p:cNvSpPr>
            <a:spLocks noChangeArrowheads="1"/>
          </p:cNvSpPr>
          <p:nvPr/>
        </p:nvSpPr>
        <p:spPr bwMode="auto">
          <a:xfrm>
            <a:off x="2180845" y="4896492"/>
            <a:ext cx="2770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endParaRPr lang="en-US" sz="2700"/>
          </a:p>
        </p:txBody>
      </p:sp>
      <p:sp>
        <p:nvSpPr>
          <p:cNvPr id="27" name="TextBox 26"/>
          <p:cNvSpPr txBox="1"/>
          <p:nvPr/>
        </p:nvSpPr>
        <p:spPr>
          <a:xfrm>
            <a:off x="1594151" y="6278246"/>
            <a:ext cx="5788152" cy="1200329"/>
          </a:xfrm>
          <a:prstGeom prst="rect">
            <a:avLst/>
          </a:prstGeom>
          <a:noFill/>
        </p:spPr>
        <p:txBody>
          <a:bodyPr wrap="square" rtlCol="0">
            <a:spAutoFit/>
          </a:bodyPr>
          <a:lstStyle/>
          <a:p>
            <a:r>
              <a:rPr lang="en-US" sz="3600" dirty="0" err="1"/>
              <a:t>Bậc</a:t>
            </a:r>
            <a:r>
              <a:rPr lang="en-US" sz="3600" dirty="0"/>
              <a:t> </a:t>
            </a:r>
            <a:r>
              <a:rPr lang="en-US" sz="3600" dirty="0" err="1"/>
              <a:t>của</a:t>
            </a:r>
            <a:r>
              <a:rPr lang="en-US" sz="3600" dirty="0"/>
              <a:t> </a:t>
            </a:r>
            <a:r>
              <a:rPr lang="en-US" sz="3600" dirty="0" err="1"/>
              <a:t>đa</a:t>
            </a:r>
            <a:r>
              <a:rPr lang="en-US" sz="3600" dirty="0"/>
              <a:t> </a:t>
            </a:r>
            <a:r>
              <a:rPr lang="en-US" sz="3600" dirty="0" err="1"/>
              <a:t>thức</a:t>
            </a:r>
            <a:r>
              <a:rPr lang="en-US" sz="3600" dirty="0"/>
              <a:t> P </a:t>
            </a:r>
            <a:r>
              <a:rPr lang="en-US" sz="3600" dirty="0" err="1"/>
              <a:t>là</a:t>
            </a:r>
            <a:r>
              <a:rPr lang="en-US" sz="3600" dirty="0"/>
              <a:t> </a:t>
            </a:r>
            <a:r>
              <a:rPr lang="en-US" sz="3600" dirty="0" err="1"/>
              <a:t>bậc</a:t>
            </a:r>
            <a:r>
              <a:rPr lang="en-US" sz="3600" dirty="0"/>
              <a:t> 3</a:t>
            </a:r>
          </a:p>
          <a:p>
            <a:endParaRPr lang="en-US" sz="3600" dirty="0"/>
          </a:p>
        </p:txBody>
      </p:sp>
      <p:sp>
        <p:nvSpPr>
          <p:cNvPr id="28" name="Rectangle 16"/>
          <p:cNvSpPr>
            <a:spLocks noChangeArrowheads="1"/>
          </p:cNvSpPr>
          <p:nvPr/>
        </p:nvSpPr>
        <p:spPr bwMode="auto">
          <a:xfrm>
            <a:off x="1177291" y="7082301"/>
            <a:ext cx="183319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defTabSz="1371600" eaLnBrk="0" fontAlgn="base" hangingPunct="0">
              <a:spcBef>
                <a:spcPct val="0"/>
              </a:spcBef>
              <a:spcAft>
                <a:spcPct val="0"/>
              </a:spcAft>
            </a:pP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b) </a:t>
            </a:r>
            <a:r>
              <a:rPr lang="en-US" altLang="en-US" sz="3600" dirty="0" err="1">
                <a:latin typeface="Times New Roman" panose="02020603050405020304" pitchFamily="18" charset="0"/>
                <a:ea typeface="Calibri" panose="020F0502020204030204" pitchFamily="34" charset="0"/>
                <a:cs typeface="Times New Roman" panose="02020603050405020304" pitchFamily="18" charset="0"/>
              </a:rPr>
              <a:t>Thay</a:t>
            </a: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3600" dirty="0">
              <a:latin typeface="Arial" panose="020B0604020202020204" pitchFamily="34" charset="0"/>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240464311"/>
              </p:ext>
            </p:extLst>
          </p:nvPr>
        </p:nvGraphicFramePr>
        <p:xfrm>
          <a:off x="2834552" y="6948377"/>
          <a:ext cx="3433661" cy="1033607"/>
        </p:xfrm>
        <a:graphic>
          <a:graphicData uri="http://schemas.openxmlformats.org/presentationml/2006/ole">
            <mc:AlternateContent xmlns:mc="http://schemas.openxmlformats.org/markup-compatibility/2006">
              <mc:Choice xmlns:v="urn:schemas-microsoft-com:vml" Requires="v">
                <p:oleObj name="Equation" r:id="rId12" imgW="1294838" imgH="431613" progId="Equation.DSMT4">
                  <p:embed/>
                </p:oleObj>
              </mc:Choice>
              <mc:Fallback>
                <p:oleObj name="Equation" r:id="rId12" imgW="1294838" imgH="431613" progId="Equation.DSMT4">
                  <p:embed/>
                  <p:pic>
                    <p:nvPicPr>
                      <p:cNvPr id="29"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4552" y="6948377"/>
                        <a:ext cx="3433661" cy="1033607"/>
                      </a:xfrm>
                      <a:prstGeom prst="rect">
                        <a:avLst/>
                      </a:prstGeom>
                      <a:noFill/>
                    </p:spPr>
                  </p:pic>
                </p:oleObj>
              </mc:Fallback>
            </mc:AlternateContent>
          </a:graphicData>
        </a:graphic>
      </p:graphicFrame>
      <p:sp>
        <p:nvSpPr>
          <p:cNvPr id="30" name="Rectangle 17"/>
          <p:cNvSpPr>
            <a:spLocks noChangeArrowheads="1"/>
          </p:cNvSpPr>
          <p:nvPr/>
        </p:nvSpPr>
        <p:spPr bwMode="auto">
          <a:xfrm>
            <a:off x="7069419" y="7066861"/>
            <a:ext cx="6646581"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p>
            <a:pPr defTabSz="1371600" eaLnBrk="0" fontAlgn="base" hangingPunct="0">
              <a:spcBef>
                <a:spcPct val="0"/>
              </a:spcBef>
              <a:spcAft>
                <a:spcPct val="0"/>
              </a:spcAft>
            </a:pP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latin typeface="Times New Roman" panose="02020603050405020304" pitchFamily="18" charset="0"/>
                <a:ea typeface="Calibri" panose="020F0502020204030204" pitchFamily="34" charset="0"/>
                <a:cs typeface="Times New Roman" panose="02020603050405020304" pitchFamily="18" charset="0"/>
              </a:rPr>
              <a:t>vào</a:t>
            </a: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latin typeface="Times New Roman" panose="02020603050405020304" pitchFamily="18" charset="0"/>
                <a:ea typeface="Calibri" panose="020F0502020204030204" pitchFamily="34" charset="0"/>
                <a:cs typeface="Times New Roman" panose="02020603050405020304" pitchFamily="18" charset="0"/>
              </a:rPr>
              <a:t>đa</a:t>
            </a: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latin typeface="Times New Roman" panose="02020603050405020304" pitchFamily="18" charset="0"/>
                <a:ea typeface="Calibri" panose="020F0502020204030204" pitchFamily="34" charset="0"/>
                <a:cs typeface="Times New Roman" panose="02020603050405020304" pitchFamily="18" charset="0"/>
              </a:rPr>
              <a:t>thu</a:t>
            </a: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latin typeface="Times New Roman" panose="02020603050405020304" pitchFamily="18" charset="0"/>
                <a:ea typeface="Calibri" panose="020F0502020204030204" pitchFamily="34" charset="0"/>
                <a:cs typeface="Times New Roman" panose="02020603050405020304" pitchFamily="18" charset="0"/>
              </a:rPr>
              <a:t>gọn</a:t>
            </a: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 P, ta </a:t>
            </a:r>
            <a:r>
              <a:rPr lang="en-US" altLang="en-US" sz="3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3600" dirty="0">
              <a:latin typeface="Arial" panose="020B0604020202020204" pitchFamily="34" charset="0"/>
            </a:endParaRPr>
          </a:p>
        </p:txBody>
      </p:sp>
      <p:graphicFrame>
        <p:nvGraphicFramePr>
          <p:cNvPr id="31" name="Object 30"/>
          <p:cNvGraphicFramePr>
            <a:graphicFrameLocks noChangeAspect="1"/>
          </p:cNvGraphicFramePr>
          <p:nvPr/>
        </p:nvGraphicFramePr>
        <p:xfrm>
          <a:off x="1898534" y="7653723"/>
          <a:ext cx="4369679" cy="1144638"/>
        </p:xfrm>
        <a:graphic>
          <a:graphicData uri="http://schemas.openxmlformats.org/presentationml/2006/ole">
            <mc:AlternateContent xmlns:mc="http://schemas.openxmlformats.org/markup-compatibility/2006">
              <mc:Choice xmlns:v="urn:schemas-microsoft-com:vml" Requires="v">
                <p:oleObj name="Equation" r:id="rId13" imgW="1663560" imgH="431640" progId="Equation.DSMT4">
                  <p:embed/>
                </p:oleObj>
              </mc:Choice>
              <mc:Fallback>
                <p:oleObj name="Equation" r:id="rId13" imgW="1663560" imgH="431640" progId="Equation.DSMT4">
                  <p:embed/>
                  <p:pic>
                    <p:nvPicPr>
                      <p:cNvPr id="31" name="Object 30"/>
                      <p:cNvPicPr>
                        <a:picLocks noChangeAspect="1" noChangeArrowheads="1"/>
                      </p:cNvPicPr>
                      <p:nvPr/>
                    </p:nvPicPr>
                    <p:blipFill>
                      <a:blip r:embed="rId14"/>
                      <a:srcRect/>
                      <a:stretch>
                        <a:fillRect/>
                      </a:stretch>
                    </p:blipFill>
                    <p:spPr bwMode="auto">
                      <a:xfrm>
                        <a:off x="1898534" y="7653723"/>
                        <a:ext cx="4369679" cy="1144638"/>
                      </a:xfrm>
                      <a:prstGeom prst="rect">
                        <a:avLst/>
                      </a:prstGeom>
                      <a:noFill/>
                    </p:spPr>
                  </p:pic>
                </p:oleObj>
              </mc:Fallback>
            </mc:AlternateContent>
          </a:graphicData>
        </a:graphic>
      </p:graphicFrame>
      <p:graphicFrame>
        <p:nvGraphicFramePr>
          <p:cNvPr id="32" name="Object 31"/>
          <p:cNvGraphicFramePr>
            <a:graphicFrameLocks noChangeAspect="1"/>
          </p:cNvGraphicFramePr>
          <p:nvPr/>
        </p:nvGraphicFramePr>
        <p:xfrm>
          <a:off x="6594214" y="8007824"/>
          <a:ext cx="2772281" cy="463451"/>
        </p:xfrm>
        <a:graphic>
          <a:graphicData uri="http://schemas.openxmlformats.org/presentationml/2006/ole">
            <mc:AlternateContent xmlns:mc="http://schemas.openxmlformats.org/markup-compatibility/2006">
              <mc:Choice xmlns:v="urn:schemas-microsoft-com:vml" Requires="v">
                <p:oleObj name="Equation" r:id="rId15" imgW="1040948" imgH="177723" progId="Equation.DSMT4">
                  <p:embed/>
                </p:oleObj>
              </mc:Choice>
              <mc:Fallback>
                <p:oleObj name="Equation" r:id="rId15" imgW="1040948" imgH="177723" progId="Equation.DSMT4">
                  <p:embed/>
                  <p:pic>
                    <p:nvPicPr>
                      <p:cNvPr id="32" name="Object 3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94214" y="8007824"/>
                        <a:ext cx="2772281" cy="463451"/>
                      </a:xfrm>
                      <a:prstGeom prst="rect">
                        <a:avLst/>
                      </a:prstGeom>
                      <a:noFill/>
                    </p:spPr>
                  </p:pic>
                </p:oleObj>
              </mc:Fallback>
            </mc:AlternateContent>
          </a:graphicData>
        </a:graphic>
      </p:graphicFrame>
      <p:sp>
        <p:nvSpPr>
          <p:cNvPr id="33" name="Rectangle 20"/>
          <p:cNvSpPr>
            <a:spLocks noChangeArrowheads="1"/>
          </p:cNvSpPr>
          <p:nvPr/>
        </p:nvSpPr>
        <p:spPr bwMode="auto">
          <a:xfrm>
            <a:off x="2084338" y="8252179"/>
            <a:ext cx="2770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endParaRPr lang="en-US" sz="2700"/>
          </a:p>
        </p:txBody>
      </p:sp>
      <p:sp>
        <p:nvSpPr>
          <p:cNvPr id="34" name="Rectangle 21"/>
          <p:cNvSpPr>
            <a:spLocks noChangeArrowheads="1"/>
          </p:cNvSpPr>
          <p:nvPr/>
        </p:nvSpPr>
        <p:spPr bwMode="auto">
          <a:xfrm>
            <a:off x="3483369" y="18029927"/>
            <a:ext cx="339517"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defTabSz="1371600" eaLnBrk="0" fontAlgn="base" hangingPunct="0">
              <a:spcBef>
                <a:spcPct val="0"/>
              </a:spcBef>
              <a:spcAft>
                <a:spcPct val="0"/>
              </a:spcAft>
            </a:pPr>
            <a:r>
              <a:rPr lang="en-US" altLang="en-US" sz="195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700">
              <a:latin typeface="Arial" panose="020B0604020202020204" pitchFamily="34" charset="0"/>
            </a:endParaRPr>
          </a:p>
        </p:txBody>
      </p:sp>
      <p:sp>
        <p:nvSpPr>
          <p:cNvPr id="35" name="Rectangle 23"/>
          <p:cNvSpPr>
            <a:spLocks noChangeArrowheads="1"/>
          </p:cNvSpPr>
          <p:nvPr/>
        </p:nvSpPr>
        <p:spPr bwMode="auto">
          <a:xfrm>
            <a:off x="1399032" y="8721331"/>
            <a:ext cx="658853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lvl="0" eaLnBrk="0" fontAlgn="base" hangingPunct="0">
              <a:spcBef>
                <a:spcPct val="0"/>
              </a:spcBef>
              <a:spcAft>
                <a:spcPct val="0"/>
              </a:spcAft>
            </a:pPr>
            <a:r>
              <a:rPr lang="en-US" altLang="en-US" sz="3600" dirty="0" err="1">
                <a:latin typeface="Times New Roman" panose="02020603050405020304" pitchFamily="18" charset="0"/>
                <a:ea typeface="Calibri" panose="020F0502020204030204" pitchFamily="34" charset="0"/>
                <a:cs typeface="Times New Roman" panose="02020603050405020304" pitchFamily="18" charset="0"/>
              </a:rPr>
              <a:t>Vậy</a:t>
            </a: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latin typeface="Times New Roman" panose="02020603050405020304" pitchFamily="18" charset="0"/>
                <a:ea typeface="Calibri" panose="020F0502020204030204" pitchFamily="34" charset="0"/>
                <a:cs typeface="Times New Roman" panose="02020603050405020304" pitchFamily="18" charset="0"/>
              </a:rPr>
              <a:t>giá</a:t>
            </a: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latin typeface="Times New Roman" panose="02020603050405020304" pitchFamily="18" charset="0"/>
                <a:ea typeface="Calibri" panose="020F0502020204030204" pitchFamily="34" charset="0"/>
                <a:cs typeface="Times New Roman" panose="02020603050405020304" pitchFamily="18" charset="0"/>
              </a:rPr>
              <a:t>trị</a:t>
            </a: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latin typeface="Times New Roman" panose="02020603050405020304" pitchFamily="18" charset="0"/>
                <a:ea typeface="Calibri" panose="020F0502020204030204" pitchFamily="34" charset="0"/>
                <a:cs typeface="Times New Roman" panose="02020603050405020304" pitchFamily="18" charset="0"/>
              </a:rPr>
              <a:t>đa</a:t>
            </a: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 P </a:t>
            </a:r>
            <a:r>
              <a:rPr lang="en-US" altLang="en-US" sz="3600" dirty="0" err="1">
                <a:latin typeface="Times New Roman" panose="02020603050405020304" pitchFamily="18" charset="0"/>
                <a:ea typeface="Calibri" panose="020F0502020204030204" pitchFamily="34" charset="0"/>
                <a:cs typeface="Times New Roman" panose="02020603050405020304" pitchFamily="18" charset="0"/>
              </a:rPr>
              <a:t>là</a:t>
            </a: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  3 </a:t>
            </a:r>
            <a:r>
              <a:rPr lang="en-US" altLang="en-US" sz="3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altLang="en-US" sz="3600" dirty="0">
                <a:latin typeface="Times New Roman" panose="02020603050405020304" pitchFamily="18" charset="0"/>
                <a:ea typeface="Calibri" panose="020F0502020204030204" pitchFamily="34" charset="0"/>
                <a:cs typeface="Times New Roman" panose="02020603050405020304" pitchFamily="18" charset="0"/>
              </a:rPr>
              <a:t> </a:t>
            </a:r>
            <a:endParaRPr lang="en-US" altLang="en-US" sz="3600" dirty="0">
              <a:latin typeface="Arial" panose="020B0604020202020204" pitchFamily="34" charset="0"/>
            </a:endParaRPr>
          </a:p>
        </p:txBody>
      </p:sp>
      <p:graphicFrame>
        <p:nvGraphicFramePr>
          <p:cNvPr id="36" name="Object 35"/>
          <p:cNvGraphicFramePr>
            <a:graphicFrameLocks noChangeAspect="1"/>
          </p:cNvGraphicFramePr>
          <p:nvPr/>
        </p:nvGraphicFramePr>
        <p:xfrm>
          <a:off x="8033004" y="8599175"/>
          <a:ext cx="2839212" cy="953363"/>
        </p:xfrm>
        <a:graphic>
          <a:graphicData uri="http://schemas.openxmlformats.org/presentationml/2006/ole">
            <mc:AlternateContent xmlns:mc="http://schemas.openxmlformats.org/markup-compatibility/2006">
              <mc:Choice xmlns:v="urn:schemas-microsoft-com:vml" Requires="v">
                <p:oleObj name="Equation" r:id="rId17" imgW="1294838" imgH="431613" progId="Equation.DSMT4">
                  <p:embed/>
                </p:oleObj>
              </mc:Choice>
              <mc:Fallback>
                <p:oleObj name="Equation" r:id="rId17" imgW="1294838" imgH="431613" progId="Equation.DSMT4">
                  <p:embed/>
                  <p:pic>
                    <p:nvPicPr>
                      <p:cNvPr id="36"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004" y="8599175"/>
                        <a:ext cx="2839212" cy="953363"/>
                      </a:xfrm>
                      <a:prstGeom prst="rect">
                        <a:avLst/>
                      </a:prstGeom>
                      <a:noFill/>
                    </p:spPr>
                  </p:pic>
                </p:oleObj>
              </mc:Fallback>
            </mc:AlternateContent>
          </a:graphicData>
        </a:graphic>
      </p:graphicFrame>
    </p:spTree>
    <p:extLst>
      <p:ext uri="{BB962C8B-B14F-4D97-AF65-F5344CB8AC3E}">
        <p14:creationId xmlns:p14="http://schemas.microsoft.com/office/powerpoint/2010/main" val="391250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ppt_x"/>
                                          </p:val>
                                        </p:tav>
                                        <p:tav tm="100000">
                                          <p:val>
                                            <p:strVal val="#ppt_x"/>
                                          </p:val>
                                        </p:tav>
                                      </p:tavLst>
                                    </p:anim>
                                    <p:anim calcmode="lin" valueType="num">
                                      <p:cBhvr additive="base">
                                        <p:cTn id="61" dur="500" fill="hold"/>
                                        <p:tgtEl>
                                          <p:spTgt spid="29"/>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barn(inVertical)">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arn(inVertical)">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barn(inVertical)">
                                      <p:cBhvr>
                                        <p:cTn id="84" dur="500"/>
                                        <p:tgtEl>
                                          <p:spTgt spid="35"/>
                                        </p:tgtEl>
                                      </p:cBhvr>
                                    </p:animEffect>
                                  </p:childTnLst>
                                </p:cTn>
                              </p:par>
                              <p:par>
                                <p:cTn id="85" presetID="16" presetClass="entr" presetSubtype="21"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arn(inVertical)">
                                      <p:cBhvr>
                                        <p:cTn id="8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22" grpId="0"/>
      <p:bldP spid="27" grpId="0"/>
      <p:bldP spid="28" grpId="0"/>
      <p:bldP spid="30"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8" name="Freeform 28"/>
          <p:cNvSpPr/>
          <p:nvPr/>
        </p:nvSpPr>
        <p:spPr>
          <a:xfrm rot="18699014">
            <a:off x="585436" y="8654438"/>
            <a:ext cx="670824" cy="1460192"/>
          </a:xfrm>
          <a:custGeom>
            <a:avLst/>
            <a:gdLst/>
            <a:ahLst/>
            <a:cxnLst/>
            <a:rect l="l" t="t" r="r" b="b"/>
            <a:pathLst>
              <a:path w="1027610" h="1460192">
                <a:moveTo>
                  <a:pt x="0" y="0"/>
                </a:moveTo>
                <a:lnTo>
                  <a:pt x="1027610" y="0"/>
                </a:lnTo>
                <a:lnTo>
                  <a:pt x="1027610" y="1460193"/>
                </a:lnTo>
                <a:lnTo>
                  <a:pt x="0" y="14601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9" name="Freeform 29"/>
          <p:cNvSpPr/>
          <p:nvPr/>
        </p:nvSpPr>
        <p:spPr>
          <a:xfrm rot="4789751" flipH="1">
            <a:off x="16726397" y="429326"/>
            <a:ext cx="1349312" cy="1032837"/>
          </a:xfrm>
          <a:custGeom>
            <a:avLst/>
            <a:gdLst/>
            <a:ahLst/>
            <a:cxnLst/>
            <a:rect l="l" t="t" r="r" b="b"/>
            <a:pathLst>
              <a:path w="1349312" h="1032837">
                <a:moveTo>
                  <a:pt x="1349312" y="0"/>
                </a:moveTo>
                <a:lnTo>
                  <a:pt x="0" y="0"/>
                </a:lnTo>
                <a:lnTo>
                  <a:pt x="0" y="1032837"/>
                </a:lnTo>
                <a:lnTo>
                  <a:pt x="1349312" y="1032837"/>
                </a:lnTo>
                <a:lnTo>
                  <a:pt x="134931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5" name="Freeform 35"/>
          <p:cNvSpPr/>
          <p:nvPr/>
        </p:nvSpPr>
        <p:spPr>
          <a:xfrm rot="-5013218">
            <a:off x="-147702" y="776939"/>
            <a:ext cx="1286564" cy="633925"/>
          </a:xfrm>
          <a:custGeom>
            <a:avLst/>
            <a:gdLst/>
            <a:ahLst/>
            <a:cxnLst/>
            <a:rect l="l" t="t" r="r" b="b"/>
            <a:pathLst>
              <a:path w="1286564" h="633925">
                <a:moveTo>
                  <a:pt x="0" y="0"/>
                </a:moveTo>
                <a:lnTo>
                  <a:pt x="1286564" y="0"/>
                </a:lnTo>
                <a:lnTo>
                  <a:pt x="1286564" y="633926"/>
                </a:lnTo>
                <a:lnTo>
                  <a:pt x="0" y="6339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6" name="Group 35"/>
          <p:cNvGrpSpPr/>
          <p:nvPr/>
        </p:nvGrpSpPr>
        <p:grpSpPr>
          <a:xfrm>
            <a:off x="3886200" y="507511"/>
            <a:ext cx="10272000" cy="3873989"/>
            <a:chOff x="4129800" y="287531"/>
            <a:chExt cx="10272000" cy="3873989"/>
          </a:xfrm>
        </p:grpSpPr>
        <p:grpSp>
          <p:nvGrpSpPr>
            <p:cNvPr id="37" name="Group 2"/>
            <p:cNvGrpSpPr/>
            <p:nvPr/>
          </p:nvGrpSpPr>
          <p:grpSpPr>
            <a:xfrm>
              <a:off x="5715000" y="287531"/>
              <a:ext cx="6373912" cy="3873989"/>
              <a:chOff x="0" y="-28575"/>
              <a:chExt cx="2404882" cy="841375"/>
            </a:xfrm>
          </p:grpSpPr>
          <p:sp>
            <p:nvSpPr>
              <p:cNvPr id="39" name="Freeform 3"/>
              <p:cNvSpPr/>
              <p:nvPr/>
            </p:nvSpPr>
            <p:spPr>
              <a:xfrm>
                <a:off x="248608" y="29859"/>
                <a:ext cx="2156274"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40"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38"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dirty="0">
                  <a:solidFill>
                    <a:schemeClr val="bg1"/>
                  </a:solidFill>
                  <a:latin typeface="Arial" panose="020B0604020202020204" pitchFamily="34" charset="0"/>
                </a:rPr>
                <a:t>KHỞI ĐỘNG</a:t>
              </a:r>
            </a:p>
          </p:txBody>
        </p:sp>
      </p:grpSp>
      <p:sp>
        <p:nvSpPr>
          <p:cNvPr id="41" name="Rectangle 40"/>
          <p:cNvSpPr/>
          <p:nvPr/>
        </p:nvSpPr>
        <p:spPr>
          <a:xfrm>
            <a:off x="980984" y="2348448"/>
            <a:ext cx="16087816" cy="3785652"/>
          </a:xfrm>
          <a:prstGeom prst="rect">
            <a:avLst/>
          </a:prstGeom>
        </p:spPr>
        <p:txBody>
          <a:bodyPr wrap="square">
            <a:spAutoFit/>
          </a:bodyPr>
          <a:lstStyle/>
          <a:p>
            <a:pPr algn="just">
              <a:lnSpc>
                <a:spcPct val="150000"/>
              </a:lnSpc>
              <a:spcAft>
                <a:spcPts val="0"/>
              </a:spcAft>
            </a:pPr>
            <a:r>
              <a:rPr lang="nl-NL" sz="4000" dirty="0">
                <a:latin typeface="Arial" panose="020B0604020202020204" pitchFamily="34" charset="0"/>
                <a:ea typeface="Calibri" panose="020F0502020204030204" pitchFamily="34" charset="0"/>
                <a:cs typeface="Arial" panose="020B0604020202020204" pitchFamily="34" charset="0"/>
              </a:rPr>
              <a:t>Cho một tam giác vuông có độ dài hai cạnh góc vuông là x và y. Dựng hai hình vuông trên hai cạnh góc vuông của tam giác vuông (hình vẽ). Viết biểu thức biểu thị tổng diện tích của hình tạo bởi hình tam giác vuông và hai hình vuông đó.</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46" name="Picture 45"/>
          <p:cNvPicPr>
            <a:picLocks noChangeAspect="1"/>
          </p:cNvPicPr>
          <p:nvPr/>
        </p:nvPicPr>
        <p:blipFill>
          <a:blip r:embed="rId8"/>
          <a:stretch>
            <a:fillRect/>
          </a:stretch>
        </p:blipFill>
        <p:spPr>
          <a:xfrm>
            <a:off x="6400800" y="5572609"/>
            <a:ext cx="5955907" cy="4676291"/>
          </a:xfrm>
          <a:prstGeom prst="rect">
            <a:avLst/>
          </a:prstGeom>
        </p:spPr>
      </p:pic>
      <p:pic>
        <p:nvPicPr>
          <p:cNvPr id="47" name="Picture 46"/>
          <p:cNvPicPr>
            <a:picLocks noChangeAspect="1"/>
          </p:cNvPicPr>
          <p:nvPr/>
        </p:nvPicPr>
        <p:blipFill>
          <a:blip r:embed="rId9"/>
          <a:stretch>
            <a:fillRect/>
          </a:stretch>
        </p:blipFill>
        <p:spPr>
          <a:xfrm>
            <a:off x="14633213" y="5917438"/>
            <a:ext cx="2451040" cy="3986632"/>
          </a:xfrm>
          <a:prstGeom prst="rect">
            <a:avLst/>
          </a:prstGeom>
        </p:spPr>
      </p:pic>
    </p:spTree>
    <p:extLst>
      <p:ext uri="{BB962C8B-B14F-4D97-AF65-F5344CB8AC3E}">
        <p14:creationId xmlns:p14="http://schemas.microsoft.com/office/powerpoint/2010/main" val="137194445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anim calcmode="lin" valueType="num">
                                      <p:cBhvr>
                                        <p:cTn id="23" dur="500" fill="hold"/>
                                        <p:tgtEl>
                                          <p:spTgt spid="47"/>
                                        </p:tgtEl>
                                        <p:attrNameLst>
                                          <p:attrName>ppt_x</p:attrName>
                                        </p:attrNameLst>
                                      </p:cBhvr>
                                      <p:tavLst>
                                        <p:tav tm="0">
                                          <p:val>
                                            <p:strVal val="#ppt_x"/>
                                          </p:val>
                                        </p:tav>
                                        <p:tav tm="100000">
                                          <p:val>
                                            <p:strVal val="#ppt_x"/>
                                          </p:val>
                                        </p:tav>
                                      </p:tavLst>
                                    </p:anim>
                                    <p:anim calcmode="lin" valueType="num">
                                      <p:cBhvr>
                                        <p:cTn id="24"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457200" y="642297"/>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3</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14706600" y="7429500"/>
            <a:ext cx="3295906" cy="272356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075765" y="1720184"/>
                <a:ext cx="16038096" cy="2051716"/>
              </a:xfrm>
              <a:prstGeom prst="rect">
                <a:avLst/>
              </a:prstGeom>
            </p:spPr>
            <p:txBody>
              <a:bodyPr wrap="square">
                <a:spAutoFit/>
              </a:bodyPr>
              <a:lstStyle/>
              <a:p>
                <a:pPr algn="just" fontAlgn="base">
                  <a:lnSpc>
                    <a:spcPct val="150000"/>
                  </a:lnSpc>
                </a:pPr>
                <a:endParaRPr lang="en-US" sz="4000">
                  <a:solidFill>
                    <a:schemeClr val="bg1"/>
                  </a:solidFill>
                  <a:latin typeface="Arial" panose="020B0604020202020204" pitchFamily="34" charset="0"/>
                  <a:cs typeface="Arial" panose="020B0604020202020204" pitchFamily="34" charset="0"/>
                </a:endParaRPr>
              </a:p>
              <a:p>
                <a:pPr algn="just" fontAlgn="base">
                  <a:lnSpc>
                    <a:spcPct val="150000"/>
                  </a:lnSpc>
                </a:pPr>
                <a:r>
                  <a:rPr lang="en-US" sz="4000">
                    <a:solidFill>
                      <a:schemeClr val="bg1"/>
                    </a:solidFill>
                    <a:latin typeface="Arial" panose="020B0604020202020204" pitchFamily="34" charset="0"/>
                    <a:cs typeface="Arial" panose="020B0604020202020204" pitchFamily="34" charset="0"/>
                  </a:rPr>
                  <a:t>a)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𝑄</m:t>
                    </m:r>
                    <m:r>
                      <a:rPr lang="en-US" sz="4000" i="1" smtClean="0">
                        <a:solidFill>
                          <a:schemeClr val="bg1"/>
                        </a:solidFill>
                        <a:latin typeface="Cambria Math" panose="02040503050406030204" pitchFamily="18" charset="0"/>
                        <a:cs typeface="Arial" panose="020B0604020202020204" pitchFamily="34" charset="0"/>
                      </a:rPr>
                      <m:t> = 5</m:t>
                    </m:r>
                    <m:r>
                      <a:rPr lang="en-US" sz="4000" i="1" smtClean="0">
                        <a:solidFill>
                          <a:schemeClr val="bg1"/>
                        </a:solidFill>
                        <a:latin typeface="Cambria Math" panose="02040503050406030204" pitchFamily="18" charset="0"/>
                        <a:cs typeface="Arial" panose="020B0604020202020204" pitchFamily="34" charset="0"/>
                      </a:rPr>
                      <m:t>𝑥</m:t>
                    </m:r>
                    <m:r>
                      <a:rPr lang="en-US" sz="4000" i="1" baseline="30000">
                        <a:solidFill>
                          <a:schemeClr val="bg1"/>
                        </a:solidFill>
                        <a:latin typeface="Cambria Math" panose="02040503050406030204" pitchFamily="18" charset="0"/>
                        <a:cs typeface="Arial" panose="020B0604020202020204" pitchFamily="34" charset="0"/>
                      </a:rPr>
                      <m:t>2</m:t>
                    </m:r>
                    <m:r>
                      <a:rPr lang="en-US" sz="4000" i="1">
                        <a:solidFill>
                          <a:schemeClr val="bg1"/>
                        </a:solidFill>
                        <a:latin typeface="Cambria Math" panose="02040503050406030204" pitchFamily="18" charset="0"/>
                        <a:cs typeface="Arial" panose="020B0604020202020204" pitchFamily="34" charset="0"/>
                      </a:rPr>
                      <m:t> – 7</m:t>
                    </m:r>
                    <m:r>
                      <a:rPr lang="en-US" sz="4000" i="1">
                        <a:solidFill>
                          <a:schemeClr val="bg1"/>
                        </a:solidFill>
                        <a:latin typeface="Cambria Math" panose="02040503050406030204" pitchFamily="18" charset="0"/>
                        <a:cs typeface="Arial" panose="020B0604020202020204" pitchFamily="34" charset="0"/>
                      </a:rPr>
                      <m:t>𝑥𝑦</m:t>
                    </m:r>
                    <m:r>
                      <a:rPr lang="en-US" sz="4000" i="1">
                        <a:solidFill>
                          <a:schemeClr val="bg1"/>
                        </a:solidFill>
                        <a:latin typeface="Cambria Math" panose="02040503050406030204" pitchFamily="18" charset="0"/>
                        <a:cs typeface="Arial" panose="020B0604020202020204" pitchFamily="34" charset="0"/>
                      </a:rPr>
                      <m:t> + 2,5</m:t>
                    </m:r>
                    <m:r>
                      <a:rPr lang="en-US" sz="4000" i="1">
                        <a:solidFill>
                          <a:schemeClr val="bg1"/>
                        </a:solidFill>
                        <a:latin typeface="Cambria Math" panose="02040503050406030204" pitchFamily="18" charset="0"/>
                        <a:cs typeface="Arial" panose="020B0604020202020204" pitchFamily="34" charset="0"/>
                      </a:rPr>
                      <m:t>𝑦</m:t>
                    </m:r>
                    <m:r>
                      <a:rPr lang="en-US" sz="4000" i="1" baseline="30000">
                        <a:solidFill>
                          <a:schemeClr val="bg1"/>
                        </a:solidFill>
                        <a:latin typeface="Cambria Math" panose="02040503050406030204" pitchFamily="18" charset="0"/>
                        <a:cs typeface="Arial" panose="020B0604020202020204" pitchFamily="34" charset="0"/>
                      </a:rPr>
                      <m:t>2</m:t>
                    </m:r>
                    <m:r>
                      <a:rPr lang="en-US" sz="4000" i="1">
                        <a:solidFill>
                          <a:schemeClr val="bg1"/>
                        </a:solidFill>
                        <a:latin typeface="Cambria Math" panose="02040503050406030204" pitchFamily="18" charset="0"/>
                        <a:cs typeface="Arial" panose="020B0604020202020204" pitchFamily="34" charset="0"/>
                      </a:rPr>
                      <m:t> </m:t>
                    </m:r>
                    <m:r>
                      <a:rPr lang="en-US" sz="4000" b="0" i="1" smtClean="0">
                        <a:solidFill>
                          <a:schemeClr val="bg1"/>
                        </a:solidFill>
                        <a:latin typeface="Cambria Math" panose="02040503050406030204" pitchFamily="18" charset="0"/>
                        <a:cs typeface="Arial" panose="020B0604020202020204" pitchFamily="34" charset="0"/>
                      </a:rPr>
                      <m:t>+2</m:t>
                    </m:r>
                    <m:r>
                      <a:rPr lang="en-US" sz="4000" b="0" i="1" smtClean="0">
                        <a:solidFill>
                          <a:schemeClr val="bg1"/>
                        </a:solidFill>
                        <a:latin typeface="Cambria Math" panose="02040503050406030204" pitchFamily="18" charset="0"/>
                        <a:cs typeface="Arial" panose="020B0604020202020204" pitchFamily="34" charset="0"/>
                      </a:rPr>
                      <m:t>𝑥</m:t>
                    </m:r>
                    <m:r>
                      <a:rPr lang="en-US" sz="4000" b="0" i="1" smtClean="0">
                        <a:solidFill>
                          <a:schemeClr val="bg1"/>
                        </a:solidFill>
                        <a:latin typeface="Cambria Math" panose="02040503050406030204" pitchFamily="18" charset="0"/>
                        <a:cs typeface="Arial" panose="020B0604020202020204" pitchFamily="34" charset="0"/>
                      </a:rPr>
                      <m:t> – 8,3</m:t>
                    </m:r>
                    <m:r>
                      <a:rPr lang="en-US" sz="4000" i="1">
                        <a:solidFill>
                          <a:schemeClr val="bg1"/>
                        </a:solidFill>
                        <a:latin typeface="Cambria Math" panose="02040503050406030204" pitchFamily="18" charset="0"/>
                        <a:cs typeface="Arial" panose="020B0604020202020204" pitchFamily="34" charset="0"/>
                      </a:rPr>
                      <m:t>𝑦</m:t>
                    </m:r>
                    <m:r>
                      <a:rPr lang="en-US" sz="4000" i="1">
                        <a:solidFill>
                          <a:schemeClr val="bg1"/>
                        </a:solidFill>
                        <a:latin typeface="Cambria Math" panose="02040503050406030204" pitchFamily="18" charset="0"/>
                        <a:cs typeface="Arial" panose="020B0604020202020204" pitchFamily="34" charset="0"/>
                      </a:rPr>
                      <m:t> + 1;</m:t>
                    </m:r>
                  </m:oMath>
                </a14:m>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075765" y="1720184"/>
                <a:ext cx="16038096" cy="2051716"/>
              </a:xfrm>
              <a:prstGeom prst="rect">
                <a:avLst/>
              </a:prstGeom>
              <a:blipFill>
                <a:blip r:embed="rId3"/>
                <a:stretch>
                  <a:fillRect l="-1330" b="-4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305544" y="7048500"/>
                <a:ext cx="14541792" cy="2554545"/>
              </a:xfrm>
              <a:prstGeom prst="rect">
                <a:avLst/>
              </a:prstGeom>
            </p:spPr>
            <p:txBody>
              <a:bodyPr wrap="square">
                <a:spAutoFit/>
              </a:bodyPr>
              <a:lstStyle/>
              <a:p>
                <a:pPr>
                  <a:lnSpc>
                    <a:spcPct val="200000"/>
                  </a:lnSpc>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Q</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200000"/>
                  </a:lnSpc>
                </a:pPr>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Có bậc là 2.</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305544" y="7048500"/>
                <a:ext cx="14541792" cy="2554545"/>
              </a:xfrm>
              <a:prstGeom prst="rect">
                <a:avLst/>
              </a:prstGeom>
              <a:blipFill>
                <a:blip r:embed="rId4"/>
                <a:stretch>
                  <a:fillRect l="-1467" b="-1909"/>
                </a:stretch>
              </a:blipFill>
            </p:spPr>
            <p:txBody>
              <a:bodyPr/>
              <a:lstStyle/>
              <a:p>
                <a:r>
                  <a:rPr lang="en-US">
                    <a:noFill/>
                  </a:rPr>
                  <a:t> </a:t>
                </a:r>
              </a:p>
            </p:txBody>
          </p:sp>
        </mc:Fallback>
      </mc:AlternateContent>
      <p:pic>
        <p:nvPicPr>
          <p:cNvPr id="30" name="Picture 29"/>
          <p:cNvPicPr>
            <a:picLocks noChangeAspect="1"/>
          </p:cNvPicPr>
          <p:nvPr/>
        </p:nvPicPr>
        <p:blipFill>
          <a:blip r:embed="rId5"/>
          <a:stretch>
            <a:fillRect/>
          </a:stretch>
        </p:blipFill>
        <p:spPr>
          <a:xfrm>
            <a:off x="15392400" y="723900"/>
            <a:ext cx="2486312" cy="4044003"/>
          </a:xfrm>
          <a:prstGeom prst="rect">
            <a:avLst/>
          </a:prstGeom>
        </p:spPr>
      </p:pic>
      <p:sp>
        <p:nvSpPr>
          <p:cNvPr id="5" name="Rectangle 4"/>
          <p:cNvSpPr/>
          <p:nvPr/>
        </p:nvSpPr>
        <p:spPr>
          <a:xfrm>
            <a:off x="5654375" y="484494"/>
            <a:ext cx="9966625" cy="1839606"/>
          </a:xfrm>
          <a:prstGeom prst="rect">
            <a:avLst/>
          </a:prstGeom>
        </p:spPr>
        <p:txBody>
          <a:bodyPr wrap="square">
            <a:spAutoFit/>
          </a:bodyPr>
          <a:lstStyle/>
          <a:p>
            <a:pPr>
              <a:lnSpc>
                <a:spcPct val="150000"/>
              </a:lnSpc>
            </a:pPr>
            <a:r>
              <a:rPr lang="en-US" sz="4000">
                <a:solidFill>
                  <a:prstClr val="white"/>
                </a:solidFill>
                <a:latin typeface="Arial" panose="020B0604020202020204" pitchFamily="34" charset="0"/>
                <a:cs typeface="Arial" panose="020B0604020202020204" pitchFamily="34" charset="0"/>
              </a:rPr>
              <a:t>Với mỗi đa thức sau, thu gọn (nếu cần) và tìm bậc của nó:</a:t>
            </a:r>
            <a:endParaRPr lang="en-US"/>
          </a:p>
        </p:txBody>
      </p:sp>
      <p:grpSp>
        <p:nvGrpSpPr>
          <p:cNvPr id="8" name="Group 7"/>
          <p:cNvGrpSpPr/>
          <p:nvPr/>
        </p:nvGrpSpPr>
        <p:grpSpPr>
          <a:xfrm>
            <a:off x="1075765" y="4051072"/>
            <a:ext cx="10152905" cy="1244828"/>
            <a:chOff x="1075765" y="3670072"/>
            <a:chExt cx="10152905" cy="1244828"/>
          </a:xfrm>
        </p:grpSpPr>
        <mc:AlternateContent xmlns:mc="http://schemas.openxmlformats.org/markup-compatibility/2006" xmlns:a14="http://schemas.microsoft.com/office/drawing/2010/main">
          <mc:Choice Requires="a14">
            <p:sp>
              <p:nvSpPr>
                <p:cNvPr id="3" name="Rectangle 2"/>
                <p:cNvSpPr/>
                <p:nvPr/>
              </p:nvSpPr>
              <p:spPr>
                <a:xfrm>
                  <a:off x="1600200" y="3670072"/>
                  <a:ext cx="9628470"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H</m:t>
                        </m:r>
                        <m:r>
                          <a:rPr lang="en-US" sz="400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b="0" i="1"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b="0" i="1" smtClean="0">
                                <a:solidFill>
                                  <a:prstClr val="white"/>
                                </a:solidFill>
                                <a:latin typeface="Cambria Math" panose="02040503050406030204" pitchFamily="18" charset="0"/>
                                <a:cs typeface="Times New Roman" panose="02020603050405020304" pitchFamily="18" charset="0"/>
                              </a:rPr>
                            </m:ctrlPr>
                          </m:sSupPr>
                          <m:e>
                            <m:r>
                              <a:rPr lang="en-US" sz="4000" b="0" i="1" smtClean="0">
                                <a:solidFill>
                                  <a:prstClr val="white"/>
                                </a:solidFill>
                                <a:latin typeface="Cambria Math" panose="02040503050406030204" pitchFamily="18" charset="0"/>
                                <a:cs typeface="Times New Roman" panose="02020603050405020304" pitchFamily="18" charset="0"/>
                              </a:rPr>
                              <m:t>𝑥</m:t>
                            </m:r>
                          </m:e>
                          <m:sup>
                            <m:r>
                              <a:rPr lang="en-US" sz="4000" b="0" i="1" smtClean="0">
                                <a:solidFill>
                                  <a:prstClr val="white"/>
                                </a:solidFill>
                                <a:latin typeface="Cambria Math" panose="02040503050406030204" pitchFamily="18" charset="0"/>
                                <a:cs typeface="Times New Roman" panose="02020603050405020304" pitchFamily="18" charset="0"/>
                              </a:rPr>
                              <m:t>5</m:t>
                            </m:r>
                          </m:sup>
                        </m:sSup>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den>
                        </m:f>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3</m:t>
                            </m:r>
                          </m:sup>
                        </m:sSup>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3</m:t>
                            </m:r>
                          </m:num>
                          <m:den>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den>
                        </m:f>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b="0" i="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𝑥</m:t>
                            </m:r>
                          </m:e>
                          <m:sup>
                            <m:r>
                              <a:rPr lang="en-US" sz="4000" i="1">
                                <a:solidFill>
                                  <a:prstClr val="white"/>
                                </a:solidFill>
                                <a:latin typeface="Cambria Math" panose="02040503050406030204" pitchFamily="18" charset="0"/>
                                <a:cs typeface="Times New Roman" panose="02020603050405020304" pitchFamily="18" charset="0"/>
                              </a:rPr>
                              <m:t>5</m:t>
                            </m:r>
                          </m:sup>
                        </m:s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7</m:t>
                        </m:r>
                      </m:oMath>
                    </m:oMathPara>
                  </a14:m>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1600200" y="3670072"/>
                  <a:ext cx="9628470" cy="1244828"/>
                </a:xfrm>
                <a:prstGeom prst="rect">
                  <a:avLst/>
                </a:prstGeom>
                <a:blipFill>
                  <a:blip r:embed="rId6"/>
                  <a:stretch>
                    <a:fillRect/>
                  </a:stretch>
                </a:blipFill>
              </p:spPr>
              <p:txBody>
                <a:bodyPr/>
                <a:lstStyle/>
                <a:p>
                  <a:r>
                    <a:rPr lang="en-US">
                      <a:noFill/>
                    </a:rPr>
                    <a:t> </a:t>
                  </a:r>
                </a:p>
              </p:txBody>
            </p:sp>
          </mc:Fallback>
        </mc:AlternateContent>
        <p:sp>
          <p:nvSpPr>
            <p:cNvPr id="7" name="Rectangle 6"/>
            <p:cNvSpPr/>
            <p:nvPr/>
          </p:nvSpPr>
          <p:spPr>
            <a:xfrm>
              <a:off x="1075765" y="3737928"/>
              <a:ext cx="784189" cy="1015663"/>
            </a:xfrm>
            <a:prstGeom prst="rect">
              <a:avLst/>
            </a:prstGeom>
          </p:spPr>
          <p:txBody>
            <a:bodyPr wrap="none">
              <a:spAutoFit/>
            </a:bodyPr>
            <a:lstStyle/>
            <a:p>
              <a:pPr lvl="0" algn="just" fontAlgn="base">
                <a:lnSpc>
                  <a:spcPct val="150000"/>
                </a:lnSpc>
              </a:pPr>
              <a:r>
                <a:rPr lang="en-US" sz="4000">
                  <a:solidFill>
                    <a:prstClr val="white"/>
                  </a:solidFill>
                  <a:latin typeface="Arial" panose="020B0604020202020204" pitchFamily="34" charset="0"/>
                  <a:cs typeface="Arial" panose="020B0604020202020204" pitchFamily="34" charset="0"/>
                </a:rPr>
                <a:t>b) </a:t>
              </a:r>
            </a:p>
          </p:txBody>
        </p:sp>
      </p:grpSp>
      <p:sp>
        <p:nvSpPr>
          <p:cNvPr id="19" name="Oval Callout 18"/>
          <p:cNvSpPr/>
          <p:nvPr/>
        </p:nvSpPr>
        <p:spPr>
          <a:xfrm>
            <a:off x="8346661" y="5782906"/>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9065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33" dur="500"/>
                                        <p:tgtEl>
                                          <p:spTgt spid="22">
                                            <p:txEl>
                                              <p:pRg st="0" end="0"/>
                                            </p:txEl>
                                          </p:spTgt>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animEffect transition="in" filter="wipe(down)">
                                      <p:cBhvr>
                                        <p:cTn id="3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457200" y="642297"/>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3</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16916401" y="9105900"/>
            <a:ext cx="1472976" cy="121719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1075765" y="1720184"/>
                <a:ext cx="16038096" cy="2051716"/>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𝑄</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 5</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7</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+ 2,5</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30000" noProof="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 8,3</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+ 1;</m:t>
                    </m:r>
                  </m:oMath>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075765" y="1720184"/>
                <a:ext cx="16038096" cy="2051716"/>
              </a:xfrm>
              <a:prstGeom prst="rect">
                <a:avLst/>
              </a:prstGeom>
              <a:blipFill>
                <a:blip r:embed="rId3"/>
                <a:stretch>
                  <a:fillRect l="-1330" b="-4748"/>
                </a:stretch>
              </a:blipFill>
            </p:spPr>
            <p:txBody>
              <a:bodyPr/>
              <a:lstStyle/>
              <a:p>
                <a:r>
                  <a:rPr lang="en-US">
                    <a:noFill/>
                  </a:rPr>
                  <a:t> </a:t>
                </a:r>
              </a:p>
            </p:txBody>
          </p:sp>
        </mc:Fallback>
      </mc:AlternateContent>
      <p:sp>
        <p:nvSpPr>
          <p:cNvPr id="22" name="Rectangle 21"/>
          <p:cNvSpPr/>
          <p:nvPr/>
        </p:nvSpPr>
        <p:spPr>
          <a:xfrm>
            <a:off x="1143000" y="6667500"/>
            <a:ext cx="1278510" cy="1323439"/>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b)</a:t>
            </a:r>
          </a:p>
        </p:txBody>
      </p:sp>
      <p:pic>
        <p:nvPicPr>
          <p:cNvPr id="30" name="Picture 29"/>
          <p:cNvPicPr>
            <a:picLocks noChangeAspect="1"/>
          </p:cNvPicPr>
          <p:nvPr/>
        </p:nvPicPr>
        <p:blipFill>
          <a:blip r:embed="rId4"/>
          <a:stretch>
            <a:fillRect/>
          </a:stretch>
        </p:blipFill>
        <p:spPr>
          <a:xfrm>
            <a:off x="15392400" y="723900"/>
            <a:ext cx="2486312" cy="4044003"/>
          </a:xfrm>
          <a:prstGeom prst="rect">
            <a:avLst/>
          </a:prstGeom>
        </p:spPr>
      </p:pic>
      <p:sp>
        <p:nvSpPr>
          <p:cNvPr id="5" name="Rectangle 4"/>
          <p:cNvSpPr/>
          <p:nvPr/>
        </p:nvSpPr>
        <p:spPr>
          <a:xfrm>
            <a:off x="5654375" y="484494"/>
            <a:ext cx="9966625" cy="18396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Với mỗi đa thức sau, thu gọn (nếu cần) và tìm bậc của nó:</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p:cNvGrpSpPr/>
          <p:nvPr/>
        </p:nvGrpSpPr>
        <p:grpSpPr>
          <a:xfrm>
            <a:off x="1075765" y="4051072"/>
            <a:ext cx="10152905" cy="1244828"/>
            <a:chOff x="1075765" y="3670072"/>
            <a:chExt cx="10152905" cy="1244828"/>
          </a:xfrm>
        </p:grpSpPr>
        <mc:AlternateContent xmlns:mc="http://schemas.openxmlformats.org/markup-compatibility/2006" xmlns:a14="http://schemas.microsoft.com/office/drawing/2010/main">
          <mc:Choice Requires="a14">
            <p:sp>
              <p:nvSpPr>
                <p:cNvPr id="3" name="Rectangle 2"/>
                <p:cNvSpPr/>
                <p:nvPr/>
              </p:nvSpPr>
              <p:spPr>
                <a:xfrm>
                  <a:off x="1600200" y="3670072"/>
                  <a:ext cx="9628470"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H</m:t>
                        </m:r>
                        <m: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oMath>
                    </m:oMathPara>
                  </a14:m>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1600200" y="3670072"/>
                  <a:ext cx="9628470" cy="1244828"/>
                </a:xfrm>
                <a:prstGeom prst="rect">
                  <a:avLst/>
                </a:prstGeom>
                <a:blipFill>
                  <a:blip r:embed="rId5"/>
                  <a:stretch>
                    <a:fillRect/>
                  </a:stretch>
                </a:blipFill>
              </p:spPr>
              <p:txBody>
                <a:bodyPr/>
                <a:lstStyle/>
                <a:p>
                  <a:r>
                    <a:rPr lang="en-US">
                      <a:noFill/>
                    </a:rPr>
                    <a:t> </a:t>
                  </a:r>
                </a:p>
              </p:txBody>
            </p:sp>
          </mc:Fallback>
        </mc:AlternateContent>
        <p:sp>
          <p:nvSpPr>
            <p:cNvPr id="7" name="Rectangle 6"/>
            <p:cNvSpPr/>
            <p:nvPr/>
          </p:nvSpPr>
          <p:spPr>
            <a:xfrm>
              <a:off x="1075765" y="3737928"/>
              <a:ext cx="784189" cy="1015663"/>
            </a:xfrm>
            <a:prstGeom prst="rect">
              <a:avLst/>
            </a:prstGeom>
          </p:spPr>
          <p:txBody>
            <a:bodyPr wrap="non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p>
          </p:txBody>
        </p:sp>
      </p:grpSp>
      <p:sp>
        <p:nvSpPr>
          <p:cNvPr id="19" name="Oval Callout 18"/>
          <p:cNvSpPr/>
          <p:nvPr/>
        </p:nvSpPr>
        <p:spPr>
          <a:xfrm>
            <a:off x="8346661" y="5782906"/>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4" name="Rectangle 13"/>
              <p:cNvSpPr/>
              <p:nvPr/>
            </p:nvSpPr>
            <p:spPr>
              <a:xfrm>
                <a:off x="932979" y="7797685"/>
                <a:ext cx="16233868"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H</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oMath>
                  </m:oMathPara>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32979" y="7797685"/>
                <a:ext cx="16233868" cy="1244828"/>
              </a:xfrm>
              <a:prstGeom prst="rect">
                <a:avLst/>
              </a:prstGeom>
              <a:blipFill>
                <a:blip r:embed="rId6"/>
                <a:stretch>
                  <a:fillRect/>
                </a:stretch>
              </a:blipFill>
            </p:spPr>
            <p:txBody>
              <a:bodyPr/>
              <a:lstStyle/>
              <a:p>
                <a:r>
                  <a:rPr lang="en-US">
                    <a:noFill/>
                  </a:rPr>
                  <a:t> </a:t>
                </a:r>
              </a:p>
            </p:txBody>
          </p:sp>
        </mc:Fallback>
      </mc:AlternateContent>
      <p:sp>
        <p:nvSpPr>
          <p:cNvPr id="2" name="Rectangle 1"/>
          <p:cNvSpPr/>
          <p:nvPr/>
        </p:nvSpPr>
        <p:spPr>
          <a:xfrm>
            <a:off x="1102659" y="9022288"/>
            <a:ext cx="2922595" cy="1015663"/>
          </a:xfrm>
          <a:prstGeom prst="rect">
            <a:avLst/>
          </a:prstGeom>
        </p:spPr>
        <p:txBody>
          <a:bodyPr wrap="none">
            <a:spAutoFit/>
          </a:bodyPr>
          <a:lstStyle/>
          <a:p>
            <a:pPr lvl="0">
              <a:lnSpc>
                <a:spcPct val="150000"/>
              </a:lnSpc>
              <a:defRPr/>
            </a:pP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Có bậc là 4.</a:t>
            </a:r>
          </a:p>
        </p:txBody>
      </p:sp>
    </p:spTree>
    <p:extLst>
      <p:ext uri="{BB962C8B-B14F-4D97-AF65-F5344CB8AC3E}">
        <p14:creationId xmlns:p14="http://schemas.microsoft.com/office/powerpoint/2010/main" val="8179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 name="Group 2"/>
          <p:cNvGrpSpPr/>
          <p:nvPr/>
        </p:nvGrpSpPr>
        <p:grpSpPr>
          <a:xfrm>
            <a:off x="5638800" y="486922"/>
            <a:ext cx="6019800" cy="2980178"/>
            <a:chOff x="5943600" y="288505"/>
            <a:chExt cx="6019800" cy="2980178"/>
          </a:xfrm>
        </p:grpSpPr>
        <p:grpSp>
          <p:nvGrpSpPr>
            <p:cNvPr id="4" name="Group 2"/>
            <p:cNvGrpSpPr/>
            <p:nvPr/>
          </p:nvGrpSpPr>
          <p:grpSpPr>
            <a:xfrm>
              <a:off x="5943600" y="288505"/>
              <a:ext cx="6019800" cy="2980178"/>
              <a:chOff x="0" y="-28575"/>
              <a:chExt cx="2246854" cy="841375"/>
            </a:xfrm>
          </p:grpSpPr>
          <p:sp>
            <p:nvSpPr>
              <p:cNvPr id="6" name="Freeform 3"/>
              <p:cNvSpPr/>
              <p:nvPr/>
            </p:nvSpPr>
            <p:spPr>
              <a:xfrm>
                <a:off x="455059" y="0"/>
                <a:ext cx="17917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sp>
          <p:sp>
            <p:nvSpPr>
              <p:cNvPr id="7"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Rectangle 4"/>
            <p:cNvSpPr/>
            <p:nvPr/>
          </p:nvSpPr>
          <p:spPr>
            <a:xfrm>
              <a:off x="7671839" y="440391"/>
              <a:ext cx="3717684"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TRANH LUẬN</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0" name="Group 9"/>
          <p:cNvGrpSpPr/>
          <p:nvPr/>
        </p:nvGrpSpPr>
        <p:grpSpPr>
          <a:xfrm>
            <a:off x="609600" y="2476499"/>
            <a:ext cx="17145000" cy="6934201"/>
            <a:chOff x="847346" y="1063360"/>
            <a:chExt cx="16327517" cy="5668929"/>
          </a:xfrm>
        </p:grpSpPr>
        <p:sp>
          <p:nvSpPr>
            <p:cNvPr id="11" name="Google Shape;136;p4"/>
            <p:cNvSpPr/>
            <p:nvPr/>
          </p:nvSpPr>
          <p:spPr>
            <a:xfrm>
              <a:off x="847346" y="1063360"/>
              <a:ext cx="16327517" cy="5668929"/>
            </a:xfrm>
            <a:prstGeom prst="wedgeRoundRectCallout">
              <a:avLst>
                <a:gd name="adj1" fmla="val 20095"/>
                <a:gd name="adj2" fmla="val 56943"/>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4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2" name="TextBox 11"/>
            <p:cNvSpPr txBox="1"/>
            <p:nvPr/>
          </p:nvSpPr>
          <p:spPr>
            <a:xfrm>
              <a:off x="1403829" y="1344761"/>
              <a:ext cx="15287119" cy="5095246"/>
            </a:xfrm>
            <a:prstGeom prst="rect">
              <a:avLst/>
            </a:prstGeom>
            <a:noFill/>
          </p:spPr>
          <p:txBody>
            <a:bodyPr wrap="square" rtlCol="0">
              <a:spAutoFit/>
            </a:bodyPr>
            <a:lstStyle/>
            <a:p>
              <a:pPr lvl="0" algn="just">
                <a:lnSpc>
                  <a:spcPct val="150000"/>
                </a:lnSpc>
                <a:defRPr/>
              </a:pPr>
              <a:r>
                <a:rPr lang="vi-VN" sz="3800">
                  <a:solidFill>
                    <a:prstClr val="black"/>
                  </a:solidFill>
                  <a:cs typeface="Arial" panose="020B0604020202020204" pitchFamily="34" charset="0"/>
                </a:rPr>
                <a:t>Bạn Trang nêu vấn đề: Một đa thức bậc hai thu gọn với hai biến (x và y) mà mỗi hạng tử của nó đều có hệ số bằng 1 thì có nhiều nhất là mấy hạng tử? Có ba bạn trả lời như sau:</a:t>
              </a:r>
            </a:p>
            <a:p>
              <a:pPr lvl="0" algn="just">
                <a:lnSpc>
                  <a:spcPct val="150000"/>
                </a:lnSpc>
                <a:defRPr/>
              </a:pPr>
              <a:r>
                <a:rPr lang="vi-VN" sz="3800">
                  <a:solidFill>
                    <a:prstClr val="black"/>
                  </a:solidFill>
                  <a:cs typeface="Arial" panose="020B0604020202020204" pitchFamily="34" charset="0"/>
                </a:rPr>
                <a:t>Anh: Có 3 hạng tử.</a:t>
              </a:r>
            </a:p>
            <a:p>
              <a:pPr lvl="0" algn="just">
                <a:lnSpc>
                  <a:spcPct val="150000"/>
                </a:lnSpc>
                <a:defRPr/>
              </a:pPr>
              <a:r>
                <a:rPr lang="vi-VN" sz="3800">
                  <a:solidFill>
                    <a:prstClr val="black"/>
                  </a:solidFill>
                  <a:cs typeface="Arial" panose="020B0604020202020204" pitchFamily="34" charset="0"/>
                </a:rPr>
                <a:t>Bình: Có 5 hạng tử.</a:t>
              </a:r>
            </a:p>
            <a:p>
              <a:pPr lvl="0" algn="just">
                <a:lnSpc>
                  <a:spcPct val="150000"/>
                </a:lnSpc>
                <a:defRPr/>
              </a:pPr>
              <a:r>
                <a:rPr lang="vi-VN" sz="3800">
                  <a:solidFill>
                    <a:prstClr val="black"/>
                  </a:solidFill>
                  <a:cs typeface="Arial" panose="020B0604020202020204" pitchFamily="34" charset="0"/>
                </a:rPr>
                <a:t>Chung: Có 6 hạng tử.</a:t>
              </a:r>
              <a:endParaRPr lang="en-US" sz="3800">
                <a:solidFill>
                  <a:prstClr val="black"/>
                </a:solidFill>
                <a:cs typeface="Arial" panose="020B0604020202020204" pitchFamily="34" charset="0"/>
              </a:endParaRPr>
            </a:p>
            <a:p>
              <a:pPr lvl="0" algn="just">
                <a:lnSpc>
                  <a:spcPct val="150000"/>
                </a:lnSpc>
                <a:defRPr/>
              </a:pPr>
              <a:r>
                <a:rPr lang="en-US" sz="3800">
                  <a:latin typeface="Arial" panose="020B0604020202020204" pitchFamily="34" charset="0"/>
                  <a:cs typeface="Arial" panose="020B0604020202020204" pitchFamily="34" charset="0"/>
                </a:rPr>
                <a:t>Em hãy nêu ý kiến của mình và cho biết đó là đa thức nào?</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13" name="Picture 12"/>
          <p:cNvPicPr>
            <a:picLocks noChangeAspect="1"/>
          </p:cNvPicPr>
          <p:nvPr/>
        </p:nvPicPr>
        <p:blipFill>
          <a:blip r:embed="rId2"/>
          <a:stretch>
            <a:fillRect/>
          </a:stretch>
        </p:blipFill>
        <p:spPr>
          <a:xfrm>
            <a:off x="15852470" y="8181528"/>
            <a:ext cx="1978332" cy="1743308"/>
          </a:xfrm>
          <a:prstGeom prst="rect">
            <a:avLst/>
          </a:prstGeom>
        </p:spPr>
      </p:pic>
    </p:spTree>
    <p:extLst>
      <p:ext uri="{BB962C8B-B14F-4D97-AF65-F5344CB8AC3E}">
        <p14:creationId xmlns:p14="http://schemas.microsoft.com/office/powerpoint/2010/main" val="169824967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sp>
        <p:nvSpPr>
          <p:cNvPr id="31" name="Rectangle 30"/>
          <p:cNvSpPr/>
          <p:nvPr/>
        </p:nvSpPr>
        <p:spPr>
          <a:xfrm>
            <a:off x="4959777" y="3695933"/>
            <a:ext cx="9144000" cy="1609736"/>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dirty="0">
                <a:ln>
                  <a:noFill/>
                </a:ln>
                <a:solidFill>
                  <a:srgbClr val="5B96A9"/>
                </a:solidFill>
                <a:effectLst/>
                <a:uLnTx/>
                <a:uFillTx/>
                <a:latin typeface="Arial" panose="020B0604020202020204" pitchFamily="34" charset="0"/>
                <a:ea typeface="+mn-ea"/>
                <a:cs typeface="Arial" panose="020B0604020202020204" pitchFamily="34" charset="0"/>
              </a:rPr>
              <a:t>LUYỆN</a:t>
            </a:r>
            <a:r>
              <a:rPr kumimoji="0" lang="en-US" sz="7500" b="1" i="0" u="none" strike="noStrike" kern="1200" cap="none" spc="0" normalizeH="0" noProof="0" dirty="0">
                <a:ln>
                  <a:noFill/>
                </a:ln>
                <a:solidFill>
                  <a:srgbClr val="5B96A9"/>
                </a:solidFill>
                <a:effectLst/>
                <a:uLnTx/>
                <a:uFillTx/>
                <a:latin typeface="Arial" panose="020B0604020202020204" pitchFamily="34" charset="0"/>
                <a:ea typeface="+mn-ea"/>
                <a:cs typeface="Arial" panose="020B0604020202020204" pitchFamily="34" charset="0"/>
              </a:rPr>
              <a:t> TẬP</a:t>
            </a:r>
            <a:endParaRPr kumimoji="0" lang="en-US" sz="7500" b="1" i="0" u="none" strike="noStrike" kern="1200" cap="none" spc="0" normalizeH="0" baseline="0" noProof="0" dirty="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347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75395159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457200" y="2545528"/>
            <a:ext cx="17297400" cy="2978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243260" y="6009707"/>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189060" y="8207566"/>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91402" y="81153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94684" y="59936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3839006" y="6327315"/>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882202" y="6292959"/>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773764" y="8013832"/>
            <a:ext cx="1227259" cy="1746632"/>
          </a:xfrm>
          <a:prstGeom prst="rect">
            <a:avLst/>
          </a:prstGeom>
        </p:spPr>
        <p:txBody>
          <a:bodyPr wrap="none">
            <a:spAutoFit/>
          </a:bodyPr>
          <a:lstStyle/>
          <a:p>
            <a:pPr marL="30480" marR="30480" lvl="0" indent="0" algn="just" defTabSz="914400" rtl="0" eaLnBrk="1" fontAlgn="auto" latinLnBrk="0" hangingPunct="1">
              <a:lnSpc>
                <a:spcPct val="250000"/>
              </a:lnSpc>
              <a:spcBef>
                <a:spcPts val="0"/>
              </a:spcBef>
              <a:spcAft>
                <a:spcPts val="12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2</a:t>
            </a:r>
          </a:p>
        </p:txBody>
      </p:sp>
      <p:sp>
        <p:nvSpPr>
          <p:cNvPr id="7" name="Rectangle 6"/>
          <p:cNvSpPr/>
          <p:nvPr/>
        </p:nvSpPr>
        <p:spPr>
          <a:xfrm>
            <a:off x="12962202" y="8363250"/>
            <a:ext cx="3033774"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4</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914400" y="2514888"/>
                <a:ext cx="16764000" cy="2650021"/>
              </a:xfrm>
              <a:prstGeom prst="rect">
                <a:avLst/>
              </a:prstGeom>
            </p:spPr>
            <p:txBody>
              <a:bodyPr wrap="square">
                <a:spAutoFit/>
              </a:bodyPr>
              <a:lstStyle/>
              <a:p>
                <a:pPr marL="30480" marR="30480" algn="just">
                  <a:lnSpc>
                    <a:spcPct val="150000"/>
                  </a:lnSpc>
                  <a:spcAft>
                    <a:spcPts val="0"/>
                  </a:spcAft>
                </a:pPr>
                <a:r>
                  <a:rPr kumimoji="0" lang="vi-VN" sz="4000" b="1" i="0" u="none" strike="noStrike" kern="1200" cap="none" spc="0" normalizeH="0" baseline="0" noProof="0">
                    <a:ln>
                      <a:noFill/>
                    </a:ln>
                    <a:solidFill>
                      <a:schemeClr val="bg1"/>
                    </a:solidFill>
                    <a:effectLst/>
                    <a:uLnTx/>
                    <a:uFillTx/>
                    <a:ea typeface="Times New Roman" panose="02020603050405020304" pitchFamily="18" charset="0"/>
                  </a:rPr>
                  <a:t>Câu 1.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Cho các biểu thức: </a:t>
                </a:r>
                <a14:m>
                  <m:oMath xmlns:m="http://schemas.openxmlformats.org/officeDocument/2006/math">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i="1">
                        <a:solidFill>
                          <a:schemeClr val="bg1"/>
                        </a:solidFill>
                        <a:effectLst/>
                        <a:latin typeface="Cambria Math" panose="02040503050406030204" pitchFamily="18" charset="0"/>
                        <a:ea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rPr>
                      <m:t>3+</m:t>
                    </m:r>
                    <m:f>
                      <m:fPr>
                        <m:ctrlPr>
                          <a:rPr lang="en-US" sz="4000" i="1">
                            <a:solidFill>
                              <a:schemeClr val="bg1"/>
                            </a:solidFill>
                            <a:effectLst/>
                            <a:latin typeface="Cambria Math" panose="02040503050406030204" pitchFamily="18" charset="0"/>
                            <a:ea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rPr>
                          <m:t>2</m:t>
                        </m:r>
                      </m:num>
                      <m:den>
                        <m:r>
                          <m:rPr>
                            <m:sty m:val="p"/>
                          </m:rPr>
                          <a:rPr lang="en-US" sz="4000">
                            <a:solidFill>
                              <a:schemeClr val="bg1"/>
                            </a:solidFill>
                            <a:effectLst/>
                            <a:latin typeface="Cambria Math" panose="02040503050406030204" pitchFamily="18" charset="0"/>
                            <a:ea typeface="Times New Roman" panose="02020603050405020304" pitchFamily="18" charset="0"/>
                          </a:rPr>
                          <m:t>x</m:t>
                        </m:r>
                      </m:den>
                    </m:f>
                    <m:r>
                      <a:rPr lang="en-US" sz="4000">
                        <a:solidFill>
                          <a:schemeClr val="bg1"/>
                        </a:solidFill>
                        <a:effectLst/>
                        <a:latin typeface="Cambria Math" panose="02040503050406030204" pitchFamily="18" charset="0"/>
                        <a:ea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rPr>
                          <m:t>4</m:t>
                        </m:r>
                      </m:sup>
                    </m:sSup>
                    <m:r>
                      <a:rPr lang="en-US" sz="4000">
                        <a:solidFill>
                          <a:schemeClr val="bg1"/>
                        </a:solidFill>
                        <a:effectLst/>
                        <a:latin typeface="Cambria Math" panose="02040503050406030204" pitchFamily="18" charset="0"/>
                        <a:ea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xyz</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a</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a:solidFill>
                              <a:schemeClr val="bg1"/>
                            </a:solidFill>
                            <a:effectLst/>
                            <a:latin typeface="Cambria Math" panose="02040503050406030204" pitchFamily="18" charset="0"/>
                            <a:ea typeface="Times New Roman" panose="02020603050405020304" pitchFamily="18" charset="0"/>
                          </a:rPr>
                          <m:t>2</m:t>
                        </m:r>
                      </m:sup>
                    </m:sSup>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ax</m:t>
                    </m:r>
                    <m:d>
                      <m:dPr>
                        <m:ctrlPr>
                          <a:rPr lang="en-US" sz="4000" i="1">
                            <a:solidFill>
                              <a:schemeClr val="bg1"/>
                            </a:solidFill>
                            <a:effectLst/>
                            <a:latin typeface="Cambria Math" panose="02040503050406030204" pitchFamily="18" charset="0"/>
                            <a:ea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Times New Roman" panose="02020603050405020304" pitchFamily="18" charset="0"/>
                          </a:rPr>
                          <m:t>by</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cz</m:t>
                        </m:r>
                      </m:e>
                    </m:d>
                    <m:r>
                      <a:rPr lang="en-US" sz="4000">
                        <a:solidFill>
                          <a:schemeClr val="bg1"/>
                        </a:solidFill>
                        <a:effectLst/>
                        <a:latin typeface="Cambria Math" panose="02040503050406030204" pitchFamily="18" charset="0"/>
                        <a:ea typeface="Times New Roman" panose="02020603050405020304" pitchFamily="18" charset="0"/>
                      </a:rPr>
                      <m:t>;</m:t>
                    </m:r>
                  </m:oMath>
                </a14:m>
                <a:endParaRPr lang="en-US" sz="4000">
                  <a:solidFill>
                    <a:schemeClr val="bg1"/>
                  </a:solidFill>
                  <a:effectLst/>
                  <a:ea typeface="Times New Roman" panose="02020603050405020304" pitchFamily="18" charset="0"/>
                </a:endParaRPr>
              </a:p>
              <a:p>
                <a:pPr marL="30480" marR="30480" algn="just">
                  <a:lnSpc>
                    <a:spcPct val="150000"/>
                  </a:lnSpc>
                  <a:spcAft>
                    <a:spcPts val="0"/>
                  </a:spcAft>
                </a:pPr>
                <a14:m>
                  <m:oMath xmlns:m="http://schemas.openxmlformats.org/officeDocument/2006/math">
                    <m:f>
                      <m:fPr>
                        <m:ctrlPr>
                          <a:rPr lang="en-US" sz="4000" i="1">
                            <a:solidFill>
                              <a:schemeClr val="bg1"/>
                            </a:solidFill>
                            <a:effectLst/>
                            <a:latin typeface="Cambria Math" panose="02040503050406030204" pitchFamily="18" charset="0"/>
                            <a:ea typeface="Times New Roman" panose="02020603050405020304" pitchFamily="18" charset="0"/>
                          </a:rPr>
                        </m:ctrlPr>
                      </m:fPr>
                      <m:num>
                        <m:r>
                          <m:rPr>
                            <m:sty m:val="p"/>
                          </m:rPr>
                          <a:rPr lang="en-US" sz="4000">
                            <a:solidFill>
                              <a:schemeClr val="bg1"/>
                            </a:solidFill>
                            <a:effectLst/>
                            <a:latin typeface="Cambria Math" panose="02040503050406030204" pitchFamily="18" charset="0"/>
                            <a:ea typeface="Times New Roman" panose="02020603050405020304" pitchFamily="18" charset="0"/>
                          </a:rPr>
                          <m:t>x</m:t>
                        </m:r>
                      </m:num>
                      <m:den>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rPr>
                              <m:t>2</m:t>
                            </m:r>
                          </m:sup>
                        </m:sSup>
                        <m:r>
                          <a:rPr lang="en-US" sz="4000">
                            <a:solidFill>
                              <a:schemeClr val="bg1"/>
                            </a:solidFill>
                            <a:effectLst/>
                            <a:latin typeface="Cambria Math" panose="02040503050406030204" pitchFamily="18" charset="0"/>
                            <a:ea typeface="Times New Roman" panose="02020603050405020304" pitchFamily="18" charset="0"/>
                          </a:rPr>
                          <m:t>+1</m:t>
                        </m:r>
                      </m:den>
                    </m:f>
                    <m:r>
                      <a:rPr lang="en-US" sz="4000">
                        <a:solidFill>
                          <a:schemeClr val="bg1"/>
                        </a:solidFill>
                        <a:effectLst/>
                        <a:latin typeface="Cambria Math" panose="02040503050406030204" pitchFamily="18" charset="0"/>
                        <a:ea typeface="Times New Roman" panose="02020603050405020304" pitchFamily="18" charset="0"/>
                      </a:rPr>
                      <m:t>+2</m:t>
                    </m:r>
                    <m:r>
                      <m:rPr>
                        <m:sty m:val="p"/>
                      </m:rPr>
                      <a:rPr lang="en-US" sz="4000">
                        <a:solidFill>
                          <a:schemeClr val="bg1"/>
                        </a:solidFill>
                        <a:effectLst/>
                        <a:latin typeface="Cambria Math" panose="02040503050406030204" pitchFamily="18" charset="0"/>
                        <a:ea typeface="Times New Roman" panose="02020603050405020304" pitchFamily="18" charset="0"/>
                      </a:rPr>
                      <m:t>x</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 là hằng số). Có bao nhiêu đa thức trong các biểu thức trên?</a:t>
                </a:r>
              </a:p>
            </p:txBody>
          </p:sp>
        </mc:Choice>
        <mc:Fallback xmlns="">
          <p:sp>
            <p:nvSpPr>
              <p:cNvPr id="12" name="Rectangle 11"/>
              <p:cNvSpPr>
                <a:spLocks noRot="1" noChangeAspect="1" noMove="1" noResize="1" noEditPoints="1" noAdjustHandles="1" noChangeArrowheads="1" noChangeShapeType="1" noTextEdit="1"/>
              </p:cNvSpPr>
              <p:nvPr/>
            </p:nvSpPr>
            <p:spPr>
              <a:xfrm>
                <a:off x="914400" y="2514888"/>
                <a:ext cx="16764000" cy="2650021"/>
              </a:xfrm>
              <a:prstGeom prst="rect">
                <a:avLst/>
              </a:prstGeom>
              <a:blipFill>
                <a:blip r:embed="rId5"/>
                <a:stretch>
                  <a:fillRect l="-1091" r="-36"/>
                </a:stretch>
              </a:blipFill>
            </p:spPr>
            <p:txBody>
              <a:bodyPr/>
              <a:lstStyle/>
              <a:p>
                <a:r>
                  <a:rPr lang="en-US">
                    <a:noFill/>
                  </a:rPr>
                  <a:t> </a:t>
                </a:r>
              </a:p>
            </p:txBody>
          </p:sp>
        </mc:Fallback>
      </mc:AlternateContent>
    </p:spTree>
    <p:extLst>
      <p:ext uri="{BB962C8B-B14F-4D97-AF65-F5344CB8AC3E}">
        <p14:creationId xmlns:p14="http://schemas.microsoft.com/office/powerpoint/2010/main" val="357392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277330" y="8205158"/>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194011" y="8219894"/>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91230" y="6311249"/>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6</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791230" y="7968868"/>
            <a:ext cx="1165704" cy="1746632"/>
          </a:xfrm>
          <a:prstGeom prst="rect">
            <a:avLst/>
          </a:prstGeom>
        </p:spPr>
        <p:txBody>
          <a:bodyPr wrap="none">
            <a:spAutoFit/>
          </a:bodyPr>
          <a:lstStyle/>
          <a:p>
            <a:pPr marL="0" marR="0" lvl="0" indent="0" algn="l" defTabSz="914400" rtl="0" eaLnBrk="1" fontAlgn="auto" latinLnBrk="0" hangingPunct="1">
              <a:lnSpc>
                <a:spcPct val="250000"/>
              </a:lnSpc>
              <a:spcBef>
                <a:spcPts val="0"/>
              </a:spcBef>
              <a:spcAft>
                <a:spcPts val="8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B. 7</a:t>
            </a:r>
          </a:p>
        </p:txBody>
      </p:sp>
      <p:sp>
        <p:nvSpPr>
          <p:cNvPr id="5" name="Rectangle 4"/>
          <p:cNvSpPr/>
          <p:nvPr/>
        </p:nvSpPr>
        <p:spPr>
          <a:xfrm>
            <a:off x="12878319" y="7942090"/>
            <a:ext cx="1196161" cy="1746632"/>
          </a:xfrm>
          <a:prstGeom prst="rect">
            <a:avLst/>
          </a:prstGeom>
        </p:spPr>
        <p:txBody>
          <a:bodyPr wrap="none">
            <a:spAutoFit/>
          </a:bodyPr>
          <a:lstStyle/>
          <a:p>
            <a:pPr marL="0" marR="0" lvl="0" indent="0" algn="l" defTabSz="914400" rtl="0" eaLnBrk="1" fontAlgn="auto" latinLnBrk="0" hangingPunct="1">
              <a:lnSpc>
                <a:spcPct val="250000"/>
              </a:lnSpc>
              <a:spcBef>
                <a:spcPts val="0"/>
              </a:spcBef>
              <a:spcAft>
                <a:spcPts val="8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D. </a:t>
            </a:r>
            <a:r>
              <a:rPr lang="en-US" sz="4300">
                <a:solidFill>
                  <a:prstClr val="white"/>
                </a:solidFill>
                <a:latin typeface="Arial" panose="020B0604020202020204" pitchFamily="34" charset="0"/>
                <a:ea typeface="Arial" panose="020B0604020202020204" pitchFamily="34" charset="0"/>
                <a:cs typeface="Arial" panose="020B0604020202020204" pitchFamily="34" charset="0"/>
              </a:rPr>
              <a:t>4</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Rectangle 6"/>
          <p:cNvSpPr/>
          <p:nvPr/>
        </p:nvSpPr>
        <p:spPr>
          <a:xfrm>
            <a:off x="12851425" y="6183188"/>
            <a:ext cx="3033774" cy="10849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300">
                <a:solidFill>
                  <a:prstClr val="white"/>
                </a:solidFill>
                <a:latin typeface="Arial" panose="020B0604020202020204" pitchFamily="34" charset="0"/>
                <a:ea typeface="Arial" panose="020B0604020202020204" pitchFamily="34" charset="0"/>
                <a:cs typeface="Arial" panose="020B0604020202020204" pitchFamily="34" charset="0"/>
              </a:rPr>
              <a:t>5</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3962400" y="3296657"/>
            <a:ext cx="13745125" cy="100591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2.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Bậc của đa thức xy + xy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yz là?</a:t>
            </a:r>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5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905000" y="2320514"/>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143000" y="5905500"/>
            <a:ext cx="7768984"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9601200" y="8205158"/>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9601200" y="5941910"/>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143000" y="8219894"/>
            <a:ext cx="7768984"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1472127" y="6211166"/>
            <a:ext cx="7439857" cy="1015663"/>
          </a:xfrm>
          <a:prstGeom prst="rect">
            <a:avLst/>
          </a:prstGeom>
        </p:spPr>
        <p:txBody>
          <a:bodyPr wrap="none">
            <a:spAutoFit/>
          </a:bodyPr>
          <a:lstStyle/>
          <a:p>
            <a:pPr>
              <a:lnSpc>
                <a:spcPct val="150000"/>
              </a:lnSpc>
              <a:spcAft>
                <a:spcPts val="0"/>
              </a:spcAft>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A. - 2x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4</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Rectangle 3"/>
          <p:cNvSpPr/>
          <p:nvPr/>
        </p:nvSpPr>
        <p:spPr>
          <a:xfrm>
            <a:off x="1371600" y="8585307"/>
            <a:ext cx="7011856" cy="901593"/>
          </a:xfrm>
          <a:prstGeom prst="rect">
            <a:avLst/>
          </a:prstGeom>
        </p:spPr>
        <p:txBody>
          <a:bodyPr wrap="non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B.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5</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Rectangle 4"/>
          <p:cNvSpPr/>
          <p:nvPr/>
        </p:nvSpPr>
        <p:spPr>
          <a:xfrm>
            <a:off x="9927730" y="8585307"/>
            <a:ext cx="6912470" cy="901593"/>
          </a:xfrm>
          <a:prstGeom prst="rect">
            <a:avLst/>
          </a:prstGeom>
        </p:spPr>
        <p:txBody>
          <a:bodyPr wrap="non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D.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4</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7" name="Rectangle 6"/>
          <p:cNvSpPr/>
          <p:nvPr/>
        </p:nvSpPr>
        <p:spPr>
          <a:xfrm>
            <a:off x="9829800" y="6286500"/>
            <a:ext cx="7115725" cy="1015663"/>
          </a:xfrm>
          <a:prstGeom prst="rect">
            <a:avLst/>
          </a:prstGeom>
        </p:spPr>
        <p:txBody>
          <a:bodyPr wrap="squar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4</a:t>
            </a: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601312" y="2668871"/>
            <a:ext cx="13745125" cy="204145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3.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Thu gọn và tìm bậc của đa thức 12xyz - 3x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+ 3xyz + 2x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ta được?</a:t>
            </a:r>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71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3352800" y="2516475"/>
            <a:ext cx="11528410" cy="204145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4.</a:t>
            </a:r>
            <a:r>
              <a:rPr kumimoji="0" lang="en-US" sz="45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Giá trị của đa thức xy + 2x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 tại x = y = -1 là?</a:t>
            </a:r>
          </a:p>
        </p:txBody>
      </p:sp>
      <p:sp>
        <p:nvSpPr>
          <p:cNvPr id="2" name="Rectangle 1"/>
          <p:cNvSpPr/>
          <p:nvPr/>
        </p:nvSpPr>
        <p:spPr>
          <a:xfrm>
            <a:off x="4392632" y="6372790"/>
            <a:ext cx="954107"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40349" y="6337637"/>
            <a:ext cx="1297150"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289733" y="8332460"/>
            <a:ext cx="1096775"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 </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912042" y="8452184"/>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0</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18971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91230" y="6311249"/>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72674" y="8423626"/>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0</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25988" y="7997766"/>
            <a:ext cx="1227259" cy="1746632"/>
          </a:xfrm>
          <a:prstGeom prst="rect">
            <a:avLst/>
          </a:prstGeom>
        </p:spPr>
        <p:txBody>
          <a:bodyPr wrap="none">
            <a:spAutoFit/>
          </a:bodyPr>
          <a:lstStyle/>
          <a:p>
            <a:pPr marL="30480" marR="30480" lvl="0" indent="0" algn="just" defTabSz="914400" rtl="0" eaLnBrk="1" fontAlgn="auto" latinLnBrk="0" hangingPunct="1">
              <a:lnSpc>
                <a:spcPct val="250000"/>
              </a:lnSpc>
              <a:spcBef>
                <a:spcPts val="0"/>
              </a:spcBef>
              <a:spcAft>
                <a:spcPts val="12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1</a:t>
            </a:r>
          </a:p>
        </p:txBody>
      </p:sp>
      <p:sp>
        <p:nvSpPr>
          <p:cNvPr id="7" name="Rectangle 6"/>
          <p:cNvSpPr/>
          <p:nvPr/>
        </p:nvSpPr>
        <p:spPr>
          <a:xfrm>
            <a:off x="12820072" y="6189860"/>
            <a:ext cx="3033774"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790275" y="2781300"/>
            <a:ext cx="13745125" cy="2171428"/>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5. </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Bậc của đa thức (x</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- 2xy) - (x</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+ 2xy) + (4xy - 1) là</a:t>
            </a:r>
            <a:endParaRPr lang="en-US" sz="4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46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65773" y="771551"/>
            <a:ext cx="1980992"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algn="just" defTabSz="1371600" eaLnBrk="0" fontAlgn="base" hangingPunct="0">
              <a:spcBef>
                <a:spcPct val="0"/>
              </a:spcBef>
              <a:spcAft>
                <a:spcPct val="0"/>
              </a:spcAft>
            </a:pPr>
            <a:r>
              <a:rPr lang="en-US" altLang="en-US" sz="4200" dirty="0" err="1">
                <a:latin typeface="Times New Roman" panose="02020603050405020304" pitchFamily="18" charset="0"/>
                <a:cs typeface="Times New Roman" panose="02020603050405020304" pitchFamily="18" charset="0"/>
              </a:rPr>
              <a:t>Lời</a:t>
            </a:r>
            <a:r>
              <a:rPr lang="en-US" altLang="en-US" sz="4200" dirty="0">
                <a:latin typeface="Times New Roman" panose="02020603050405020304" pitchFamily="18" charset="0"/>
                <a:cs typeface="Times New Roman" panose="02020603050405020304" pitchFamily="18" charset="0"/>
              </a:rPr>
              <a:t> </a:t>
            </a:r>
            <a:r>
              <a:rPr lang="en-US" altLang="en-US" sz="4200" dirty="0" err="1">
                <a:latin typeface="Times New Roman" panose="02020603050405020304" pitchFamily="18" charset="0"/>
                <a:cs typeface="Times New Roman" panose="02020603050405020304" pitchFamily="18" charset="0"/>
              </a:rPr>
              <a:t>giải</a:t>
            </a:r>
            <a:endParaRPr lang="en-US" altLang="en-US" sz="4200" dirty="0">
              <a:latin typeface="Arial" panose="020B0604020202020204" pitchFamily="34" charset="0"/>
            </a:endParaRPr>
          </a:p>
        </p:txBody>
      </p:sp>
      <p:graphicFrame>
        <p:nvGraphicFramePr>
          <p:cNvPr id="5" name="Object 4"/>
          <p:cNvGraphicFramePr>
            <a:graphicFrameLocks noChangeAspect="1"/>
          </p:cNvGraphicFramePr>
          <p:nvPr/>
        </p:nvGraphicFramePr>
        <p:xfrm>
          <a:off x="3944984" y="2801983"/>
          <a:ext cx="3904559" cy="1783082"/>
        </p:xfrm>
        <a:graphic>
          <a:graphicData uri="http://schemas.openxmlformats.org/presentationml/2006/ole">
            <mc:AlternateContent xmlns:mc="http://schemas.openxmlformats.org/markup-compatibility/2006">
              <mc:Choice xmlns:v="urn:schemas-microsoft-com:vml" Requires="v">
                <p:oleObj name="Equation" r:id="rId2" imgW="952087" imgH="431613" progId="Equation.DSMT4">
                  <p:embed/>
                </p:oleObj>
              </mc:Choice>
              <mc:Fallback>
                <p:oleObj name="Equation" r:id="rId2" imgW="952087" imgH="431613"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984" y="2801983"/>
                        <a:ext cx="3904559" cy="1783082"/>
                      </a:xfrm>
                      <a:prstGeom prst="rect">
                        <a:avLst/>
                      </a:prstGeom>
                      <a:noFill/>
                    </p:spPr>
                  </p:pic>
                </p:oleObj>
              </mc:Fallback>
            </mc:AlternateContent>
          </a:graphicData>
        </a:graphic>
      </p:graphicFrame>
      <p:sp>
        <p:nvSpPr>
          <p:cNvPr id="6" name="Rectangle 2"/>
          <p:cNvSpPr>
            <a:spLocks noChangeArrowheads="1"/>
          </p:cNvSpPr>
          <p:nvPr/>
        </p:nvSpPr>
        <p:spPr bwMode="auto">
          <a:xfrm>
            <a:off x="1764571" y="1881894"/>
            <a:ext cx="490967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algn="just" defTabSz="1371600" eaLnBrk="0" fontAlgn="base" hangingPunct="0">
              <a:spcBef>
                <a:spcPct val="0"/>
              </a:spcBef>
              <a:spcAft>
                <a:spcPct val="0"/>
              </a:spcAft>
            </a:pPr>
            <a:r>
              <a:rPr lang="en-US" altLang="en-US" sz="42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alt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200" dirty="0" err="1">
                <a:latin typeface="Times New Roman" panose="02020603050405020304" pitchFamily="18" charset="0"/>
                <a:ea typeface="Calibri" panose="020F0502020204030204" pitchFamily="34" charset="0"/>
                <a:cs typeface="Times New Roman" panose="02020603050405020304" pitchFamily="18" charset="0"/>
              </a:rPr>
              <a:t>tích</a:t>
            </a:r>
            <a:r>
              <a:rPr lang="en-US" alt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200" dirty="0" err="1">
                <a:latin typeface="Times New Roman" panose="02020603050405020304" pitchFamily="18" charset="0"/>
                <a:ea typeface="Calibri" panose="020F0502020204030204" pitchFamily="34" charset="0"/>
                <a:cs typeface="Times New Roman" panose="02020603050405020304" pitchFamily="18" charset="0"/>
              </a:rPr>
              <a:t>hình</a:t>
            </a:r>
            <a:r>
              <a:rPr lang="en-US" alt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4200" dirty="0" err="1">
                <a:latin typeface="Times New Roman" panose="02020603050405020304" pitchFamily="18" charset="0"/>
                <a:ea typeface="Calibri" panose="020F0502020204030204" pitchFamily="34" charset="0"/>
                <a:cs typeface="Times New Roman" panose="02020603050405020304" pitchFamily="18" charset="0"/>
              </a:rPr>
              <a:t>là</a:t>
            </a:r>
            <a:r>
              <a:rPr lang="en-US" altLang="en-US" sz="4200" dirty="0">
                <a:latin typeface="Times New Roman" panose="02020603050405020304" pitchFamily="18" charset="0"/>
                <a:ea typeface="Calibri" panose="020F0502020204030204" pitchFamily="34" charset="0"/>
                <a:cs typeface="Times New Roman" panose="02020603050405020304" pitchFamily="18" charset="0"/>
              </a:rPr>
              <a:t>:</a:t>
            </a:r>
            <a:endParaRPr lang="en-US" altLang="en-US" sz="4200" dirty="0">
              <a:latin typeface="Arial" panose="020B0604020202020204" pitchFamily="34" charset="0"/>
            </a:endParaRPr>
          </a:p>
        </p:txBody>
      </p:sp>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6336" y="1305400"/>
            <a:ext cx="5727213" cy="378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8522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6" name="Rectangle 35"/>
          <p:cNvSpPr/>
          <p:nvPr/>
        </p:nvSpPr>
        <p:spPr>
          <a:xfrm>
            <a:off x="6257274" y="723900"/>
            <a:ext cx="5856090" cy="962251"/>
          </a:xfrm>
          <a:prstGeom prst="rect">
            <a:avLst/>
          </a:prstGeom>
        </p:spPr>
        <p:txBody>
          <a:bodyPr wrap="none">
            <a:spAutoFit/>
          </a:bodyPr>
          <a:lstStyle/>
          <a:p>
            <a:pPr lvl="0" algn="just">
              <a:lnSpc>
                <a:spcPct val="150000"/>
              </a:lnSpc>
              <a:tabLst>
                <a:tab pos="360045" algn="l"/>
                <a:tab pos="720090" algn="l"/>
              </a:tabLst>
              <a:defRPr/>
            </a:pP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Bài tập 1.8 (SGK-tr14)</a:t>
            </a:r>
            <a:endParaRPr lang="en-US" sz="43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37" name="Rectangle 36"/>
          <p:cNvSpPr/>
          <p:nvPr/>
        </p:nvSpPr>
        <p:spPr>
          <a:xfrm>
            <a:off x="2895600" y="2100471"/>
            <a:ext cx="14249400" cy="1061829"/>
          </a:xfrm>
          <a:prstGeom prst="rect">
            <a:avLst/>
          </a:prstGeom>
        </p:spPr>
        <p:txBody>
          <a:bodyPr wrap="square">
            <a:spAutoFit/>
          </a:bodyPr>
          <a:lstStyle/>
          <a:p>
            <a:pPr lvl="0" algn="just">
              <a:lnSpc>
                <a:spcPct val="150000"/>
              </a:lnSpc>
              <a:spcAft>
                <a:spcPts val="1200"/>
              </a:spcAft>
              <a:defRPr/>
            </a:pPr>
            <a:r>
              <a:rPr lang="vi-VN" sz="4200">
                <a:ea typeface="Times New Roman" panose="02020603050405020304" pitchFamily="18" charset="0"/>
              </a:rPr>
              <a:t>Trong các biểu thức sau, biểu thức nào là đa thức?</a:t>
            </a:r>
            <a:endParaRPr kumimoji="0" lang="en-US" sz="4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Rectangle 37"/>
              <p:cNvSpPr/>
              <p:nvPr/>
            </p:nvSpPr>
            <p:spPr>
              <a:xfrm>
                <a:off x="1700278" y="3543300"/>
                <a:ext cx="14970081" cy="5129866"/>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4200" smtClean="0">
                          <a:latin typeface="Cambria Math" panose="02040503050406030204" pitchFamily="18" charset="0"/>
                        </a:rPr>
                        <m:t>−</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2</m:t>
                          </m:r>
                        </m:sup>
                      </m:sSup>
                      <m:r>
                        <a:rPr lang="en-US" sz="4200" i="0">
                          <a:latin typeface="Cambria Math" panose="02040503050406030204" pitchFamily="18" charset="0"/>
                        </a:rPr>
                        <m:t>+3</m:t>
                      </m:r>
                      <m:r>
                        <m:rPr>
                          <m:sty m:val="p"/>
                        </m:rPr>
                        <a:rPr lang="en-US" sz="4200" i="0">
                          <a:latin typeface="Cambria Math" panose="02040503050406030204" pitchFamily="18" charset="0"/>
                        </a:rPr>
                        <m:t>x</m:t>
                      </m:r>
                      <m:r>
                        <a:rPr lang="en-US" sz="4200" i="0">
                          <a:latin typeface="Cambria Math" panose="02040503050406030204" pitchFamily="18" charset="0"/>
                        </a:rPr>
                        <m:t>+1;                  </m:t>
                      </m:r>
                      <m:r>
                        <a:rPr lang="en-US" sz="4200" b="0" i="0" smtClean="0">
                          <a:latin typeface="Cambria Math" panose="02040503050406030204" pitchFamily="18" charset="0"/>
                        </a:rPr>
                        <m:t>    </m:t>
                      </m:r>
                      <m:f>
                        <m:fPr>
                          <m:ctrlPr>
                            <a:rPr lang="en-US" sz="4200" i="1">
                              <a:latin typeface="Cambria Math" panose="02040503050406030204" pitchFamily="18" charset="0"/>
                            </a:rPr>
                          </m:ctrlPr>
                        </m:fPr>
                        <m:num>
                          <m:r>
                            <m:rPr>
                              <m:sty m:val="p"/>
                            </m:rPr>
                            <a:rPr lang="en-US" sz="4200" i="0">
                              <a:latin typeface="Cambria Math" panose="02040503050406030204" pitchFamily="18" charset="0"/>
                            </a:rPr>
                            <m:t>x</m:t>
                          </m:r>
                        </m:num>
                        <m:den>
                          <m:rad>
                            <m:radPr>
                              <m:degHide m:val="on"/>
                              <m:ctrlPr>
                                <a:rPr lang="en-US" sz="4200" i="1">
                                  <a:latin typeface="Cambria Math" panose="02040503050406030204" pitchFamily="18" charset="0"/>
                                </a:rPr>
                              </m:ctrlPr>
                            </m:radPr>
                            <m:deg/>
                            <m:e>
                              <m:r>
                                <a:rPr lang="en-US" sz="4200" i="0">
                                  <a:latin typeface="Cambria Math" panose="02040503050406030204" pitchFamily="18" charset="0"/>
                                </a:rPr>
                                <m:t>5</m:t>
                              </m:r>
                            </m:e>
                          </m:rad>
                        </m:den>
                      </m:f>
                      <m:r>
                        <a:rPr lang="en-US" sz="4200" i="0">
                          <a:latin typeface="Cambria Math" panose="02040503050406030204" pitchFamily="18" charset="0"/>
                        </a:rPr>
                        <m:t>;</m:t>
                      </m:r>
                      <m:r>
                        <a:rPr lang="en-US" sz="4200" b="0" i="0" smtClean="0">
                          <a:latin typeface="Cambria Math" panose="02040503050406030204" pitchFamily="18" charset="0"/>
                        </a:rPr>
                        <m:t>                             </m:t>
                      </m:r>
                      <m:r>
                        <m:rPr>
                          <m:sty m:val="p"/>
                        </m:rPr>
                        <a:rPr lang="en-US" sz="4200" b="0" i="0" smtClean="0">
                          <a:latin typeface="Cambria Math" panose="02040503050406030204" pitchFamily="18" charset="0"/>
                        </a:rPr>
                        <m:t>x</m:t>
                      </m:r>
                      <m:r>
                        <a:rPr lang="en-US" sz="4200" b="0" i="0" smtClean="0">
                          <a:latin typeface="Cambria Math" panose="02040503050406030204" pitchFamily="18" charset="0"/>
                        </a:rPr>
                        <m:t>−</m:t>
                      </m:r>
                      <m:f>
                        <m:fPr>
                          <m:ctrlPr>
                            <a:rPr lang="en-US" sz="4200" i="1">
                              <a:latin typeface="Cambria Math" panose="02040503050406030204" pitchFamily="18" charset="0"/>
                            </a:rPr>
                          </m:ctrlPr>
                        </m:fPr>
                        <m:num>
                          <m:rad>
                            <m:radPr>
                              <m:degHide m:val="on"/>
                              <m:ctrlPr>
                                <a:rPr lang="en-US" sz="4200" i="1">
                                  <a:latin typeface="Cambria Math" panose="02040503050406030204" pitchFamily="18" charset="0"/>
                                </a:rPr>
                              </m:ctrlPr>
                            </m:radPr>
                            <m:deg/>
                            <m:e>
                              <m:r>
                                <a:rPr lang="en-US" sz="4200">
                                  <a:latin typeface="Cambria Math" panose="02040503050406030204" pitchFamily="18" charset="0"/>
                                </a:rPr>
                                <m:t>5</m:t>
                              </m:r>
                            </m:e>
                          </m:rad>
                        </m:num>
                        <m:den>
                          <m:r>
                            <m:rPr>
                              <m:sty m:val="p"/>
                            </m:rPr>
                            <a:rPr lang="en-US" sz="4200" b="0" i="0" smtClean="0">
                              <a:latin typeface="Cambria Math" panose="02040503050406030204" pitchFamily="18" charset="0"/>
                            </a:rPr>
                            <m:t>x</m:t>
                          </m:r>
                        </m:den>
                      </m:f>
                      <m:r>
                        <a:rPr lang="en-US" sz="4200" b="0" i="0" smtClean="0">
                          <a:latin typeface="Cambria Math" panose="02040503050406030204" pitchFamily="18" charset="0"/>
                        </a:rPr>
                        <m:t>;      </m:t>
                      </m:r>
                    </m:oMath>
                  </m:oMathPara>
                </a14:m>
                <a:endParaRPr lang="en-US" sz="4200" b="0" i="0">
                  <a:latin typeface="Cambria Math" panose="02040503050406030204" pitchFamily="18" charset="0"/>
                </a:endParaRPr>
              </a:p>
              <a:p>
                <a:pPr>
                  <a:lnSpc>
                    <a:spcPct val="150000"/>
                  </a:lnSpc>
                </a:pPr>
                <a:endParaRPr lang="en-US" sz="4200" b="0" i="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4200" i="0">
                          <a:latin typeface="Cambria Math" panose="02040503050406030204" pitchFamily="18" charset="0"/>
                        </a:rPr>
                        <m:t>2024;</m:t>
                      </m:r>
                      <m:r>
                        <a:rPr lang="en-US" sz="4200" b="0" i="0" smtClean="0">
                          <a:latin typeface="Cambria Math" panose="02040503050406030204" pitchFamily="18" charset="0"/>
                        </a:rPr>
                        <m:t>                     </m:t>
                      </m:r>
                      <m:r>
                        <a:rPr lang="en-US" sz="4200" i="0">
                          <a:latin typeface="Cambria Math" panose="02040503050406030204" pitchFamily="18" charset="0"/>
                        </a:rPr>
                        <m:t>3</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2</m:t>
                          </m:r>
                        </m:sup>
                      </m:sSup>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y</m:t>
                          </m:r>
                        </m:e>
                        <m:sup>
                          <m:r>
                            <a:rPr lang="en-US" sz="4200" i="0">
                              <a:latin typeface="Cambria Math" panose="02040503050406030204" pitchFamily="18" charset="0"/>
                            </a:rPr>
                            <m:t>2</m:t>
                          </m:r>
                        </m:sup>
                      </m:sSup>
                      <m:r>
                        <a:rPr lang="en-US" sz="4200" i="0">
                          <a:latin typeface="Cambria Math" panose="02040503050406030204" pitchFamily="18" charset="0"/>
                        </a:rPr>
                        <m:t>−5</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3</m:t>
                          </m:r>
                        </m:sup>
                      </m:sSup>
                      <m:r>
                        <m:rPr>
                          <m:sty m:val="p"/>
                        </m:rPr>
                        <a:rPr lang="en-US" sz="4200" i="0">
                          <a:latin typeface="Cambria Math" panose="02040503050406030204" pitchFamily="18" charset="0"/>
                        </a:rPr>
                        <m:t>y</m:t>
                      </m:r>
                      <m:r>
                        <a:rPr lang="en-US" sz="4200" i="0">
                          <a:latin typeface="Cambria Math" panose="02040503050406030204" pitchFamily="18" charset="0"/>
                        </a:rPr>
                        <m:t>+2,4;     </m:t>
                      </m:r>
                      <m:r>
                        <a:rPr lang="en-US" sz="4200" b="0" i="0" smtClean="0">
                          <a:latin typeface="Cambria Math" panose="02040503050406030204" pitchFamily="18" charset="0"/>
                        </a:rPr>
                        <m:t>                 </m:t>
                      </m:r>
                      <m:f>
                        <m:fPr>
                          <m:ctrlPr>
                            <a:rPr lang="en-US" sz="4200" b="0" i="1" smtClean="0">
                              <a:latin typeface="Cambria Math" panose="02040503050406030204" pitchFamily="18" charset="0"/>
                            </a:rPr>
                          </m:ctrlPr>
                        </m:fPr>
                        <m:num>
                          <m:r>
                            <a:rPr lang="en-US" sz="4200" b="0" i="1" smtClean="0">
                              <a:latin typeface="Cambria Math" panose="02040503050406030204" pitchFamily="18" charset="0"/>
                            </a:rPr>
                            <m:t>1</m:t>
                          </m:r>
                        </m:num>
                        <m:den>
                          <m:sSup>
                            <m:sSupPr>
                              <m:ctrlPr>
                                <a:rPr lang="en-US" sz="4200" b="0" i="1" smtClean="0">
                                  <a:latin typeface="Cambria Math" panose="02040503050406030204" pitchFamily="18" charset="0"/>
                                </a:rPr>
                              </m:ctrlPr>
                            </m:sSupPr>
                            <m:e>
                              <m:r>
                                <m:rPr>
                                  <m:sty m:val="p"/>
                                </m:rPr>
                                <a:rPr lang="en-US" sz="4200" b="0" i="0" smtClean="0">
                                  <a:latin typeface="Cambria Math" panose="02040503050406030204" pitchFamily="18" charset="0"/>
                                </a:rPr>
                                <m:t>x</m:t>
                              </m:r>
                            </m:e>
                            <m:sup>
                              <m:r>
                                <a:rPr lang="en-US" sz="4200" b="0" i="1" smtClean="0">
                                  <a:latin typeface="Cambria Math" panose="02040503050406030204" pitchFamily="18" charset="0"/>
                                </a:rPr>
                                <m:t>2</m:t>
                              </m:r>
                            </m:sup>
                          </m:sSup>
                          <m:r>
                            <a:rPr lang="en-US" sz="4200" b="0" i="1" smtClean="0">
                              <a:latin typeface="Cambria Math" panose="02040503050406030204" pitchFamily="18" charset="0"/>
                            </a:rPr>
                            <m:t>+</m:t>
                          </m:r>
                          <m:r>
                            <m:rPr>
                              <m:sty m:val="p"/>
                            </m:rPr>
                            <a:rPr lang="en-US" sz="4200" b="0" i="0" smtClean="0">
                              <a:latin typeface="Cambria Math" panose="02040503050406030204" pitchFamily="18" charset="0"/>
                            </a:rPr>
                            <m:t>x</m:t>
                          </m:r>
                          <m:r>
                            <a:rPr lang="en-US" sz="4200" b="0" i="1" smtClean="0">
                              <a:latin typeface="Cambria Math" panose="02040503050406030204" pitchFamily="18" charset="0"/>
                            </a:rPr>
                            <m:t>+1</m:t>
                          </m:r>
                        </m:den>
                      </m:f>
                    </m:oMath>
                  </m:oMathPara>
                </a14:m>
                <a:endParaRPr lang="en-US" sz="4200"/>
              </a:p>
            </p:txBody>
          </p:sp>
        </mc:Choice>
        <mc:Fallback xmlns="">
          <p:sp>
            <p:nvSpPr>
              <p:cNvPr id="38" name="Rectangle 37"/>
              <p:cNvSpPr>
                <a:spLocks noRot="1" noChangeAspect="1" noMove="1" noResize="1" noEditPoints="1" noAdjustHandles="1" noChangeArrowheads="1" noChangeShapeType="1" noTextEdit="1"/>
              </p:cNvSpPr>
              <p:nvPr/>
            </p:nvSpPr>
            <p:spPr>
              <a:xfrm>
                <a:off x="1700278" y="3543300"/>
                <a:ext cx="14970081" cy="5129866"/>
              </a:xfrm>
              <a:prstGeom prst="rect">
                <a:avLst/>
              </a:prstGeom>
              <a:blipFill>
                <a:blip r:embed="rId2"/>
                <a:stretch>
                  <a:fillRect/>
                </a:stretch>
              </a:blipFill>
            </p:spPr>
            <p:txBody>
              <a:bodyPr/>
              <a:lstStyle/>
              <a:p>
                <a:r>
                  <a:rPr lang="en-US">
                    <a:noFill/>
                  </a:rPr>
                  <a:t> </a:t>
                </a:r>
              </a:p>
            </p:txBody>
          </p:sp>
        </mc:Fallback>
      </mc:AlternateContent>
      <p:sp>
        <p:nvSpPr>
          <p:cNvPr id="41" name="Oval 40"/>
          <p:cNvSpPr/>
          <p:nvPr/>
        </p:nvSpPr>
        <p:spPr>
          <a:xfrm>
            <a:off x="2286000" y="4229100"/>
            <a:ext cx="4191000" cy="15840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p:nvPr/>
        </p:nvSpPr>
        <p:spPr>
          <a:xfrm>
            <a:off x="8001000" y="4102236"/>
            <a:ext cx="2059836" cy="1727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p:cNvSpPr/>
          <p:nvPr/>
        </p:nvSpPr>
        <p:spPr>
          <a:xfrm>
            <a:off x="2057400" y="6981960"/>
            <a:ext cx="2059836" cy="1727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5815852" y="6973089"/>
            <a:ext cx="5385547" cy="17518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5" name="Picture 44"/>
          <p:cNvPicPr>
            <a:picLocks noChangeAspect="1"/>
          </p:cNvPicPr>
          <p:nvPr/>
        </p:nvPicPr>
        <p:blipFill>
          <a:blip r:embed="rId3"/>
          <a:stretch>
            <a:fillRect/>
          </a:stretch>
        </p:blipFill>
        <p:spPr>
          <a:xfrm>
            <a:off x="16535400" y="8953500"/>
            <a:ext cx="1491907" cy="1232834"/>
          </a:xfrm>
          <a:prstGeom prst="rect">
            <a:avLst/>
          </a:prstGeom>
        </p:spPr>
      </p:pic>
      <p:pic>
        <p:nvPicPr>
          <p:cNvPr id="46" name="Picture 45"/>
          <p:cNvPicPr>
            <a:picLocks noChangeAspect="1"/>
          </p:cNvPicPr>
          <p:nvPr/>
        </p:nvPicPr>
        <p:blipFill>
          <a:blip r:embed="rId4"/>
          <a:stretch>
            <a:fillRect/>
          </a:stretch>
        </p:blipFill>
        <p:spPr>
          <a:xfrm>
            <a:off x="222020" y="460505"/>
            <a:ext cx="2011854" cy="3279932"/>
          </a:xfrm>
          <a:prstGeom prst="rect">
            <a:avLst/>
          </a:prstGeom>
        </p:spPr>
      </p:pic>
      <p:pic>
        <p:nvPicPr>
          <p:cNvPr id="47" name="Picture 46"/>
          <p:cNvPicPr>
            <a:picLocks noChangeAspect="1"/>
          </p:cNvPicPr>
          <p:nvPr/>
        </p:nvPicPr>
        <p:blipFill>
          <a:blip r:embed="rId5"/>
          <a:stretch>
            <a:fillRect/>
          </a:stretch>
        </p:blipFill>
        <p:spPr>
          <a:xfrm>
            <a:off x="16788606" y="266700"/>
            <a:ext cx="2036240" cy="2511770"/>
          </a:xfrm>
          <a:prstGeom prst="rect">
            <a:avLst/>
          </a:prstGeom>
        </p:spPr>
      </p:pic>
      <p:pic>
        <p:nvPicPr>
          <p:cNvPr id="48" name="Picture 47"/>
          <p:cNvPicPr>
            <a:picLocks noChangeAspect="1"/>
          </p:cNvPicPr>
          <p:nvPr/>
        </p:nvPicPr>
        <p:blipFill>
          <a:blip r:embed="rId6"/>
          <a:stretch>
            <a:fillRect/>
          </a:stretch>
        </p:blipFill>
        <p:spPr>
          <a:xfrm rot="18596849">
            <a:off x="97529" y="8759030"/>
            <a:ext cx="1620835" cy="22375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anim calcmode="lin" valueType="num">
                                      <p:cBhvr>
                                        <p:cTn id="12" dur="500" fill="hold"/>
                                        <p:tgtEl>
                                          <p:spTgt spid="37"/>
                                        </p:tgtEl>
                                        <p:attrNameLst>
                                          <p:attrName>ppt_x</p:attrName>
                                        </p:attrNameLst>
                                      </p:cBhvr>
                                      <p:tavLst>
                                        <p:tav tm="0">
                                          <p:val>
                                            <p:strVal val="#ppt_x"/>
                                          </p:val>
                                        </p:tav>
                                        <p:tav tm="100000">
                                          <p:val>
                                            <p:strVal val="#ppt_x"/>
                                          </p:val>
                                        </p:tav>
                                      </p:tavLst>
                                    </p:anim>
                                    <p:anim calcmode="lin" valueType="num">
                                      <p:cBhvr>
                                        <p:cTn id="13" dur="5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strVal val="#ppt_x"/>
                                          </p:val>
                                        </p:tav>
                                        <p:tav tm="100000">
                                          <p:val>
                                            <p:strVal val="#ppt_x"/>
                                          </p:val>
                                        </p:tav>
                                      </p:tavLst>
                                    </p:anim>
                                    <p:anim calcmode="lin" valueType="num">
                                      <p:cBhvr>
                                        <p:cTn id="1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down)">
                                      <p:cBhvr>
                                        <p:cTn id="33" dur="500"/>
                                        <p:tgtEl>
                                          <p:spTgt spid="43"/>
                                        </p:tgtEl>
                                      </p:cBhvr>
                                    </p:animEffect>
                                  </p:childTnLst>
                                </p:cTn>
                              </p:par>
                            </p:childTnLst>
                          </p:cTn>
                        </p:par>
                        <p:par>
                          <p:cTn id="34" fill="hold">
                            <p:stCondLst>
                              <p:cond delay="1500"/>
                            </p:stCondLst>
                            <p:childTnLst>
                              <p:par>
                                <p:cTn id="35" presetID="16" presetClass="entr" presetSubtype="21"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1" grpId="0" animBg="1"/>
      <p:bldP spid="42" grpId="0" animBg="1"/>
      <p:bldP spid="43" grpId="0" animBg="1"/>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r:embed="rId3"/>
                  </a:ext>
                </a:extLst>
              </a:blip>
              <a:stretch>
                <a:fillRect/>
              </a:stretch>
            </a:blipFill>
          </p:spPr>
        </p:sp>
      </p:grpSp>
      <p:pic>
        <p:nvPicPr>
          <p:cNvPr id="36" name="Picture 35"/>
          <p:cNvPicPr>
            <a:picLocks noChangeAspect="1"/>
          </p:cNvPicPr>
          <p:nvPr/>
        </p:nvPicPr>
        <p:blipFill>
          <a:blip r:embed="rId4"/>
          <a:stretch>
            <a:fillRect/>
          </a:stretch>
        </p:blipFill>
        <p:spPr>
          <a:xfrm rot="18910332">
            <a:off x="17099791" y="59129"/>
            <a:ext cx="810532" cy="1405766"/>
          </a:xfrm>
          <a:prstGeom prst="rect">
            <a:avLst/>
          </a:prstGeom>
        </p:spPr>
      </p:pic>
      <p:pic>
        <p:nvPicPr>
          <p:cNvPr id="39" name="Picture 38"/>
          <p:cNvPicPr>
            <a:picLocks noChangeAspect="1"/>
          </p:cNvPicPr>
          <p:nvPr/>
        </p:nvPicPr>
        <p:blipFill>
          <a:blip r:embed="rId5"/>
          <a:stretch>
            <a:fillRect/>
          </a:stretch>
        </p:blipFill>
        <p:spPr>
          <a:xfrm>
            <a:off x="586456" y="9478804"/>
            <a:ext cx="873677" cy="770096"/>
          </a:xfrm>
          <a:prstGeom prst="rect">
            <a:avLst/>
          </a:prstGeom>
        </p:spPr>
      </p:pic>
      <p:sp>
        <p:nvSpPr>
          <p:cNvPr id="22" name="Rectangle 21"/>
          <p:cNvSpPr/>
          <p:nvPr/>
        </p:nvSpPr>
        <p:spPr>
          <a:xfrm>
            <a:off x="362112" y="571500"/>
            <a:ext cx="5856090" cy="1084912"/>
          </a:xfrm>
          <a:prstGeom prst="rect">
            <a:avLst/>
          </a:prstGeom>
        </p:spPr>
        <p:txBody>
          <a:bodyPr wrap="none">
            <a:spAutoFit/>
          </a:bodyPr>
          <a:lstStyle/>
          <a:p>
            <a:pPr lvl="0" algn="just">
              <a:lnSpc>
                <a:spcPct val="150000"/>
              </a:lnSpc>
              <a:tabLst>
                <a:tab pos="360045" algn="l"/>
                <a:tab pos="720090" algn="l"/>
              </a:tabLst>
              <a:defRPr/>
            </a:pP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Bài tập 1.9 (SGK-tr14)</a:t>
            </a:r>
            <a:endParaRPr lang="en-US" sz="43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04800" y="1680508"/>
            <a:ext cx="8763000" cy="1938992"/>
          </a:xfrm>
          <a:prstGeom prst="rect">
            <a:avLst/>
          </a:prstGeom>
        </p:spPr>
        <p:txBody>
          <a:bodyPr wrap="square">
            <a:spAutoFit/>
          </a:bodyPr>
          <a:lstStyle/>
          <a:p>
            <a:pPr algn="just" fontAlgn="base">
              <a:lnSpc>
                <a:spcPct val="150000"/>
              </a:lnSpc>
            </a:pPr>
            <a:r>
              <a:rPr lang="en-US" sz="4000">
                <a:solidFill>
                  <a:srgbClr val="000000"/>
                </a:solidFill>
                <a:latin typeface="Arial" panose="020B0604020202020204" pitchFamily="34" charset="0"/>
                <a:cs typeface="Arial" panose="020B0604020202020204" pitchFamily="34" charset="0"/>
              </a:rPr>
              <a:t>Xác định hệ số và bậc của từng hạng tử trong đa thức sau:</a:t>
            </a:r>
          </a:p>
        </p:txBody>
      </p:sp>
      <mc:AlternateContent xmlns:mc="http://schemas.openxmlformats.org/markup-compatibility/2006" xmlns:a14="http://schemas.microsoft.com/office/drawing/2010/main">
        <mc:Choice Requires="a14">
          <p:sp>
            <p:nvSpPr>
              <p:cNvPr id="4" name="Rectangle 3"/>
              <p:cNvSpPr/>
              <p:nvPr/>
            </p:nvSpPr>
            <p:spPr>
              <a:xfrm>
                <a:off x="327747" y="3645935"/>
                <a:ext cx="7798545" cy="986167"/>
              </a:xfrm>
              <a:prstGeom prst="rect">
                <a:avLst/>
              </a:prstGeom>
            </p:spPr>
            <p:txBody>
              <a:bodyPr wrap="none">
                <a:spAutoFit/>
              </a:bodyPr>
              <a:lstStyle/>
              <a:p>
                <a:pPr lvl="0" algn="just" fontAlgn="base">
                  <a:lnSpc>
                    <a:spcPct val="150000"/>
                  </a:lnSpc>
                </a:pPr>
                <a:r>
                  <a:rPr lang="en-US" sz="4000">
                    <a:solidFill>
                      <a:srgbClr val="000000"/>
                    </a:solidFill>
                    <a:latin typeface="Arial" panose="020B0604020202020204" pitchFamily="34" charset="0"/>
                    <a:cs typeface="Arial" panose="020B0604020202020204" pitchFamily="34" charset="0"/>
                  </a:rPr>
                  <a:t>a)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a:solidFill>
                          <a:srgbClr val="000000"/>
                        </a:solidFill>
                        <a:latin typeface="Cambria Math" panose="02040503050406030204" pitchFamily="18" charset="0"/>
                        <a:cs typeface="Arial" panose="020B0604020202020204" pitchFamily="34" charset="0"/>
                      </a:rPr>
                      <m:t> – 3</m:t>
                    </m:r>
                    <m:r>
                      <a:rPr lang="en-US" sz="4000" i="1">
                        <a:solidFill>
                          <a:srgbClr val="000000"/>
                        </a:solidFill>
                        <a:latin typeface="Cambria Math" panose="02040503050406030204" pitchFamily="18" charset="0"/>
                        <a:cs typeface="Arial" panose="020B0604020202020204" pitchFamily="34" charset="0"/>
                      </a:rPr>
                      <m:t>𝑥𝑦</m:t>
                    </m:r>
                    <m:r>
                      <a:rPr lang="en-US" sz="4000" i="1">
                        <a:solidFill>
                          <a:srgbClr val="000000"/>
                        </a:solidFill>
                        <a:latin typeface="Cambria Math" panose="02040503050406030204" pitchFamily="18" charset="0"/>
                        <a:cs typeface="Arial" panose="020B0604020202020204" pitchFamily="34" charset="0"/>
                      </a:rPr>
                      <m:t> + 5</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 + 0,5</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 – 4;</m:t>
                    </m:r>
                  </m:oMath>
                </a14:m>
                <a:endParaRPr lang="en-US" sz="4000">
                  <a:solidFill>
                    <a:srgbClr val="000000"/>
                  </a:solidFill>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7747" y="3645935"/>
                <a:ext cx="7798545" cy="986167"/>
              </a:xfrm>
              <a:prstGeom prst="rect">
                <a:avLst/>
              </a:prstGeom>
              <a:blipFill>
                <a:blip r:embed="rId12"/>
                <a:stretch>
                  <a:fillRect l="-2815" b="-25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7747" y="4936902"/>
                <a:ext cx="6315062" cy="968598"/>
              </a:xfrm>
              <a:prstGeom prst="rect">
                <a:avLst/>
              </a:prstGeom>
            </p:spPr>
            <p:txBody>
              <a:bodyPr wrap="none">
                <a:spAutoFit/>
              </a:bodyPr>
              <a:lstStyle/>
              <a:p>
                <a:pPr algn="just">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sz="4000" i="1">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7747" y="4936902"/>
                <a:ext cx="6315062" cy="968598"/>
              </a:xfrm>
              <a:prstGeom prst="rect">
                <a:avLst/>
              </a:prstGeom>
              <a:blipFill>
                <a:blip r:embed="rId13"/>
                <a:stretch>
                  <a:fillRect l="-3475" b="-25786"/>
                </a:stretch>
              </a:blipFill>
            </p:spPr>
            <p:txBody>
              <a:bodyPr/>
              <a:lstStyle/>
              <a:p>
                <a:r>
                  <a:rPr lang="en-US">
                    <a:noFill/>
                  </a:rPr>
                  <a:t> </a:t>
                </a:r>
              </a:p>
            </p:txBody>
          </p:sp>
        </mc:Fallback>
      </mc:AlternateContent>
      <p:cxnSp>
        <p:nvCxnSpPr>
          <p:cNvPr id="11" name="Straight Connector 10"/>
          <p:cNvCxnSpPr/>
          <p:nvPr/>
        </p:nvCxnSpPr>
        <p:spPr>
          <a:xfrm>
            <a:off x="9372600" y="687069"/>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954000" y="1409700"/>
            <a:ext cx="1815501" cy="960794"/>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3" name="Rectangle 22"/>
              <p:cNvSpPr/>
              <p:nvPr/>
            </p:nvSpPr>
            <p:spPr>
              <a:xfrm>
                <a:off x="10210800" y="2742017"/>
                <a:ext cx="8330282" cy="6287683"/>
              </a:xfrm>
              <a:prstGeom prst="rect">
                <a:avLst/>
              </a:prstGeom>
            </p:spPr>
            <p:txBody>
              <a:bodyPr wrap="square">
                <a:spAutoFit/>
              </a:bodyPr>
              <a:lstStyle/>
              <a:p>
                <a:pPr algn="just">
                  <a:lnSpc>
                    <a:spcPct val="150000"/>
                  </a:lnSpc>
                  <a:spcBef>
                    <a:spcPts val="1200"/>
                  </a:spcBef>
                  <a:spcAft>
                    <a:spcPts val="0"/>
                  </a:spcAft>
                </a:pPr>
                <a:r>
                  <a:rPr lang="fr-FR" sz="40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+0,5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1, bậc là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-3, bậc là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5, bậc là 4.</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0,5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có hệ số là 0,5, bậc là 1.</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-4 có hệ số là -4, bậc là 0.</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210800" y="2742017"/>
                <a:ext cx="8330282" cy="6287683"/>
              </a:xfrm>
              <a:prstGeom prst="rect">
                <a:avLst/>
              </a:prstGeom>
              <a:blipFill>
                <a:blip r:embed="rId14"/>
                <a:stretch>
                  <a:fillRect l="-2560" b="-3298"/>
                </a:stretch>
              </a:blipFill>
            </p:spPr>
            <p:txBody>
              <a:bodyPr/>
              <a:lstStyle/>
              <a:p>
                <a:r>
                  <a:rPr lang="en-US">
                    <a:noFill/>
                  </a:rPr>
                  <a:t> </a:t>
                </a:r>
              </a:p>
            </p:txBody>
          </p:sp>
        </mc:Fallback>
      </mc:AlternateContent>
      <p:pic>
        <p:nvPicPr>
          <p:cNvPr id="30" name="Picture 29"/>
          <p:cNvPicPr>
            <a:picLocks noChangeAspect="1"/>
          </p:cNvPicPr>
          <p:nvPr/>
        </p:nvPicPr>
        <p:blipFill>
          <a:blip r:embed="rId15"/>
          <a:stretch>
            <a:fillRect/>
          </a:stretch>
        </p:blipFill>
        <p:spPr>
          <a:xfrm>
            <a:off x="3692133" y="7013371"/>
            <a:ext cx="2526069" cy="2702129"/>
          </a:xfrm>
          <a:prstGeom prst="rect">
            <a:avLst/>
          </a:prstGeom>
        </p:spPr>
      </p:pic>
    </p:spTree>
    <p:extLst>
      <p:ext uri="{BB962C8B-B14F-4D97-AF65-F5344CB8AC3E}">
        <p14:creationId xmlns:p14="http://schemas.microsoft.com/office/powerpoint/2010/main" val="41934294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fade">
                                      <p:cBhvr>
                                        <p:cTn id="28" dur="500"/>
                                        <p:tgtEl>
                                          <p:spTgt spid="23">
                                            <p:txEl>
                                              <p:pRg st="0" end="0"/>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wipe(down)">
                                      <p:cBhvr>
                                        <p:cTn id="32" dur="500"/>
                                        <p:tgtEl>
                                          <p:spTgt spid="23">
                                            <p:txEl>
                                              <p:pRg st="1" end="1"/>
                                            </p:txEl>
                                          </p:spTgt>
                                        </p:tgtEl>
                                      </p:cBhvr>
                                    </p:animEffect>
                                  </p:childTnLst>
                                </p:cTn>
                              </p:par>
                            </p:childTnLst>
                          </p:cTn>
                        </p:par>
                        <p:par>
                          <p:cTn id="33" fill="hold">
                            <p:stCondLst>
                              <p:cond delay="1000"/>
                            </p:stCondLst>
                            <p:childTnLst>
                              <p:par>
                                <p:cTn id="34" presetID="16" presetClass="entr" presetSubtype="21" fill="hold" nodeType="afterEffect">
                                  <p:stCondLst>
                                    <p:cond delay="0"/>
                                  </p:stCondLst>
                                  <p:childTnLst>
                                    <p:set>
                                      <p:cBhvr>
                                        <p:cTn id="35" dur="1" fill="hold">
                                          <p:stCondLst>
                                            <p:cond delay="0"/>
                                          </p:stCondLst>
                                        </p:cTn>
                                        <p:tgtEl>
                                          <p:spTgt spid="23">
                                            <p:txEl>
                                              <p:pRg st="2" end="2"/>
                                            </p:txEl>
                                          </p:spTgt>
                                        </p:tgtEl>
                                        <p:attrNameLst>
                                          <p:attrName>style.visibility</p:attrName>
                                        </p:attrNameLst>
                                      </p:cBhvr>
                                      <p:to>
                                        <p:strVal val="visible"/>
                                      </p:to>
                                    </p:set>
                                    <p:animEffect transition="in" filter="barn(inVertical)">
                                      <p:cBhvr>
                                        <p:cTn id="36" dur="500"/>
                                        <p:tgtEl>
                                          <p:spTgt spid="23">
                                            <p:txEl>
                                              <p:pRg st="2" end="2"/>
                                            </p:txEl>
                                          </p:spTgt>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40" dur="500"/>
                                        <p:tgtEl>
                                          <p:spTgt spid="23">
                                            <p:txEl>
                                              <p:pRg st="3" end="3"/>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23">
                                            <p:txEl>
                                              <p:pRg st="4" end="4"/>
                                            </p:txEl>
                                          </p:spTgt>
                                        </p:tgtEl>
                                        <p:attrNameLst>
                                          <p:attrName>style.visibility</p:attrName>
                                        </p:attrNameLst>
                                      </p:cBhvr>
                                      <p:to>
                                        <p:strVal val="visible"/>
                                      </p:to>
                                    </p:set>
                                    <p:animEffect transition="in" filter="fade">
                                      <p:cBhvr>
                                        <p:cTn id="44" dur="500"/>
                                        <p:tgtEl>
                                          <p:spTgt spid="23">
                                            <p:txEl>
                                              <p:pRg st="4" end="4"/>
                                            </p:txEl>
                                          </p:spTgt>
                                        </p:tgtEl>
                                      </p:cBhvr>
                                    </p:animEffect>
                                  </p:childTnLst>
                                </p:cTn>
                              </p:par>
                            </p:childTnLst>
                          </p:cTn>
                        </p:par>
                        <p:par>
                          <p:cTn id="45" fill="hold">
                            <p:stCondLst>
                              <p:cond delay="2500"/>
                            </p:stCondLst>
                            <p:childTnLst>
                              <p:par>
                                <p:cTn id="46" presetID="16" presetClass="entr" presetSubtype="21" fill="hold" nodeType="afterEffect">
                                  <p:stCondLst>
                                    <p:cond delay="0"/>
                                  </p:stCondLst>
                                  <p:childTnLst>
                                    <p:set>
                                      <p:cBhvr>
                                        <p:cTn id="47" dur="1" fill="hold">
                                          <p:stCondLst>
                                            <p:cond delay="0"/>
                                          </p:stCondLst>
                                        </p:cTn>
                                        <p:tgtEl>
                                          <p:spTgt spid="23">
                                            <p:txEl>
                                              <p:pRg st="5" end="5"/>
                                            </p:txEl>
                                          </p:spTgt>
                                        </p:tgtEl>
                                        <p:attrNameLst>
                                          <p:attrName>style.visibility</p:attrName>
                                        </p:attrNameLst>
                                      </p:cBhvr>
                                      <p:to>
                                        <p:strVal val="visible"/>
                                      </p:to>
                                    </p:set>
                                    <p:animEffect transition="in" filter="barn(inVertical)">
                                      <p:cBhvr>
                                        <p:cTn id="48"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4" grpId="0"/>
      <p:bldP spid="5" grpId="0"/>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r:embed="rId3"/>
                  </a:ext>
                </a:extLst>
              </a:blip>
              <a:stretch>
                <a:fillRect/>
              </a:stretch>
            </a:blipFill>
          </p:spPr>
        </p:sp>
      </p:grpSp>
      <p:pic>
        <p:nvPicPr>
          <p:cNvPr id="36" name="Picture 35"/>
          <p:cNvPicPr>
            <a:picLocks noChangeAspect="1"/>
          </p:cNvPicPr>
          <p:nvPr/>
        </p:nvPicPr>
        <p:blipFill>
          <a:blip r:embed="rId4"/>
          <a:stretch>
            <a:fillRect/>
          </a:stretch>
        </p:blipFill>
        <p:spPr>
          <a:xfrm rot="18910332">
            <a:off x="17099791" y="59129"/>
            <a:ext cx="810532" cy="1405766"/>
          </a:xfrm>
          <a:prstGeom prst="rect">
            <a:avLst/>
          </a:prstGeom>
        </p:spPr>
      </p:pic>
      <p:pic>
        <p:nvPicPr>
          <p:cNvPr id="39" name="Picture 38"/>
          <p:cNvPicPr>
            <a:picLocks noChangeAspect="1"/>
          </p:cNvPicPr>
          <p:nvPr/>
        </p:nvPicPr>
        <p:blipFill>
          <a:blip r:embed="rId5"/>
          <a:stretch>
            <a:fillRect/>
          </a:stretch>
        </p:blipFill>
        <p:spPr>
          <a:xfrm>
            <a:off x="586456" y="9478804"/>
            <a:ext cx="873677" cy="770096"/>
          </a:xfrm>
          <a:prstGeom prst="rect">
            <a:avLst/>
          </a:prstGeom>
        </p:spPr>
      </p:pic>
      <p:sp>
        <p:nvSpPr>
          <p:cNvPr id="22" name="Rectangle 21"/>
          <p:cNvSpPr/>
          <p:nvPr/>
        </p:nvSpPr>
        <p:spPr>
          <a:xfrm>
            <a:off x="362112" y="571500"/>
            <a:ext cx="5856090"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1.9 (SGK-tr14)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04800" y="1680508"/>
            <a:ext cx="8763000" cy="1938992"/>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Xác định hệ số và bậc của từng hạng tử trong đa thức sau:</a:t>
            </a:r>
          </a:p>
        </p:txBody>
      </p:sp>
      <mc:AlternateContent xmlns:mc="http://schemas.openxmlformats.org/markup-compatibility/2006" xmlns:a14="http://schemas.microsoft.com/office/drawing/2010/main">
        <mc:Choice Requires="a14">
          <p:sp>
            <p:nvSpPr>
              <p:cNvPr id="4" name="Rectangle 3"/>
              <p:cNvSpPr/>
              <p:nvPr/>
            </p:nvSpPr>
            <p:spPr>
              <a:xfrm>
                <a:off x="327747" y="3645935"/>
                <a:ext cx="7798545" cy="986167"/>
              </a:xfrm>
              <a:prstGeom prst="rect">
                <a:avLst/>
              </a:prstGeom>
            </p:spPr>
            <p:txBody>
              <a:bodyPr wrap="non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+ 0,5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4;</m:t>
                    </m:r>
                  </m:oMath>
                </a14:m>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27747" y="3645935"/>
                <a:ext cx="7798545" cy="986167"/>
              </a:xfrm>
              <a:prstGeom prst="rect">
                <a:avLst/>
              </a:prstGeom>
              <a:blipFill>
                <a:blip r:embed="rId12"/>
                <a:stretch>
                  <a:fillRect l="-2815" b="-25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7747" y="4936902"/>
                <a:ext cx="6315062" cy="96859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rad>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−7</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oMath>
                </a14:m>
                <a:endParaRPr kumimoji="0" lang="en-US" sz="4000" b="0" i="1"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7747" y="4936902"/>
                <a:ext cx="6315062" cy="968598"/>
              </a:xfrm>
              <a:prstGeom prst="rect">
                <a:avLst/>
              </a:prstGeom>
              <a:blipFill>
                <a:blip r:embed="rId13"/>
                <a:stretch>
                  <a:fillRect l="-3475" b="-25786"/>
                </a:stretch>
              </a:blipFill>
            </p:spPr>
            <p:txBody>
              <a:bodyPr/>
              <a:lstStyle/>
              <a:p>
                <a:r>
                  <a:rPr lang="en-US">
                    <a:noFill/>
                  </a:rPr>
                  <a:t> </a:t>
                </a:r>
              </a:p>
            </p:txBody>
          </p:sp>
        </mc:Fallback>
      </mc:AlternateContent>
      <p:cxnSp>
        <p:nvCxnSpPr>
          <p:cNvPr id="11" name="Straight Connector 10"/>
          <p:cNvCxnSpPr/>
          <p:nvPr/>
        </p:nvCxnSpPr>
        <p:spPr>
          <a:xfrm>
            <a:off x="9372600" y="687069"/>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954000" y="1409700"/>
            <a:ext cx="1815501" cy="960794"/>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3" name="Rectangle 22"/>
              <p:cNvSpPr/>
              <p:nvPr/>
            </p:nvSpPr>
            <p:spPr>
              <a:xfrm>
                <a:off x="10210800" y="2915516"/>
                <a:ext cx="8330282" cy="5504584"/>
              </a:xfrm>
              <a:prstGeom prst="rect">
                <a:avLst/>
              </a:prstGeom>
            </p:spPr>
            <p:txBody>
              <a:bodyPr wrap="square">
                <a:spAutoFit/>
              </a:bodyPr>
              <a:lstStyle/>
              <a:p>
                <a:pPr lvl="0" algn="just">
                  <a:lnSpc>
                    <a:spcPct val="150000"/>
                  </a:lnSpc>
                  <a:spcBef>
                    <a:spcPts val="1200"/>
                  </a:spcBef>
                  <a:defRPr/>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ad>
                      <m:radPr>
                        <m:degHide m:val="on"/>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a:t>
                </a:r>
                <a14:m>
                  <m:oMath xmlns:m="http://schemas.openxmlformats.org/officeDocument/2006/math">
                    <m:rad>
                      <m:radPr>
                        <m:degHide m:val="on"/>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bậc là 1.</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có hệ số là -2, bậc là 4.</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1, bậc là 3.</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-7, bậc là 4.</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0210800" y="2915516"/>
                <a:ext cx="8330282" cy="5504584"/>
              </a:xfrm>
              <a:prstGeom prst="rect">
                <a:avLst/>
              </a:prstGeom>
              <a:blipFill>
                <a:blip r:embed="rId14"/>
                <a:stretch>
                  <a:fillRect l="-2560" b="-1772"/>
                </a:stretch>
              </a:blipFill>
            </p:spPr>
            <p:txBody>
              <a:bodyPr/>
              <a:lstStyle/>
              <a:p>
                <a:r>
                  <a:rPr lang="en-US">
                    <a:noFill/>
                  </a:rPr>
                  <a:t> </a:t>
                </a:r>
              </a:p>
            </p:txBody>
          </p:sp>
        </mc:Fallback>
      </mc:AlternateContent>
      <p:pic>
        <p:nvPicPr>
          <p:cNvPr id="30" name="Picture 29"/>
          <p:cNvPicPr>
            <a:picLocks noChangeAspect="1"/>
          </p:cNvPicPr>
          <p:nvPr/>
        </p:nvPicPr>
        <p:blipFill>
          <a:blip r:embed="rId15"/>
          <a:stretch>
            <a:fillRect/>
          </a:stretch>
        </p:blipFill>
        <p:spPr>
          <a:xfrm>
            <a:off x="3692133" y="7013371"/>
            <a:ext cx="2526069" cy="2702129"/>
          </a:xfrm>
          <a:prstGeom prst="rect">
            <a:avLst/>
          </a:prstGeom>
        </p:spPr>
      </p:pic>
    </p:spTree>
    <p:extLst>
      <p:ext uri="{BB962C8B-B14F-4D97-AF65-F5344CB8AC3E}">
        <p14:creationId xmlns:p14="http://schemas.microsoft.com/office/powerpoint/2010/main" val="201490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Effect transition="in" filter="wipe(down)">
                                      <p:cBhvr>
                                        <p:cTn id="11" dur="500"/>
                                        <p:tgtEl>
                                          <p:spTgt spid="2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5" dur="500"/>
                                        <p:tgtEl>
                                          <p:spTgt spid="2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Effect transition="in" filter="fade">
                                      <p:cBhvr>
                                        <p:cTn id="19" dur="500"/>
                                        <p:tgtEl>
                                          <p:spTgt spid="23">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animEffect transition="in" filter="barn(inVertical)">
                                      <p:cBhvr>
                                        <p:cTn id="23"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1.10 (SGK-tr14)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42053"/>
          </a:xfrm>
          <a:prstGeom prst="rect">
            <a:avLst/>
          </a:prstGeom>
        </p:spPr>
        <p:txBody>
          <a:bodyPr wrap="square">
            <a:spAutoFit/>
          </a:bodyPr>
          <a:lstStyle/>
          <a:p>
            <a:pPr algn="just" fontAlgn="base">
              <a:lnSpc>
                <a:spcPct val="150000"/>
              </a:lnSpc>
            </a:pPr>
            <a:r>
              <a:rPr lang="en-US" sz="4100">
                <a:solidFill>
                  <a:srgbClr val="000000"/>
                </a:solidFill>
                <a:latin typeface="Arial" panose="020B0604020202020204" pitchFamily="34" charset="0"/>
                <a:cs typeface="Arial" panose="020B0604020202020204" pitchFamily="34" charset="0"/>
              </a:rPr>
              <a:t>Thu gọn các đa thức sau:</a:t>
            </a:r>
          </a:p>
        </p:txBody>
      </p:sp>
      <mc:AlternateContent xmlns:mc="http://schemas.openxmlformats.org/markup-compatibility/2006" xmlns:a14="http://schemas.microsoft.com/office/drawing/2010/main">
        <mc:Choice Requires="a14">
          <p:sp>
            <p:nvSpPr>
              <p:cNvPr id="9" name="Rectangle 8"/>
              <p:cNvSpPr/>
              <p:nvPr/>
            </p:nvSpPr>
            <p:spPr>
              <a:xfrm>
                <a:off x="3926542" y="8653671"/>
                <a:ext cx="4495800" cy="1061829"/>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z</m:t>
                      </m:r>
                      <m:r>
                        <a:rPr lang="fr-FR" sz="4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1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926542" y="8653671"/>
                <a:ext cx="4495800" cy="106182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048000" y="2095500"/>
                <a:ext cx="12001197" cy="921663"/>
              </a:xfrm>
              <a:prstGeom prst="rect">
                <a:avLst/>
              </a:prstGeom>
            </p:spPr>
            <p:txBody>
              <a:bodyPr wrap="square">
                <a:spAutoFit/>
              </a:bodyPr>
              <a:lstStyle/>
              <a:p>
                <a:pPr algn="just">
                  <a:lnSpc>
                    <a:spcPct val="150000"/>
                  </a:lnSpc>
                  <a:spcAft>
                    <a:spcPts val="0"/>
                  </a:spcAft>
                </a:pPr>
                <a:r>
                  <a:rPr lang="fr-FR" sz="41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41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+20</m:t>
                    </m:r>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1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r>
                      <a:rPr lang="fr-FR" sz="4100" i="1">
                        <a:effectLst/>
                        <a:latin typeface="Cambria Math" panose="02040503050406030204" pitchFamily="18" charset="0"/>
                        <a:ea typeface="Calibri" panose="020F0502020204030204" pitchFamily="34" charset="0"/>
                        <a:cs typeface="Times New Roman" panose="02020603050405020304" pitchFamily="18" charset="0"/>
                      </a:rPr>
                      <m:t>−</m:t>
                    </m:r>
                    <m:r>
                      <a:rPr lang="fr-FR" sz="41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100">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n-US" sz="41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48000" y="2095500"/>
                <a:ext cx="12001197" cy="921663"/>
              </a:xfrm>
              <a:prstGeom prst="rect">
                <a:avLst/>
              </a:prstGeom>
              <a:blipFill>
                <a:blip r:embed="rId4"/>
                <a:stretch>
                  <a:fillRect l="-1828" b="-27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048000" y="6411098"/>
                <a:ext cx="10210800" cy="738664"/>
              </a:xfrm>
              <a:prstGeom prst="rect">
                <a:avLst/>
              </a:prstGeom>
            </p:spPr>
            <p:txBody>
              <a:bodyPr wrap="square">
                <a:spAutoFit/>
              </a:bodyPr>
              <a:lstStyle/>
              <a:p>
                <a:r>
                  <a:rPr lang="fr-FR" sz="41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0,6</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−2,7</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+0,4</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100"/>
              </a:p>
            </p:txBody>
          </p:sp>
        </mc:Choice>
        <mc:Fallback xmlns="">
          <p:sp>
            <p:nvSpPr>
              <p:cNvPr id="11" name="Rectangle 10"/>
              <p:cNvSpPr>
                <a:spLocks noRot="1" noChangeAspect="1" noMove="1" noResize="1" noEditPoints="1" noAdjustHandles="1" noChangeArrowheads="1" noChangeShapeType="1" noTextEdit="1"/>
              </p:cNvSpPr>
              <p:nvPr/>
            </p:nvSpPr>
            <p:spPr>
              <a:xfrm>
                <a:off x="3048000" y="6411098"/>
                <a:ext cx="10210800" cy="738664"/>
              </a:xfrm>
              <a:prstGeom prst="rect">
                <a:avLst/>
              </a:prstGeom>
              <a:blipFill>
                <a:blip r:embed="rId5"/>
                <a:stretch>
                  <a:fillRect l="-2149" t="-17355" b="-31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657600" y="3355141"/>
                <a:ext cx="11838049" cy="1061829"/>
              </a:xfrm>
              <a:prstGeom prst="rect">
                <a:avLst/>
              </a:prstGeom>
            </p:spPr>
            <p:txBody>
              <a:bodyPr wrap="none">
                <a:spAutoFit/>
              </a:bodyPr>
              <a:lstStyle/>
              <a:p>
                <a:pPr>
                  <a:lnSpc>
                    <a:spcPct val="150000"/>
                  </a:lnSpc>
                  <a:spcBef>
                    <a:spcPts val="600"/>
                  </a:spcBef>
                </a:pPr>
                <a14:m>
                  <m:oMathPara xmlns:m="http://schemas.openxmlformats.org/officeDocument/2006/math">
                    <m:oMathParaPr>
                      <m:jc m:val="centerGroup"/>
                    </m:oMathParaPr>
                    <m:oMath xmlns:m="http://schemas.openxmlformats.org/officeDocument/2006/math">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4</m:t>
                          </m:r>
                        </m:sup>
                      </m:sSup>
                      <m:r>
                        <a:rPr lang="en-US" sz="41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fr-FR" sz="410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4100">
                              <a:latin typeface="Cambria Math" panose="02040503050406030204" pitchFamily="18" charset="0"/>
                              <a:ea typeface="Calibri" panose="020F0502020204030204" pitchFamily="34" charset="0"/>
                              <a:cs typeface="Times New Roman" panose="02020603050405020304" pitchFamily="18" charset="0"/>
                            </a:rPr>
                            <m:t>−2+6</m:t>
                          </m:r>
                        </m:e>
                      </m:d>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r>
                        <a:rPr lang="en-US" sz="4100">
                          <a:latin typeface="Cambria Math" panose="02040503050406030204" pitchFamily="18" charset="0"/>
                          <a:ea typeface="Calibri" panose="020F0502020204030204" pitchFamily="34" charset="0"/>
                          <a:cs typeface="Times New Roman" panose="02020603050405020304" pitchFamily="18" charset="0"/>
                        </a:rPr>
                        <m:t>+</m:t>
                      </m:r>
                      <m:d>
                        <m:dPr>
                          <m:ctrlPr>
                            <a:rPr lang="en-US" sz="410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4100">
                              <a:latin typeface="Cambria Math" panose="02040503050406030204" pitchFamily="18" charset="0"/>
                              <a:ea typeface="Calibri" panose="020F0502020204030204" pitchFamily="34" charset="0"/>
                              <a:cs typeface="Times New Roman" panose="02020603050405020304" pitchFamily="18" charset="0"/>
                            </a:rPr>
                            <m:t>20+1</m:t>
                          </m:r>
                        </m:e>
                      </m:d>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latin typeface="Cambria Math" panose="02040503050406030204" pitchFamily="18" charset="0"/>
                          <a:ea typeface="Calibri" panose="020F0502020204030204" pitchFamily="34" charset="0"/>
                          <a:cs typeface="Times New Roman" panose="02020603050405020304" pitchFamily="18" charset="0"/>
                        </a:rPr>
                        <m:t>−</m:t>
                      </m:r>
                      <m:r>
                        <a:rPr lang="fr-FR" sz="4100">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2</m:t>
                          </m:r>
                        </m:sup>
                      </m:sSup>
                      <m:r>
                        <a:rPr lang="fr-FR" sz="41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sz="4100" i="1">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657600" y="3355141"/>
                <a:ext cx="11838049" cy="10618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657600" y="4632123"/>
                <a:ext cx="8664936" cy="1061829"/>
              </a:xfrm>
              <a:prstGeom prst="rect">
                <a:avLst/>
              </a:prstGeom>
            </p:spPr>
            <p:txBody>
              <a:bodyPr wrap="none">
                <a:spAutoFit/>
              </a:bodyPr>
              <a:lstStyle/>
              <a:p>
                <a:pPr lvl="0">
                  <a:lnSpc>
                    <a:spcPct val="150000"/>
                  </a:lnSpc>
                  <a:spcBef>
                    <a:spcPts val="600"/>
                  </a:spcBef>
                </a:pPr>
                <a14:m>
                  <m:oMathPara xmlns:m="http://schemas.openxmlformats.org/officeDocument/2006/math">
                    <m:oMathParaPr>
                      <m:jc m:val="centerGroup"/>
                    </m:oMathParaPr>
                    <m:oMath xmlns:m="http://schemas.openxmlformats.org/officeDocument/2006/math">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sz="410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3657600" y="4632123"/>
                <a:ext cx="8664936" cy="106182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693459" y="7629944"/>
                <a:ext cx="9658029" cy="738664"/>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0,6+0,4</m:t>
                          </m:r>
                        </m:e>
                      </m:d>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−2,7</m:t>
                          </m:r>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e>
                      </m:d>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100">
                  <a:solidFill>
                    <a:prstClr val="black"/>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3693459" y="7629944"/>
                <a:ext cx="9658029" cy="738664"/>
              </a:xfrm>
              <a:prstGeom prst="rect">
                <a:avLst/>
              </a:prstGeom>
              <a:blipFill>
                <a:blip r:embed="rId8"/>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9"/>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10"/>
          <a:stretch>
            <a:fillRect/>
          </a:stretch>
        </p:blipFill>
        <p:spPr>
          <a:xfrm>
            <a:off x="384861" y="419100"/>
            <a:ext cx="1572865" cy="1448239"/>
          </a:xfrm>
          <a:prstGeom prst="rect">
            <a:avLst/>
          </a:prstGeom>
        </p:spPr>
      </p:pic>
    </p:spTree>
    <p:extLst>
      <p:ext uri="{BB962C8B-B14F-4D97-AF65-F5344CB8AC3E}">
        <p14:creationId xmlns:p14="http://schemas.microsoft.com/office/powerpoint/2010/main" val="31859257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9" grpId="0"/>
      <p:bldP spid="23" grpId="0"/>
      <p:bldP spid="11" grpId="0"/>
      <p:bldP spid="17" grpId="0"/>
      <p:bldP spid="21"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sp>
        <p:nvSpPr>
          <p:cNvPr id="14" name="Rectangle 13"/>
          <p:cNvSpPr/>
          <p:nvPr/>
        </p:nvSpPr>
        <p:spPr>
          <a:xfrm>
            <a:off x="762000" y="701146"/>
            <a:ext cx="6162264" cy="9622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Bài tập 1.11 (SGK-tr14)</a:t>
            </a:r>
            <a:endParaRPr kumimoji="0" lang="en-US" sz="43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3603621" y="1968072"/>
            <a:ext cx="12910149" cy="942053"/>
          </a:xfrm>
          <a:prstGeom prst="rect">
            <a:avLst/>
          </a:prstGeom>
        </p:spPr>
        <p:txBody>
          <a:bodyPr wrap="square">
            <a:spAutoFit/>
          </a:bodyPr>
          <a:lstStyle/>
          <a:p>
            <a:pPr algn="just" fontAlgn="base">
              <a:lnSpc>
                <a:spcPct val="150000"/>
              </a:lnSpc>
            </a:pPr>
            <a:r>
              <a:rPr lang="en-US" sz="4200">
                <a:solidFill>
                  <a:schemeClr val="bg1"/>
                </a:solidFill>
                <a:latin typeface="Arial" panose="020B0604020202020204" pitchFamily="34" charset="0"/>
                <a:cs typeface="Arial" panose="020B0604020202020204" pitchFamily="34" charset="0"/>
              </a:rPr>
              <a:t>Thu gọn (nếu cần) và tìm bậc của mỗi đa thức:</a:t>
            </a:r>
          </a:p>
        </p:txBody>
      </p:sp>
      <mc:AlternateContent xmlns:mc="http://schemas.openxmlformats.org/markup-compatibility/2006" xmlns:a14="http://schemas.microsoft.com/office/drawing/2010/main">
        <mc:Choice Requires="a14">
          <p:sp>
            <p:nvSpPr>
              <p:cNvPr id="6" name="Rectangle 5"/>
              <p:cNvSpPr/>
              <p:nvPr/>
            </p:nvSpPr>
            <p:spPr>
              <a:xfrm>
                <a:off x="835431" y="4000500"/>
                <a:ext cx="7210372" cy="738664"/>
              </a:xfrm>
              <a:prstGeom prst="rect">
                <a:avLst/>
              </a:prstGeom>
            </p:spPr>
            <p:txBody>
              <a:bodyPr wrap="none">
                <a:spAutoFit/>
              </a:bodyPr>
              <a:lstStyle/>
              <a:p>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200" b="0" i="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2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200"/>
              </a:p>
            </p:txBody>
          </p:sp>
        </mc:Choice>
        <mc:Fallback xmlns="">
          <p:sp>
            <p:nvSpPr>
              <p:cNvPr id="6" name="Rectangle 5"/>
              <p:cNvSpPr>
                <a:spLocks noRot="1" noChangeAspect="1" noMove="1" noResize="1" noEditPoints="1" noAdjustHandles="1" noChangeArrowheads="1" noChangeShapeType="1" noTextEdit="1"/>
              </p:cNvSpPr>
              <p:nvPr/>
            </p:nvSpPr>
            <p:spPr>
              <a:xfrm>
                <a:off x="835431" y="4000500"/>
                <a:ext cx="7210372" cy="738664"/>
              </a:xfrm>
              <a:prstGeom prst="rect">
                <a:avLst/>
              </a:prstGeom>
              <a:blipFill>
                <a:blip r:embed="rId2"/>
                <a:stretch>
                  <a:fillRect l="-3212" t="-18182" b="-35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763320" y="4008194"/>
                <a:ext cx="7768089" cy="738664"/>
              </a:xfrm>
              <a:prstGeom prst="rect">
                <a:avLst/>
              </a:prstGeom>
            </p:spPr>
            <p:txBody>
              <a:bodyPr wrap="none">
                <a:spAutoFit/>
              </a:bodyPr>
              <a:lstStyle/>
              <a:p>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200"/>
              </a:p>
            </p:txBody>
          </p:sp>
        </mc:Choice>
        <mc:Fallback xmlns="">
          <p:sp>
            <p:nvSpPr>
              <p:cNvPr id="9" name="Rectangle 8"/>
              <p:cNvSpPr>
                <a:spLocks noRot="1" noChangeAspect="1" noMove="1" noResize="1" noEditPoints="1" noAdjustHandles="1" noChangeArrowheads="1" noChangeShapeType="1" noTextEdit="1"/>
              </p:cNvSpPr>
              <p:nvPr/>
            </p:nvSpPr>
            <p:spPr>
              <a:xfrm>
                <a:off x="9763320" y="4008194"/>
                <a:ext cx="7768089" cy="738664"/>
              </a:xfrm>
              <a:prstGeom prst="rect">
                <a:avLst/>
              </a:prstGeom>
              <a:blipFill>
                <a:blip r:embed="rId3"/>
                <a:stretch>
                  <a:fillRect l="-3061" t="-19008" b="-35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326142" y="5297401"/>
                <a:ext cx="5431743" cy="738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2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200"/>
              </a:p>
            </p:txBody>
          </p:sp>
        </mc:Choice>
        <mc:Fallback xmlns="">
          <p:sp>
            <p:nvSpPr>
              <p:cNvPr id="10" name="Rectangle 9"/>
              <p:cNvSpPr>
                <a:spLocks noRot="1" noChangeAspect="1" noMove="1" noResize="1" noEditPoints="1" noAdjustHandles="1" noChangeArrowheads="1" noChangeShapeType="1" noTextEdit="1"/>
              </p:cNvSpPr>
              <p:nvPr/>
            </p:nvSpPr>
            <p:spPr>
              <a:xfrm>
                <a:off x="1326142" y="5297401"/>
                <a:ext cx="5431743" cy="7386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53580" y="6645414"/>
                <a:ext cx="3510898" cy="738664"/>
              </a:xfrm>
              <a:prstGeom prst="rect">
                <a:avLst/>
              </a:prstGeom>
            </p:spPr>
            <p:txBody>
              <a:bodyPr wrap="none">
                <a:spAutoFit/>
              </a:bodyPr>
              <a:lstStyle/>
              <a:p>
                <a14:m>
                  <m:oMath xmlns:m="http://schemas.openxmlformats.org/officeDocument/2006/math">
                    <m:r>
                      <a:rPr lang="fr-FR" sz="4200" i="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oMath>
                </a14:m>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 Có bậc là 4</a:t>
                </a:r>
                <a:endParaRPr lang="en-US" sz="4200"/>
              </a:p>
            </p:txBody>
          </p:sp>
        </mc:Choice>
        <mc:Fallback xmlns="">
          <p:sp>
            <p:nvSpPr>
              <p:cNvPr id="11" name="Rectangle 10"/>
              <p:cNvSpPr>
                <a:spLocks noRot="1" noChangeAspect="1" noMove="1" noResize="1" noEditPoints="1" noAdjustHandles="1" noChangeArrowheads="1" noChangeShapeType="1" noTextEdit="1"/>
              </p:cNvSpPr>
              <p:nvPr/>
            </p:nvSpPr>
            <p:spPr>
              <a:xfrm>
                <a:off x="1553580" y="6645414"/>
                <a:ext cx="3510898" cy="738664"/>
              </a:xfrm>
              <a:prstGeom prst="rect">
                <a:avLst/>
              </a:prstGeom>
              <a:blipFill>
                <a:blip r:embed="rId5"/>
                <a:stretch>
                  <a:fillRect t="-18182" r="-5556" b="-35537"/>
                </a:stretch>
              </a:blipFill>
            </p:spPr>
            <p:txBody>
              <a:bodyPr/>
              <a:lstStyle/>
              <a:p>
                <a:r>
                  <a:rPr lang="en-US">
                    <a:noFill/>
                  </a:rPr>
                  <a:t> </a:t>
                </a:r>
              </a:p>
            </p:txBody>
          </p:sp>
        </mc:Fallback>
      </mc:AlternateContent>
      <p:cxnSp>
        <p:nvCxnSpPr>
          <p:cNvPr id="13" name="Straight Connector 12"/>
          <p:cNvCxnSpPr/>
          <p:nvPr/>
        </p:nvCxnSpPr>
        <p:spPr>
          <a:xfrm>
            <a:off x="8991600" y="3836338"/>
            <a:ext cx="0" cy="793656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10369555" y="5297401"/>
                <a:ext cx="2859693" cy="738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200"/>
              </a:p>
            </p:txBody>
          </p:sp>
        </mc:Choice>
        <mc:Fallback xmlns="">
          <p:sp>
            <p:nvSpPr>
              <p:cNvPr id="26" name="Rectangle 25"/>
              <p:cNvSpPr>
                <a:spLocks noRot="1" noChangeAspect="1" noMove="1" noResize="1" noEditPoints="1" noAdjustHandles="1" noChangeArrowheads="1" noChangeShapeType="1" noTextEdit="1"/>
              </p:cNvSpPr>
              <p:nvPr/>
            </p:nvSpPr>
            <p:spPr>
              <a:xfrm>
                <a:off x="10369555" y="5297401"/>
                <a:ext cx="2859693" cy="7386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0287000" y="6491525"/>
                <a:ext cx="3629520" cy="1061829"/>
              </a:xfrm>
              <a:prstGeom prst="rect">
                <a:avLst/>
              </a:prstGeom>
            </p:spPr>
            <p:txBody>
              <a:bodyPr wrap="none">
                <a:spAutoFit/>
              </a:bodyPr>
              <a:lstStyle/>
              <a:p>
                <a:pPr lvl="0" algn="just">
                  <a:lnSpc>
                    <a:spcPct val="150000"/>
                  </a:lnSpc>
                </a:pPr>
                <a14:m>
                  <m:oMath xmlns:m="http://schemas.openxmlformats.org/officeDocument/2006/math">
                    <m:r>
                      <a:rPr lang="fr-FR" sz="4200" i="1">
                        <a:solidFill>
                          <a:prstClr val="white"/>
                        </a:solidFill>
                        <a:latin typeface="Cambria Math" panose="02040503050406030204" pitchFamily="18" charset="0"/>
                        <a:ea typeface="Cambria Math" panose="02040503050406030204" pitchFamily="18" charset="0"/>
                        <a:cs typeface="Arial" panose="020B0604020202020204" pitchFamily="34" charset="0"/>
                      </a:rPr>
                      <m:t>→ </m:t>
                    </m:r>
                  </m:oMath>
                </a14:m>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Có bậc là 2.</a:t>
                </a:r>
                <a:endParaRPr lang="en-US" sz="42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0287000" y="6491525"/>
                <a:ext cx="3629520" cy="1061829"/>
              </a:xfrm>
              <a:prstGeom prst="rect">
                <a:avLst/>
              </a:prstGeom>
              <a:blipFill>
                <a:blip r:embed="rId7"/>
                <a:stretch>
                  <a:fillRect r="-5546" b="-14368"/>
                </a:stretch>
              </a:blipFill>
            </p:spPr>
            <p:txBody>
              <a:bodyPr/>
              <a:lstStyle/>
              <a:p>
                <a:r>
                  <a:rPr lang="en-US">
                    <a:noFill/>
                  </a:rPr>
                  <a:t> </a:t>
                </a:r>
              </a:p>
            </p:txBody>
          </p:sp>
        </mc:Fallback>
      </mc:AlternateContent>
      <p:pic>
        <p:nvPicPr>
          <p:cNvPr id="28" name="Picture 27"/>
          <p:cNvPicPr>
            <a:picLocks noChangeAspect="1"/>
          </p:cNvPicPr>
          <p:nvPr/>
        </p:nvPicPr>
        <p:blipFill>
          <a:blip r:embed="rId8"/>
          <a:stretch>
            <a:fillRect/>
          </a:stretch>
        </p:blipFill>
        <p:spPr>
          <a:xfrm>
            <a:off x="16306800" y="209998"/>
            <a:ext cx="1786283" cy="1731414"/>
          </a:xfrm>
          <a:prstGeom prst="rect">
            <a:avLst/>
          </a:prstGeom>
        </p:spPr>
      </p:pic>
      <p:pic>
        <p:nvPicPr>
          <p:cNvPr id="29" name="Picture 28"/>
          <p:cNvPicPr>
            <a:picLocks noChangeAspect="1"/>
          </p:cNvPicPr>
          <p:nvPr/>
        </p:nvPicPr>
        <p:blipFill>
          <a:blip r:embed="rId9"/>
          <a:stretch>
            <a:fillRect/>
          </a:stretch>
        </p:blipFill>
        <p:spPr>
          <a:xfrm>
            <a:off x="7620000" y="7179318"/>
            <a:ext cx="1883827" cy="2840982"/>
          </a:xfrm>
          <a:prstGeom prst="rect">
            <a:avLst/>
          </a:prstGeom>
        </p:spPr>
      </p:pic>
      <p:pic>
        <p:nvPicPr>
          <p:cNvPr id="31" name="Picture 30"/>
          <p:cNvPicPr>
            <a:picLocks noChangeAspect="1"/>
          </p:cNvPicPr>
          <p:nvPr/>
        </p:nvPicPr>
        <p:blipFill>
          <a:blip r:embed="rId10"/>
          <a:stretch>
            <a:fillRect/>
          </a:stretch>
        </p:blipFill>
        <p:spPr>
          <a:xfrm>
            <a:off x="17184674" y="8762167"/>
            <a:ext cx="908409" cy="1408232"/>
          </a:xfrm>
          <a:prstGeom prst="rect">
            <a:avLst/>
          </a:prstGeom>
        </p:spPr>
      </p:pic>
      <p:pic>
        <p:nvPicPr>
          <p:cNvPr id="32" name="Picture 31"/>
          <p:cNvPicPr>
            <a:picLocks noChangeAspect="1"/>
          </p:cNvPicPr>
          <p:nvPr/>
        </p:nvPicPr>
        <p:blipFill>
          <a:blip r:embed="rId11"/>
          <a:stretch>
            <a:fillRect/>
          </a:stretch>
        </p:blipFill>
        <p:spPr>
          <a:xfrm rot="18690423">
            <a:off x="368983" y="9115002"/>
            <a:ext cx="928108" cy="1103010"/>
          </a:xfrm>
          <a:prstGeom prst="rect">
            <a:avLst/>
          </a:prstGeom>
        </p:spPr>
      </p:pic>
    </p:spTree>
    <p:extLst>
      <p:ext uri="{BB962C8B-B14F-4D97-AF65-F5344CB8AC3E}">
        <p14:creationId xmlns:p14="http://schemas.microsoft.com/office/powerpoint/2010/main" val="353729840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6" grpId="0"/>
      <p:bldP spid="9" grpId="0"/>
      <p:bldP spid="10" grpId="0"/>
      <p:bldP spid="11"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sp>
        <p:nvSpPr>
          <p:cNvPr id="31" name="Rectangle 30"/>
          <p:cNvSpPr/>
          <p:nvPr/>
        </p:nvSpPr>
        <p:spPr>
          <a:xfrm>
            <a:off x="4959777" y="3695933"/>
            <a:ext cx="9144000" cy="1609736"/>
          </a:xfrm>
          <a:prstGeom prst="rect">
            <a:avLst/>
          </a:prstGeom>
        </p:spPr>
        <p:txBody>
          <a:bodyPr>
            <a:spAutoFit/>
          </a:bodyPr>
          <a:lstStyle/>
          <a:p>
            <a:pPr lvl="0" algn="ctr">
              <a:lnSpc>
                <a:spcPct val="150000"/>
              </a:lnSpc>
            </a:pPr>
            <a:r>
              <a:rPr lang="en-US" sz="7500" b="1">
                <a:solidFill>
                  <a:srgbClr val="5B96A9"/>
                </a:solidFill>
                <a:latin typeface="Arial" panose="020B0604020202020204" pitchFamily="34" charset="0"/>
                <a:cs typeface="Arial" panose="020B0604020202020204" pitchFamily="34" charset="0"/>
              </a:rPr>
              <a:t>VẬN DỤNG</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2450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3">
                <a:extLst>
                  <a:ext uri="{96DAC541-7B7A-43D3-8B79-37D633B846F1}">
                    <asvg:svgBlip xmlns:asvg="http://schemas.microsoft.com/office/drawing/2016/SVG/main" r:embed="rId4"/>
                  </a:ext>
                </a:extLst>
              </a:blip>
              <a:stretch>
                <a:fillRect/>
              </a:stretch>
            </a:blipFill>
          </p:spPr>
        </p:sp>
      </p:grpSp>
      <p:pic>
        <p:nvPicPr>
          <p:cNvPr id="36" name="Picture 35"/>
          <p:cNvPicPr>
            <a:picLocks noChangeAspect="1"/>
          </p:cNvPicPr>
          <p:nvPr/>
        </p:nvPicPr>
        <p:blipFill>
          <a:blip r:embed="rId5"/>
          <a:stretch>
            <a:fillRect/>
          </a:stretch>
        </p:blipFill>
        <p:spPr>
          <a:xfrm rot="14162721">
            <a:off x="245484" y="-58349"/>
            <a:ext cx="810532" cy="1405766"/>
          </a:xfrm>
          <a:prstGeom prst="rect">
            <a:avLst/>
          </a:prstGeom>
        </p:spPr>
      </p:pic>
      <p:pic>
        <p:nvPicPr>
          <p:cNvPr id="39" name="Picture 38"/>
          <p:cNvPicPr>
            <a:picLocks noChangeAspect="1"/>
          </p:cNvPicPr>
          <p:nvPr/>
        </p:nvPicPr>
        <p:blipFill>
          <a:blip r:embed="rId6"/>
          <a:stretch>
            <a:fillRect/>
          </a:stretch>
        </p:blipFill>
        <p:spPr>
          <a:xfrm>
            <a:off x="586456" y="9478804"/>
            <a:ext cx="873677" cy="770096"/>
          </a:xfrm>
          <a:prstGeom prst="rect">
            <a:avLst/>
          </a:prstGeom>
        </p:spPr>
      </p:pic>
      <p:sp>
        <p:nvSpPr>
          <p:cNvPr id="22" name="Rectangle 21"/>
          <p:cNvSpPr/>
          <p:nvPr/>
        </p:nvSpPr>
        <p:spPr>
          <a:xfrm>
            <a:off x="1774437" y="419100"/>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1.12 (SGK-tr14)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7961802" y="480919"/>
            <a:ext cx="8763000" cy="881395"/>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3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Thu gọn</a:t>
            </a:r>
            <a:r>
              <a:rPr kumimoji="0" lang="en-US" sz="39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rPr>
              <a:t> rồi tính giá trị của đa thức:</a:t>
            </a:r>
            <a:endParaRPr kumimoji="0" lang="en-US" sz="3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Oval Callout 37"/>
          <p:cNvSpPr/>
          <p:nvPr/>
        </p:nvSpPr>
        <p:spPr>
          <a:xfrm>
            <a:off x="8377823" y="332237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7"/>
          <a:stretch>
            <a:fillRect/>
          </a:stretch>
        </p:blipFill>
        <p:spPr>
          <a:xfrm>
            <a:off x="15163800" y="7147540"/>
            <a:ext cx="2526069" cy="2702129"/>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902523" y="5968930"/>
                <a:ext cx="15318677" cy="3578287"/>
              </a:xfrm>
              <a:prstGeom prst="rect">
                <a:avLst/>
              </a:prstGeom>
            </p:spPr>
            <p:txBody>
              <a:bodyPr wrap="square">
                <a:spAutoFit/>
              </a:bodyPr>
              <a:lstStyle/>
              <a:p>
                <a:pPr algn="just">
                  <a:lnSpc>
                    <a:spcPct val="150000"/>
                  </a:lnSpc>
                  <a:spcAft>
                    <a:spcPts val="0"/>
                  </a:spcAft>
                </a:pPr>
                <a:r>
                  <a:rPr lang="en-US" sz="3900">
                    <a:effectLst/>
                    <a:latin typeface="Arial" panose="020B0604020202020204" pitchFamily="34" charset="0"/>
                    <a:ea typeface="Dotum" panose="020B0600000101010101" pitchFamily="34" charset="-127"/>
                    <a:cs typeface="Arial" panose="020B0604020202020204" pitchFamily="34" charset="0"/>
                  </a:rPr>
                  <a:t>Thay</a:t>
                </a:r>
                <a:r>
                  <a:rPr lang="en-US" sz="39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900">
                        <a:effectLst/>
                        <a:latin typeface="Cambria Math" panose="02040503050406030204" pitchFamily="18" charset="0"/>
                        <a:ea typeface="Calibri" panose="020F0502020204030204" pitchFamily="34" charset="0"/>
                        <a:cs typeface="Times New Roman" panose="02020603050405020304" pitchFamily="18" charset="0"/>
                      </a:rPr>
                      <m:t>x</m:t>
                    </m:r>
                    <m:r>
                      <a:rPr lang="fr-FR" sz="3900">
                        <a:effectLst/>
                        <a:latin typeface="Cambria Math" panose="02040503050406030204" pitchFamily="18" charset="0"/>
                        <a:ea typeface="Calibri" panose="020F0502020204030204" pitchFamily="34" charset="0"/>
                        <a:cs typeface="Times New Roman" panose="02020603050405020304" pitchFamily="18" charset="0"/>
                      </a:rPr>
                      <m:t>=0,5</m:t>
                    </m:r>
                  </m:oMath>
                </a14:m>
                <a:r>
                  <a:rPr lang="fr-FR" sz="39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fr-FR" sz="3900">
                        <a:effectLst/>
                        <a:latin typeface="Cambria Math" panose="02040503050406030204" pitchFamily="18" charset="0"/>
                        <a:ea typeface="Calibri" panose="020F0502020204030204" pitchFamily="34" charset="0"/>
                        <a:cs typeface="Times New Roman" panose="02020603050405020304" pitchFamily="18" charset="0"/>
                      </a:rPr>
                      <m:t>y</m:t>
                    </m:r>
                    <m:r>
                      <a:rPr lang="fr-FR" sz="39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900">
                    <a:effectLst/>
                    <a:latin typeface="Arial" panose="020B0604020202020204" pitchFamily="34" charset="0"/>
                    <a:ea typeface="Dotum" panose="020B0600000101010101" pitchFamily="34" charset="-127"/>
                    <a:cs typeface="Arial" panose="020B0604020202020204" pitchFamily="34" charset="0"/>
                  </a:rPr>
                  <a:t> vào M, ta có:</a:t>
                </a: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M</m:t>
                      </m:r>
                      <m:r>
                        <a:rPr lang="en-US" sz="39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90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900">
                              <a:effectLst/>
                              <a:latin typeface="Cambria Math" panose="02040503050406030204" pitchFamily="18" charset="0"/>
                              <a:ea typeface="Arial" panose="020B0604020202020204" pitchFamily="34" charset="0"/>
                              <a:cs typeface="Times New Roman" panose="02020603050405020304" pitchFamily="18" charset="0"/>
                            </a:rPr>
                            <m:t>2</m:t>
                          </m:r>
                        </m:den>
                      </m:f>
                      <m:r>
                        <a:rPr lang="en-US" sz="3900">
                          <a:effectLst/>
                          <a:latin typeface="Cambria Math" panose="02040503050406030204" pitchFamily="18" charset="0"/>
                          <a:ea typeface="Arial" panose="020B0604020202020204" pitchFamily="34" charset="0"/>
                          <a:cs typeface="Times New Roman" panose="02020603050405020304" pitchFamily="18" charset="0"/>
                        </a:rPr>
                        <m:t>.0,5 </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.1</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6.0,5 .1=</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900">
                              <a:effectLst/>
                              <a:latin typeface="Cambria Math" panose="02040503050406030204" pitchFamily="18" charset="0"/>
                              <a:ea typeface="Arial" panose="020B0604020202020204" pitchFamily="34" charset="0"/>
                              <a:cs typeface="Times New Roman" panose="02020603050405020304" pitchFamily="18" charset="0"/>
                            </a:rPr>
                            <m:t>9</m:t>
                          </m:r>
                        </m:num>
                        <m:den>
                          <m:r>
                            <a:rPr lang="en-US" sz="3900">
                              <a:effectLst/>
                              <a:latin typeface="Cambria Math" panose="02040503050406030204" pitchFamily="18" charset="0"/>
                              <a:ea typeface="Arial" panose="020B0604020202020204" pitchFamily="34" charset="0"/>
                              <a:cs typeface="Times New Roman" panose="02020603050405020304" pitchFamily="18" charset="0"/>
                            </a:rPr>
                            <m:t>4</m:t>
                          </m:r>
                        </m:den>
                      </m:f>
                    </m:oMath>
                  </m:oMathPara>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900">
                    <a:effectLst/>
                    <a:latin typeface="Arial" panose="020B0604020202020204" pitchFamily="34" charset="0"/>
                    <a:ea typeface="Dotum" panose="020B0600000101010101" pitchFamily="34" charset="-127"/>
                    <a:cs typeface="Arial" panose="020B0604020202020204" pitchFamily="34" charset="0"/>
                  </a:rPr>
                  <a:t>Vậy                tại </a:t>
                </a:r>
                <a14:m>
                  <m:oMath xmlns:m="http://schemas.openxmlformats.org/officeDocument/2006/math">
                    <m:r>
                      <m:rPr>
                        <m:sty m:val="p"/>
                      </m:rPr>
                      <a:rPr lang="en-US" sz="3900">
                        <a:effectLst/>
                        <a:latin typeface="Cambria Math" panose="02040503050406030204" pitchFamily="18" charset="0"/>
                        <a:ea typeface="Dotum" panose="020B0600000101010101" pitchFamily="34" charset="-127"/>
                        <a:cs typeface="Times New Roman" panose="02020603050405020304" pitchFamily="18" charset="0"/>
                      </a:rPr>
                      <m:t>x</m:t>
                    </m:r>
                    <m:r>
                      <a:rPr lang="en-US" sz="3900">
                        <a:effectLst/>
                        <a:latin typeface="Cambria Math" panose="02040503050406030204" pitchFamily="18" charset="0"/>
                        <a:ea typeface="Dotum" panose="020B0600000101010101" pitchFamily="34" charset="-127"/>
                        <a:cs typeface="Times New Roman" panose="02020603050405020304" pitchFamily="18" charset="0"/>
                      </a:rPr>
                      <m:t>=0,5 </m:t>
                    </m:r>
                  </m:oMath>
                </a14:m>
                <a:r>
                  <a:rPr lang="en-US" sz="3900">
                    <a:effectLst/>
                    <a:latin typeface="Arial" panose="020B0604020202020204" pitchFamily="34" charset="0"/>
                    <a:ea typeface="Dotum" panose="020B0600000101010101" pitchFamily="34" charset="-127"/>
                    <a:cs typeface="Arial" panose="020B0604020202020204" pitchFamily="34" charset="0"/>
                  </a:rPr>
                  <a:t>và </a:t>
                </a:r>
                <a14:m>
                  <m:oMath xmlns:m="http://schemas.openxmlformats.org/officeDocument/2006/math">
                    <m:r>
                      <m:rPr>
                        <m:sty m:val="p"/>
                      </m:rPr>
                      <a:rPr lang="en-US" sz="3900">
                        <a:effectLst/>
                        <a:latin typeface="Cambria Math" panose="02040503050406030204" pitchFamily="18" charset="0"/>
                        <a:ea typeface="Dotum" panose="020B0600000101010101" pitchFamily="34" charset="-127"/>
                        <a:cs typeface="Times New Roman" panose="02020603050405020304" pitchFamily="18" charset="0"/>
                      </a:rPr>
                      <m:t>y</m:t>
                    </m:r>
                    <m:r>
                      <a:rPr lang="en-US" sz="3900">
                        <a:effectLst/>
                        <a:latin typeface="Cambria Math" panose="02040503050406030204" pitchFamily="18" charset="0"/>
                        <a:ea typeface="Dotum" panose="020B0600000101010101" pitchFamily="34" charset="-127"/>
                        <a:cs typeface="Times New Roman" panose="02020603050405020304" pitchFamily="18" charset="0"/>
                      </a:rPr>
                      <m:t>=</m:t>
                    </m:r>
                    <m:r>
                      <a:rPr lang="en-US" sz="3900" i="1">
                        <a:effectLst/>
                        <a:latin typeface="Cambria Math" panose="02040503050406030204" pitchFamily="18" charset="0"/>
                        <a:ea typeface="Dotum" panose="020B0600000101010101" pitchFamily="34" charset="-127"/>
                        <a:cs typeface="Times New Roman" panose="02020603050405020304" pitchFamily="18" charset="0"/>
                      </a:rPr>
                      <m:t>−</m:t>
                    </m:r>
                    <m:r>
                      <a:rPr lang="en-US" sz="3900">
                        <a:effectLst/>
                        <a:latin typeface="Cambria Math" panose="02040503050406030204" pitchFamily="18" charset="0"/>
                        <a:ea typeface="Dotum" panose="020B0600000101010101" pitchFamily="34" charset="-127"/>
                        <a:cs typeface="Times New Roman" panose="02020603050405020304" pitchFamily="18" charset="0"/>
                      </a:rPr>
                      <m:t>1</m:t>
                    </m:r>
                  </m:oMath>
                </a14:m>
                <a:endParaRPr lang="en-US" sz="39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902523" y="5968930"/>
                <a:ext cx="15318677" cy="3578287"/>
              </a:xfrm>
              <a:prstGeom prst="rect">
                <a:avLst/>
              </a:prstGeom>
              <a:blipFill>
                <a:blip r:embed="rId13"/>
                <a:stretch>
                  <a:fillRect l="-1353" b="-3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501721" y="1841194"/>
                <a:ext cx="15490524" cy="881395"/>
              </a:xfrm>
              <a:prstGeom prst="rect">
                <a:avLst/>
              </a:prstGeom>
            </p:spPr>
            <p:txBody>
              <a:bodyPr wrap="square">
                <a:spAutoFit/>
              </a:bodyPr>
              <a:lstStyle/>
              <a:p>
                <a:pPr lvl="0" algn="just">
                  <a:lnSpc>
                    <a:spcPct val="150000"/>
                  </a:lnSpc>
                </a:pPr>
                <a:r>
                  <a:rPr lang="fr-FR" sz="3900">
                    <a:solidFill>
                      <a:prstClr val="black"/>
                    </a:solidFill>
                    <a:latin typeface="Arial" panose="020B0604020202020204" pitchFamily="34" charset="0"/>
                    <a:ea typeface="Calibri" panose="020F0502020204030204" pitchFamily="34" charset="0"/>
                    <a:cs typeface="Arial" panose="020B0604020202020204" pitchFamily="34" charset="0"/>
                  </a:rPr>
                  <a:t>; Tại </a:t>
                </a:r>
                <a14:m>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=0,5</m:t>
                    </m:r>
                  </m:oMath>
                </a14:m>
                <a:r>
                  <a:rPr lang="fr-FR" sz="39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39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501721" y="1841194"/>
                <a:ext cx="15490524" cy="881395"/>
              </a:xfrm>
              <a:prstGeom prst="rect">
                <a:avLst/>
              </a:prstGeom>
              <a:blipFill>
                <a:blip r:embed="rId14"/>
                <a:stretch>
                  <a:fillRect l="-1338"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479" y="1761097"/>
                <a:ext cx="13189560"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3900"/>
              </a:p>
            </p:txBody>
          </p:sp>
        </mc:Choice>
        <mc:Fallback xmlns="">
          <p:sp>
            <p:nvSpPr>
              <p:cNvPr id="9" name="Rectangle 8"/>
              <p:cNvSpPr>
                <a:spLocks noRot="1" noChangeAspect="1" noMove="1" noResize="1" noEditPoints="1" noAdjustHandles="1" noChangeArrowheads="1" noChangeShapeType="1" noTextEdit="1"/>
              </p:cNvSpPr>
              <p:nvPr/>
            </p:nvSpPr>
            <p:spPr>
              <a:xfrm>
                <a:off x="-4479" y="1761097"/>
                <a:ext cx="13189560"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0" y="4570345"/>
                <a:ext cx="13189560"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3900"/>
              </a:p>
            </p:txBody>
          </p:sp>
        </mc:Choice>
        <mc:Fallback xmlns="">
          <p:sp>
            <p:nvSpPr>
              <p:cNvPr id="24" name="Rectangle 23"/>
              <p:cNvSpPr>
                <a:spLocks noRot="1" noChangeAspect="1" noMove="1" noResize="1" noEditPoints="1" noAdjustHandles="1" noChangeArrowheads="1" noChangeShapeType="1" noTextEdit="1"/>
              </p:cNvSpPr>
              <p:nvPr/>
            </p:nvSpPr>
            <p:spPr>
              <a:xfrm>
                <a:off x="0" y="4570345"/>
                <a:ext cx="13189560"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0896600" y="4580497"/>
                <a:ext cx="4112546"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39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9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9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oMath>
                  </m:oMathPara>
                </a14:m>
                <a:endParaRPr lang="en-US" sz="3900"/>
              </a:p>
            </p:txBody>
          </p:sp>
        </mc:Choice>
        <mc:Fallback xmlns="">
          <p:sp>
            <p:nvSpPr>
              <p:cNvPr id="25" name="Rectangle 24"/>
              <p:cNvSpPr>
                <a:spLocks noRot="1" noChangeAspect="1" noMove="1" noResize="1" noEditPoints="1" noAdjustHandles="1" noChangeArrowheads="1" noChangeShapeType="1" noTextEdit="1"/>
              </p:cNvSpPr>
              <p:nvPr/>
            </p:nvSpPr>
            <p:spPr>
              <a:xfrm>
                <a:off x="10896600" y="4580497"/>
                <a:ext cx="4112546"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58238" y="8423326"/>
                <a:ext cx="2091214" cy="1215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M</m:t>
                      </m:r>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9</m:t>
                          </m:r>
                        </m:num>
                        <m:den>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oMath>
                  </m:oMathPara>
                </a14:m>
                <a:endParaRPr lang="en-US"/>
              </a:p>
            </p:txBody>
          </p:sp>
        </mc:Choice>
        <mc:Fallback xmlns="">
          <p:sp>
            <p:nvSpPr>
              <p:cNvPr id="10" name="Rectangle 9"/>
              <p:cNvSpPr>
                <a:spLocks noRot="1" noChangeAspect="1" noMove="1" noResize="1" noEditPoints="1" noAdjustHandles="1" noChangeArrowheads="1" noChangeShapeType="1" noTextEdit="1"/>
              </p:cNvSpPr>
              <p:nvPr/>
            </p:nvSpPr>
            <p:spPr>
              <a:xfrm>
                <a:off x="2858238" y="8423326"/>
                <a:ext cx="2091214" cy="1215974"/>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35674906"/>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5" dur="500"/>
                                        <p:tgtEl>
                                          <p:spTgt spid="6">
                                            <p:txEl>
                                              <p:pRg st="0" end="0"/>
                                            </p:txEl>
                                          </p:spTgt>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childTnLst>
                          </p:cTn>
                        </p:par>
                        <p:par>
                          <p:cTn id="40" fill="hold">
                            <p:stCondLst>
                              <p:cond delay="2000"/>
                            </p:stCondLst>
                            <p:childTnLst>
                              <p:par>
                                <p:cTn id="41" presetID="14" presetClass="entr" presetSubtype="10" fill="hold"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43" dur="500"/>
                                        <p:tgtEl>
                                          <p:spTgt spid="6">
                                            <p:txEl>
                                              <p:pRg st="2" end="2"/>
                                            </p:tx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38" grpId="0" animBg="1"/>
      <p:bldP spid="7" grpId="0"/>
      <p:bldP spid="9" grpId="0"/>
      <p:bldP spid="24" grpId="0"/>
      <p:bldP spid="25"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1.13 (SGK-tr14)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0159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lang="en-US" sz="4000">
                <a:solidFill>
                  <a:srgbClr val="000000"/>
                </a:solidFill>
                <a:latin typeface="Arial" panose="020B0604020202020204" pitchFamily="34" charset="0"/>
                <a:cs typeface="Arial" panose="020B0604020202020204" pitchFamily="34" charset="0"/>
              </a:rPr>
              <a:t>Cho đa thức</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3048000" y="1870777"/>
                <a:ext cx="13335000" cy="1038746"/>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xyz</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48000" y="1870777"/>
                <a:ext cx="13335000" cy="1038746"/>
              </a:xfrm>
              <a:prstGeom prst="rect">
                <a:avLst/>
              </a:prstGeom>
              <a:blipFill>
                <a:blip r:embed="rId3"/>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4"/>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5"/>
          <a:stretch>
            <a:fillRect/>
          </a:stretch>
        </p:blipFill>
        <p:spPr>
          <a:xfrm>
            <a:off x="384861" y="419100"/>
            <a:ext cx="1572865" cy="144823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276600" y="2937577"/>
                <a:ext cx="12801600" cy="1938992"/>
              </a:xfrm>
              <a:prstGeom prst="rect">
                <a:avLst/>
              </a:prstGeom>
            </p:spPr>
            <p:txBody>
              <a:bodyPr wrap="square">
                <a:spAutoFit/>
              </a:bodyPr>
              <a:lstStyle/>
              <a:p>
                <a:pPr algn="just" fontAlgn="base">
                  <a:lnSpc>
                    <a:spcPct val="150000"/>
                  </a:lnSpc>
                </a:pPr>
                <a:r>
                  <a:rPr lang="en-US" sz="4000">
                    <a:solidFill>
                      <a:srgbClr val="000000"/>
                    </a:solidFill>
                    <a:latin typeface="Arial" panose="020B0604020202020204" pitchFamily="34" charset="0"/>
                    <a:cs typeface="Arial" panose="020B0604020202020204" pitchFamily="34" charset="0"/>
                  </a:rPr>
                  <a:t>a) Thu gọn và tìm bậc của đa thức P;</a:t>
                </a:r>
              </a:p>
              <a:p>
                <a:pPr lvl="0" algn="just" fontAlgn="base">
                  <a:lnSpc>
                    <a:spcPct val="150000"/>
                  </a:lnSpc>
                </a:pPr>
                <a:r>
                  <a:rPr lang="en-US" sz="4000">
                    <a:solidFill>
                      <a:srgbClr val="000000"/>
                    </a:solidFill>
                    <a:latin typeface="Arial" panose="020B0604020202020204" pitchFamily="34" charset="0"/>
                    <a:cs typeface="Arial" panose="020B0604020202020204" pitchFamily="34" charset="0"/>
                  </a:rPr>
                  <a:t>b) Tính giá trị của đa thức P tại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000">
                  <a:solidFill>
                    <a:srgbClr val="000000"/>
                  </a:solidFill>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76600" y="2937577"/>
                <a:ext cx="12801600" cy="1938992"/>
              </a:xfrm>
              <a:prstGeom prst="rect">
                <a:avLst/>
              </a:prstGeom>
              <a:blipFill>
                <a:blip r:embed="rId6"/>
                <a:stretch>
                  <a:fillRect l="-1714" b="-6918"/>
                </a:stretch>
              </a:blipFill>
            </p:spPr>
            <p:txBody>
              <a:bodyPr/>
              <a:lstStyle/>
              <a:p>
                <a:r>
                  <a:rPr lang="en-US">
                    <a:noFill/>
                  </a:rPr>
                  <a:t> </a:t>
                </a:r>
              </a:p>
            </p:txBody>
          </p:sp>
        </mc:Fallback>
      </mc:AlternateContent>
      <p:sp>
        <p:nvSpPr>
          <p:cNvPr id="16" name="Oval Callout 15"/>
          <p:cNvSpPr/>
          <p:nvPr/>
        </p:nvSpPr>
        <p:spPr>
          <a:xfrm>
            <a:off x="8263524" y="523000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2595985" y="6624578"/>
                <a:ext cx="12915900" cy="2862322"/>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m:rPr>
                          <m:nor/>
                        </m:rPr>
                        <a:rPr lang="en-US" sz="4000" smtClean="0">
                          <a:latin typeface="Arial" panose="020B0604020202020204" pitchFamily="34" charset="0"/>
                          <a:ea typeface="Calibri" panose="020F0502020204030204" pitchFamily="34" charset="0"/>
                          <a:cs typeface="Arial" panose="020B0604020202020204" pitchFamily="34" charset="0"/>
                        </a:rPr>
                        <m:t>a</m:t>
                      </m:r>
                      <m:r>
                        <m:rPr>
                          <m:nor/>
                        </m:rPr>
                        <a:rPr lang="en-US" sz="4000" smtClean="0">
                          <a:latin typeface="Arial" panose="020B0604020202020204" pitchFamily="34" charset="0"/>
                          <a:ea typeface="Calibri" panose="020F0502020204030204" pitchFamily="34" charset="0"/>
                          <a:cs typeface="Arial" panose="020B0604020202020204" pitchFamily="34" charset="0"/>
                        </a:rPr>
                        <m:t>)</m:t>
                      </m:r>
                      <m:r>
                        <a:rPr lang="en-US" sz="4000" b="0" i="0" smtClean="0">
                          <a:latin typeface="Cambria Math" panose="02040503050406030204" pitchFamily="18" charset="0"/>
                          <a:ea typeface="Calibri" panose="020F0502020204030204" pitchFamily="34" charset="0"/>
                          <a:cs typeface="Arial" panose="020B0604020202020204" pitchFamily="34" charset="0"/>
                        </a:rPr>
                        <m:t> </m:t>
                      </m:r>
                      <m:r>
                        <m:rPr>
                          <m:sty m:val="p"/>
                        </m:rPr>
                        <a:rPr lang="en-US" sz="4000">
                          <a:latin typeface="Cambria Math" panose="02040503050406030204" pitchFamily="18" charset="0"/>
                          <a:ea typeface="Calibri" panose="020F0502020204030204" pitchFamily="34" charset="0"/>
                          <a:cs typeface="Times New Roman" panose="02020603050405020304" pitchFamily="18" charset="0"/>
                        </a:rPr>
                        <m:t>P</m:t>
                      </m:r>
                      <m:r>
                        <a:rPr lang="en-US" sz="4000">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xyz</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P</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xyz</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    Bậc của P là 4</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95985" y="6624578"/>
                <a:ext cx="12915900" cy="2862322"/>
              </a:xfrm>
              <a:prstGeom prst="rect">
                <a:avLst/>
              </a:prstGeom>
              <a:blipFill>
                <a:blip r:embed="rId7"/>
                <a:stretch>
                  <a:fillRect b="-4478"/>
                </a:stretch>
              </a:blipFill>
            </p:spPr>
            <p:txBody>
              <a:bodyPr/>
              <a:lstStyle/>
              <a:p>
                <a:r>
                  <a:rPr lang="en-US">
                    <a:noFill/>
                  </a:rPr>
                  <a:t> </a:t>
                </a:r>
              </a:p>
            </p:txBody>
          </p:sp>
        </mc:Fallback>
      </mc:AlternateContent>
    </p:spTree>
    <p:extLst>
      <p:ext uri="{BB962C8B-B14F-4D97-AF65-F5344CB8AC3E}">
        <p14:creationId xmlns:p14="http://schemas.microsoft.com/office/powerpoint/2010/main" val="29904528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down)">
                                      <p:cBhvr>
                                        <p:cTn id="33" dur="500"/>
                                        <p:tgtEl>
                                          <p:spTgt spid="4">
                                            <p:txEl>
                                              <p:pRg st="0" end="0"/>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par>
                          <p:cTn id="38" fill="hold">
                            <p:stCondLst>
                              <p:cond delay="1000"/>
                            </p:stCondLst>
                            <p:childTnLst>
                              <p:par>
                                <p:cTn id="39" presetID="14" presetClass="entr" presetSubtype="10" fill="hold"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3" grpId="0"/>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1.13 (SGK-tr14)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0159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Cho đa thức</a:t>
            </a:r>
          </a:p>
        </p:txBody>
      </p:sp>
      <mc:AlternateContent xmlns:mc="http://schemas.openxmlformats.org/markup-compatibility/2006" xmlns:a14="http://schemas.microsoft.com/office/drawing/2010/main">
        <mc:Choice Requires="a14">
          <p:sp>
            <p:nvSpPr>
              <p:cNvPr id="23" name="Rectangle 22"/>
              <p:cNvSpPr/>
              <p:nvPr/>
            </p:nvSpPr>
            <p:spPr>
              <a:xfrm>
                <a:off x="3048000" y="1870777"/>
                <a:ext cx="13335000" cy="103874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xyz</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48000" y="1870777"/>
                <a:ext cx="13335000" cy="1038746"/>
              </a:xfrm>
              <a:prstGeom prst="rect">
                <a:avLst/>
              </a:prstGeom>
              <a:blipFill>
                <a:blip r:embed="rId3"/>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4"/>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5"/>
          <a:stretch>
            <a:fillRect/>
          </a:stretch>
        </p:blipFill>
        <p:spPr>
          <a:xfrm>
            <a:off x="384861" y="419100"/>
            <a:ext cx="1572865" cy="144823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276600" y="2937577"/>
                <a:ext cx="12801600" cy="182492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Thu gọn và tìm bậc của đa thức P;</a:t>
                </a:r>
              </a:p>
              <a:p>
                <a:pPr lvl="0" algn="just" fontAlgn="base">
                  <a:lnSpc>
                    <a:spcPct val="150000"/>
                  </a:lnSpc>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Tính giá trị của đa thức P tại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76600" y="2937577"/>
                <a:ext cx="12801600" cy="1824923"/>
              </a:xfrm>
              <a:prstGeom prst="rect">
                <a:avLst/>
              </a:prstGeom>
              <a:blipFill>
                <a:blip r:embed="rId6"/>
                <a:stretch>
                  <a:fillRect l="-1714" b="-13712"/>
                </a:stretch>
              </a:blipFill>
            </p:spPr>
            <p:txBody>
              <a:bodyPr/>
              <a:lstStyle/>
              <a:p>
                <a:r>
                  <a:rPr lang="en-US">
                    <a:noFill/>
                  </a:rPr>
                  <a:t> </a:t>
                </a:r>
              </a:p>
            </p:txBody>
          </p:sp>
        </mc:Fallback>
      </mc:AlternateContent>
      <p:sp>
        <p:nvSpPr>
          <p:cNvPr id="16" name="Oval Callout 15"/>
          <p:cNvSpPr/>
          <p:nvPr/>
        </p:nvSpPr>
        <p:spPr>
          <a:xfrm>
            <a:off x="8263524" y="523000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3306580" y="6875004"/>
                <a:ext cx="12915900" cy="1824730"/>
              </a:xfrm>
              <a:prstGeom prst="rect">
                <a:avLst/>
              </a:prstGeom>
            </p:spPr>
            <p:txBody>
              <a:bodyPr wrap="square">
                <a:spAutoFit/>
              </a:bodyPr>
              <a:lstStyle/>
              <a:p>
                <a:pPr lvl="0" algn="just">
                  <a:lnSpc>
                    <a:spcPct val="150000"/>
                  </a:lnSpc>
                  <a:defRPr/>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b) Thay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vào P ta có:</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d>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5.2</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d>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oMath>
                </a14:m>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306580" y="6875004"/>
                <a:ext cx="12915900" cy="1824730"/>
              </a:xfrm>
              <a:prstGeom prst="rect">
                <a:avLst/>
              </a:prstGeom>
              <a:blipFill>
                <a:blip r:embed="rId7"/>
                <a:stretch>
                  <a:fillRect l="-1652"/>
                </a:stretch>
              </a:blipFill>
            </p:spPr>
            <p:txBody>
              <a:bodyPr/>
              <a:lstStyle/>
              <a:p>
                <a:r>
                  <a:rPr lang="en-US">
                    <a:noFill/>
                  </a:rPr>
                  <a:t> </a:t>
                </a:r>
              </a:p>
            </p:txBody>
          </p:sp>
        </mc:Fallback>
      </mc:AlternateContent>
    </p:spTree>
    <p:extLst>
      <p:ext uri="{BB962C8B-B14F-4D97-AF65-F5344CB8AC3E}">
        <p14:creationId xmlns:p14="http://schemas.microsoft.com/office/powerpoint/2010/main" val="320128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inVertic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2" name="Group 11"/>
          <p:cNvGrpSpPr/>
          <p:nvPr/>
        </p:nvGrpSpPr>
        <p:grpSpPr>
          <a:xfrm>
            <a:off x="457200" y="3167064"/>
            <a:ext cx="5423158" cy="3727508"/>
            <a:chOff x="917497" y="3568797"/>
            <a:chExt cx="5423158" cy="4239966"/>
          </a:xfrm>
          <a:solidFill>
            <a:srgbClr val="799276"/>
          </a:solidFill>
        </p:grpSpPr>
        <p:grpSp>
          <p:nvGrpSpPr>
            <p:cNvPr id="13" name="Group 3"/>
            <p:cNvGrpSpPr/>
            <p:nvPr/>
          </p:nvGrpSpPr>
          <p:grpSpPr>
            <a:xfrm>
              <a:off x="917497" y="3568797"/>
              <a:ext cx="5423158" cy="4239966"/>
              <a:chOff x="-4360" y="0"/>
              <a:chExt cx="3190093" cy="3100688"/>
            </a:xfrm>
            <a:grpFill/>
          </p:grpSpPr>
          <p:sp>
            <p:nvSpPr>
              <p:cNvPr id="17" name="Freeform 4"/>
              <p:cNvSpPr/>
              <p:nvPr/>
            </p:nvSpPr>
            <p:spPr>
              <a:xfrm>
                <a:off x="-43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14" name="Rectangle 13"/>
            <p:cNvSpPr/>
            <p:nvPr/>
          </p:nvSpPr>
          <p:spPr>
            <a:xfrm>
              <a:off x="1226667" y="4449679"/>
              <a:ext cx="4796230" cy="2205565"/>
            </a:xfrm>
            <a:prstGeom prst="rect">
              <a:avLst/>
            </a:prstGeom>
            <a:grpFill/>
          </p:spPr>
          <p:txBody>
            <a:bodyPr wrap="square">
              <a:spAutoFit/>
            </a:bodyPr>
            <a:lstStyle/>
            <a:p>
              <a:pPr algn="ctr">
                <a:lnSpc>
                  <a:spcPct val="150000"/>
                </a:lnSpc>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Ghi </a:t>
              </a:r>
              <a:r>
                <a:rPr lang="pt-BR" sz="4000" kern="0" dirty="0">
                  <a:solidFill>
                    <a:schemeClr val="bg1"/>
                  </a:solidFill>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000" kern="0" dirty="0">
                  <a:solidFill>
                    <a:schemeClr val="bg1"/>
                  </a:solidFill>
                  <a:latin typeface="Arial"/>
                  <a:ea typeface="Calibri" panose="020F0502020204030204" pitchFamily="34" charset="0"/>
                  <a:cs typeface="Times New Roman" panose="02020603050405020304" pitchFamily="18" charset="0"/>
                  <a:sym typeface="Arial"/>
                </a:rPr>
                <a:t>kiến thức trong bài. </a:t>
              </a:r>
            </a:p>
          </p:txBody>
        </p:sp>
      </p:grpSp>
      <p:grpSp>
        <p:nvGrpSpPr>
          <p:cNvPr id="21" name="Group 20"/>
          <p:cNvGrpSpPr/>
          <p:nvPr/>
        </p:nvGrpSpPr>
        <p:grpSpPr>
          <a:xfrm>
            <a:off x="6413415" y="3109306"/>
            <a:ext cx="5422223" cy="3786794"/>
            <a:chOff x="6840639" y="3553166"/>
            <a:chExt cx="5422223" cy="5001862"/>
          </a:xfrm>
          <a:solidFill>
            <a:srgbClr val="799276"/>
          </a:solidFill>
        </p:grpSpPr>
        <p:grpSp>
          <p:nvGrpSpPr>
            <p:cNvPr id="22" name="Group 3"/>
            <p:cNvGrpSpPr/>
            <p:nvPr/>
          </p:nvGrpSpPr>
          <p:grpSpPr>
            <a:xfrm>
              <a:off x="6840639" y="3553166"/>
              <a:ext cx="5422223" cy="5001862"/>
              <a:chOff x="-3810" y="-1"/>
              <a:chExt cx="3189543" cy="3657863"/>
            </a:xfrm>
            <a:grpFill/>
          </p:grpSpPr>
          <p:sp>
            <p:nvSpPr>
              <p:cNvPr id="26"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27"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24" name="Rectangle 23"/>
            <p:cNvSpPr/>
            <p:nvPr/>
          </p:nvSpPr>
          <p:spPr>
            <a:xfrm>
              <a:off x="7344615" y="4717099"/>
              <a:ext cx="4360209" cy="2410486"/>
            </a:xfrm>
            <a:prstGeom prst="rect">
              <a:avLst/>
            </a:prstGeom>
            <a:grpFill/>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9" name="Group 28"/>
          <p:cNvGrpSpPr/>
          <p:nvPr/>
        </p:nvGrpSpPr>
        <p:grpSpPr>
          <a:xfrm>
            <a:off x="12421737" y="3148493"/>
            <a:ext cx="5422223" cy="3747607"/>
            <a:chOff x="12644694" y="3479846"/>
            <a:chExt cx="5422223" cy="4709752"/>
          </a:xfrm>
          <a:solidFill>
            <a:srgbClr val="799276"/>
          </a:solidFill>
        </p:grpSpPr>
        <p:grpSp>
          <p:nvGrpSpPr>
            <p:cNvPr id="31" name="Group 3"/>
            <p:cNvGrpSpPr/>
            <p:nvPr/>
          </p:nvGrpSpPr>
          <p:grpSpPr>
            <a:xfrm>
              <a:off x="12644694" y="3479846"/>
              <a:ext cx="5422223" cy="4709752"/>
              <a:chOff x="-3810" y="0"/>
              <a:chExt cx="3189543" cy="3444242"/>
            </a:xfrm>
            <a:grpFill/>
          </p:grpSpPr>
          <p:sp>
            <p:nvSpPr>
              <p:cNvPr id="33"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34"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32" name="Rectangle 31"/>
            <p:cNvSpPr/>
            <p:nvPr/>
          </p:nvSpPr>
          <p:spPr>
            <a:xfrm>
              <a:off x="12756290" y="3976014"/>
              <a:ext cx="5196871" cy="3597183"/>
            </a:xfrm>
            <a:prstGeom prst="rect">
              <a:avLst/>
            </a:prstGeom>
            <a:grpFill/>
          </p:spPr>
          <p:txBody>
            <a:bodyPr wrap="square">
              <a:spAutoFit/>
            </a:bodyPr>
            <a:lstStyle/>
            <a:p>
              <a:pPr algn="ctr">
                <a:lnSpc>
                  <a:spcPct val="150000"/>
                </a:lnSpc>
                <a:buClr>
                  <a:srgbClr val="000000"/>
                </a:buClr>
                <a:buFont typeface="Arial"/>
                <a:buNone/>
              </a:pPr>
              <a:r>
                <a:rPr lang="vi-VN" sz="4000" kern="0">
                  <a:solidFill>
                    <a:schemeClr val="bg1"/>
                  </a:solidFill>
                  <a:latin typeface="Arial"/>
                  <a:ea typeface="Calibri" panose="020F0502020204030204" pitchFamily="34" charset="0"/>
                  <a:cs typeface="Times New Roman" panose="02020603050405020304" pitchFamily="18" charset="0"/>
                  <a:sym typeface="Arial"/>
                </a:rPr>
                <a:t>Chuẩn </a:t>
              </a:r>
              <a:r>
                <a:rPr lang="vi-VN" sz="4000" kern="0" dirty="0">
                  <a:solidFill>
                    <a:schemeClr val="bg1"/>
                  </a:solidFill>
                  <a:latin typeface="Arial"/>
                  <a:ea typeface="Calibri" panose="020F0502020204030204" pitchFamily="34" charset="0"/>
                  <a:cs typeface="Times New Roman" panose="02020603050405020304" pitchFamily="18" charset="0"/>
                  <a:sym typeface="Arial"/>
                </a:rPr>
                <a:t>bị trước </a:t>
              </a:r>
              <a:endParaRPr lang="en-US" sz="4000" kern="0" dirty="0">
                <a:solidFill>
                  <a:schemeClr val="bg1"/>
                </a:solidFill>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solidFill>
                    <a:schemeClr val="bg1"/>
                  </a:solidFill>
                  <a:latin typeface="Arial"/>
                  <a:ea typeface="Calibri" panose="020F0502020204030204" pitchFamily="34" charset="0"/>
                  <a:cs typeface="Times New Roman" panose="02020603050405020304" pitchFamily="18" charset="0"/>
                  <a:sym typeface="Arial"/>
                </a:rPr>
                <a:t>Bài 3. Phép cộng và phép trừ đa thức</a:t>
              </a:r>
              <a:r>
                <a:rPr lang="en-US" sz="4000" b="1" kern="0">
                  <a:solidFill>
                    <a:schemeClr val="bg1"/>
                  </a:solidFill>
                  <a:latin typeface="Arial"/>
                  <a:ea typeface="Calibri" panose="020F0502020204030204" pitchFamily="34" charset="0"/>
                  <a:cs typeface="Times New Roman" panose="02020603050405020304" pitchFamily="18" charset="0"/>
                  <a:sym typeface="Arial"/>
                </a:rPr>
                <a:t>.</a:t>
              </a:r>
              <a:endParaRPr lang="pt-BR" sz="4000" b="1" kern="0" dirty="0">
                <a:solidFill>
                  <a:schemeClr val="bg1"/>
                </a:solidFill>
                <a:latin typeface="Arial"/>
                <a:ea typeface="Calibri" panose="020F0502020204030204" pitchFamily="34" charset="0"/>
                <a:cs typeface="Times New Roman" panose="02020603050405020304" pitchFamily="18" charset="0"/>
                <a:sym typeface="Arial"/>
              </a:endParaRPr>
            </a:p>
          </p:txBody>
        </p:sp>
      </p:grpSp>
      <p:grpSp>
        <p:nvGrpSpPr>
          <p:cNvPr id="38" name="Group 37"/>
          <p:cNvGrpSpPr/>
          <p:nvPr/>
        </p:nvGrpSpPr>
        <p:grpSpPr>
          <a:xfrm>
            <a:off x="3987447" y="583711"/>
            <a:ext cx="10272000" cy="3873989"/>
            <a:chOff x="4129800" y="287531"/>
            <a:chExt cx="10272000" cy="3873989"/>
          </a:xfrm>
        </p:grpSpPr>
        <p:grpSp>
          <p:nvGrpSpPr>
            <p:cNvPr id="39" name="Group 2"/>
            <p:cNvGrpSpPr/>
            <p:nvPr/>
          </p:nvGrpSpPr>
          <p:grpSpPr>
            <a:xfrm>
              <a:off x="4794227" y="287531"/>
              <a:ext cx="8889548" cy="3873989"/>
              <a:chOff x="-347408" y="-28575"/>
              <a:chExt cx="3354033" cy="841375"/>
            </a:xfrm>
          </p:grpSpPr>
          <p:sp>
            <p:nvSpPr>
              <p:cNvPr id="41" name="Freeform 3"/>
              <p:cNvSpPr/>
              <p:nvPr/>
            </p:nvSpPr>
            <p:spPr>
              <a:xfrm>
                <a:off x="-347408" y="29859"/>
                <a:ext cx="33540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42"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40"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a:solidFill>
                    <a:schemeClr val="bg1"/>
                  </a:solidFill>
                  <a:latin typeface="Arial" panose="020B0604020202020204" pitchFamily="34" charset="0"/>
                </a:rPr>
                <a:t>HƯỚNG DẪN VỀ NHÀ</a:t>
              </a:r>
              <a:endParaRPr lang="vi-VN" sz="5800" b="1" kern="0" dirty="0">
                <a:solidFill>
                  <a:schemeClr val="bg1"/>
                </a:solidFill>
                <a:latin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449705" y="8572500"/>
            <a:ext cx="1018120" cy="1304657"/>
          </a:xfrm>
          <a:prstGeom prst="rect">
            <a:avLst/>
          </a:prstGeom>
        </p:spPr>
      </p:pic>
      <p:pic>
        <p:nvPicPr>
          <p:cNvPr id="5" name="Picture 4"/>
          <p:cNvPicPr>
            <a:picLocks noChangeAspect="1"/>
          </p:cNvPicPr>
          <p:nvPr/>
        </p:nvPicPr>
        <p:blipFill>
          <a:blip r:embed="rId3"/>
          <a:stretch>
            <a:fillRect/>
          </a:stretch>
        </p:blipFill>
        <p:spPr>
          <a:xfrm>
            <a:off x="14838372" y="8593872"/>
            <a:ext cx="3005588" cy="1298561"/>
          </a:xfrm>
          <a:prstGeom prst="rect">
            <a:avLst/>
          </a:prstGeom>
        </p:spPr>
      </p:pic>
      <p:pic>
        <p:nvPicPr>
          <p:cNvPr id="6" name="Picture 5"/>
          <p:cNvPicPr>
            <a:picLocks noChangeAspect="1"/>
          </p:cNvPicPr>
          <p:nvPr/>
        </p:nvPicPr>
        <p:blipFill>
          <a:blip r:embed="rId4"/>
          <a:stretch>
            <a:fillRect/>
          </a:stretch>
        </p:blipFill>
        <p:spPr>
          <a:xfrm rot="16687452">
            <a:off x="16828887" y="-412468"/>
            <a:ext cx="2030144" cy="2249619"/>
          </a:xfrm>
          <a:prstGeom prst="rect">
            <a:avLst/>
          </a:prstGeom>
        </p:spPr>
      </p:pic>
    </p:spTree>
    <p:extLst>
      <p:ext uri="{BB962C8B-B14F-4D97-AF65-F5344CB8AC3E}">
        <p14:creationId xmlns:p14="http://schemas.microsoft.com/office/powerpoint/2010/main" val="35921198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6" name="TextBox 6"/>
          <p:cNvSpPr txBox="1"/>
          <p:nvPr/>
        </p:nvSpPr>
        <p:spPr>
          <a:xfrm>
            <a:off x="2504421" y="952500"/>
            <a:ext cx="13431558" cy="984437"/>
          </a:xfrm>
          <a:prstGeom prst="rect">
            <a:avLst/>
          </a:prstGeom>
        </p:spPr>
        <p:txBody>
          <a:bodyPr lIns="0" tIns="0" rIns="0" bIns="0" rtlCol="0" anchor="t">
            <a:spAutoFit/>
          </a:bodyPr>
          <a:lstStyle/>
          <a:p>
            <a:pPr lvl="0" algn="ctr">
              <a:lnSpc>
                <a:spcPts val="8918"/>
              </a:lnSpc>
              <a:spcBef>
                <a:spcPct val="0"/>
              </a:spcBef>
            </a:pPr>
            <a:r>
              <a:rPr lang="vi-VN" sz="4400" b="1" spc="517" dirty="0">
                <a:solidFill>
                  <a:srgbClr val="5B96A9"/>
                </a:solidFill>
              </a:rPr>
              <a:t>CHƯƠNG I. ĐA THỨC</a:t>
            </a:r>
          </a:p>
        </p:txBody>
      </p:sp>
      <p:sp>
        <p:nvSpPr>
          <p:cNvPr id="18" name="Rectangle 17"/>
          <p:cNvSpPr/>
          <p:nvPr/>
        </p:nvSpPr>
        <p:spPr>
          <a:xfrm>
            <a:off x="2476500" y="1866900"/>
            <a:ext cx="13487400" cy="982513"/>
          </a:xfrm>
          <a:prstGeom prst="rect">
            <a:avLst/>
          </a:prstGeom>
        </p:spPr>
        <p:txBody>
          <a:bodyPr wrap="square">
            <a:spAutoFit/>
          </a:bodyPr>
          <a:lstStyle/>
          <a:p>
            <a:pPr lvl="0" algn="ctr">
              <a:lnSpc>
                <a:spcPct val="150000"/>
              </a:lnSpc>
              <a:defRPr/>
            </a:pPr>
            <a:r>
              <a:rPr lang="vi-VN" sz="4400" b="1" kern="0" dirty="0">
                <a:solidFill>
                  <a:schemeClr val="accent6">
                    <a:lumMod val="75000"/>
                  </a:schemeClr>
                </a:solidFill>
                <a:ea typeface="Calibri" panose="020F0502020204030204" pitchFamily="34" charset="0"/>
                <a:cs typeface="Arial" panose="020B0604020202020204" pitchFamily="34" charset="0"/>
              </a:rPr>
              <a:t>BÀI 2. ĐA THỨC </a:t>
            </a:r>
            <a:endParaRPr kumimoji="0" lang="en-US" sz="4400" b="1"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65BD673F-A61B-4270-9A35-C9782B249BB9}"/>
              </a:ext>
            </a:extLst>
          </p:cNvPr>
          <p:cNvGrpSpPr/>
          <p:nvPr/>
        </p:nvGrpSpPr>
        <p:grpSpPr>
          <a:xfrm>
            <a:off x="2438400" y="3219565"/>
            <a:ext cx="10272000" cy="3873989"/>
            <a:chOff x="4033548" y="287531"/>
            <a:chExt cx="10272000" cy="3873989"/>
          </a:xfrm>
        </p:grpSpPr>
        <p:grpSp>
          <p:nvGrpSpPr>
            <p:cNvPr id="16" name="Group 2">
              <a:extLst>
                <a:ext uri="{FF2B5EF4-FFF2-40B4-BE49-F238E27FC236}">
                  <a16:creationId xmlns:a16="http://schemas.microsoft.com/office/drawing/2014/main" id="{5EDBB2FB-BAE6-4CC5-BB8D-908173957E46}"/>
                </a:ext>
              </a:extLst>
            </p:cNvPr>
            <p:cNvGrpSpPr/>
            <p:nvPr/>
          </p:nvGrpSpPr>
          <p:grpSpPr>
            <a:xfrm>
              <a:off x="5289364" y="287531"/>
              <a:ext cx="7772401" cy="3873989"/>
              <a:chOff x="-160593" y="-28575"/>
              <a:chExt cx="2932533" cy="841375"/>
            </a:xfrm>
          </p:grpSpPr>
          <p:sp>
            <p:nvSpPr>
              <p:cNvPr id="21" name="Freeform 3">
                <a:extLst>
                  <a:ext uri="{FF2B5EF4-FFF2-40B4-BE49-F238E27FC236}">
                    <a16:creationId xmlns:a16="http://schemas.microsoft.com/office/drawing/2014/main" id="{52150B8D-A4F2-41CC-B026-6020109CC269}"/>
                  </a:ext>
                </a:extLst>
              </p:cNvPr>
              <p:cNvSpPr/>
              <p:nvPr/>
            </p:nvSpPr>
            <p:spPr>
              <a:xfrm>
                <a:off x="-160593" y="100351"/>
                <a:ext cx="29325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22" name="TextBox 4">
                <a:extLst>
                  <a:ext uri="{FF2B5EF4-FFF2-40B4-BE49-F238E27FC236}">
                    <a16:creationId xmlns:a16="http://schemas.microsoft.com/office/drawing/2014/main" id="{97DFDB29-F61C-45BE-B5AE-67F76BB0C365}"/>
                  </a:ext>
                </a:extLst>
              </p:cNvPr>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Google Shape;7771;p33">
              <a:extLst>
                <a:ext uri="{FF2B5EF4-FFF2-40B4-BE49-F238E27FC236}">
                  <a16:creationId xmlns:a16="http://schemas.microsoft.com/office/drawing/2014/main" id="{9972A0DC-3D95-426E-908F-2CF63D4CAB6B}"/>
                </a:ext>
              </a:extLst>
            </p:cNvPr>
            <p:cNvSpPr txBox="1">
              <a:spLocks/>
            </p:cNvSpPr>
            <p:nvPr/>
          </p:nvSpPr>
          <p:spPr>
            <a:xfrm>
              <a:off x="4033548" y="1066866"/>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500"/>
                <a:buFont typeface="Kavoon"/>
                <a:buNone/>
                <a:tabLst/>
                <a:defRPr/>
              </a:pPr>
              <a:r>
                <a:rPr kumimoji="0" lang="en-US" sz="3600" b="1" i="0" u="none" strike="noStrike" kern="0" cap="none" spc="0" normalizeH="0" baseline="0" noProof="0" dirty="0">
                  <a:ln>
                    <a:noFill/>
                  </a:ln>
                  <a:solidFill>
                    <a:schemeClr val="bg1"/>
                  </a:solidFill>
                  <a:effectLst/>
                  <a:uLnTx/>
                  <a:uFillTx/>
                  <a:latin typeface="Arial" panose="020B0604020202020204" pitchFamily="34" charset="0"/>
                  <a:sym typeface="Kavoon"/>
                </a:rPr>
                <a:t>NỘI DUNG BÀI HỌC</a:t>
              </a:r>
              <a:endParaRPr kumimoji="0" lang="vi-VN" sz="3600" b="1" i="0" u="none" strike="noStrike" kern="0" cap="none" spc="0" normalizeH="0" baseline="0" noProof="0" dirty="0">
                <a:ln>
                  <a:noFill/>
                </a:ln>
                <a:solidFill>
                  <a:schemeClr val="bg1"/>
                </a:solidFill>
                <a:effectLst/>
                <a:uLnTx/>
                <a:uFillTx/>
                <a:latin typeface="Arial" panose="020B0604020202020204" pitchFamily="34" charset="0"/>
                <a:sym typeface="Kavoon"/>
              </a:endParaRPr>
            </a:p>
          </p:txBody>
        </p:sp>
      </p:grpSp>
      <p:grpSp>
        <p:nvGrpSpPr>
          <p:cNvPr id="23" name="Group 22">
            <a:extLst>
              <a:ext uri="{FF2B5EF4-FFF2-40B4-BE49-F238E27FC236}">
                <a16:creationId xmlns:a16="http://schemas.microsoft.com/office/drawing/2014/main" id="{3BD7652B-366D-4C84-AE08-302C1B78181B}"/>
              </a:ext>
            </a:extLst>
          </p:cNvPr>
          <p:cNvGrpSpPr/>
          <p:nvPr/>
        </p:nvGrpSpPr>
        <p:grpSpPr>
          <a:xfrm>
            <a:off x="4009198" y="5542673"/>
            <a:ext cx="1236936" cy="1155973"/>
            <a:chOff x="2315060" y="3149849"/>
            <a:chExt cx="1236936" cy="1155973"/>
          </a:xfrm>
          <a:scene3d>
            <a:camera prst="orthographicFront">
              <a:rot lat="0" lon="0" rev="0"/>
            </a:camera>
            <a:lightRig rig="glow" dir="t">
              <a:rot lat="0" lon="0" rev="4800000"/>
            </a:lightRig>
          </a:scene3d>
        </p:grpSpPr>
        <p:pic>
          <p:nvPicPr>
            <p:cNvPr id="24" name="Picture 2">
              <a:extLst>
                <a:ext uri="{FF2B5EF4-FFF2-40B4-BE49-F238E27FC236}">
                  <a16:creationId xmlns:a16="http://schemas.microsoft.com/office/drawing/2014/main" id="{8F943E3C-267E-4F3E-B6CB-68E50C863AE8}"/>
                </a:ext>
              </a:extLst>
            </p:cNvPr>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5" name="TextBox 15">
              <a:extLst>
                <a:ext uri="{FF2B5EF4-FFF2-40B4-BE49-F238E27FC236}">
                  <a16:creationId xmlns:a16="http://schemas.microsoft.com/office/drawing/2014/main" id="{7EE0DBAD-1A80-4887-9B98-3E8E641FDAC5}"/>
                </a:ext>
              </a:extLst>
            </p:cNvPr>
            <p:cNvSpPr txBox="1"/>
            <p:nvPr/>
          </p:nvSpPr>
          <p:spPr>
            <a:xfrm>
              <a:off x="2411833" y="3543300"/>
              <a:ext cx="1043391" cy="52828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sp>
        <p:nvSpPr>
          <p:cNvPr id="26" name="Rectangle 25">
            <a:extLst>
              <a:ext uri="{FF2B5EF4-FFF2-40B4-BE49-F238E27FC236}">
                <a16:creationId xmlns:a16="http://schemas.microsoft.com/office/drawing/2014/main" id="{5B375558-1091-49B7-BE13-5BF3007C37F3}"/>
              </a:ext>
            </a:extLst>
          </p:cNvPr>
          <p:cNvSpPr/>
          <p:nvPr/>
        </p:nvSpPr>
        <p:spPr>
          <a:xfrm>
            <a:off x="5533198" y="5524500"/>
            <a:ext cx="9553994" cy="820674"/>
          </a:xfrm>
          <a:prstGeom prst="rect">
            <a:avLst/>
          </a:prstGeom>
        </p:spPr>
        <p:txBody>
          <a:bodyPr wrap="square">
            <a:spAutoFit/>
          </a:bodyPr>
          <a:lstStyle/>
          <a:p>
            <a:pPr lvl="0" algn="just">
              <a:lnSpc>
                <a:spcPct val="150000"/>
              </a:lnSpc>
              <a:tabLst>
                <a:tab pos="360045" algn="l"/>
                <a:tab pos="720090" algn="l"/>
              </a:tabLst>
            </a:pPr>
            <a:r>
              <a:rPr lang="en-US" sz="3600" b="1"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36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600" b="1"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36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600" b="1" dirty="0" err="1">
                <a:solidFill>
                  <a:prstClr val="black"/>
                </a:solidFill>
                <a:latin typeface="Arial" panose="020B0604020202020204" pitchFamily="34" charset="0"/>
                <a:ea typeface="Calibri" panose="020F0502020204030204" pitchFamily="34" charset="0"/>
                <a:cs typeface="Arial" panose="020B0604020202020204" pitchFamily="34" charset="0"/>
              </a:rPr>
              <a:t>đa</a:t>
            </a:r>
            <a:r>
              <a:rPr lang="en-US" sz="36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600" b="1"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3600" b="1"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F73D5B11-31CE-4E94-BEC1-F4205C3FAF60}"/>
              </a:ext>
            </a:extLst>
          </p:cNvPr>
          <p:cNvGrpSpPr/>
          <p:nvPr/>
        </p:nvGrpSpPr>
        <p:grpSpPr>
          <a:xfrm>
            <a:off x="4003548" y="7371473"/>
            <a:ext cx="1236936" cy="1155973"/>
            <a:chOff x="2315060" y="3149849"/>
            <a:chExt cx="1236936" cy="1155973"/>
          </a:xfrm>
          <a:scene3d>
            <a:camera prst="orthographicFront">
              <a:rot lat="0" lon="0" rev="0"/>
            </a:camera>
            <a:lightRig rig="glow" dir="t">
              <a:rot lat="0" lon="0" rev="4800000"/>
            </a:lightRig>
          </a:scene3d>
        </p:grpSpPr>
        <p:pic>
          <p:nvPicPr>
            <p:cNvPr id="28" name="Picture 2">
              <a:extLst>
                <a:ext uri="{FF2B5EF4-FFF2-40B4-BE49-F238E27FC236}">
                  <a16:creationId xmlns:a16="http://schemas.microsoft.com/office/drawing/2014/main" id="{1E1983F1-2030-4E94-AE82-D986A9B0A759}"/>
                </a:ext>
              </a:extLst>
            </p:cNvPr>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9" name="TextBox 15">
              <a:extLst>
                <a:ext uri="{FF2B5EF4-FFF2-40B4-BE49-F238E27FC236}">
                  <a16:creationId xmlns:a16="http://schemas.microsoft.com/office/drawing/2014/main" id="{0EE1AE98-5D43-45AD-8FB7-B606121C5612}"/>
                </a:ext>
              </a:extLst>
            </p:cNvPr>
            <p:cNvSpPr txBox="1"/>
            <p:nvPr/>
          </p:nvSpPr>
          <p:spPr>
            <a:xfrm>
              <a:off x="2411833" y="3543300"/>
              <a:ext cx="1043391" cy="52828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sp>
        <p:nvSpPr>
          <p:cNvPr id="30" name="Rectangle 29">
            <a:extLst>
              <a:ext uri="{FF2B5EF4-FFF2-40B4-BE49-F238E27FC236}">
                <a16:creationId xmlns:a16="http://schemas.microsoft.com/office/drawing/2014/main" id="{716340B7-3D64-4623-A45B-C6D2ECD07A3E}"/>
              </a:ext>
            </a:extLst>
          </p:cNvPr>
          <p:cNvSpPr/>
          <p:nvPr/>
        </p:nvSpPr>
        <p:spPr>
          <a:xfrm>
            <a:off x="5527548" y="7353300"/>
            <a:ext cx="9553994" cy="820674"/>
          </a:xfrm>
          <a:prstGeom prst="rect">
            <a:avLst/>
          </a:prstGeom>
        </p:spPr>
        <p:txBody>
          <a:bodyPr wrap="square">
            <a:spAutoFit/>
          </a:bodyPr>
          <a:lstStyle/>
          <a:p>
            <a:pPr lvl="0" algn="just">
              <a:lnSpc>
                <a:spcPct val="150000"/>
              </a:lnSpc>
              <a:tabLst>
                <a:tab pos="360045" algn="l"/>
                <a:tab pos="720090" algn="l"/>
              </a:tabLst>
            </a:pPr>
            <a:r>
              <a:rPr lang="en-US" sz="3600" b="1" dirty="0" err="1">
                <a:solidFill>
                  <a:prstClr val="black"/>
                </a:solidFill>
                <a:latin typeface="Arial" panose="020B0604020202020204" pitchFamily="34" charset="0"/>
                <a:ea typeface="Calibri" panose="020F0502020204030204" pitchFamily="34" charset="0"/>
                <a:cs typeface="Arial" panose="020B0604020202020204" pitchFamily="34" charset="0"/>
              </a:rPr>
              <a:t>Đa</a:t>
            </a:r>
            <a:r>
              <a:rPr lang="en-US" sz="36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600" b="1"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36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600" b="1" dirty="0" err="1">
                <a:solidFill>
                  <a:prstClr val="black"/>
                </a:solidFill>
                <a:latin typeface="Arial" panose="020B0604020202020204" pitchFamily="34" charset="0"/>
                <a:ea typeface="Calibri" panose="020F0502020204030204" pitchFamily="34" charset="0"/>
                <a:cs typeface="Arial" panose="020B0604020202020204" pitchFamily="34" charset="0"/>
              </a:rPr>
              <a:t>thu</a:t>
            </a:r>
            <a:r>
              <a:rPr lang="en-US" sz="36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3600" b="1" dirty="0" err="1">
                <a:solidFill>
                  <a:prstClr val="black"/>
                </a:solidFill>
                <a:latin typeface="Arial" panose="020B0604020202020204" pitchFamily="34" charset="0"/>
                <a:ea typeface="Calibri" panose="020F0502020204030204" pitchFamily="34" charset="0"/>
                <a:cs typeface="Arial" panose="020B0604020202020204" pitchFamily="34" charset="0"/>
              </a:rPr>
              <a:t>gọn</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0"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par>
                                <p:cTn id="19" presetID="16" presetClass="entr" presetSubtype="21"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4" name="Freeform 4"/>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6" name="Freeform 6"/>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0" name="Freeform 10"/>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grpSp>
        <p:nvGrpSpPr>
          <p:cNvPr id="27" name="Group 26"/>
          <p:cNvGrpSpPr/>
          <p:nvPr/>
        </p:nvGrpSpPr>
        <p:grpSpPr>
          <a:xfrm rot="211480">
            <a:off x="3082516" y="1669596"/>
            <a:ext cx="12750639" cy="5885122"/>
            <a:chOff x="3729738" y="1468178"/>
            <a:chExt cx="10980924" cy="4851572"/>
          </a:xfrm>
        </p:grpSpPr>
        <p:sp>
          <p:nvSpPr>
            <p:cNvPr id="11" name="Freeform 11"/>
            <p:cNvSpPr/>
            <p:nvPr/>
          </p:nvSpPr>
          <p:spPr>
            <a:xfrm>
              <a:off x="3729738" y="1468178"/>
              <a:ext cx="10980924" cy="4851572"/>
            </a:xfrm>
            <a:custGeom>
              <a:avLst/>
              <a:gdLst/>
              <a:ahLst/>
              <a:cxnLst/>
              <a:rect l="l" t="t" r="r" b="b"/>
              <a:pathLst>
                <a:path w="10980924" h="4851572">
                  <a:moveTo>
                    <a:pt x="0" y="0"/>
                  </a:moveTo>
                  <a:lnTo>
                    <a:pt x="10980924" y="0"/>
                  </a:lnTo>
                  <a:lnTo>
                    <a:pt x="10980924" y="4851572"/>
                  </a:lnTo>
                  <a:lnTo>
                    <a:pt x="0" y="48515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3969467" y="1574095"/>
              <a:ext cx="10501466" cy="4639739"/>
            </a:xfrm>
            <a:custGeom>
              <a:avLst/>
              <a:gdLst/>
              <a:ahLst/>
              <a:cxnLst/>
              <a:rect l="l" t="t" r="r" b="b"/>
              <a:pathLst>
                <a:path w="10501466" h="4639739">
                  <a:moveTo>
                    <a:pt x="0" y="0"/>
                  </a:moveTo>
                  <a:lnTo>
                    <a:pt x="10501466" y="0"/>
                  </a:lnTo>
                  <a:lnTo>
                    <a:pt x="10501466" y="4639738"/>
                  </a:lnTo>
                  <a:lnTo>
                    <a:pt x="0" y="4639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20" name="Freeform 20"/>
          <p:cNvSpPr/>
          <p:nvPr/>
        </p:nvSpPr>
        <p:spPr>
          <a:xfrm rot="-1443064">
            <a:off x="16328569" y="716327"/>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rot="-1443064">
            <a:off x="16696978" y="652868"/>
            <a:ext cx="610958" cy="1193084"/>
          </a:xfrm>
          <a:custGeom>
            <a:avLst/>
            <a:gdLst/>
            <a:ahLst/>
            <a:cxnLst/>
            <a:rect l="l" t="t" r="r" b="b"/>
            <a:pathLst>
              <a:path w="610958" h="1193084">
                <a:moveTo>
                  <a:pt x="0" y="0"/>
                </a:moveTo>
                <a:lnTo>
                  <a:pt x="610958" y="0"/>
                </a:lnTo>
                <a:lnTo>
                  <a:pt x="610958" y="1193084"/>
                </a:lnTo>
                <a:lnTo>
                  <a:pt x="0" y="11930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2" name="Freeform 22"/>
          <p:cNvSpPr/>
          <p:nvPr/>
        </p:nvSpPr>
        <p:spPr>
          <a:xfrm rot="7588689" flipV="1">
            <a:off x="15369174" y="7969979"/>
            <a:ext cx="2041001" cy="1005657"/>
          </a:xfrm>
          <a:custGeom>
            <a:avLst/>
            <a:gdLst/>
            <a:ahLst/>
            <a:cxnLst/>
            <a:rect l="l" t="t" r="r" b="b"/>
            <a:pathLst>
              <a:path w="2041001" h="1005657">
                <a:moveTo>
                  <a:pt x="0" y="1005656"/>
                </a:moveTo>
                <a:lnTo>
                  <a:pt x="2041001" y="1005656"/>
                </a:lnTo>
                <a:lnTo>
                  <a:pt x="2041001" y="0"/>
                </a:lnTo>
                <a:lnTo>
                  <a:pt x="0" y="0"/>
                </a:lnTo>
                <a:lnTo>
                  <a:pt x="0" y="1005656"/>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3" name="Freeform 23"/>
          <p:cNvSpPr/>
          <p:nvPr/>
        </p:nvSpPr>
        <p:spPr>
          <a:xfrm rot="-7277178">
            <a:off x="1573910" y="7203071"/>
            <a:ext cx="1968287" cy="975943"/>
          </a:xfrm>
          <a:custGeom>
            <a:avLst/>
            <a:gdLst/>
            <a:ahLst/>
            <a:cxnLst/>
            <a:rect l="l" t="t" r="r" b="b"/>
            <a:pathLst>
              <a:path w="1968287" h="975943">
                <a:moveTo>
                  <a:pt x="0" y="0"/>
                </a:moveTo>
                <a:lnTo>
                  <a:pt x="1968287" y="0"/>
                </a:lnTo>
                <a:lnTo>
                  <a:pt x="1968287" y="975942"/>
                </a:lnTo>
                <a:lnTo>
                  <a:pt x="0" y="9759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4" name="Freeform 24"/>
          <p:cNvSpPr/>
          <p:nvPr/>
        </p:nvSpPr>
        <p:spPr>
          <a:xfrm rot="-4505717" flipV="1">
            <a:off x="580545" y="766638"/>
            <a:ext cx="1500845" cy="965544"/>
          </a:xfrm>
          <a:custGeom>
            <a:avLst/>
            <a:gdLst/>
            <a:ahLst/>
            <a:cxnLst/>
            <a:rect l="l" t="t" r="r" b="b"/>
            <a:pathLst>
              <a:path w="1500845" h="965544">
                <a:moveTo>
                  <a:pt x="0" y="965544"/>
                </a:moveTo>
                <a:lnTo>
                  <a:pt x="1500846" y="965544"/>
                </a:lnTo>
                <a:lnTo>
                  <a:pt x="1500846" y="0"/>
                </a:lnTo>
                <a:lnTo>
                  <a:pt x="0" y="0"/>
                </a:lnTo>
                <a:lnTo>
                  <a:pt x="0" y="965544"/>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5" name="Freeform 25"/>
          <p:cNvSpPr/>
          <p:nvPr/>
        </p:nvSpPr>
        <p:spPr>
          <a:xfrm rot="5400000">
            <a:off x="8215049" y="8032962"/>
            <a:ext cx="646545" cy="3097220"/>
          </a:xfrm>
          <a:custGeom>
            <a:avLst/>
            <a:gdLst/>
            <a:ahLst/>
            <a:cxnLst/>
            <a:rect l="l" t="t" r="r" b="b"/>
            <a:pathLst>
              <a:path w="646545" h="3097220">
                <a:moveTo>
                  <a:pt x="0" y="0"/>
                </a:moveTo>
                <a:lnTo>
                  <a:pt x="646545" y="0"/>
                </a:lnTo>
                <a:lnTo>
                  <a:pt x="646545" y="3097220"/>
                </a:lnTo>
                <a:lnTo>
                  <a:pt x="0" y="309722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8" name="Google Shape;7484;p29"/>
          <p:cNvSpPr txBox="1">
            <a:spLocks/>
          </p:cNvSpPr>
          <p:nvPr/>
        </p:nvSpPr>
        <p:spPr>
          <a:xfrm>
            <a:off x="2106124" y="2721385"/>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CẢM ƠN CÁC EM </a:t>
            </a:r>
          </a:p>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LẮNG NGHE </a:t>
            </a: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BÀI!</a:t>
            </a:r>
            <a:endParaRPr lang="vi-VN" sz="7500" b="1" kern="0" dirty="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endParaRPr>
          </a:p>
        </p:txBody>
      </p:sp>
    </p:spTree>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6" name="Group 2"/>
          <p:cNvGrpSpPr/>
          <p:nvPr/>
        </p:nvGrpSpPr>
        <p:grpSpPr>
          <a:xfrm>
            <a:off x="4191000" y="1104900"/>
            <a:ext cx="9906001" cy="2644914"/>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00300"/>
            <a:ext cx="979790" cy="914400"/>
          </a:xfrm>
          <a:prstGeom prst="rect">
            <a:avLst/>
          </a:prstGeom>
        </p:spPr>
      </p:pic>
      <p:sp>
        <p:nvSpPr>
          <p:cNvPr id="21" name="TextBox 20"/>
          <p:cNvSpPr txBox="1"/>
          <p:nvPr/>
        </p:nvSpPr>
        <p:spPr>
          <a:xfrm>
            <a:off x="1534321" y="2528605"/>
            <a:ext cx="3581400" cy="707886"/>
          </a:xfrm>
          <a:prstGeom prst="rect">
            <a:avLst/>
          </a:prstGeom>
          <a:noFill/>
        </p:spPr>
        <p:txBody>
          <a:bodyPr wrap="square" rtlCol="0">
            <a:spAutoFit/>
          </a:bodyPr>
          <a:lstStyle/>
          <a:p>
            <a:r>
              <a:rPr lang="nl-NL" sz="4000" b="1" dirty="0">
                <a:solidFill>
                  <a:srgbClr val="C00000"/>
                </a:solidFill>
                <a:latin typeface="Arial" panose="020B0604020202020204" pitchFamily="34" charset="0"/>
                <a:cs typeface="Arial" panose="020B0604020202020204" pitchFamily="34" charset="0"/>
              </a:rPr>
              <a:t>HĐ 1:</a:t>
            </a:r>
            <a:endParaRPr lang="en-US" sz="4000" dirty="0">
              <a:solidFill>
                <a:srgbClr val="C0000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856521" y="3749814"/>
            <a:ext cx="16738715"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nhớ</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biến</a:t>
            </a:r>
            <a:r>
              <a:rPr lang="en-US" sz="4000" dirty="0">
                <a:latin typeface="Arial" panose="020B0604020202020204" pitchFamily="34" charset="0"/>
                <a:cs typeface="Arial" panose="020B0604020202020204" pitchFamily="34" charset="0"/>
              </a:rPr>
              <a:t>.</a:t>
            </a:r>
          </a:p>
        </p:txBody>
      </p:sp>
      <p:sp>
        <p:nvSpPr>
          <p:cNvPr id="27" name="Rectangle 26"/>
          <p:cNvSpPr/>
          <p:nvPr/>
        </p:nvSpPr>
        <p:spPr>
          <a:xfrm>
            <a:off x="8142827" y="4914900"/>
            <a:ext cx="1917833" cy="707886"/>
          </a:xfrm>
          <a:prstGeom prst="rect">
            <a:avLst/>
          </a:prstGeom>
        </p:spPr>
        <p:txBody>
          <a:bodyPr wrap="none">
            <a:spAutoFit/>
          </a:bodyPr>
          <a:lstStyle/>
          <a:p>
            <a:r>
              <a:rPr lang="en-US" sz="4000" b="1" i="1" u="sng" dirty="0" err="1">
                <a:solidFill>
                  <a:schemeClr val="tx2"/>
                </a:solidFill>
                <a:latin typeface="Arial" panose="020B0604020202020204" pitchFamily="34" charset="0"/>
                <a:ea typeface="Times New Roman" panose="02020603050405020304" pitchFamily="18" charset="0"/>
                <a:cs typeface="Arial" panose="020B0604020202020204" pitchFamily="34" charset="0"/>
              </a:rPr>
              <a:t>Trả</a:t>
            </a:r>
            <a:r>
              <a:rPr lang="en-US" sz="4000" b="1" i="1" u="sng"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en-US" sz="4000" b="1" i="1" u="sng" dirty="0" err="1">
                <a:solidFill>
                  <a:schemeClr val="tx2"/>
                </a:solidFill>
                <a:latin typeface="Arial" panose="020B0604020202020204" pitchFamily="34" charset="0"/>
                <a:ea typeface="Times New Roman" panose="02020603050405020304" pitchFamily="18" charset="0"/>
                <a:cs typeface="Arial" panose="020B0604020202020204" pitchFamily="34" charset="0"/>
              </a:rPr>
              <a:t>lời</a:t>
            </a:r>
            <a:r>
              <a:rPr lang="en-US" sz="4000" b="1" i="1" u="sng" dirty="0">
                <a:solidFill>
                  <a:schemeClr val="tx2"/>
                </a:solidFill>
                <a:latin typeface="Arial" panose="020B0604020202020204" pitchFamily="34" charset="0"/>
                <a:ea typeface="Times New Roman" panose="02020603050405020304" pitchFamily="18" charset="0"/>
                <a:cs typeface="Arial" panose="020B0604020202020204" pitchFamily="34" charset="0"/>
              </a:rPr>
              <a:t>:</a:t>
            </a:r>
            <a:endParaRPr lang="en-US" sz="4000" b="1" i="1" u="sng" dirty="0">
              <a:solidFill>
                <a:schemeClr val="tx2"/>
              </a:solidFill>
            </a:endParaRPr>
          </a:p>
        </p:txBody>
      </p:sp>
      <p:sp>
        <p:nvSpPr>
          <p:cNvPr id="28" name="Rectangle 27"/>
          <p:cNvSpPr/>
          <p:nvPr/>
        </p:nvSpPr>
        <p:spPr>
          <a:xfrm>
            <a:off x="952499" y="5905500"/>
            <a:ext cx="16383000" cy="901593"/>
          </a:xfrm>
          <a:prstGeom prst="rect">
            <a:avLst/>
          </a:prstGeom>
        </p:spPr>
        <p:txBody>
          <a:bodyPr wrap="square">
            <a:spAutoFit/>
          </a:bodyPr>
          <a:lstStyle/>
          <a:p>
            <a:pPr marL="571500" indent="-571500" algn="just" fontAlgn="base">
              <a:lnSpc>
                <a:spcPct val="150000"/>
              </a:lnSpc>
              <a:spcBef>
                <a:spcPts val="2400"/>
              </a:spcBef>
              <a:spcAft>
                <a:spcPts val="800"/>
              </a:spcAft>
              <a:buFont typeface="Arial" panose="020B0604020202020204" pitchFamily="34" charset="0"/>
              <a:buChar char="•"/>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Đa thức một biến là tổng của những đơn thức của cùng một biến.</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9" name="Rectangle 28"/>
              <p:cNvSpPr/>
              <p:nvPr/>
            </p:nvSpPr>
            <p:spPr>
              <a:xfrm>
                <a:off x="1066800" y="7353300"/>
                <a:ext cx="6447791" cy="1015663"/>
              </a:xfrm>
              <a:prstGeom prst="rect">
                <a:avLst/>
              </a:prstGeom>
            </p:spPr>
            <p:txBody>
              <a:bodyPr wrap="none">
                <a:spAutoFit/>
              </a:bodyPr>
              <a:lstStyle/>
              <a:p>
                <a:pPr marL="571500" lvl="0" indent="-571500" algn="just" fontAlgn="base">
                  <a:lnSpc>
                    <a:spcPct val="150000"/>
                  </a:lnSpc>
                  <a:spcBef>
                    <a:spcPts val="2400"/>
                  </a:spcBef>
                  <a:spcAft>
                    <a:spcPts val="800"/>
                  </a:spcAft>
                  <a:buFont typeface="Arial" panose="020B0604020202020204" pitchFamily="34" charset="0"/>
                  <a:buChar char="•"/>
                </a:pP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Ví dụ: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nl-NL"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1066800" y="7353300"/>
                <a:ext cx="6447791" cy="1015663"/>
              </a:xfrm>
              <a:prstGeom prst="rect">
                <a:avLst/>
              </a:prstGeom>
              <a:blipFill>
                <a:blip r:embed="rId5"/>
                <a:stretch>
                  <a:fillRect l="-3025" b="-13772"/>
                </a:stretch>
              </a:blipFill>
            </p:spPr>
            <p:txBody>
              <a:bodyPr/>
              <a:lstStyle/>
              <a:p>
                <a:r>
                  <a:rPr lang="en-US">
                    <a:noFill/>
                  </a:rPr>
                  <a:t> </a:t>
                </a:r>
              </a:p>
            </p:txBody>
          </p:sp>
        </mc:Fallback>
      </mc:AlternateContent>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6">
                <a:extLst>
                  <a:ext uri="{96DAC541-7B7A-43D3-8B79-37D633B846F1}">
                    <asvg:svgBlip xmlns:asvg="http://schemas.microsoft.com/office/drawing/2016/SVG/main" r:embed="rId7"/>
                  </a:ext>
                </a:extLst>
              </a:blip>
              <a:stretch>
                <a:fillRect/>
              </a:stretch>
            </a:blipFill>
          </p:spPr>
        </p:sp>
      </p:grpSp>
      <p:pic>
        <p:nvPicPr>
          <p:cNvPr id="37" name="Picture 36"/>
          <p:cNvPicPr>
            <a:picLocks noChangeAspect="1"/>
          </p:cNvPicPr>
          <p:nvPr/>
        </p:nvPicPr>
        <p:blipFill>
          <a:blip r:embed="rId8"/>
          <a:stretch>
            <a:fillRect/>
          </a:stretch>
        </p:blipFill>
        <p:spPr>
          <a:xfrm flipH="1">
            <a:off x="16665259" y="7702138"/>
            <a:ext cx="1340479" cy="2302350"/>
          </a:xfrm>
          <a:prstGeom prst="rect">
            <a:avLst/>
          </a:prstGeom>
        </p:spPr>
      </p:pic>
      <p:pic>
        <p:nvPicPr>
          <p:cNvPr id="39" name="Picture 38"/>
          <p:cNvPicPr>
            <a:picLocks noChangeAspect="1"/>
          </p:cNvPicPr>
          <p:nvPr/>
        </p:nvPicPr>
        <p:blipFill>
          <a:blip r:embed="rId9"/>
          <a:stretch>
            <a:fillRect/>
          </a:stretch>
        </p:blipFill>
        <p:spPr>
          <a:xfrm>
            <a:off x="586456" y="9478804"/>
            <a:ext cx="873677" cy="770096"/>
          </a:xfrm>
          <a:prstGeom prst="rect">
            <a:avLst/>
          </a:prstGeom>
        </p:spPr>
      </p:pic>
      <p:sp>
        <p:nvSpPr>
          <p:cNvPr id="22" name="Rectangle 21">
            <a:extLst>
              <a:ext uri="{FF2B5EF4-FFF2-40B4-BE49-F238E27FC236}">
                <a16:creationId xmlns:a16="http://schemas.microsoft.com/office/drawing/2014/main" id="{AF80BD58-6D80-4557-A389-6C03E9078324}"/>
              </a:ext>
            </a:extLst>
          </p:cNvPr>
          <p:cNvSpPr/>
          <p:nvPr/>
        </p:nvSpPr>
        <p:spPr>
          <a:xfrm>
            <a:off x="547218" y="114300"/>
            <a:ext cx="6234582" cy="820674"/>
          </a:xfrm>
          <a:prstGeom prst="rect">
            <a:avLst/>
          </a:prstGeom>
        </p:spPr>
        <p:txBody>
          <a:bodyPr wrap="square">
            <a:spAutoFit/>
          </a:bodyPr>
          <a:lstStyle/>
          <a:p>
            <a:pPr lvl="0" algn="ctr">
              <a:lnSpc>
                <a:spcPct val="150000"/>
              </a:lnSpc>
            </a:pPr>
            <a:r>
              <a:rPr lang="en-US" sz="3600" b="1" dirty="0">
                <a:solidFill>
                  <a:srgbClr val="FF0000"/>
                </a:solidFill>
                <a:latin typeface="Arial" panose="020B0604020202020204" pitchFamily="34" charset="0"/>
                <a:cs typeface="Arial" panose="020B0604020202020204" pitchFamily="34" charset="0"/>
              </a:rPr>
              <a:t>1. KHÁI NIỆM ĐA THỨC</a:t>
            </a:r>
          </a:p>
        </p:txBody>
      </p:sp>
      <p:sp>
        <p:nvSpPr>
          <p:cNvPr id="23" name="Rectangle 22">
            <a:extLst>
              <a:ext uri="{FF2B5EF4-FFF2-40B4-BE49-F238E27FC236}">
                <a16:creationId xmlns:a16="http://schemas.microsoft.com/office/drawing/2014/main" id="{513B7F23-13C1-4D7A-96EA-730388D3841A}"/>
              </a:ext>
            </a:extLst>
          </p:cNvPr>
          <p:cNvSpPr/>
          <p:nvPr/>
        </p:nvSpPr>
        <p:spPr>
          <a:xfrm>
            <a:off x="4540141" y="1189478"/>
            <a:ext cx="9371476" cy="942053"/>
          </a:xfrm>
          <a:prstGeom prst="rect">
            <a:avLst/>
          </a:prstGeom>
        </p:spPr>
        <p:txBody>
          <a:bodyPr wrap="none">
            <a:spAutoFit/>
          </a:bodyPr>
          <a:lstStyle/>
          <a:p>
            <a:pPr algn="just">
              <a:lnSpc>
                <a:spcPct val="150000"/>
              </a:lnSpc>
              <a:spcAft>
                <a:spcPts val="600"/>
              </a:spcAft>
            </a:pPr>
            <a:r>
              <a:rPr lang="nl-NL" sz="4200" b="1" dirty="0">
                <a:solidFill>
                  <a:schemeClr val="bg1"/>
                </a:solidFill>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lang="en-US" sz="4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061057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76500"/>
            <a:ext cx="979790" cy="914400"/>
          </a:xfrm>
          <a:prstGeom prst="rect">
            <a:avLst/>
          </a:prstGeom>
        </p:spPr>
      </p:pic>
      <p:sp>
        <p:nvSpPr>
          <p:cNvPr id="21" name="TextBox 20"/>
          <p:cNvSpPr txBox="1"/>
          <p:nvPr/>
        </p:nvSpPr>
        <p:spPr>
          <a:xfrm>
            <a:off x="1534321" y="260480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2:</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586456" y="3543300"/>
            <a:ext cx="17149217" cy="2862322"/>
          </a:xfrm>
          <a:prstGeom prst="rect">
            <a:avLst/>
          </a:prstGeom>
          <a:noFill/>
        </p:spPr>
        <p:txBody>
          <a:bodyPr wrap="square" rtlCol="0">
            <a:spAutoFit/>
          </a:bodyPr>
          <a:lstStyle/>
          <a:p>
            <a:pPr lvl="0" algn="just">
              <a:lnSpc>
                <a:spcPct val="150000"/>
              </a:lnSpc>
            </a:pPr>
            <a:r>
              <a:rPr lang="vi-VN" sz="4000">
                <a:solidFill>
                  <a:prstClr val="black"/>
                </a:solidFill>
                <a:cs typeface="Arial" panose="020B0604020202020204" pitchFamily="34" charset="0"/>
              </a:rPr>
              <a:t>Em hãy viết ra hai đơn thức tùy ý (không chứa biến, hoặc chứa từ một đến ba biến trong các biến x, y, z) rồi trao đổi với bạn ngồi cạnh để kiểm tra lại xem đã viết đúng chưa. Nếu chưa đúng, hãy cùng bạn sửa lại cho đúng.</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3351667" y="7376636"/>
            <a:ext cx="16081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1" u="sng" strike="noStrike" kern="1200" cap="none" spc="0" normalizeH="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 dụ</a:t>
            </a:r>
            <a:r>
              <a:rPr kumimoji="0" lang="en-US" sz="40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1" i="1" u="sng" strike="noStrike" kern="1200" cap="none" spc="0" normalizeH="0" baseline="0" noProof="0">
              <a:ln>
                <a:noFill/>
              </a:ln>
              <a:solidFill>
                <a:srgbClr val="1F497D"/>
              </a:solidFill>
              <a:effectLst/>
              <a:uLnTx/>
              <a:uFillTx/>
              <a:latin typeface="Calibri"/>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5">
                <a:extLst>
                  <a:ext uri="{96DAC541-7B7A-43D3-8B79-37D633B846F1}">
                    <asvg:svgBlip xmlns:asvg="http://schemas.microsoft.com/office/drawing/2016/SVG/main" r:embed="rId6"/>
                  </a:ext>
                </a:extLst>
              </a:blip>
              <a:stretch>
                <a:fillRect/>
              </a:stretch>
            </a:blipFill>
          </p:spPr>
        </p:sp>
      </p:grpSp>
      <p:pic>
        <p:nvPicPr>
          <p:cNvPr id="39" name="Picture 38"/>
          <p:cNvPicPr>
            <a:picLocks noChangeAspect="1"/>
          </p:cNvPicPr>
          <p:nvPr/>
        </p:nvPicPr>
        <p:blipFill>
          <a:blip r:embed="rId7"/>
          <a:stretch>
            <a:fillRect/>
          </a:stretch>
        </p:blipFill>
        <p:spPr>
          <a:xfrm>
            <a:off x="586456" y="9478804"/>
            <a:ext cx="873677" cy="770096"/>
          </a:xfrm>
          <a:prstGeom prst="rect">
            <a:avLst/>
          </a:prstGeom>
        </p:spPr>
      </p:pic>
      <p:sp>
        <p:nvSpPr>
          <p:cNvPr id="23" name="Oval Callout 22"/>
          <p:cNvSpPr/>
          <p:nvPr/>
        </p:nvSpPr>
        <p:spPr>
          <a:xfrm>
            <a:off x="11353800" y="7316720"/>
            <a:ext cx="3401654" cy="1941580"/>
          </a:xfrm>
          <a:prstGeom prst="wedgeEllipseCallout">
            <a:avLst>
              <a:gd name="adj1" fmla="val 55293"/>
              <a:gd name="adj2" fmla="val 28406"/>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mn-ea"/>
                <a:cs typeface="+mn-cs"/>
              </a:rPr>
              <a:t>Làm</a:t>
            </a:r>
            <a:r>
              <a:rPr kumimoji="0" lang="en-US" sz="4000" b="1" i="0" u="none" strike="noStrike" kern="1200" cap="none" spc="0" normalizeH="0" noProof="0">
                <a:ln>
                  <a:noFill/>
                </a:ln>
                <a:solidFill>
                  <a:schemeClr val="bg1"/>
                </a:solidFill>
                <a:effectLst/>
                <a:uLnTx/>
                <a:uFillTx/>
                <a:latin typeface="Arial" panose="020B0604020202020204" pitchFamily="34" charset="0"/>
                <a:ea typeface="+mn-ea"/>
                <a:cs typeface="+mn-cs"/>
              </a:rPr>
              <a:t> việc theo bàn</a:t>
            </a:r>
            <a:endParaRPr kumimoji="0" lang="en-US" sz="40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4" name="Picture 3"/>
          <p:cNvPicPr>
            <a:picLocks noChangeAspect="1"/>
          </p:cNvPicPr>
          <p:nvPr/>
        </p:nvPicPr>
        <p:blipFill>
          <a:blip r:embed="rId8"/>
          <a:stretch>
            <a:fillRect/>
          </a:stretch>
        </p:blipFill>
        <p:spPr>
          <a:xfrm>
            <a:off x="15082656" y="8115300"/>
            <a:ext cx="2900544" cy="214964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285579" y="7169523"/>
                <a:ext cx="2798523" cy="908967"/>
              </a:xfrm>
              <a:prstGeom prst="rect">
                <a:avLst/>
              </a:prstGeom>
            </p:spPr>
            <p:txBody>
              <a:bodyPr wrap="none">
                <a:spAutoFit/>
              </a:bodyPr>
              <a:lstStyle/>
              <a:p>
                <a:pPr algn="just" fontAlgn="base">
                  <a:lnSpc>
                    <a:spcPct val="150000"/>
                  </a:lnSpc>
                  <a:spcAft>
                    <a:spcPts val="800"/>
                  </a:spcAft>
                </a:pPr>
                <a14:m>
                  <m:oMath xmlns:m="http://schemas.openxmlformats.org/officeDocument/2006/math">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285579" y="7169523"/>
                <a:ext cx="2798523" cy="908967"/>
              </a:xfrm>
              <a:prstGeom prst="rect">
                <a:avLst/>
              </a:prstGeom>
              <a:blipFill>
                <a:blip r:embed="rId13"/>
                <a:stretch>
                  <a:fillRect b="-28188"/>
                </a:stretch>
              </a:blipFill>
            </p:spPr>
            <p:txBody>
              <a:bodyPr/>
              <a:lstStyle/>
              <a:p>
                <a:r>
                  <a:rPr lang="en-US">
                    <a:noFill/>
                  </a:rPr>
                  <a:t> </a:t>
                </a:r>
              </a:p>
            </p:txBody>
          </p:sp>
        </mc:Fallback>
      </mc:AlternateContent>
    </p:spTree>
    <p:extLst>
      <p:ext uri="{BB962C8B-B14F-4D97-AF65-F5344CB8AC3E}">
        <p14:creationId xmlns:p14="http://schemas.microsoft.com/office/powerpoint/2010/main" val="116684949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76500"/>
            <a:ext cx="979790" cy="914400"/>
          </a:xfrm>
          <a:prstGeom prst="rect">
            <a:avLst/>
          </a:prstGeom>
        </p:spPr>
      </p:pic>
      <p:sp>
        <p:nvSpPr>
          <p:cNvPr id="21" name="TextBox 20"/>
          <p:cNvSpPr txBox="1"/>
          <p:nvPr/>
        </p:nvSpPr>
        <p:spPr>
          <a:xfrm>
            <a:off x="1534321" y="260480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2209800" y="3403707"/>
            <a:ext cx="17149217" cy="901593"/>
          </a:xfrm>
          <a:prstGeom prst="rect">
            <a:avLst/>
          </a:prstGeom>
          <a:noFill/>
        </p:spPr>
        <p:txBody>
          <a:bodyPr wrap="square" rtlCol="0">
            <a:spAutoFit/>
          </a:bodyPr>
          <a:lstStyle/>
          <a:p>
            <a:pPr lvl="0" algn="just">
              <a:lnSpc>
                <a:spcPct val="150000"/>
              </a:lnSpc>
            </a:pPr>
            <a:r>
              <a:rPr lang="vi-VN" sz="4000">
                <a:solidFill>
                  <a:prstClr val="black"/>
                </a:solidFill>
                <a:cs typeface="Arial" panose="020B0604020202020204" pitchFamily="34" charset="0"/>
              </a:rPr>
              <a:t>Viết tổng của bốn đơn thức mà em và bạn ngồi cạnh đã viết.</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8380866" y="4709636"/>
            <a:ext cx="16081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Ví dụ:</a:t>
            </a:r>
            <a:endParaRPr kumimoji="0" lang="en-US" sz="4000" b="1" i="1" u="sng" strike="noStrike" kern="1200" cap="none" spc="0" normalizeH="0" baseline="0" noProof="0">
              <a:ln>
                <a:noFill/>
              </a:ln>
              <a:solidFill>
                <a:srgbClr val="1F497D"/>
              </a:solidFill>
              <a:effectLst/>
              <a:uLnTx/>
              <a:uFillTx/>
              <a:latin typeface="Calibri"/>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5">
                <a:extLst>
                  <a:ext uri="{96DAC541-7B7A-43D3-8B79-37D633B846F1}">
                    <asvg:svgBlip xmlns:asvg="http://schemas.microsoft.com/office/drawing/2016/SVG/main" r:embed="rId6"/>
                  </a:ext>
                </a:extLst>
              </a:blip>
              <a:stretch>
                <a:fillRect/>
              </a:stretch>
            </a:blipFill>
          </p:spPr>
        </p:sp>
      </p:grpSp>
      <p:pic>
        <p:nvPicPr>
          <p:cNvPr id="39" name="Picture 38"/>
          <p:cNvPicPr>
            <a:picLocks noChangeAspect="1"/>
          </p:cNvPicPr>
          <p:nvPr/>
        </p:nvPicPr>
        <p:blipFill>
          <a:blip r:embed="rId7"/>
          <a:stretch>
            <a:fillRect/>
          </a:stretch>
        </p:blipFill>
        <p:spPr>
          <a:xfrm>
            <a:off x="586456" y="9478804"/>
            <a:ext cx="873677" cy="770096"/>
          </a:xfrm>
          <a:prstGeom prst="rect">
            <a:avLst/>
          </a:prstGeom>
        </p:spPr>
      </p:pic>
      <p:sp>
        <p:nvSpPr>
          <p:cNvPr id="23" name="Oval Callout 22"/>
          <p:cNvSpPr/>
          <p:nvPr/>
        </p:nvSpPr>
        <p:spPr>
          <a:xfrm>
            <a:off x="14554200" y="5600700"/>
            <a:ext cx="3401654" cy="2093980"/>
          </a:xfrm>
          <a:prstGeom prst="wedgeEllipseCallout">
            <a:avLst>
              <a:gd name="adj1" fmla="val 4832"/>
              <a:gd name="adj2" fmla="val 66413"/>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mn-cs"/>
              </a:rPr>
              <a:t>Làm việc theo bàn</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8"/>
          <a:stretch>
            <a:fillRect/>
          </a:stretch>
        </p:blipFill>
        <p:spPr>
          <a:xfrm>
            <a:off x="15082656" y="8115300"/>
            <a:ext cx="2900544" cy="214964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866688" y="5753100"/>
                <a:ext cx="11687512" cy="3806683"/>
              </a:xfrm>
              <a:prstGeom prst="rect">
                <a:avLst/>
              </a:prstGeom>
            </p:spPr>
            <p:txBody>
              <a:bodyPr wrap="square">
                <a:spAutoFit/>
              </a:bodyPr>
              <a:lstStyle/>
              <a:p>
                <a:pPr marL="571500" lvl="0" indent="-571500" algn="just" fontAlgn="base">
                  <a:lnSpc>
                    <a:spcPct val="150000"/>
                  </a:lnSpc>
                  <a:buFont typeface="Arial" panose="020B0604020202020204" pitchFamily="34" charset="0"/>
                  <a:buChar char="•"/>
                  <a:defRPr/>
                </a:pP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Em viết </a:t>
                </a:r>
                <a14:m>
                  <m:oMath xmlns:m="http://schemas.openxmlformats.org/officeDocument/2006/math">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fontAlgn="base">
                  <a:lnSpc>
                    <a:spcPct val="150000"/>
                  </a:lnSpc>
                  <a:buFont typeface="Arial" panose="020B0604020202020204" pitchFamily="34" charset="0"/>
                  <a:buChar char="•"/>
                </a:pP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Bạn ngồi cạnh viết được: </a:t>
                </a:r>
                <a14:m>
                  <m:oMath xmlns:m="http://schemas.openxmlformats.org/officeDocument/2006/math">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5</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fontAlgn="base">
                  <a:lnSpc>
                    <a:spcPct val="150000"/>
                  </a:lnSpc>
                </a:pPr>
                <a14:m>
                  <m:oMath xmlns:m="http://schemas.openxmlformats.org/officeDocument/2006/math">
                    <m:r>
                      <a:rPr lang="nl-NL"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Tổng 4 đơn thức là:</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fontAlgn="base">
                  <a:lnSpc>
                    <a:spcPct val="150000"/>
                  </a:lnSpc>
                </a:pPr>
                <a14:m>
                  <m:oMath xmlns:m="http://schemas.openxmlformats.org/officeDocument/2006/math">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866688" y="5753100"/>
                <a:ext cx="11687512" cy="3806683"/>
              </a:xfrm>
              <a:prstGeom prst="rect">
                <a:avLst/>
              </a:prstGeom>
              <a:blipFill>
                <a:blip r:embed="rId13"/>
                <a:stretch>
                  <a:fillRect l="-1668"/>
                </a:stretch>
              </a:blipFill>
            </p:spPr>
            <p:txBody>
              <a:bodyPr/>
              <a:lstStyle/>
              <a:p>
                <a:r>
                  <a:rPr lang="en-US">
                    <a:noFill/>
                  </a:rPr>
                  <a:t> </a:t>
                </a:r>
              </a:p>
            </p:txBody>
          </p:sp>
        </mc:Fallback>
      </mc:AlternateContent>
    </p:spTree>
    <p:extLst>
      <p:ext uri="{BB962C8B-B14F-4D97-AF65-F5344CB8AC3E}">
        <p14:creationId xmlns:p14="http://schemas.microsoft.com/office/powerpoint/2010/main" val="150829525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down)">
                                      <p:cBhvr>
                                        <p:cTn id="35" dur="500"/>
                                        <p:tgtEl>
                                          <p:spTgt spid="2">
                                            <p:txEl>
                                              <p:pRg st="0" end="0"/>
                                            </p:txEl>
                                          </p:spTgt>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9" dur="500"/>
                                        <p:tgtEl>
                                          <p:spTgt spid="2">
                                            <p:txEl>
                                              <p:pRg st="1" end="1"/>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fade">
                                      <p:cBhvr>
                                        <p:cTn id="43" dur="500"/>
                                        <p:tgtEl>
                                          <p:spTgt spid="2">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fade">
                                      <p:cBhvr>
                                        <p:cTn id="4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9" name="Rectangle 38"/>
          <p:cNvSpPr/>
          <p:nvPr/>
        </p:nvSpPr>
        <p:spPr>
          <a:xfrm>
            <a:off x="7192795" y="10798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42" name="Group 41"/>
          <p:cNvGrpSpPr/>
          <p:nvPr/>
        </p:nvGrpSpPr>
        <p:grpSpPr>
          <a:xfrm>
            <a:off x="2362199" y="2478437"/>
            <a:ext cx="12877800" cy="3960463"/>
            <a:chOff x="2368476" y="3400523"/>
            <a:chExt cx="12877800" cy="3960463"/>
          </a:xfrm>
        </p:grpSpPr>
        <p:pic>
          <p:nvPicPr>
            <p:cNvPr id="38" name="Picture 37"/>
            <p:cNvPicPr>
              <a:picLocks noChangeAspect="1"/>
            </p:cNvPicPr>
            <p:nvPr/>
          </p:nvPicPr>
          <p:blipFill>
            <a:blip r:embed="rId4"/>
            <a:stretch>
              <a:fillRect/>
            </a:stretch>
          </p:blipFill>
          <p:spPr>
            <a:xfrm>
              <a:off x="2368476" y="3400523"/>
              <a:ext cx="12877800" cy="3960463"/>
            </a:xfrm>
            <a:prstGeom prst="rect">
              <a:avLst/>
            </a:prstGeom>
          </p:spPr>
        </p:pic>
        <p:sp>
          <p:nvSpPr>
            <p:cNvPr id="41" name="Rectangle 40"/>
            <p:cNvSpPr/>
            <p:nvPr/>
          </p:nvSpPr>
          <p:spPr>
            <a:xfrm>
              <a:off x="3443333" y="3844014"/>
              <a:ext cx="10812344" cy="2947410"/>
            </a:xfrm>
            <a:prstGeom prst="rect">
              <a:avLst/>
            </a:prstGeom>
          </p:spPr>
          <p:txBody>
            <a:bodyPr wrap="square">
              <a:spAutoFit/>
            </a:bodyPr>
            <a:lstStyle/>
            <a:p>
              <a:pPr lvl="0" algn="just">
                <a:lnSpc>
                  <a:spcPct val="150000"/>
                </a:lnSpc>
                <a:defRPr/>
              </a:pPr>
              <a:r>
                <a:rPr lang="vi-VN" sz="4300" b="1">
                  <a:solidFill>
                    <a:prstClr val="black"/>
                  </a:solidFill>
                  <a:ea typeface="Times New Roman" panose="02020603050405020304" pitchFamily="18" charset="0"/>
                  <a:cs typeface="Arial" panose="020B0604020202020204" pitchFamily="34" charset="0"/>
                </a:rPr>
                <a:t>Đa thức là tổng của những đơn thức; mỗi đơn thức trong tổng gọi là một hạng tử của đa thức đó.</a:t>
              </a:r>
              <a:endParaRPr lang="vi-VN" sz="4300" dirty="0">
                <a:solidFill>
                  <a:prstClr val="black"/>
                </a:solidFill>
                <a:ea typeface="Times New Roman" panose="02020603050405020304" pitchFamily="18" charset="0"/>
                <a:cs typeface="Arial" panose="020B0604020202020204" pitchFamily="34" charset="0"/>
              </a:endParaRPr>
            </a:p>
          </p:txBody>
        </p:sp>
      </p:grpSp>
      <p:pic>
        <p:nvPicPr>
          <p:cNvPr id="43" name="Picture 42"/>
          <p:cNvPicPr>
            <a:picLocks noChangeAspect="1"/>
          </p:cNvPicPr>
          <p:nvPr/>
        </p:nvPicPr>
        <p:blipFill>
          <a:blip r:embed="rId5"/>
          <a:stretch>
            <a:fillRect/>
          </a:stretch>
        </p:blipFill>
        <p:spPr>
          <a:xfrm>
            <a:off x="13378081" y="5618924"/>
            <a:ext cx="1463167" cy="743776"/>
          </a:xfrm>
          <a:prstGeom prst="rect">
            <a:avLst/>
          </a:prstGeom>
        </p:spPr>
      </p:pic>
      <p:pic>
        <p:nvPicPr>
          <p:cNvPr id="44" name="Picture 43"/>
          <p:cNvPicPr>
            <a:picLocks noChangeAspect="1"/>
          </p:cNvPicPr>
          <p:nvPr/>
        </p:nvPicPr>
        <p:blipFill>
          <a:blip r:embed="rId6"/>
          <a:stretch>
            <a:fillRect/>
          </a:stretch>
        </p:blipFill>
        <p:spPr>
          <a:xfrm>
            <a:off x="521875" y="698188"/>
            <a:ext cx="1097375" cy="8279086"/>
          </a:xfrm>
          <a:prstGeom prst="rect">
            <a:avLst/>
          </a:prstGeom>
        </p:spPr>
      </p:pic>
      <p:pic>
        <p:nvPicPr>
          <p:cNvPr id="45" name="Picture 44"/>
          <p:cNvPicPr>
            <a:picLocks noChangeAspect="1"/>
          </p:cNvPicPr>
          <p:nvPr/>
        </p:nvPicPr>
        <p:blipFill>
          <a:blip r:embed="rId7"/>
          <a:stretch>
            <a:fillRect/>
          </a:stretch>
        </p:blipFill>
        <p:spPr>
          <a:xfrm>
            <a:off x="16502956" y="372787"/>
            <a:ext cx="1261981" cy="1518036"/>
          </a:xfrm>
          <a:prstGeom prst="rect">
            <a:avLst/>
          </a:prstGeom>
        </p:spPr>
      </p:pic>
      <p:pic>
        <p:nvPicPr>
          <p:cNvPr id="46" name="Picture 45"/>
          <p:cNvPicPr>
            <a:picLocks noChangeAspect="1"/>
          </p:cNvPicPr>
          <p:nvPr/>
        </p:nvPicPr>
        <p:blipFill>
          <a:blip r:embed="rId8"/>
          <a:stretch>
            <a:fillRect/>
          </a:stretch>
        </p:blipFill>
        <p:spPr>
          <a:xfrm>
            <a:off x="7291503" y="8420100"/>
            <a:ext cx="3019191" cy="1676545"/>
          </a:xfrm>
          <a:prstGeom prst="rect">
            <a:avLst/>
          </a:prstGeom>
        </p:spPr>
      </p:pic>
      <p:sp>
        <p:nvSpPr>
          <p:cNvPr id="47" name="Rectangle 46"/>
          <p:cNvSpPr/>
          <p:nvPr/>
        </p:nvSpPr>
        <p:spPr>
          <a:xfrm>
            <a:off x="2133600" y="6819900"/>
            <a:ext cx="13565859" cy="1084912"/>
          </a:xfrm>
          <a:prstGeom prst="rect">
            <a:avLst/>
          </a:prstGeom>
          <a:solidFill>
            <a:srgbClr val="FBF6EB"/>
          </a:solidFill>
        </p:spPr>
        <p:txBody>
          <a:bodyPr wrap="square">
            <a:spAutoFit/>
          </a:bodyPr>
          <a:lstStyle/>
          <a:p>
            <a:pPr algn="just" fontAlgn="base">
              <a:lnSpc>
                <a:spcPct val="150000"/>
              </a:lnSpc>
              <a:spcAft>
                <a:spcPts val="800"/>
              </a:spcAft>
            </a:pPr>
            <a:r>
              <a:rPr lang="nl-NL" sz="4300" b="1" i="1" u="sng">
                <a:solidFill>
                  <a:schemeClr val="tx2"/>
                </a:solidFill>
                <a:latin typeface="Arial" panose="020B0604020202020204" pitchFamily="34" charset="0"/>
                <a:ea typeface="Times New Roman" panose="02020603050405020304" pitchFamily="18" charset="0"/>
                <a:cs typeface="Arial" panose="020B0604020202020204" pitchFamily="34" charset="0"/>
              </a:rPr>
              <a:t>Nhận xét:</a:t>
            </a:r>
            <a:r>
              <a:rPr lang="nl-NL" sz="4300" b="1" i="1">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nl-NL" sz="4300">
                <a:solidFill>
                  <a:srgbClr val="000000"/>
                </a:solidFill>
                <a:latin typeface="Arial" panose="020B0604020202020204" pitchFamily="34" charset="0"/>
                <a:ea typeface="Times New Roman" panose="02020603050405020304" pitchFamily="18" charset="0"/>
                <a:cs typeface="Arial" panose="020B0604020202020204" pitchFamily="34" charset="0"/>
              </a:rPr>
              <a:t>Mỗi đơn thức cũng được coi là một đa thức.</a:t>
            </a:r>
            <a:endParaRPr lang="en-US" sz="43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7164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800100"/>
            <a:ext cx="16687800" cy="8763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5"/>
          <p:cNvSpPr txBox="1"/>
          <p:nvPr/>
        </p:nvSpPr>
        <p:spPr>
          <a:xfrm>
            <a:off x="945680" y="736937"/>
            <a:ext cx="2667000" cy="1910779"/>
          </a:xfrm>
          <a:prstGeom prst="rect">
            <a:avLst/>
          </a:prstGeom>
        </p:spPr>
        <p:txBody>
          <a:bodyPr wrap="square" lIns="0" tIns="0" rIns="0" bIns="0" rtlCol="0" anchor="t">
            <a:spAutoFit/>
          </a:bodyPr>
          <a:lstStyle/>
          <a:p>
            <a:pPr algn="ctr">
              <a:lnSpc>
                <a:spcPts val="14857"/>
              </a:lnSpc>
            </a:pPr>
            <a:r>
              <a:rPr lang="en-US" sz="4200" b="1" u="sng">
                <a:solidFill>
                  <a:srgbClr val="5B96A9"/>
                </a:solidFill>
                <a:latin typeface="Arial" panose="020B0604020202020204" pitchFamily="34" charset="0"/>
                <a:cs typeface="Arial" panose="020B0604020202020204" pitchFamily="34" charset="0"/>
              </a:rPr>
              <a:t>Ví dụ 1:</a:t>
            </a:r>
          </a:p>
        </p:txBody>
      </p:sp>
      <mc:AlternateContent xmlns:mc="http://schemas.openxmlformats.org/markup-compatibility/2006" xmlns:a14="http://schemas.microsoft.com/office/drawing/2010/main">
        <mc:Choice Requires="a14">
          <p:sp>
            <p:nvSpPr>
              <p:cNvPr id="21" name="TextBox 20"/>
              <p:cNvSpPr txBox="1"/>
              <p:nvPr/>
            </p:nvSpPr>
            <p:spPr>
              <a:xfrm>
                <a:off x="3384079" y="1426845"/>
                <a:ext cx="13608521" cy="1938992"/>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Hãy kể ra các hạng tử của đa thức</a:t>
                </a:r>
              </a:p>
              <a:p>
                <a:pPr algn="ctr">
                  <a:lnSpc>
                    <a:spcPct val="150000"/>
                  </a:lnSpc>
                </a:pPr>
                <a:r>
                  <a:rPr lang="en-US" sz="400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𝐴</m:t>
                    </m:r>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−3</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𝑦</m:t>
                    </m:r>
                    <m:r>
                      <a:rPr lang="en-US" sz="4000" b="0" i="1" smtClean="0">
                        <a:latin typeface="Cambria Math" panose="02040503050406030204" pitchFamily="18" charset="0"/>
                        <a:cs typeface="Arial" panose="020B0604020202020204" pitchFamily="34" charset="0"/>
                      </a:rPr>
                      <m:t>+3</m:t>
                    </m:r>
                    <m:r>
                      <a:rPr lang="en-US" sz="4000" b="0" i="1" smtClean="0">
                        <a:latin typeface="Cambria Math" panose="02040503050406030204" pitchFamily="18" charset="0"/>
                        <a:cs typeface="Arial" panose="020B0604020202020204" pitchFamily="34" charset="0"/>
                      </a:rPr>
                      <m:t>𝑥</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−1</m:t>
                    </m:r>
                  </m:oMath>
                </a14:m>
                <a:r>
                  <a:rPr lang="en-US" sz="4000">
                    <a:latin typeface="Arial" panose="020B0604020202020204" pitchFamily="34" charset="0"/>
                    <a:cs typeface="Arial" panose="020B0604020202020204" pitchFamily="34" charset="0"/>
                  </a:rPr>
                  <a:t> </a:t>
                </a:r>
              </a:p>
            </p:txBody>
          </p:sp>
        </mc:Choice>
        <mc:Fallback xmlns="">
          <p:sp>
            <p:nvSpPr>
              <p:cNvPr id="21" name="TextBox 20"/>
              <p:cNvSpPr txBox="1">
                <a:spLocks noRot="1" noChangeAspect="1" noMove="1" noResize="1" noEditPoints="1" noAdjustHandles="1" noChangeArrowheads="1" noChangeShapeType="1" noTextEdit="1"/>
              </p:cNvSpPr>
              <p:nvPr/>
            </p:nvSpPr>
            <p:spPr>
              <a:xfrm>
                <a:off x="3384079" y="1426845"/>
                <a:ext cx="13608521" cy="1938992"/>
              </a:xfrm>
              <a:prstGeom prst="rect">
                <a:avLst/>
              </a:prstGeom>
              <a:blipFill>
                <a:blip r:embed="rId2"/>
                <a:stretch>
                  <a:fillRect l="-1567"/>
                </a:stretch>
              </a:blipFill>
            </p:spPr>
            <p:txBody>
              <a:bodyPr/>
              <a:lstStyle/>
              <a:p>
                <a:r>
                  <a:rPr lang="en-US">
                    <a:noFill/>
                  </a:rPr>
                  <a:t> </a:t>
                </a:r>
              </a:p>
            </p:txBody>
          </p:sp>
        </mc:Fallback>
      </mc:AlternateContent>
      <p:sp>
        <p:nvSpPr>
          <p:cNvPr id="22" name="Oval Callout 21"/>
          <p:cNvSpPr/>
          <p:nvPr/>
        </p:nvSpPr>
        <p:spPr>
          <a:xfrm>
            <a:off x="8547391" y="389103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3" name="Rectangle 22"/>
              <p:cNvSpPr/>
              <p:nvPr/>
            </p:nvSpPr>
            <p:spPr>
              <a:xfrm>
                <a:off x="1326679" y="5331895"/>
                <a:ext cx="13995127" cy="2169825"/>
              </a:xfrm>
              <a:prstGeom prst="rect">
                <a:avLst/>
              </a:prstGeom>
            </p:spPr>
            <p:txBody>
              <a:bodyPr wrap="square">
                <a:spAutoFit/>
              </a:bodyPr>
              <a:lstStyle/>
              <a:p>
                <a:pPr lvl="0">
                  <a:lnSpc>
                    <a:spcPct val="150000"/>
                  </a:lnSpc>
                  <a:spcBef>
                    <a:spcPts val="1800"/>
                  </a:spcBef>
                </a:pPr>
                <a:r>
                  <a:rPr lang="en-US" sz="4000">
                    <a:solidFill>
                      <a:prstClr val="black"/>
                    </a:solidFill>
                    <a:latin typeface="Arial" panose="020B0604020202020204" pitchFamily="34" charset="0"/>
                    <a:cs typeface="Arial" panose="020B0604020202020204" pitchFamily="34" charset="0"/>
                  </a:rPr>
                  <a:t>Ta có thể viết A dưới dạng tổng của 6 đơn thức</a:t>
                </a:r>
              </a:p>
              <a:p>
                <a:pPr lvl="0" algn="ctr">
                  <a:lnSpc>
                    <a:spcPct val="150000"/>
                  </a:lnSpc>
                  <a:spcBef>
                    <a:spcPts val="1800"/>
                  </a:spcBef>
                </a:pPr>
                <a:r>
                  <a:rPr lang="en-US" sz="400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−3</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𝑦</m:t>
                        </m:r>
                      </m:e>
                    </m:d>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e>
                    </m:d>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𝑥𝑦</m:t>
                    </m:r>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−1</m:t>
                        </m:r>
                      </m:e>
                    </m:d>
                  </m:oMath>
                </a14:m>
                <a:endParaRPr lang="en-US" sz="4000">
                  <a:solidFill>
                    <a:prstClr val="black"/>
                  </a:solidFill>
                  <a:latin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326679" y="5331895"/>
                <a:ext cx="13995127" cy="2169825"/>
              </a:xfrm>
              <a:prstGeom prst="rect">
                <a:avLst/>
              </a:prstGeom>
              <a:blipFill>
                <a:blip r:embed="rId3"/>
                <a:stretch>
                  <a:fillRect l="-1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479079" y="7785437"/>
                <a:ext cx="14845659" cy="1015663"/>
              </a:xfrm>
              <a:prstGeom prst="rect">
                <a:avLst/>
              </a:prstGeom>
            </p:spPr>
            <p:txBody>
              <a:bodyPr wrap="square">
                <a:spAutoFit/>
              </a:bodyPr>
              <a:lstStyle/>
              <a:p>
                <a:pPr>
                  <a:lnSpc>
                    <a:spcPct val="150000"/>
                  </a:lnSpc>
                </a:pPr>
                <a:r>
                  <a:rPr lang="en-US" sz="4000">
                    <a:solidFill>
                      <a:prstClr val="black"/>
                    </a:solidFill>
                    <a:latin typeface="Arial" panose="020B0604020202020204" pitchFamily="34" charset="0"/>
                    <a:cs typeface="Arial" panose="020B0604020202020204" pitchFamily="34" charset="0"/>
                  </a:rPr>
                  <a:t>Vậy đa thức A có 6 hạng tử là </a:t>
                </a:r>
                <a14:m>
                  <m:oMath xmlns:m="http://schemas.openxmlformats.org/officeDocument/2006/math">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𝑦</m:t>
                    </m:r>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𝑥𝑦</m:t>
                    </m:r>
                    <m:r>
                      <a:rPr lang="en-US" sz="4000" b="0" i="1" smtClean="0">
                        <a:solidFill>
                          <a:prstClr val="black"/>
                        </a:solidFill>
                        <a:latin typeface="Cambria Math" panose="02040503050406030204" pitchFamily="18" charset="0"/>
                        <a:cs typeface="Arial" panose="020B0604020202020204" pitchFamily="34" charset="0"/>
                      </a:rPr>
                      <m:t>, −1.</m:t>
                    </m:r>
                  </m:oMath>
                </a14:m>
                <a:endParaRPr lang="en-US" sz="4000">
                  <a:solidFill>
                    <a:prstClr val="black"/>
                  </a:solidFill>
                  <a:latin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479079" y="7785437"/>
                <a:ext cx="14845659" cy="1015663"/>
              </a:xfrm>
              <a:prstGeom prst="rect">
                <a:avLst/>
              </a:prstGeom>
              <a:blipFill>
                <a:blip r:embed="rId4"/>
                <a:stretch>
                  <a:fillRect l="-1478" b="-13772"/>
                </a:stretch>
              </a:blipFill>
            </p:spPr>
            <p:txBody>
              <a:bodyPr/>
              <a:lstStyle/>
              <a:p>
                <a:r>
                  <a:rPr lang="en-US">
                    <a:noFill/>
                  </a:rPr>
                  <a:t> </a:t>
                </a:r>
              </a:p>
            </p:txBody>
          </p:sp>
        </mc:Fallback>
      </mc:AlternateContent>
      <p:pic>
        <p:nvPicPr>
          <p:cNvPr id="27" name="Picture 26"/>
          <p:cNvPicPr>
            <a:picLocks noChangeAspect="1"/>
          </p:cNvPicPr>
          <p:nvPr/>
        </p:nvPicPr>
        <p:blipFill>
          <a:blip r:embed="rId5"/>
          <a:stretch>
            <a:fillRect/>
          </a:stretch>
        </p:blipFill>
        <p:spPr>
          <a:xfrm>
            <a:off x="15480163" y="718890"/>
            <a:ext cx="2163975" cy="2832932"/>
          </a:xfrm>
          <a:prstGeom prst="rect">
            <a:avLst/>
          </a:prstGeom>
        </p:spPr>
      </p:pic>
      <p:pic>
        <p:nvPicPr>
          <p:cNvPr id="28" name="Picture 27"/>
          <p:cNvPicPr>
            <a:picLocks noChangeAspect="1"/>
          </p:cNvPicPr>
          <p:nvPr/>
        </p:nvPicPr>
        <p:blipFill>
          <a:blip r:embed="rId6"/>
          <a:stretch>
            <a:fillRect/>
          </a:stretch>
        </p:blipFill>
        <p:spPr>
          <a:xfrm>
            <a:off x="16304685" y="8572801"/>
            <a:ext cx="997903" cy="887025"/>
          </a:xfrm>
          <a:prstGeom prst="rect">
            <a:avLst/>
          </a:prstGeom>
        </p:spPr>
      </p:pic>
      <p:pic>
        <p:nvPicPr>
          <p:cNvPr id="29" name="Picture 28"/>
          <p:cNvPicPr>
            <a:picLocks noChangeAspect="1"/>
          </p:cNvPicPr>
          <p:nvPr/>
        </p:nvPicPr>
        <p:blipFill>
          <a:blip r:embed="rId7"/>
          <a:stretch>
            <a:fillRect/>
          </a:stretch>
        </p:blipFill>
        <p:spPr>
          <a:xfrm rot="3872335">
            <a:off x="59104" y="8930745"/>
            <a:ext cx="1391410" cy="1178291"/>
          </a:xfrm>
          <a:prstGeom prst="rect">
            <a:avLst/>
          </a:prstGeom>
        </p:spPr>
      </p:pic>
      <p:pic>
        <p:nvPicPr>
          <p:cNvPr id="30" name="Picture 29"/>
          <p:cNvPicPr>
            <a:picLocks noChangeAspect="1"/>
          </p:cNvPicPr>
          <p:nvPr/>
        </p:nvPicPr>
        <p:blipFill>
          <a:blip r:embed="rId8"/>
          <a:stretch>
            <a:fillRect/>
          </a:stretch>
        </p:blipFill>
        <p:spPr>
          <a:xfrm>
            <a:off x="567662" y="601537"/>
            <a:ext cx="843017" cy="701926"/>
          </a:xfrm>
          <a:prstGeom prst="rect">
            <a:avLst/>
          </a:prstGeom>
        </p:spPr>
      </p:pic>
    </p:spTree>
    <p:extLst>
      <p:ext uri="{BB962C8B-B14F-4D97-AF65-F5344CB8AC3E}">
        <p14:creationId xmlns:p14="http://schemas.microsoft.com/office/powerpoint/2010/main" val="18091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500"/>
                                        <p:tgtEl>
                                          <p:spTgt spid="2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500"/>
                                        <p:tgtEl>
                                          <p:spTgt spid="23">
                                            <p:txEl>
                                              <p:pRg st="0" end="0"/>
                                            </p:txEl>
                                          </p:spTgt>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8" dur="500"/>
                                        <p:tgtEl>
                                          <p:spTgt spid="23">
                                            <p:txEl>
                                              <p:pRg st="1" end="1"/>
                                            </p:txEl>
                                          </p:spTgt>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6881</TotalTime>
  <Words>2536</Words>
  <Application>Microsoft Office PowerPoint</Application>
  <PresentationFormat>Custom</PresentationFormat>
  <Paragraphs>263</Paragraphs>
  <Slides>40</Slides>
  <Notes>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9" baseType="lpstr">
      <vt:lpstr>Kavoon</vt:lpstr>
      <vt:lpstr>Arial</vt:lpstr>
      <vt:lpstr>Calibri Light</vt:lpstr>
      <vt:lpstr>Times New Roman</vt:lpstr>
      <vt:lpstr>Calibri</vt:lpstr>
      <vt:lpstr>Cambria Math</vt:lpstr>
      <vt:lpstr>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Pink Cute Beauty Makeup Tutorial Presentation</dc:title>
  <cp:lastModifiedBy>Admin</cp:lastModifiedBy>
  <cp:revision>54</cp:revision>
  <dcterms:created xsi:type="dcterms:W3CDTF">2006-08-16T00:00:00Z</dcterms:created>
  <dcterms:modified xsi:type="dcterms:W3CDTF">2025-09-14T14:02:49Z</dcterms:modified>
  <dc:identifier>DAFmgXVejE8</dc:identifier>
</cp:coreProperties>
</file>