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61" r:id="rId4"/>
    <p:sldId id="531" r:id="rId5"/>
    <p:sldId id="256" r:id="rId6"/>
    <p:sldId id="316" r:id="rId7"/>
    <p:sldId id="347" r:id="rId8"/>
    <p:sldId id="362" r:id="rId9"/>
    <p:sldId id="365" r:id="rId10"/>
    <p:sldId id="367" r:id="rId11"/>
    <p:sldId id="368" r:id="rId12"/>
    <p:sldId id="366" r:id="rId13"/>
    <p:sldId id="363" r:id="rId14"/>
    <p:sldId id="364" r:id="rId15"/>
    <p:sldId id="436" r:id="rId16"/>
    <p:sldId id="437" r:id="rId17"/>
    <p:sldId id="283" r:id="rId18"/>
    <p:sldId id="470" r:id="rId19"/>
    <p:sldId id="373" r:id="rId20"/>
    <p:sldId id="298" r:id="rId21"/>
    <p:sldId id="540" r:id="rId22"/>
    <p:sldId id="543" r:id="rId23"/>
    <p:sldId id="542" r:id="rId24"/>
    <p:sldId id="541" r:id="rId25"/>
    <p:sldId id="544" r:id="rId26"/>
    <p:sldId id="327" r:id="rId27"/>
    <p:sldId id="263" r:id="rId28"/>
    <p:sldId id="532" r:id="rId29"/>
    <p:sldId id="533" r:id="rId30"/>
    <p:sldId id="258" r:id="rId31"/>
    <p:sldId id="259" r:id="rId32"/>
    <p:sldId id="260" r:id="rId33"/>
    <p:sldId id="534" r:id="rId34"/>
    <p:sldId id="262" r:id="rId35"/>
    <p:sldId id="535" r:id="rId36"/>
    <p:sldId id="348" r:id="rId37"/>
    <p:sldId id="257" r:id="rId38"/>
    <p:sldId id="539" r:id="rId39"/>
    <p:sldId id="538" r:id="rId40"/>
    <p:sldId id="536" r:id="rId41"/>
    <p:sldId id="537" r:id="rId42"/>
    <p:sldId id="545" r:id="rId43"/>
    <p:sldId id="524" r:id="rId44"/>
    <p:sldId id="314" r:id="rId45"/>
    <p:sldId id="4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4D1"/>
    <a:srgbClr val="E55604"/>
    <a:srgbClr val="26577C"/>
    <a:srgbClr val="B4B4B3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93" y="384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7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74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0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81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2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6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1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7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7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76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48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00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7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06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1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53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5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11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6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8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7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20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12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11" Type="http://schemas.openxmlformats.org/officeDocument/2006/relationships/image" Target="../media/image8.sv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openxmlformats.org/officeDocument/2006/relationships/image" Target="../media/image8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1.wdp"/><Relationship Id="rId11" Type="http://schemas.openxmlformats.org/officeDocument/2006/relationships/image" Target="../media/image8.sv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20.sv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19" Type="http://schemas.openxmlformats.org/officeDocument/2006/relationships/image" Target="../media/image8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8.svg"/><Relationship Id="rId2" Type="http://schemas.openxmlformats.org/officeDocument/2006/relationships/audio" Target="../media/media7.mp3"/><Relationship Id="rId16" Type="http://schemas.openxmlformats.org/officeDocument/2006/relationships/image" Target="../media/image7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18.png"/><Relationship Id="rId10" Type="http://schemas.openxmlformats.org/officeDocument/2006/relationships/audio" Target="../media/media11.mp3"/><Relationship Id="rId19" Type="http://schemas.openxmlformats.org/officeDocument/2006/relationships/image" Target="../media/image20.sv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slide" Target="slide2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jpe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44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58.png"/><Relationship Id="rId50" Type="http://schemas.openxmlformats.org/officeDocument/2006/relationships/image" Target="../media/image59.png"/><Relationship Id="rId55" Type="http://schemas.openxmlformats.org/officeDocument/2006/relationships/slide" Target="slide31.xml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9" Type="http://schemas.openxmlformats.org/officeDocument/2006/relationships/image" Target="../media/image50.png"/><Relationship Id="rId11" Type="http://schemas.microsoft.com/office/2007/relationships/hdphoto" Target="../media/hdphoto8.wdp"/><Relationship Id="rId24" Type="http://schemas.openxmlformats.org/officeDocument/2006/relationships/image" Target="../media/image47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32.xml"/><Relationship Id="rId45" Type="http://schemas.microsoft.com/office/2007/relationships/hdphoto" Target="../media/hdphoto23.wdp"/><Relationship Id="rId53" Type="http://schemas.openxmlformats.org/officeDocument/2006/relationships/image" Target="../media/image60.png"/><Relationship Id="rId5" Type="http://schemas.microsoft.com/office/2007/relationships/hdphoto" Target="../media/hdphoto5.wdp"/><Relationship Id="rId19" Type="http://schemas.microsoft.com/office/2007/relationships/hdphoto" Target="../media/hdphoto12.wdp"/><Relationship Id="rId4" Type="http://schemas.openxmlformats.org/officeDocument/2006/relationships/image" Target="../media/image37.png"/><Relationship Id="rId9" Type="http://schemas.microsoft.com/office/2007/relationships/hdphoto" Target="../media/hdphoto7.wdp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49.png"/><Relationship Id="rId30" Type="http://schemas.microsoft.com/office/2007/relationships/hdphoto" Target="../media/hdphoto17.wdp"/><Relationship Id="rId35" Type="http://schemas.openxmlformats.org/officeDocument/2006/relationships/image" Target="../media/image53.png"/><Relationship Id="rId43" Type="http://schemas.openxmlformats.org/officeDocument/2006/relationships/slide" Target="slide27.xml"/><Relationship Id="rId48" Type="http://schemas.microsoft.com/office/2007/relationships/hdphoto" Target="../media/hdphoto24.wdp"/><Relationship Id="rId56" Type="http://schemas.openxmlformats.org/officeDocument/2006/relationships/image" Target="../media/image61.png"/><Relationship Id="rId8" Type="http://schemas.openxmlformats.org/officeDocument/2006/relationships/image" Target="../media/image39.png"/><Relationship Id="rId51" Type="http://schemas.microsoft.com/office/2007/relationships/hdphoto" Target="../media/hdphoto25.wdp"/><Relationship Id="rId3" Type="http://schemas.microsoft.com/office/2007/relationships/hdphoto" Target="../media/hdphoto4.wdp"/><Relationship Id="rId12" Type="http://schemas.openxmlformats.org/officeDocument/2006/relationships/image" Target="../media/image41.png"/><Relationship Id="rId17" Type="http://schemas.microsoft.com/office/2007/relationships/hdphoto" Target="../media/hdphoto11.wdp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image" Target="../media/image55.png"/><Relationship Id="rId46" Type="http://schemas.openxmlformats.org/officeDocument/2006/relationships/slide" Target="slide28.xml"/><Relationship Id="rId20" Type="http://schemas.openxmlformats.org/officeDocument/2006/relationships/image" Target="../media/image45.png"/><Relationship Id="rId41" Type="http://schemas.openxmlformats.org/officeDocument/2006/relationships/image" Target="../media/image56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54.png"/><Relationship Id="rId49" Type="http://schemas.openxmlformats.org/officeDocument/2006/relationships/slide" Target="slide29.xml"/><Relationship Id="rId57" Type="http://schemas.microsoft.com/office/2007/relationships/hdphoto" Target="../media/hdphoto27.wdp"/><Relationship Id="rId10" Type="http://schemas.openxmlformats.org/officeDocument/2006/relationships/image" Target="../media/image40.png"/><Relationship Id="rId31" Type="http://schemas.openxmlformats.org/officeDocument/2006/relationships/image" Target="../media/image51.png"/><Relationship Id="rId44" Type="http://schemas.openxmlformats.org/officeDocument/2006/relationships/image" Target="../media/image57.png"/><Relationship Id="rId52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8.svg"/><Relationship Id="rId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29.wdp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12" Type="http://schemas.openxmlformats.org/officeDocument/2006/relationships/image" Target="../media/image7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12" Type="http://schemas.openxmlformats.org/officeDocument/2006/relationships/image" Target="../media/image7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12" Type="http://schemas.openxmlformats.org/officeDocument/2006/relationships/image" Target="../media/image7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12" Type="http://schemas.openxmlformats.org/officeDocument/2006/relationships/image" Target="../media/image7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12" Type="http://schemas.openxmlformats.org/officeDocument/2006/relationships/image" Target="../media/image7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e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8.sv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eg"/><Relationship Id="rId12" Type="http://schemas.openxmlformats.org/officeDocument/2006/relationships/image" Target="../media/image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jpeg"/><Relationship Id="rId1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0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274" y="384213"/>
            <a:ext cx="9907454" cy="6089575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26965" y="1910697"/>
            <a:ext cx="7338069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8800" dirty="0">
                <a:solidFill>
                  <a:srgbClr val="494949"/>
                </a:solidFill>
                <a:latin typeface="Bahnschrift SemiBold SemiConden" panose="020B0502040204020203" pitchFamily="34" charset="0"/>
                <a:cs typeface="David" panose="020F0502020204030204" pitchFamily="34" charset="-79"/>
              </a:rPr>
              <a:t>WELCOME TO OUR CLASS!</a:t>
            </a:r>
          </a:p>
        </p:txBody>
      </p:sp>
      <p:sp>
        <p:nvSpPr>
          <p:cNvPr id="6" name="Freeform 6"/>
          <p:cNvSpPr/>
          <p:nvPr/>
        </p:nvSpPr>
        <p:spPr>
          <a:xfrm rot="505722">
            <a:off x="821334" y="561636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72599" y="165511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460160" y="3795552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2136" y="1087349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29452" y="557128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10208513" y="680473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11715923" y="415179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3444359" y="-22664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4950316" y="650510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6920903" y="-213783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892783" y="6473788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-72869" y="415531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4955336-CA40-6DF6-14AD-C3067F2E2932}"/>
              </a:ext>
            </a:extLst>
          </p:cNvPr>
          <p:cNvSpPr txBox="1"/>
          <p:nvPr/>
        </p:nvSpPr>
        <p:spPr>
          <a:xfrm>
            <a:off x="1863264" y="4746883"/>
            <a:ext cx="9247899" cy="56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Presented by: ………………….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679617D8-6A20-C965-E14C-68D3ABA7E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occupy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45181FAD-1162-4009-2D26-66790F75929A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7E82E13-72BA-9BCD-4C3A-B726E54DD54B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2C9A602-D82E-D918-9AD4-486554AE6E4F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8FB4C88-56D7-D1BC-C249-CA7C97332307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77785-75B9-455E-4AC5-2C38787B4BFA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DF347A9E-5A54-538F-844A-3CBC18CF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occupied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30723" y="1705329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756856" y="3225825"/>
            <a:ext cx="6212415" cy="3474689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9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5C891195-B10E-2A01-F0FF-45FE13870932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BBC92FA-346E-F749-0A96-31321C565BB2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DAD85B6-C48F-106B-2433-77F83B942828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8FC2B0-A00C-9F42-6DAE-F141156565BD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530C9-6664-6D10-3A42-22F04929B9AE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AD6DC1E7-FC8A-7A01-0DC4-2766B5AD5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ancient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/ˈeɪnʃənt/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6774180" y="3025140"/>
            <a:ext cx="431101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10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4CC78C6D-FF35-21D6-0727-913CDC9126DC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22D75E-1241-88E0-D88D-93289071BC66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B19A197-20A9-0E6C-770A-B9B0B3803BF6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D6118DD-0067-90B3-428B-53870F4CB18B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BB3C8-B27F-0D04-1101-808F4A3F4C3B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A8CF87A4-2298-F703-7AE1-6426DFF78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generation (n)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thế hệ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9"/>
          <a:srcRect t="14161" b="26409"/>
          <a:stretch>
            <a:fillRect/>
          </a:stretch>
        </p:blipFill>
        <p:spPr>
          <a:xfrm>
            <a:off x="5776595" y="3477895"/>
            <a:ext cx="6247130" cy="276606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E907EDAF-177F-E091-E73D-9D0E2280B3B2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390F871-1C15-6F69-786D-1D53A1DDFCF6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D049850-42D1-BE97-3285-67F814E8CBBC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B027B6C-D8D7-3CF7-0666-793B43F23FB4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F38D0-F09E-0A21-033C-FE136A594D44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58EA1B31-B42E-6845-F2AB-68AEAF87E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found (v)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thành lập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7179" y="3143815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/faʊnd/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715" y="2913380"/>
            <a:ext cx="1239520" cy="123952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2D9A4586-242F-295E-1344-D7A44FA749CA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C99F6E0-5B03-F4BF-90A1-7285793C90CC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ACFFE79A-0BBA-8D64-F1C0-A8FADA1DE2CF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925C74-BE42-CE5E-1960-B51C530C3B97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EFB6A-B8D4-178F-ED77-5303D416BA65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755E70B6-8D81-4D24-3413-53790101C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287180"/>
              </p:ext>
            </p:extLst>
          </p:nvPr>
        </p:nvGraphicFramePr>
        <p:xfrm>
          <a:off x="797035" y="1141548"/>
          <a:ext cx="11174730" cy="5350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4277A54E-7063-9BAE-D074-13F3F8254BA0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A3372B5-0F44-37B8-E077-F96AD78B6E77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9802E119-DB97-8B2B-202C-6D8FB908A71C}"/>
              </a:ext>
            </a:extLst>
          </p:cNvPr>
          <p:cNvSpPr/>
          <p:nvPr/>
        </p:nvSpPr>
        <p:spPr>
          <a:xfrm>
            <a:off x="3014044" y="5834564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867E5DD-7733-AC12-8C4F-868ABC179360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AD71D-E921-E18D-00D8-981E1926771E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1375385A-C0F9-5302-CBC4-6FD01DA388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17137"/>
              </p:ext>
            </p:extLst>
          </p:nvPr>
        </p:nvGraphicFramePr>
        <p:xfrm>
          <a:off x="821756" y="1250051"/>
          <a:ext cx="11174730" cy="46055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973" y="2243196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973" y="3122671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973" y="3831331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973" y="4515226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973" y="5166736"/>
            <a:ext cx="768350" cy="76835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A843615E-69B2-DB16-07E4-DD604F855CF0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6D09F94-9B97-5975-8FEB-DA83E4FF88E1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06C5C8E-7D9D-DBB3-D24B-650FA92D668D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4EE2319D-F638-6467-DD75-79758A7FD559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7F1EF-8D3B-2514-91A9-38E6EC24092B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1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0D2F8FB9-A043-5227-9DC1-FCA293D1E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7343" y="-24825"/>
            <a:ext cx="80226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At an English lesson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0361" y="755112"/>
            <a:ext cx="12161639" cy="622811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 </a:t>
            </a:r>
            <a:r>
              <a:rPr lang="en-US" sz="2700" dirty="0">
                <a:latin typeface="Bahnschrift SemiBold Condensed" panose="020B0502040204020203" pitchFamily="34" charset="0"/>
              </a:rPr>
              <a:t>Now let’s look at what you’ve done on your projects. Group one first, please.</a:t>
            </a:r>
          </a:p>
          <a:p>
            <a:pPr algn="just"/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Mi: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OK. This is Angkor Wat in Cambodia. It’s a temple complex, the largest religious monument in the world. </a:t>
            </a:r>
          </a:p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2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Fantastic! When did people build it?</a:t>
            </a:r>
          </a:p>
          <a:p>
            <a:pPr algn="just"/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Mi: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They built it in the 12th century. It’s a World Heritage Site. Millions of visitors go there every year</a:t>
            </a:r>
          </a:p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2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Thank you. I wish I could go there one day too. And now group two, please.</a:t>
            </a:r>
          </a:p>
          <a:p>
            <a:pPr algn="just"/>
            <a:r>
              <a:rPr lang="en-US" sz="2700" b="1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Nam:</a:t>
            </a:r>
            <a:r>
              <a:rPr lang="en-US" sz="27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2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Great! It’s quite magnificent! Now group three, please.</a:t>
            </a:r>
          </a:p>
          <a:p>
            <a:pPr algn="just"/>
            <a:r>
              <a:rPr lang="en-US" sz="2700" b="1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Lan:</a:t>
            </a:r>
            <a:r>
              <a:rPr lang="en-US" sz="27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2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Yeah. It’s the oldest and largest occupied castle in the world. </a:t>
            </a:r>
          </a:p>
          <a:p>
            <a:pPr algn="just"/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Mi </a:t>
            </a:r>
            <a:r>
              <a:rPr lang="en-US" sz="2700" b="1" dirty="0">
                <a:latin typeface="Bahnschrift SemiBold Condensed" panose="020B0502040204020203" pitchFamily="34" charset="0"/>
              </a:rPr>
              <a:t>&amp; </a:t>
            </a:r>
            <a:r>
              <a:rPr lang="en-US" sz="2700" b="1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Nam:</a:t>
            </a:r>
            <a:r>
              <a:rPr lang="en-US" sz="27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Amazing! So we need to preserve our heritage for future generations.</a:t>
            </a:r>
          </a:p>
          <a:p>
            <a:pPr algn="just"/>
            <a:r>
              <a:rPr lang="en-US" sz="27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27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700" dirty="0">
                <a:latin typeface="Bahnschrift SemiBold Condensed" panose="020B0502040204020203" pitchFamily="34" charset="0"/>
              </a:rPr>
              <a:t>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5474" y="24130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406F2A80-ACF0-984D-C5B4-96D3786C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196" y="36195"/>
            <a:ext cx="1195280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2. Read the conversation again and answer the questions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1901" y="993036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</a:rPr>
              <a:t>1. How old is Angkor Wat?</a:t>
            </a:r>
          </a:p>
          <a:p>
            <a:endParaRPr lang="en-US" sz="4000" dirty="0">
              <a:latin typeface="Bahnschrift SemiBold Condensed" panose="020B0502040204020203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39196" y="2426311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39196" y="3857248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  <a:sym typeface="+mn-ea"/>
              </a:rPr>
              <a:t>3. Where is Windsor Castle?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6C165AE-7797-7DE7-116A-50E17C04EA8D}"/>
              </a:ext>
            </a:extLst>
          </p:cNvPr>
          <p:cNvGrpSpPr/>
          <p:nvPr/>
        </p:nvGrpSpPr>
        <p:grpSpPr>
          <a:xfrm flipH="1">
            <a:off x="6096000" y="993036"/>
            <a:ext cx="6739899" cy="8138894"/>
            <a:chOff x="0" y="0"/>
            <a:chExt cx="19792951" cy="1914346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D96BD48-B416-FB0D-1379-0637B21AD61D}"/>
                </a:ext>
              </a:extLst>
            </p:cNvPr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7A4BF2C-9036-A69C-DFD0-78BDA8DAC3F3}"/>
                </a:ext>
              </a:extLst>
            </p:cNvPr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Text Box 17"/>
          <p:cNvSpPr txBox="1"/>
          <p:nvPr/>
        </p:nvSpPr>
        <p:spPr>
          <a:xfrm>
            <a:off x="239196" y="5195136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  <a:sym typeface="+mn-ea"/>
              </a:rPr>
              <a:t>4. What helps us know about our history and life in the past?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68036" y="3429000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322656" y="83706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67250" y="3482788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1426809" cy="92333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cs typeface="Calibri" panose="020F0502020204030204" pitchFamily="34" charset="0"/>
              </a:rPr>
              <a:t>1.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latin typeface="Bahnschrift SemiBold Condensed" panose="020B0502040204020203" pitchFamily="34" charset="0"/>
              </a:rPr>
              <a:t>How old is Angkor Wat?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26C3-3A06-D266-B57A-9EB0626315BF}"/>
              </a:ext>
            </a:extLst>
          </p:cNvPr>
          <p:cNvSpPr txBox="1"/>
          <p:nvPr/>
        </p:nvSpPr>
        <p:spPr>
          <a:xfrm>
            <a:off x="792726" y="2401823"/>
            <a:ext cx="38492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635"/>
            <a:r>
              <a:rPr lang="en-US" sz="4800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About 900 years old/ Nearly a thousand years old.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AAEC0-175C-6A4C-F571-3CEA47DA3A81}"/>
              </a:ext>
            </a:extLst>
          </p:cNvPr>
          <p:cNvSpPr txBox="1"/>
          <p:nvPr/>
        </p:nvSpPr>
        <p:spPr>
          <a:xfrm>
            <a:off x="5327923" y="2707765"/>
            <a:ext cx="65893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Mi: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latin typeface="Bahnschrift SemiBold Condensed" panose="020B0502040204020203" pitchFamily="34" charset="0"/>
              </a:rPr>
              <a:t>OK. This is </a:t>
            </a:r>
            <a:r>
              <a:rPr lang="en-US" sz="36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Angkor Wat </a:t>
            </a:r>
            <a:r>
              <a:rPr lang="en-US" sz="3600" dirty="0">
                <a:latin typeface="Bahnschrift SemiBold Condensed" panose="020B0502040204020203" pitchFamily="34" charset="0"/>
              </a:rPr>
              <a:t>in Cambodia. It’s a temple complex, the largest religious monument in the world. 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36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latin typeface="Bahnschrift SemiBold Condensed" panose="020B0502040204020203" pitchFamily="34" charset="0"/>
              </a:rPr>
              <a:t>Fantastic! When did people build it?</a:t>
            </a:r>
          </a:p>
          <a:p>
            <a:pPr algn="just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Mi: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They built it in the 12th century</a:t>
            </a:r>
            <a:r>
              <a:rPr lang="en-US" sz="3600" dirty="0">
                <a:latin typeface="Bahnschrift SemiBold Condensed" panose="020B0502040204020203" pitchFamily="34" charset="0"/>
              </a:rPr>
              <a:t>. It’s a World Heritage Site.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653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8762-1AC1-20D4-714F-EE4EEEBC5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04514E6-949B-9B5F-C4B1-CEF78B5B7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42"/>
            <a:ext cx="12192000" cy="6927642"/>
          </a:xfrm>
          <a:prstGeom prst="rect">
            <a:avLst/>
          </a:prstGeom>
        </p:spPr>
      </p:pic>
      <p:pic>
        <p:nvPicPr>
          <p:cNvPr id="10" name="Picture 9" descr="A castle on a hill with trees and plants&#10;&#10;Description automatically generated">
            <a:extLst>
              <a:ext uri="{FF2B5EF4-FFF2-40B4-BE49-F238E27FC236}">
                <a16:creationId xmlns:a16="http://schemas.microsoft.com/office/drawing/2014/main" id="{F2CCA96C-B4F1-1F5D-8377-B3A167E2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81613"/>
            <a:ext cx="4516589" cy="3009494"/>
          </a:xfrm>
          <a:prstGeom prst="rect">
            <a:avLst/>
          </a:prstGeom>
        </p:spPr>
      </p:pic>
      <p:pic>
        <p:nvPicPr>
          <p:cNvPr id="6" name="Content Placeholder 5" descr="Angkor Wat with palm trees&#10;&#10;Description automatically generated">
            <a:extLst>
              <a:ext uri="{FF2B5EF4-FFF2-40B4-BE49-F238E27FC236}">
                <a16:creationId xmlns:a16="http://schemas.microsoft.com/office/drawing/2014/main" id="{C344F78F-6971-2A91-7C97-16CC42758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64" y="1690688"/>
            <a:ext cx="4516589" cy="3009494"/>
          </a:xfrm>
        </p:spPr>
      </p:pic>
      <p:pic>
        <p:nvPicPr>
          <p:cNvPr id="8" name="Picture 7" descr="People riding bicycles in front of a building&#10;&#10;Description automatically generated">
            <a:extLst>
              <a:ext uri="{FF2B5EF4-FFF2-40B4-BE49-F238E27FC236}">
                <a16:creationId xmlns:a16="http://schemas.microsoft.com/office/drawing/2014/main" id="{F04B8537-D76E-425E-380E-90D5E94A0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84" y="3602620"/>
            <a:ext cx="4720655" cy="3145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2C417-DC79-94BE-A19A-A567F08A62EE}"/>
              </a:ext>
            </a:extLst>
          </p:cNvPr>
          <p:cNvSpPr txBox="1"/>
          <p:nvPr/>
        </p:nvSpPr>
        <p:spPr>
          <a:xfrm>
            <a:off x="5677847" y="455681"/>
            <a:ext cx="683721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380"/>
              </a:lnSpc>
            </a:pPr>
            <a:r>
              <a:rPr lang="en-US" sz="60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LOOK AND ANSWER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C98B4EC-BEF5-731F-F3F4-B02CAF3ACC76}"/>
              </a:ext>
            </a:extLst>
          </p:cNvPr>
          <p:cNvSpPr txBox="1"/>
          <p:nvPr/>
        </p:nvSpPr>
        <p:spPr>
          <a:xfrm>
            <a:off x="192083" y="3525874"/>
            <a:ext cx="367386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defTabSz="60963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94949"/>
                </a:solidFill>
                <a:latin typeface="Bahnschrift SemiBold Condensed" panose="020B0502040204020203" pitchFamily="34" charset="0"/>
              </a:rPr>
              <a:t>What can you see in the pictures? </a:t>
            </a:r>
          </a:p>
          <a:p>
            <a:pPr marL="457200" indent="-457200" defTabSz="60963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494949"/>
              </a:solidFill>
              <a:latin typeface="Bahnschrift SemiBold Condensed" panose="020B0502040204020203" pitchFamily="34" charset="0"/>
            </a:endParaRPr>
          </a:p>
          <a:p>
            <a:pPr marL="457200" indent="-457200" defTabSz="60963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494949"/>
              </a:solidFill>
              <a:latin typeface="Bahnschrift SemiBold Condensed" panose="020B0502040204020203" pitchFamily="34" charset="0"/>
            </a:endParaRPr>
          </a:p>
          <a:p>
            <a:pPr marL="457200" indent="-457200" defTabSz="60963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494949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02F7A-E799-69AC-CB9F-D86C9E5317F3}"/>
              </a:ext>
            </a:extLst>
          </p:cNvPr>
          <p:cNvSpPr txBox="1"/>
          <p:nvPr/>
        </p:nvSpPr>
        <p:spPr>
          <a:xfrm>
            <a:off x="141361" y="4950198"/>
            <a:ext cx="6273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0963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94949"/>
                </a:solidFill>
                <a:latin typeface="Bahnschrift SemiBold Condensed" panose="020B0502040204020203" pitchFamily="34" charset="0"/>
              </a:rPr>
              <a:t>Do you know where they are?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9C654A-3D75-1F86-23BC-AC6F3E2EF60C}"/>
              </a:ext>
            </a:extLst>
          </p:cNvPr>
          <p:cNvSpPr txBox="1"/>
          <p:nvPr/>
        </p:nvSpPr>
        <p:spPr>
          <a:xfrm>
            <a:off x="141361" y="5908100"/>
            <a:ext cx="6814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0963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94949"/>
                </a:solidFill>
                <a:latin typeface="Bahnschrift SemiBold Condensed" panose="020B0502040204020203" pitchFamily="34" charset="0"/>
              </a:rPr>
              <a:t>What do you know about them? </a:t>
            </a:r>
          </a:p>
        </p:txBody>
      </p:sp>
    </p:spTree>
    <p:extLst>
      <p:ext uri="{BB962C8B-B14F-4D97-AF65-F5344CB8AC3E}">
        <p14:creationId xmlns:p14="http://schemas.microsoft.com/office/powerpoint/2010/main" val="132095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68036" y="3429000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322656" y="83706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67250" y="3482788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1426809" cy="92333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2.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latin typeface="Bahnschrift SemiBold Condensed" panose="020B0502040204020203" pitchFamily="34" charset="0"/>
                <a:sym typeface="+mn-ea"/>
              </a:rPr>
              <a:t>What is Dinh Bang Communal House like?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26C3-3A06-D266-B57A-9EB0626315BF}"/>
              </a:ext>
            </a:extLst>
          </p:cNvPr>
          <p:cNvSpPr txBox="1"/>
          <p:nvPr/>
        </p:nvSpPr>
        <p:spPr>
          <a:xfrm>
            <a:off x="792726" y="2401823"/>
            <a:ext cx="384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635"/>
            <a:r>
              <a:rPr lang="en-US" sz="5400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It’s magnificent.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AAEC0-175C-6A4C-F571-3CEA47DA3A81}"/>
              </a:ext>
            </a:extLst>
          </p:cNvPr>
          <p:cNvSpPr txBox="1"/>
          <p:nvPr/>
        </p:nvSpPr>
        <p:spPr>
          <a:xfrm>
            <a:off x="5327923" y="2707765"/>
            <a:ext cx="65893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Nam:</a:t>
            </a:r>
            <a:r>
              <a:rPr lang="en-US" sz="40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</a:rPr>
              <a:t>Our project is about </a:t>
            </a:r>
            <a:r>
              <a:rPr lang="en-US" sz="40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Dinh Bang Communal House </a:t>
            </a:r>
            <a:r>
              <a:rPr lang="en-US" sz="4000" dirty="0">
                <a:latin typeface="Bahnschrift SemiBold Condensed" panose="020B0502040204020203" pitchFamily="34" charset="0"/>
              </a:rPr>
              <a:t>in Bac Ninh Province - a national historic site. People were building it for 36 years, and it’s about 300 years old!</a:t>
            </a:r>
          </a:p>
          <a:p>
            <a:pPr algn="just"/>
            <a:r>
              <a:rPr lang="en-US" sz="40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4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</a:rPr>
              <a:t>Great! </a:t>
            </a:r>
            <a:r>
              <a:rPr lang="en-US" sz="40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It’s quite magnificent</a:t>
            </a:r>
            <a:r>
              <a:rPr lang="en-US" sz="4000" dirty="0">
                <a:latin typeface="Bahnschrift SemiBold Condensed" panose="020B0502040204020203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01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68036" y="3429000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322656" y="83706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67250" y="3482788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1426809" cy="92333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3.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latin typeface="Bahnschrift SemiBold Condensed" panose="020B0502040204020203" pitchFamily="34" charset="0"/>
                <a:sym typeface="+mn-ea"/>
              </a:rPr>
              <a:t>Where is Windsor Castle?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26C3-3A06-D266-B57A-9EB0626315BF}"/>
              </a:ext>
            </a:extLst>
          </p:cNvPr>
          <p:cNvSpPr txBox="1"/>
          <p:nvPr/>
        </p:nvSpPr>
        <p:spPr>
          <a:xfrm>
            <a:off x="792726" y="2401823"/>
            <a:ext cx="384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635"/>
            <a:r>
              <a:rPr lang="en-US" sz="5400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In England.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AAEC0-175C-6A4C-F571-3CEA47DA3A81}"/>
              </a:ext>
            </a:extLst>
          </p:cNvPr>
          <p:cNvSpPr txBox="1"/>
          <p:nvPr/>
        </p:nvSpPr>
        <p:spPr>
          <a:xfrm>
            <a:off x="5327923" y="2707765"/>
            <a:ext cx="658933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Lan:</a:t>
            </a:r>
            <a:r>
              <a:rPr lang="en-US" sz="40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</a:rPr>
              <a:t>Well, this is </a:t>
            </a:r>
            <a:r>
              <a:rPr lang="en-US" sz="40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Windsor Castle in England</a:t>
            </a:r>
            <a:r>
              <a:rPr lang="en-US" sz="4000" dirty="0">
                <a:latin typeface="Bahnschrift SemiBold Condensed" panose="020B0502040204020203" pitchFamily="34" charset="0"/>
              </a:rPr>
              <a:t>. It was built about a thousand years ago. It’s been the home for about 40 English kings and queens.</a:t>
            </a:r>
          </a:p>
        </p:txBody>
      </p:sp>
    </p:spTree>
    <p:extLst>
      <p:ext uri="{BB962C8B-B14F-4D97-AF65-F5344CB8AC3E}">
        <p14:creationId xmlns:p14="http://schemas.microsoft.com/office/powerpoint/2010/main" val="376112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68036" y="3429000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322656" y="83706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67250" y="3482788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1426809" cy="1754326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4.</a:t>
            </a:r>
            <a:r>
              <a:rPr lang="en-US" sz="54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latin typeface="Bahnschrift SemiBold Condensed" panose="020B0502040204020203" pitchFamily="34" charset="0"/>
                <a:sym typeface="+mn-ea"/>
              </a:rPr>
              <a:t>What helps us know about our history and life in the past?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26C3-3A06-D266-B57A-9EB0626315BF}"/>
              </a:ext>
            </a:extLst>
          </p:cNvPr>
          <p:cNvSpPr txBox="1"/>
          <p:nvPr/>
        </p:nvSpPr>
        <p:spPr>
          <a:xfrm>
            <a:off x="299782" y="3488150"/>
            <a:ext cx="384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635"/>
            <a:r>
              <a:rPr lang="en-US" sz="5400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 Preservation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AAEC0-175C-6A4C-F571-3CEA47DA3A81}"/>
              </a:ext>
            </a:extLst>
          </p:cNvPr>
          <p:cNvSpPr txBox="1"/>
          <p:nvPr/>
        </p:nvSpPr>
        <p:spPr>
          <a:xfrm>
            <a:off x="5327923" y="3429000"/>
            <a:ext cx="65893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Teacher:</a:t>
            </a:r>
            <a:r>
              <a:rPr lang="en-US" sz="4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</a:rPr>
              <a:t>Right. Thanks to </a:t>
            </a:r>
            <a:r>
              <a:rPr lang="en-US" sz="40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preservation</a:t>
            </a:r>
            <a:r>
              <a:rPr lang="en-US" sz="4000" dirty="0">
                <a:latin typeface="Bahnschrift SemiBold Condensed" panose="020B0502040204020203" pitchFamily="34" charset="0"/>
              </a:rPr>
              <a:t> efforts, we </a:t>
            </a:r>
            <a:r>
              <a:rPr lang="en-US" sz="40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know a lot about our history and life in the past.</a:t>
            </a:r>
          </a:p>
        </p:txBody>
      </p:sp>
    </p:spTree>
    <p:extLst>
      <p:ext uri="{BB962C8B-B14F-4D97-AF65-F5344CB8AC3E}">
        <p14:creationId xmlns:p14="http://schemas.microsoft.com/office/powerpoint/2010/main" val="123916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406F2A80-ACF0-984D-C5B4-96D3786C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196" y="168534"/>
            <a:ext cx="1195280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Look at the answers again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Bahnschrift SemiBold SemiConden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91901" y="993036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1. How old is Angkor Wat?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39196" y="2426311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39196" y="3857248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39196" y="5195136"/>
            <a:ext cx="11414324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2208" y="1640548"/>
            <a:ext cx="979487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662208" y="3079991"/>
            <a:ext cx="979487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662207" y="4481167"/>
            <a:ext cx="979487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538480" y="5847585"/>
            <a:ext cx="979487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Preservation</a:t>
            </a:r>
          </a:p>
        </p:txBody>
      </p:sp>
    </p:spTree>
    <p:extLst>
      <p:ext uri="{BB962C8B-B14F-4D97-AF65-F5344CB8AC3E}">
        <p14:creationId xmlns:p14="http://schemas.microsoft.com/office/powerpoint/2010/main" val="39653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AC217596-EE94-6FC3-C0A6-25A3DD663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18CE11-87D0-AED9-BBDF-983AADC10E6E}"/>
              </a:ext>
            </a:extLst>
          </p:cNvPr>
          <p:cNvSpPr/>
          <p:nvPr/>
        </p:nvSpPr>
        <p:spPr>
          <a:xfrm>
            <a:off x="0" y="636292"/>
            <a:ext cx="12192000" cy="61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271785" y="4792"/>
            <a:ext cx="119202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3. Complete each sentence with a word or a phrase from the box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-41115" y="636292"/>
            <a:ext cx="127120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occupied   	  magnificent    	thanks to		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93334" y="1248848"/>
            <a:ext cx="11771264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1. </a:t>
            </a:r>
            <a:r>
              <a:rPr lang="en-US" sz="3600" dirty="0">
                <a:latin typeface="Bahnschrift SemiBold Condensed" panose="020B0502040204020203" pitchFamily="34" charset="0"/>
              </a:rPr>
              <a:t>The best way to preserve our cultural ___________ is to share it with others.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7402" y="2352526"/>
            <a:ext cx="11737196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2. </a:t>
            </a:r>
            <a:r>
              <a:rPr lang="en-US" sz="3600" dirty="0">
                <a:latin typeface="Bahnschrift SemiBold Condensed" panose="020B0502040204020203" pitchFamily="34" charset="0"/>
              </a:rPr>
              <a:t>Vietnamese people take great pride in their culture which has been ____________________for thousands of years.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96926" y="3574785"/>
            <a:ext cx="11767672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3. </a:t>
            </a:r>
            <a:r>
              <a:rPr lang="en-US" sz="3600" dirty="0">
                <a:latin typeface="Bahnschrift SemiBold Condensed" panose="020B0502040204020203" pitchFamily="34" charset="0"/>
              </a:rPr>
              <a:t>The foreign tourists gave a ________________performance of the Vietnamese folk songs and dances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E4434811-6A59-3CFB-EA30-318FDBEDA3CA}"/>
              </a:ext>
            </a:extLst>
          </p:cNvPr>
          <p:cNvSpPr txBox="1"/>
          <p:nvPr/>
        </p:nvSpPr>
        <p:spPr>
          <a:xfrm>
            <a:off x="193334" y="4771406"/>
            <a:ext cx="11767672" cy="1357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4. </a:t>
            </a:r>
            <a:r>
              <a:rPr lang="en-US" sz="36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___________ your kind contribution, we were able to save the ancient monument.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DA3E31E0-D8C2-C6C0-7C69-1591F68C03F4}"/>
              </a:ext>
            </a:extLst>
          </p:cNvPr>
          <p:cNvSpPr txBox="1"/>
          <p:nvPr/>
        </p:nvSpPr>
        <p:spPr>
          <a:xfrm>
            <a:off x="193334" y="6004335"/>
            <a:ext cx="10598785" cy="1548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5. </a:t>
            </a:r>
            <a:r>
              <a:rPr lang="en-US" sz="36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199" y="5142969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 A FARMER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" y="0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54" y="749769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6004" y="1230700"/>
            <a:ext cx="8599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1. </a:t>
            </a:r>
            <a:r>
              <a:rPr lang="en-US" sz="4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 best way to preserve our cultural ___________ is to share it with others.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4076" y="3510828"/>
            <a:ext cx="2923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heritage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8089" y="953701"/>
            <a:ext cx="8749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2. </a:t>
            </a:r>
            <a:r>
              <a:rPr lang="en-US" sz="4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Vietnamese people take great pride in their culture which has been ___________ for thousands of years.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1E3C1-9003-2D79-DBB0-E9B59CFBCEFF}"/>
              </a:ext>
            </a:extLst>
          </p:cNvPr>
          <p:cNvSpPr txBox="1"/>
          <p:nvPr/>
        </p:nvSpPr>
        <p:spPr>
          <a:xfrm>
            <a:off x="3593296" y="3713545"/>
            <a:ext cx="421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well preserved</a:t>
            </a:r>
          </a:p>
        </p:txBody>
      </p:sp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4799" y="861369"/>
            <a:ext cx="9042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3. </a:t>
            </a:r>
            <a:r>
              <a:rPr lang="en-US" sz="4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 foreign tourists gave a _________ performance of the Vietnamese folk songs and dances.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70A13-AB2C-9271-24A9-28821BA747E4}"/>
              </a:ext>
            </a:extLst>
          </p:cNvPr>
          <p:cNvSpPr txBox="1"/>
          <p:nvPr/>
        </p:nvSpPr>
        <p:spPr>
          <a:xfrm>
            <a:off x="3889093" y="3569397"/>
            <a:ext cx="3761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magnificent</a:t>
            </a:r>
          </a:p>
        </p:txBody>
      </p:sp>
    </p:spTree>
    <p:extLst>
      <p:ext uri="{BB962C8B-B14F-4D97-AF65-F5344CB8AC3E}">
        <p14:creationId xmlns:p14="http://schemas.microsoft.com/office/powerpoint/2010/main" val="363378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274" y="384213"/>
            <a:ext cx="9907454" cy="6089575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468" y="3067426"/>
            <a:ext cx="2960341" cy="3885889"/>
          </a:xfrm>
          <a:custGeom>
            <a:avLst/>
            <a:gdLst/>
            <a:ahLst/>
            <a:cxnLst/>
            <a:rect l="l" t="t" r="r" b="b"/>
            <a:pathLst>
              <a:path w="4440512" h="5828834">
                <a:moveTo>
                  <a:pt x="0" y="0"/>
                </a:moveTo>
                <a:lnTo>
                  <a:pt x="4440511" y="0"/>
                </a:lnTo>
                <a:lnTo>
                  <a:pt x="4440511" y="5828834"/>
                </a:lnTo>
                <a:lnTo>
                  <a:pt x="0" y="5828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23553" y="3723221"/>
            <a:ext cx="2745498" cy="3289813"/>
          </a:xfrm>
          <a:custGeom>
            <a:avLst/>
            <a:gdLst/>
            <a:ahLst/>
            <a:cxnLst/>
            <a:rect l="l" t="t" r="r" b="b"/>
            <a:pathLst>
              <a:path w="4118247" h="4934719">
                <a:moveTo>
                  <a:pt x="0" y="0"/>
                </a:moveTo>
                <a:lnTo>
                  <a:pt x="4118247" y="0"/>
                </a:lnTo>
                <a:lnTo>
                  <a:pt x="4118247" y="4934719"/>
                </a:lnTo>
                <a:lnTo>
                  <a:pt x="0" y="4934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1056" y="685800"/>
            <a:ext cx="531217" cy="579701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1200719" y="3147993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5722">
            <a:off x="10507671" y="54506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23393" y="6423979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3131575" y="-150724"/>
            <a:ext cx="403693" cy="50692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3246902" y="6383946"/>
            <a:ext cx="474745" cy="596141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2599" y="165511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6158466" y="-78158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-53872" y="2527443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868447" y="1690098"/>
            <a:ext cx="7260291" cy="4188904"/>
            <a:chOff x="0" y="85725"/>
            <a:chExt cx="10096674" cy="474611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85725"/>
              <a:ext cx="10096674" cy="3835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6000" dirty="0">
                  <a:solidFill>
                    <a:srgbClr val="494949"/>
                  </a:solidFill>
                  <a:latin typeface="Bahnschrift SemiBold SemiConden" panose="020B0502040204020203" pitchFamily="34" charset="0"/>
                </a:rPr>
                <a:t>Unit 4:</a:t>
              </a:r>
            </a:p>
            <a:p>
              <a:pPr algn="ctr" defTabSz="609630"/>
              <a:r>
                <a:rPr lang="en-US" sz="8000" dirty="0">
                  <a:solidFill>
                    <a:schemeClr val="accent6">
                      <a:lumMod val="75000"/>
                    </a:schemeClr>
                  </a:solidFill>
                  <a:latin typeface="Bahnschrift SemiBold SemiConden" panose="020B0502040204020203" pitchFamily="34" charset="0"/>
                </a:rPr>
                <a:t>REMEMBERING THE PAST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00945" y="4385845"/>
              <a:ext cx="8075982" cy="445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60"/>
                </a:lnSpc>
              </a:pPr>
              <a:r>
                <a:rPr lang="en-US" sz="3600" dirty="0">
                  <a:solidFill>
                    <a:srgbClr val="494949"/>
                  </a:solidFill>
                  <a:latin typeface="Quicksand Medium"/>
                </a:rPr>
                <a:t>Lesson 1: Getting Started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710" y="1138367"/>
            <a:ext cx="8912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4. </a:t>
            </a:r>
            <a:r>
              <a:rPr lang="en-US" sz="4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___________ your kind contribution, we were able to save the ancient monument.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86D9B-407C-F48E-7B21-8413C2F88B4A}"/>
              </a:ext>
            </a:extLst>
          </p:cNvPr>
          <p:cNvSpPr txBox="1"/>
          <p:nvPr/>
        </p:nvSpPr>
        <p:spPr>
          <a:xfrm>
            <a:off x="4334076" y="3510828"/>
            <a:ext cx="2923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Thanks to</a:t>
            </a:r>
          </a:p>
        </p:txBody>
      </p:sp>
    </p:spTree>
    <p:extLst>
      <p:ext uri="{BB962C8B-B14F-4D97-AF65-F5344CB8AC3E}">
        <p14:creationId xmlns:p14="http://schemas.microsoft.com/office/powerpoint/2010/main" val="322617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863" y="1148787"/>
            <a:ext cx="9114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5. </a:t>
            </a:r>
            <a:r>
              <a:rPr lang="en-US" sz="4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Many beautiful old castles are no longer ____________.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BDB97-B6A3-C918-306C-B491B2A82334}"/>
              </a:ext>
            </a:extLst>
          </p:cNvPr>
          <p:cNvSpPr txBox="1"/>
          <p:nvPr/>
        </p:nvSpPr>
        <p:spPr>
          <a:xfrm>
            <a:off x="4334076" y="3510828"/>
            <a:ext cx="2923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occupied</a:t>
            </a:r>
          </a:p>
        </p:txBody>
      </p:sp>
    </p:spTree>
    <p:extLst>
      <p:ext uri="{BB962C8B-B14F-4D97-AF65-F5344CB8AC3E}">
        <p14:creationId xmlns:p14="http://schemas.microsoft.com/office/powerpoint/2010/main" val="15849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9764" y="3429000"/>
            <a:ext cx="53206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6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LUCKY NUMBER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AC217596-EE94-6FC3-C0A6-25A3DD663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93334" y="186533"/>
            <a:ext cx="1192021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Look at the answers again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93334" y="1248848"/>
            <a:ext cx="11771264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The best way to preserve our cultural ___________ is to share it with others.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7402" y="2352526"/>
            <a:ext cx="11737196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Vietnamese people take great pride in their culture which has been ____________________for thousands of years.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96926" y="3574785"/>
            <a:ext cx="11767672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The foreign tourists gave a ________________performance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65540" y="1220763"/>
            <a:ext cx="2540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94180" y="2841928"/>
            <a:ext cx="401256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960070" y="3538128"/>
            <a:ext cx="401256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E4434811-6A59-3CFB-EA30-318FDBEDA3CA}"/>
              </a:ext>
            </a:extLst>
          </p:cNvPr>
          <p:cNvSpPr txBox="1"/>
          <p:nvPr/>
        </p:nvSpPr>
        <p:spPr>
          <a:xfrm>
            <a:off x="193334" y="4771406"/>
            <a:ext cx="11767672" cy="1357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___________ your kind contribution, we were able to save the ancient monument.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DA3E31E0-D8C2-C6C0-7C69-1591F68C03F4}"/>
              </a:ext>
            </a:extLst>
          </p:cNvPr>
          <p:cNvSpPr txBox="1"/>
          <p:nvPr/>
        </p:nvSpPr>
        <p:spPr>
          <a:xfrm>
            <a:off x="193334" y="6004335"/>
            <a:ext cx="10598785" cy="1548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Many beautiful old castles are no longer ____________.</a:t>
            </a:r>
          </a:p>
        </p:txBody>
      </p:sp>
      <p:sp>
        <p:nvSpPr>
          <p:cNvPr id="6" name="Text Box 99">
            <a:extLst>
              <a:ext uri="{FF2B5EF4-FFF2-40B4-BE49-F238E27FC236}">
                <a16:creationId xmlns:a16="http://schemas.microsoft.com/office/drawing/2014/main" id="{E9D9CB7C-1F1F-700A-7F14-B670A37F2D03}"/>
              </a:ext>
            </a:extLst>
          </p:cNvPr>
          <p:cNvSpPr txBox="1"/>
          <p:nvPr/>
        </p:nvSpPr>
        <p:spPr>
          <a:xfrm>
            <a:off x="484846" y="4723307"/>
            <a:ext cx="2540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EF273F6-80DF-D60D-EA92-4720F26F1138}"/>
              </a:ext>
            </a:extLst>
          </p:cNvPr>
          <p:cNvSpPr txBox="1"/>
          <p:nvPr/>
        </p:nvSpPr>
        <p:spPr>
          <a:xfrm>
            <a:off x="6696352" y="5990566"/>
            <a:ext cx="2540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Calibri" panose="020F0502020204030204" pitchFamily="34" charset="0"/>
              </a:rPr>
              <a:t> occupied</a:t>
            </a:r>
          </a:p>
        </p:txBody>
      </p:sp>
    </p:spTree>
    <p:extLst>
      <p:ext uri="{BB962C8B-B14F-4D97-AF65-F5344CB8AC3E}">
        <p14:creationId xmlns:p14="http://schemas.microsoft.com/office/powerpoint/2010/main" val="239803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0F35B495-44B8-4EDA-2E75-59BA6F971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5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287" y="33664"/>
            <a:ext cx="1159752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4. Look at the pictures and complete the sentences.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7287" y="706157"/>
            <a:ext cx="5219744" cy="954107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This is a standard serving of __________ with a slice of lemon.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17287" y="1748603"/>
            <a:ext cx="5219744" cy="954107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2.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The ______ house has a significant meaning in the </a:t>
            </a:r>
            <a:r>
              <a:rPr lang="en-US" sz="2800" dirty="0" err="1">
                <a:latin typeface="Bahnschrift SemiBold Condensed" panose="020B0502040204020203" pitchFamily="34" charset="0"/>
                <a:cs typeface="Calibri" panose="020F0502020204030204" pitchFamily="34" charset="0"/>
              </a:rPr>
              <a:t>Bahnar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17287" y="2825585"/>
            <a:ext cx="5219744" cy="954107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3.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In the square, there is a ________ dedicated to the people killed in the war.</a:t>
            </a:r>
          </a:p>
        </p:txBody>
      </p:sp>
      <p:pic>
        <p:nvPicPr>
          <p:cNvPr id="29" name="Picture 28" descr="A large building with a flag&#10;&#10;Description automatically generated">
            <a:extLst>
              <a:ext uri="{FF2B5EF4-FFF2-40B4-BE49-F238E27FC236}">
                <a16:creationId xmlns:a16="http://schemas.microsoft.com/office/drawing/2014/main" id="{1B5F6B24-7FE2-44C5-9BE3-2190C18F83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09" y="706157"/>
            <a:ext cx="3220297" cy="2084893"/>
          </a:xfrm>
          <a:prstGeom prst="rect">
            <a:avLst/>
          </a:prstGeom>
        </p:spPr>
      </p:pic>
      <p:pic>
        <p:nvPicPr>
          <p:cNvPr id="31" name="Picture 30" descr="A plate of fish and chips&#10;&#10;Description automatically generated">
            <a:extLst>
              <a:ext uri="{FF2B5EF4-FFF2-40B4-BE49-F238E27FC236}">
                <a16:creationId xmlns:a16="http://schemas.microsoft.com/office/drawing/2014/main" id="{B25ACDA1-2F15-23CF-3E47-4C6F0C414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25" y="706157"/>
            <a:ext cx="3220297" cy="2084893"/>
          </a:xfrm>
          <a:prstGeom prst="rect">
            <a:avLst/>
          </a:prstGeom>
        </p:spPr>
      </p:pic>
      <p:pic>
        <p:nvPicPr>
          <p:cNvPr id="47" name="Picture 46" descr="A stone building with a gate&#10;&#10;Description automatically generated">
            <a:extLst>
              <a:ext uri="{FF2B5EF4-FFF2-40B4-BE49-F238E27FC236}">
                <a16:creationId xmlns:a16="http://schemas.microsoft.com/office/drawing/2014/main" id="{F334A8BC-DFE9-49C0-4029-0B34CFDA6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10" y="4807321"/>
            <a:ext cx="3220297" cy="2084893"/>
          </a:xfrm>
          <a:prstGeom prst="rect">
            <a:avLst/>
          </a:prstGeom>
        </p:spPr>
      </p:pic>
      <p:pic>
        <p:nvPicPr>
          <p:cNvPr id="49" name="Picture 48" descr="A large white castle with towers and trees with Neuschwanstein Castle in the background&#10;&#10;Description automatically generated">
            <a:extLst>
              <a:ext uri="{FF2B5EF4-FFF2-40B4-BE49-F238E27FC236}">
                <a16:creationId xmlns:a16="http://schemas.microsoft.com/office/drawing/2014/main" id="{EC58151C-E947-370F-5AA8-D60DABEAE7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27" y="4794655"/>
            <a:ext cx="3220297" cy="2084893"/>
          </a:xfrm>
          <a:prstGeom prst="rect">
            <a:avLst/>
          </a:prstGeom>
        </p:spPr>
      </p:pic>
      <p:pic>
        <p:nvPicPr>
          <p:cNvPr id="51" name="Picture 50" descr="A tall tower with red circles and a fountain in front of trees&#10;&#10;Description automatically generated">
            <a:extLst>
              <a:ext uri="{FF2B5EF4-FFF2-40B4-BE49-F238E27FC236}">
                <a16:creationId xmlns:a16="http://schemas.microsoft.com/office/drawing/2014/main" id="{2B44A141-5E90-DDDC-4234-392FC87FF0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58" y="2791050"/>
            <a:ext cx="3220297" cy="1990939"/>
          </a:xfrm>
          <a:prstGeom prst="rect">
            <a:avLst/>
          </a:prstGeom>
        </p:spPr>
      </p:pic>
      <p:sp>
        <p:nvSpPr>
          <p:cNvPr id="54" name="Text Box 5">
            <a:extLst>
              <a:ext uri="{FF2B5EF4-FFF2-40B4-BE49-F238E27FC236}">
                <a16:creationId xmlns:a16="http://schemas.microsoft.com/office/drawing/2014/main" id="{05EEA834-C3EB-8517-B5F7-877A12651BC3}"/>
              </a:ext>
            </a:extLst>
          </p:cNvPr>
          <p:cNvSpPr txBox="1"/>
          <p:nvPr/>
        </p:nvSpPr>
        <p:spPr>
          <a:xfrm>
            <a:off x="210574" y="3884295"/>
            <a:ext cx="5254067" cy="954107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4.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They have decided to rebuild the _______ which was damaged in the disaster</a:t>
            </a:r>
          </a:p>
        </p:txBody>
      </p:sp>
      <p:sp>
        <p:nvSpPr>
          <p:cNvPr id="55" name="Text Box 8">
            <a:extLst>
              <a:ext uri="{FF2B5EF4-FFF2-40B4-BE49-F238E27FC236}">
                <a16:creationId xmlns:a16="http://schemas.microsoft.com/office/drawing/2014/main" id="{140EC035-5727-7951-173B-48D6BF7B3E2A}"/>
              </a:ext>
            </a:extLst>
          </p:cNvPr>
          <p:cNvSpPr txBox="1"/>
          <p:nvPr/>
        </p:nvSpPr>
        <p:spPr>
          <a:xfrm>
            <a:off x="234660" y="4961277"/>
            <a:ext cx="5229981" cy="1763614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5.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In Nam Dinh City, there is a complex of three ______ where people worship the Tran Dynasty’s Kings and royal family members.</a:t>
            </a:r>
          </a:p>
        </p:txBody>
      </p:sp>
      <p:sp>
        <p:nvSpPr>
          <p:cNvPr id="57" name="Text Box 5">
            <a:extLst>
              <a:ext uri="{FF2B5EF4-FFF2-40B4-BE49-F238E27FC236}">
                <a16:creationId xmlns:a16="http://schemas.microsoft.com/office/drawing/2014/main" id="{A4D9412E-B681-F449-6981-73A2609A03BB}"/>
              </a:ext>
            </a:extLst>
          </p:cNvPr>
          <p:cNvSpPr txBox="1"/>
          <p:nvPr/>
        </p:nvSpPr>
        <p:spPr>
          <a:xfrm>
            <a:off x="5551083" y="2274163"/>
            <a:ext cx="409879" cy="52322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1.</a:t>
            </a:r>
            <a:endParaRPr lang="en-US" sz="2800" dirty="0"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B7AF5A31-C8F3-84F0-6C89-2086F6D8BF28}"/>
              </a:ext>
            </a:extLst>
          </p:cNvPr>
          <p:cNvSpPr txBox="1"/>
          <p:nvPr/>
        </p:nvSpPr>
        <p:spPr>
          <a:xfrm>
            <a:off x="8857709" y="2256457"/>
            <a:ext cx="409879" cy="52322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2.</a:t>
            </a:r>
            <a:endParaRPr lang="en-US" sz="2800" dirty="0"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466C3409-284D-0D4E-AB1E-E55A4C336ECE}"/>
              </a:ext>
            </a:extLst>
          </p:cNvPr>
          <p:cNvSpPr txBox="1"/>
          <p:nvPr/>
        </p:nvSpPr>
        <p:spPr>
          <a:xfrm>
            <a:off x="7298354" y="4268196"/>
            <a:ext cx="409879" cy="52322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3.</a:t>
            </a:r>
            <a:endParaRPr lang="en-US" sz="2800" dirty="0"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01288EA6-A247-2E0B-7326-6074349A5E85}"/>
              </a:ext>
            </a:extLst>
          </p:cNvPr>
          <p:cNvSpPr txBox="1"/>
          <p:nvPr/>
        </p:nvSpPr>
        <p:spPr>
          <a:xfrm>
            <a:off x="5540309" y="6363414"/>
            <a:ext cx="409879" cy="52322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4.</a:t>
            </a:r>
            <a:endParaRPr lang="en-US" sz="2800" dirty="0"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 Box 5">
            <a:extLst>
              <a:ext uri="{FF2B5EF4-FFF2-40B4-BE49-F238E27FC236}">
                <a16:creationId xmlns:a16="http://schemas.microsoft.com/office/drawing/2014/main" id="{ED5A010F-0BC6-B447-F25C-E0C9F42A4C52}"/>
              </a:ext>
            </a:extLst>
          </p:cNvPr>
          <p:cNvSpPr txBox="1"/>
          <p:nvPr/>
        </p:nvSpPr>
        <p:spPr>
          <a:xfrm>
            <a:off x="8850069" y="6356328"/>
            <a:ext cx="409879" cy="52322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5.</a:t>
            </a:r>
            <a:endParaRPr lang="en-US" sz="2800" dirty="0"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54" grpId="0" bldLvl="0" animBg="1"/>
      <p:bldP spid="54" grpId="1" animBg="1"/>
      <p:bldP spid="55" grpId="0" bldLvl="0" animBg="1"/>
      <p:bldP spid="55" grpId="1" animBg="1"/>
      <p:bldP spid="57" grpId="0" bldLvl="0" animBg="1"/>
      <p:bldP spid="57" grpId="1" animBg="1"/>
      <p:bldP spid="58" grpId="0" bldLvl="0" animBg="1"/>
      <p:bldP spid="58" grpId="1" animBg="1"/>
      <p:bldP spid="59" grpId="0" bldLvl="0" animBg="1"/>
      <p:bldP spid="59" grpId="1" animBg="1"/>
      <p:bldP spid="60" grpId="0" bldLvl="0" animBg="1"/>
      <p:bldP spid="60" grpId="1" animBg="1"/>
      <p:bldP spid="61" grpId="0" bldLvl="0" animBg="1"/>
      <p:bldP spid="6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99595" y="1537154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322656" y="83706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5564" y="3429000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1426809" cy="1323439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1.</a:t>
            </a:r>
            <a:r>
              <a:rPr lang="en-US" sz="40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This is a standard serving of ________________________ with a slice of lemon.</a:t>
            </a:r>
          </a:p>
        </p:txBody>
      </p:sp>
      <p:pic>
        <p:nvPicPr>
          <p:cNvPr id="13" name="Picture 12" descr="A plate of fish and chips&#10;&#10;Description automatically generated">
            <a:extLst>
              <a:ext uri="{FF2B5EF4-FFF2-40B4-BE49-F238E27FC236}">
                <a16:creationId xmlns:a16="http://schemas.microsoft.com/office/drawing/2014/main" id="{1D202774-E571-6440-92D7-6124A82781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0" y="3064057"/>
            <a:ext cx="5467477" cy="35397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A26C3-3A06-D266-B57A-9EB0626315BF}"/>
              </a:ext>
            </a:extLst>
          </p:cNvPr>
          <p:cNvSpPr txBox="1"/>
          <p:nvPr/>
        </p:nvSpPr>
        <p:spPr>
          <a:xfrm>
            <a:off x="6051746" y="1312834"/>
            <a:ext cx="384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fish and chips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99595" y="1537154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443088" y="1613104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5564" y="3429000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0899543" cy="1323439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2.</a:t>
            </a:r>
            <a:r>
              <a:rPr lang="en-US" sz="40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The ___________________ house has a significant meaning in the </a:t>
            </a:r>
            <a:r>
              <a:rPr lang="en-US" sz="4000" dirty="0" err="1">
                <a:latin typeface="Bahnschrift SemiBold Condensed" panose="020B0502040204020203" pitchFamily="34" charset="0"/>
                <a:cs typeface="Calibri" panose="020F0502020204030204" pitchFamily="34" charset="0"/>
              </a:rPr>
              <a:t>Bahnar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 community.</a:t>
            </a:r>
          </a:p>
        </p:txBody>
      </p:sp>
      <p:pic>
        <p:nvPicPr>
          <p:cNvPr id="9" name="Picture 8" descr="A large building with a flag&#10;&#10;Description automatically generated">
            <a:extLst>
              <a:ext uri="{FF2B5EF4-FFF2-40B4-BE49-F238E27FC236}">
                <a16:creationId xmlns:a16="http://schemas.microsoft.com/office/drawing/2014/main" id="{771AE7C5-468A-37C3-4BEE-DE3CCE8AE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65" y="2995052"/>
            <a:ext cx="5753481" cy="37249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C40C85-8846-8752-3548-CA8B12B3C772}"/>
              </a:ext>
            </a:extLst>
          </p:cNvPr>
          <p:cNvSpPr txBox="1"/>
          <p:nvPr/>
        </p:nvSpPr>
        <p:spPr>
          <a:xfrm>
            <a:off x="1766675" y="1353771"/>
            <a:ext cx="384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communal</a:t>
            </a:r>
          </a:p>
        </p:txBody>
      </p:sp>
    </p:spTree>
    <p:extLst>
      <p:ext uri="{BB962C8B-B14F-4D97-AF65-F5344CB8AC3E}">
        <p14:creationId xmlns:p14="http://schemas.microsoft.com/office/powerpoint/2010/main" val="111130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99595" y="1537154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443088" y="1613104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5564" y="3429000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0899543" cy="1446550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3.</a:t>
            </a:r>
            <a:r>
              <a:rPr lang="en-US" sz="40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In the square, there is a </a:t>
            </a:r>
            <a:r>
              <a:rPr lang="en-US" sz="48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_______________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 dedicated to the people killed in the war.</a:t>
            </a:r>
          </a:p>
        </p:txBody>
      </p:sp>
      <p:pic>
        <p:nvPicPr>
          <p:cNvPr id="9" name="Picture 8" descr="A tall tower with red circles and a fountain in front of trees&#10;&#10;Description automatically generated">
            <a:extLst>
              <a:ext uri="{FF2B5EF4-FFF2-40B4-BE49-F238E27FC236}">
                <a16:creationId xmlns:a16="http://schemas.microsoft.com/office/drawing/2014/main" id="{B1A13086-F22F-4A59-7EC0-B43F5619E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69" y="3100085"/>
            <a:ext cx="5806873" cy="35900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504AC3-F4D1-F883-FDA5-83205AA3DD99}"/>
              </a:ext>
            </a:extLst>
          </p:cNvPr>
          <p:cNvSpPr txBox="1"/>
          <p:nvPr/>
        </p:nvSpPr>
        <p:spPr>
          <a:xfrm>
            <a:off x="5366216" y="1434659"/>
            <a:ext cx="384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monument</a:t>
            </a:r>
          </a:p>
        </p:txBody>
      </p:sp>
    </p:spTree>
    <p:extLst>
      <p:ext uri="{BB962C8B-B14F-4D97-AF65-F5344CB8AC3E}">
        <p14:creationId xmlns:p14="http://schemas.microsoft.com/office/powerpoint/2010/main" val="237113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432" y="33664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99595" y="1537154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443088" y="1613104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5564" y="3429000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98345" y="1441708"/>
            <a:ext cx="10899543" cy="1323439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4.</a:t>
            </a:r>
            <a:r>
              <a:rPr lang="en-US" sz="40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They have decided to rebuild the _________________ which was damaged in the disaster.</a:t>
            </a:r>
          </a:p>
        </p:txBody>
      </p:sp>
      <p:pic>
        <p:nvPicPr>
          <p:cNvPr id="9" name="Picture 8" descr="A large white castle with towers and trees with Neuschwanstein Castle in the background&#10;&#10;Description automatically generated">
            <a:extLst>
              <a:ext uri="{FF2B5EF4-FFF2-40B4-BE49-F238E27FC236}">
                <a16:creationId xmlns:a16="http://schemas.microsoft.com/office/drawing/2014/main" id="{B79B1DEF-F471-E315-C729-6F38D0F47A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74" y="3137296"/>
            <a:ext cx="5544972" cy="35899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3F81B-07B6-9822-9B41-A057B2D9337F}"/>
              </a:ext>
            </a:extLst>
          </p:cNvPr>
          <p:cNvSpPr txBox="1"/>
          <p:nvPr/>
        </p:nvSpPr>
        <p:spPr>
          <a:xfrm>
            <a:off x="7027106" y="1342017"/>
            <a:ext cx="384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castle</a:t>
            </a:r>
          </a:p>
        </p:txBody>
      </p:sp>
    </p:spTree>
    <p:extLst>
      <p:ext uri="{BB962C8B-B14F-4D97-AF65-F5344CB8AC3E}">
        <p14:creationId xmlns:p14="http://schemas.microsoft.com/office/powerpoint/2010/main" val="282958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3260" y="-34695"/>
            <a:ext cx="2930018" cy="134248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7514392" y="920582"/>
            <a:ext cx="297736" cy="373869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03767" y="2324233"/>
            <a:ext cx="8487816" cy="8138894"/>
            <a:chOff x="0" y="0"/>
            <a:chExt cx="19792951" cy="19143464"/>
          </a:xfrm>
        </p:grpSpPr>
        <p:sp>
          <p:nvSpPr>
            <p:cNvPr id="5" name="Freeform 5"/>
            <p:cNvSpPr/>
            <p:nvPr/>
          </p:nvSpPr>
          <p:spPr>
            <a:xfrm rot="2044066">
              <a:off x="2280797" y="3166867"/>
              <a:ext cx="15231357" cy="12809730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927619" y="2972871"/>
              <a:ext cx="5937712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1443088" y="1613104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5564" y="3429000"/>
            <a:ext cx="560673" cy="611846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10545-F265-03B9-94E5-E09EE61164B9}"/>
              </a:ext>
            </a:extLst>
          </p:cNvPr>
          <p:cNvSpPr txBox="1"/>
          <p:nvPr/>
        </p:nvSpPr>
        <p:spPr>
          <a:xfrm>
            <a:off x="217287" y="33664"/>
            <a:ext cx="1159752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Check your answers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8E00E9-02A8-212D-B240-0D39A028808E}"/>
              </a:ext>
            </a:extLst>
          </p:cNvPr>
          <p:cNvSpPr txBox="1"/>
          <p:nvPr/>
        </p:nvSpPr>
        <p:spPr>
          <a:xfrm>
            <a:off x="256758" y="1315114"/>
            <a:ext cx="10899543" cy="1938992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5.</a:t>
            </a:r>
            <a:r>
              <a:rPr lang="en-US" sz="4000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In Nam Dinh City, there is a complex of three __________________ where people worship the Tran Dynasty’s Kings and royal family members.</a:t>
            </a:r>
          </a:p>
        </p:txBody>
      </p:sp>
      <p:pic>
        <p:nvPicPr>
          <p:cNvPr id="9" name="Picture 8" descr="A stone building with a gate&#10;&#10;Description automatically generated">
            <a:extLst>
              <a:ext uri="{FF2B5EF4-FFF2-40B4-BE49-F238E27FC236}">
                <a16:creationId xmlns:a16="http://schemas.microsoft.com/office/drawing/2014/main" id="{E90F135E-0209-53CB-6B3C-9CA0611437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44" y="3517479"/>
            <a:ext cx="4899610" cy="31721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AA4F1-385B-F974-1428-00AFDA448FBD}"/>
              </a:ext>
            </a:extLst>
          </p:cNvPr>
          <p:cNvSpPr txBox="1"/>
          <p:nvPr/>
        </p:nvSpPr>
        <p:spPr>
          <a:xfrm>
            <a:off x="826887" y="1799138"/>
            <a:ext cx="384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temples</a:t>
            </a:r>
          </a:p>
        </p:txBody>
      </p:sp>
    </p:spTree>
    <p:extLst>
      <p:ext uri="{BB962C8B-B14F-4D97-AF65-F5344CB8AC3E}">
        <p14:creationId xmlns:p14="http://schemas.microsoft.com/office/powerpoint/2010/main" val="336293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7FE44B8B-AC2F-82F3-DA9C-62D28222D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461640" y="141223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C00000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746" y="4212316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7774" y="2985770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kɒmpleks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905179" y="1603141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9" y="2898775"/>
            <a:ext cx="1060450" cy="106045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B8B1C03D-2603-5F29-D45A-716FFC92688B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BE90D05-7522-9E30-1AAC-5C02CE575144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7A844EA8-40D2-45DA-5EDD-91B84734AA1C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2F928A1-5FF4-D947-F7BD-1421A3A1ACB7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CB3D2-5EA0-1358-9C3F-A4367F104C76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0F35B495-44B8-4EDA-2E75-59BA6F971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5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287" y="33664"/>
            <a:ext cx="1159752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rPr>
              <a:t>Look at the answers again.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7287" y="706157"/>
            <a:ext cx="11664388" cy="646331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1.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This is a standard serving of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fish and chips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with a slice of lemon.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17287" y="1540253"/>
            <a:ext cx="11664388" cy="1200329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2.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communal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house has a significant meaning in the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Bahnar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17287" y="2895035"/>
            <a:ext cx="11664388" cy="1200329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3.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In the square, there is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monument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dedicated to the people killed in the war.</a:t>
            </a:r>
          </a:p>
        </p:txBody>
      </p:sp>
      <p:sp>
        <p:nvSpPr>
          <p:cNvPr id="54" name="Text Box 5">
            <a:extLst>
              <a:ext uri="{FF2B5EF4-FFF2-40B4-BE49-F238E27FC236}">
                <a16:creationId xmlns:a16="http://schemas.microsoft.com/office/drawing/2014/main" id="{05EEA834-C3EB-8517-B5F7-877A12651BC3}"/>
              </a:ext>
            </a:extLst>
          </p:cNvPr>
          <p:cNvSpPr txBox="1"/>
          <p:nvPr/>
        </p:nvSpPr>
        <p:spPr>
          <a:xfrm>
            <a:off x="194411" y="4244561"/>
            <a:ext cx="11687264" cy="1076981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4.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They have decided to rebuild 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castle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which was damaged in the disaster</a:t>
            </a:r>
          </a:p>
        </p:txBody>
      </p:sp>
      <p:sp>
        <p:nvSpPr>
          <p:cNvPr id="55" name="Text Box 8">
            <a:extLst>
              <a:ext uri="{FF2B5EF4-FFF2-40B4-BE49-F238E27FC236}">
                <a16:creationId xmlns:a16="http://schemas.microsoft.com/office/drawing/2014/main" id="{140EC035-5727-7951-173B-48D6BF7B3E2A}"/>
              </a:ext>
            </a:extLst>
          </p:cNvPr>
          <p:cNvSpPr txBox="1"/>
          <p:nvPr/>
        </p:nvSpPr>
        <p:spPr>
          <a:xfrm>
            <a:off x="194411" y="5480739"/>
            <a:ext cx="11687264" cy="1312201"/>
          </a:xfrm>
          <a:prstGeom prst="rect">
            <a:avLst/>
          </a:prstGeom>
          <a:solidFill>
            <a:srgbClr val="EBE4D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5.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In Nam Dinh City, there is a complex of three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temples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Calibri" panose="020F0502020204030204" pitchFamily="34" charset="0"/>
              </a:rPr>
              <a:t> where people worship the Tran Dynasty’s Kings and royal family members.</a:t>
            </a:r>
          </a:p>
        </p:txBody>
      </p:sp>
    </p:spTree>
    <p:extLst>
      <p:ext uri="{BB962C8B-B14F-4D97-AF65-F5344CB8AC3E}">
        <p14:creationId xmlns:p14="http://schemas.microsoft.com/office/powerpoint/2010/main" val="1557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94950" y="929062"/>
            <a:ext cx="673068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1. </a:t>
            </a:r>
            <a:r>
              <a:rPr lang="en-US" sz="3200" b="1" dirty="0">
                <a:latin typeface="Bahnschrift SemiBold Condensed" panose="020B0502040204020203" pitchFamily="34" charset="0"/>
              </a:rPr>
              <a:t>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94950" y="2184565"/>
            <a:ext cx="117240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2. </a:t>
            </a:r>
            <a:r>
              <a:rPr lang="en-US" sz="3200" b="1" dirty="0">
                <a:latin typeface="Bahnschrift SemiBold Condensed" panose="020B0502040204020203" pitchFamily="34" charset="0"/>
              </a:rPr>
              <a:t>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4950" y="2941907"/>
            <a:ext cx="117240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3. </a:t>
            </a:r>
            <a:r>
              <a:rPr lang="en-US" sz="3200" b="1" dirty="0">
                <a:latin typeface="Bahnschrift SemiBold Condensed" panose="020B0502040204020203" pitchFamily="34" charset="0"/>
              </a:rPr>
              <a:t>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988299" y="924304"/>
            <a:ext cx="695896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King Ly Thai To (Ly Cong </a:t>
            </a:r>
            <a:r>
              <a:rPr lang="en-US" sz="3200" b="1" dirty="0" err="1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Uan</a:t>
            </a:r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856980" y="2234176"/>
            <a:ext cx="198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In 1492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56980" y="2961292"/>
            <a:ext cx="198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In 1776.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46E4BB9-FBD9-01D7-CE59-9871365D1220}"/>
              </a:ext>
            </a:extLst>
          </p:cNvPr>
          <p:cNvSpPr txBox="1"/>
          <p:nvPr/>
        </p:nvSpPr>
        <p:spPr>
          <a:xfrm>
            <a:off x="294951" y="3796258"/>
            <a:ext cx="117240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4. </a:t>
            </a:r>
            <a:r>
              <a:rPr lang="en-US" sz="3200" b="1" dirty="0">
                <a:latin typeface="Bahnschrift SemiBold Condensed" panose="020B0502040204020203" pitchFamily="34" charset="0"/>
              </a:rPr>
              <a:t>When did Nguyen Ai Quoc first go abroad?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D3D6DFF-101E-B3DD-7FBC-D8441EA3C209}"/>
              </a:ext>
            </a:extLst>
          </p:cNvPr>
          <p:cNvSpPr txBox="1"/>
          <p:nvPr/>
        </p:nvSpPr>
        <p:spPr>
          <a:xfrm>
            <a:off x="294951" y="4737604"/>
            <a:ext cx="117240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5. </a:t>
            </a:r>
            <a:r>
              <a:rPr lang="en-US" sz="3200" b="1" dirty="0">
                <a:latin typeface="Bahnschrift SemiBold Condensed" panose="020B0502040204020203" pitchFamily="34" charset="0"/>
              </a:rPr>
              <a:t>What happened in world history in 1914?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A806784-BB51-588E-9111-A9B3A6600973}"/>
              </a:ext>
            </a:extLst>
          </p:cNvPr>
          <p:cNvSpPr txBox="1"/>
          <p:nvPr/>
        </p:nvSpPr>
        <p:spPr>
          <a:xfrm>
            <a:off x="294950" y="5750873"/>
            <a:ext cx="117240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6. </a:t>
            </a:r>
            <a:r>
              <a:rPr lang="en-US" sz="3200" b="1" dirty="0">
                <a:latin typeface="Bahnschrift SemiBold Condensed" panose="020B0502040204020203" pitchFamily="34" charset="0"/>
              </a:rPr>
              <a:t>Who was the last king of Viet Nam?</a:t>
            </a:r>
          </a:p>
        </p:txBody>
      </p:sp>
      <p:sp>
        <p:nvSpPr>
          <p:cNvPr id="9" name="Text Box 99">
            <a:extLst>
              <a:ext uri="{FF2B5EF4-FFF2-40B4-BE49-F238E27FC236}">
                <a16:creationId xmlns:a16="http://schemas.microsoft.com/office/drawing/2014/main" id="{B78A60D1-3FDD-F380-D880-49875F557BCB}"/>
              </a:ext>
            </a:extLst>
          </p:cNvPr>
          <p:cNvSpPr txBox="1"/>
          <p:nvPr/>
        </p:nvSpPr>
        <p:spPr>
          <a:xfrm>
            <a:off x="8856980" y="3776444"/>
            <a:ext cx="695896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FD6C518A-8680-34C6-C458-57B0CC52F710}"/>
              </a:ext>
            </a:extLst>
          </p:cNvPr>
          <p:cNvSpPr txBox="1"/>
          <p:nvPr/>
        </p:nvSpPr>
        <p:spPr>
          <a:xfrm>
            <a:off x="7988298" y="4701143"/>
            <a:ext cx="695896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CC0AEA87-4641-7ADF-EFE1-065EA1B8FBB2}"/>
              </a:ext>
            </a:extLst>
          </p:cNvPr>
          <p:cNvSpPr txBox="1"/>
          <p:nvPr/>
        </p:nvSpPr>
        <p:spPr>
          <a:xfrm>
            <a:off x="8283249" y="5704650"/>
            <a:ext cx="390875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King Bao Dai (1913 – 1997)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B86D2-EEC0-A46A-5EA6-DE1977D0DCB3}"/>
              </a:ext>
            </a:extLst>
          </p:cNvPr>
          <p:cNvSpPr txBox="1"/>
          <p:nvPr/>
        </p:nvSpPr>
        <p:spPr>
          <a:xfrm>
            <a:off x="294950" y="156033"/>
            <a:ext cx="1127221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Work in groups. Ask and answer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100" grpId="1"/>
      <p:bldP spid="100" grpId="2"/>
      <p:bldP spid="10" grpId="1"/>
      <p:bldP spid="10" grpId="2"/>
      <p:bldP spid="13" grpId="1"/>
      <p:bldP spid="13" grpId="2"/>
      <p:bldP spid="3" grpId="1"/>
      <p:bldP spid="7" grpId="1"/>
      <p:bldP spid="8" grpId="1"/>
      <p:bldP spid="9" grpId="1"/>
      <p:bldP spid="9" grpId="2"/>
      <p:bldP spid="12" grpId="1"/>
      <p:bldP spid="12" grpId="2"/>
      <p:bldP spid="14" grpId="1"/>
      <p:bldP spid="1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92D2CB17-B185-9E3C-B7C7-BB12AB968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89174" y="156033"/>
            <a:ext cx="479574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WRAP-UP</a:t>
            </a:r>
            <a:endParaRPr lang="en-US" sz="60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766" y="1635505"/>
            <a:ext cx="104244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What have we learnt in this lesson?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4800" dirty="0">
                <a:latin typeface="Bahnschrift SemiBold Condensed" panose="020B0502040204020203" pitchFamily="34" charset="0"/>
                <a:sym typeface="+mn-ea"/>
              </a:rPr>
              <a:t>Use the words related to the topic remembering the past.</a:t>
            </a:r>
            <a:endParaRPr lang="en-US" sz="4800" dirty="0">
              <a:latin typeface="Bahnschrift SemiBold Condensed" panose="020B0502040204020203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4800" dirty="0">
                <a:latin typeface="Bahnschrift SemiBold Condensed" panose="020B0502040204020203" pitchFamily="34" charset="0"/>
              </a:rPr>
              <a:t>Gain vocabulary to talk about </a:t>
            </a:r>
            <a:r>
              <a:rPr lang="en-US" sz="4800" dirty="0">
                <a:latin typeface="Bahnschrift SemiBold Condensed" panose="020B0502040204020203" pitchFamily="34" charset="0"/>
                <a:sym typeface="+mn-ea"/>
              </a:rPr>
              <a:t>some historical places.</a:t>
            </a:r>
            <a:endParaRPr lang="en-US" sz="4800" dirty="0">
              <a:latin typeface="Bahnschrift SemiBold 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B26D1784-0944-2E76-1E92-4DFF0D4EA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1964" y="72976"/>
            <a:ext cx="564203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ahnschrift SemiBold SemiConden" panose="020B0502040204020203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605" y="2148274"/>
            <a:ext cx="1114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</a:rPr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22605" y="2889765"/>
            <a:ext cx="11146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Bahnschrift SemiBold Condensed" panose="020B0502040204020203" pitchFamily="34" charset="0"/>
              </a:rPr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84505" y="4265047"/>
            <a:ext cx="11147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</a:rPr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84504" y="5024776"/>
            <a:ext cx="1170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</a:rPr>
              <a:t>- You will show and present in Lesson 7 – Looking back and Project.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A4482-8639-7B8B-F7B2-3E8C0550DB16}"/>
              </a:ext>
            </a:extLst>
          </p:cNvPr>
          <p:cNvSpPr txBox="1"/>
          <p:nvPr/>
        </p:nvSpPr>
        <p:spPr>
          <a:xfrm>
            <a:off x="522605" y="1452949"/>
            <a:ext cx="1114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 SemiBold Condensed" panose="020B0502040204020203" pitchFamily="34" charset="0"/>
              </a:rPr>
              <a:t>- Do exercises in the workbook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9B95D195-BCC3-EA81-31BB-84FC47EEE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C00000"/>
                </a:solidFill>
              </a:rPr>
              <a:t>religious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tôn</a:t>
            </a:r>
            <a:r>
              <a:rPr lang="en-US" sz="4800" dirty="0"/>
              <a:t> </a:t>
            </a:r>
            <a:r>
              <a:rPr lang="en-US" sz="4800" dirty="0" err="1"/>
              <a:t>giáo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/rɪˈlɪdʒəs/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86055" y="1673837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86055" y="4689887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297" y="2934065"/>
            <a:ext cx="1162050" cy="116205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D6786099-7024-5CE8-10B6-9EF6794FC1F2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8D6095F-35DD-065E-FF5B-362A5CBB9FBB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47A0BA0-AAED-1338-FA94-FFED9F067565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58F5FEB6-2299-D1D8-10D7-7C6E734C96D1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DEA1F-1CE8-7C00-3EFE-F2D629C9D472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5866FB65-0A9D-5D9A-B48E-A2467F8C3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998" y="134737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C00000"/>
                </a:solidFill>
              </a:rPr>
              <a:t>monument (n)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589" y="468068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tượng</a:t>
            </a:r>
            <a:r>
              <a:rPr lang="en-US" sz="4800" dirty="0"/>
              <a:t> </a:t>
            </a:r>
            <a:r>
              <a:rPr lang="en-US" sz="4800" dirty="0" err="1"/>
              <a:t>đài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01770" y="3014027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680910" y="1515101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</a:t>
            </a:r>
            <a:r>
              <a:rPr 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honour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91169" y="3416613"/>
            <a:ext cx="5181600" cy="329311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43B4E7BA-6F60-F603-2BC2-A0237669529C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3E3679B-B35D-9245-877A-C823748A7E97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16642C4-82C6-8825-9A3D-EA52ACA99DA9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9AD6044-8CB1-E2A6-8613-64357D207C6B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FFC6A-19D9-5FEA-57A4-99D46D63AA72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ECCB9D72-C46D-671C-5830-295F5263E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C00000"/>
                </a:solidFill>
              </a:rPr>
              <a:t>magnificent (adj)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tráng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52456" y="3082855"/>
            <a:ext cx="44729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mæɡˈnɪf.ɪ.sənt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646862" y="1838528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253074" y="3255963"/>
            <a:ext cx="2715895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619" y="3101680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8F2B39B3-D6B4-B612-56FD-E89A1E271A64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AAE736A-A53A-B94A-CBB4-0D9AC08CAC36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078604D-8874-EAC1-43F2-F00983102AE9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E7DB25C-5E59-C46A-D1EC-BC9F6AFDEE7B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9A991-A832-BBB8-935F-1DB70ECC9C1F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3C327908-ED8E-6A27-2643-579C5340C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998" y="134429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C00000"/>
                </a:solidFill>
              </a:rPr>
              <a:t>preserve (v)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6092" y="461595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42116" y="3082854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91555" y="1536057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40" y="2772022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135489" y="3281245"/>
            <a:ext cx="5833977" cy="333109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41D0F54F-6DD7-D283-0D30-9747541AE793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2F7A18F-0F42-85ED-5271-3F43F7F85BBD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AE88CA2-4D96-EE71-ECED-D29645425E39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B6703D0-CF60-041D-D7BE-845B96D5A03A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EBD7F-B5AE-44FC-196D-8FEE133BF7A6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rectangle with white dots&#10;&#10;Description automatically generated">
            <a:extLst>
              <a:ext uri="{FF2B5EF4-FFF2-40B4-BE49-F238E27FC236}">
                <a16:creationId xmlns:a16="http://schemas.microsoft.com/office/drawing/2014/main" id="{7BB573E7-29BE-1325-93CF-0F8AE67EA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" y="-120484"/>
            <a:ext cx="12216826" cy="697848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-360102" y="130260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C00000"/>
                </a:solidFill>
              </a:rPr>
              <a:t>heritage (n)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721" y="455545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di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97871" y="3082855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her.ɪ.tɪdʒ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267325" y="1570502"/>
            <a:ext cx="68548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4" y="2704106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316537" y="4493706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D2DCBEF-966F-4969-6F08-DEB2F9CD70EF}"/>
              </a:ext>
            </a:extLst>
          </p:cNvPr>
          <p:cNvSpPr/>
          <p:nvPr/>
        </p:nvSpPr>
        <p:spPr>
          <a:xfrm rot="530569">
            <a:off x="7929008" y="590255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2B36E06-4680-304C-55AD-26F905884FF4}"/>
              </a:ext>
            </a:extLst>
          </p:cNvPr>
          <p:cNvSpPr/>
          <p:nvPr/>
        </p:nvSpPr>
        <p:spPr>
          <a:xfrm>
            <a:off x="6650813" y="-660035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6DFF23C-5339-633F-E40B-628F6FB007E1}"/>
              </a:ext>
            </a:extLst>
          </p:cNvPr>
          <p:cNvSpPr/>
          <p:nvPr/>
        </p:nvSpPr>
        <p:spPr>
          <a:xfrm>
            <a:off x="3404099" y="56337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CE29766-13FC-20AC-6928-2A38C36D9291}"/>
              </a:ext>
            </a:extLst>
          </p:cNvPr>
          <p:cNvSpPr/>
          <p:nvPr/>
        </p:nvSpPr>
        <p:spPr>
          <a:xfrm rot="530569">
            <a:off x="10236937" y="625008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5C852-9AD8-AE2D-12B9-191E00630169}"/>
              </a:ext>
            </a:extLst>
          </p:cNvPr>
          <p:cNvSpPr txBox="1"/>
          <p:nvPr/>
        </p:nvSpPr>
        <p:spPr>
          <a:xfrm>
            <a:off x="611474" y="80687"/>
            <a:ext cx="5171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 SemiConden" panose="020B0502040204020203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2873</TotalTime>
  <Words>1933</Words>
  <Application>Microsoft Office PowerPoint</Application>
  <PresentationFormat>Widescreen</PresentationFormat>
  <Paragraphs>262</Paragraphs>
  <Slides>43</Slides>
  <Notes>23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Bahnschrift SemiBold Condensed</vt:lpstr>
      <vt:lpstr>Bahnschrift SemiBold SemiConden</vt:lpstr>
      <vt:lpstr>Calibri</vt:lpstr>
      <vt:lpstr>Calibri Light</vt:lpstr>
      <vt:lpstr>Quicksand Medium</vt:lpstr>
      <vt:lpstr>Times New Roman</vt:lpstr>
      <vt:lpstr>Tw Cen MT Condensed Extra Bold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251</cp:revision>
  <dcterms:created xsi:type="dcterms:W3CDTF">2020-12-09T02:04:00Z</dcterms:created>
  <dcterms:modified xsi:type="dcterms:W3CDTF">2024-07-05T04:08:25Z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