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287" r:id="rId2"/>
    <p:sldId id="290" r:id="rId3"/>
    <p:sldId id="288" r:id="rId4"/>
    <p:sldId id="286" r:id="rId5"/>
    <p:sldId id="257" r:id="rId6"/>
    <p:sldId id="263" r:id="rId7"/>
    <p:sldId id="264" r:id="rId8"/>
    <p:sldId id="265" r:id="rId9"/>
    <p:sldId id="266" r:id="rId10"/>
    <p:sldId id="267" r:id="rId11"/>
    <p:sldId id="291" r:id="rId12"/>
    <p:sldId id="293" r:id="rId13"/>
    <p:sldId id="294" r:id="rId14"/>
    <p:sldId id="280" r:id="rId15"/>
    <p:sldId id="295" r:id="rId16"/>
    <p:sldId id="270" r:id="rId17"/>
    <p:sldId id="283" r:id="rId18"/>
    <p:sldId id="275" r:id="rId19"/>
    <p:sldId id="276" r:id="rId20"/>
    <p:sldId id="297" r:id="rId21"/>
    <p:sldId id="298" r:id="rId22"/>
    <p:sldId id="278" r:id="rId23"/>
    <p:sldId id="299" r:id="rId24"/>
    <p:sldId id="284" r:id="rId25"/>
  </p:sldIdLst>
  <p:sldSz cx="12192000" cy="6858000"/>
  <p:notesSz cx="6858000" cy="9144000"/>
  <p:embeddedFontLst>
    <p:embeddedFont>
      <p:font typeface="Open Sans" pitchFamily="34" charset="0"/>
      <p:regular r:id="rId27"/>
      <p:bold r:id="rId28"/>
      <p:italic r:id="rId29"/>
      <p:boldItalic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.VnArial" pitchFamily="34" charset="0"/>
      <p:regular r:id="rId35"/>
      <p:bold r:id="rId36"/>
      <p:italic r:id="rId37"/>
      <p:boldItalic r:id="rId38"/>
    </p:embeddedFont>
    <p:embeddedFont>
      <p:font typeface=".VnArabia" pitchFamily="34" charset="0"/>
      <p:regular r:id="rId39"/>
    </p:embeddedFont>
    <p:embeddedFont>
      <p:font typeface=".VnMysticalH" pitchFamily="34" charset="0"/>
      <p:regular r:id="rId40"/>
    </p:embeddedFont>
    <p:embeddedFont>
      <p:font typeface=".VnAvantH" pitchFamily="34" charset="0"/>
      <p:regular r:id="rId41"/>
      <p:bold r:id="rId42"/>
      <p:italic r:id="rId43"/>
      <p:boldItalic r:id="rId44"/>
    </p:embeddedFont>
    <p:embeddedFont>
      <p:font typeface="VNI-Ariston" pitchFamily="2" charset="0"/>
      <p:boldItalic r:id="rId45"/>
    </p:embeddedFont>
    <p:embeddedFont>
      <p:font typeface="Gabriola" pitchFamily="82" charset="0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7" roundtripDataSignature="AMtx7mjVbYzPtQeH0QQzegm4qTyx1d2u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F957B026-A52B-4486-8F3D-03B5434FDEE7}">
  <a:tblStyle styleId="{F957B026-A52B-4486-8F3D-03B5434FDEE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57A5EAD2-DE58-4EE1-926B-AA3FD9B3B25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87"/>
    <p:restoredTop sz="94650"/>
  </p:normalViewPr>
  <p:slideViewPr>
    <p:cSldViewPr snapToGrid="0">
      <p:cViewPr varScale="1">
        <p:scale>
          <a:sx n="65" d="100"/>
          <a:sy n="65" d="100"/>
        </p:scale>
        <p:origin x="-103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Food and </a:t>
          </a:r>
          <a:r>
            <a:rPr lang="en-US" dirty="0" smtClean="0"/>
            <a:t>Drink </a:t>
          </a:r>
          <a:endParaRPr lang="en-US" dirty="0"/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0" i="0" u="none" strike="noStrike" cap="none" dirty="0" err="1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Favourite</a:t>
          </a:r>
          <a:r>
            <a:rPr lang="en-US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utive"/>
              <a:cs typeface="Calibri" panose="020F0502020204030204" pitchFamily="34" charset="0"/>
              <a:sym typeface="Cutive"/>
            </a:rPr>
            <a:t> food and drink </a:t>
          </a:r>
          <a:endParaRPr lang="en-US" dirty="0"/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 custScaleX="1375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1"/>
      <dgm:spPr/>
      <dgm:t>
        <a:bodyPr/>
        <a:lstStyle/>
        <a:p>
          <a:endParaRPr lang="en-US"/>
        </a:p>
      </dgm:t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1" custScaleX="137590"/>
      <dgm:spPr/>
      <dgm:t>
        <a:bodyPr/>
        <a:lstStyle/>
        <a:p>
          <a:endParaRPr lang="en-US"/>
        </a:p>
      </dgm:t>
    </dgm:pt>
    <dgm:pt modelId="{EE8BFEBA-4E6C-40E1-B342-40D339E029FF}" type="pres">
      <dgm:prSet presAssocID="{AFB6757D-97B1-4663-A950-106220254434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  <dgm:t>
        <a:bodyPr/>
        <a:lstStyle/>
        <a:p>
          <a:endParaRPr lang="en-US"/>
        </a:p>
      </dgm:t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  <dgm:t>
        <a:bodyPr/>
        <a:lstStyle/>
        <a:p>
          <a:endParaRPr lang="en-US"/>
        </a:p>
      </dgm:t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78341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8" name="Google Shape;29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438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2" name="Google Shape;352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901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901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7999F-18E5-4640-AC5C-B1D7503198EB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4CC9-018E-406E-8064-6E0CB103EA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1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29724" y="1390666"/>
            <a:ext cx="7924800" cy="76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/>
          <a:p>
            <a:r>
              <a:rPr lang="en-GB" sz="4400" b="1" dirty="0" smtClean="0">
                <a:solidFill>
                  <a:srgbClr val="0000FF"/>
                </a:solidFill>
                <a:latin typeface="VNI-Ariston" pitchFamily="2" charset="0"/>
              </a:rPr>
              <a:t>Hello every one !!!</a:t>
            </a:r>
            <a:endParaRPr lang="en-US" sz="4400" b="1" dirty="0">
              <a:solidFill>
                <a:srgbClr val="0000FF"/>
              </a:solidFill>
              <a:latin typeface="VNI-Ariston" pitchFamily="2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8718992" y="6354295"/>
            <a:ext cx="3109215" cy="509657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.VnArial" pitchFamily="34" charset="0"/>
              </a:rPr>
              <a:t>NGUYỄN THỊ THU BA</a:t>
            </a:r>
            <a:endParaRPr lang="en-GB" sz="1600" b="1" dirty="0">
              <a:solidFill>
                <a:srgbClr val="002060"/>
              </a:solidFill>
              <a:latin typeface=".VnArial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2124" y="2113030"/>
            <a:ext cx="5080000" cy="381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936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"/>
          <p:cNvSpPr txBox="1"/>
          <p:nvPr/>
        </p:nvSpPr>
        <p:spPr>
          <a:xfrm>
            <a:off x="381013" y="588791"/>
            <a:ext cx="398264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Mineral water (</a:t>
            </a:r>
            <a:r>
              <a:rPr lang="en-US" sz="3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32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): 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2"/>
          <p:cNvSpPr/>
          <p:nvPr/>
        </p:nvSpPr>
        <p:spPr>
          <a:xfrm>
            <a:off x="7135956" y="735226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Nước</a:t>
            </a:r>
            <a:r>
              <a:rPr lang="en-US" sz="3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khoáng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2"/>
          <p:cNvSpPr/>
          <p:nvPr/>
        </p:nvSpPr>
        <p:spPr>
          <a:xfrm>
            <a:off x="3856504" y="769819"/>
            <a:ext cx="344394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28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 /ˈ</a:t>
            </a:r>
            <a:r>
              <a:rPr lang="en-US" sz="28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mɪnərəl</a:t>
            </a:r>
            <a:r>
              <a:rPr lang="en-US" sz="28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/ /ˈ</a:t>
            </a:r>
            <a:r>
              <a:rPr lang="en-US" sz="28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wɔːtə</a:t>
            </a:r>
            <a:r>
              <a:rPr lang="en-US" sz="28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/</a:t>
            </a:r>
            <a:endParaRPr sz="2800" b="1" i="0" u="none" strike="noStrike" cap="none" dirty="0">
              <a:solidFill>
                <a:srgbClr val="00B0F0"/>
              </a:solidFill>
              <a:latin typeface="Arial" pitchFamily="34" charset="0"/>
              <a:ea typeface="Calibri"/>
              <a:cs typeface="Arial" pitchFamily="34" charset="0"/>
              <a:sym typeface="Calibr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007" y="1528735"/>
            <a:ext cx="6032960" cy="4955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mineral-water15949692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4542" y="3872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1" grpId="0"/>
      <p:bldP spid="2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080" y="1295400"/>
            <a:ext cx="6202680" cy="488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Google Shape;198;p10"/>
          <p:cNvSpPr txBox="1"/>
          <p:nvPr/>
        </p:nvSpPr>
        <p:spPr>
          <a:xfrm>
            <a:off x="308463" y="628754"/>
            <a:ext cx="2213511" cy="1006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can (n): 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13337" y="809615"/>
            <a:ext cx="116730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>
                <a:solidFill>
                  <a:srgbClr val="00B0F0"/>
                </a:solidFill>
              </a:rPr>
              <a:t>/ˈ</a:t>
            </a:r>
            <a:r>
              <a:rPr lang="en-US" sz="2500" b="1" dirty="0" err="1">
                <a:solidFill>
                  <a:srgbClr val="00B0F0"/>
                </a:solidFill>
              </a:rPr>
              <a:t>kæn</a:t>
            </a:r>
            <a:r>
              <a:rPr lang="en-US" sz="2500" b="1" dirty="0">
                <a:solidFill>
                  <a:srgbClr val="00B0F0"/>
                </a:solidFill>
              </a:rPr>
              <a:t>/</a:t>
            </a:r>
          </a:p>
        </p:txBody>
      </p:sp>
      <p:sp>
        <p:nvSpPr>
          <p:cNvPr id="5" name="Rectangle 4"/>
          <p:cNvSpPr/>
          <p:nvPr/>
        </p:nvSpPr>
        <p:spPr>
          <a:xfrm>
            <a:off x="3175196" y="739719"/>
            <a:ext cx="10262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 </a:t>
            </a:r>
            <a:r>
              <a:rPr lang="en-US" sz="3200" b="1" dirty="0" err="1" smtClean="0"/>
              <a:t>lon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3533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32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33;p13"/>
          <p:cNvSpPr txBox="1"/>
          <p:nvPr/>
        </p:nvSpPr>
        <p:spPr>
          <a:xfrm>
            <a:off x="499767" y="218487"/>
            <a:ext cx="413269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VOCABULARY</a:t>
            </a:r>
            <a:endParaRPr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8138381"/>
              </p:ext>
            </p:extLst>
          </p:nvPr>
        </p:nvGraphicFramePr>
        <p:xfrm>
          <a:off x="796421" y="1238871"/>
          <a:ext cx="10589343" cy="5760780"/>
        </p:xfrm>
        <a:graphic>
          <a:graphicData uri="http://schemas.openxmlformats.org/drawingml/2006/table">
            <a:tbl>
              <a:tblPr firstRow="1" bandRow="1">
                <a:tableStyleId>{F957B026-A52B-4486-8F3D-03B5434FDEE7}</a:tableStyleId>
              </a:tblPr>
              <a:tblGrid>
                <a:gridCol w="3529781"/>
                <a:gridCol w="3529781"/>
                <a:gridCol w="3529781"/>
              </a:tblGrid>
              <a:tr h="4909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bg1"/>
                          </a:solidFill>
                        </a:rPr>
                        <a:t>New words</a:t>
                      </a:r>
                      <a:endParaRPr sz="32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bg1"/>
                          </a:solidFill>
                        </a:rPr>
                        <a:t>Pronunciation</a:t>
                      </a:r>
                      <a:endParaRPr sz="32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bg1"/>
                          </a:solidFill>
                        </a:rPr>
                        <a:t>Meaning</a:t>
                      </a:r>
                      <a:endParaRPr sz="32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1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roast</a:t>
                      </a: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800" b="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rəʊst</a:t>
                      </a:r>
                      <a:r>
                        <a:rPr lang="en-US" sz="28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 </a:t>
                      </a:r>
                      <a:endParaRPr sz="28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quay, </a:t>
                      </a:r>
                      <a:r>
                        <a:rPr lang="en-US" sz="3200" b="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nướng</a:t>
                      </a:r>
                      <a:r>
                        <a:rPr lang="en-US" sz="32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thịt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..)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1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fry</a:t>
                      </a: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8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fraɪ</a:t>
                      </a: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sz="28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rán</a:t>
                      </a:r>
                      <a:endParaRPr sz="32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1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shrimp</a:t>
                      </a: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8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ʃrɪmp</a:t>
                      </a: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sz="28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 </a:t>
                      </a:r>
                      <a:r>
                        <a:rPr lang="en-US" sz="3200" b="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tôm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1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lemonade</a:t>
                      </a: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8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leməˈneɪd</a:t>
                      </a: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sz="2800" u="none" strike="noStrike" cap="none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nước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chanh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 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1" i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mineral water</a:t>
                      </a:r>
                      <a:endParaRPr sz="32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800" b="0" i="0" u="none" strike="noStrike" cap="none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ˈ</a:t>
                      </a:r>
                      <a:r>
                        <a:rPr lang="en-US" sz="28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mɪnərəl</a:t>
                      </a:r>
                      <a:r>
                        <a:rPr lang="en-US" sz="2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 /ˈ</a:t>
                      </a:r>
                      <a:r>
                        <a:rPr lang="en-US" sz="2800" b="0" i="0" u="none" strike="noStrike" cap="none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wɔːtə</a:t>
                      </a:r>
                      <a:r>
                        <a:rPr lang="en-US" sz="28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/</a:t>
                      </a:r>
                      <a:endParaRPr sz="2800" b="0" i="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2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khoáng</a:t>
                      </a:r>
                      <a:r>
                        <a:rPr lang="en-US" sz="32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</a:t>
                      </a:r>
                      <a:r>
                        <a:rPr lang="en-US" sz="32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chất</a:t>
                      </a:r>
                      <a:r>
                        <a:rPr lang="en-US" sz="32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3200" b="1" dirty="0" smtClean="0"/>
                        <a:t>- can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/ˈ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</a:rPr>
                        <a:t>kæn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3200" dirty="0" err="1" smtClean="0"/>
                        <a:t>lon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38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32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33;p13"/>
          <p:cNvSpPr txBox="1"/>
          <p:nvPr/>
        </p:nvSpPr>
        <p:spPr>
          <a:xfrm>
            <a:off x="499767" y="218487"/>
            <a:ext cx="510462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Checking  Vocabulary</a:t>
            </a:r>
            <a:endParaRPr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513710"/>
              </p:ext>
            </p:extLst>
          </p:nvPr>
        </p:nvGraphicFramePr>
        <p:xfrm>
          <a:off x="1194618" y="1142298"/>
          <a:ext cx="9276736" cy="5760780"/>
        </p:xfrm>
        <a:graphic>
          <a:graphicData uri="http://schemas.openxmlformats.org/drawingml/2006/table">
            <a:tbl>
              <a:tblPr firstRow="1" bandRow="1">
                <a:tableStyleId>{F957B026-A52B-4486-8F3D-03B5434FDEE7}</a:tableStyleId>
              </a:tblPr>
              <a:tblGrid>
                <a:gridCol w="4100052"/>
                <a:gridCol w="5176684"/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bg1"/>
                          </a:solidFill>
                        </a:rPr>
                        <a:t>New words</a:t>
                      </a:r>
                      <a:endParaRPr sz="32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1" u="none" strike="noStrike" cap="none" dirty="0">
                          <a:solidFill>
                            <a:schemeClr val="bg1"/>
                          </a:solidFill>
                        </a:rPr>
                        <a:t>Meaning</a:t>
                      </a:r>
                      <a:endParaRPr sz="32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quay, </a:t>
                      </a:r>
                      <a:r>
                        <a:rPr lang="en-US" sz="3200" b="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nướng</a:t>
                      </a:r>
                      <a:r>
                        <a:rPr lang="en-US" sz="32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thịt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..)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rán</a:t>
                      </a:r>
                      <a:endParaRPr sz="3200" b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3200" b="0" u="none" strike="noStrike" cap="none" dirty="0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 </a:t>
                      </a:r>
                      <a:r>
                        <a:rPr lang="en-US" sz="3200" b="0" u="none" strike="noStrike" cap="none" dirty="0" err="1" smtClean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tôm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endParaRPr sz="3200" b="1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nước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3200" b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chanh</a:t>
                      </a:r>
                      <a:r>
                        <a:rPr lang="en-US" sz="3200" b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 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endParaRPr sz="3200" b="1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32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khoáng</a:t>
                      </a:r>
                      <a:r>
                        <a:rPr lang="en-US" sz="32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</a:t>
                      </a:r>
                      <a:r>
                        <a:rPr lang="en-US" sz="32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chất</a:t>
                      </a:r>
                      <a:r>
                        <a:rPr lang="en-US" sz="32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200" b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GB" sz="3200" dirty="0" err="1" smtClean="0"/>
                        <a:t>lon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209510" y="1951618"/>
            <a:ext cx="12779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SzPts val="2500"/>
            </a:pPr>
            <a:r>
              <a:rPr lang="en-US" sz="3200" b="1" dirty="0">
                <a:latin typeface="Calibri"/>
                <a:ea typeface="Calibri"/>
                <a:cs typeface="Calibri"/>
                <a:sym typeface="Calibri"/>
              </a:rPr>
              <a:t>- roast</a:t>
            </a:r>
          </a:p>
        </p:txBody>
      </p:sp>
      <p:sp>
        <p:nvSpPr>
          <p:cNvPr id="3" name="Rectangle 2"/>
          <p:cNvSpPr/>
          <p:nvPr/>
        </p:nvSpPr>
        <p:spPr>
          <a:xfrm>
            <a:off x="1209510" y="2767867"/>
            <a:ext cx="8723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SzPts val="2500"/>
            </a:pPr>
            <a:r>
              <a:rPr lang="en-US" sz="3200" b="1" dirty="0">
                <a:latin typeface="Calibri"/>
                <a:ea typeface="Calibri"/>
                <a:cs typeface="Calibri"/>
                <a:sym typeface="Calibri"/>
              </a:rPr>
              <a:t>- fry</a:t>
            </a:r>
          </a:p>
        </p:txBody>
      </p:sp>
      <p:sp>
        <p:nvSpPr>
          <p:cNvPr id="7" name="Rectangle 6"/>
          <p:cNvSpPr/>
          <p:nvPr/>
        </p:nvSpPr>
        <p:spPr>
          <a:xfrm>
            <a:off x="1188354" y="3470963"/>
            <a:ext cx="15856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SzPts val="2500"/>
            </a:pPr>
            <a:r>
              <a:rPr lang="en-US" sz="3200" b="1" dirty="0">
                <a:latin typeface="Calibri"/>
                <a:ea typeface="Calibri"/>
                <a:cs typeface="Calibri"/>
                <a:sym typeface="Calibri"/>
              </a:rPr>
              <a:t>- shrimp</a:t>
            </a:r>
          </a:p>
        </p:txBody>
      </p:sp>
      <p:sp>
        <p:nvSpPr>
          <p:cNvPr id="8" name="Rectangle 7"/>
          <p:cNvSpPr/>
          <p:nvPr/>
        </p:nvSpPr>
        <p:spPr>
          <a:xfrm>
            <a:off x="1188354" y="4233051"/>
            <a:ext cx="21130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SzPts val="2500"/>
            </a:pPr>
            <a:r>
              <a:rPr lang="en-US" sz="3200" b="1" dirty="0">
                <a:latin typeface="Calibri"/>
                <a:ea typeface="Calibri"/>
                <a:cs typeface="Calibri"/>
                <a:sym typeface="Calibri"/>
              </a:rPr>
              <a:t>- lemonade</a:t>
            </a:r>
          </a:p>
        </p:txBody>
      </p:sp>
      <p:sp>
        <p:nvSpPr>
          <p:cNvPr id="9" name="Rectangle 8"/>
          <p:cNvSpPr/>
          <p:nvPr/>
        </p:nvSpPr>
        <p:spPr>
          <a:xfrm>
            <a:off x="1209510" y="4946064"/>
            <a:ext cx="28087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buSzPts val="2500"/>
            </a:pPr>
            <a:r>
              <a:rPr lang="en-US" sz="3200" b="1" dirty="0">
                <a:latin typeface="Calibri"/>
                <a:ea typeface="Calibri"/>
                <a:cs typeface="Calibri"/>
                <a:sym typeface="Calibri"/>
              </a:rPr>
              <a:t>- mineral water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19612" y="5673825"/>
            <a:ext cx="9957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3200" b="1" dirty="0">
                <a:latin typeface="Calibri"/>
                <a:cs typeface="Calibri"/>
              </a:rPr>
              <a:t>- can</a:t>
            </a:r>
            <a:endParaRPr lang="en-US" sz="32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64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738370" y="277651"/>
            <a:ext cx="25062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400" b="1" i="0" u="none" strike="noStrike" cap="none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Listen and read.</a:t>
            </a:r>
            <a:endParaRPr sz="2400" b="1" i="0" u="none" strike="noStrike" cap="none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217410" y="23671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270195" y="162059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1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10" name="Google Shape;262;p15">
            <a:extLst>
              <a:ext uri="{FF2B5EF4-FFF2-40B4-BE49-F238E27FC236}">
                <a16:creationId xmlns:a16="http://schemas.microsoft.com/office/drawing/2014/main" xmlns="" id="{D8E478C5-6C8C-AD4C-A681-FFFBB13C0ED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7739"/>
          <a:stretch/>
        </p:blipFill>
        <p:spPr>
          <a:xfrm>
            <a:off x="3687802" y="746794"/>
            <a:ext cx="4143592" cy="26158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725560" y="3813136"/>
            <a:ext cx="772815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600" b="1" dirty="0" smtClean="0">
                <a:solidFill>
                  <a:srgbClr val="002060"/>
                </a:solidFill>
              </a:rPr>
              <a:t>- Where </a:t>
            </a:r>
            <a:r>
              <a:rPr lang="en-GB" sz="2600" b="1" dirty="0">
                <a:solidFill>
                  <a:srgbClr val="002060"/>
                </a:solidFill>
              </a:rPr>
              <a:t>is Mark's family? </a:t>
            </a:r>
          </a:p>
          <a:p>
            <a:r>
              <a:rPr lang="en-GB" sz="2600" b="1" dirty="0">
                <a:solidFill>
                  <a:srgbClr val="002060"/>
                </a:solidFill>
              </a:rPr>
              <a:t>- What are they doing?</a:t>
            </a:r>
          </a:p>
          <a:p>
            <a:r>
              <a:rPr lang="en-GB" sz="2600" b="1" dirty="0" smtClean="0">
                <a:solidFill>
                  <a:srgbClr val="002060"/>
                </a:solidFill>
              </a:rPr>
              <a:t>- Have </a:t>
            </a:r>
            <a:r>
              <a:rPr lang="en-GB" sz="2600" b="1" dirty="0">
                <a:solidFill>
                  <a:srgbClr val="002060"/>
                </a:solidFill>
              </a:rPr>
              <a:t>you ever been to a restaurant? </a:t>
            </a:r>
          </a:p>
          <a:p>
            <a:r>
              <a:rPr lang="en-GB" sz="2600" b="1" dirty="0" smtClean="0">
                <a:solidFill>
                  <a:srgbClr val="002060"/>
                </a:solidFill>
              </a:rPr>
              <a:t>- Where </a:t>
            </a:r>
            <a:r>
              <a:rPr lang="en-GB" sz="2600" b="1" dirty="0">
                <a:solidFill>
                  <a:srgbClr val="002060"/>
                </a:solidFill>
              </a:rPr>
              <a:t>and when?</a:t>
            </a:r>
          </a:p>
          <a:p>
            <a:r>
              <a:rPr lang="en-GB" sz="2600" b="1" dirty="0" smtClean="0">
                <a:solidFill>
                  <a:srgbClr val="002060"/>
                </a:solidFill>
              </a:rPr>
              <a:t>- What </a:t>
            </a:r>
            <a:r>
              <a:rPr lang="en-GB" sz="2600" b="1" dirty="0">
                <a:solidFill>
                  <a:srgbClr val="002060"/>
                </a:solidFill>
              </a:rPr>
              <a:t>food and drink did you have there?</a:t>
            </a:r>
          </a:p>
          <a:p>
            <a:endParaRPr lang="en-GB" sz="2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60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738369" y="130171"/>
            <a:ext cx="284548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400" b="1" i="0" u="none" strike="noStrike" cap="none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Listen and read.</a:t>
            </a:r>
            <a:endParaRPr sz="2400" b="1" i="0" u="none" strike="noStrike" cap="none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217410" y="8923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270195" y="14579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1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10" name="Google Shape;262;p15">
            <a:extLst>
              <a:ext uri="{FF2B5EF4-FFF2-40B4-BE49-F238E27FC236}">
                <a16:creationId xmlns:a16="http://schemas.microsoft.com/office/drawing/2014/main" xmlns="" id="{D8E478C5-6C8C-AD4C-A681-FFFBB13C0ED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7739"/>
          <a:stretch/>
        </p:blipFill>
        <p:spPr>
          <a:xfrm>
            <a:off x="9792930" y="85927"/>
            <a:ext cx="2354826" cy="166656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80226" y="670886"/>
            <a:ext cx="93684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dirty="0">
                <a:latin typeface="OpenSans"/>
              </a:rPr>
              <a:t>Waiter:</a:t>
            </a:r>
            <a:r>
              <a:rPr lang="en-GB" sz="1800" dirty="0">
                <a:latin typeface="OpenSans"/>
              </a:rPr>
              <a:t> Good evening. What can I get you today?</a:t>
            </a:r>
          </a:p>
          <a:p>
            <a:r>
              <a:rPr lang="en-GB" sz="1800" b="1" dirty="0">
                <a:solidFill>
                  <a:srgbClr val="0070C0"/>
                </a:solidFill>
                <a:latin typeface="OpenSans"/>
              </a:rPr>
              <a:t>Mark's mum:</a:t>
            </a:r>
            <a:r>
              <a:rPr lang="en-GB" sz="1800" b="1" dirty="0">
                <a:latin typeface="OpenSans"/>
              </a:rPr>
              <a:t> </a:t>
            </a:r>
            <a:r>
              <a:rPr lang="en-GB" sz="1800" dirty="0">
                <a:latin typeface="OpenSans"/>
              </a:rPr>
              <a:t>We'd like rice with some pork cooked in fish sauce. Oh, could we also have an order of roast chicken and fried vegetables?</a:t>
            </a:r>
          </a:p>
          <a:p>
            <a:r>
              <a:rPr lang="en-GB" sz="1800" b="1" dirty="0">
                <a:solidFill>
                  <a:srgbClr val="FFC000"/>
                </a:solidFill>
                <a:latin typeface="OpenSans"/>
              </a:rPr>
              <a:t>Mark:</a:t>
            </a:r>
            <a:r>
              <a:rPr lang="en-GB" sz="1800" b="1" dirty="0">
                <a:latin typeface="OpenSans"/>
              </a:rPr>
              <a:t> </a:t>
            </a:r>
            <a:r>
              <a:rPr lang="en-GB" sz="1800" dirty="0">
                <a:latin typeface="OpenSans"/>
              </a:rPr>
              <a:t>And I'd like some fried tofu and spring rolls too.</a:t>
            </a:r>
          </a:p>
          <a:p>
            <a:r>
              <a:rPr lang="en-GB" sz="1800" b="1" dirty="0">
                <a:latin typeface="OpenSans"/>
              </a:rPr>
              <a:t>Waiter:</a:t>
            </a:r>
            <a:r>
              <a:rPr lang="en-GB" sz="1800" dirty="0">
                <a:latin typeface="OpenSans"/>
              </a:rPr>
              <a:t> OK. Would you like any </a:t>
            </a:r>
            <a:r>
              <a:rPr lang="en-GB" sz="1800" i="1" dirty="0" err="1">
                <a:latin typeface="OpenSans"/>
              </a:rPr>
              <a:t>canh</a:t>
            </a:r>
            <a:r>
              <a:rPr lang="en-GB" sz="1800" dirty="0">
                <a:latin typeface="OpenSans"/>
              </a:rPr>
              <a:t>? It's a kind of Vietnamese soup. We often have it with rice.</a:t>
            </a:r>
          </a:p>
          <a:p>
            <a:r>
              <a:rPr lang="en-GB" sz="1800" b="1" dirty="0">
                <a:solidFill>
                  <a:srgbClr val="FF0000"/>
                </a:solidFill>
                <a:latin typeface="OpenSans"/>
              </a:rPr>
              <a:t>Mark's dad</a:t>
            </a:r>
            <a:r>
              <a:rPr lang="en-GB" sz="1800" dirty="0">
                <a:latin typeface="OpenSans"/>
              </a:rPr>
              <a:t>: Let me see ... I think we'll try some </a:t>
            </a:r>
            <a:r>
              <a:rPr lang="en-GB" sz="1800" i="1" dirty="0" err="1">
                <a:latin typeface="OpenSans"/>
              </a:rPr>
              <a:t>canh</a:t>
            </a:r>
            <a:r>
              <a:rPr lang="en-GB" sz="1800" dirty="0">
                <a:latin typeface="OpenSans"/>
              </a:rPr>
              <a:t>.</a:t>
            </a:r>
          </a:p>
          <a:p>
            <a:r>
              <a:rPr lang="en-GB" sz="1800" b="1" dirty="0">
                <a:latin typeface="OpenSans"/>
              </a:rPr>
              <a:t>Waiter:</a:t>
            </a:r>
            <a:r>
              <a:rPr lang="en-GB" sz="1800" dirty="0">
                <a:latin typeface="OpenSans"/>
              </a:rPr>
              <a:t> With shrimp or fish?</a:t>
            </a:r>
          </a:p>
          <a:p>
            <a:r>
              <a:rPr lang="en-GB" sz="1800" b="1" dirty="0">
                <a:solidFill>
                  <a:srgbClr val="FF0000"/>
                </a:solidFill>
                <a:latin typeface="OpenSans"/>
              </a:rPr>
              <a:t>Mark's dad:</a:t>
            </a:r>
            <a:r>
              <a:rPr lang="en-GB" sz="1800" b="1" dirty="0">
                <a:latin typeface="OpenSans"/>
              </a:rPr>
              <a:t> </a:t>
            </a:r>
            <a:r>
              <a:rPr lang="en-GB" sz="1800" dirty="0">
                <a:latin typeface="OpenSans"/>
              </a:rPr>
              <a:t>With shrimp, please.</a:t>
            </a:r>
          </a:p>
          <a:p>
            <a:r>
              <a:rPr lang="en-GB" sz="1800" b="1" dirty="0">
                <a:latin typeface="OpenSans"/>
              </a:rPr>
              <a:t>Waiter:</a:t>
            </a:r>
            <a:r>
              <a:rPr lang="en-GB" sz="1800" dirty="0">
                <a:latin typeface="OpenSans"/>
              </a:rPr>
              <a:t> Would you like anything to drink? We have a lot of drinks: juice, lemonade, green tea, mineral water, ...</a:t>
            </a:r>
          </a:p>
          <a:p>
            <a:r>
              <a:rPr lang="en-GB" sz="1800" b="1" dirty="0">
                <a:solidFill>
                  <a:srgbClr val="0070C0"/>
                </a:solidFill>
                <a:latin typeface="OpenSans"/>
              </a:rPr>
              <a:t>Mark's mum:</a:t>
            </a:r>
            <a:r>
              <a:rPr lang="en-GB" sz="1800" dirty="0">
                <a:latin typeface="OpenSans"/>
              </a:rPr>
              <a:t> Mineral water for me, green tea for my husband, and juice for my children. </a:t>
            </a:r>
          </a:p>
          <a:p>
            <a:r>
              <a:rPr lang="en-GB" sz="1800" b="1" dirty="0">
                <a:latin typeface="OpenSans"/>
              </a:rPr>
              <a:t>Waiter:</a:t>
            </a:r>
            <a:r>
              <a:rPr lang="en-GB" sz="1800" dirty="0">
                <a:latin typeface="OpenSans"/>
              </a:rPr>
              <a:t> What kind of juice would you like?</a:t>
            </a:r>
          </a:p>
          <a:p>
            <a:r>
              <a:rPr lang="en-GB" sz="1800" b="1" dirty="0">
                <a:solidFill>
                  <a:srgbClr val="7030A0"/>
                </a:solidFill>
                <a:latin typeface="OpenSans"/>
              </a:rPr>
              <a:t>Mark's sister:</a:t>
            </a:r>
            <a:r>
              <a:rPr lang="en-GB" sz="1800" dirty="0">
                <a:solidFill>
                  <a:srgbClr val="7030A0"/>
                </a:solidFill>
                <a:latin typeface="OpenSans"/>
              </a:rPr>
              <a:t> </a:t>
            </a:r>
            <a:r>
              <a:rPr lang="en-GB" sz="1800" dirty="0">
                <a:latin typeface="OpenSans"/>
              </a:rPr>
              <a:t>Do you have winter melon juice?</a:t>
            </a:r>
          </a:p>
          <a:p>
            <a:r>
              <a:rPr lang="en-GB" sz="1800" b="1" dirty="0">
                <a:latin typeface="OpenSans"/>
              </a:rPr>
              <a:t>Waiter:</a:t>
            </a:r>
            <a:r>
              <a:rPr lang="en-GB" sz="1800" dirty="0">
                <a:latin typeface="OpenSans"/>
              </a:rPr>
              <a:t> Let me see. </a:t>
            </a:r>
            <a:r>
              <a:rPr lang="en-GB" sz="1800" dirty="0" err="1">
                <a:latin typeface="OpenSans"/>
              </a:rPr>
              <a:t>Er</a:t>
            </a:r>
            <a:r>
              <a:rPr lang="en-GB" sz="1800" dirty="0">
                <a:latin typeface="OpenSans"/>
              </a:rPr>
              <a:t>, yes. How many cans would you like?</a:t>
            </a:r>
          </a:p>
          <a:p>
            <a:r>
              <a:rPr lang="en-GB" sz="1800" b="1" dirty="0">
                <a:solidFill>
                  <a:srgbClr val="7030A0"/>
                </a:solidFill>
                <a:latin typeface="OpenSans"/>
              </a:rPr>
              <a:t>Mark's sister:</a:t>
            </a:r>
            <a:r>
              <a:rPr lang="en-GB" sz="1800" dirty="0">
                <a:solidFill>
                  <a:srgbClr val="7030A0"/>
                </a:solidFill>
                <a:latin typeface="OpenSans"/>
              </a:rPr>
              <a:t> </a:t>
            </a:r>
            <a:r>
              <a:rPr lang="en-GB" sz="1800" dirty="0">
                <a:latin typeface="OpenSans"/>
              </a:rPr>
              <a:t>One ... No, wait, two please. By the way, how much is a can of winter melon juice?</a:t>
            </a:r>
          </a:p>
          <a:p>
            <a:r>
              <a:rPr lang="en-GB" sz="1800" b="1" dirty="0">
                <a:solidFill>
                  <a:srgbClr val="FFC000"/>
                </a:solidFill>
                <a:latin typeface="OpenSans"/>
              </a:rPr>
              <a:t>Mark:</a:t>
            </a:r>
            <a:r>
              <a:rPr lang="en-GB" sz="1800" dirty="0">
                <a:latin typeface="OpenSans"/>
              </a:rPr>
              <a:t> The menu says it's 10,000 dong.</a:t>
            </a:r>
          </a:p>
          <a:p>
            <a:r>
              <a:rPr lang="en-GB" sz="1800" b="1" dirty="0">
                <a:latin typeface="OpenSans"/>
              </a:rPr>
              <a:t>Waiter:</a:t>
            </a:r>
            <a:r>
              <a:rPr lang="en-GB" sz="1800" dirty="0">
                <a:latin typeface="OpenSans"/>
              </a:rPr>
              <a:t> That's right. I'll be right back with your order.</a:t>
            </a:r>
          </a:p>
          <a:p>
            <a:endParaRPr lang="en-US" sz="1800" dirty="0"/>
          </a:p>
        </p:txBody>
      </p:sp>
      <p:pic>
        <p:nvPicPr>
          <p:cNvPr id="4" name="03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10684" y="20301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6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 txBox="1"/>
          <p:nvPr/>
        </p:nvSpPr>
        <p:spPr>
          <a:xfrm>
            <a:off x="934995" y="395281"/>
            <a:ext cx="65578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Look at the pictures and answer the questions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7" name="Google Shape;257;p15"/>
          <p:cNvSpPr/>
          <p:nvPr/>
        </p:nvSpPr>
        <p:spPr>
          <a:xfrm>
            <a:off x="414036" y="35434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466821" y="279689"/>
            <a:ext cx="39703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3200" b="1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2</a:t>
            </a:r>
            <a:endParaRPr sz="32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  <p:pic>
        <p:nvPicPr>
          <p:cNvPr id="262" name="Google Shape;262;p15"/>
          <p:cNvPicPr preferRelativeResize="0"/>
          <p:nvPr/>
        </p:nvPicPr>
        <p:blipFill rotWithShape="1">
          <a:blip r:embed="rId3">
            <a:alphaModFix/>
          </a:blip>
          <a:srcRect b="7739"/>
          <a:stretch/>
        </p:blipFill>
        <p:spPr>
          <a:xfrm>
            <a:off x="6359743" y="1205535"/>
            <a:ext cx="5341836" cy="3528697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5"/>
          <p:cNvSpPr/>
          <p:nvPr/>
        </p:nvSpPr>
        <p:spPr>
          <a:xfrm>
            <a:off x="738370" y="1267531"/>
            <a:ext cx="508797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What is Mark's family doing?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A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Ordering food for dinner.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B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Preparing for their dinner. 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. Talking about their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favourite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 food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F1F90A2B-5EDD-D147-94A7-D4F0F875916D}"/>
              </a:ext>
            </a:extLst>
          </p:cNvPr>
          <p:cNvSpPr/>
          <p:nvPr/>
        </p:nvSpPr>
        <p:spPr>
          <a:xfrm>
            <a:off x="665339" y="1648958"/>
            <a:ext cx="502606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oogle Shape;300;p18"/>
          <p:cNvGrpSpPr/>
          <p:nvPr/>
        </p:nvGrpSpPr>
        <p:grpSpPr>
          <a:xfrm>
            <a:off x="127665" y="210070"/>
            <a:ext cx="11661088" cy="830956"/>
            <a:chOff x="239930" y="1041026"/>
            <a:chExt cx="11661088" cy="830956"/>
          </a:xfrm>
        </p:grpSpPr>
        <p:sp>
          <p:nvSpPr>
            <p:cNvPr id="301" name="Google Shape;301;p18"/>
            <p:cNvSpPr txBox="1"/>
            <p:nvPr/>
          </p:nvSpPr>
          <p:spPr>
            <a:xfrm>
              <a:off x="748984" y="1041026"/>
              <a:ext cx="11152034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Find the words and phrases about food and drink in the conversation and write them in the correct columns.</a:t>
              </a:r>
              <a:endParaRPr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239930" y="1161000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6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03" name="Google Shape;303;p18"/>
            <p:cNvSpPr txBox="1"/>
            <p:nvPr/>
          </p:nvSpPr>
          <p:spPr>
            <a:xfrm>
              <a:off x="290982" y="1076101"/>
              <a:ext cx="397035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GB" sz="3600" b="1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3</a:t>
              </a:r>
              <a:endParaRPr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aphicFrame>
        <p:nvGraphicFramePr>
          <p:cNvPr id="306" name="Google Shape;306;p18"/>
          <p:cNvGraphicFramePr/>
          <p:nvPr>
            <p:extLst>
              <p:ext uri="{D42A27DB-BD31-4B8C-83A1-F6EECF244321}">
                <p14:modId xmlns:p14="http://schemas.microsoft.com/office/powerpoint/2010/main" val="3679261942"/>
              </p:ext>
            </p:extLst>
          </p:nvPr>
        </p:nvGraphicFramePr>
        <p:xfrm>
          <a:off x="122963" y="1271521"/>
          <a:ext cx="4214100" cy="2552850"/>
        </p:xfrm>
        <a:graphic>
          <a:graphicData uri="http://schemas.openxmlformats.org/drawingml/2006/table">
            <a:tbl>
              <a:tblPr>
                <a:noFill/>
                <a:tableStyleId>{57A5EAD2-DE58-4EE1-926B-AA3FD9B3B25E}</a:tableStyleId>
              </a:tblPr>
              <a:tblGrid>
                <a:gridCol w="21121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019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8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Food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B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Drink 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B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21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DD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0" i="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DD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07" name="Google Shape;307;p18"/>
          <p:cNvSpPr/>
          <p:nvPr/>
        </p:nvSpPr>
        <p:spPr>
          <a:xfrm>
            <a:off x="4507498" y="919880"/>
            <a:ext cx="7337011" cy="5016718"/>
          </a:xfrm>
          <a:prstGeom prst="rect">
            <a:avLst/>
          </a:prstGeom>
          <a:solidFill>
            <a:srgbClr val="FCDDA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Good evening. What can I get you today? Mark's mum: We'd like rice with some pork cooked in fish sauce. Oh, could we also have an order of roast chicken and fried vegetables?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And I'd like some fried tofu and spring rolls too.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OK. Would you like any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 It's a kind of Vietnamese soup. We often have it with rice.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 ... I think we'll try some </a:t>
            </a:r>
            <a:r>
              <a:rPr lang="en-US" sz="16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With shrimp or fish?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With shrimp, please.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Would you like anything to drink? We have a lot of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juice, lemonade, green tea, mineral water, ...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Mineral water for me, green tea for my husband,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and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for my children.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What kind of juice would you like?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Do you have winter melon juice?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see. Er, yes. How many cans would you like?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One ... No, wait, two please. By the way, how much is a can of winter melon juice?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The menu says it's 10,000 dong.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That's right. I'll be right back with your order. 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8" name="Google Shape;308;p18"/>
          <p:cNvSpPr/>
          <p:nvPr/>
        </p:nvSpPr>
        <p:spPr>
          <a:xfrm>
            <a:off x="5000078" y="1178307"/>
            <a:ext cx="109849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pork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9" name="Google Shape;309;p18"/>
          <p:cNvSpPr/>
          <p:nvPr/>
        </p:nvSpPr>
        <p:spPr>
          <a:xfrm>
            <a:off x="10566864" y="907796"/>
            <a:ext cx="80371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0" name="Google Shape;310;p18"/>
          <p:cNvSpPr/>
          <p:nvPr/>
        </p:nvSpPr>
        <p:spPr>
          <a:xfrm>
            <a:off x="489628" y="1660705"/>
            <a:ext cx="65755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pork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1" name="Google Shape;311;p18"/>
          <p:cNvSpPr/>
          <p:nvPr/>
        </p:nvSpPr>
        <p:spPr>
          <a:xfrm>
            <a:off x="73782" y="1674849"/>
            <a:ext cx="57419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2" name="Google Shape;312;p18"/>
          <p:cNvSpPr/>
          <p:nvPr/>
        </p:nvSpPr>
        <p:spPr>
          <a:xfrm>
            <a:off x="1038076" y="1679941"/>
            <a:ext cx="12538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 sauce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3" name="Google Shape;313;p18"/>
          <p:cNvSpPr/>
          <p:nvPr/>
        </p:nvSpPr>
        <p:spPr>
          <a:xfrm>
            <a:off x="6250005" y="1172597"/>
            <a:ext cx="12538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 sauce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4" name="Google Shape;314;p18"/>
          <p:cNvSpPr/>
          <p:nvPr/>
        </p:nvSpPr>
        <p:spPr>
          <a:xfrm>
            <a:off x="80662" y="2025775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roast chicken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5" name="Google Shape;315;p18"/>
          <p:cNvSpPr/>
          <p:nvPr/>
        </p:nvSpPr>
        <p:spPr>
          <a:xfrm>
            <a:off x="10082782" y="1171252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roast chicken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6" name="Google Shape;316;p18"/>
          <p:cNvSpPr/>
          <p:nvPr/>
        </p:nvSpPr>
        <p:spPr>
          <a:xfrm>
            <a:off x="73782" y="2319217"/>
            <a:ext cx="184858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vegetables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7" name="Google Shape;317;p18"/>
          <p:cNvSpPr/>
          <p:nvPr/>
        </p:nvSpPr>
        <p:spPr>
          <a:xfrm>
            <a:off x="4466561" y="1404251"/>
            <a:ext cx="229617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vegetables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8" name="Google Shape;318;p18"/>
          <p:cNvSpPr/>
          <p:nvPr/>
        </p:nvSpPr>
        <p:spPr>
          <a:xfrm>
            <a:off x="58781" y="2604550"/>
            <a:ext cx="112883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9" name="Google Shape;319;p18"/>
          <p:cNvSpPr/>
          <p:nvPr/>
        </p:nvSpPr>
        <p:spPr>
          <a:xfrm>
            <a:off x="6494888" y="1656968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0" name="Google Shape;320;p18"/>
          <p:cNvSpPr/>
          <p:nvPr/>
        </p:nvSpPr>
        <p:spPr>
          <a:xfrm>
            <a:off x="7692170" y="1659724"/>
            <a:ext cx="137409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1" name="Google Shape;321;p18"/>
          <p:cNvSpPr/>
          <p:nvPr/>
        </p:nvSpPr>
        <p:spPr>
          <a:xfrm>
            <a:off x="1031966" y="2607426"/>
            <a:ext cx="137409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2" name="Google Shape;322;p18"/>
          <p:cNvSpPr/>
          <p:nvPr/>
        </p:nvSpPr>
        <p:spPr>
          <a:xfrm>
            <a:off x="7145777" y="1894073"/>
            <a:ext cx="69442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3" name="Google Shape;323;p18"/>
          <p:cNvSpPr/>
          <p:nvPr/>
        </p:nvSpPr>
        <p:spPr>
          <a:xfrm>
            <a:off x="73782" y="2957886"/>
            <a:ext cx="142058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 (soup)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4" name="Google Shape;324;p18"/>
          <p:cNvSpPr/>
          <p:nvPr/>
        </p:nvSpPr>
        <p:spPr>
          <a:xfrm>
            <a:off x="5992412" y="2887573"/>
            <a:ext cx="128259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shrimp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5" name="Google Shape;325;p18"/>
          <p:cNvSpPr/>
          <p:nvPr/>
        </p:nvSpPr>
        <p:spPr>
          <a:xfrm>
            <a:off x="73782" y="3252113"/>
            <a:ext cx="91242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shrimp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6" name="Google Shape;326;p18"/>
          <p:cNvSpPr/>
          <p:nvPr/>
        </p:nvSpPr>
        <p:spPr>
          <a:xfrm>
            <a:off x="6473684" y="2604550"/>
            <a:ext cx="57259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>
            <a:off x="869465" y="3251506"/>
            <a:ext cx="57259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fish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>
            <a:off x="2217178" y="1684004"/>
            <a:ext cx="6832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juice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9" name="Google Shape;329;p18"/>
          <p:cNvSpPr/>
          <p:nvPr/>
        </p:nvSpPr>
        <p:spPr>
          <a:xfrm>
            <a:off x="6292110" y="4118178"/>
            <a:ext cx="6832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juice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0" name="Google Shape;330;p18"/>
          <p:cNvSpPr/>
          <p:nvPr/>
        </p:nvSpPr>
        <p:spPr>
          <a:xfrm>
            <a:off x="2805954" y="1679941"/>
            <a:ext cx="120417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lemonade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>
            <a:off x="10473729" y="3121212"/>
            <a:ext cx="21899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lemonade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2" name="Google Shape;332;p18"/>
          <p:cNvSpPr/>
          <p:nvPr/>
        </p:nvSpPr>
        <p:spPr>
          <a:xfrm>
            <a:off x="2217178" y="2034712"/>
            <a:ext cx="11560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green tea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3" name="Google Shape;333;p18"/>
          <p:cNvSpPr/>
          <p:nvPr/>
        </p:nvSpPr>
        <p:spPr>
          <a:xfrm>
            <a:off x="4515239" y="3379247"/>
            <a:ext cx="229638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green tea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4" name="Google Shape;334;p18"/>
          <p:cNvSpPr/>
          <p:nvPr/>
        </p:nvSpPr>
        <p:spPr>
          <a:xfrm>
            <a:off x="2217178" y="2356752"/>
            <a:ext cx="15937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>
            <a:off x="5410017" y="3362755"/>
            <a:ext cx="223860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ineral water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>
            <a:off x="2266316" y="2619895"/>
            <a:ext cx="209063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winter melon juice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7" name="Google Shape;337;p18"/>
          <p:cNvSpPr/>
          <p:nvPr/>
        </p:nvSpPr>
        <p:spPr>
          <a:xfrm>
            <a:off x="6731562" y="4319408"/>
            <a:ext cx="278425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winter melon juice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635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8FF77FC-B505-C949-8D45-00AA70A5753B}"/>
              </a:ext>
            </a:extLst>
          </p:cNvPr>
          <p:cNvGrpSpPr/>
          <p:nvPr/>
        </p:nvGrpSpPr>
        <p:grpSpPr>
          <a:xfrm>
            <a:off x="197411" y="476796"/>
            <a:ext cx="4341456" cy="707886"/>
            <a:chOff x="132951" y="1060159"/>
            <a:chExt cx="4341456" cy="707886"/>
          </a:xfrm>
        </p:grpSpPr>
        <p:sp>
          <p:nvSpPr>
            <p:cNvPr id="354" name="Google Shape;354;p20"/>
            <p:cNvSpPr txBox="1"/>
            <p:nvPr/>
          </p:nvSpPr>
          <p:spPr>
            <a:xfrm>
              <a:off x="691110" y="1105980"/>
              <a:ext cx="3783297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Read the conversation again and tick (✓) </a:t>
              </a:r>
              <a:r>
                <a:rPr lang="en-US" sz="1800" b="1" i="0" u="none" strike="noStrike" cap="none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 (</a:t>
              </a:r>
              <a:r>
                <a:rPr lang="en-US" sz="18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True) or F (False).</a:t>
              </a:r>
              <a:endParaRPr sz="18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56" name="Google Shape;356;p20"/>
            <p:cNvSpPr txBox="1"/>
            <p:nvPr/>
          </p:nvSpPr>
          <p:spPr>
            <a:xfrm>
              <a:off x="185736" y="1060159"/>
              <a:ext cx="397035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3</a:t>
              </a:r>
              <a:endParaRPr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59" name="Google Shape;359;p20"/>
          <p:cNvSpPr/>
          <p:nvPr/>
        </p:nvSpPr>
        <p:spPr>
          <a:xfrm>
            <a:off x="4538867" y="695561"/>
            <a:ext cx="7337011" cy="5324535"/>
          </a:xfrm>
          <a:prstGeom prst="rect">
            <a:avLst/>
          </a:prstGeom>
          <a:solidFill>
            <a:srgbClr val="FCDDA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Good evening. What can I get you today? Mark's mum: We'd like rice with some pork cooked in fish sauce. Oh, could we also have an order of roast chicken and fried vegetables?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And I'd like some fried tofu and spring rolls too.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OK. Would you like any </a:t>
            </a:r>
            <a:r>
              <a:rPr lang="en-US" sz="17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 It's a kind of Vietnamese soup. We often have it with rice.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 ... I think we'll try some </a:t>
            </a:r>
            <a:r>
              <a:rPr lang="en-US" sz="17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700" b="0" i="0" u="none" strike="noStrike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With shrimp or fish?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With shrimp, please.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Would you like anything to drink? We have a lot of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juice, lemonade, green tea, mineral water, ...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Mineral water for me, green tea for my husband,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and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for my children.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What kind of juice would you like?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Do you have winter melon juice?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Let me see. Er, yes. How many cans would you like?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Mark's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sister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One ... No, wait, two please. By the way, how much is a can of winter melon juice?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The menu says it's 10,000 dong.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Waiter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That's right. I'll be right back with your order.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0" name="Google Shape;360;p20"/>
          <p:cNvSpPr txBox="1"/>
          <p:nvPr/>
        </p:nvSpPr>
        <p:spPr>
          <a:xfrm>
            <a:off x="164427" y="1242291"/>
            <a:ext cx="4619763" cy="4016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Mark's family is at a Vietnamese restaurant.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Mark wants fried tofu and beef for dinner.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They don't order </a:t>
            </a:r>
            <a:r>
              <a:rPr lang="en-US" sz="17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Mark's mum wants mineral water. 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His mum doesn't allow her children to drink juice during dinner.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1" name="Google Shape;361;p20"/>
          <p:cNvSpPr/>
          <p:nvPr/>
        </p:nvSpPr>
        <p:spPr>
          <a:xfrm>
            <a:off x="1989959" y="1241048"/>
            <a:ext cx="1582484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 Vietnamese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2" name="Google Shape;362;p20"/>
          <p:cNvSpPr/>
          <p:nvPr/>
        </p:nvSpPr>
        <p:spPr>
          <a:xfrm>
            <a:off x="4538867" y="1487704"/>
            <a:ext cx="6944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endParaRPr sz="1700" b="1" i="0" u="none" strike="noStrike" cap="none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3" name="Google Shape;363;p20"/>
          <p:cNvSpPr/>
          <p:nvPr/>
        </p:nvSpPr>
        <p:spPr>
          <a:xfrm>
            <a:off x="375049" y="2009573"/>
            <a:ext cx="6944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Mark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4" name="Google Shape;364;p20"/>
          <p:cNvSpPr/>
          <p:nvPr/>
        </p:nvSpPr>
        <p:spPr>
          <a:xfrm>
            <a:off x="6661455" y="1472376"/>
            <a:ext cx="112883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5" name="Google Shape;365;p20"/>
          <p:cNvSpPr/>
          <p:nvPr/>
        </p:nvSpPr>
        <p:spPr>
          <a:xfrm>
            <a:off x="1456658" y="2005280"/>
            <a:ext cx="112883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fried tofu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6" name="Google Shape;366;p20"/>
          <p:cNvSpPr/>
          <p:nvPr/>
        </p:nvSpPr>
        <p:spPr>
          <a:xfrm>
            <a:off x="2701798" y="2015746"/>
            <a:ext cx="63350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beef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7" name="Google Shape;367;p20"/>
          <p:cNvSpPr/>
          <p:nvPr/>
        </p:nvSpPr>
        <p:spPr>
          <a:xfrm>
            <a:off x="823722" y="2780956"/>
            <a:ext cx="1896673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don't order </a:t>
            </a:r>
            <a:r>
              <a:rPr lang="en-US" sz="1700" b="1" i="0" u="none" strike="noStrike" cap="none" dirty="0" err="1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8" name="Google Shape;368;p20"/>
          <p:cNvSpPr/>
          <p:nvPr/>
        </p:nvSpPr>
        <p:spPr>
          <a:xfrm>
            <a:off x="691661" y="4333018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9" name="Google Shape;369;p20"/>
          <p:cNvSpPr/>
          <p:nvPr/>
        </p:nvSpPr>
        <p:spPr>
          <a:xfrm>
            <a:off x="5789247" y="3522482"/>
            <a:ext cx="158088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0" name="Google Shape;370;p20"/>
          <p:cNvSpPr/>
          <p:nvPr/>
        </p:nvSpPr>
        <p:spPr>
          <a:xfrm>
            <a:off x="2093447" y="3571816"/>
            <a:ext cx="159370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mineral water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1" name="Google Shape;371;p20"/>
          <p:cNvSpPr/>
          <p:nvPr/>
        </p:nvSpPr>
        <p:spPr>
          <a:xfrm>
            <a:off x="1211398" y="4337402"/>
            <a:ext cx="1619354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doesn't allow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2" name="Google Shape;372;p20"/>
          <p:cNvSpPr/>
          <p:nvPr/>
        </p:nvSpPr>
        <p:spPr>
          <a:xfrm>
            <a:off x="3739505" y="4347096"/>
            <a:ext cx="71846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drink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3" name="Google Shape;373;p20"/>
          <p:cNvSpPr/>
          <p:nvPr/>
        </p:nvSpPr>
        <p:spPr>
          <a:xfrm>
            <a:off x="135070" y="4604119"/>
            <a:ext cx="805029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4" name="Google Shape;374;p20"/>
          <p:cNvSpPr/>
          <p:nvPr/>
        </p:nvSpPr>
        <p:spPr>
          <a:xfrm>
            <a:off x="1017880" y="3563393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5" name="Google Shape;375;p20"/>
          <p:cNvSpPr/>
          <p:nvPr/>
        </p:nvSpPr>
        <p:spPr>
          <a:xfrm>
            <a:off x="3241212" y="1239560"/>
            <a:ext cx="125226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restaurant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6" name="Google Shape;376;p20"/>
          <p:cNvSpPr/>
          <p:nvPr/>
        </p:nvSpPr>
        <p:spPr>
          <a:xfrm>
            <a:off x="9038886" y="1732143"/>
            <a:ext cx="13997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Vietnamese</a:t>
            </a:r>
            <a:endParaRPr sz="17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7" name="Google Shape;377;p20"/>
          <p:cNvSpPr/>
          <p:nvPr/>
        </p:nvSpPr>
        <p:spPr>
          <a:xfrm>
            <a:off x="7906583" y="1476654"/>
            <a:ext cx="1435008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spring rolls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8" name="Google Shape;378;p20"/>
          <p:cNvSpPr/>
          <p:nvPr/>
        </p:nvSpPr>
        <p:spPr>
          <a:xfrm>
            <a:off x="7414733" y="2252027"/>
            <a:ext cx="204475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we'll try some </a:t>
            </a:r>
            <a:r>
              <a:rPr lang="en-US" sz="1700" b="1" i="1" u="none" strike="noStrike" cap="none" dirty="0" err="1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canh</a:t>
            </a:r>
            <a:endParaRPr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9" name="Google Shape;379;p20"/>
          <p:cNvSpPr/>
          <p:nvPr/>
        </p:nvSpPr>
        <p:spPr>
          <a:xfrm>
            <a:off x="5199460" y="3522482"/>
            <a:ext cx="705642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mum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0" name="Google Shape;380;p20"/>
          <p:cNvSpPr/>
          <p:nvPr/>
        </p:nvSpPr>
        <p:spPr>
          <a:xfrm>
            <a:off x="10490340" y="3535579"/>
            <a:ext cx="1385538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juice fo</a:t>
            </a:r>
            <a:r>
              <a:rPr lang="en-US" sz="1700" b="1" dirty="0"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 my</a:t>
            </a: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1700" b="1" i="0" u="none" strike="noStrike" cap="none" dirty="0">
              <a:solidFill>
                <a:srgbClr val="000000"/>
              </a:solidFill>
              <a:highlight>
                <a:srgbClr val="A0F3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1" name="Google Shape;381;p20"/>
          <p:cNvSpPr/>
          <p:nvPr/>
        </p:nvSpPr>
        <p:spPr>
          <a:xfrm>
            <a:off x="4514422" y="3804248"/>
            <a:ext cx="176202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A0F3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children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2" name="Google Shape;382;p20"/>
          <p:cNvSpPr txBox="1"/>
          <p:nvPr/>
        </p:nvSpPr>
        <p:spPr>
          <a:xfrm>
            <a:off x="359276" y="3902181"/>
            <a:ext cx="77777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TRUE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3" name="Google Shape;383;p20"/>
          <p:cNvSpPr txBox="1"/>
          <p:nvPr/>
        </p:nvSpPr>
        <p:spPr>
          <a:xfrm>
            <a:off x="370804" y="4939548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4" name="Google Shape;384;p20"/>
          <p:cNvSpPr txBox="1"/>
          <p:nvPr/>
        </p:nvSpPr>
        <p:spPr>
          <a:xfrm>
            <a:off x="411095" y="1534314"/>
            <a:ext cx="777777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TRUE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5" name="Google Shape;385;p20"/>
          <p:cNvSpPr txBox="1"/>
          <p:nvPr/>
        </p:nvSpPr>
        <p:spPr>
          <a:xfrm>
            <a:off x="387899" y="3122432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6" name="Google Shape;386;p20"/>
          <p:cNvSpPr txBox="1"/>
          <p:nvPr/>
        </p:nvSpPr>
        <p:spPr>
          <a:xfrm>
            <a:off x="399653" y="2311787"/>
            <a:ext cx="89960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highlight>
                  <a:srgbClr val="FAB140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F18D2E0-09F6-A246-9F8C-80F19839DD20}"/>
              </a:ext>
            </a:extLst>
          </p:cNvPr>
          <p:cNvGrpSpPr/>
          <p:nvPr/>
        </p:nvGrpSpPr>
        <p:grpSpPr>
          <a:xfrm>
            <a:off x="346004" y="409900"/>
            <a:ext cx="11407818" cy="830956"/>
            <a:chOff x="411728" y="1096535"/>
            <a:chExt cx="11407818" cy="830956"/>
          </a:xfrm>
        </p:grpSpPr>
        <p:sp>
          <p:nvSpPr>
            <p:cNvPr id="392" name="Google Shape;392;p21"/>
            <p:cNvSpPr txBox="1"/>
            <p:nvPr/>
          </p:nvSpPr>
          <p:spPr>
            <a:xfrm>
              <a:off x="955225" y="1096535"/>
              <a:ext cx="1086432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Work in pairs. Think about your favorite food and drink. Then ask your partner about his or her favorite food and drink.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411728" y="1240856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94" name="Google Shape;394;p21"/>
            <p:cNvSpPr txBox="1"/>
            <p:nvPr/>
          </p:nvSpPr>
          <p:spPr>
            <a:xfrm>
              <a:off x="464513" y="1138216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GB" sz="4000" b="1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5</a:t>
              </a:r>
              <a:endParaRPr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5ECB86C-2241-2D46-9E2E-F2E037D48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574" y="1217732"/>
            <a:ext cx="5508524" cy="36934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0305" y="2066130"/>
            <a:ext cx="47790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A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: What's your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favourite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food? </a:t>
            </a:r>
            <a:endParaRPr lang="en-US" sz="2400" dirty="0">
              <a:latin typeface="Calibri"/>
              <a:ea typeface="Times New Roman"/>
              <a:cs typeface="Times New Roman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B: </a:t>
            </a:r>
            <a:r>
              <a:rPr lang="en-US" sz="2400" b="1" i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It's pho </a:t>
            </a:r>
            <a:r>
              <a:rPr lang="en-US" sz="2400" b="1" i="1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bo</a:t>
            </a:r>
            <a:r>
              <a:rPr lang="en-US" sz="2400" b="1" i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- beef noodle soup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. </a:t>
            </a:r>
            <a:endParaRPr lang="en-US" sz="2400" dirty="0">
              <a:latin typeface="Calibri"/>
              <a:ea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ea typeface="Times New Roman"/>
                <a:cs typeface="Times New Roman"/>
              </a:rPr>
              <a:t>A: When do you usually have it? </a:t>
            </a:r>
            <a:endParaRPr lang="en-US" sz="2400" dirty="0">
              <a:latin typeface="Calibri"/>
              <a:ea typeface="Times New Roman"/>
              <a:cs typeface="Times New Roman"/>
            </a:endParaRPr>
          </a:p>
          <a:p>
            <a:r>
              <a:rPr lang="en-US" sz="2400" b="1" dirty="0">
                <a:latin typeface="Times New Roman"/>
                <a:ea typeface="Times New Roman"/>
                <a:cs typeface="Times New Roman"/>
              </a:rPr>
              <a:t>B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2400" b="1" i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In the morning. </a:t>
            </a:r>
            <a:endParaRPr lang="en-US" sz="2400" b="1" i="1" dirty="0">
              <a:solidFill>
                <a:srgbClr val="0070C0"/>
              </a:solidFill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9501" y="1402066"/>
            <a:ext cx="1930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* Example: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14563" y="5266425"/>
            <a:ext cx="2125735" cy="1330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4" r="5681"/>
          <a:stretch/>
        </p:blipFill>
        <p:spPr bwMode="auto">
          <a:xfrm>
            <a:off x="3271887" y="5364840"/>
            <a:ext cx="1989234" cy="124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1" b="1"/>
          <a:stretch/>
        </p:blipFill>
        <p:spPr bwMode="auto">
          <a:xfrm>
            <a:off x="9694845" y="3805895"/>
            <a:ext cx="1845173" cy="1218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64" t="55256"/>
          <a:stretch/>
        </p:blipFill>
        <p:spPr bwMode="auto">
          <a:xfrm>
            <a:off x="9535236" y="5364840"/>
            <a:ext cx="1945790" cy="115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9376628" y="5217480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 smtClean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16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pic>
        <p:nvPicPr>
          <p:cNvPr id="54" name="Picture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0000" r="76805"/>
          <a:stretch/>
        </p:blipFill>
        <p:spPr bwMode="auto">
          <a:xfrm>
            <a:off x="527638" y="5373179"/>
            <a:ext cx="1938783" cy="1204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787" y="3851124"/>
            <a:ext cx="2094271" cy="1218048"/>
          </a:xfrm>
          <a:prstGeom prst="rect">
            <a:avLst/>
          </a:prstGeom>
        </p:spPr>
      </p:pic>
      <p:pic>
        <p:nvPicPr>
          <p:cNvPr id="52" name="Picture 7" descr="D:\DU LIEU THI CNTT\LOP 7\G-AN ĐT\U5\GA\U5- LESSON 1- E 7\tu lieu de soan\NUOC KHOA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626" y="3820644"/>
            <a:ext cx="1887793" cy="123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3" t="2172"/>
          <a:stretch/>
        </p:blipFill>
        <p:spPr bwMode="auto">
          <a:xfrm>
            <a:off x="606714" y="3752353"/>
            <a:ext cx="2063464" cy="1345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ounded Rectangle 39"/>
          <p:cNvSpPr/>
          <p:nvPr/>
        </p:nvSpPr>
        <p:spPr>
          <a:xfrm>
            <a:off x="344980" y="3752353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9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7984" y="44246"/>
            <a:ext cx="1919344" cy="461653"/>
          </a:xfrm>
          <a:prstGeom prst="rect">
            <a:avLst/>
          </a:prstGeom>
        </p:spPr>
        <p:txBody>
          <a:bodyPr wrap="square" lIns="91427" tIns="45714" rIns="91427" bIns="45714">
            <a:spAutoFit/>
          </a:bodyPr>
          <a:lstStyle/>
          <a:p>
            <a:pPr>
              <a:defRPr/>
            </a:pPr>
            <a:r>
              <a:rPr lang="en-US" sz="2400" b="1" dirty="0" smtClean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latin typeface=".VnArabia" pitchFamily="34" charset="0"/>
                <a:cs typeface="Arial" pitchFamily="34" charset="0"/>
              </a:rPr>
              <a:t>* Warm </a:t>
            </a:r>
            <a:r>
              <a:rPr lang="en-US" sz="2400" b="1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latin typeface=".VnArabia" pitchFamily="34" charset="0"/>
                <a:cs typeface="Arial" pitchFamily="34" charset="0"/>
              </a:rPr>
              <a:t>up</a:t>
            </a:r>
            <a:r>
              <a:rPr lang="en-US" sz="2400" b="1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cs typeface="Arial" pitchFamily="34" charset="0"/>
              </a:rPr>
              <a:t>:</a:t>
            </a:r>
            <a:endParaRPr lang="en-US" sz="2400" dirty="0">
              <a:ln>
                <a:solidFill>
                  <a:srgbClr val="FF0000"/>
                </a:solidFill>
              </a:ln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4099" name="Rectangle 1"/>
          <p:cNvSpPr>
            <a:spLocks noChangeArrowheads="1"/>
          </p:cNvSpPr>
          <p:nvPr/>
        </p:nvSpPr>
        <p:spPr bwMode="auto">
          <a:xfrm>
            <a:off x="2037328" y="-89755"/>
            <a:ext cx="4333975" cy="64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r>
              <a:rPr lang="en-US" sz="3600" b="1" dirty="0" err="1">
                <a:solidFill>
                  <a:schemeClr val="accent1"/>
                </a:solidFill>
              </a:rPr>
              <a:t>Game:</a:t>
            </a:r>
            <a:r>
              <a:rPr lang="en-US" sz="3600" b="1" dirty="0" err="1">
                <a:solidFill>
                  <a:srgbClr val="FF0000"/>
                </a:solidFill>
              </a:rPr>
              <a:t>Pelmanism</a:t>
            </a:r>
            <a:endParaRPr lang="en-US" sz="36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12844" y="754261"/>
            <a:ext cx="2332726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/>
              <a:t>lemonade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269908" y="754261"/>
            <a:ext cx="2332726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/>
            <a:r>
              <a:rPr lang="en-GB" sz="2800" b="1" dirty="0">
                <a:solidFill>
                  <a:srgbClr val="FFFF00"/>
                </a:solidFill>
              </a:rPr>
              <a:t>m</a:t>
            </a:r>
            <a:r>
              <a:rPr lang="en-GB" sz="2800" b="1" dirty="0" smtClean="0">
                <a:solidFill>
                  <a:srgbClr val="FFFF00"/>
                </a:solidFill>
              </a:rPr>
              <a:t>ineral</a:t>
            </a:r>
            <a:endParaRPr lang="en-US" sz="2800" b="1" dirty="0">
              <a:solidFill>
                <a:srgbClr val="FFFF00"/>
              </a:solidFill>
            </a:endParaRPr>
          </a:p>
          <a:p>
            <a:pPr algn="ctr"/>
            <a:r>
              <a:rPr lang="en-GB" sz="2800" b="1" dirty="0">
                <a:solidFill>
                  <a:srgbClr val="FFFF00"/>
                </a:solidFill>
              </a:rPr>
              <a:t>water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356306" y="754261"/>
            <a:ext cx="2332726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/>
              <a:t>chicken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353139" y="754261"/>
            <a:ext cx="2332726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>
                <a:solidFill>
                  <a:srgbClr val="FFFF00"/>
                </a:solidFill>
              </a:rPr>
              <a:t>Vegetables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83208" y="2259526"/>
            <a:ext cx="2334500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/>
              <a:t>Fruit 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242391" y="2259526"/>
            <a:ext cx="2332726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 smtClean="0">
                <a:ln w="38100">
                  <a:noFill/>
                </a:ln>
                <a:solidFill>
                  <a:srgbClr val="FFFF00"/>
                </a:solidFill>
                <a:latin typeface="Arial" pitchFamily="34" charset="0"/>
              </a:rPr>
              <a:t>eggs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326671" y="2259526"/>
            <a:ext cx="2334500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 smtClean="0">
                <a:ln w="38100">
                  <a:noFill/>
                </a:ln>
                <a:solidFill>
                  <a:schemeClr val="bg1"/>
                </a:solidFill>
                <a:latin typeface="Arial" pitchFamily="34" charset="0"/>
              </a:rPr>
              <a:t>beef</a:t>
            </a:r>
            <a:endParaRPr lang="en-US" sz="2800" b="1" dirty="0">
              <a:ln w="38100">
                <a:noFill/>
              </a:ln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23506" y="2259526"/>
            <a:ext cx="2334500" cy="1345476"/>
          </a:xfrm>
          <a:prstGeom prst="roundRect">
            <a:avLst/>
          </a:prstGeom>
          <a:solidFill>
            <a:srgbClr val="3054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2800" b="1" dirty="0" smtClean="0">
                <a:ln w="38100">
                  <a:noFill/>
                </a:ln>
                <a:solidFill>
                  <a:srgbClr val="FFFF00"/>
                </a:solidFill>
                <a:latin typeface="Arial" pitchFamily="34" charset="0"/>
              </a:rPr>
              <a:t>rice</a:t>
            </a:r>
            <a:endParaRPr lang="en-US" sz="2800" b="1" dirty="0">
              <a:ln w="38100">
                <a:noFill/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03399" y="754070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240801" y="754731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2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375275" y="754731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3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385325" y="754731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4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56852" y="2251587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5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213432" y="2259972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6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348772" y="2247628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7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9343703" y="2270523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8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181989" y="3736993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10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352395" y="3818168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11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335517" y="3719890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12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76739" y="5247348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GB" sz="9600" b="1" dirty="0" smtClean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13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182920" y="5232108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 smtClean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14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6331755" y="5251184"/>
            <a:ext cx="2333474" cy="1345667"/>
          </a:xfrm>
          <a:prstGeom prst="round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anchor="ctr"/>
          <a:lstStyle/>
          <a:p>
            <a:pPr algn="ctr">
              <a:defRPr/>
            </a:pPr>
            <a:r>
              <a:rPr lang="en-US" sz="9600" b="1" dirty="0" smtClean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Arial" pitchFamily="34" charset="0"/>
              </a:rPr>
              <a:t>15</a:t>
            </a:r>
            <a:endParaRPr lang="en-US" sz="3600" b="1" dirty="0">
              <a:ln w="38100">
                <a:solidFill>
                  <a:srgbClr val="FF0000"/>
                </a:solidFill>
              </a:ln>
              <a:solidFill>
                <a:srgbClr val="FFFF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75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4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6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F18D2E0-09F6-A246-9F8C-80F19839DD20}"/>
              </a:ext>
            </a:extLst>
          </p:cNvPr>
          <p:cNvGrpSpPr/>
          <p:nvPr/>
        </p:nvGrpSpPr>
        <p:grpSpPr>
          <a:xfrm>
            <a:off x="346004" y="409900"/>
            <a:ext cx="11407818" cy="830956"/>
            <a:chOff x="411728" y="1096535"/>
            <a:chExt cx="11407818" cy="830956"/>
          </a:xfrm>
        </p:grpSpPr>
        <p:sp>
          <p:nvSpPr>
            <p:cNvPr id="392" name="Google Shape;392;p21"/>
            <p:cNvSpPr txBox="1"/>
            <p:nvPr/>
          </p:nvSpPr>
          <p:spPr>
            <a:xfrm>
              <a:off x="955225" y="1096535"/>
              <a:ext cx="1086432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Work in pairs. Think about your favorite food and drink. Then ask your partner about his or her favorite food and drink.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411728" y="1240856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94" name="Google Shape;394;p21"/>
            <p:cNvSpPr txBox="1"/>
            <p:nvPr/>
          </p:nvSpPr>
          <p:spPr>
            <a:xfrm>
              <a:off x="464513" y="1138216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GB" sz="4000" b="1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5</a:t>
              </a:r>
              <a:endParaRPr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5ECB86C-2241-2D46-9E2E-F2E037D48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574" y="1217732"/>
            <a:ext cx="5508524" cy="36934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9501" y="1402066"/>
            <a:ext cx="1930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* Example: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6004" y="2123949"/>
            <a:ext cx="615745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600" dirty="0"/>
              <a:t> </a:t>
            </a:r>
            <a:r>
              <a:rPr lang="en-GB" sz="2600" dirty="0" smtClean="0"/>
              <a:t>   </a:t>
            </a:r>
            <a:r>
              <a:rPr lang="vi-VN" sz="2600" b="1" dirty="0" smtClean="0">
                <a:solidFill>
                  <a:srgbClr val="0070C0"/>
                </a:solidFill>
              </a:rPr>
              <a:t>Ng</a:t>
            </a:r>
            <a:r>
              <a:rPr lang="en-GB" sz="2600" b="1" dirty="0" smtClean="0">
                <a:solidFill>
                  <a:srgbClr val="0070C0"/>
                </a:solidFill>
              </a:rPr>
              <a:t>an</a:t>
            </a:r>
            <a:r>
              <a:rPr lang="vi-VN" sz="2600" dirty="0" smtClean="0"/>
              <a:t>: </a:t>
            </a:r>
            <a:r>
              <a:rPr lang="vi-VN" sz="2600" dirty="0"/>
              <a:t>What's your favourite food? </a:t>
            </a:r>
          </a:p>
          <a:p>
            <a:pPr>
              <a:lnSpc>
                <a:spcPct val="150000"/>
              </a:lnSpc>
            </a:pPr>
            <a:r>
              <a:rPr lang="vi-VN" sz="2600" dirty="0"/>
              <a:t>    </a:t>
            </a:r>
            <a:r>
              <a:rPr lang="vi-VN" sz="2600" b="1" i="1" dirty="0">
                <a:solidFill>
                  <a:srgbClr val="00B050"/>
                </a:solidFill>
              </a:rPr>
              <a:t>Linh: </a:t>
            </a:r>
            <a:r>
              <a:rPr lang="vi-VN" sz="2600" dirty="0"/>
              <a:t>It's spring rolls. </a:t>
            </a:r>
          </a:p>
          <a:p>
            <a:pPr>
              <a:lnSpc>
                <a:spcPct val="150000"/>
              </a:lnSpc>
            </a:pPr>
            <a:r>
              <a:rPr lang="vi-VN" sz="2600" dirty="0"/>
              <a:t>    </a:t>
            </a:r>
            <a:r>
              <a:rPr lang="vi-VN" sz="2600" b="1" dirty="0" smtClean="0">
                <a:solidFill>
                  <a:srgbClr val="0070C0"/>
                </a:solidFill>
              </a:rPr>
              <a:t>Nga</a:t>
            </a:r>
            <a:r>
              <a:rPr lang="en-GB" sz="2600" b="1" dirty="0" smtClean="0">
                <a:solidFill>
                  <a:srgbClr val="0070C0"/>
                </a:solidFill>
              </a:rPr>
              <a:t>n</a:t>
            </a:r>
            <a:r>
              <a:rPr lang="vi-VN" sz="2600" b="1" dirty="0" smtClean="0">
                <a:solidFill>
                  <a:srgbClr val="0070C0"/>
                </a:solidFill>
              </a:rPr>
              <a:t>: </a:t>
            </a:r>
            <a:r>
              <a:rPr lang="vi-VN" sz="2600" dirty="0"/>
              <a:t>When do you usually have it?  </a:t>
            </a:r>
          </a:p>
          <a:p>
            <a:pPr>
              <a:lnSpc>
                <a:spcPct val="150000"/>
              </a:lnSpc>
            </a:pPr>
            <a:r>
              <a:rPr lang="vi-VN" sz="2600" b="1" i="1" dirty="0">
                <a:solidFill>
                  <a:srgbClr val="00B050"/>
                </a:solidFill>
              </a:rPr>
              <a:t>    Linh: </a:t>
            </a:r>
            <a:r>
              <a:rPr lang="vi-VN" sz="2600" dirty="0"/>
              <a:t>I usually have it in the dinner.    </a:t>
            </a:r>
          </a:p>
        </p:txBody>
      </p:sp>
    </p:spTree>
    <p:extLst>
      <p:ext uri="{BB962C8B-B14F-4D97-AF65-F5344CB8AC3E}">
        <p14:creationId xmlns:p14="http://schemas.microsoft.com/office/powerpoint/2010/main" val="372767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F18D2E0-09F6-A246-9F8C-80F19839DD20}"/>
              </a:ext>
            </a:extLst>
          </p:cNvPr>
          <p:cNvGrpSpPr/>
          <p:nvPr/>
        </p:nvGrpSpPr>
        <p:grpSpPr>
          <a:xfrm>
            <a:off x="346004" y="409900"/>
            <a:ext cx="11407818" cy="830956"/>
            <a:chOff x="411728" y="1096535"/>
            <a:chExt cx="11407818" cy="830956"/>
          </a:xfrm>
        </p:grpSpPr>
        <p:sp>
          <p:nvSpPr>
            <p:cNvPr id="392" name="Google Shape;392;p21"/>
            <p:cNvSpPr txBox="1"/>
            <p:nvPr/>
          </p:nvSpPr>
          <p:spPr>
            <a:xfrm>
              <a:off x="955225" y="1096535"/>
              <a:ext cx="1086432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Work in pairs. Think about your favorite food and drink. Then ask your partner about his or her favorite food and drink.</a:t>
              </a:r>
              <a:endParaRPr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411728" y="1240856"/>
              <a:ext cx="502606" cy="502606"/>
            </a:xfrm>
            <a:prstGeom prst="roundRect">
              <a:avLst>
                <a:gd name="adj" fmla="val 16667"/>
              </a:avLst>
            </a:prstGeom>
            <a:solidFill>
              <a:srgbClr val="0FB7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48DA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94" name="Google Shape;394;p21"/>
            <p:cNvSpPr txBox="1"/>
            <p:nvPr/>
          </p:nvSpPr>
          <p:spPr>
            <a:xfrm>
              <a:off x="464513" y="1138216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GB" sz="4000" b="1" dirty="0">
                  <a:solidFill>
                    <a:schemeClr val="lt1"/>
                  </a:solidFill>
                  <a:latin typeface="Calibri" panose="020F0502020204030204" pitchFamily="34" charset="0"/>
                  <a:ea typeface="Open Sans"/>
                  <a:cs typeface="Calibri" panose="020F0502020204030204" pitchFamily="34" charset="0"/>
                  <a:sym typeface="Open Sans"/>
                </a:rPr>
                <a:t>5</a:t>
              </a:r>
              <a:endParaRPr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889501" y="1402066"/>
            <a:ext cx="1930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* Example: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6004" y="2123949"/>
            <a:ext cx="615745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600" dirty="0"/>
              <a:t> </a:t>
            </a:r>
            <a:r>
              <a:rPr lang="en-GB" sz="2600" dirty="0" smtClean="0"/>
              <a:t>   </a:t>
            </a:r>
            <a:r>
              <a:rPr lang="vi-VN" sz="2600" b="1" dirty="0" smtClean="0">
                <a:solidFill>
                  <a:srgbClr val="0070C0"/>
                </a:solidFill>
              </a:rPr>
              <a:t>Ng</a:t>
            </a:r>
            <a:r>
              <a:rPr lang="en-GB" sz="2600" b="1" dirty="0" smtClean="0">
                <a:solidFill>
                  <a:srgbClr val="0070C0"/>
                </a:solidFill>
              </a:rPr>
              <a:t>an</a:t>
            </a:r>
            <a:r>
              <a:rPr lang="vi-VN" sz="2600" dirty="0" smtClean="0"/>
              <a:t>: </a:t>
            </a:r>
            <a:r>
              <a:rPr lang="vi-VN" sz="2600" dirty="0"/>
              <a:t>What's your favourite </a:t>
            </a:r>
            <a:r>
              <a:rPr lang="en-GB" sz="2600" dirty="0" smtClean="0"/>
              <a:t>drink</a:t>
            </a:r>
            <a:r>
              <a:rPr lang="vi-VN" sz="2600" dirty="0" smtClean="0"/>
              <a:t>? </a:t>
            </a:r>
            <a:endParaRPr lang="vi-VN" sz="2600" dirty="0"/>
          </a:p>
          <a:p>
            <a:pPr>
              <a:lnSpc>
                <a:spcPct val="150000"/>
              </a:lnSpc>
            </a:pPr>
            <a:r>
              <a:rPr lang="vi-VN" sz="2600" dirty="0"/>
              <a:t>    </a:t>
            </a:r>
            <a:r>
              <a:rPr lang="vi-VN" sz="2600" b="1" i="1" dirty="0">
                <a:solidFill>
                  <a:srgbClr val="00B050"/>
                </a:solidFill>
              </a:rPr>
              <a:t>Linh: </a:t>
            </a:r>
            <a:r>
              <a:rPr lang="vi-VN" sz="2600" dirty="0"/>
              <a:t>It's </a:t>
            </a:r>
            <a:r>
              <a:rPr lang="en-GB" sz="2600" dirty="0" smtClean="0"/>
              <a:t>milk tea</a:t>
            </a:r>
            <a:r>
              <a:rPr lang="vi-VN" sz="2600" dirty="0" smtClean="0"/>
              <a:t>. </a:t>
            </a:r>
            <a:endParaRPr lang="vi-VN" sz="2600" dirty="0"/>
          </a:p>
          <a:p>
            <a:pPr>
              <a:lnSpc>
                <a:spcPct val="150000"/>
              </a:lnSpc>
            </a:pPr>
            <a:r>
              <a:rPr lang="vi-VN" sz="2600" dirty="0"/>
              <a:t>    </a:t>
            </a:r>
            <a:r>
              <a:rPr lang="vi-VN" sz="2600" b="1" dirty="0" smtClean="0">
                <a:solidFill>
                  <a:srgbClr val="0070C0"/>
                </a:solidFill>
              </a:rPr>
              <a:t>Nga</a:t>
            </a:r>
            <a:r>
              <a:rPr lang="en-GB" sz="2600" b="1" dirty="0" smtClean="0">
                <a:solidFill>
                  <a:srgbClr val="0070C0"/>
                </a:solidFill>
              </a:rPr>
              <a:t>n</a:t>
            </a:r>
            <a:r>
              <a:rPr lang="vi-VN" sz="2600" b="1" dirty="0" smtClean="0">
                <a:solidFill>
                  <a:srgbClr val="0070C0"/>
                </a:solidFill>
              </a:rPr>
              <a:t>: </a:t>
            </a:r>
            <a:r>
              <a:rPr lang="vi-VN" sz="2600" dirty="0"/>
              <a:t>When do you usually have it?  </a:t>
            </a:r>
          </a:p>
          <a:p>
            <a:pPr>
              <a:lnSpc>
                <a:spcPct val="150000"/>
              </a:lnSpc>
            </a:pPr>
            <a:r>
              <a:rPr lang="vi-VN" sz="2600" b="1" i="1" dirty="0">
                <a:solidFill>
                  <a:srgbClr val="00B050"/>
                </a:solidFill>
              </a:rPr>
              <a:t>    Linh: </a:t>
            </a:r>
            <a:r>
              <a:rPr lang="vi-VN" sz="2600" dirty="0"/>
              <a:t>I usually have it in the </a:t>
            </a:r>
            <a:r>
              <a:rPr lang="en-GB" sz="2600" dirty="0" smtClean="0"/>
              <a:t>evening</a:t>
            </a:r>
            <a:r>
              <a:rPr lang="vi-VN" sz="2600" dirty="0" smtClean="0"/>
              <a:t>.    </a:t>
            </a:r>
            <a:endParaRPr lang="vi-VN" sz="26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451" y="1402066"/>
            <a:ext cx="5289755" cy="29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01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3"/>
          <p:cNvSpPr txBox="1"/>
          <p:nvPr/>
        </p:nvSpPr>
        <p:spPr>
          <a:xfrm>
            <a:off x="487067" y="207665"/>
            <a:ext cx="413269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2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 CONSOLIDATION</a:t>
            </a:r>
            <a:endParaRPr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4E4948F-CD31-5A47-8F5D-E4603C150857}"/>
              </a:ext>
            </a:extLst>
          </p:cNvPr>
          <p:cNvSpPr txBox="1"/>
          <p:nvPr/>
        </p:nvSpPr>
        <p:spPr>
          <a:xfrm>
            <a:off x="1161519" y="1297188"/>
            <a:ext cx="58411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3AC10A9A-5783-B746-9CAE-86C3C1C17632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4240DFB-412B-294B-B670-B599AB045A5C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xmlns="" id="{9962E23E-5419-2542-9C81-FFA8B54B0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0423264"/>
              </p:ext>
            </p:extLst>
          </p:nvPr>
        </p:nvGraphicFramePr>
        <p:xfrm>
          <a:off x="2333104" y="2000596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Kết quả hình ảnh cho nền powerpoint don gi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83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 rot="21424557">
            <a:off x="661788" y="2924166"/>
            <a:ext cx="10954385" cy="2379454"/>
          </a:xfrm>
          <a:prstGeom prst="rect">
            <a:avLst/>
          </a:prstGeom>
        </p:spPr>
        <p:txBody>
          <a:bodyPr vert="horz" lIns="91427" tIns="45714" rIns="91427" bIns="45714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en-GB" sz="360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- Talk </a:t>
            </a:r>
            <a:r>
              <a:rPr lang="en-GB" sz="3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about your favourite food (for a minute)</a:t>
            </a:r>
            <a:endParaRPr lang="en-GB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en-GB" sz="360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- Do </a:t>
            </a:r>
            <a:r>
              <a:rPr lang="en-GB" sz="3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exercises in the workbook </a:t>
            </a:r>
            <a:r>
              <a:rPr lang="en-GB" sz="360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en-GB" sz="36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- Prepare lesson 2 (A closer look 1).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267" indent="-914267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AutoNum type="arabicPeriod"/>
            </a:pPr>
            <a:endParaRPr lang="vi-VN" sz="3600" b="1" dirty="0">
              <a:solidFill>
                <a:schemeClr val="tx1"/>
              </a:solidFill>
              <a:latin typeface="Gabriola" panose="04040605051002020D02" pitchFamily="8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endParaRPr lang="en-US" sz="3600" b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21441880">
            <a:off x="2317341" y="1676765"/>
            <a:ext cx="6727016" cy="1028711"/>
          </a:xfrm>
          <a:prstGeom prst="rect">
            <a:avLst/>
          </a:prstGeom>
          <a:noFill/>
        </p:spPr>
        <p:txBody>
          <a:bodyPr wrap="square" lIns="91427" tIns="45714" rIns="91427" bIns="45714" rtlCol="0">
            <a:prstTxWarp prst="textInflate">
              <a:avLst/>
            </a:prstTxWarp>
            <a:spAutoFit/>
          </a:bodyPr>
          <a:lstStyle/>
          <a:p>
            <a:r>
              <a:rPr lang="en-GB" sz="7200" b="1" spc="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.VnMysticalH" panose="020B7200000000000000" pitchFamily="34" charset="0"/>
              </a:rPr>
              <a:t>Homework</a:t>
            </a:r>
            <a:endParaRPr lang="en-US" sz="7200" b="1" spc="6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.VnMysticalH" panose="020B7200000000000000" pitchFamily="34" charset="0"/>
            </a:endParaRPr>
          </a:p>
        </p:txBody>
      </p:sp>
      <p:pic>
        <p:nvPicPr>
          <p:cNvPr id="6" name="Picture 2" descr="Kết quả hình ảnh cho dấu chấm hỏi độ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34" y="1250460"/>
            <a:ext cx="1718140" cy="171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722297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61at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10836"/>
            <a:ext cx="12192000" cy="6968836"/>
          </a:xfrm>
          <a:prstGeom prst="rect">
            <a:avLst/>
          </a:prstGeom>
          <a:solidFill>
            <a:srgbClr val="FFCC66"/>
          </a:solidFill>
        </p:spPr>
      </p:pic>
      <p:sp>
        <p:nvSpPr>
          <p:cNvPr id="3" name="Rectangle 2"/>
          <p:cNvSpPr/>
          <p:nvPr/>
        </p:nvSpPr>
        <p:spPr>
          <a:xfrm>
            <a:off x="3315348" y="2698217"/>
            <a:ext cx="5609202" cy="1754314"/>
          </a:xfrm>
          <a:prstGeom prst="rect">
            <a:avLst/>
          </a:prstGeom>
          <a:noFill/>
        </p:spPr>
        <p:txBody>
          <a:bodyPr wrap="none" lIns="91427" tIns="45714" rIns="91427" bIns="45714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 you!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Have a nice day!</a:t>
            </a:r>
          </a:p>
        </p:txBody>
      </p:sp>
      <p:sp>
        <p:nvSpPr>
          <p:cNvPr id="4" name="Rectangle 3"/>
          <p:cNvSpPr/>
          <p:nvPr/>
        </p:nvSpPr>
        <p:spPr>
          <a:xfrm>
            <a:off x="2244980" y="667458"/>
            <a:ext cx="81182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spc="400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latin typeface=".VnAvantH" pitchFamily="34" charset="0"/>
              </a:rPr>
              <a:t>Goodbye!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4000" b="1" spc="400" dirty="0">
                <a:ln w="28575">
                  <a:solidFill>
                    <a:schemeClr val="bg1"/>
                  </a:solidFill>
                </a:ln>
                <a:solidFill>
                  <a:srgbClr val="008000"/>
                </a:solidFill>
                <a:latin typeface=".VnAvantH" pitchFamily="34" charset="0"/>
              </a:rPr>
              <a:t>See you again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676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966"/>
          <a:stretch/>
        </p:blipFill>
        <p:spPr bwMode="auto">
          <a:xfrm>
            <a:off x="1784709" y="4085303"/>
            <a:ext cx="8244349" cy="1637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784709" y="1297859"/>
            <a:ext cx="8465420" cy="1976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404166"/>
              </p:ext>
            </p:extLst>
          </p:nvPr>
        </p:nvGraphicFramePr>
        <p:xfrm>
          <a:off x="1784710" y="5860736"/>
          <a:ext cx="8244348" cy="365760"/>
        </p:xfrm>
        <a:graphic>
          <a:graphicData uri="http://schemas.openxmlformats.org/drawingml/2006/table">
            <a:tbl>
              <a:tblPr firstRow="1" firstCol="1" bandRow="1">
                <a:tableStyleId>{F957B026-A52B-4486-8F3D-03B5434FDEE7}</a:tableStyleId>
              </a:tblPr>
              <a:tblGrid>
                <a:gridCol w="2059866"/>
                <a:gridCol w="2061494"/>
                <a:gridCol w="2061494"/>
                <a:gridCol w="2061494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70C0"/>
                          </a:solidFill>
                          <a:effectLst/>
                        </a:rPr>
                        <a:t>Fruit 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70C0"/>
                          </a:solidFill>
                          <a:effectLst/>
                        </a:rPr>
                        <a:t>Eggs </a:t>
                      </a:r>
                      <a:endParaRPr lang="en-US" sz="2400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70C0"/>
                          </a:solidFill>
                          <a:effectLst/>
                        </a:rPr>
                        <a:t>Beef </a:t>
                      </a:r>
                      <a:endParaRPr lang="en-US" sz="2400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70C0"/>
                          </a:solidFill>
                          <a:effectLst/>
                        </a:rPr>
                        <a:t>rice</a:t>
                      </a:r>
                      <a:endParaRPr lang="en-US" sz="2400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231872"/>
              </p:ext>
            </p:extLst>
          </p:nvPr>
        </p:nvGraphicFramePr>
        <p:xfrm>
          <a:off x="1826344" y="3404850"/>
          <a:ext cx="8202713" cy="731520"/>
        </p:xfrm>
        <a:graphic>
          <a:graphicData uri="http://schemas.openxmlformats.org/drawingml/2006/table">
            <a:tbl>
              <a:tblPr firstRow="1" firstCol="1" bandRow="1">
                <a:tableStyleId>{F957B026-A52B-4486-8F3D-03B5434FDEE7}</a:tableStyleId>
              </a:tblPr>
              <a:tblGrid>
                <a:gridCol w="1842504"/>
                <a:gridCol w="2258041"/>
                <a:gridCol w="2051084"/>
                <a:gridCol w="2051084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70C0"/>
                          </a:solidFill>
                          <a:effectLst/>
                        </a:rPr>
                        <a:t>lemonade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 smtClean="0">
                          <a:solidFill>
                            <a:srgbClr val="0070C0"/>
                          </a:solidFill>
                          <a:effectLst/>
                        </a:rPr>
                        <a:t>  Mineral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 smtClean="0">
                          <a:solidFill>
                            <a:srgbClr val="0070C0"/>
                          </a:solidFill>
                          <a:effectLst/>
                        </a:rPr>
                        <a:t>  water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70C0"/>
                          </a:solidFill>
                          <a:effectLst/>
                        </a:rPr>
                        <a:t>chicken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70C0"/>
                          </a:solidFill>
                          <a:effectLst/>
                        </a:rPr>
                        <a:t>Vegetables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sp>
        <p:nvSpPr>
          <p:cNvPr id="8" name="Google Shape;97;p2"/>
          <p:cNvSpPr txBox="1"/>
          <p:nvPr/>
        </p:nvSpPr>
        <p:spPr>
          <a:xfrm>
            <a:off x="3341581" y="322190"/>
            <a:ext cx="5130604" cy="70788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rgbClr val="0070C0"/>
                </a:solidFill>
                <a:latin typeface="Open Sans"/>
                <a:ea typeface="Open Sans"/>
                <a:cs typeface="Open Sans"/>
                <a:sym typeface="Open Sans"/>
              </a:rPr>
              <a:t>FOOD AND DRINK</a:t>
            </a:r>
            <a:endParaRPr sz="4000" b="1" i="0" u="none" strike="noStrike" cap="none" dirty="0">
              <a:solidFill>
                <a:srgbClr val="0070C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85918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Top 25 hình nền powerpoint dễ thương đáng yê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708"/>
            <a:ext cx="12177932" cy="695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96;p2"/>
          <p:cNvSpPr txBox="1"/>
          <p:nvPr/>
        </p:nvSpPr>
        <p:spPr>
          <a:xfrm>
            <a:off x="390200" y="219369"/>
            <a:ext cx="183036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 sz="4800" b="1" i="0" u="none" strike="noStrike" cap="none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4" name="Google Shape;97;p2"/>
          <p:cNvSpPr txBox="1"/>
          <p:nvPr/>
        </p:nvSpPr>
        <p:spPr>
          <a:xfrm>
            <a:off x="3050243" y="180101"/>
            <a:ext cx="715563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5400" b="1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FOOD AND DRINK</a:t>
            </a:r>
            <a:endParaRPr sz="5400" b="1" i="0" u="none" strike="noStrike" cap="none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98;p2"/>
          <p:cNvSpPr txBox="1"/>
          <p:nvPr/>
        </p:nvSpPr>
        <p:spPr>
          <a:xfrm>
            <a:off x="2220566" y="193172"/>
            <a:ext cx="747449" cy="83099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sz="4800" b="1" i="0" u="none" strike="noStrike" cap="none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941" y="1238021"/>
            <a:ext cx="6221361" cy="51004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26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HOBBIES</a:t>
            </a:r>
            <a:endParaRPr sz="4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CFFD739-03CE-914D-A8FA-74D812D2D504}"/>
              </a:ext>
            </a:extLst>
          </p:cNvPr>
          <p:cNvGrpSpPr/>
          <p:nvPr/>
        </p:nvGrpSpPr>
        <p:grpSpPr>
          <a:xfrm>
            <a:off x="-1" y="0"/>
            <a:ext cx="12192000" cy="1303957"/>
            <a:chOff x="-1" y="0"/>
            <a:chExt cx="12192000" cy="1303957"/>
          </a:xfrm>
        </p:grpSpPr>
        <p:pic>
          <p:nvPicPr>
            <p:cNvPr id="94" name="Google Shape;94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" y="0"/>
              <a:ext cx="12192000" cy="1303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Google Shape;95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54889" y="150446"/>
              <a:ext cx="885449" cy="8488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" name="Google Shape;96;p2"/>
            <p:cNvSpPr txBox="1"/>
            <p:nvPr/>
          </p:nvSpPr>
          <p:spPr>
            <a:xfrm>
              <a:off x="390200" y="219369"/>
              <a:ext cx="1391147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Unit</a:t>
              </a:r>
              <a:endParaRPr sz="1400" b="1" i="0" u="none" strike="noStrike" cap="none" dirty="0">
                <a:solidFill>
                  <a:srgbClr val="000000"/>
                </a:solidFill>
                <a:sym typeface="Arial"/>
              </a:endParaRPr>
            </a:p>
          </p:txBody>
        </p:sp>
        <p:sp>
          <p:nvSpPr>
            <p:cNvPr id="97" name="Google Shape;97;p2"/>
            <p:cNvSpPr txBox="1"/>
            <p:nvPr/>
          </p:nvSpPr>
          <p:spPr>
            <a:xfrm>
              <a:off x="2666796" y="253841"/>
              <a:ext cx="5130604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sz="4000" b="1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FOOD AND DRINK</a:t>
              </a:r>
              <a:endParaRPr sz="40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" name="Google Shape;98;p2"/>
            <p:cNvSpPr txBox="1"/>
            <p:nvPr/>
          </p:nvSpPr>
          <p:spPr>
            <a:xfrm>
              <a:off x="1837118" y="193172"/>
              <a:ext cx="7474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-US" sz="4800" b="1" i="0" u="none" strike="noStrike" cap="none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5</a:t>
              </a:r>
              <a:endParaRPr sz="48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99" name="Google Shape;99;p2"/>
          <p:cNvPicPr preferRelativeResize="0"/>
          <p:nvPr/>
        </p:nvPicPr>
        <p:blipFill rotWithShape="1">
          <a:blip r:embed="rId5">
            <a:alphaModFix/>
          </a:blip>
          <a:srcRect t="36218" r="3243" b="4816"/>
          <a:stretch/>
        </p:blipFill>
        <p:spPr>
          <a:xfrm>
            <a:off x="0" y="1278010"/>
            <a:ext cx="8084634" cy="55691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F7331E5-71C4-2340-B574-C4B5DD048FF5}"/>
              </a:ext>
            </a:extLst>
          </p:cNvPr>
          <p:cNvGrpSpPr/>
          <p:nvPr/>
        </p:nvGrpSpPr>
        <p:grpSpPr>
          <a:xfrm>
            <a:off x="5005303" y="1316531"/>
            <a:ext cx="7660018" cy="1490719"/>
            <a:chOff x="5005303" y="1316531"/>
            <a:chExt cx="7660018" cy="1490719"/>
          </a:xfrm>
        </p:grpSpPr>
        <p:sp>
          <p:nvSpPr>
            <p:cNvPr id="100" name="Google Shape;100;p2"/>
            <p:cNvSpPr/>
            <p:nvPr/>
          </p:nvSpPr>
          <p:spPr>
            <a:xfrm>
              <a:off x="5634035" y="1640063"/>
              <a:ext cx="5371422" cy="525075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101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005303" y="1316531"/>
              <a:ext cx="1344559" cy="12776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02;p2"/>
            <p:cNvSpPr txBox="1"/>
            <p:nvPr/>
          </p:nvSpPr>
          <p:spPr>
            <a:xfrm>
              <a:off x="6329621" y="2222250"/>
              <a:ext cx="63357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 dirty="0">
                  <a:solidFill>
                    <a:srgbClr val="0FB7BD"/>
                  </a:solidFill>
                  <a:latin typeface="Calibri"/>
                  <a:ea typeface="Calibri"/>
                  <a:cs typeface="Calibri"/>
                  <a:sym typeface="Calibri"/>
                </a:rPr>
                <a:t>At a Vietnamese restaurant</a:t>
              </a:r>
              <a:endParaRPr sz="32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 txBox="1"/>
            <p:nvPr/>
          </p:nvSpPr>
          <p:spPr>
            <a:xfrm>
              <a:off x="6329621" y="1644996"/>
              <a:ext cx="4577866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LESSON 1: GETTING STARTED</a:t>
              </a:r>
              <a:endParaRPr sz="28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"/>
          <p:cNvSpPr txBox="1"/>
          <p:nvPr/>
        </p:nvSpPr>
        <p:spPr>
          <a:xfrm>
            <a:off x="432601" y="1231440"/>
            <a:ext cx="5231128" cy="100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/>
              <a:buNone/>
            </a:pPr>
            <a:r>
              <a:rPr lang="en-US" sz="3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r</a:t>
            </a:r>
            <a:r>
              <a:rPr lang="en-US" sz="32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oast </a:t>
            </a: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(v</a:t>
            </a:r>
            <a:r>
              <a:rPr lang="en-US" sz="32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): 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8"/>
          <p:cNvSpPr/>
          <p:nvPr/>
        </p:nvSpPr>
        <p:spPr>
          <a:xfrm>
            <a:off x="3438317" y="138410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en-US" sz="3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uay, </a:t>
            </a:r>
            <a:r>
              <a:rPr lang="en-US" sz="3200" b="1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nướng</a:t>
            </a:r>
            <a:r>
              <a:rPr lang="en-US" sz="3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thịt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..) 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8"/>
          <p:cNvSpPr/>
          <p:nvPr/>
        </p:nvSpPr>
        <p:spPr>
          <a:xfrm>
            <a:off x="2262755" y="1400778"/>
            <a:ext cx="23511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1" i="0" u="none" strike="noStrike" cap="none" dirty="0" err="1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rəʊst</a:t>
            </a:r>
            <a:r>
              <a:rPr lang="en-US" sz="2800" b="1" i="0" u="none" strike="noStrike" cap="none" dirty="0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2800" b="1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8"/>
          <p:cNvSpPr txBox="1"/>
          <p:nvPr/>
        </p:nvSpPr>
        <p:spPr>
          <a:xfrm>
            <a:off x="469705" y="-10053"/>
            <a:ext cx="358610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200" b="1" kern="1200" dirty="0" smtClean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VOCABULARY</a:t>
            </a:r>
            <a:endParaRPr sz="32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1" name="Google Shape;181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78450" y="2383776"/>
            <a:ext cx="4581485" cy="3034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oas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7149" y="12528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"/>
          <p:cNvSpPr txBox="1"/>
          <p:nvPr/>
        </p:nvSpPr>
        <p:spPr>
          <a:xfrm>
            <a:off x="88488" y="640953"/>
            <a:ext cx="1637071" cy="774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fry </a:t>
            </a: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(v</a:t>
            </a:r>
            <a:r>
              <a:rPr lang="en-US" sz="32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): 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9"/>
          <p:cNvSpPr/>
          <p:nvPr/>
        </p:nvSpPr>
        <p:spPr>
          <a:xfrm>
            <a:off x="2467906" y="768070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rán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9"/>
          <p:cNvSpPr/>
          <p:nvPr/>
        </p:nvSpPr>
        <p:spPr>
          <a:xfrm>
            <a:off x="1519087" y="812314"/>
            <a:ext cx="177965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1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fraɪ</a:t>
            </a: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2800" b="1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1411" y="1563329"/>
            <a:ext cx="4492873" cy="4291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fr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35497" y="7680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"/>
          <p:cNvSpPr txBox="1"/>
          <p:nvPr/>
        </p:nvSpPr>
        <p:spPr>
          <a:xfrm>
            <a:off x="308463" y="628754"/>
            <a:ext cx="5231128" cy="1006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-shrimp </a:t>
            </a: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(n</a:t>
            </a:r>
            <a:r>
              <a:rPr lang="en-US" sz="32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): 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0"/>
          <p:cNvSpPr/>
          <p:nvPr/>
        </p:nvSpPr>
        <p:spPr>
          <a:xfrm>
            <a:off x="3774516" y="77203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32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 </a:t>
            </a:r>
            <a:r>
              <a:rPr lang="en-US" sz="3200" b="1" i="0" u="none" strike="noStrike" cap="none" dirty="0" err="1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tôm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0"/>
          <p:cNvSpPr/>
          <p:nvPr/>
        </p:nvSpPr>
        <p:spPr>
          <a:xfrm>
            <a:off x="2451819" y="781369"/>
            <a:ext cx="23602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1" i="0" u="none" strike="noStrike" cap="none" dirty="0" err="1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ʃrɪmp</a:t>
            </a:r>
            <a:r>
              <a:rPr lang="en-US" sz="2800" b="1" i="0" u="none" strike="noStrike" cap="none" dirty="0" smtClean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2800" b="1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8267" y="1830602"/>
            <a:ext cx="4469280" cy="3110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hrim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03110" y="72884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 txBox="1"/>
          <p:nvPr/>
        </p:nvSpPr>
        <p:spPr>
          <a:xfrm>
            <a:off x="324293" y="661825"/>
            <a:ext cx="5231128" cy="1055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lemonade </a:t>
            </a:r>
            <a:r>
              <a:rPr lang="en-US" sz="32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(n</a:t>
            </a:r>
            <a:r>
              <a:rPr lang="en-US" sz="32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): </a:t>
            </a:r>
            <a:endParaRPr sz="32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1"/>
          <p:cNvSpPr/>
          <p:nvPr/>
        </p:nvSpPr>
        <p:spPr>
          <a:xfrm>
            <a:off x="5043959" y="787764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nước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chanh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1"/>
          <p:cNvSpPr/>
          <p:nvPr/>
        </p:nvSpPr>
        <p:spPr>
          <a:xfrm>
            <a:off x="3028345" y="811106"/>
            <a:ext cx="29849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1" i="0" u="none" strike="noStrike" cap="none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leməˈneɪd</a:t>
            </a:r>
            <a:r>
              <a:rPr lang="en-US" sz="2800" b="1" i="0" u="none" strike="noStrike" cap="none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2800" b="1" i="0" u="none" strike="noStrike" cap="none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6813" y="1717012"/>
            <a:ext cx="3893574" cy="4197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LEMONADE - Định nghĩa trong Từ điển tiếng Anh Cambridg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1187" y="3570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</TotalTime>
  <Words>1177</Words>
  <Application>Microsoft Office PowerPoint</Application>
  <PresentationFormat>Custom</PresentationFormat>
  <Paragraphs>287</Paragraphs>
  <Slides>24</Slides>
  <Notes>15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Arial</vt:lpstr>
      <vt:lpstr>Myriad Pro</vt:lpstr>
      <vt:lpstr>Open Sans</vt:lpstr>
      <vt:lpstr>Calibri</vt:lpstr>
      <vt:lpstr>Cutive</vt:lpstr>
      <vt:lpstr>Times New Roman</vt:lpstr>
      <vt:lpstr>.VnArial</vt:lpstr>
      <vt:lpstr>.VnArabia</vt:lpstr>
      <vt:lpstr>OpenSans</vt:lpstr>
      <vt:lpstr>.VnMysticalH</vt:lpstr>
      <vt:lpstr>.VnAvantH</vt:lpstr>
      <vt:lpstr>VNI-Ariston</vt:lpstr>
      <vt:lpstr>Gabriola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THU BA</cp:lastModifiedBy>
  <cp:revision>44</cp:revision>
  <dcterms:modified xsi:type="dcterms:W3CDTF">2022-09-29T15:29:25Z</dcterms:modified>
</cp:coreProperties>
</file>