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8" r:id="rId3"/>
    <p:sldId id="276" r:id="rId4"/>
    <p:sldId id="258" r:id="rId5"/>
    <p:sldId id="272" r:id="rId6"/>
    <p:sldId id="261" r:id="rId7"/>
    <p:sldId id="270" r:id="rId8"/>
    <p:sldId id="262" r:id="rId9"/>
    <p:sldId id="27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64" y="80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5024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362200"/>
            <a:ext cx="4403125" cy="1670347"/>
            <a:chOff x="2315573" y="1811975"/>
            <a:chExt cx="4403125" cy="16703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18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7BE68-118A-475E-BD69-E83DF5681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940" y="239077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UNIT7: TELEVISION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LESSON 2:A CLOSER LOOK 1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1. Listen and read:</a:t>
            </a:r>
            <a:br>
              <a:rPr lang="en-US" sz="3600" dirty="0">
                <a:solidFill>
                  <a:srgbClr val="0070C0"/>
                </a:solidFill>
              </a:rPr>
            </a:br>
            <a:r>
              <a:rPr lang="en-US" sz="3600" dirty="0">
                <a:solidFill>
                  <a:srgbClr val="0070C0"/>
                </a:solidFill>
              </a:rPr>
              <a:t>* New words</a:t>
            </a:r>
            <a:r>
              <a:rPr lang="en-US" sz="2800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FE52B-59B5-4112-8943-78200A21D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585" y="1859280"/>
            <a:ext cx="8117410" cy="461232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Viewer (n):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comedy(n): </a:t>
            </a:r>
            <a:r>
              <a:rPr lang="en-US" dirty="0" err="1"/>
              <a:t>phim</a:t>
            </a:r>
            <a:r>
              <a:rPr lang="en-US" dirty="0"/>
              <a:t> </a:t>
            </a:r>
            <a:r>
              <a:rPr lang="en-US" dirty="0" err="1"/>
              <a:t>hài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cute(a) : </a:t>
            </a:r>
            <a:r>
              <a:rPr lang="en-US" dirty="0" err="1"/>
              <a:t>xinh</a:t>
            </a:r>
            <a:r>
              <a:rPr lang="en-US" dirty="0"/>
              <a:t> </a:t>
            </a:r>
            <a:r>
              <a:rPr lang="en-US" dirty="0" err="1"/>
              <a:t>xắn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Live (a):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5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D2AF940-FD9A-41FD-B54A-4307FF463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863382"/>
              </p:ext>
            </p:extLst>
          </p:nvPr>
        </p:nvGraphicFramePr>
        <p:xfrm>
          <a:off x="470187" y="2582348"/>
          <a:ext cx="8112606" cy="415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8068">
                  <a:extLst>
                    <a:ext uri="{9D8B030D-6E8A-4147-A177-3AD203B41FA5}">
                      <a16:colId xmlns:a16="http://schemas.microsoft.com/office/drawing/2014/main" val="1983373311"/>
                    </a:ext>
                  </a:extLst>
                </a:gridCol>
                <a:gridCol w="3844538">
                  <a:extLst>
                    <a:ext uri="{9D8B030D-6E8A-4147-A177-3AD203B41FA5}">
                      <a16:colId xmlns:a16="http://schemas.microsoft.com/office/drawing/2014/main" val="1233951709"/>
                    </a:ext>
                  </a:extLst>
                </a:gridCol>
              </a:tblGrid>
              <a:tr h="8579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928235"/>
                  </a:ext>
                </a:extLst>
              </a:tr>
              <a:tr h="839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6645832"/>
                  </a:ext>
                </a:extLst>
              </a:tr>
              <a:tr h="8518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5433398"/>
                  </a:ext>
                </a:extLst>
              </a:tr>
              <a:tr h="8484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801925"/>
                  </a:ext>
                </a:extLst>
              </a:tr>
              <a:tr h="7566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22393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70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6978" y="14645"/>
            <a:ext cx="78856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/ phrases in the box next to the definition.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50710" y="1205345"/>
            <a:ext cx="8642580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3658" y="1304427"/>
            <a:ext cx="2066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talent show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39785" y="132001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comedy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294446" y="1304426"/>
            <a:ext cx="339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 programme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5779" y="1767339"/>
            <a:ext cx="12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019958" y="176733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character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5A2C98-0BC8-436A-A92B-4E84A62841E4}"/>
              </a:ext>
            </a:extLst>
          </p:cNvPr>
          <p:cNvGrpSpPr/>
          <p:nvPr/>
        </p:nvGrpSpPr>
        <p:grpSpPr>
          <a:xfrm>
            <a:off x="561207" y="2587687"/>
            <a:ext cx="3148339" cy="830997"/>
            <a:chOff x="561207" y="2587687"/>
            <a:chExt cx="3148339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561207" y="2596454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32127" y="2587687"/>
              <a:ext cx="27774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an animal or person in a film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FE777C-E2F2-49AE-95AE-21D66C452107}"/>
              </a:ext>
            </a:extLst>
          </p:cNvPr>
          <p:cNvGrpSpPr/>
          <p:nvPr/>
        </p:nvGrpSpPr>
        <p:grpSpPr>
          <a:xfrm>
            <a:off x="561207" y="4290836"/>
            <a:ext cx="4048893" cy="830997"/>
            <a:chOff x="561207" y="4346252"/>
            <a:chExt cx="4048893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561207" y="435490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2127" y="4346252"/>
              <a:ext cx="36779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film / show  which makes people laugh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C084F75-9F1B-401C-9868-9ACC135DD940}"/>
              </a:ext>
            </a:extLst>
          </p:cNvPr>
          <p:cNvGrpSpPr/>
          <p:nvPr/>
        </p:nvGrpSpPr>
        <p:grpSpPr>
          <a:xfrm>
            <a:off x="561207" y="5158556"/>
            <a:ext cx="4239390" cy="830997"/>
            <a:chOff x="561207" y="5204736"/>
            <a:chExt cx="423939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561207" y="521338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932127" y="5204736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competition to choose the best performer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5EAA9AD-90F9-431B-ADC2-B29F08538713}"/>
              </a:ext>
            </a:extLst>
          </p:cNvPr>
          <p:cNvGrpSpPr/>
          <p:nvPr/>
        </p:nvGrpSpPr>
        <p:grpSpPr>
          <a:xfrm>
            <a:off x="561207" y="3433463"/>
            <a:ext cx="4239390" cy="830997"/>
            <a:chOff x="561207" y="3451935"/>
            <a:chExt cx="4239390" cy="830997"/>
          </a:xfrm>
        </p:grpSpPr>
        <p:sp>
          <p:nvSpPr>
            <p:cNvPr id="36" name="TextBox 35"/>
            <p:cNvSpPr txBox="1"/>
            <p:nvPr/>
          </p:nvSpPr>
          <p:spPr>
            <a:xfrm>
              <a:off x="561207" y="3472959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32127" y="3451935"/>
              <a:ext cx="386847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programme which teaches maths, English, etc.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5627292" y="3123017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627292" y="38908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27292" y="480663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627292" y="5676421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26B3A5-A474-4A4A-BB33-08D69A5687D9}"/>
              </a:ext>
            </a:extLst>
          </p:cNvPr>
          <p:cNvGrpSpPr/>
          <p:nvPr/>
        </p:nvGrpSpPr>
        <p:grpSpPr>
          <a:xfrm>
            <a:off x="561207" y="6125019"/>
            <a:ext cx="3984312" cy="470318"/>
            <a:chOff x="561207" y="6014187"/>
            <a:chExt cx="3984312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561207" y="6022840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2126" y="6014187"/>
              <a:ext cx="36133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person who watches TV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5627292" y="6430453"/>
            <a:ext cx="1828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FAC667D-C0BF-426C-A6FB-26DD4893D7FB}"/>
              </a:ext>
            </a:extLst>
          </p:cNvPr>
          <p:cNvSpPr txBox="1"/>
          <p:nvPr/>
        </p:nvSpPr>
        <p:spPr>
          <a:xfrm>
            <a:off x="5826750" y="2747263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153B81-C692-4EFD-B4BD-AB37D4137FE4}"/>
              </a:ext>
            </a:extLst>
          </p:cNvPr>
          <p:cNvSpPr txBox="1"/>
          <p:nvPr/>
        </p:nvSpPr>
        <p:spPr>
          <a:xfrm>
            <a:off x="5092829" y="3580100"/>
            <a:ext cx="3173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 </a:t>
            </a:r>
            <a:r>
              <a:rPr lang="en-US" sz="2400" dirty="0" err="1">
                <a:solidFill>
                  <a:srgbClr val="00B050"/>
                </a:solidFill>
              </a:rPr>
              <a:t>programme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69723-AAC3-4B30-BF9C-A532BE9DBC50}"/>
              </a:ext>
            </a:extLst>
          </p:cNvPr>
          <p:cNvSpPr txBox="1"/>
          <p:nvPr/>
        </p:nvSpPr>
        <p:spPr>
          <a:xfrm>
            <a:off x="5974808" y="4411803"/>
            <a:ext cx="117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DBB1D37-4F4E-40A8-9874-BEDA78A23640}"/>
              </a:ext>
            </a:extLst>
          </p:cNvPr>
          <p:cNvSpPr txBox="1"/>
          <p:nvPr/>
        </p:nvSpPr>
        <p:spPr>
          <a:xfrm>
            <a:off x="5790081" y="5290837"/>
            <a:ext cx="16483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talent show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6B70EA5-2EB6-4A8B-87E6-08C4872A3B5A}"/>
              </a:ext>
            </a:extLst>
          </p:cNvPr>
          <p:cNvSpPr txBox="1"/>
          <p:nvPr/>
        </p:nvSpPr>
        <p:spPr>
          <a:xfrm>
            <a:off x="6107274" y="6086590"/>
            <a:ext cx="1025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/>
      <p:bldP spid="65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watch Bibi, the popular                 for children?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/ phrases in the box.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44599" y="3577571"/>
            <a:ext cx="968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41806" y="4321945"/>
            <a:ext cx="4476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I love Children are Always Right,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6977" y="508061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41808" y="5080611"/>
            <a:ext cx="3279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often watches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41807" y="2859221"/>
            <a:ext cx="8414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Which                    do you prefer: Jerry the mouse or Tom the cat?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00084" y="58192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74914" y="581925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popular </a:t>
            </a:r>
            <a:r>
              <a:rPr lang="en-US" sz="2400" dirty="0" err="1"/>
              <a:t>programme</a:t>
            </a:r>
            <a:r>
              <a:rPr lang="en-US" sz="2400" dirty="0"/>
              <a:t> has a lot of  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87610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character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508831" y="1339491"/>
            <a:ext cx="136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viewers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62574" y="1335026"/>
            <a:ext cx="1692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game show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444656" y="1335026"/>
            <a:ext cx="2100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animated films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41786" y="1335025"/>
            <a:ext cx="143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comedies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3364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channel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4B94A-853E-4392-AC2F-F8AAE129CFF3}"/>
              </a:ext>
            </a:extLst>
          </p:cNvPr>
          <p:cNvSpPr txBox="1"/>
          <p:nvPr/>
        </p:nvSpPr>
        <p:spPr>
          <a:xfrm>
            <a:off x="4539511" y="2210112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channel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D10A7F-3D3B-4D0A-ADCC-37DC8D8BEF31}"/>
              </a:ext>
            </a:extLst>
          </p:cNvPr>
          <p:cNvCxnSpPr/>
          <p:nvPr/>
        </p:nvCxnSpPr>
        <p:spPr>
          <a:xfrm>
            <a:off x="4572000" y="2582944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868A89A-A63E-47F6-941F-AD3943C6BBA0}"/>
              </a:ext>
            </a:extLst>
          </p:cNvPr>
          <p:cNvSpPr txBox="1"/>
          <p:nvPr/>
        </p:nvSpPr>
        <p:spPr>
          <a:xfrm>
            <a:off x="1533896" y="2860809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character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3E342C-2F22-434B-9A09-241CB41C5D75}"/>
              </a:ext>
            </a:extLst>
          </p:cNvPr>
          <p:cNvCxnSpPr/>
          <p:nvPr/>
        </p:nvCxnSpPr>
        <p:spPr>
          <a:xfrm>
            <a:off x="1613520" y="3233641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CAF3CDD-7DD6-4AB6-B067-5445A9124A7F}"/>
              </a:ext>
            </a:extLst>
          </p:cNvPr>
          <p:cNvSpPr txBox="1"/>
          <p:nvPr/>
        </p:nvSpPr>
        <p:spPr>
          <a:xfrm>
            <a:off x="1439366" y="3577192"/>
            <a:ext cx="5348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animated films </a:t>
            </a:r>
            <a:r>
              <a:rPr lang="en-US" sz="2400" dirty="0"/>
              <a:t>like </a:t>
            </a:r>
            <a:r>
              <a:rPr lang="en-US" sz="2400" i="1" dirty="0"/>
              <a:t>Happy Feet</a:t>
            </a:r>
            <a:r>
              <a:rPr lang="en-US" sz="2400" dirty="0"/>
              <a:t> and </a:t>
            </a:r>
            <a:r>
              <a:rPr lang="en-US" sz="2400" i="1" dirty="0"/>
              <a:t>Coco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53EC57-265F-4E6C-8D3B-6043E211C972}"/>
              </a:ext>
            </a:extLst>
          </p:cNvPr>
          <p:cNvGrpSpPr/>
          <p:nvPr/>
        </p:nvGrpSpPr>
        <p:grpSpPr>
          <a:xfrm>
            <a:off x="1518990" y="3585923"/>
            <a:ext cx="4797240" cy="461665"/>
            <a:chOff x="1518990" y="3585923"/>
            <a:chExt cx="4797240" cy="4616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E960BC6-E880-4D64-994E-B697E3944901}"/>
                </a:ext>
              </a:extLst>
            </p:cNvPr>
            <p:cNvSpPr txBox="1"/>
            <p:nvPr/>
          </p:nvSpPr>
          <p:spPr>
            <a:xfrm>
              <a:off x="2707710" y="3585923"/>
              <a:ext cx="3608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like </a:t>
              </a:r>
              <a:r>
                <a:rPr lang="en-US" sz="2400" i="1" dirty="0"/>
                <a:t>Happy Feet</a:t>
              </a:r>
              <a:r>
                <a:rPr lang="en-US" sz="2400" dirty="0"/>
                <a:t> and </a:t>
              </a:r>
              <a:r>
                <a:rPr lang="en-US" sz="2400" i="1" dirty="0"/>
                <a:t>Coco</a:t>
              </a:r>
              <a:r>
                <a:rPr lang="en-US" sz="2400" dirty="0"/>
                <a:t>.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95D6FB9-05D5-4AB9-AFA0-747F405E4603}"/>
                </a:ext>
              </a:extLst>
            </p:cNvPr>
            <p:cNvCxnSpPr/>
            <p:nvPr/>
          </p:nvCxnSpPr>
          <p:spPr>
            <a:xfrm>
              <a:off x="1518990" y="3950024"/>
              <a:ext cx="11887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5294AEB-4E74-404F-AE32-FDE8D8ABF9A8}"/>
              </a:ext>
            </a:extLst>
          </p:cNvPr>
          <p:cNvSpPr txBox="1"/>
          <p:nvPr/>
        </p:nvSpPr>
        <p:spPr>
          <a:xfrm>
            <a:off x="4938047" y="4321566"/>
            <a:ext cx="2720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game show </a:t>
            </a:r>
            <a:r>
              <a:rPr lang="en-US" sz="2400" dirty="0"/>
              <a:t>for kids.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5EFF5-420A-4189-AB87-5F514A3669AE}"/>
              </a:ext>
            </a:extLst>
          </p:cNvPr>
          <p:cNvGrpSpPr/>
          <p:nvPr/>
        </p:nvGrpSpPr>
        <p:grpSpPr>
          <a:xfrm>
            <a:off x="5036525" y="4330597"/>
            <a:ext cx="2381125" cy="461665"/>
            <a:chOff x="5036525" y="4330597"/>
            <a:chExt cx="2381125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40FD4FA-1CF8-4836-A924-4147C7D72D72}"/>
                </a:ext>
              </a:extLst>
            </p:cNvPr>
            <p:cNvSpPr txBox="1"/>
            <p:nvPr/>
          </p:nvSpPr>
          <p:spPr>
            <a:xfrm>
              <a:off x="6111181" y="4330597"/>
              <a:ext cx="130646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for kids.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0A82FAA-F58D-4701-9A8C-17E43AEEA302}"/>
                </a:ext>
              </a:extLst>
            </p:cNvPr>
            <p:cNvCxnSpPr/>
            <p:nvPr/>
          </p:nvCxnSpPr>
          <p:spPr>
            <a:xfrm>
              <a:off x="5036525" y="4694398"/>
              <a:ext cx="10746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409BBEA-673F-4CD2-B049-F6A5E3941C90}"/>
              </a:ext>
            </a:extLst>
          </p:cNvPr>
          <p:cNvSpPr txBox="1"/>
          <p:nvPr/>
        </p:nvSpPr>
        <p:spPr>
          <a:xfrm>
            <a:off x="3756504" y="5080232"/>
            <a:ext cx="36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comedies</a:t>
            </a:r>
            <a:r>
              <a:rPr lang="en-US" sz="2400" dirty="0"/>
              <a:t>. They’re so funny.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75715AF-BCE4-435F-9DBD-676FF6BD1A2B}"/>
              </a:ext>
            </a:extLst>
          </p:cNvPr>
          <p:cNvCxnSpPr/>
          <p:nvPr/>
        </p:nvCxnSpPr>
        <p:spPr>
          <a:xfrm>
            <a:off x="3836128" y="5462491"/>
            <a:ext cx="10746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CC42680-A061-461D-B17C-3696F1538E91}"/>
              </a:ext>
            </a:extLst>
          </p:cNvPr>
          <p:cNvSpPr txBox="1"/>
          <p:nvPr/>
        </p:nvSpPr>
        <p:spPr>
          <a:xfrm>
            <a:off x="4846489" y="5088595"/>
            <a:ext cx="25900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. They’re so funny.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8D46630-D161-4823-9000-E7F1EE43BCC9}"/>
              </a:ext>
            </a:extLst>
          </p:cNvPr>
          <p:cNvSpPr txBox="1"/>
          <p:nvPr/>
        </p:nvSpPr>
        <p:spPr>
          <a:xfrm>
            <a:off x="4919193" y="5824200"/>
            <a:ext cx="1140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viewers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BDDEE93-D54A-47EA-832D-5329915B4BD4}"/>
              </a:ext>
            </a:extLst>
          </p:cNvPr>
          <p:cNvCxnSpPr/>
          <p:nvPr/>
        </p:nvCxnSpPr>
        <p:spPr>
          <a:xfrm>
            <a:off x="4989390" y="6197032"/>
            <a:ext cx="9601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67" grpId="0"/>
      <p:bldP spid="65" grpId="0"/>
      <p:bldP spid="26" grpId="0"/>
      <p:bldP spid="5" grpId="0"/>
      <p:bldP spid="33" grpId="0"/>
      <p:bldP spid="37" grpId="0"/>
      <p:bldP spid="42" grpId="0"/>
      <p:bldP spid="45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adjectives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37082" y="1245973"/>
            <a:ext cx="9019309" cy="6442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285039" y="1335143"/>
            <a:ext cx="1849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popular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72516" y="1339491"/>
            <a:ext cx="1743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educational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864020" y="1335026"/>
            <a:ext cx="1040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cute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0853" y="1335026"/>
            <a:ext cx="1249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boring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08042" y="1335025"/>
            <a:ext cx="942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live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922973" y="1343504"/>
            <a:ext cx="117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funny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66977" y="22101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1807" y="2203636"/>
            <a:ext cx="8242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most                 channel for children is the </a:t>
            </a:r>
            <a:r>
              <a:rPr lang="en-US" sz="2400" i="1" dirty="0"/>
              <a:t>Cartoon Network</a:t>
            </a:r>
            <a:r>
              <a:rPr lang="en-US" sz="2400" dirty="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6977" y="285056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69769" y="35862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599" y="3577571"/>
            <a:ext cx="254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 Kitty is a very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66977" y="43305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41806" y="4321945"/>
            <a:ext cx="7785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watch this </a:t>
            </a:r>
            <a:r>
              <a:rPr lang="en-US" sz="2400" dirty="0" err="1"/>
              <a:t>programme</a:t>
            </a:r>
            <a:r>
              <a:rPr lang="en-US" sz="2400" dirty="0"/>
              <a:t> at the same time it happens. It’s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6977" y="530921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41808" y="5309213"/>
            <a:ext cx="205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Comedies are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1807" y="2859221"/>
            <a:ext cx="254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 film is very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00084" y="604786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74914" y="6047860"/>
            <a:ext cx="697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learn a lot from Discovery Channel. This channel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F4ECF-FBE3-407B-B88B-B41300617A42}"/>
              </a:ext>
            </a:extLst>
          </p:cNvPr>
          <p:cNvSpPr txBox="1"/>
          <p:nvPr/>
        </p:nvSpPr>
        <p:spPr>
          <a:xfrm>
            <a:off x="1891882" y="2198064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popular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10B0BD-AA82-4CC2-AB23-CBF2E32AAE1E}"/>
              </a:ext>
            </a:extLst>
          </p:cNvPr>
          <p:cNvCxnSpPr/>
          <p:nvPr/>
        </p:nvCxnSpPr>
        <p:spPr>
          <a:xfrm>
            <a:off x="1948873" y="2585165"/>
            <a:ext cx="1043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EC5E54-AEA8-44FA-8FA7-2E0B12738BFD}"/>
              </a:ext>
            </a:extLst>
          </p:cNvPr>
          <p:cNvSpPr txBox="1"/>
          <p:nvPr/>
        </p:nvSpPr>
        <p:spPr>
          <a:xfrm>
            <a:off x="2697143" y="2859220"/>
            <a:ext cx="41598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boring</a:t>
            </a:r>
            <a:r>
              <a:rPr lang="en-US" sz="2400" dirty="0"/>
              <a:t>. I don’t want to watch it.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6C5098-39B3-4992-B915-590C1E096E80}"/>
              </a:ext>
            </a:extLst>
          </p:cNvPr>
          <p:cNvSpPr txBox="1"/>
          <p:nvPr/>
        </p:nvSpPr>
        <p:spPr>
          <a:xfrm>
            <a:off x="2839701" y="3576358"/>
            <a:ext cx="430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cute</a:t>
            </a:r>
            <a:r>
              <a:rPr lang="en-US" sz="2400" dirty="0"/>
              <a:t> character. Children love her.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E04BAB-74E7-4E4E-88AE-81AA06FBEFAA}"/>
              </a:ext>
            </a:extLst>
          </p:cNvPr>
          <p:cNvSpPr txBox="1"/>
          <p:nvPr/>
        </p:nvSpPr>
        <p:spPr>
          <a:xfrm>
            <a:off x="1075103" y="4709057"/>
            <a:ext cx="693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live</a:t>
            </a:r>
            <a:r>
              <a:rPr lang="en-US" sz="2400" dirty="0"/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F33B30-DDC8-47F5-8C0F-3AE823B2339C}"/>
              </a:ext>
            </a:extLst>
          </p:cNvPr>
          <p:cNvSpPr txBox="1"/>
          <p:nvPr/>
        </p:nvSpPr>
        <p:spPr>
          <a:xfrm>
            <a:off x="2399606" y="5309213"/>
            <a:ext cx="632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funny</a:t>
            </a:r>
            <a:r>
              <a:rPr lang="en-US" sz="2400" dirty="0"/>
              <a:t>. People laugh a lot when they watch them.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11B931-949B-4506-AA18-053C1ACD89E1}"/>
              </a:ext>
            </a:extLst>
          </p:cNvPr>
          <p:cNvSpPr txBox="1"/>
          <p:nvPr/>
        </p:nvSpPr>
        <p:spPr>
          <a:xfrm>
            <a:off x="7417886" y="6047859"/>
            <a:ext cx="172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educational</a:t>
            </a:r>
            <a:r>
              <a:rPr lang="en-US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772E448-8C45-4F8B-9D81-34E1314399C1}"/>
              </a:ext>
            </a:extLst>
          </p:cNvPr>
          <p:cNvGrpSpPr/>
          <p:nvPr/>
        </p:nvGrpSpPr>
        <p:grpSpPr>
          <a:xfrm>
            <a:off x="2792030" y="2850568"/>
            <a:ext cx="4311205" cy="461665"/>
            <a:chOff x="2792030" y="2850568"/>
            <a:chExt cx="4311205" cy="46166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65991CC-C961-44C4-867F-4E6CCC8399E9}"/>
                </a:ext>
              </a:extLst>
            </p:cNvPr>
            <p:cNvCxnSpPr/>
            <p:nvPr/>
          </p:nvCxnSpPr>
          <p:spPr>
            <a:xfrm>
              <a:off x="2792030" y="323561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C67D0EB-08DD-4054-82AC-0909B5850EF6}"/>
                </a:ext>
              </a:extLst>
            </p:cNvPr>
            <p:cNvSpPr txBox="1"/>
            <p:nvPr/>
          </p:nvSpPr>
          <p:spPr>
            <a:xfrm>
              <a:off x="3775573" y="2850568"/>
              <a:ext cx="33276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I don’t want to watch it.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B9BB03-A6E0-46B8-A108-0B8B0FAFB41B}"/>
              </a:ext>
            </a:extLst>
          </p:cNvPr>
          <p:cNvGrpSpPr/>
          <p:nvPr/>
        </p:nvGrpSpPr>
        <p:grpSpPr>
          <a:xfrm>
            <a:off x="2924008" y="3581930"/>
            <a:ext cx="4890813" cy="461665"/>
            <a:chOff x="2924008" y="3581930"/>
            <a:chExt cx="4890813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ED95EA-813D-4CE9-BDCD-A739C242109D}"/>
                </a:ext>
              </a:extLst>
            </p:cNvPr>
            <p:cNvCxnSpPr/>
            <p:nvPr/>
          </p:nvCxnSpPr>
          <p:spPr>
            <a:xfrm>
              <a:off x="2924008" y="3952052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F84AC56-2BAD-42F4-BEC0-7F8FEC030393}"/>
                </a:ext>
              </a:extLst>
            </p:cNvPr>
            <p:cNvSpPr txBox="1"/>
            <p:nvPr/>
          </p:nvSpPr>
          <p:spPr>
            <a:xfrm>
              <a:off x="4010106" y="3581930"/>
              <a:ext cx="3804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character. Children love her.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0374D0-00DA-4DC9-8EC0-2D22355B21F3}"/>
              </a:ext>
            </a:extLst>
          </p:cNvPr>
          <p:cNvGrpSpPr/>
          <p:nvPr/>
        </p:nvGrpSpPr>
        <p:grpSpPr>
          <a:xfrm>
            <a:off x="1210000" y="4695315"/>
            <a:ext cx="1277372" cy="461665"/>
            <a:chOff x="1210000" y="4695315"/>
            <a:chExt cx="1277372" cy="461665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C802A4-3A17-46E3-92F3-B765AE06FDC1}"/>
                </a:ext>
              </a:extLst>
            </p:cNvPr>
            <p:cNvCxnSpPr/>
            <p:nvPr/>
          </p:nvCxnSpPr>
          <p:spPr>
            <a:xfrm>
              <a:off x="1210000" y="5061747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9F6C92-D61E-4461-873A-7A3E000B06D7}"/>
                </a:ext>
              </a:extLst>
            </p:cNvPr>
            <p:cNvSpPr txBox="1"/>
            <p:nvPr/>
          </p:nvSpPr>
          <p:spPr>
            <a:xfrm>
              <a:off x="2201410" y="4695315"/>
              <a:ext cx="2859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0A8DD0C-F32E-42EA-A651-32CEDFB5C99E}"/>
              </a:ext>
            </a:extLst>
          </p:cNvPr>
          <p:cNvGrpSpPr/>
          <p:nvPr/>
        </p:nvGrpSpPr>
        <p:grpSpPr>
          <a:xfrm>
            <a:off x="2489580" y="5309213"/>
            <a:ext cx="6654420" cy="461665"/>
            <a:chOff x="2489580" y="5309213"/>
            <a:chExt cx="6654420" cy="46166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94279D6-6889-479D-9E4E-B3DF2939BC7E}"/>
                </a:ext>
              </a:extLst>
            </p:cNvPr>
            <p:cNvCxnSpPr/>
            <p:nvPr/>
          </p:nvCxnSpPr>
          <p:spPr>
            <a:xfrm>
              <a:off x="2489580" y="5686584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6F6A3C-6883-402B-8EC3-FE9619B8411B}"/>
                </a:ext>
              </a:extLst>
            </p:cNvPr>
            <p:cNvSpPr txBox="1"/>
            <p:nvPr/>
          </p:nvSpPr>
          <p:spPr>
            <a:xfrm>
              <a:off x="3474720" y="5309213"/>
              <a:ext cx="56692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 People laugh a lot when they watch them.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0422A2-5E19-473B-AF57-8DF6E1041A85}"/>
              </a:ext>
            </a:extLst>
          </p:cNvPr>
          <p:cNvGrpSpPr/>
          <p:nvPr/>
        </p:nvGrpSpPr>
        <p:grpSpPr>
          <a:xfrm>
            <a:off x="7445721" y="6084305"/>
            <a:ext cx="1417007" cy="461665"/>
            <a:chOff x="7445721" y="6084305"/>
            <a:chExt cx="1417007" cy="461665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1B2B28A-4EE5-4A01-8EA0-E0DC315B4124}"/>
                </a:ext>
              </a:extLst>
            </p:cNvPr>
            <p:cNvCxnSpPr/>
            <p:nvPr/>
          </p:nvCxnSpPr>
          <p:spPr>
            <a:xfrm>
              <a:off x="7445721" y="6425645"/>
              <a:ext cx="1043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899BB6E-83A9-4676-A349-DD460A2B0D57}"/>
                </a:ext>
              </a:extLst>
            </p:cNvPr>
            <p:cNvSpPr txBox="1"/>
            <p:nvPr/>
          </p:nvSpPr>
          <p:spPr>
            <a:xfrm>
              <a:off x="8465805" y="6084305"/>
              <a:ext cx="396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56" grpId="0"/>
      <p:bldP spid="44" grpId="0"/>
      <p:bldP spid="42" grpId="0"/>
      <p:bldP spid="4" grpId="0"/>
      <p:bldP spid="33" grpId="0"/>
      <p:bldP spid="34" grpId="0"/>
      <p:bldP spid="35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370438" y="2215065"/>
            <a:ext cx="4403125" cy="2458647"/>
            <a:chOff x="2315573" y="1811975"/>
            <a:chExt cx="4403125" cy="2458647"/>
          </a:xfrm>
        </p:grpSpPr>
        <p:grpSp>
          <p:nvGrpSpPr>
            <p:cNvPr id="12" name="Group 11"/>
            <p:cNvGrpSpPr/>
            <p:nvPr/>
          </p:nvGrpSpPr>
          <p:grpSpPr>
            <a:xfrm>
              <a:off x="2315573" y="1811975"/>
              <a:ext cx="4403125" cy="820491"/>
              <a:chOff x="2321677" y="1811975"/>
              <a:chExt cx="4403125" cy="82049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09822" y="1811975"/>
                <a:ext cx="351498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1677" y="1854855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74482" y="3685847"/>
              <a:ext cx="40853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/>
                <a:t>/θ/</a:t>
              </a:r>
              <a:r>
                <a:rPr lang="en-US" sz="3200" b="1"/>
                <a:t>and /ð/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00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48316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266804"/>
              </p:ext>
            </p:extLst>
          </p:nvPr>
        </p:nvGraphicFramePr>
        <p:xfrm>
          <a:off x="1945958" y="1977736"/>
          <a:ext cx="5328283" cy="374383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68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96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</a:t>
                      </a:r>
                      <a:r>
                        <a:rPr lang="el-GR" sz="2800" b="1"/>
                        <a:t>θ</a:t>
                      </a:r>
                      <a:r>
                        <a:rPr lang="en-US" sz="2800" b="1"/>
                        <a:t>/</a:t>
                      </a:r>
                    </a:p>
                  </a:txBody>
                  <a:tcPr>
                    <a:solidFill>
                      <a:srgbClr val="AF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/ð/</a:t>
                      </a:r>
                      <a:endParaRPr lang="en-US" sz="2800" b="1" dirty="0"/>
                    </a:p>
                  </a:txBody>
                  <a:tcPr>
                    <a:solidFill>
                      <a:srgbClr val="A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15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eatre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ear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any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ing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bo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rough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em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nei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wea</a:t>
                      </a: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solidFill>
                            <a:srgbClr val="F16649"/>
                          </a:solidFill>
                        </a:rPr>
                        <a:t>th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</a:rPr>
                        <a:t>an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B2_03">
            <a:hlinkClick r:id="" action="ppaction://media"/>
            <a:extLst>
              <a:ext uri="{FF2B5EF4-FFF2-40B4-BE49-F238E27FC236}">
                <a16:creationId xmlns:a16="http://schemas.microsoft.com/office/drawing/2014/main" id="{4F39F103-5425-4004-8B15-929D52A6E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39088" y="1831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Tongue Twister. Take turns to read the sentences quickly and correctly.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" y="2067792"/>
            <a:ext cx="8950097" cy="45005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903" y="284395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733" y="2837481"/>
            <a:ext cx="824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They are thinking about the weather there.</a:t>
            </a:r>
            <a:endParaRPr lang="en-US" sz="26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03" y="38879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8845" y="3887924"/>
            <a:ext cx="80865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 The new theatre opens on Thursday the third.</a:t>
            </a:r>
          </a:p>
        </p:txBody>
      </p:sp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917</TotalTime>
  <Words>437</Words>
  <Application>Microsoft Office PowerPoint</Application>
  <PresentationFormat>On-screen Show (4:3)</PresentationFormat>
  <Paragraphs>105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          UNIT7: TELEVISION  LESSON 2:A CLOSER LOOK 1 1. Listen and read: * New words: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hatam6373@gmail.com</cp:lastModifiedBy>
  <cp:revision>79</cp:revision>
  <dcterms:created xsi:type="dcterms:W3CDTF">2020-12-09T02:04:09Z</dcterms:created>
  <dcterms:modified xsi:type="dcterms:W3CDTF">2022-01-17T08:32:44Z</dcterms:modified>
</cp:coreProperties>
</file>