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610" r:id="rId3"/>
    <p:sldId id="257" r:id="rId4"/>
    <p:sldId id="259" r:id="rId5"/>
    <p:sldId id="260" r:id="rId6"/>
    <p:sldId id="573" r:id="rId7"/>
    <p:sldId id="316" r:id="rId8"/>
    <p:sldId id="347" r:id="rId9"/>
    <p:sldId id="362" r:id="rId10"/>
    <p:sldId id="470" r:id="rId11"/>
    <p:sldId id="261" r:id="rId12"/>
    <p:sldId id="611" r:id="rId13"/>
    <p:sldId id="613" r:id="rId14"/>
    <p:sldId id="612" r:id="rId15"/>
    <p:sldId id="614" r:id="rId16"/>
    <p:sldId id="262" r:id="rId17"/>
    <p:sldId id="615" r:id="rId18"/>
    <p:sldId id="617" r:id="rId19"/>
    <p:sldId id="616" r:id="rId20"/>
    <p:sldId id="258" r:id="rId21"/>
    <p:sldId id="263" r:id="rId22"/>
    <p:sldId id="264" r:id="rId23"/>
    <p:sldId id="267" r:id="rId24"/>
    <p:sldId id="26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7C1"/>
    <a:srgbClr val="E80000"/>
    <a:srgbClr val="F0DBAF"/>
    <a:srgbClr val="B06161"/>
    <a:srgbClr val="DC8686"/>
    <a:srgbClr val="67729D"/>
    <a:srgbClr val="BB9CC0"/>
    <a:srgbClr val="FED9ED"/>
    <a:srgbClr val="E55604"/>
    <a:srgbClr val="CD5C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2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7" y="283"/>
      </p:cViewPr>
      <p:guideLst>
        <p:guide orient="horz" pos="2382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17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3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35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7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78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72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52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9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17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7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1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6" Type="http://schemas.openxmlformats.org/officeDocument/2006/relationships/image" Target="../media/image5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2" Type="http://schemas.openxmlformats.org/officeDocument/2006/relationships/audio" Target="../media/media6.mp3"/><Relationship Id="rId16" Type="http://schemas.openxmlformats.org/officeDocument/2006/relationships/image" Target="../media/image44.png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2.svg"/><Relationship Id="rId15" Type="http://schemas.openxmlformats.org/officeDocument/2006/relationships/image" Target="../media/image26.sv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sv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31.sv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66.svg"/><Relationship Id="rId5" Type="http://schemas.openxmlformats.org/officeDocument/2006/relationships/image" Target="../media/image62.sv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8.sv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10.svg"/><Relationship Id="rId15" Type="http://schemas.openxmlformats.org/officeDocument/2006/relationships/image" Target="../media/image33.svg"/><Relationship Id="rId10" Type="http://schemas.openxmlformats.org/officeDocument/2006/relationships/image" Target="../media/image53.png"/><Relationship Id="rId4" Type="http://schemas.openxmlformats.org/officeDocument/2006/relationships/image" Target="../media/image9.png"/><Relationship Id="rId9" Type="http://schemas.openxmlformats.org/officeDocument/2006/relationships/image" Target="../media/image52.sv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11" Type="http://schemas.openxmlformats.org/officeDocument/2006/relationships/image" Target="../media/image68.svg"/><Relationship Id="rId5" Type="http://schemas.openxmlformats.org/officeDocument/2006/relationships/image" Target="../media/image10.svg"/><Relationship Id="rId10" Type="http://schemas.openxmlformats.org/officeDocument/2006/relationships/image" Target="../media/image67.pn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svg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6" Type="http://schemas.openxmlformats.org/officeDocument/2006/relationships/image" Target="../media/image27.png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22.svg"/><Relationship Id="rId15" Type="http://schemas.openxmlformats.org/officeDocument/2006/relationships/image" Target="../media/image26.sv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8.sv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2.svg"/><Relationship Id="rId18" Type="http://schemas.openxmlformats.org/officeDocument/2006/relationships/image" Target="../media/image67.png"/><Relationship Id="rId3" Type="http://schemas.openxmlformats.org/officeDocument/2006/relationships/image" Target="../media/image70.svg"/><Relationship Id="rId21" Type="http://schemas.openxmlformats.org/officeDocument/2006/relationships/image" Target="../media/image16.svg"/><Relationship Id="rId7" Type="http://schemas.openxmlformats.org/officeDocument/2006/relationships/image" Target="../media/image10.svg"/><Relationship Id="rId12" Type="http://schemas.openxmlformats.org/officeDocument/2006/relationships/image" Target="../media/image71.png"/><Relationship Id="rId17" Type="http://schemas.openxmlformats.org/officeDocument/2006/relationships/image" Target="../media/image24.svg"/><Relationship Id="rId2" Type="http://schemas.openxmlformats.org/officeDocument/2006/relationships/image" Target="../media/image69.png"/><Relationship Id="rId16" Type="http://schemas.openxmlformats.org/officeDocument/2006/relationships/image" Target="../media/image2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svg"/><Relationship Id="rId15" Type="http://schemas.openxmlformats.org/officeDocument/2006/relationships/image" Target="../media/image74.svg"/><Relationship Id="rId23" Type="http://schemas.openxmlformats.org/officeDocument/2006/relationships/image" Target="../media/image26.svg"/><Relationship Id="rId10" Type="http://schemas.openxmlformats.org/officeDocument/2006/relationships/image" Target="../media/image17.png"/><Relationship Id="rId19" Type="http://schemas.openxmlformats.org/officeDocument/2006/relationships/image" Target="../media/image68.svg"/><Relationship Id="rId4" Type="http://schemas.openxmlformats.org/officeDocument/2006/relationships/image" Target="../media/image7.png"/><Relationship Id="rId9" Type="http://schemas.openxmlformats.org/officeDocument/2006/relationships/image" Target="../media/image39.svg"/><Relationship Id="rId14" Type="http://schemas.openxmlformats.org/officeDocument/2006/relationships/image" Target="../media/image73.png"/><Relationship Id="rId2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29.svg"/><Relationship Id="rId12" Type="http://schemas.openxmlformats.org/officeDocument/2006/relationships/image" Target="../media/image15.png"/><Relationship Id="rId17" Type="http://schemas.openxmlformats.org/officeDocument/2006/relationships/image" Target="../media/image26.sv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10.svg"/><Relationship Id="rId5" Type="http://schemas.openxmlformats.org/officeDocument/2006/relationships/image" Target="../media/image18.svg"/><Relationship Id="rId15" Type="http://schemas.openxmlformats.org/officeDocument/2006/relationships/image" Target="../media/image35.sv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8.svg"/><Relationship Id="rId18" Type="http://schemas.openxmlformats.org/officeDocument/2006/relationships/image" Target="../media/image81.png"/><Relationship Id="rId3" Type="http://schemas.openxmlformats.org/officeDocument/2006/relationships/image" Target="../media/image4.svg"/><Relationship Id="rId21" Type="http://schemas.openxmlformats.org/officeDocument/2006/relationships/image" Target="../media/image84.svg"/><Relationship Id="rId7" Type="http://schemas.openxmlformats.org/officeDocument/2006/relationships/image" Target="../media/image14.svg"/><Relationship Id="rId12" Type="http://schemas.openxmlformats.org/officeDocument/2006/relationships/image" Target="../media/image77.png"/><Relationship Id="rId17" Type="http://schemas.openxmlformats.org/officeDocument/2006/relationships/image" Target="../media/image20.svg"/><Relationship Id="rId25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76.svg"/><Relationship Id="rId24" Type="http://schemas.openxmlformats.org/officeDocument/2006/relationships/image" Target="../media/image15.png"/><Relationship Id="rId5" Type="http://schemas.openxmlformats.org/officeDocument/2006/relationships/image" Target="../media/image8.svg"/><Relationship Id="rId15" Type="http://schemas.openxmlformats.org/officeDocument/2006/relationships/image" Target="../media/image80.svg"/><Relationship Id="rId23" Type="http://schemas.openxmlformats.org/officeDocument/2006/relationships/image" Target="../media/image31.svg"/><Relationship Id="rId10" Type="http://schemas.openxmlformats.org/officeDocument/2006/relationships/image" Target="../media/image75.png"/><Relationship Id="rId19" Type="http://schemas.openxmlformats.org/officeDocument/2006/relationships/image" Target="../media/image82.sv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79.png"/><Relationship Id="rId2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18" Type="http://schemas.openxmlformats.org/officeDocument/2006/relationships/image" Target="../media/image36.png"/><Relationship Id="rId26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31.svg"/><Relationship Id="rId7" Type="http://schemas.openxmlformats.org/officeDocument/2006/relationships/image" Target="../media/image8.svg"/><Relationship Id="rId12" Type="http://schemas.openxmlformats.org/officeDocument/2006/relationships/image" Target="../media/image32.png"/><Relationship Id="rId17" Type="http://schemas.openxmlformats.org/officeDocument/2006/relationships/image" Target="../media/image35.svg"/><Relationship Id="rId25" Type="http://schemas.openxmlformats.org/officeDocument/2006/relationships/image" Target="../media/image6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24.svg"/><Relationship Id="rId24" Type="http://schemas.openxmlformats.org/officeDocument/2006/relationships/image" Target="../media/image5.png"/><Relationship Id="rId5" Type="http://schemas.openxmlformats.org/officeDocument/2006/relationships/image" Target="../media/image86.svg"/><Relationship Id="rId15" Type="http://schemas.openxmlformats.org/officeDocument/2006/relationships/image" Target="../media/image16.svg"/><Relationship Id="rId23" Type="http://schemas.openxmlformats.org/officeDocument/2006/relationships/image" Target="../media/image20.svg"/><Relationship Id="rId10" Type="http://schemas.openxmlformats.org/officeDocument/2006/relationships/image" Target="../media/image23.png"/><Relationship Id="rId19" Type="http://schemas.openxmlformats.org/officeDocument/2006/relationships/image" Target="../media/image37.svg"/><Relationship Id="rId4" Type="http://schemas.openxmlformats.org/officeDocument/2006/relationships/image" Target="../media/image8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svg"/><Relationship Id="rId18" Type="http://schemas.openxmlformats.org/officeDocument/2006/relationships/image" Target="../media/image15.png"/><Relationship Id="rId3" Type="http://schemas.openxmlformats.org/officeDocument/2006/relationships/image" Target="../media/image8.svg"/><Relationship Id="rId21" Type="http://schemas.openxmlformats.org/officeDocument/2006/relationships/image" Target="../media/image35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17" Type="http://schemas.openxmlformats.org/officeDocument/2006/relationships/image" Target="../media/image33.svg"/><Relationship Id="rId2" Type="http://schemas.openxmlformats.org/officeDocument/2006/relationships/image" Target="../media/image7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5" Type="http://schemas.openxmlformats.org/officeDocument/2006/relationships/image" Target="../media/image24.svg"/><Relationship Id="rId23" Type="http://schemas.openxmlformats.org/officeDocument/2006/relationships/image" Target="../media/image37.svg"/><Relationship Id="rId10" Type="http://schemas.openxmlformats.org/officeDocument/2006/relationships/image" Target="../media/image19.png"/><Relationship Id="rId19" Type="http://schemas.openxmlformats.org/officeDocument/2006/relationships/image" Target="../media/image16.svg"/><Relationship Id="rId4" Type="http://schemas.openxmlformats.org/officeDocument/2006/relationships/image" Target="../media/image5.png"/><Relationship Id="rId9" Type="http://schemas.openxmlformats.org/officeDocument/2006/relationships/image" Target="../media/image29.svg"/><Relationship Id="rId14" Type="http://schemas.openxmlformats.org/officeDocument/2006/relationships/image" Target="../media/image23.png"/><Relationship Id="rId22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12" Type="http://schemas.openxmlformats.org/officeDocument/2006/relationships/image" Target="../media/image15.png"/><Relationship Id="rId17" Type="http://schemas.openxmlformats.org/officeDocument/2006/relationships/image" Target="../media/image35.svg"/><Relationship Id="rId2" Type="http://schemas.openxmlformats.org/officeDocument/2006/relationships/image" Target="../media/image7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1.svg"/><Relationship Id="rId5" Type="http://schemas.openxmlformats.org/officeDocument/2006/relationships/image" Target="../media/image10.svg"/><Relationship Id="rId15" Type="http://schemas.openxmlformats.org/officeDocument/2006/relationships/image" Target="../media/image43.sv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sv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png"/><Relationship Id="rId5" Type="http://schemas.openxmlformats.org/officeDocument/2006/relationships/image" Target="../media/image46.jpe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4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4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09835" y="2012397"/>
            <a:ext cx="6309835" cy="6309835"/>
          </a:xfrm>
          <a:custGeom>
            <a:avLst/>
            <a:gdLst/>
            <a:ahLst/>
            <a:cxnLst/>
            <a:rect l="l" t="t" r="r" b="b"/>
            <a:pathLst>
              <a:path w="9464752" h="9464752">
                <a:moveTo>
                  <a:pt x="0" y="0"/>
                </a:moveTo>
                <a:lnTo>
                  <a:pt x="9464751" y="0"/>
                </a:lnTo>
                <a:lnTo>
                  <a:pt x="9464751" y="9464751"/>
                </a:lnTo>
                <a:lnTo>
                  <a:pt x="0" y="9464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2012397"/>
            <a:ext cx="6309835" cy="5795571"/>
          </a:xfrm>
          <a:custGeom>
            <a:avLst/>
            <a:gdLst/>
            <a:ahLst/>
            <a:cxnLst/>
            <a:rect l="l" t="t" r="r" b="b"/>
            <a:pathLst>
              <a:path w="9464752" h="8693357">
                <a:moveTo>
                  <a:pt x="0" y="0"/>
                </a:moveTo>
                <a:lnTo>
                  <a:pt x="9464752" y="0"/>
                </a:lnTo>
                <a:lnTo>
                  <a:pt x="9464752" y="8693358"/>
                </a:lnTo>
                <a:lnTo>
                  <a:pt x="0" y="869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0208597" y="-2206636"/>
            <a:ext cx="12911165" cy="4413271"/>
          </a:xfrm>
          <a:custGeom>
            <a:avLst/>
            <a:gdLst/>
            <a:ahLst/>
            <a:cxnLst/>
            <a:rect l="l" t="t" r="r" b="b"/>
            <a:pathLst>
              <a:path w="19366747" h="6619906">
                <a:moveTo>
                  <a:pt x="0" y="0"/>
                </a:moveTo>
                <a:lnTo>
                  <a:pt x="19366747" y="0"/>
                </a:lnTo>
                <a:lnTo>
                  <a:pt x="19366747" y="6619906"/>
                </a:lnTo>
                <a:lnTo>
                  <a:pt x="0" y="66199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41762" y="5717519"/>
            <a:ext cx="2219611" cy="1222804"/>
          </a:xfrm>
          <a:custGeom>
            <a:avLst/>
            <a:gdLst/>
            <a:ahLst/>
            <a:cxnLst/>
            <a:rect l="l" t="t" r="r" b="b"/>
            <a:pathLst>
              <a:path w="3329417" h="1834206">
                <a:moveTo>
                  <a:pt x="0" y="0"/>
                </a:moveTo>
                <a:lnTo>
                  <a:pt x="3329418" y="0"/>
                </a:lnTo>
                <a:lnTo>
                  <a:pt x="3329418" y="1834206"/>
                </a:lnTo>
                <a:lnTo>
                  <a:pt x="0" y="18342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28650" y="5141395"/>
            <a:ext cx="2073918" cy="1018105"/>
          </a:xfrm>
          <a:custGeom>
            <a:avLst/>
            <a:gdLst/>
            <a:ahLst/>
            <a:cxnLst/>
            <a:rect l="l" t="t" r="r" b="b"/>
            <a:pathLst>
              <a:path w="3110877" h="1527158">
                <a:moveTo>
                  <a:pt x="0" y="0"/>
                </a:moveTo>
                <a:lnTo>
                  <a:pt x="3110877" y="0"/>
                </a:lnTo>
                <a:lnTo>
                  <a:pt x="3110877" y="1527158"/>
                </a:lnTo>
                <a:lnTo>
                  <a:pt x="0" y="15271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58022">
            <a:off x="4535336" y="5924670"/>
            <a:ext cx="1248203" cy="653604"/>
          </a:xfrm>
          <a:custGeom>
            <a:avLst/>
            <a:gdLst/>
            <a:ahLst/>
            <a:cxnLst/>
            <a:rect l="l" t="t" r="r" b="b"/>
            <a:pathLst>
              <a:path w="1872304" h="980406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96664" y="37403"/>
            <a:ext cx="5006861" cy="1706813"/>
          </a:xfrm>
          <a:custGeom>
            <a:avLst/>
            <a:gdLst/>
            <a:ahLst/>
            <a:cxnLst/>
            <a:rect l="l" t="t" r="r" b="b"/>
            <a:pathLst>
              <a:path w="7510292" h="2560219">
                <a:moveTo>
                  <a:pt x="0" y="0"/>
                </a:moveTo>
                <a:lnTo>
                  <a:pt x="7510292" y="0"/>
                </a:lnTo>
                <a:lnTo>
                  <a:pt x="7510292" y="2560218"/>
                </a:lnTo>
                <a:lnTo>
                  <a:pt x="0" y="256021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26358" t="-526990" r="-14081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693745" y="2461879"/>
            <a:ext cx="1296034" cy="691359"/>
          </a:xfrm>
          <a:custGeom>
            <a:avLst/>
            <a:gdLst/>
            <a:ahLst/>
            <a:cxnLst/>
            <a:rect l="l" t="t" r="r" b="b"/>
            <a:pathLst>
              <a:path w="1944051" h="1037039">
                <a:moveTo>
                  <a:pt x="0" y="0"/>
                </a:moveTo>
                <a:lnTo>
                  <a:pt x="1944051" y="0"/>
                </a:lnTo>
                <a:lnTo>
                  <a:pt x="1944051" y="1037039"/>
                </a:lnTo>
                <a:lnTo>
                  <a:pt x="0" y="103703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989779" y="2206636"/>
            <a:ext cx="605905" cy="274877"/>
          </a:xfrm>
          <a:custGeom>
            <a:avLst/>
            <a:gdLst/>
            <a:ahLst/>
            <a:cxnLst/>
            <a:rect l="l" t="t" r="r" b="b"/>
            <a:pathLst>
              <a:path w="908858" h="412316">
                <a:moveTo>
                  <a:pt x="0" y="0"/>
                </a:moveTo>
                <a:lnTo>
                  <a:pt x="908858" y="0"/>
                </a:lnTo>
                <a:lnTo>
                  <a:pt x="908858" y="412316"/>
                </a:lnTo>
                <a:lnTo>
                  <a:pt x="0" y="41231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598203" y="570698"/>
            <a:ext cx="9517495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en-US" sz="115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WELCOME TO OUR CLASS!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4214" y="4714631"/>
            <a:ext cx="9331241" cy="452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133"/>
              </a:lnSpc>
            </a:pPr>
            <a:r>
              <a:rPr lang="en-US" sz="4800" spc="-78" dirty="0">
                <a:solidFill>
                  <a:srgbClr val="46869D"/>
                </a:solidFill>
                <a:latin typeface="Script MT Bold" panose="03040602040607080904" pitchFamily="66" charset="0"/>
                <a:ea typeface="Shantell Sans"/>
                <a:cs typeface="Shantell Sans"/>
                <a:sym typeface="Shantell Sans"/>
              </a:rPr>
              <a:t>Presented by: ……………………….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25441" y="1165051"/>
            <a:ext cx="11966559" cy="1777603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07060" y="331745"/>
            <a:ext cx="10659525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  <a:spcBef>
                <a:spcPct val="0"/>
              </a:spcBef>
            </a:pPr>
            <a:r>
              <a:rPr lang="en-US" sz="80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Look and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407060" y="1094331"/>
            <a:ext cx="11619865" cy="182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Script MT Bold" panose="03040602040607080904" pitchFamily="66" charset="0"/>
                <a:cs typeface="Comic Sans MS" panose="030F0702030302020204" charset="0"/>
              </a:rPr>
              <a:t>- What do you think the children / teens in each picture are doing? </a:t>
            </a: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Script MT Bold" panose="03040602040607080904" pitchFamily="66" charset="0"/>
                <a:cs typeface="Comic Sans MS" panose="030F0702030302020204" charset="0"/>
              </a:rPr>
              <a:t>- Do you think the activity in each picture is popular in the past or present? </a:t>
            </a:r>
          </a:p>
        </p:txBody>
      </p:sp>
      <p:pic>
        <p:nvPicPr>
          <p:cNvPr id="23" name="Picture 22" descr="A group of children pulling a stick&#10;&#10;Description automatically generated">
            <a:extLst>
              <a:ext uri="{FF2B5EF4-FFF2-40B4-BE49-F238E27FC236}">
                <a16:creationId xmlns:a16="http://schemas.microsoft.com/office/drawing/2014/main" id="{C514D26C-028E-483F-902B-0443BA5854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156" y="3024757"/>
            <a:ext cx="5816100" cy="3856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5441" y="1165051"/>
            <a:ext cx="11966559" cy="1777603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7060" y="331745"/>
            <a:ext cx="10659525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Look and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407060" y="1094331"/>
            <a:ext cx="11619865" cy="182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Comic Sans MS" panose="030F0702030302020204" charset="0"/>
              </a:rPr>
              <a:t>- What do you think the children / teens in each picture are doing?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Comic Sans MS" panose="030F0702030302020204" charset="0"/>
              </a:rPr>
              <a:t>- Do you think the activity in each picture is popular in the past or present? </a:t>
            </a:r>
          </a:p>
        </p:txBody>
      </p:sp>
      <p:pic>
        <p:nvPicPr>
          <p:cNvPr id="25" name="Picture 24" descr="Two children playing a game&#10;&#10;Description automatically generated">
            <a:extLst>
              <a:ext uri="{FF2B5EF4-FFF2-40B4-BE49-F238E27FC236}">
                <a16:creationId xmlns:a16="http://schemas.microsoft.com/office/drawing/2014/main" id="{2378C0B9-394C-EC2A-AF47-C82EC40C08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59" y="2977248"/>
            <a:ext cx="6310082" cy="41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5441" y="1165051"/>
            <a:ext cx="11966559" cy="1777603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7060" y="331745"/>
            <a:ext cx="10659525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Look and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407060" y="1094331"/>
            <a:ext cx="11619865" cy="182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Comic Sans MS" panose="030F0702030302020204" charset="0"/>
              </a:rPr>
              <a:t>- What do you think the children / teens in each picture are doing?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Comic Sans MS" panose="030F0702030302020204" charset="0"/>
              </a:rPr>
              <a:t>- Do you think the activity in each picture is popular in the past or present? </a:t>
            </a:r>
          </a:p>
        </p:txBody>
      </p:sp>
      <p:pic>
        <p:nvPicPr>
          <p:cNvPr id="27" name="Picture 26" descr="A group of kids rollerblading in a park&#10;&#10;Description automatically generated">
            <a:extLst>
              <a:ext uri="{FF2B5EF4-FFF2-40B4-BE49-F238E27FC236}">
                <a16:creationId xmlns:a16="http://schemas.microsoft.com/office/drawing/2014/main" id="{D4C47336-8933-A3EA-A290-44287620A9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54" y="2944444"/>
            <a:ext cx="6628476" cy="43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79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225441" y="1165051"/>
            <a:ext cx="11966559" cy="1777603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07060" y="331745"/>
            <a:ext cx="10659525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Look and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407060" y="1094331"/>
            <a:ext cx="11619865" cy="1820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Comic Sans MS" panose="030F0702030302020204" charset="0"/>
              </a:rPr>
              <a:t>- What do you think the children / teens in each picture are doing? 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Comic Sans MS" panose="030F0702030302020204" charset="0"/>
              </a:rPr>
              <a:t>- Do you think the activity in each picture is popular in the past or present? </a:t>
            </a:r>
          </a:p>
        </p:txBody>
      </p:sp>
      <p:pic>
        <p:nvPicPr>
          <p:cNvPr id="29" name="Picture 28" descr="A child and child sitting on a step looking at their phones&#10;&#10;Description automatically generated">
            <a:extLst>
              <a:ext uri="{FF2B5EF4-FFF2-40B4-BE49-F238E27FC236}">
                <a16:creationId xmlns:a16="http://schemas.microsoft.com/office/drawing/2014/main" id="{D1253816-7F83-3B23-BC5C-B1323E427C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173" y="2974467"/>
            <a:ext cx="6625766" cy="439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1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59499">
            <a:off x="9657222" y="1154306"/>
            <a:ext cx="3985039" cy="8178251"/>
          </a:xfrm>
          <a:custGeom>
            <a:avLst/>
            <a:gdLst/>
            <a:ahLst/>
            <a:cxnLst/>
            <a:rect l="l" t="t" r="r" b="b"/>
            <a:pathLst>
              <a:path w="5977558" h="12267376">
                <a:moveTo>
                  <a:pt x="0" y="0"/>
                </a:moveTo>
                <a:lnTo>
                  <a:pt x="5977558" y="0"/>
                </a:lnTo>
                <a:lnTo>
                  <a:pt x="5977558" y="12267377"/>
                </a:lnTo>
                <a:lnTo>
                  <a:pt x="0" y="12267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259499">
            <a:off x="2174603" y="1301255"/>
            <a:ext cx="3985039" cy="8178251"/>
          </a:xfrm>
          <a:custGeom>
            <a:avLst/>
            <a:gdLst/>
            <a:ahLst/>
            <a:cxnLst/>
            <a:rect l="l" t="t" r="r" b="b"/>
            <a:pathLst>
              <a:path w="5977558" h="12267376">
                <a:moveTo>
                  <a:pt x="0" y="0"/>
                </a:moveTo>
                <a:lnTo>
                  <a:pt x="5977558" y="0"/>
                </a:lnTo>
                <a:lnTo>
                  <a:pt x="5977558" y="12267377"/>
                </a:lnTo>
                <a:lnTo>
                  <a:pt x="0" y="12267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7230776" y="2721483"/>
            <a:ext cx="1166969" cy="1155061"/>
          </a:xfrm>
          <a:custGeom>
            <a:avLst/>
            <a:gdLst/>
            <a:ahLst/>
            <a:cxnLst/>
            <a:rect l="l" t="t" r="r" b="b"/>
            <a:pathLst>
              <a:path w="1750453" h="1732592">
                <a:moveTo>
                  <a:pt x="0" y="0"/>
                </a:moveTo>
                <a:lnTo>
                  <a:pt x="1750454" y="0"/>
                </a:lnTo>
                <a:lnTo>
                  <a:pt x="1750454" y="1732591"/>
                </a:lnTo>
                <a:lnTo>
                  <a:pt x="0" y="1732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8566" t="-40633" r="-109586" b="-30203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252208" flipH="1">
            <a:off x="6830744" y="4317466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2"/>
                </a:lnTo>
                <a:lnTo>
                  <a:pt x="12532565" y="5559902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115528" flipH="1">
            <a:off x="4785421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9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9" y="6239453"/>
                </a:lnTo>
                <a:lnTo>
                  <a:pt x="122560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525" y="544024"/>
            <a:ext cx="12183475" cy="6471547"/>
            <a:chOff x="0" y="-38100"/>
            <a:chExt cx="2049346" cy="2938905"/>
          </a:xfrm>
        </p:grpSpPr>
        <p:sp>
          <p:nvSpPr>
            <p:cNvPr id="8" name="Freeform 8"/>
            <p:cNvSpPr/>
            <p:nvPr/>
          </p:nvSpPr>
          <p:spPr>
            <a:xfrm>
              <a:off x="0" y="5700"/>
              <a:ext cx="2049346" cy="2895105"/>
            </a:xfrm>
            <a:custGeom>
              <a:avLst/>
              <a:gdLst/>
              <a:ahLst/>
              <a:cxnLst/>
              <a:rect l="l" t="t" r="r" b="b"/>
              <a:pathLst>
                <a:path w="2049346" h="2895105">
                  <a:moveTo>
                    <a:pt x="0" y="0"/>
                  </a:moveTo>
                  <a:lnTo>
                    <a:pt x="2049346" y="0"/>
                  </a:lnTo>
                  <a:lnTo>
                    <a:pt x="2049346" y="2895105"/>
                  </a:lnTo>
                  <a:lnTo>
                    <a:pt x="0" y="2895105"/>
                  </a:lnTo>
                  <a:close/>
                </a:path>
              </a:pathLst>
            </a:custGeom>
            <a:solidFill>
              <a:srgbClr val="FCFBF7"/>
            </a:solidFill>
            <a:ln w="38100" cap="sq">
              <a:solidFill>
                <a:srgbClr val="6E954B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49346" cy="29332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8043394" y="4387509"/>
            <a:ext cx="2454103" cy="1169045"/>
          </a:xfrm>
          <a:custGeom>
            <a:avLst/>
            <a:gdLst/>
            <a:ahLst/>
            <a:cxnLst/>
            <a:rect l="l" t="t" r="r" b="b"/>
            <a:pathLst>
              <a:path w="3681154" h="1753568">
                <a:moveTo>
                  <a:pt x="0" y="0"/>
                </a:moveTo>
                <a:lnTo>
                  <a:pt x="3681154" y="0"/>
                </a:lnTo>
                <a:lnTo>
                  <a:pt x="3681154" y="1753568"/>
                </a:lnTo>
                <a:lnTo>
                  <a:pt x="0" y="1753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885738" y="4870688"/>
            <a:ext cx="2612524" cy="1301512"/>
          </a:xfrm>
          <a:custGeom>
            <a:avLst/>
            <a:gdLst/>
            <a:ahLst/>
            <a:cxnLst/>
            <a:rect l="l" t="t" r="r" b="b"/>
            <a:pathLst>
              <a:path w="3918786" h="1952268">
                <a:moveTo>
                  <a:pt x="0" y="0"/>
                </a:moveTo>
                <a:lnTo>
                  <a:pt x="3918786" y="0"/>
                </a:lnTo>
                <a:lnTo>
                  <a:pt x="3918786" y="1952268"/>
                </a:lnTo>
                <a:lnTo>
                  <a:pt x="0" y="19522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75636" y="-171675"/>
            <a:ext cx="9974105" cy="866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We didn’t do it in my 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9DFAB-FEC5-C05F-C476-C938C67144C8}"/>
              </a:ext>
            </a:extLst>
          </p:cNvPr>
          <p:cNvSpPr txBox="1"/>
          <p:nvPr/>
        </p:nvSpPr>
        <p:spPr>
          <a:xfrm>
            <a:off x="-1" y="644596"/>
            <a:ext cx="1217495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Grandpa, do you mind telling me how our lives are different from yours in the past?</a:t>
            </a:r>
          </a:p>
          <a:p>
            <a:pPr algn="just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2400" b="1" dirty="0">
                <a:latin typeface="Script MT Bold" panose="03040602040607080904" pitchFamily="66" charset="0"/>
              </a:rPr>
              <a:t>: </a:t>
            </a:r>
            <a:r>
              <a:rPr lang="en-US" sz="2400" dirty="0">
                <a:latin typeface="Script MT Bold" panose="03040602040607080904" pitchFamily="66" charset="0"/>
              </a:rPr>
              <a:t>Well, there are many differences. In my day, we mostly played outdoors. The games were simple and cost little. We made our own toys from natural materials.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That sounds interesting. Nowadays, most leisure games depend on electronic devices.</a:t>
            </a:r>
          </a:p>
          <a:p>
            <a:pPr algn="just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2400" b="1" dirty="0">
                <a:latin typeface="Script MT Bold" panose="03040602040607080904" pitchFamily="66" charset="0"/>
              </a:rPr>
              <a:t>: </a:t>
            </a:r>
            <a:r>
              <a:rPr lang="en-US" sz="2400" dirty="0">
                <a:latin typeface="Script MT Bold" panose="03040602040607080904" pitchFamily="66" charset="0"/>
              </a:rPr>
              <a:t>Right, but that is mostly true in the city only. Many children in the countryside still play traditional games.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I know.</a:t>
            </a:r>
          </a:p>
          <a:p>
            <a:pPr algn="just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  <a:sym typeface="+mn-ea"/>
              </a:rPr>
              <a:t>Grandpa</a:t>
            </a:r>
            <a:r>
              <a:rPr lang="en-US" sz="2400" b="1" dirty="0">
                <a:latin typeface="Script MT Bold" panose="03040602040607080904" pitchFamily="66" charset="0"/>
                <a:sym typeface="+mn-ea"/>
              </a:rPr>
              <a:t>:</a:t>
            </a:r>
            <a:r>
              <a:rPr lang="en-US" sz="2400" dirty="0">
                <a:latin typeface="Script MT Bold" panose="03040602040607080904" pitchFamily="66" charset="0"/>
                <a:sym typeface="+mn-ea"/>
              </a:rPr>
              <a:t> Another thing is that children nowadays have more freedom of choice. </a:t>
            </a:r>
            <a:r>
              <a:rPr lang="en-US" sz="2400" dirty="0">
                <a:latin typeface="Script MT Bold" panose="03040602040607080904" pitchFamily="66" charset="0"/>
              </a:rPr>
              <a:t>They wear short dresses and jeans with holes. They also dye their hair purple and green.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Ha </a:t>
            </a:r>
            <a:r>
              <a:rPr lang="en-US" sz="2400" dirty="0" err="1">
                <a:latin typeface="Script MT Bold" panose="03040602040607080904" pitchFamily="66" charset="0"/>
              </a:rPr>
              <a:t>ha</a:t>
            </a:r>
            <a:r>
              <a:rPr lang="en-US" sz="2400" dirty="0">
                <a:latin typeface="Script MT Bold" panose="03040602040607080904" pitchFamily="66" charset="0"/>
              </a:rPr>
              <a:t> … Not many, Grandpa.</a:t>
            </a:r>
          </a:p>
          <a:p>
            <a:pPr algn="just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Hm … And many children of my generation left school early to support their families. Moreover, there were not many schools then.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 </a:t>
            </a:r>
            <a:r>
              <a:rPr lang="en-US" sz="2400" dirty="0">
                <a:latin typeface="Script MT Bold" panose="03040602040607080904" pitchFamily="66" charset="0"/>
              </a:rPr>
              <a:t>You mean we have more opportunities to learn now?</a:t>
            </a:r>
          </a:p>
          <a:p>
            <a:pPr algn="just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That’s right.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Do you think these changes are for the better?</a:t>
            </a:r>
          </a:p>
          <a:p>
            <a:pPr algn="just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Yes, they mostly are. They have improved our living conditions.</a:t>
            </a:r>
          </a:p>
          <a:p>
            <a:pPr algn="just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2400" b="1" dirty="0">
                <a:latin typeface="Script MT Bold" panose="03040602040607080904" pitchFamily="66" charset="0"/>
              </a:rPr>
              <a:t>:</a:t>
            </a:r>
            <a:r>
              <a:rPr lang="en-US" sz="2400" dirty="0">
                <a:latin typeface="Script MT Bold" panose="03040602040607080904" pitchFamily="66" charset="0"/>
              </a:rPr>
              <a:t> Thank you, Grandpa</a:t>
            </a:r>
          </a:p>
        </p:txBody>
      </p:sp>
      <p:pic>
        <p:nvPicPr>
          <p:cNvPr id="15" name="035">
            <a:hlinkClick r:id="" action="ppaction://media"/>
            <a:extLst>
              <a:ext uri="{FF2B5EF4-FFF2-40B4-BE49-F238E27FC236}">
                <a16:creationId xmlns:a16="http://schemas.microsoft.com/office/drawing/2014/main" id="{1A571891-8341-5ED7-64EF-092CC0577EE8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99608" y="-22517"/>
            <a:ext cx="786130" cy="78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6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53470" y="-148877"/>
            <a:ext cx="5280755" cy="5069525"/>
          </a:xfrm>
          <a:custGeom>
            <a:avLst/>
            <a:gdLst/>
            <a:ahLst/>
            <a:cxnLst/>
            <a:rect l="l" t="t" r="r" b="b"/>
            <a:pathLst>
              <a:path w="7921133" h="7604288">
                <a:moveTo>
                  <a:pt x="0" y="0"/>
                </a:moveTo>
                <a:lnTo>
                  <a:pt x="7921133" y="0"/>
                </a:lnTo>
                <a:lnTo>
                  <a:pt x="7921133" y="7604288"/>
                </a:lnTo>
                <a:lnTo>
                  <a:pt x="0" y="760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534781" y="-308345"/>
            <a:ext cx="4424225" cy="4424225"/>
          </a:xfrm>
          <a:custGeom>
            <a:avLst/>
            <a:gdLst/>
            <a:ahLst/>
            <a:cxnLst/>
            <a:rect l="l" t="t" r="r" b="b"/>
            <a:pathLst>
              <a:path w="6636338" h="6636338">
                <a:moveTo>
                  <a:pt x="0" y="0"/>
                </a:moveTo>
                <a:lnTo>
                  <a:pt x="6636337" y="0"/>
                </a:lnTo>
                <a:lnTo>
                  <a:pt x="6636337" y="6636338"/>
                </a:lnTo>
                <a:lnTo>
                  <a:pt x="0" y="66363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40388" y="1745384"/>
            <a:ext cx="11984223" cy="5531040"/>
            <a:chOff x="0" y="0"/>
            <a:chExt cx="1617154" cy="13508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17154" cy="1350873"/>
            </a:xfrm>
            <a:custGeom>
              <a:avLst/>
              <a:gdLst/>
              <a:ahLst/>
              <a:cxnLst/>
              <a:rect l="l" t="t" r="r" b="b"/>
              <a:pathLst>
                <a:path w="1617154" h="1350873">
                  <a:moveTo>
                    <a:pt x="63044" y="0"/>
                  </a:moveTo>
                  <a:lnTo>
                    <a:pt x="1554110" y="0"/>
                  </a:lnTo>
                  <a:cubicBezTo>
                    <a:pt x="1588928" y="0"/>
                    <a:pt x="1617154" y="28226"/>
                    <a:pt x="1617154" y="63044"/>
                  </a:cubicBezTo>
                  <a:lnTo>
                    <a:pt x="1617154" y="1287830"/>
                  </a:lnTo>
                  <a:cubicBezTo>
                    <a:pt x="1617154" y="1322648"/>
                    <a:pt x="1588928" y="1350873"/>
                    <a:pt x="1554110" y="1350873"/>
                  </a:cubicBezTo>
                  <a:lnTo>
                    <a:pt x="63044" y="1350873"/>
                  </a:lnTo>
                  <a:cubicBezTo>
                    <a:pt x="28226" y="1350873"/>
                    <a:pt x="0" y="1322648"/>
                    <a:pt x="0" y="1287830"/>
                  </a:cubicBezTo>
                  <a:lnTo>
                    <a:pt x="0" y="63044"/>
                  </a:lnTo>
                  <a:cubicBezTo>
                    <a:pt x="0" y="28226"/>
                    <a:pt x="28226" y="0"/>
                    <a:pt x="63044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17154" cy="13889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28555" y="-1584326"/>
            <a:ext cx="3839420" cy="924819"/>
            <a:chOff x="0" y="0"/>
            <a:chExt cx="1516808" cy="36536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516808" cy="365360"/>
            </a:xfrm>
            <a:custGeom>
              <a:avLst/>
              <a:gdLst/>
              <a:ahLst/>
              <a:cxnLst/>
              <a:rect l="l" t="t" r="r" b="b"/>
              <a:pathLst>
                <a:path w="1516808" h="365360">
                  <a:moveTo>
                    <a:pt x="47050" y="0"/>
                  </a:moveTo>
                  <a:lnTo>
                    <a:pt x="1469758" y="0"/>
                  </a:lnTo>
                  <a:cubicBezTo>
                    <a:pt x="1482236" y="0"/>
                    <a:pt x="1494204" y="4957"/>
                    <a:pt x="1503027" y="13781"/>
                  </a:cubicBezTo>
                  <a:cubicBezTo>
                    <a:pt x="1511851" y="22604"/>
                    <a:pt x="1516808" y="34572"/>
                    <a:pt x="1516808" y="47050"/>
                  </a:cubicBezTo>
                  <a:lnTo>
                    <a:pt x="1516808" y="318310"/>
                  </a:lnTo>
                  <a:cubicBezTo>
                    <a:pt x="1516808" y="330789"/>
                    <a:pt x="1511851" y="342756"/>
                    <a:pt x="1503027" y="351580"/>
                  </a:cubicBezTo>
                  <a:cubicBezTo>
                    <a:pt x="1494204" y="360403"/>
                    <a:pt x="1482236" y="365360"/>
                    <a:pt x="1469758" y="365360"/>
                  </a:cubicBezTo>
                  <a:lnTo>
                    <a:pt x="47050" y="365360"/>
                  </a:lnTo>
                  <a:cubicBezTo>
                    <a:pt x="34572" y="365360"/>
                    <a:pt x="22604" y="360403"/>
                    <a:pt x="13781" y="351580"/>
                  </a:cubicBezTo>
                  <a:cubicBezTo>
                    <a:pt x="4957" y="342756"/>
                    <a:pt x="0" y="330789"/>
                    <a:pt x="0" y="318310"/>
                  </a:cubicBezTo>
                  <a:lnTo>
                    <a:pt x="0" y="47050"/>
                  </a:lnTo>
                  <a:cubicBezTo>
                    <a:pt x="0" y="34572"/>
                    <a:pt x="4957" y="22604"/>
                    <a:pt x="13781" y="13781"/>
                  </a:cubicBezTo>
                  <a:cubicBezTo>
                    <a:pt x="22604" y="4957"/>
                    <a:pt x="34572" y="0"/>
                    <a:pt x="4705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516808" cy="4034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Freeform 25"/>
          <p:cNvSpPr/>
          <p:nvPr/>
        </p:nvSpPr>
        <p:spPr>
          <a:xfrm>
            <a:off x="5181069" y="3056539"/>
            <a:ext cx="486583" cy="727229"/>
          </a:xfrm>
          <a:custGeom>
            <a:avLst/>
            <a:gdLst/>
            <a:ahLst/>
            <a:cxnLst/>
            <a:rect l="l" t="t" r="r" b="b"/>
            <a:pathLst>
              <a:path w="729874" h="1090844">
                <a:moveTo>
                  <a:pt x="0" y="0"/>
                </a:moveTo>
                <a:lnTo>
                  <a:pt x="729874" y="0"/>
                </a:lnTo>
                <a:lnTo>
                  <a:pt x="729874" y="1090844"/>
                </a:lnTo>
                <a:lnTo>
                  <a:pt x="0" y="1090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304974" y="3056539"/>
            <a:ext cx="486583" cy="727229"/>
          </a:xfrm>
          <a:custGeom>
            <a:avLst/>
            <a:gdLst/>
            <a:ahLst/>
            <a:cxnLst/>
            <a:rect l="l" t="t" r="r" b="b"/>
            <a:pathLst>
              <a:path w="729874" h="1090844">
                <a:moveTo>
                  <a:pt x="0" y="0"/>
                </a:moveTo>
                <a:lnTo>
                  <a:pt x="729874" y="0"/>
                </a:lnTo>
                <a:lnTo>
                  <a:pt x="729874" y="1090844"/>
                </a:lnTo>
                <a:lnTo>
                  <a:pt x="0" y="10908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934924" y="3411480"/>
            <a:ext cx="297391" cy="372288"/>
          </a:xfrm>
          <a:custGeom>
            <a:avLst/>
            <a:gdLst/>
            <a:ahLst/>
            <a:cxnLst/>
            <a:rect l="l" t="t" r="r" b="b"/>
            <a:pathLst>
              <a:path w="446087" h="558432">
                <a:moveTo>
                  <a:pt x="0" y="0"/>
                </a:moveTo>
                <a:lnTo>
                  <a:pt x="446088" y="0"/>
                </a:lnTo>
                <a:lnTo>
                  <a:pt x="446088" y="558432"/>
                </a:lnTo>
                <a:lnTo>
                  <a:pt x="0" y="558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93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735109" y="3411480"/>
            <a:ext cx="297391" cy="372288"/>
          </a:xfrm>
          <a:custGeom>
            <a:avLst/>
            <a:gdLst/>
            <a:ahLst/>
            <a:cxnLst/>
            <a:rect l="l" t="t" r="r" b="b"/>
            <a:pathLst>
              <a:path w="446087" h="558432">
                <a:moveTo>
                  <a:pt x="0" y="0"/>
                </a:moveTo>
                <a:lnTo>
                  <a:pt x="446087" y="0"/>
                </a:lnTo>
                <a:lnTo>
                  <a:pt x="446087" y="558432"/>
                </a:lnTo>
                <a:lnTo>
                  <a:pt x="0" y="558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b="-1938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71340" y="-18436"/>
            <a:ext cx="1279001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6000" spc="-3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2. Read the conversation and circle the correct answer</a:t>
            </a:r>
          </a:p>
        </p:txBody>
      </p:sp>
      <p:sp>
        <p:nvSpPr>
          <p:cNvPr id="35" name="Freeform 35"/>
          <p:cNvSpPr/>
          <p:nvPr/>
        </p:nvSpPr>
        <p:spPr>
          <a:xfrm>
            <a:off x="7537591" y="5887776"/>
            <a:ext cx="1940275" cy="1015998"/>
          </a:xfrm>
          <a:custGeom>
            <a:avLst/>
            <a:gdLst/>
            <a:ahLst/>
            <a:cxnLst/>
            <a:rect l="l" t="t" r="r" b="b"/>
            <a:pathLst>
              <a:path w="2910412" h="1523997">
                <a:moveTo>
                  <a:pt x="0" y="0"/>
                </a:moveTo>
                <a:lnTo>
                  <a:pt x="2910412" y="0"/>
                </a:lnTo>
                <a:lnTo>
                  <a:pt x="2910412" y="1523997"/>
                </a:lnTo>
                <a:lnTo>
                  <a:pt x="0" y="15239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8B0EF3-DC13-290F-1ACB-92266AADEEC2}"/>
              </a:ext>
            </a:extLst>
          </p:cNvPr>
          <p:cNvSpPr txBox="1"/>
          <p:nvPr/>
        </p:nvSpPr>
        <p:spPr>
          <a:xfrm>
            <a:off x="167389" y="1941795"/>
            <a:ext cx="118572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1. Phong and his grandpa are talking about some differences between___________________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A.</a:t>
            </a:r>
            <a:r>
              <a:rPr lang="en-US" sz="3200" dirty="0">
                <a:latin typeface="Script MT Bold" panose="03040602040607080904" pitchFamily="66" charset="0"/>
              </a:rPr>
              <a:t> children in the city and the countryside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B.</a:t>
            </a:r>
            <a:r>
              <a:rPr lang="en-US" sz="3200" dirty="0">
                <a:latin typeface="Script MT Bold" panose="03040602040607080904" pitchFamily="66" charset="0"/>
              </a:rPr>
              <a:t> the living standards in the past and now 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C.</a:t>
            </a:r>
            <a:r>
              <a:rPr lang="en-US" sz="3200" dirty="0">
                <a:latin typeface="Script MT Bold" panose="03040602040607080904" pitchFamily="66" charset="0"/>
              </a:rPr>
              <a:t> life in the past and now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D.</a:t>
            </a:r>
            <a:r>
              <a:rPr lang="en-US" sz="3200" dirty="0">
                <a:latin typeface="Script MT Bold" panose="03040602040607080904" pitchFamily="66" charset="0"/>
              </a:rPr>
              <a:t> past and present entertainment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2. Phong’s grandpa mentions _________________differences</a:t>
            </a:r>
          </a:p>
          <a:p>
            <a:pPr algn="just"/>
            <a:r>
              <a:rPr lang="en-US" sz="3200" b="1" dirty="0">
                <a:latin typeface="Script MT Bold" panose="03040602040607080904" pitchFamily="66" charset="0"/>
              </a:rPr>
              <a:t>A. two 		B. three 		C. four 			D. five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3. Phong’s grandpa sees most of the changes as ______________.</a:t>
            </a:r>
          </a:p>
          <a:p>
            <a:r>
              <a:rPr lang="en-US" sz="3200" dirty="0">
                <a:latin typeface="Script MT Bold" panose="03040602040607080904" pitchFamily="66" charset="0"/>
              </a:rPr>
              <a:t>A. positive     	B. negative      	C. unnecessary            	D. necessary                  </a:t>
            </a:r>
          </a:p>
          <a:p>
            <a:pPr algn="just"/>
            <a:endParaRPr lang="en-US" sz="3200" b="1" dirty="0">
              <a:latin typeface="Script MT Bold" panose="03040602040607080904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2720" y="1959486"/>
            <a:ext cx="11966559" cy="3304652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5075" y="-21105"/>
            <a:ext cx="120269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6000" spc="-3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2. Read the conversation and circle the correct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247163" y="2072374"/>
            <a:ext cx="116198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1. Phong and his grandpa are talking about some differences between___________________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A.</a:t>
            </a:r>
            <a:r>
              <a:rPr lang="en-US" sz="3200" dirty="0">
                <a:latin typeface="Script MT Bold" panose="03040602040607080904" pitchFamily="66" charset="0"/>
              </a:rPr>
              <a:t> children in the city and the countryside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B.</a:t>
            </a:r>
            <a:r>
              <a:rPr lang="en-US" sz="3200" dirty="0">
                <a:latin typeface="Script MT Bold" panose="03040602040607080904" pitchFamily="66" charset="0"/>
              </a:rPr>
              <a:t> the living standards in the past and now 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C.</a:t>
            </a:r>
            <a:r>
              <a:rPr lang="en-US" sz="3200" dirty="0">
                <a:latin typeface="Script MT Bold" panose="03040602040607080904" pitchFamily="66" charset="0"/>
              </a:rPr>
              <a:t> life in the past and now</a:t>
            </a:r>
          </a:p>
          <a:p>
            <a:r>
              <a:rPr lang="en-US" sz="3200" b="1" dirty="0">
                <a:latin typeface="Script MT Bold" panose="03040602040607080904" pitchFamily="66" charset="0"/>
              </a:rPr>
              <a:t>D.</a:t>
            </a:r>
            <a:r>
              <a:rPr lang="en-US" sz="3200" dirty="0">
                <a:latin typeface="Script MT Bold" panose="03040602040607080904" pitchFamily="66" charset="0"/>
              </a:rPr>
              <a:t> past and present entertainment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6571D9-440D-CA93-E3E2-BD6CF5165849}"/>
              </a:ext>
            </a:extLst>
          </p:cNvPr>
          <p:cNvSpPr/>
          <p:nvPr/>
        </p:nvSpPr>
        <p:spPr>
          <a:xfrm>
            <a:off x="165075" y="3961948"/>
            <a:ext cx="585202" cy="67737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552240-F41F-EBA4-B18B-3C3B22B920D0}"/>
              </a:ext>
            </a:extLst>
          </p:cNvPr>
          <p:cNvSpPr txBox="1"/>
          <p:nvPr/>
        </p:nvSpPr>
        <p:spPr>
          <a:xfrm>
            <a:off x="112720" y="5377026"/>
            <a:ext cx="1206331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3200" b="1" dirty="0">
                <a:latin typeface="Script MT Bold" panose="03040602040607080904" pitchFamily="66" charset="0"/>
              </a:rPr>
              <a:t>:</a:t>
            </a:r>
            <a:r>
              <a:rPr lang="en-US" sz="3200" dirty="0">
                <a:latin typeface="Script MT Bold" panose="03040602040607080904" pitchFamily="66" charset="0"/>
              </a:rPr>
              <a:t> Grandpa, do you mind telling me how our lives are different from yours in the past?</a:t>
            </a:r>
          </a:p>
          <a:p>
            <a:pPr algn="just"/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3200" b="1" dirty="0">
                <a:latin typeface="Script MT Bold" panose="03040602040607080904" pitchFamily="66" charset="0"/>
              </a:rPr>
              <a:t>: </a:t>
            </a:r>
            <a:r>
              <a:rPr lang="en-US" sz="3200" dirty="0">
                <a:latin typeface="Script MT Bold" panose="03040602040607080904" pitchFamily="66" charset="0"/>
              </a:rPr>
              <a:t>Well, there are many differences. </a:t>
            </a:r>
          </a:p>
        </p:txBody>
      </p:sp>
    </p:spTree>
    <p:extLst>
      <p:ext uri="{BB962C8B-B14F-4D97-AF65-F5344CB8AC3E}">
        <p14:creationId xmlns:p14="http://schemas.microsoft.com/office/powerpoint/2010/main" val="38657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5" grpId="0" animBg="1"/>
      <p:bldP spid="5" grpId="1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2720" y="1678134"/>
            <a:ext cx="11966559" cy="1407513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5075" y="-21105"/>
            <a:ext cx="120269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2. Read the conversation and circle the correct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247163" y="1791022"/>
            <a:ext cx="116198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2. Phong’s grandpa mentions _________________differences</a:t>
            </a:r>
          </a:p>
          <a:p>
            <a:pPr algn="just"/>
            <a:r>
              <a:rPr lang="en-US" sz="3200" b="1" dirty="0">
                <a:latin typeface="Script MT Bold" panose="03040602040607080904" pitchFamily="66" charset="0"/>
              </a:rPr>
              <a:t>A. two 		B. three 		C. four 			D. five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D709FB4-4235-7C00-D7CC-D79BA75BE6C5}"/>
              </a:ext>
            </a:extLst>
          </p:cNvPr>
          <p:cNvSpPr/>
          <p:nvPr/>
        </p:nvSpPr>
        <p:spPr>
          <a:xfrm>
            <a:off x="2978613" y="2299566"/>
            <a:ext cx="585202" cy="67737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A6189-2547-EF10-BD7E-E4184B5C466E}"/>
              </a:ext>
            </a:extLst>
          </p:cNvPr>
          <p:cNvSpPr txBox="1"/>
          <p:nvPr/>
        </p:nvSpPr>
        <p:spPr>
          <a:xfrm>
            <a:off x="64342" y="3195624"/>
            <a:ext cx="12063314" cy="378565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3000" b="1" dirty="0">
                <a:latin typeface="Script MT Bold" panose="03040602040607080904" pitchFamily="66" charset="0"/>
              </a:rPr>
              <a:t>: </a:t>
            </a:r>
            <a:r>
              <a:rPr lang="en-US" sz="3000" dirty="0">
                <a:latin typeface="Script MT Bold" panose="03040602040607080904" pitchFamily="66" charset="0"/>
              </a:rPr>
              <a:t>Well, there are many differences. In my day, we mostly played outdoors. The games were simple and cost little. We made our own toys from natural materials….</a:t>
            </a:r>
          </a:p>
          <a:p>
            <a:pPr algn="just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  <a:sym typeface="+mn-ea"/>
              </a:rPr>
              <a:t>Grandpa</a:t>
            </a:r>
            <a:r>
              <a:rPr lang="en-US" sz="3000" b="1" dirty="0">
                <a:latin typeface="Script MT Bold" panose="03040602040607080904" pitchFamily="66" charset="0"/>
                <a:sym typeface="+mn-ea"/>
              </a:rPr>
              <a:t>:</a:t>
            </a:r>
            <a:r>
              <a:rPr lang="en-US" sz="3000" dirty="0">
                <a:latin typeface="Script MT Bold" panose="03040602040607080904" pitchFamily="66" charset="0"/>
                <a:sym typeface="+mn-ea"/>
              </a:rPr>
              <a:t> Another thing is that children nowadays have more freedom of choice. </a:t>
            </a:r>
            <a:r>
              <a:rPr lang="en-US" sz="3000" dirty="0">
                <a:latin typeface="Script MT Bold" panose="03040602040607080904" pitchFamily="66" charset="0"/>
              </a:rPr>
              <a:t>They wear short dresses and jeans with holes. They also dye their hair purple and green.</a:t>
            </a:r>
          </a:p>
          <a:p>
            <a:pPr algn="just"/>
            <a:r>
              <a:rPr lang="en-US" sz="30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3000" b="1" dirty="0">
                <a:latin typeface="Script MT Bold" panose="03040602040607080904" pitchFamily="66" charset="0"/>
              </a:rPr>
              <a:t>:</a:t>
            </a:r>
            <a:r>
              <a:rPr lang="en-US" sz="3000" dirty="0">
                <a:latin typeface="Script MT Bold" panose="03040602040607080904" pitchFamily="66" charset="0"/>
              </a:rPr>
              <a:t> Hm … And many children of my generation left school early to support their families. Moreover, there were not many schools then.</a:t>
            </a:r>
          </a:p>
        </p:txBody>
      </p:sp>
    </p:spTree>
    <p:extLst>
      <p:ext uri="{BB962C8B-B14F-4D97-AF65-F5344CB8AC3E}">
        <p14:creationId xmlns:p14="http://schemas.microsoft.com/office/powerpoint/2010/main" val="273696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2208" flipH="1">
            <a:off x="4069258" y="6105294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1"/>
                </a:lnTo>
                <a:lnTo>
                  <a:pt x="12532565" y="5559901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15528" flipH="1">
            <a:off x="-214843" y="508901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8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8" y="6239453"/>
                </a:lnTo>
                <a:lnTo>
                  <a:pt x="1225606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683256" y="-1039855"/>
            <a:ext cx="3508744" cy="2743200"/>
          </a:xfrm>
          <a:custGeom>
            <a:avLst/>
            <a:gdLst/>
            <a:ahLst/>
            <a:cxnLst/>
            <a:rect l="l" t="t" r="r" b="b"/>
            <a:pathLst>
              <a:path w="5263116" h="4114800">
                <a:moveTo>
                  <a:pt x="0" y="0"/>
                </a:moveTo>
                <a:lnTo>
                  <a:pt x="5263116" y="0"/>
                </a:lnTo>
                <a:lnTo>
                  <a:pt x="5263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12720" y="1959486"/>
            <a:ext cx="11966559" cy="1368409"/>
            <a:chOff x="0" y="0"/>
            <a:chExt cx="2319233" cy="95707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19233" cy="957074"/>
            </a:xfrm>
            <a:custGeom>
              <a:avLst/>
              <a:gdLst/>
              <a:ahLst/>
              <a:cxnLst/>
              <a:rect l="l" t="t" r="r" b="b"/>
              <a:pathLst>
                <a:path w="2319233" h="957074">
                  <a:moveTo>
                    <a:pt x="43959" y="0"/>
                  </a:moveTo>
                  <a:lnTo>
                    <a:pt x="2275274" y="0"/>
                  </a:lnTo>
                  <a:cubicBezTo>
                    <a:pt x="2299552" y="0"/>
                    <a:pt x="2319233" y="19681"/>
                    <a:pt x="2319233" y="43959"/>
                  </a:cubicBezTo>
                  <a:lnTo>
                    <a:pt x="2319233" y="913115"/>
                  </a:lnTo>
                  <a:cubicBezTo>
                    <a:pt x="2319233" y="924774"/>
                    <a:pt x="2314602" y="935955"/>
                    <a:pt x="2306358" y="944199"/>
                  </a:cubicBezTo>
                  <a:cubicBezTo>
                    <a:pt x="2298114" y="952443"/>
                    <a:pt x="2286933" y="957074"/>
                    <a:pt x="2275274" y="957074"/>
                  </a:cubicBezTo>
                  <a:lnTo>
                    <a:pt x="43959" y="957074"/>
                  </a:lnTo>
                  <a:cubicBezTo>
                    <a:pt x="19681" y="957074"/>
                    <a:pt x="0" y="937393"/>
                    <a:pt x="0" y="913115"/>
                  </a:cubicBezTo>
                  <a:lnTo>
                    <a:pt x="0" y="43959"/>
                  </a:lnTo>
                  <a:cubicBezTo>
                    <a:pt x="0" y="19681"/>
                    <a:pt x="19681" y="0"/>
                    <a:pt x="4395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19233" cy="9951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940056" y="-2793846"/>
            <a:ext cx="4041256" cy="1314748"/>
            <a:chOff x="0" y="0"/>
            <a:chExt cx="1596546" cy="5194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96546" cy="519407"/>
            </a:xfrm>
            <a:custGeom>
              <a:avLst/>
              <a:gdLst/>
              <a:ahLst/>
              <a:cxnLst/>
              <a:rect l="l" t="t" r="r" b="b"/>
              <a:pathLst>
                <a:path w="1596546" h="519407">
                  <a:moveTo>
                    <a:pt x="63857" y="0"/>
                  </a:moveTo>
                  <a:lnTo>
                    <a:pt x="1532688" y="0"/>
                  </a:lnTo>
                  <a:cubicBezTo>
                    <a:pt x="1567956" y="0"/>
                    <a:pt x="1596546" y="28590"/>
                    <a:pt x="1596546" y="63857"/>
                  </a:cubicBezTo>
                  <a:lnTo>
                    <a:pt x="1596546" y="455549"/>
                  </a:lnTo>
                  <a:cubicBezTo>
                    <a:pt x="1596546" y="490817"/>
                    <a:pt x="1567956" y="519407"/>
                    <a:pt x="1532688" y="519407"/>
                  </a:cubicBezTo>
                  <a:lnTo>
                    <a:pt x="63857" y="519407"/>
                  </a:lnTo>
                  <a:cubicBezTo>
                    <a:pt x="28590" y="519407"/>
                    <a:pt x="0" y="490817"/>
                    <a:pt x="0" y="455549"/>
                  </a:cubicBezTo>
                  <a:lnTo>
                    <a:pt x="0" y="63857"/>
                  </a:lnTo>
                  <a:cubicBezTo>
                    <a:pt x="0" y="28590"/>
                    <a:pt x="28590" y="0"/>
                    <a:pt x="63857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96546" cy="55750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1762128">
            <a:off x="7739650" y="5601767"/>
            <a:ext cx="567589" cy="812952"/>
          </a:xfrm>
          <a:custGeom>
            <a:avLst/>
            <a:gdLst/>
            <a:ahLst/>
            <a:cxnLst/>
            <a:rect l="l" t="t" r="r" b="b"/>
            <a:pathLst>
              <a:path w="851383" h="1219428">
                <a:moveTo>
                  <a:pt x="0" y="0"/>
                </a:moveTo>
                <a:lnTo>
                  <a:pt x="851382" y="0"/>
                </a:lnTo>
                <a:lnTo>
                  <a:pt x="851382" y="1219428"/>
                </a:lnTo>
                <a:lnTo>
                  <a:pt x="0" y="1219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089108" y="5843177"/>
            <a:ext cx="2467251" cy="1009330"/>
          </a:xfrm>
          <a:custGeom>
            <a:avLst/>
            <a:gdLst/>
            <a:ahLst/>
            <a:cxnLst/>
            <a:rect l="l" t="t" r="r" b="b"/>
            <a:pathLst>
              <a:path w="3700877" h="1513995">
                <a:moveTo>
                  <a:pt x="0" y="0"/>
                </a:moveTo>
                <a:lnTo>
                  <a:pt x="3700877" y="0"/>
                </a:lnTo>
                <a:lnTo>
                  <a:pt x="3700877" y="1513995"/>
                </a:lnTo>
                <a:lnTo>
                  <a:pt x="0" y="15139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0" y="-21105"/>
            <a:ext cx="2542216" cy="1535442"/>
          </a:xfrm>
          <a:custGeom>
            <a:avLst/>
            <a:gdLst/>
            <a:ahLst/>
            <a:cxnLst/>
            <a:rect l="l" t="t" r="r" b="b"/>
            <a:pathLst>
              <a:path w="3813324" h="2303163">
                <a:moveTo>
                  <a:pt x="0" y="0"/>
                </a:moveTo>
                <a:lnTo>
                  <a:pt x="3813324" y="0"/>
                </a:lnTo>
                <a:lnTo>
                  <a:pt x="3813324" y="2303163"/>
                </a:lnTo>
                <a:lnTo>
                  <a:pt x="0" y="2303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1864" b="-7865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5075" y="-21105"/>
            <a:ext cx="1202692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2. Read the conversation and circle the correct answer</a:t>
            </a:r>
          </a:p>
        </p:txBody>
      </p:sp>
      <p:sp>
        <p:nvSpPr>
          <p:cNvPr id="20" name="Freeform 20"/>
          <p:cNvSpPr/>
          <p:nvPr/>
        </p:nvSpPr>
        <p:spPr>
          <a:xfrm>
            <a:off x="346696" y="5843177"/>
            <a:ext cx="819378" cy="1065385"/>
          </a:xfrm>
          <a:custGeom>
            <a:avLst/>
            <a:gdLst/>
            <a:ahLst/>
            <a:cxnLst/>
            <a:rect l="l" t="t" r="r" b="b"/>
            <a:pathLst>
              <a:path w="1229067" h="1598077">
                <a:moveTo>
                  <a:pt x="0" y="0"/>
                </a:moveTo>
                <a:lnTo>
                  <a:pt x="1229067" y="0"/>
                </a:lnTo>
                <a:lnTo>
                  <a:pt x="1229067" y="1598077"/>
                </a:lnTo>
                <a:lnTo>
                  <a:pt x="0" y="1598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C7174EBA-DC3B-8EED-B5AA-EC4F7428EC64}"/>
              </a:ext>
            </a:extLst>
          </p:cNvPr>
          <p:cNvSpPr txBox="1"/>
          <p:nvPr/>
        </p:nvSpPr>
        <p:spPr>
          <a:xfrm>
            <a:off x="247163" y="2072374"/>
            <a:ext cx="116198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3. Phong’s grandpa sees most of the changes as ______________.</a:t>
            </a:r>
          </a:p>
          <a:p>
            <a:r>
              <a:rPr lang="en-US" sz="3200" dirty="0">
                <a:latin typeface="Script MT Bold" panose="03040602040607080904" pitchFamily="66" charset="0"/>
              </a:rPr>
              <a:t>A. positive     	B. negative      	C. unnecessary            	D. necessary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492C2C-7A4C-5B22-7676-A14FD6E734B4}"/>
              </a:ext>
            </a:extLst>
          </p:cNvPr>
          <p:cNvSpPr/>
          <p:nvPr/>
        </p:nvSpPr>
        <p:spPr>
          <a:xfrm>
            <a:off x="189633" y="2556251"/>
            <a:ext cx="585202" cy="67737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B67A4-A209-7788-3F1B-D22A16834714}"/>
              </a:ext>
            </a:extLst>
          </p:cNvPr>
          <p:cNvSpPr txBox="1"/>
          <p:nvPr/>
        </p:nvSpPr>
        <p:spPr>
          <a:xfrm>
            <a:off x="112720" y="3522877"/>
            <a:ext cx="11966559" cy="17543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Phong</a:t>
            </a:r>
            <a:r>
              <a:rPr lang="en-US" sz="3600" b="1" dirty="0">
                <a:latin typeface="Script MT Bold" panose="03040602040607080904" pitchFamily="66" charset="0"/>
              </a:rPr>
              <a:t>:</a:t>
            </a:r>
            <a:r>
              <a:rPr lang="en-US" sz="3600" dirty="0">
                <a:latin typeface="Script MT Bold" panose="03040602040607080904" pitchFamily="66" charset="0"/>
              </a:rPr>
              <a:t> Do you think these changes are for the better?</a:t>
            </a:r>
          </a:p>
          <a:p>
            <a:pPr algn="just"/>
            <a:r>
              <a:rPr lang="en-US" sz="3600" b="1" dirty="0">
                <a:solidFill>
                  <a:schemeClr val="accent3">
                    <a:lumMod val="75000"/>
                  </a:schemeClr>
                </a:solidFill>
                <a:latin typeface="Script MT Bold" panose="03040602040607080904" pitchFamily="66" charset="0"/>
              </a:rPr>
              <a:t>Grandpa</a:t>
            </a:r>
            <a:r>
              <a:rPr lang="en-US" sz="3600" b="1" dirty="0">
                <a:latin typeface="Script MT Bold" panose="03040602040607080904" pitchFamily="66" charset="0"/>
              </a:rPr>
              <a:t>:</a:t>
            </a:r>
            <a:r>
              <a:rPr lang="en-US" sz="3600" dirty="0">
                <a:latin typeface="Script MT Bold" panose="03040602040607080904" pitchFamily="66" charset="0"/>
              </a:rPr>
              <a:t> Yes, they mostly are. They have improved our living conditions.</a:t>
            </a:r>
          </a:p>
        </p:txBody>
      </p:sp>
    </p:spTree>
    <p:extLst>
      <p:ext uri="{BB962C8B-B14F-4D97-AF65-F5344CB8AC3E}">
        <p14:creationId xmlns:p14="http://schemas.microsoft.com/office/powerpoint/2010/main" val="34828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5" grpId="0" animBg="1"/>
      <p:bldP spid="5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799" y="3991360"/>
            <a:ext cx="5172487" cy="2749550"/>
            <a:chOff x="0" y="0"/>
            <a:chExt cx="1028543" cy="10862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8543" cy="1086242"/>
            </a:xfrm>
            <a:custGeom>
              <a:avLst/>
              <a:gdLst/>
              <a:ahLst/>
              <a:cxnLst/>
              <a:rect l="l" t="t" r="r" b="b"/>
              <a:pathLst>
                <a:path w="1028543" h="1086242">
                  <a:moveTo>
                    <a:pt x="99122" y="0"/>
                  </a:moveTo>
                  <a:lnTo>
                    <a:pt x="929421" y="0"/>
                  </a:lnTo>
                  <a:cubicBezTo>
                    <a:pt x="984165" y="0"/>
                    <a:pt x="1028543" y="44378"/>
                    <a:pt x="1028543" y="99122"/>
                  </a:cubicBezTo>
                  <a:lnTo>
                    <a:pt x="1028543" y="987120"/>
                  </a:lnTo>
                  <a:cubicBezTo>
                    <a:pt x="1028543" y="1041864"/>
                    <a:pt x="984165" y="1086242"/>
                    <a:pt x="929421" y="1086242"/>
                  </a:cubicBezTo>
                  <a:lnTo>
                    <a:pt x="99122" y="1086242"/>
                  </a:lnTo>
                  <a:cubicBezTo>
                    <a:pt x="44378" y="1086242"/>
                    <a:pt x="0" y="1041864"/>
                    <a:pt x="0" y="987120"/>
                  </a:cubicBezTo>
                  <a:lnTo>
                    <a:pt x="0" y="99122"/>
                  </a:lnTo>
                  <a:cubicBezTo>
                    <a:pt x="0" y="44378"/>
                    <a:pt x="44378" y="0"/>
                    <a:pt x="99122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028543" cy="11243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31324" y="3232002"/>
            <a:ext cx="3592804" cy="977755"/>
            <a:chOff x="0" y="-38100"/>
            <a:chExt cx="1028706" cy="300422"/>
          </a:xfrm>
        </p:grpSpPr>
        <p:sp>
          <p:nvSpPr>
            <p:cNvPr id="8" name="Freeform 8"/>
            <p:cNvSpPr/>
            <p:nvPr/>
          </p:nvSpPr>
          <p:spPr>
            <a:xfrm>
              <a:off x="163" y="15989"/>
              <a:ext cx="1028543" cy="246333"/>
            </a:xfrm>
            <a:custGeom>
              <a:avLst/>
              <a:gdLst/>
              <a:ahLst/>
              <a:cxnLst/>
              <a:rect l="l" t="t" r="r" b="b"/>
              <a:pathLst>
                <a:path w="1028543" h="246333">
                  <a:moveTo>
                    <a:pt x="99122" y="0"/>
                  </a:moveTo>
                  <a:lnTo>
                    <a:pt x="929421" y="0"/>
                  </a:lnTo>
                  <a:cubicBezTo>
                    <a:pt x="984165" y="0"/>
                    <a:pt x="1028543" y="44378"/>
                    <a:pt x="1028543" y="99122"/>
                  </a:cubicBezTo>
                  <a:lnTo>
                    <a:pt x="1028543" y="147211"/>
                  </a:lnTo>
                  <a:cubicBezTo>
                    <a:pt x="1028543" y="201955"/>
                    <a:pt x="984165" y="246333"/>
                    <a:pt x="929421" y="246333"/>
                  </a:cubicBezTo>
                  <a:lnTo>
                    <a:pt x="99122" y="246333"/>
                  </a:lnTo>
                  <a:cubicBezTo>
                    <a:pt x="44378" y="246333"/>
                    <a:pt x="0" y="201955"/>
                    <a:pt x="0" y="147211"/>
                  </a:cubicBezTo>
                  <a:lnTo>
                    <a:pt x="0" y="99122"/>
                  </a:lnTo>
                  <a:cubicBezTo>
                    <a:pt x="0" y="44378"/>
                    <a:pt x="44378" y="0"/>
                    <a:pt x="99122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 sz="4400"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28543" cy="284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3200" dirty="0">
                <a:solidFill>
                  <a:prstClr val="black"/>
                </a:solidFill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-8990858">
            <a:off x="7514145" y="-3008367"/>
            <a:ext cx="6309835" cy="5795571"/>
          </a:xfrm>
          <a:custGeom>
            <a:avLst/>
            <a:gdLst/>
            <a:ahLst/>
            <a:cxnLst/>
            <a:rect l="l" t="t" r="r" b="b"/>
            <a:pathLst>
              <a:path w="9464752" h="8693357">
                <a:moveTo>
                  <a:pt x="0" y="0"/>
                </a:moveTo>
                <a:lnTo>
                  <a:pt x="9464752" y="0"/>
                </a:lnTo>
                <a:lnTo>
                  <a:pt x="9464752" y="8693358"/>
                </a:lnTo>
                <a:lnTo>
                  <a:pt x="0" y="8693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8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7519031" y="5936397"/>
            <a:ext cx="1760007" cy="921603"/>
          </a:xfrm>
          <a:custGeom>
            <a:avLst/>
            <a:gdLst/>
            <a:ahLst/>
            <a:cxnLst/>
            <a:rect l="l" t="t" r="r" b="b"/>
            <a:pathLst>
              <a:path w="2640010" h="1382405">
                <a:moveTo>
                  <a:pt x="0" y="0"/>
                </a:moveTo>
                <a:lnTo>
                  <a:pt x="2640010" y="0"/>
                </a:lnTo>
                <a:lnTo>
                  <a:pt x="2640010" y="1382405"/>
                </a:lnTo>
                <a:lnTo>
                  <a:pt x="0" y="1382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88487" y="5797927"/>
            <a:ext cx="794627" cy="1079123"/>
          </a:xfrm>
          <a:custGeom>
            <a:avLst/>
            <a:gdLst/>
            <a:ahLst/>
            <a:cxnLst/>
            <a:rect l="l" t="t" r="r" b="b"/>
            <a:pathLst>
              <a:path w="1191940" h="1618684">
                <a:moveTo>
                  <a:pt x="0" y="0"/>
                </a:moveTo>
                <a:lnTo>
                  <a:pt x="1191940" y="0"/>
                </a:lnTo>
                <a:lnTo>
                  <a:pt x="1191940" y="1618684"/>
                </a:lnTo>
                <a:lnTo>
                  <a:pt x="0" y="16186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5858286" y="749472"/>
            <a:ext cx="1131677" cy="603684"/>
          </a:xfrm>
          <a:custGeom>
            <a:avLst/>
            <a:gdLst/>
            <a:ahLst/>
            <a:cxnLst/>
            <a:rect l="l" t="t" r="r" b="b"/>
            <a:pathLst>
              <a:path w="1697516" h="905526">
                <a:moveTo>
                  <a:pt x="0" y="0"/>
                </a:moveTo>
                <a:lnTo>
                  <a:pt x="1697516" y="0"/>
                </a:lnTo>
                <a:lnTo>
                  <a:pt x="1697516" y="905526"/>
                </a:lnTo>
                <a:lnTo>
                  <a:pt x="0" y="905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989964" y="526598"/>
            <a:ext cx="529067" cy="240019"/>
          </a:xfrm>
          <a:custGeom>
            <a:avLst/>
            <a:gdLst/>
            <a:ahLst/>
            <a:cxnLst/>
            <a:rect l="l" t="t" r="r" b="b"/>
            <a:pathLst>
              <a:path w="793601" h="360028">
                <a:moveTo>
                  <a:pt x="0" y="0"/>
                </a:moveTo>
                <a:lnTo>
                  <a:pt x="793601" y="0"/>
                </a:lnTo>
                <a:lnTo>
                  <a:pt x="793601" y="360028"/>
                </a:lnTo>
                <a:lnTo>
                  <a:pt x="0" y="360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0139995" y="1983440"/>
            <a:ext cx="725246" cy="329017"/>
          </a:xfrm>
          <a:custGeom>
            <a:avLst/>
            <a:gdLst/>
            <a:ahLst/>
            <a:cxnLst/>
            <a:rect l="l" t="t" r="r" b="b"/>
            <a:pathLst>
              <a:path w="1087869" h="493526">
                <a:moveTo>
                  <a:pt x="0" y="0"/>
                </a:moveTo>
                <a:lnTo>
                  <a:pt x="1087869" y="0"/>
                </a:lnTo>
                <a:lnTo>
                  <a:pt x="1087869" y="493526"/>
                </a:lnTo>
                <a:lnTo>
                  <a:pt x="0" y="4935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610927" y="1743421"/>
            <a:ext cx="529067" cy="240019"/>
          </a:xfrm>
          <a:custGeom>
            <a:avLst/>
            <a:gdLst/>
            <a:ahLst/>
            <a:cxnLst/>
            <a:rect l="l" t="t" r="r" b="b"/>
            <a:pathLst>
              <a:path w="793601" h="360028">
                <a:moveTo>
                  <a:pt x="0" y="0"/>
                </a:moveTo>
                <a:lnTo>
                  <a:pt x="793602" y="0"/>
                </a:lnTo>
                <a:lnTo>
                  <a:pt x="793602" y="360028"/>
                </a:lnTo>
                <a:lnTo>
                  <a:pt x="0" y="3600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465483" y="2089402"/>
            <a:ext cx="393587" cy="178555"/>
          </a:xfrm>
          <a:custGeom>
            <a:avLst/>
            <a:gdLst/>
            <a:ahLst/>
            <a:cxnLst/>
            <a:rect l="l" t="t" r="r" b="b"/>
            <a:pathLst>
              <a:path w="590380" h="267833">
                <a:moveTo>
                  <a:pt x="0" y="0"/>
                </a:moveTo>
                <a:lnTo>
                  <a:pt x="590380" y="0"/>
                </a:lnTo>
                <a:lnTo>
                  <a:pt x="590380" y="267834"/>
                </a:lnTo>
                <a:lnTo>
                  <a:pt x="0" y="2678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632291" y="3775273"/>
            <a:ext cx="3118978" cy="33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866"/>
              </a:lnSpc>
            </a:pPr>
            <a:r>
              <a:rPr lang="en-US" sz="4400" spc="-46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THE PAST</a:t>
            </a:r>
          </a:p>
        </p:txBody>
      </p:sp>
      <p:sp>
        <p:nvSpPr>
          <p:cNvPr id="45" name="TextBox 17">
            <a:extLst>
              <a:ext uri="{FF2B5EF4-FFF2-40B4-BE49-F238E27FC236}">
                <a16:creationId xmlns:a16="http://schemas.microsoft.com/office/drawing/2014/main" id="{C5A5461C-013A-78A8-75CD-536D9C008ED0}"/>
              </a:ext>
            </a:extLst>
          </p:cNvPr>
          <p:cNvSpPr txBox="1"/>
          <p:nvPr/>
        </p:nvSpPr>
        <p:spPr>
          <a:xfrm>
            <a:off x="165075" y="-21105"/>
            <a:ext cx="1202692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3. Write the expressions from the conversation in the correct column.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255598" y="4014327"/>
            <a:ext cx="5514309" cy="2749550"/>
            <a:chOff x="0" y="0"/>
            <a:chExt cx="1028543" cy="10862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28543" cy="1086242"/>
            </a:xfrm>
            <a:custGeom>
              <a:avLst/>
              <a:gdLst/>
              <a:ahLst/>
              <a:cxnLst/>
              <a:rect l="l" t="t" r="r" b="b"/>
              <a:pathLst>
                <a:path w="1028543" h="1086242">
                  <a:moveTo>
                    <a:pt x="99122" y="0"/>
                  </a:moveTo>
                  <a:lnTo>
                    <a:pt x="929421" y="0"/>
                  </a:lnTo>
                  <a:cubicBezTo>
                    <a:pt x="984165" y="0"/>
                    <a:pt x="1028543" y="44378"/>
                    <a:pt x="1028543" y="99122"/>
                  </a:cubicBezTo>
                  <a:lnTo>
                    <a:pt x="1028543" y="987120"/>
                  </a:lnTo>
                  <a:cubicBezTo>
                    <a:pt x="1028543" y="1041864"/>
                    <a:pt x="984165" y="1086242"/>
                    <a:pt x="929421" y="1086242"/>
                  </a:cubicBezTo>
                  <a:lnTo>
                    <a:pt x="99122" y="1086242"/>
                  </a:lnTo>
                  <a:cubicBezTo>
                    <a:pt x="44378" y="1086242"/>
                    <a:pt x="0" y="1041864"/>
                    <a:pt x="0" y="987120"/>
                  </a:cubicBezTo>
                  <a:lnTo>
                    <a:pt x="0" y="99122"/>
                  </a:lnTo>
                  <a:cubicBezTo>
                    <a:pt x="0" y="44378"/>
                    <a:pt x="44378" y="0"/>
                    <a:pt x="99122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028543" cy="11243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135388" y="3418003"/>
            <a:ext cx="3592235" cy="801717"/>
            <a:chOff x="0" y="0"/>
            <a:chExt cx="1028543" cy="246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28543" cy="246333"/>
            </a:xfrm>
            <a:custGeom>
              <a:avLst/>
              <a:gdLst/>
              <a:ahLst/>
              <a:cxnLst/>
              <a:rect l="l" t="t" r="r" b="b"/>
              <a:pathLst>
                <a:path w="1028543" h="246333">
                  <a:moveTo>
                    <a:pt x="99122" y="0"/>
                  </a:moveTo>
                  <a:lnTo>
                    <a:pt x="929421" y="0"/>
                  </a:lnTo>
                  <a:cubicBezTo>
                    <a:pt x="984165" y="0"/>
                    <a:pt x="1028543" y="44378"/>
                    <a:pt x="1028543" y="99122"/>
                  </a:cubicBezTo>
                  <a:lnTo>
                    <a:pt x="1028543" y="147211"/>
                  </a:lnTo>
                  <a:cubicBezTo>
                    <a:pt x="1028543" y="201955"/>
                    <a:pt x="984165" y="246333"/>
                    <a:pt x="929421" y="246333"/>
                  </a:cubicBezTo>
                  <a:lnTo>
                    <a:pt x="99122" y="246333"/>
                  </a:lnTo>
                  <a:cubicBezTo>
                    <a:pt x="44378" y="246333"/>
                    <a:pt x="0" y="201955"/>
                    <a:pt x="0" y="147211"/>
                  </a:cubicBezTo>
                  <a:lnTo>
                    <a:pt x="0" y="99122"/>
                  </a:lnTo>
                  <a:cubicBezTo>
                    <a:pt x="0" y="44378"/>
                    <a:pt x="44378" y="0"/>
                    <a:pt x="99122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 sz="4400" dirty="0"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28543" cy="284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3200">
                <a:solidFill>
                  <a:prstClr val="black"/>
                </a:solidFill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7295260" y="3802553"/>
            <a:ext cx="3493706" cy="335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866"/>
              </a:lnSpc>
            </a:pPr>
            <a:r>
              <a:rPr lang="en-US" sz="4400" spc="-46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THE PRESENT</a:t>
            </a:r>
          </a:p>
        </p:txBody>
      </p:sp>
      <p:sp>
        <p:nvSpPr>
          <p:cNvPr id="46" name="Text Box 1">
            <a:extLst>
              <a:ext uri="{FF2B5EF4-FFF2-40B4-BE49-F238E27FC236}">
                <a16:creationId xmlns:a16="http://schemas.microsoft.com/office/drawing/2014/main" id="{C9736A4D-E5FE-8886-9E8A-3F91D2335215}"/>
              </a:ext>
            </a:extLst>
          </p:cNvPr>
          <p:cNvSpPr txBox="1"/>
          <p:nvPr/>
        </p:nvSpPr>
        <p:spPr>
          <a:xfrm>
            <a:off x="306094" y="1365969"/>
            <a:ext cx="5079909" cy="5530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a. </a:t>
            </a:r>
            <a:r>
              <a:rPr lang="en-US" sz="3000" dirty="0">
                <a:latin typeface="Script MT Bold" panose="03040602040607080904" pitchFamily="66" charset="0"/>
              </a:rPr>
              <a:t>depend on electronic devices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D46C90FA-C1AB-4923-78F7-E2BC79E9FD8D}"/>
              </a:ext>
            </a:extLst>
          </p:cNvPr>
          <p:cNvSpPr txBox="1"/>
          <p:nvPr/>
        </p:nvSpPr>
        <p:spPr>
          <a:xfrm>
            <a:off x="6424124" y="1383113"/>
            <a:ext cx="3561080" cy="5530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b. </a:t>
            </a:r>
            <a:r>
              <a:rPr lang="en-US" sz="3000" dirty="0">
                <a:latin typeface="Script MT Bold" panose="03040602040607080904" pitchFamily="66" charset="0"/>
              </a:rPr>
              <a:t>leave school early</a:t>
            </a:r>
          </a:p>
        </p:txBody>
      </p:sp>
      <p:sp>
        <p:nvSpPr>
          <p:cNvPr id="48" name="Text Box 7">
            <a:extLst>
              <a:ext uri="{FF2B5EF4-FFF2-40B4-BE49-F238E27FC236}">
                <a16:creationId xmlns:a16="http://schemas.microsoft.com/office/drawing/2014/main" id="{705CDD58-EF63-CA7B-15CD-76DEF3E9E8B7}"/>
              </a:ext>
            </a:extLst>
          </p:cNvPr>
          <p:cNvSpPr txBox="1"/>
          <p:nvPr/>
        </p:nvSpPr>
        <p:spPr>
          <a:xfrm>
            <a:off x="288487" y="2039624"/>
            <a:ext cx="2652395" cy="5530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c. </a:t>
            </a:r>
            <a:r>
              <a:rPr lang="en-US" sz="3000" dirty="0">
                <a:latin typeface="Script MT Bold" panose="03040602040607080904" pitchFamily="66" charset="0"/>
              </a:rPr>
              <a:t>dye their hair</a:t>
            </a:r>
          </a:p>
        </p:txBody>
      </p:sp>
      <p:sp>
        <p:nvSpPr>
          <p:cNvPr id="49" name="Text Box 12">
            <a:extLst>
              <a:ext uri="{FF2B5EF4-FFF2-40B4-BE49-F238E27FC236}">
                <a16:creationId xmlns:a16="http://schemas.microsoft.com/office/drawing/2014/main" id="{B7B74621-53BC-72E2-9EF7-EF19068AD431}"/>
              </a:ext>
            </a:extLst>
          </p:cNvPr>
          <p:cNvSpPr txBox="1"/>
          <p:nvPr/>
        </p:nvSpPr>
        <p:spPr>
          <a:xfrm>
            <a:off x="6385140" y="2017935"/>
            <a:ext cx="5500766" cy="5530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d. </a:t>
            </a:r>
            <a:r>
              <a:rPr lang="en-US" sz="3000" dirty="0">
                <a:latin typeface="Script MT Bold" panose="03040602040607080904" pitchFamily="66" charset="0"/>
              </a:rPr>
              <a:t>have more opportunities to learn</a:t>
            </a:r>
          </a:p>
        </p:txBody>
      </p:sp>
      <p:sp>
        <p:nvSpPr>
          <p:cNvPr id="50" name="Text Box 13">
            <a:extLst>
              <a:ext uri="{FF2B5EF4-FFF2-40B4-BE49-F238E27FC236}">
                <a16:creationId xmlns:a16="http://schemas.microsoft.com/office/drawing/2014/main" id="{4A2741B1-4D10-A90C-3175-9C94303C03C4}"/>
              </a:ext>
            </a:extLst>
          </p:cNvPr>
          <p:cNvSpPr txBox="1"/>
          <p:nvPr/>
        </p:nvSpPr>
        <p:spPr>
          <a:xfrm>
            <a:off x="308519" y="2718815"/>
            <a:ext cx="5787481" cy="5530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e. </a:t>
            </a:r>
            <a:r>
              <a:rPr lang="en-US" sz="3000" dirty="0">
                <a:latin typeface="Script MT Bold" panose="03040602040607080904" pitchFamily="66" charset="0"/>
              </a:rPr>
              <a:t>make toys from natural materials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49753 0.4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46328 0.42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4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50091 0.42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2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013 0.540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03242 0.3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259499">
            <a:off x="9657222" y="1154306"/>
            <a:ext cx="3985039" cy="8178251"/>
          </a:xfrm>
          <a:custGeom>
            <a:avLst/>
            <a:gdLst/>
            <a:ahLst/>
            <a:cxnLst/>
            <a:rect l="l" t="t" r="r" b="b"/>
            <a:pathLst>
              <a:path w="5977558" h="12267376">
                <a:moveTo>
                  <a:pt x="0" y="0"/>
                </a:moveTo>
                <a:lnTo>
                  <a:pt x="5977558" y="0"/>
                </a:lnTo>
                <a:lnTo>
                  <a:pt x="5977558" y="12267377"/>
                </a:lnTo>
                <a:lnTo>
                  <a:pt x="0" y="12267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259499">
            <a:off x="2174603" y="1301255"/>
            <a:ext cx="3985039" cy="8178251"/>
          </a:xfrm>
          <a:custGeom>
            <a:avLst/>
            <a:gdLst/>
            <a:ahLst/>
            <a:cxnLst/>
            <a:rect l="l" t="t" r="r" b="b"/>
            <a:pathLst>
              <a:path w="5977558" h="12267376">
                <a:moveTo>
                  <a:pt x="0" y="0"/>
                </a:moveTo>
                <a:lnTo>
                  <a:pt x="5977558" y="0"/>
                </a:lnTo>
                <a:lnTo>
                  <a:pt x="5977558" y="12267377"/>
                </a:lnTo>
                <a:lnTo>
                  <a:pt x="0" y="12267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30776" y="2721483"/>
            <a:ext cx="1166969" cy="1155061"/>
          </a:xfrm>
          <a:custGeom>
            <a:avLst/>
            <a:gdLst/>
            <a:ahLst/>
            <a:cxnLst/>
            <a:rect l="l" t="t" r="r" b="b"/>
            <a:pathLst>
              <a:path w="1750453" h="1732592">
                <a:moveTo>
                  <a:pt x="0" y="0"/>
                </a:moveTo>
                <a:lnTo>
                  <a:pt x="1750454" y="0"/>
                </a:lnTo>
                <a:lnTo>
                  <a:pt x="1750454" y="1732591"/>
                </a:lnTo>
                <a:lnTo>
                  <a:pt x="0" y="1732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228566" t="-40633" r="-109586" b="-3020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52208" flipH="1">
            <a:off x="6830744" y="4317466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12532565" y="0"/>
                </a:moveTo>
                <a:lnTo>
                  <a:pt x="0" y="0"/>
                </a:lnTo>
                <a:lnTo>
                  <a:pt x="0" y="5559902"/>
                </a:lnTo>
                <a:lnTo>
                  <a:pt x="12532565" y="5559902"/>
                </a:lnTo>
                <a:lnTo>
                  <a:pt x="1253256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15528" flipH="1">
            <a:off x="4785421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12256069" y="0"/>
                </a:moveTo>
                <a:lnTo>
                  <a:pt x="0" y="0"/>
                </a:lnTo>
                <a:lnTo>
                  <a:pt x="0" y="6239453"/>
                </a:lnTo>
                <a:lnTo>
                  <a:pt x="12256069" y="6239453"/>
                </a:lnTo>
                <a:lnTo>
                  <a:pt x="1225606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37846" y="886185"/>
            <a:ext cx="10386646" cy="5971815"/>
            <a:chOff x="0" y="-38100"/>
            <a:chExt cx="2049346" cy="2938905"/>
          </a:xfrm>
        </p:grpSpPr>
        <p:sp>
          <p:nvSpPr>
            <p:cNvPr id="8" name="Freeform 8"/>
            <p:cNvSpPr/>
            <p:nvPr/>
          </p:nvSpPr>
          <p:spPr>
            <a:xfrm>
              <a:off x="0" y="5700"/>
              <a:ext cx="2049346" cy="2895105"/>
            </a:xfrm>
            <a:custGeom>
              <a:avLst/>
              <a:gdLst/>
              <a:ahLst/>
              <a:cxnLst/>
              <a:rect l="l" t="t" r="r" b="b"/>
              <a:pathLst>
                <a:path w="2049346" h="2895105">
                  <a:moveTo>
                    <a:pt x="0" y="0"/>
                  </a:moveTo>
                  <a:lnTo>
                    <a:pt x="2049346" y="0"/>
                  </a:lnTo>
                  <a:lnTo>
                    <a:pt x="2049346" y="2895105"/>
                  </a:lnTo>
                  <a:lnTo>
                    <a:pt x="0" y="2895105"/>
                  </a:lnTo>
                  <a:close/>
                </a:path>
              </a:pathLst>
            </a:custGeom>
            <a:solidFill>
              <a:srgbClr val="FCFBF7"/>
            </a:solidFill>
            <a:ln w="38100" cap="sq">
              <a:solidFill>
                <a:srgbClr val="6E954B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049346" cy="293320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6096000" y="5688955"/>
            <a:ext cx="2454103" cy="1169045"/>
          </a:xfrm>
          <a:custGeom>
            <a:avLst/>
            <a:gdLst/>
            <a:ahLst/>
            <a:cxnLst/>
            <a:rect l="l" t="t" r="r" b="b"/>
            <a:pathLst>
              <a:path w="3681154" h="1753568">
                <a:moveTo>
                  <a:pt x="0" y="0"/>
                </a:moveTo>
                <a:lnTo>
                  <a:pt x="3681154" y="0"/>
                </a:lnTo>
                <a:lnTo>
                  <a:pt x="3681154" y="1753568"/>
                </a:lnTo>
                <a:lnTo>
                  <a:pt x="0" y="17535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885738" y="4870688"/>
            <a:ext cx="2612524" cy="1301512"/>
          </a:xfrm>
          <a:custGeom>
            <a:avLst/>
            <a:gdLst/>
            <a:ahLst/>
            <a:cxnLst/>
            <a:rect l="l" t="t" r="r" b="b"/>
            <a:pathLst>
              <a:path w="3918786" h="1952268">
                <a:moveTo>
                  <a:pt x="0" y="0"/>
                </a:moveTo>
                <a:lnTo>
                  <a:pt x="3918786" y="0"/>
                </a:lnTo>
                <a:lnTo>
                  <a:pt x="3918786" y="1952268"/>
                </a:lnTo>
                <a:lnTo>
                  <a:pt x="0" y="19522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675636" y="39339"/>
            <a:ext cx="997410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200"/>
              </a:lnSpc>
            </a:pPr>
            <a:r>
              <a:rPr lang="en-US" sz="6000" dirty="0">
                <a:solidFill>
                  <a:srgbClr val="6E954B"/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What is the video about?</a:t>
            </a:r>
          </a:p>
        </p:txBody>
      </p:sp>
      <p:pic>
        <p:nvPicPr>
          <p:cNvPr id="14" name="Topic -Vietnam -Then And Now">
            <a:hlinkClick r:id="" action="ppaction://media"/>
            <a:extLst>
              <a:ext uri="{FF2B5EF4-FFF2-40B4-BE49-F238E27FC236}">
                <a16:creationId xmlns:a16="http://schemas.microsoft.com/office/drawing/2014/main" id="{9AA283C6-D555-9353-63F2-523A4E976B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3365" y="1132600"/>
            <a:ext cx="9945269" cy="5594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37340" y="2045909"/>
            <a:ext cx="2117320" cy="4812091"/>
          </a:xfrm>
          <a:custGeom>
            <a:avLst/>
            <a:gdLst/>
            <a:ahLst/>
            <a:cxnLst/>
            <a:rect l="l" t="t" r="r" b="b"/>
            <a:pathLst>
              <a:path w="3175980" h="7218136">
                <a:moveTo>
                  <a:pt x="0" y="0"/>
                </a:moveTo>
                <a:lnTo>
                  <a:pt x="3175980" y="0"/>
                </a:lnTo>
                <a:lnTo>
                  <a:pt x="3175980" y="7218136"/>
                </a:lnTo>
                <a:lnTo>
                  <a:pt x="0" y="7218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09870" y="2340471"/>
            <a:ext cx="11901822" cy="4297395"/>
            <a:chOff x="0" y="0"/>
            <a:chExt cx="1617154" cy="13508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7154" cy="1350873"/>
            </a:xfrm>
            <a:custGeom>
              <a:avLst/>
              <a:gdLst/>
              <a:ahLst/>
              <a:cxnLst/>
              <a:rect l="l" t="t" r="r" b="b"/>
              <a:pathLst>
                <a:path w="1617154" h="1350873">
                  <a:moveTo>
                    <a:pt x="63044" y="0"/>
                  </a:moveTo>
                  <a:lnTo>
                    <a:pt x="1554110" y="0"/>
                  </a:lnTo>
                  <a:cubicBezTo>
                    <a:pt x="1588928" y="0"/>
                    <a:pt x="1617154" y="28226"/>
                    <a:pt x="1617154" y="63044"/>
                  </a:cubicBezTo>
                  <a:lnTo>
                    <a:pt x="1617154" y="1287830"/>
                  </a:lnTo>
                  <a:cubicBezTo>
                    <a:pt x="1617154" y="1322648"/>
                    <a:pt x="1588928" y="1350873"/>
                    <a:pt x="1554110" y="1350873"/>
                  </a:cubicBezTo>
                  <a:lnTo>
                    <a:pt x="63044" y="1350873"/>
                  </a:lnTo>
                  <a:cubicBezTo>
                    <a:pt x="28226" y="1350873"/>
                    <a:pt x="0" y="1322648"/>
                    <a:pt x="0" y="1287830"/>
                  </a:cubicBezTo>
                  <a:lnTo>
                    <a:pt x="0" y="63044"/>
                  </a:lnTo>
                  <a:cubicBezTo>
                    <a:pt x="0" y="28226"/>
                    <a:pt x="28226" y="0"/>
                    <a:pt x="63044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617154" cy="13889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9459102" y="-722114"/>
            <a:ext cx="4362803" cy="3069827"/>
          </a:xfrm>
          <a:custGeom>
            <a:avLst/>
            <a:gdLst/>
            <a:ahLst/>
            <a:cxnLst/>
            <a:rect l="l" t="t" r="r" b="b"/>
            <a:pathLst>
              <a:path w="6544205" h="4604740">
                <a:moveTo>
                  <a:pt x="0" y="0"/>
                </a:moveTo>
                <a:lnTo>
                  <a:pt x="6544205" y="0"/>
                </a:lnTo>
                <a:lnTo>
                  <a:pt x="6544205" y="4604740"/>
                </a:lnTo>
                <a:lnTo>
                  <a:pt x="0" y="46047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3807466" y="1048801"/>
            <a:ext cx="2288534" cy="751773"/>
          </a:xfrm>
          <a:custGeom>
            <a:avLst/>
            <a:gdLst/>
            <a:ahLst/>
            <a:cxnLst/>
            <a:rect l="l" t="t" r="r" b="b"/>
            <a:pathLst>
              <a:path w="3432801" h="1127659">
                <a:moveTo>
                  <a:pt x="0" y="0"/>
                </a:moveTo>
                <a:lnTo>
                  <a:pt x="3432801" y="0"/>
                </a:lnTo>
                <a:lnTo>
                  <a:pt x="3432801" y="1127658"/>
                </a:lnTo>
                <a:lnTo>
                  <a:pt x="0" y="1127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159" t="-705214" r="-187477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84915" y="-481661"/>
            <a:ext cx="2525839" cy="1918630"/>
          </a:xfrm>
          <a:custGeom>
            <a:avLst/>
            <a:gdLst/>
            <a:ahLst/>
            <a:cxnLst/>
            <a:rect l="l" t="t" r="r" b="b"/>
            <a:pathLst>
              <a:path w="3788759" h="2877945">
                <a:moveTo>
                  <a:pt x="0" y="0"/>
                </a:moveTo>
                <a:lnTo>
                  <a:pt x="3788759" y="0"/>
                </a:lnTo>
                <a:lnTo>
                  <a:pt x="3788759" y="2877945"/>
                </a:lnTo>
                <a:lnTo>
                  <a:pt x="0" y="28779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02791" r="-65811" b="-15074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4278629" y="746178"/>
            <a:ext cx="3839420" cy="611887"/>
            <a:chOff x="0" y="0"/>
            <a:chExt cx="1516808" cy="24173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16808" cy="241733"/>
            </a:xfrm>
            <a:custGeom>
              <a:avLst/>
              <a:gdLst/>
              <a:ahLst/>
              <a:cxnLst/>
              <a:rect l="l" t="t" r="r" b="b"/>
              <a:pathLst>
                <a:path w="1516808" h="241733">
                  <a:moveTo>
                    <a:pt x="47050" y="0"/>
                  </a:moveTo>
                  <a:lnTo>
                    <a:pt x="1469758" y="0"/>
                  </a:lnTo>
                  <a:cubicBezTo>
                    <a:pt x="1482236" y="0"/>
                    <a:pt x="1494204" y="4957"/>
                    <a:pt x="1503027" y="13781"/>
                  </a:cubicBezTo>
                  <a:cubicBezTo>
                    <a:pt x="1511851" y="22604"/>
                    <a:pt x="1516808" y="34572"/>
                    <a:pt x="1516808" y="47050"/>
                  </a:cubicBezTo>
                  <a:lnTo>
                    <a:pt x="1516808" y="194683"/>
                  </a:lnTo>
                  <a:cubicBezTo>
                    <a:pt x="1516808" y="207161"/>
                    <a:pt x="1511851" y="219129"/>
                    <a:pt x="1503027" y="227952"/>
                  </a:cubicBezTo>
                  <a:cubicBezTo>
                    <a:pt x="1494204" y="236776"/>
                    <a:pt x="1482236" y="241733"/>
                    <a:pt x="1469758" y="241733"/>
                  </a:cubicBezTo>
                  <a:lnTo>
                    <a:pt x="47050" y="241733"/>
                  </a:lnTo>
                  <a:cubicBezTo>
                    <a:pt x="34572" y="241733"/>
                    <a:pt x="22604" y="236776"/>
                    <a:pt x="13781" y="227952"/>
                  </a:cubicBezTo>
                  <a:cubicBezTo>
                    <a:pt x="4957" y="219129"/>
                    <a:pt x="0" y="207161"/>
                    <a:pt x="0" y="194683"/>
                  </a:cubicBezTo>
                  <a:lnTo>
                    <a:pt x="0" y="47050"/>
                  </a:lnTo>
                  <a:cubicBezTo>
                    <a:pt x="0" y="34572"/>
                    <a:pt x="4957" y="22604"/>
                    <a:pt x="13781" y="13781"/>
                  </a:cubicBezTo>
                  <a:cubicBezTo>
                    <a:pt x="22604" y="4957"/>
                    <a:pt x="34572" y="0"/>
                    <a:pt x="4705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516808" cy="279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-1394559" y="-1227910"/>
            <a:ext cx="4126680" cy="3714012"/>
          </a:xfrm>
          <a:custGeom>
            <a:avLst/>
            <a:gdLst/>
            <a:ahLst/>
            <a:cxnLst/>
            <a:rect l="l" t="t" r="r" b="b"/>
            <a:pathLst>
              <a:path w="6190020" h="5571018">
                <a:moveTo>
                  <a:pt x="0" y="0"/>
                </a:moveTo>
                <a:lnTo>
                  <a:pt x="6190021" y="0"/>
                </a:lnTo>
                <a:lnTo>
                  <a:pt x="6190021" y="5571018"/>
                </a:lnTo>
                <a:lnTo>
                  <a:pt x="0" y="55710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7005387" y="5688955"/>
            <a:ext cx="2454103" cy="1169045"/>
          </a:xfrm>
          <a:custGeom>
            <a:avLst/>
            <a:gdLst/>
            <a:ahLst/>
            <a:cxnLst/>
            <a:rect l="l" t="t" r="r" b="b"/>
            <a:pathLst>
              <a:path w="3681154" h="1753568">
                <a:moveTo>
                  <a:pt x="0" y="0"/>
                </a:moveTo>
                <a:lnTo>
                  <a:pt x="3681154" y="0"/>
                </a:lnTo>
                <a:lnTo>
                  <a:pt x="3681154" y="1753568"/>
                </a:lnTo>
                <a:lnTo>
                  <a:pt x="0" y="17535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626696" y="5797927"/>
            <a:ext cx="794627" cy="1079123"/>
          </a:xfrm>
          <a:custGeom>
            <a:avLst/>
            <a:gdLst/>
            <a:ahLst/>
            <a:cxnLst/>
            <a:rect l="l" t="t" r="r" b="b"/>
            <a:pathLst>
              <a:path w="1191940" h="1618684">
                <a:moveTo>
                  <a:pt x="0" y="0"/>
                </a:moveTo>
                <a:lnTo>
                  <a:pt x="1191940" y="0"/>
                </a:lnTo>
                <a:lnTo>
                  <a:pt x="1191940" y="1618684"/>
                </a:lnTo>
                <a:lnTo>
                  <a:pt x="0" y="16186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4443969" y="964250"/>
            <a:ext cx="3378402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spcBef>
                <a:spcPct val="0"/>
              </a:spcBef>
            </a:pPr>
            <a:r>
              <a:rPr lang="en-US" sz="4400" spc="-46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freedom</a:t>
            </a:r>
          </a:p>
        </p:txBody>
      </p:sp>
      <p:sp>
        <p:nvSpPr>
          <p:cNvPr id="31" name="Freeform 31"/>
          <p:cNvSpPr/>
          <p:nvPr/>
        </p:nvSpPr>
        <p:spPr>
          <a:xfrm>
            <a:off x="-306638" y="5945020"/>
            <a:ext cx="1743539" cy="912981"/>
          </a:xfrm>
          <a:custGeom>
            <a:avLst/>
            <a:gdLst/>
            <a:ahLst/>
            <a:cxnLst/>
            <a:rect l="l" t="t" r="r" b="b"/>
            <a:pathLst>
              <a:path w="2615308" h="1369471">
                <a:moveTo>
                  <a:pt x="0" y="0"/>
                </a:moveTo>
                <a:lnTo>
                  <a:pt x="2615308" y="0"/>
                </a:lnTo>
                <a:lnTo>
                  <a:pt x="2615308" y="1369471"/>
                </a:lnTo>
                <a:lnTo>
                  <a:pt x="0" y="13694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885738" y="5622721"/>
            <a:ext cx="2612524" cy="1301512"/>
          </a:xfrm>
          <a:custGeom>
            <a:avLst/>
            <a:gdLst/>
            <a:ahLst/>
            <a:cxnLst/>
            <a:rect l="l" t="t" r="r" b="b"/>
            <a:pathLst>
              <a:path w="3918786" h="1952268">
                <a:moveTo>
                  <a:pt x="0" y="0"/>
                </a:moveTo>
                <a:lnTo>
                  <a:pt x="3918786" y="0"/>
                </a:lnTo>
                <a:lnTo>
                  <a:pt x="3918786" y="1952268"/>
                </a:lnTo>
                <a:lnTo>
                  <a:pt x="0" y="195226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FE23AA61-A5BB-B645-5840-5200D39EA64A}"/>
              </a:ext>
            </a:extLst>
          </p:cNvPr>
          <p:cNvSpPr txBox="1"/>
          <p:nvPr/>
        </p:nvSpPr>
        <p:spPr>
          <a:xfrm>
            <a:off x="165075" y="-21105"/>
            <a:ext cx="1202692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4. </a:t>
            </a:r>
            <a:r>
              <a:rPr lang="en-US" sz="4400" spc="-3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Complete the sentences with the words from the box</a:t>
            </a:r>
            <a:endParaRPr kumimoji="0" lang="en-US" sz="4400" b="0" i="0" u="none" strike="noStrike" kern="1200" cap="none" spc="-300" normalizeH="0" baseline="0" noProof="0" dirty="0">
              <a:ln>
                <a:noFill/>
              </a:ln>
              <a:solidFill>
                <a:srgbClr val="6E954B"/>
              </a:solidFill>
              <a:effectLst/>
              <a:uLnTx/>
              <a:uFillTx/>
              <a:latin typeface="STHupo" panose="02010800040101010101" pitchFamily="2" charset="-122"/>
              <a:ea typeface="STHupo" panose="02010800040101010101" pitchFamily="2" charset="-122"/>
              <a:cs typeface="Shantell Sans Bold"/>
              <a:sym typeface="Shantell Sa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09870" y="752444"/>
            <a:ext cx="3839420" cy="611887"/>
            <a:chOff x="0" y="0"/>
            <a:chExt cx="1516808" cy="2417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16808" cy="241733"/>
            </a:xfrm>
            <a:custGeom>
              <a:avLst/>
              <a:gdLst/>
              <a:ahLst/>
              <a:cxnLst/>
              <a:rect l="l" t="t" r="r" b="b"/>
              <a:pathLst>
                <a:path w="1516808" h="241733">
                  <a:moveTo>
                    <a:pt x="47050" y="0"/>
                  </a:moveTo>
                  <a:lnTo>
                    <a:pt x="1469758" y="0"/>
                  </a:lnTo>
                  <a:cubicBezTo>
                    <a:pt x="1482236" y="0"/>
                    <a:pt x="1494204" y="4957"/>
                    <a:pt x="1503027" y="13781"/>
                  </a:cubicBezTo>
                  <a:cubicBezTo>
                    <a:pt x="1511851" y="22604"/>
                    <a:pt x="1516808" y="34572"/>
                    <a:pt x="1516808" y="47050"/>
                  </a:cubicBezTo>
                  <a:lnTo>
                    <a:pt x="1516808" y="194683"/>
                  </a:lnTo>
                  <a:cubicBezTo>
                    <a:pt x="1516808" y="207161"/>
                    <a:pt x="1511851" y="219129"/>
                    <a:pt x="1503027" y="227952"/>
                  </a:cubicBezTo>
                  <a:cubicBezTo>
                    <a:pt x="1494204" y="236776"/>
                    <a:pt x="1482236" y="241733"/>
                    <a:pt x="1469758" y="241733"/>
                  </a:cubicBezTo>
                  <a:lnTo>
                    <a:pt x="47050" y="241733"/>
                  </a:lnTo>
                  <a:cubicBezTo>
                    <a:pt x="34572" y="241733"/>
                    <a:pt x="22604" y="236776"/>
                    <a:pt x="13781" y="227952"/>
                  </a:cubicBezTo>
                  <a:cubicBezTo>
                    <a:pt x="4957" y="219129"/>
                    <a:pt x="0" y="207161"/>
                    <a:pt x="0" y="194683"/>
                  </a:cubicBezTo>
                  <a:lnTo>
                    <a:pt x="0" y="47050"/>
                  </a:lnTo>
                  <a:cubicBezTo>
                    <a:pt x="0" y="34572"/>
                    <a:pt x="4957" y="22604"/>
                    <a:pt x="13781" y="13781"/>
                  </a:cubicBezTo>
                  <a:cubicBezTo>
                    <a:pt x="22604" y="4957"/>
                    <a:pt x="34572" y="0"/>
                    <a:pt x="4705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516808" cy="279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375210" y="970516"/>
            <a:ext cx="3378402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spcBef>
                <a:spcPct val="0"/>
              </a:spcBef>
            </a:pPr>
            <a:r>
              <a:rPr lang="en-US" sz="4400" spc="-46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opportunity</a:t>
            </a: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id="{E6206FF4-FDB9-F469-4738-8BA43575C051}"/>
              </a:ext>
            </a:extLst>
          </p:cNvPr>
          <p:cNvGrpSpPr/>
          <p:nvPr/>
        </p:nvGrpSpPr>
        <p:grpSpPr>
          <a:xfrm>
            <a:off x="8272272" y="746178"/>
            <a:ext cx="3839420" cy="611887"/>
            <a:chOff x="0" y="0"/>
            <a:chExt cx="1516808" cy="241733"/>
          </a:xfrm>
        </p:grpSpPr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6860E04B-8FE0-5FE3-0F95-763A97DFEBF6}"/>
                </a:ext>
              </a:extLst>
            </p:cNvPr>
            <p:cNvSpPr/>
            <p:nvPr/>
          </p:nvSpPr>
          <p:spPr>
            <a:xfrm>
              <a:off x="0" y="0"/>
              <a:ext cx="1516808" cy="241733"/>
            </a:xfrm>
            <a:custGeom>
              <a:avLst/>
              <a:gdLst/>
              <a:ahLst/>
              <a:cxnLst/>
              <a:rect l="l" t="t" r="r" b="b"/>
              <a:pathLst>
                <a:path w="1516808" h="241733">
                  <a:moveTo>
                    <a:pt x="47050" y="0"/>
                  </a:moveTo>
                  <a:lnTo>
                    <a:pt x="1469758" y="0"/>
                  </a:lnTo>
                  <a:cubicBezTo>
                    <a:pt x="1482236" y="0"/>
                    <a:pt x="1494204" y="4957"/>
                    <a:pt x="1503027" y="13781"/>
                  </a:cubicBezTo>
                  <a:cubicBezTo>
                    <a:pt x="1511851" y="22604"/>
                    <a:pt x="1516808" y="34572"/>
                    <a:pt x="1516808" y="47050"/>
                  </a:cubicBezTo>
                  <a:lnTo>
                    <a:pt x="1516808" y="194683"/>
                  </a:lnTo>
                  <a:cubicBezTo>
                    <a:pt x="1516808" y="207161"/>
                    <a:pt x="1511851" y="219129"/>
                    <a:pt x="1503027" y="227952"/>
                  </a:cubicBezTo>
                  <a:cubicBezTo>
                    <a:pt x="1494204" y="236776"/>
                    <a:pt x="1482236" y="241733"/>
                    <a:pt x="1469758" y="241733"/>
                  </a:cubicBezTo>
                  <a:lnTo>
                    <a:pt x="47050" y="241733"/>
                  </a:lnTo>
                  <a:cubicBezTo>
                    <a:pt x="34572" y="241733"/>
                    <a:pt x="22604" y="236776"/>
                    <a:pt x="13781" y="227952"/>
                  </a:cubicBezTo>
                  <a:cubicBezTo>
                    <a:pt x="4957" y="219129"/>
                    <a:pt x="0" y="207161"/>
                    <a:pt x="0" y="194683"/>
                  </a:cubicBezTo>
                  <a:lnTo>
                    <a:pt x="0" y="47050"/>
                  </a:lnTo>
                  <a:cubicBezTo>
                    <a:pt x="0" y="34572"/>
                    <a:pt x="4957" y="22604"/>
                    <a:pt x="13781" y="13781"/>
                  </a:cubicBezTo>
                  <a:cubicBezTo>
                    <a:pt x="22604" y="4957"/>
                    <a:pt x="34572" y="0"/>
                    <a:pt x="4705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19">
              <a:extLst>
                <a:ext uri="{FF2B5EF4-FFF2-40B4-BE49-F238E27FC236}">
                  <a16:creationId xmlns:a16="http://schemas.microsoft.com/office/drawing/2014/main" id="{A8FF907F-963F-E925-E45C-04286CE1D4E2}"/>
                </a:ext>
              </a:extLst>
            </p:cNvPr>
            <p:cNvSpPr txBox="1"/>
            <p:nvPr/>
          </p:nvSpPr>
          <p:spPr>
            <a:xfrm>
              <a:off x="0" y="-38100"/>
              <a:ext cx="1516808" cy="279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TextBox 29">
            <a:extLst>
              <a:ext uri="{FF2B5EF4-FFF2-40B4-BE49-F238E27FC236}">
                <a16:creationId xmlns:a16="http://schemas.microsoft.com/office/drawing/2014/main" id="{34BE8A30-2DBA-9A52-840D-2494E3C71553}"/>
              </a:ext>
            </a:extLst>
          </p:cNvPr>
          <p:cNvSpPr txBox="1"/>
          <p:nvPr/>
        </p:nvSpPr>
        <p:spPr>
          <a:xfrm>
            <a:off x="8437612" y="964250"/>
            <a:ext cx="3378402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spcBef>
                <a:spcPct val="0"/>
              </a:spcBef>
            </a:pPr>
            <a:r>
              <a:rPr lang="en-US" sz="4400" spc="-46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dyed</a:t>
            </a:r>
          </a:p>
        </p:txBody>
      </p:sp>
      <p:grpSp>
        <p:nvGrpSpPr>
          <p:cNvPr id="38" name="Group 17">
            <a:extLst>
              <a:ext uri="{FF2B5EF4-FFF2-40B4-BE49-F238E27FC236}">
                <a16:creationId xmlns:a16="http://schemas.microsoft.com/office/drawing/2014/main" id="{7DE2A648-0B42-22CC-C5F4-C840975BE91F}"/>
              </a:ext>
            </a:extLst>
          </p:cNvPr>
          <p:cNvGrpSpPr/>
          <p:nvPr/>
        </p:nvGrpSpPr>
        <p:grpSpPr>
          <a:xfrm>
            <a:off x="2358919" y="1492298"/>
            <a:ext cx="3839420" cy="611887"/>
            <a:chOff x="0" y="0"/>
            <a:chExt cx="1516808" cy="241733"/>
          </a:xfrm>
        </p:grpSpPr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C1459F6C-F8CF-D165-26B2-E7EF56AD51D4}"/>
                </a:ext>
              </a:extLst>
            </p:cNvPr>
            <p:cNvSpPr/>
            <p:nvPr/>
          </p:nvSpPr>
          <p:spPr>
            <a:xfrm>
              <a:off x="0" y="0"/>
              <a:ext cx="1516808" cy="241733"/>
            </a:xfrm>
            <a:custGeom>
              <a:avLst/>
              <a:gdLst/>
              <a:ahLst/>
              <a:cxnLst/>
              <a:rect l="l" t="t" r="r" b="b"/>
              <a:pathLst>
                <a:path w="1516808" h="241733">
                  <a:moveTo>
                    <a:pt x="47050" y="0"/>
                  </a:moveTo>
                  <a:lnTo>
                    <a:pt x="1469758" y="0"/>
                  </a:lnTo>
                  <a:cubicBezTo>
                    <a:pt x="1482236" y="0"/>
                    <a:pt x="1494204" y="4957"/>
                    <a:pt x="1503027" y="13781"/>
                  </a:cubicBezTo>
                  <a:cubicBezTo>
                    <a:pt x="1511851" y="22604"/>
                    <a:pt x="1516808" y="34572"/>
                    <a:pt x="1516808" y="47050"/>
                  </a:cubicBezTo>
                  <a:lnTo>
                    <a:pt x="1516808" y="194683"/>
                  </a:lnTo>
                  <a:cubicBezTo>
                    <a:pt x="1516808" y="207161"/>
                    <a:pt x="1511851" y="219129"/>
                    <a:pt x="1503027" y="227952"/>
                  </a:cubicBezTo>
                  <a:cubicBezTo>
                    <a:pt x="1494204" y="236776"/>
                    <a:pt x="1482236" y="241733"/>
                    <a:pt x="1469758" y="241733"/>
                  </a:cubicBezTo>
                  <a:lnTo>
                    <a:pt x="47050" y="241733"/>
                  </a:lnTo>
                  <a:cubicBezTo>
                    <a:pt x="34572" y="241733"/>
                    <a:pt x="22604" y="236776"/>
                    <a:pt x="13781" y="227952"/>
                  </a:cubicBezTo>
                  <a:cubicBezTo>
                    <a:pt x="4957" y="219129"/>
                    <a:pt x="0" y="207161"/>
                    <a:pt x="0" y="194683"/>
                  </a:cubicBezTo>
                  <a:lnTo>
                    <a:pt x="0" y="47050"/>
                  </a:lnTo>
                  <a:cubicBezTo>
                    <a:pt x="0" y="34572"/>
                    <a:pt x="4957" y="22604"/>
                    <a:pt x="13781" y="13781"/>
                  </a:cubicBezTo>
                  <a:cubicBezTo>
                    <a:pt x="22604" y="4957"/>
                    <a:pt x="34572" y="0"/>
                    <a:pt x="4705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0BCACB71-A225-4A0D-F109-1023FC154648}"/>
                </a:ext>
              </a:extLst>
            </p:cNvPr>
            <p:cNvSpPr txBox="1"/>
            <p:nvPr/>
          </p:nvSpPr>
          <p:spPr>
            <a:xfrm>
              <a:off x="0" y="-38100"/>
              <a:ext cx="1516808" cy="279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1" name="TextBox 29">
            <a:extLst>
              <a:ext uri="{FF2B5EF4-FFF2-40B4-BE49-F238E27FC236}">
                <a16:creationId xmlns:a16="http://schemas.microsoft.com/office/drawing/2014/main" id="{86C56685-66B0-7F95-C57A-8FCED021A2F7}"/>
              </a:ext>
            </a:extLst>
          </p:cNvPr>
          <p:cNvSpPr txBox="1"/>
          <p:nvPr/>
        </p:nvSpPr>
        <p:spPr>
          <a:xfrm>
            <a:off x="2524259" y="1710370"/>
            <a:ext cx="3378402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spcBef>
                <a:spcPct val="0"/>
              </a:spcBef>
            </a:pPr>
            <a:r>
              <a:rPr lang="en-US" sz="4400" spc="-46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generation</a:t>
            </a:r>
          </a:p>
        </p:txBody>
      </p:sp>
      <p:grpSp>
        <p:nvGrpSpPr>
          <p:cNvPr id="42" name="Group 17">
            <a:extLst>
              <a:ext uri="{FF2B5EF4-FFF2-40B4-BE49-F238E27FC236}">
                <a16:creationId xmlns:a16="http://schemas.microsoft.com/office/drawing/2014/main" id="{F0E35407-BDE4-7E6C-3EDF-613420152CF7}"/>
              </a:ext>
            </a:extLst>
          </p:cNvPr>
          <p:cNvGrpSpPr/>
          <p:nvPr/>
        </p:nvGrpSpPr>
        <p:grpSpPr>
          <a:xfrm>
            <a:off x="6394940" y="1490352"/>
            <a:ext cx="3839420" cy="611887"/>
            <a:chOff x="0" y="0"/>
            <a:chExt cx="1516808" cy="241733"/>
          </a:xfrm>
        </p:grpSpPr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6E08124E-9E98-5EA8-BF23-B98D67BBA34A}"/>
                </a:ext>
              </a:extLst>
            </p:cNvPr>
            <p:cNvSpPr/>
            <p:nvPr/>
          </p:nvSpPr>
          <p:spPr>
            <a:xfrm>
              <a:off x="0" y="0"/>
              <a:ext cx="1516808" cy="241733"/>
            </a:xfrm>
            <a:custGeom>
              <a:avLst/>
              <a:gdLst/>
              <a:ahLst/>
              <a:cxnLst/>
              <a:rect l="l" t="t" r="r" b="b"/>
              <a:pathLst>
                <a:path w="1516808" h="241733">
                  <a:moveTo>
                    <a:pt x="47050" y="0"/>
                  </a:moveTo>
                  <a:lnTo>
                    <a:pt x="1469758" y="0"/>
                  </a:lnTo>
                  <a:cubicBezTo>
                    <a:pt x="1482236" y="0"/>
                    <a:pt x="1494204" y="4957"/>
                    <a:pt x="1503027" y="13781"/>
                  </a:cubicBezTo>
                  <a:cubicBezTo>
                    <a:pt x="1511851" y="22604"/>
                    <a:pt x="1516808" y="34572"/>
                    <a:pt x="1516808" y="47050"/>
                  </a:cubicBezTo>
                  <a:lnTo>
                    <a:pt x="1516808" y="194683"/>
                  </a:lnTo>
                  <a:cubicBezTo>
                    <a:pt x="1516808" y="207161"/>
                    <a:pt x="1511851" y="219129"/>
                    <a:pt x="1503027" y="227952"/>
                  </a:cubicBezTo>
                  <a:cubicBezTo>
                    <a:pt x="1494204" y="236776"/>
                    <a:pt x="1482236" y="241733"/>
                    <a:pt x="1469758" y="241733"/>
                  </a:cubicBezTo>
                  <a:lnTo>
                    <a:pt x="47050" y="241733"/>
                  </a:lnTo>
                  <a:cubicBezTo>
                    <a:pt x="34572" y="241733"/>
                    <a:pt x="22604" y="236776"/>
                    <a:pt x="13781" y="227952"/>
                  </a:cubicBezTo>
                  <a:cubicBezTo>
                    <a:pt x="4957" y="219129"/>
                    <a:pt x="0" y="207161"/>
                    <a:pt x="0" y="194683"/>
                  </a:cubicBezTo>
                  <a:lnTo>
                    <a:pt x="0" y="47050"/>
                  </a:lnTo>
                  <a:cubicBezTo>
                    <a:pt x="0" y="34572"/>
                    <a:pt x="4957" y="22604"/>
                    <a:pt x="13781" y="13781"/>
                  </a:cubicBezTo>
                  <a:cubicBezTo>
                    <a:pt x="22604" y="4957"/>
                    <a:pt x="34572" y="0"/>
                    <a:pt x="4705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3A609B25-6155-53D2-9FC7-2385D3AC266C}"/>
                </a:ext>
              </a:extLst>
            </p:cNvPr>
            <p:cNvSpPr txBox="1"/>
            <p:nvPr/>
          </p:nvSpPr>
          <p:spPr>
            <a:xfrm>
              <a:off x="0" y="-38100"/>
              <a:ext cx="1516808" cy="2798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TextBox 29">
            <a:extLst>
              <a:ext uri="{FF2B5EF4-FFF2-40B4-BE49-F238E27FC236}">
                <a16:creationId xmlns:a16="http://schemas.microsoft.com/office/drawing/2014/main" id="{71ECA757-5044-FF9C-192D-EA25518E046F}"/>
              </a:ext>
            </a:extLst>
          </p:cNvPr>
          <p:cNvSpPr txBox="1"/>
          <p:nvPr/>
        </p:nvSpPr>
        <p:spPr>
          <a:xfrm>
            <a:off x="6560280" y="1708424"/>
            <a:ext cx="3378402" cy="391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spcBef>
                <a:spcPct val="0"/>
              </a:spcBef>
            </a:pPr>
            <a:r>
              <a:rPr lang="en-US" sz="4400" spc="-46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materials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B435AE-6888-49FE-C52A-E0D2E1F2C0A2}"/>
              </a:ext>
            </a:extLst>
          </p:cNvPr>
          <p:cNvSpPr txBox="1"/>
          <p:nvPr/>
        </p:nvSpPr>
        <p:spPr>
          <a:xfrm>
            <a:off x="310898" y="2422223"/>
            <a:ext cx="1180079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1. </a:t>
            </a:r>
            <a:r>
              <a:rPr lang="en-US" sz="3200" dirty="0">
                <a:latin typeface="Script MT Bold" panose="03040602040607080904" pitchFamily="66" charset="0"/>
              </a:rPr>
              <a:t>A few teenagers in my village have ____________ their hair brown.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2.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Young people’s lifestyle today is different from that of the previous </a:t>
            </a:r>
            <a:r>
              <a:rPr lang="en-US" sz="3200" dirty="0">
                <a:latin typeface="Script MT Bold" panose="03040602040607080904" pitchFamily="66" charset="0"/>
                <a:sym typeface="+mn-ea"/>
              </a:rPr>
              <a:t>____________</a:t>
            </a:r>
            <a:r>
              <a:rPr lang="en-US" sz="3200" dirty="0">
                <a:latin typeface="Script MT Bold" panose="03040602040607080904" pitchFamily="66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3.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Nowadays, nearly all young people have a(n)</a:t>
            </a:r>
            <a:r>
              <a:rPr lang="en-US" sz="3200" dirty="0">
                <a:latin typeface="Script MT Bold" panose="03040602040607080904" pitchFamily="66" charset="0"/>
                <a:sym typeface="+mn-ea"/>
              </a:rPr>
              <a:t>______________</a:t>
            </a:r>
            <a:r>
              <a:rPr lang="en-US" sz="3200" dirty="0">
                <a:latin typeface="Script MT Bold" panose="03040602040607080904" pitchFamily="66" charset="0"/>
              </a:rPr>
              <a:t> to go to school.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4.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He wants to live green, so he uses products made from natural </a:t>
            </a:r>
            <a:r>
              <a:rPr lang="en-US" sz="3200" dirty="0">
                <a:latin typeface="Script MT Bold" panose="03040602040607080904" pitchFamily="66" charset="0"/>
                <a:sym typeface="+mn-ea"/>
              </a:rPr>
              <a:t>____________ </a:t>
            </a:r>
            <a:r>
              <a:rPr lang="en-US" sz="3200" dirty="0">
                <a:latin typeface="Script MT Bold" panose="03040602040607080904" pitchFamily="66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5.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My parents give me </a:t>
            </a:r>
            <a:r>
              <a:rPr lang="en-US" sz="3200" dirty="0">
                <a:latin typeface="Script MT Bold" panose="03040602040607080904" pitchFamily="66" charset="0"/>
                <a:sym typeface="+mn-ea"/>
              </a:rPr>
              <a:t>____________</a:t>
            </a:r>
            <a:r>
              <a:rPr lang="en-US" sz="3200" dirty="0">
                <a:latin typeface="Script MT Bold" panose="03040602040607080904" pitchFamily="66" charset="0"/>
              </a:rPr>
              <a:t> to pursue my own interests.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20443 0.243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67018 0.4460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03" y="22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-0.0707 0.736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368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21692 0.26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1331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0509 L -0.53906 0.557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3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8" grpId="0"/>
      <p:bldP spid="37" grpId="0"/>
      <p:bldP spid="41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7176" y="-857554"/>
            <a:ext cx="6339589" cy="2166987"/>
          </a:xfrm>
          <a:custGeom>
            <a:avLst/>
            <a:gdLst/>
            <a:ahLst/>
            <a:cxnLst/>
            <a:rect l="l" t="t" r="r" b="b"/>
            <a:pathLst>
              <a:path w="9509383" h="3250480">
                <a:moveTo>
                  <a:pt x="0" y="0"/>
                </a:moveTo>
                <a:lnTo>
                  <a:pt x="9509383" y="0"/>
                </a:lnTo>
                <a:lnTo>
                  <a:pt x="9509383" y="3250480"/>
                </a:lnTo>
                <a:lnTo>
                  <a:pt x="0" y="325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076970" y="360455"/>
            <a:ext cx="6339589" cy="2166987"/>
          </a:xfrm>
          <a:custGeom>
            <a:avLst/>
            <a:gdLst/>
            <a:ahLst/>
            <a:cxnLst/>
            <a:rect l="l" t="t" r="r" b="b"/>
            <a:pathLst>
              <a:path w="9509383" h="3250480">
                <a:moveTo>
                  <a:pt x="0" y="0"/>
                </a:moveTo>
                <a:lnTo>
                  <a:pt x="9509383" y="0"/>
                </a:lnTo>
                <a:lnTo>
                  <a:pt x="9509383" y="3250480"/>
                </a:lnTo>
                <a:lnTo>
                  <a:pt x="0" y="325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8659" y="837205"/>
            <a:ext cx="4592124" cy="3673699"/>
          </a:xfrm>
          <a:custGeom>
            <a:avLst/>
            <a:gdLst/>
            <a:ahLst/>
            <a:cxnLst/>
            <a:rect l="l" t="t" r="r" b="b"/>
            <a:pathLst>
              <a:path w="6888186" h="5510549">
                <a:moveTo>
                  <a:pt x="0" y="0"/>
                </a:moveTo>
                <a:lnTo>
                  <a:pt x="6888185" y="0"/>
                </a:lnTo>
                <a:lnTo>
                  <a:pt x="6888185" y="5510549"/>
                </a:lnTo>
                <a:lnTo>
                  <a:pt x="0" y="5510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497486" y="-491757"/>
            <a:ext cx="5574021" cy="1935705"/>
          </a:xfrm>
          <a:custGeom>
            <a:avLst/>
            <a:gdLst/>
            <a:ahLst/>
            <a:cxnLst/>
            <a:rect l="l" t="t" r="r" b="b"/>
            <a:pathLst>
              <a:path w="8361032" h="2903558">
                <a:moveTo>
                  <a:pt x="0" y="0"/>
                </a:moveTo>
                <a:lnTo>
                  <a:pt x="8361032" y="0"/>
                </a:lnTo>
                <a:lnTo>
                  <a:pt x="8361032" y="2903558"/>
                </a:lnTo>
                <a:lnTo>
                  <a:pt x="0" y="2903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9356887" y="1951871"/>
            <a:ext cx="1349278" cy="982380"/>
            <a:chOff x="0" y="0"/>
            <a:chExt cx="2510506" cy="3881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10506" cy="388101"/>
            </a:xfrm>
            <a:custGeom>
              <a:avLst/>
              <a:gdLst/>
              <a:ahLst/>
              <a:cxnLst/>
              <a:rect l="l" t="t" r="r" b="b"/>
              <a:pathLst>
                <a:path w="2510506" h="388101">
                  <a:moveTo>
                    <a:pt x="40610" y="0"/>
                  </a:moveTo>
                  <a:lnTo>
                    <a:pt x="2469896" y="0"/>
                  </a:lnTo>
                  <a:cubicBezTo>
                    <a:pt x="2492324" y="0"/>
                    <a:pt x="2510506" y="18182"/>
                    <a:pt x="2510506" y="40610"/>
                  </a:cubicBezTo>
                  <a:lnTo>
                    <a:pt x="2510506" y="347491"/>
                  </a:lnTo>
                  <a:cubicBezTo>
                    <a:pt x="2510506" y="358261"/>
                    <a:pt x="2506227" y="368590"/>
                    <a:pt x="2498612" y="376206"/>
                  </a:cubicBezTo>
                  <a:cubicBezTo>
                    <a:pt x="2490996" y="383822"/>
                    <a:pt x="2480666" y="388101"/>
                    <a:pt x="2469896" y="388101"/>
                  </a:cubicBezTo>
                  <a:lnTo>
                    <a:pt x="40610" y="388101"/>
                  </a:lnTo>
                  <a:cubicBezTo>
                    <a:pt x="29839" y="388101"/>
                    <a:pt x="19510" y="383822"/>
                    <a:pt x="11894" y="376206"/>
                  </a:cubicBezTo>
                  <a:cubicBezTo>
                    <a:pt x="4279" y="368590"/>
                    <a:pt x="0" y="358261"/>
                    <a:pt x="0" y="347491"/>
                  </a:cubicBezTo>
                  <a:lnTo>
                    <a:pt x="0" y="40610"/>
                  </a:lnTo>
                  <a:cubicBezTo>
                    <a:pt x="0" y="29839"/>
                    <a:pt x="4279" y="19510"/>
                    <a:pt x="11894" y="11894"/>
                  </a:cubicBezTo>
                  <a:cubicBezTo>
                    <a:pt x="19510" y="4279"/>
                    <a:pt x="29839" y="0"/>
                    <a:pt x="4061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10506" cy="4262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109563" y="2243407"/>
            <a:ext cx="1762849" cy="481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00"/>
              </a:lnSpc>
            </a:pPr>
            <a:r>
              <a:rPr lang="en-US" sz="4000" spc="-99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TRUE</a:t>
            </a:r>
          </a:p>
        </p:txBody>
      </p:sp>
      <p:sp>
        <p:nvSpPr>
          <p:cNvPr id="16" name="Freeform 16"/>
          <p:cNvSpPr/>
          <p:nvPr/>
        </p:nvSpPr>
        <p:spPr>
          <a:xfrm>
            <a:off x="5372087" y="-3197603"/>
            <a:ext cx="4592124" cy="3673699"/>
          </a:xfrm>
          <a:custGeom>
            <a:avLst/>
            <a:gdLst/>
            <a:ahLst/>
            <a:cxnLst/>
            <a:rect l="l" t="t" r="r" b="b"/>
            <a:pathLst>
              <a:path w="6888186" h="5510549">
                <a:moveTo>
                  <a:pt x="0" y="0"/>
                </a:moveTo>
                <a:lnTo>
                  <a:pt x="6888186" y="0"/>
                </a:lnTo>
                <a:lnTo>
                  <a:pt x="6888186" y="5510549"/>
                </a:lnTo>
                <a:lnTo>
                  <a:pt x="0" y="5510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/>
          <p:nvPr/>
        </p:nvGrpSpPr>
        <p:grpSpPr>
          <a:xfrm>
            <a:off x="216396" y="2977558"/>
            <a:ext cx="9140492" cy="3673699"/>
            <a:chOff x="0" y="0"/>
            <a:chExt cx="2510506" cy="60574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510506" cy="605747"/>
            </a:xfrm>
            <a:custGeom>
              <a:avLst/>
              <a:gdLst/>
              <a:ahLst/>
              <a:cxnLst/>
              <a:rect l="l" t="t" r="r" b="b"/>
              <a:pathLst>
                <a:path w="2510506" h="605747">
                  <a:moveTo>
                    <a:pt x="40610" y="0"/>
                  </a:moveTo>
                  <a:lnTo>
                    <a:pt x="2469896" y="0"/>
                  </a:lnTo>
                  <a:cubicBezTo>
                    <a:pt x="2492324" y="0"/>
                    <a:pt x="2510506" y="18182"/>
                    <a:pt x="2510506" y="40610"/>
                  </a:cubicBezTo>
                  <a:lnTo>
                    <a:pt x="2510506" y="565137"/>
                  </a:lnTo>
                  <a:cubicBezTo>
                    <a:pt x="2510506" y="575907"/>
                    <a:pt x="2506227" y="586237"/>
                    <a:pt x="2498612" y="593853"/>
                  </a:cubicBezTo>
                  <a:cubicBezTo>
                    <a:pt x="2490996" y="601468"/>
                    <a:pt x="2480666" y="605747"/>
                    <a:pt x="2469896" y="605747"/>
                  </a:cubicBezTo>
                  <a:lnTo>
                    <a:pt x="40610" y="605747"/>
                  </a:lnTo>
                  <a:cubicBezTo>
                    <a:pt x="29839" y="605747"/>
                    <a:pt x="19510" y="601468"/>
                    <a:pt x="11894" y="593853"/>
                  </a:cubicBezTo>
                  <a:cubicBezTo>
                    <a:pt x="4279" y="586237"/>
                    <a:pt x="0" y="575907"/>
                    <a:pt x="0" y="565137"/>
                  </a:cubicBezTo>
                  <a:lnTo>
                    <a:pt x="0" y="40610"/>
                  </a:lnTo>
                  <a:cubicBezTo>
                    <a:pt x="0" y="29839"/>
                    <a:pt x="4279" y="19510"/>
                    <a:pt x="11894" y="11894"/>
                  </a:cubicBezTo>
                  <a:cubicBezTo>
                    <a:pt x="19510" y="4279"/>
                    <a:pt x="29839" y="0"/>
                    <a:pt x="40610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510506" cy="6438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427221" y="6204078"/>
            <a:ext cx="2256012" cy="1181330"/>
          </a:xfrm>
          <a:custGeom>
            <a:avLst/>
            <a:gdLst/>
            <a:ahLst/>
            <a:cxnLst/>
            <a:rect l="l" t="t" r="r" b="b"/>
            <a:pathLst>
              <a:path w="3384018" h="1771995">
                <a:moveTo>
                  <a:pt x="0" y="0"/>
                </a:moveTo>
                <a:lnTo>
                  <a:pt x="3384018" y="0"/>
                </a:lnTo>
                <a:lnTo>
                  <a:pt x="3384018" y="1771995"/>
                </a:lnTo>
                <a:lnTo>
                  <a:pt x="0" y="1771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199599" y="5777619"/>
            <a:ext cx="2411159" cy="1183660"/>
          </a:xfrm>
          <a:custGeom>
            <a:avLst/>
            <a:gdLst/>
            <a:ahLst/>
            <a:cxnLst/>
            <a:rect l="l" t="t" r="r" b="b"/>
            <a:pathLst>
              <a:path w="3616739" h="1775490">
                <a:moveTo>
                  <a:pt x="0" y="0"/>
                </a:moveTo>
                <a:lnTo>
                  <a:pt x="3616739" y="0"/>
                </a:lnTo>
                <a:lnTo>
                  <a:pt x="3616739" y="1775490"/>
                </a:lnTo>
                <a:lnTo>
                  <a:pt x="0" y="17754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284496" y="6267335"/>
            <a:ext cx="2612524" cy="1301512"/>
          </a:xfrm>
          <a:custGeom>
            <a:avLst/>
            <a:gdLst/>
            <a:ahLst/>
            <a:cxnLst/>
            <a:rect l="l" t="t" r="r" b="b"/>
            <a:pathLst>
              <a:path w="3918786" h="1952268">
                <a:moveTo>
                  <a:pt x="0" y="0"/>
                </a:moveTo>
                <a:lnTo>
                  <a:pt x="3918786" y="0"/>
                </a:lnTo>
                <a:lnTo>
                  <a:pt x="3918786" y="1952268"/>
                </a:lnTo>
                <a:lnTo>
                  <a:pt x="0" y="19522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3937103" y="6369449"/>
            <a:ext cx="1085499" cy="1301512"/>
          </a:xfrm>
          <a:custGeom>
            <a:avLst/>
            <a:gdLst/>
            <a:ahLst/>
            <a:cxnLst/>
            <a:rect l="l" t="t" r="r" b="b"/>
            <a:pathLst>
              <a:path w="1628248" h="1952268">
                <a:moveTo>
                  <a:pt x="1628248" y="0"/>
                </a:moveTo>
                <a:lnTo>
                  <a:pt x="0" y="0"/>
                </a:lnTo>
                <a:lnTo>
                  <a:pt x="0" y="1952268"/>
                </a:lnTo>
                <a:lnTo>
                  <a:pt x="1628248" y="1952268"/>
                </a:lnTo>
                <a:lnTo>
                  <a:pt x="162824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14067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228003" y="6336689"/>
            <a:ext cx="1098573" cy="1317189"/>
          </a:xfrm>
          <a:custGeom>
            <a:avLst/>
            <a:gdLst/>
            <a:ahLst/>
            <a:cxnLst/>
            <a:rect l="l" t="t" r="r" b="b"/>
            <a:pathLst>
              <a:path w="1647860" h="1975783">
                <a:moveTo>
                  <a:pt x="0" y="0"/>
                </a:moveTo>
                <a:lnTo>
                  <a:pt x="1647860" y="0"/>
                </a:lnTo>
                <a:lnTo>
                  <a:pt x="1647860" y="1975783"/>
                </a:lnTo>
                <a:lnTo>
                  <a:pt x="0" y="19757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140675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C23851F0-FC6E-3B6D-B5D7-FE48796CFBFA}"/>
              </a:ext>
            </a:extLst>
          </p:cNvPr>
          <p:cNvSpPr txBox="1"/>
          <p:nvPr/>
        </p:nvSpPr>
        <p:spPr>
          <a:xfrm>
            <a:off x="109728" y="-1065"/>
            <a:ext cx="1202692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5. Work in pairs. Decide if the statements below are 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TRUE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 or 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FALSE</a:t>
            </a:r>
            <a:r>
              <a:rPr kumimoji="0" lang="en-US" sz="4400" b="0" i="0" u="none" strike="noStrike" kern="1200" cap="none" spc="-300" normalizeH="0" baseline="0" noProof="0" dirty="0">
                <a:ln>
                  <a:noFill/>
                </a:ln>
                <a:solidFill>
                  <a:srgbClr val="6E954B"/>
                </a:solidFill>
                <a:effectLst/>
                <a:uLnTx/>
                <a:uFillTx/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 about life in Viet Nam 40 years ago. Share your answers with the class. </a:t>
            </a:r>
          </a:p>
        </p:txBody>
      </p:sp>
      <p:grpSp>
        <p:nvGrpSpPr>
          <p:cNvPr id="28" name="Group 12">
            <a:extLst>
              <a:ext uri="{FF2B5EF4-FFF2-40B4-BE49-F238E27FC236}">
                <a16:creationId xmlns:a16="http://schemas.microsoft.com/office/drawing/2014/main" id="{2965E493-DE81-8BCD-0F0E-C68EEDB5DB58}"/>
              </a:ext>
            </a:extLst>
          </p:cNvPr>
          <p:cNvGrpSpPr/>
          <p:nvPr/>
        </p:nvGrpSpPr>
        <p:grpSpPr>
          <a:xfrm>
            <a:off x="10787375" y="1963419"/>
            <a:ext cx="1349278" cy="982380"/>
            <a:chOff x="0" y="0"/>
            <a:chExt cx="2510506" cy="388101"/>
          </a:xfrm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AED90E58-C59C-ED5B-49C1-A9DE95E73862}"/>
                </a:ext>
              </a:extLst>
            </p:cNvPr>
            <p:cNvSpPr/>
            <p:nvPr/>
          </p:nvSpPr>
          <p:spPr>
            <a:xfrm>
              <a:off x="0" y="0"/>
              <a:ext cx="2510506" cy="388101"/>
            </a:xfrm>
            <a:custGeom>
              <a:avLst/>
              <a:gdLst/>
              <a:ahLst/>
              <a:cxnLst/>
              <a:rect l="l" t="t" r="r" b="b"/>
              <a:pathLst>
                <a:path w="2510506" h="388101">
                  <a:moveTo>
                    <a:pt x="40610" y="0"/>
                  </a:moveTo>
                  <a:lnTo>
                    <a:pt x="2469896" y="0"/>
                  </a:lnTo>
                  <a:cubicBezTo>
                    <a:pt x="2492324" y="0"/>
                    <a:pt x="2510506" y="18182"/>
                    <a:pt x="2510506" y="40610"/>
                  </a:cubicBezTo>
                  <a:lnTo>
                    <a:pt x="2510506" y="347491"/>
                  </a:lnTo>
                  <a:cubicBezTo>
                    <a:pt x="2510506" y="358261"/>
                    <a:pt x="2506227" y="368590"/>
                    <a:pt x="2498612" y="376206"/>
                  </a:cubicBezTo>
                  <a:cubicBezTo>
                    <a:pt x="2490996" y="383822"/>
                    <a:pt x="2480666" y="388101"/>
                    <a:pt x="2469896" y="388101"/>
                  </a:cubicBezTo>
                  <a:lnTo>
                    <a:pt x="40610" y="388101"/>
                  </a:lnTo>
                  <a:cubicBezTo>
                    <a:pt x="29839" y="388101"/>
                    <a:pt x="19510" y="383822"/>
                    <a:pt x="11894" y="376206"/>
                  </a:cubicBezTo>
                  <a:cubicBezTo>
                    <a:pt x="4279" y="368590"/>
                    <a:pt x="0" y="358261"/>
                    <a:pt x="0" y="347491"/>
                  </a:cubicBezTo>
                  <a:lnTo>
                    <a:pt x="0" y="40610"/>
                  </a:lnTo>
                  <a:cubicBezTo>
                    <a:pt x="0" y="29839"/>
                    <a:pt x="4279" y="19510"/>
                    <a:pt x="11894" y="11894"/>
                  </a:cubicBezTo>
                  <a:cubicBezTo>
                    <a:pt x="19510" y="4279"/>
                    <a:pt x="29839" y="0"/>
                    <a:pt x="40610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  <p:sp>
          <p:nvSpPr>
            <p:cNvPr id="30" name="TextBox 14">
              <a:extLst>
                <a:ext uri="{FF2B5EF4-FFF2-40B4-BE49-F238E27FC236}">
                  <a16:creationId xmlns:a16="http://schemas.microsoft.com/office/drawing/2014/main" id="{C3C0C946-1139-FF59-1291-0FE90EF5C3D7}"/>
                </a:ext>
              </a:extLst>
            </p:cNvPr>
            <p:cNvSpPr txBox="1"/>
            <p:nvPr/>
          </p:nvSpPr>
          <p:spPr>
            <a:xfrm>
              <a:off x="0" y="-38100"/>
              <a:ext cx="2510506" cy="4262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STHupo" panose="02010800040101010101" pitchFamily="2" charset="-122"/>
                <a:ea typeface="STHupo" panose="02010800040101010101" pitchFamily="2" charset="-122"/>
              </a:endParaRPr>
            </a:p>
          </p:txBody>
        </p:sp>
      </p:grpSp>
      <p:sp>
        <p:nvSpPr>
          <p:cNvPr id="31" name="TextBox 15">
            <a:extLst>
              <a:ext uri="{FF2B5EF4-FFF2-40B4-BE49-F238E27FC236}">
                <a16:creationId xmlns:a16="http://schemas.microsoft.com/office/drawing/2014/main" id="{CB4106B9-A183-6C09-F9C9-4913F4A241CD}"/>
              </a:ext>
            </a:extLst>
          </p:cNvPr>
          <p:cNvSpPr txBox="1"/>
          <p:nvPr/>
        </p:nvSpPr>
        <p:spPr>
          <a:xfrm>
            <a:off x="10533226" y="2235528"/>
            <a:ext cx="1762849" cy="481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00"/>
              </a:lnSpc>
            </a:pPr>
            <a:r>
              <a:rPr lang="en-US" sz="4000" spc="-99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FALSE</a:t>
            </a: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696EC28E-1C2C-35A5-7026-C8261B87278E}"/>
              </a:ext>
            </a:extLst>
          </p:cNvPr>
          <p:cNvSpPr txBox="1"/>
          <p:nvPr/>
        </p:nvSpPr>
        <p:spPr>
          <a:xfrm>
            <a:off x="1281774" y="2064737"/>
            <a:ext cx="572248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40 years ago, ______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0A9FCD26-DC38-36B5-B005-0CB55956A7C7}"/>
              </a:ext>
            </a:extLst>
          </p:cNvPr>
          <p:cNvSpPr txBox="1"/>
          <p:nvPr/>
        </p:nvSpPr>
        <p:spPr>
          <a:xfrm>
            <a:off x="292503" y="3250809"/>
            <a:ext cx="947610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1.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school children didn’t wear uniforms.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2.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no Vietnamese student could go and study abroad.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3.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most people wrote letters instead of writing emails or texting messages.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4.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bicycles were the main means of transportation.</a:t>
            </a:r>
          </a:p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5.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Script MT Bold" panose="03040602040607080904" pitchFamily="66" charset="0"/>
              </a:rPr>
              <a:t> </a:t>
            </a:r>
            <a:r>
              <a:rPr lang="en-US" sz="3200" dirty="0">
                <a:latin typeface="Script MT Bold" panose="03040602040607080904" pitchFamily="66" charset="0"/>
              </a:rPr>
              <a:t>people lit firecrackers at Tet and weddings</a:t>
            </a:r>
          </a:p>
        </p:txBody>
      </p:sp>
      <p:sp>
        <p:nvSpPr>
          <p:cNvPr id="36" name="Graphic 34" descr="Badge Cross with solid fill">
            <a:extLst>
              <a:ext uri="{FF2B5EF4-FFF2-40B4-BE49-F238E27FC236}">
                <a16:creationId xmlns:a16="http://schemas.microsoft.com/office/drawing/2014/main" id="{AE029412-54BE-22E2-5FD8-583674EE51BA}"/>
              </a:ext>
            </a:extLst>
          </p:cNvPr>
          <p:cNvSpPr/>
          <p:nvPr/>
        </p:nvSpPr>
        <p:spPr>
          <a:xfrm>
            <a:off x="11185107" y="3728336"/>
            <a:ext cx="519213" cy="559796"/>
          </a:xfrm>
          <a:custGeom>
            <a:avLst/>
            <a:gdLst>
              <a:gd name="connsiteX0" fmla="*/ 361769 w 723518"/>
              <a:gd name="connsiteY0" fmla="*/ 0 h 723519"/>
              <a:gd name="connsiteX1" fmla="*/ 0 w 723518"/>
              <a:gd name="connsiteY1" fmla="*/ 361750 h 723519"/>
              <a:gd name="connsiteX2" fmla="*/ 361750 w 723518"/>
              <a:gd name="connsiteY2" fmla="*/ 723519 h 723519"/>
              <a:gd name="connsiteX3" fmla="*/ 723519 w 723518"/>
              <a:gd name="connsiteY3" fmla="*/ 361769 h 723519"/>
              <a:gd name="connsiteX4" fmla="*/ 723519 w 723518"/>
              <a:gd name="connsiteY4" fmla="*/ 361731 h 723519"/>
              <a:gd name="connsiteX5" fmla="*/ 362055 w 723518"/>
              <a:gd name="connsiteY5" fmla="*/ 0 h 723519"/>
              <a:gd name="connsiteX6" fmla="*/ 361769 w 723518"/>
              <a:gd name="connsiteY6" fmla="*/ 0 h 723519"/>
              <a:gd name="connsiteX7" fmla="*/ 523408 w 723518"/>
              <a:gd name="connsiteY7" fmla="*/ 477860 h 723519"/>
              <a:gd name="connsiteX8" fmla="*/ 477869 w 723518"/>
              <a:gd name="connsiteY8" fmla="*/ 523399 h 723519"/>
              <a:gd name="connsiteX9" fmla="*/ 361769 w 723518"/>
              <a:gd name="connsiteY9" fmla="*/ 407280 h 723519"/>
              <a:gd name="connsiteX10" fmla="*/ 245707 w 723518"/>
              <a:gd name="connsiteY10" fmla="*/ 523380 h 723519"/>
              <a:gd name="connsiteX11" fmla="*/ 200168 w 723518"/>
              <a:gd name="connsiteY11" fmla="*/ 477841 h 723519"/>
              <a:gd name="connsiteX12" fmla="*/ 316192 w 723518"/>
              <a:gd name="connsiteY12" fmla="*/ 361731 h 723519"/>
              <a:gd name="connsiteX13" fmla="*/ 200120 w 723518"/>
              <a:gd name="connsiteY13" fmla="*/ 245631 h 723519"/>
              <a:gd name="connsiteX14" fmla="*/ 245707 w 723518"/>
              <a:gd name="connsiteY14" fmla="*/ 200092 h 723519"/>
              <a:gd name="connsiteX15" fmla="*/ 361769 w 723518"/>
              <a:gd name="connsiteY15" fmla="*/ 316230 h 723519"/>
              <a:gd name="connsiteX16" fmla="*/ 477869 w 723518"/>
              <a:gd name="connsiteY16" fmla="*/ 200092 h 723519"/>
              <a:gd name="connsiteX17" fmla="*/ 523408 w 723518"/>
              <a:gd name="connsiteY17" fmla="*/ 245631 h 723519"/>
              <a:gd name="connsiteX18" fmla="*/ 407308 w 723518"/>
              <a:gd name="connsiteY18" fmla="*/ 361731 h 72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3518" h="723519">
                <a:moveTo>
                  <a:pt x="361769" y="0"/>
                </a:moveTo>
                <a:cubicBezTo>
                  <a:pt x="161975" y="-5"/>
                  <a:pt x="6" y="161956"/>
                  <a:pt x="0" y="361750"/>
                </a:cubicBezTo>
                <a:cubicBezTo>
                  <a:pt x="-6" y="561545"/>
                  <a:pt x="161955" y="723513"/>
                  <a:pt x="361750" y="723519"/>
                </a:cubicBezTo>
                <a:cubicBezTo>
                  <a:pt x="561545" y="723524"/>
                  <a:pt x="723513" y="561564"/>
                  <a:pt x="723519" y="361769"/>
                </a:cubicBezTo>
                <a:cubicBezTo>
                  <a:pt x="723519" y="361757"/>
                  <a:pt x="723519" y="361743"/>
                  <a:pt x="723519" y="361731"/>
                </a:cubicBezTo>
                <a:cubicBezTo>
                  <a:pt x="723592" y="162026"/>
                  <a:pt x="561760" y="73"/>
                  <a:pt x="362055" y="0"/>
                </a:cubicBezTo>
                <a:cubicBezTo>
                  <a:pt x="361960" y="0"/>
                  <a:pt x="361864" y="0"/>
                  <a:pt x="361769" y="0"/>
                </a:cubicBezTo>
                <a:close/>
                <a:moveTo>
                  <a:pt x="523408" y="477860"/>
                </a:moveTo>
                <a:lnTo>
                  <a:pt x="477869" y="523399"/>
                </a:lnTo>
                <a:lnTo>
                  <a:pt x="361769" y="407280"/>
                </a:lnTo>
                <a:lnTo>
                  <a:pt x="245707" y="523380"/>
                </a:lnTo>
                <a:lnTo>
                  <a:pt x="200168" y="477841"/>
                </a:lnTo>
                <a:lnTo>
                  <a:pt x="316192" y="361731"/>
                </a:lnTo>
                <a:lnTo>
                  <a:pt x="200120" y="245631"/>
                </a:lnTo>
                <a:lnTo>
                  <a:pt x="245707" y="200092"/>
                </a:lnTo>
                <a:lnTo>
                  <a:pt x="361769" y="316230"/>
                </a:lnTo>
                <a:lnTo>
                  <a:pt x="477869" y="200092"/>
                </a:lnTo>
                <a:lnTo>
                  <a:pt x="523408" y="245631"/>
                </a:lnTo>
                <a:lnTo>
                  <a:pt x="407308" y="361731"/>
                </a:ln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34" descr="Badge Cross with solid fill">
            <a:extLst>
              <a:ext uri="{FF2B5EF4-FFF2-40B4-BE49-F238E27FC236}">
                <a16:creationId xmlns:a16="http://schemas.microsoft.com/office/drawing/2014/main" id="{CE2892F0-4AD0-8555-1202-1FA907F46790}"/>
              </a:ext>
            </a:extLst>
          </p:cNvPr>
          <p:cNvSpPr/>
          <p:nvPr/>
        </p:nvSpPr>
        <p:spPr>
          <a:xfrm>
            <a:off x="11203395" y="3146214"/>
            <a:ext cx="519213" cy="559796"/>
          </a:xfrm>
          <a:custGeom>
            <a:avLst/>
            <a:gdLst>
              <a:gd name="connsiteX0" fmla="*/ 361769 w 723518"/>
              <a:gd name="connsiteY0" fmla="*/ 0 h 723519"/>
              <a:gd name="connsiteX1" fmla="*/ 0 w 723518"/>
              <a:gd name="connsiteY1" fmla="*/ 361750 h 723519"/>
              <a:gd name="connsiteX2" fmla="*/ 361750 w 723518"/>
              <a:gd name="connsiteY2" fmla="*/ 723519 h 723519"/>
              <a:gd name="connsiteX3" fmla="*/ 723519 w 723518"/>
              <a:gd name="connsiteY3" fmla="*/ 361769 h 723519"/>
              <a:gd name="connsiteX4" fmla="*/ 723519 w 723518"/>
              <a:gd name="connsiteY4" fmla="*/ 361731 h 723519"/>
              <a:gd name="connsiteX5" fmla="*/ 362055 w 723518"/>
              <a:gd name="connsiteY5" fmla="*/ 0 h 723519"/>
              <a:gd name="connsiteX6" fmla="*/ 361769 w 723518"/>
              <a:gd name="connsiteY6" fmla="*/ 0 h 723519"/>
              <a:gd name="connsiteX7" fmla="*/ 523408 w 723518"/>
              <a:gd name="connsiteY7" fmla="*/ 477860 h 723519"/>
              <a:gd name="connsiteX8" fmla="*/ 477869 w 723518"/>
              <a:gd name="connsiteY8" fmla="*/ 523399 h 723519"/>
              <a:gd name="connsiteX9" fmla="*/ 361769 w 723518"/>
              <a:gd name="connsiteY9" fmla="*/ 407280 h 723519"/>
              <a:gd name="connsiteX10" fmla="*/ 245707 w 723518"/>
              <a:gd name="connsiteY10" fmla="*/ 523380 h 723519"/>
              <a:gd name="connsiteX11" fmla="*/ 200168 w 723518"/>
              <a:gd name="connsiteY11" fmla="*/ 477841 h 723519"/>
              <a:gd name="connsiteX12" fmla="*/ 316192 w 723518"/>
              <a:gd name="connsiteY12" fmla="*/ 361731 h 723519"/>
              <a:gd name="connsiteX13" fmla="*/ 200120 w 723518"/>
              <a:gd name="connsiteY13" fmla="*/ 245631 h 723519"/>
              <a:gd name="connsiteX14" fmla="*/ 245707 w 723518"/>
              <a:gd name="connsiteY14" fmla="*/ 200092 h 723519"/>
              <a:gd name="connsiteX15" fmla="*/ 361769 w 723518"/>
              <a:gd name="connsiteY15" fmla="*/ 316230 h 723519"/>
              <a:gd name="connsiteX16" fmla="*/ 477869 w 723518"/>
              <a:gd name="connsiteY16" fmla="*/ 200092 h 723519"/>
              <a:gd name="connsiteX17" fmla="*/ 523408 w 723518"/>
              <a:gd name="connsiteY17" fmla="*/ 245631 h 723519"/>
              <a:gd name="connsiteX18" fmla="*/ 407308 w 723518"/>
              <a:gd name="connsiteY18" fmla="*/ 361731 h 72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3518" h="723519">
                <a:moveTo>
                  <a:pt x="361769" y="0"/>
                </a:moveTo>
                <a:cubicBezTo>
                  <a:pt x="161975" y="-5"/>
                  <a:pt x="6" y="161956"/>
                  <a:pt x="0" y="361750"/>
                </a:cubicBezTo>
                <a:cubicBezTo>
                  <a:pt x="-6" y="561545"/>
                  <a:pt x="161955" y="723513"/>
                  <a:pt x="361750" y="723519"/>
                </a:cubicBezTo>
                <a:cubicBezTo>
                  <a:pt x="561545" y="723524"/>
                  <a:pt x="723513" y="561564"/>
                  <a:pt x="723519" y="361769"/>
                </a:cubicBezTo>
                <a:cubicBezTo>
                  <a:pt x="723519" y="361757"/>
                  <a:pt x="723519" y="361743"/>
                  <a:pt x="723519" y="361731"/>
                </a:cubicBezTo>
                <a:cubicBezTo>
                  <a:pt x="723592" y="162026"/>
                  <a:pt x="561760" y="73"/>
                  <a:pt x="362055" y="0"/>
                </a:cubicBezTo>
                <a:cubicBezTo>
                  <a:pt x="361960" y="0"/>
                  <a:pt x="361864" y="0"/>
                  <a:pt x="361769" y="0"/>
                </a:cubicBezTo>
                <a:close/>
                <a:moveTo>
                  <a:pt x="523408" y="477860"/>
                </a:moveTo>
                <a:lnTo>
                  <a:pt x="477869" y="523399"/>
                </a:lnTo>
                <a:lnTo>
                  <a:pt x="361769" y="407280"/>
                </a:lnTo>
                <a:lnTo>
                  <a:pt x="245707" y="523380"/>
                </a:lnTo>
                <a:lnTo>
                  <a:pt x="200168" y="477841"/>
                </a:lnTo>
                <a:lnTo>
                  <a:pt x="316192" y="361731"/>
                </a:lnTo>
                <a:lnTo>
                  <a:pt x="200120" y="245631"/>
                </a:lnTo>
                <a:lnTo>
                  <a:pt x="245707" y="200092"/>
                </a:lnTo>
                <a:lnTo>
                  <a:pt x="361769" y="316230"/>
                </a:lnTo>
                <a:lnTo>
                  <a:pt x="477869" y="200092"/>
                </a:lnTo>
                <a:lnTo>
                  <a:pt x="523408" y="245631"/>
                </a:lnTo>
                <a:lnTo>
                  <a:pt x="407308" y="361731"/>
                </a:ln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Graphic 38" descr="Badge Tick1 with solid fill">
            <a:extLst>
              <a:ext uri="{FF2B5EF4-FFF2-40B4-BE49-F238E27FC236}">
                <a16:creationId xmlns:a16="http://schemas.microsoft.com/office/drawing/2014/main" id="{66C72AE6-9579-4CC5-2D01-7A5411FC43BE}"/>
              </a:ext>
            </a:extLst>
          </p:cNvPr>
          <p:cNvSpPr/>
          <p:nvPr/>
        </p:nvSpPr>
        <p:spPr>
          <a:xfrm>
            <a:off x="9714284" y="5238614"/>
            <a:ext cx="519199" cy="559781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449380 w 723499"/>
              <a:gd name="connsiteY7" fmla="*/ 379028 h 723499"/>
              <a:gd name="connsiteX8" fmla="*/ 290312 w 723499"/>
              <a:gd name="connsiteY8" fmla="*/ 538258 h 723499"/>
              <a:gd name="connsiteX9" fmla="*/ 154010 w 723499"/>
              <a:gd name="connsiteY9" fmla="*/ 401955 h 723499"/>
              <a:gd name="connsiteX10" fmla="*/ 199549 w 723499"/>
              <a:gd name="connsiteY10" fmla="*/ 356416 h 723499"/>
              <a:gd name="connsiteX11" fmla="*/ 290312 w 723499"/>
              <a:gd name="connsiteY11" fmla="*/ 447180 h 723499"/>
              <a:gd name="connsiteX12" fmla="*/ 421757 w 723499"/>
              <a:gd name="connsiteY12" fmla="*/ 314030 h 723499"/>
              <a:gd name="connsiteX13" fmla="*/ 534543 w 723499"/>
              <a:gd name="connsiteY13" fmla="*/ 202673 h 723499"/>
              <a:gd name="connsiteX14" fmla="*/ 538648 w 723499"/>
              <a:gd name="connsiteY14" fmla="*/ 198863 h 723499"/>
              <a:gd name="connsiteX15" fmla="*/ 542458 w 723499"/>
              <a:gd name="connsiteY15" fmla="*/ 194748 h 723499"/>
              <a:gd name="connsiteX16" fmla="*/ 588636 w 723499"/>
              <a:gd name="connsiteY16" fmla="*/ 240287 h 723499"/>
              <a:gd name="connsiteX17" fmla="*/ 449370 w 723499"/>
              <a:gd name="connsiteY17" fmla="*/ 379000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449380" y="379028"/>
                </a:moveTo>
                <a:cubicBezTo>
                  <a:pt x="396675" y="431638"/>
                  <a:pt x="343652" y="484715"/>
                  <a:pt x="290312" y="538258"/>
                </a:cubicBezTo>
                <a:cubicBezTo>
                  <a:pt x="244986" y="492716"/>
                  <a:pt x="199552" y="447282"/>
                  <a:pt x="154010" y="401955"/>
                </a:cubicBezTo>
                <a:lnTo>
                  <a:pt x="199549" y="356416"/>
                </a:lnTo>
                <a:lnTo>
                  <a:pt x="290312" y="447180"/>
                </a:lnTo>
                <a:cubicBezTo>
                  <a:pt x="334375" y="402482"/>
                  <a:pt x="378190" y="358099"/>
                  <a:pt x="421757" y="314030"/>
                </a:cubicBezTo>
                <a:cubicBezTo>
                  <a:pt x="465296" y="269967"/>
                  <a:pt x="489385" y="246317"/>
                  <a:pt x="534543" y="202673"/>
                </a:cubicBezTo>
                <a:cubicBezTo>
                  <a:pt x="535810" y="201406"/>
                  <a:pt x="537172" y="200149"/>
                  <a:pt x="538648" y="198863"/>
                </a:cubicBezTo>
                <a:cubicBezTo>
                  <a:pt x="540079" y="197649"/>
                  <a:pt x="541358" y="196268"/>
                  <a:pt x="542458" y="194748"/>
                </a:cubicBezTo>
                <a:lnTo>
                  <a:pt x="588636" y="240287"/>
                </a:lnTo>
                <a:cubicBezTo>
                  <a:pt x="535000" y="293627"/>
                  <a:pt x="502082" y="326393"/>
                  <a:pt x="449370" y="379000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Graphic 38" descr="Badge Tick1 with solid fill">
            <a:extLst>
              <a:ext uri="{FF2B5EF4-FFF2-40B4-BE49-F238E27FC236}">
                <a16:creationId xmlns:a16="http://schemas.microsoft.com/office/drawing/2014/main" id="{9413E980-4C59-2342-EA6C-BF1B51D09E27}"/>
              </a:ext>
            </a:extLst>
          </p:cNvPr>
          <p:cNvSpPr/>
          <p:nvPr/>
        </p:nvSpPr>
        <p:spPr>
          <a:xfrm>
            <a:off x="9709666" y="4421103"/>
            <a:ext cx="519199" cy="559781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449380 w 723499"/>
              <a:gd name="connsiteY7" fmla="*/ 379028 h 723499"/>
              <a:gd name="connsiteX8" fmla="*/ 290312 w 723499"/>
              <a:gd name="connsiteY8" fmla="*/ 538258 h 723499"/>
              <a:gd name="connsiteX9" fmla="*/ 154010 w 723499"/>
              <a:gd name="connsiteY9" fmla="*/ 401955 h 723499"/>
              <a:gd name="connsiteX10" fmla="*/ 199549 w 723499"/>
              <a:gd name="connsiteY10" fmla="*/ 356416 h 723499"/>
              <a:gd name="connsiteX11" fmla="*/ 290312 w 723499"/>
              <a:gd name="connsiteY11" fmla="*/ 447180 h 723499"/>
              <a:gd name="connsiteX12" fmla="*/ 421757 w 723499"/>
              <a:gd name="connsiteY12" fmla="*/ 314030 h 723499"/>
              <a:gd name="connsiteX13" fmla="*/ 534543 w 723499"/>
              <a:gd name="connsiteY13" fmla="*/ 202673 h 723499"/>
              <a:gd name="connsiteX14" fmla="*/ 538648 w 723499"/>
              <a:gd name="connsiteY14" fmla="*/ 198863 h 723499"/>
              <a:gd name="connsiteX15" fmla="*/ 542458 w 723499"/>
              <a:gd name="connsiteY15" fmla="*/ 194748 h 723499"/>
              <a:gd name="connsiteX16" fmla="*/ 588636 w 723499"/>
              <a:gd name="connsiteY16" fmla="*/ 240287 h 723499"/>
              <a:gd name="connsiteX17" fmla="*/ 449370 w 723499"/>
              <a:gd name="connsiteY17" fmla="*/ 379000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449380" y="379028"/>
                </a:moveTo>
                <a:cubicBezTo>
                  <a:pt x="396675" y="431638"/>
                  <a:pt x="343652" y="484715"/>
                  <a:pt x="290312" y="538258"/>
                </a:cubicBezTo>
                <a:cubicBezTo>
                  <a:pt x="244986" y="492716"/>
                  <a:pt x="199552" y="447282"/>
                  <a:pt x="154010" y="401955"/>
                </a:cubicBezTo>
                <a:lnTo>
                  <a:pt x="199549" y="356416"/>
                </a:lnTo>
                <a:lnTo>
                  <a:pt x="290312" y="447180"/>
                </a:lnTo>
                <a:cubicBezTo>
                  <a:pt x="334375" y="402482"/>
                  <a:pt x="378190" y="358099"/>
                  <a:pt x="421757" y="314030"/>
                </a:cubicBezTo>
                <a:cubicBezTo>
                  <a:pt x="465296" y="269967"/>
                  <a:pt x="489385" y="246317"/>
                  <a:pt x="534543" y="202673"/>
                </a:cubicBezTo>
                <a:cubicBezTo>
                  <a:pt x="535810" y="201406"/>
                  <a:pt x="537172" y="200149"/>
                  <a:pt x="538648" y="198863"/>
                </a:cubicBezTo>
                <a:cubicBezTo>
                  <a:pt x="540079" y="197649"/>
                  <a:pt x="541358" y="196268"/>
                  <a:pt x="542458" y="194748"/>
                </a:cubicBezTo>
                <a:lnTo>
                  <a:pt x="588636" y="240287"/>
                </a:lnTo>
                <a:cubicBezTo>
                  <a:pt x="535000" y="293627"/>
                  <a:pt x="502082" y="326393"/>
                  <a:pt x="449370" y="379000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Graphic 38" descr="Badge Tick1 with solid fill">
            <a:extLst>
              <a:ext uri="{FF2B5EF4-FFF2-40B4-BE49-F238E27FC236}">
                <a16:creationId xmlns:a16="http://schemas.microsoft.com/office/drawing/2014/main" id="{2691BCFC-9208-9968-4210-0E1E37C4B945}"/>
              </a:ext>
            </a:extLst>
          </p:cNvPr>
          <p:cNvSpPr/>
          <p:nvPr/>
        </p:nvSpPr>
        <p:spPr>
          <a:xfrm>
            <a:off x="9700000" y="5898410"/>
            <a:ext cx="519200" cy="559782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449380 w 723499"/>
              <a:gd name="connsiteY7" fmla="*/ 379028 h 723499"/>
              <a:gd name="connsiteX8" fmla="*/ 290312 w 723499"/>
              <a:gd name="connsiteY8" fmla="*/ 538258 h 723499"/>
              <a:gd name="connsiteX9" fmla="*/ 154010 w 723499"/>
              <a:gd name="connsiteY9" fmla="*/ 401955 h 723499"/>
              <a:gd name="connsiteX10" fmla="*/ 199549 w 723499"/>
              <a:gd name="connsiteY10" fmla="*/ 356416 h 723499"/>
              <a:gd name="connsiteX11" fmla="*/ 290312 w 723499"/>
              <a:gd name="connsiteY11" fmla="*/ 447180 h 723499"/>
              <a:gd name="connsiteX12" fmla="*/ 421757 w 723499"/>
              <a:gd name="connsiteY12" fmla="*/ 314030 h 723499"/>
              <a:gd name="connsiteX13" fmla="*/ 534543 w 723499"/>
              <a:gd name="connsiteY13" fmla="*/ 202673 h 723499"/>
              <a:gd name="connsiteX14" fmla="*/ 538648 w 723499"/>
              <a:gd name="connsiteY14" fmla="*/ 198863 h 723499"/>
              <a:gd name="connsiteX15" fmla="*/ 542458 w 723499"/>
              <a:gd name="connsiteY15" fmla="*/ 194748 h 723499"/>
              <a:gd name="connsiteX16" fmla="*/ 588636 w 723499"/>
              <a:gd name="connsiteY16" fmla="*/ 240287 h 723499"/>
              <a:gd name="connsiteX17" fmla="*/ 449370 w 723499"/>
              <a:gd name="connsiteY17" fmla="*/ 379000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449380" y="379028"/>
                </a:moveTo>
                <a:cubicBezTo>
                  <a:pt x="396675" y="431638"/>
                  <a:pt x="343652" y="484715"/>
                  <a:pt x="290312" y="538258"/>
                </a:cubicBezTo>
                <a:cubicBezTo>
                  <a:pt x="244986" y="492716"/>
                  <a:pt x="199552" y="447282"/>
                  <a:pt x="154010" y="401955"/>
                </a:cubicBezTo>
                <a:lnTo>
                  <a:pt x="199549" y="356416"/>
                </a:lnTo>
                <a:lnTo>
                  <a:pt x="290312" y="447180"/>
                </a:lnTo>
                <a:cubicBezTo>
                  <a:pt x="334375" y="402482"/>
                  <a:pt x="378190" y="358099"/>
                  <a:pt x="421757" y="314030"/>
                </a:cubicBezTo>
                <a:cubicBezTo>
                  <a:pt x="465296" y="269967"/>
                  <a:pt x="489385" y="246317"/>
                  <a:pt x="534543" y="202673"/>
                </a:cubicBezTo>
                <a:cubicBezTo>
                  <a:pt x="535810" y="201406"/>
                  <a:pt x="537172" y="200149"/>
                  <a:pt x="538648" y="198863"/>
                </a:cubicBezTo>
                <a:cubicBezTo>
                  <a:pt x="540079" y="197649"/>
                  <a:pt x="541358" y="196268"/>
                  <a:pt x="542458" y="194748"/>
                </a:cubicBezTo>
                <a:lnTo>
                  <a:pt x="588636" y="240287"/>
                </a:lnTo>
                <a:cubicBezTo>
                  <a:pt x="535000" y="293627"/>
                  <a:pt x="502082" y="326393"/>
                  <a:pt x="449370" y="379000"/>
                </a:cubicBezTo>
                <a:close/>
              </a:path>
            </a:pathLst>
          </a:custGeom>
          <a:solidFill>
            <a:srgbClr val="FF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1"/>
      <p:bldP spid="36" grpId="0" animBg="1"/>
      <p:bldP spid="37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443304"/>
            <a:ext cx="12228651" cy="11231993"/>
          </a:xfrm>
          <a:custGeom>
            <a:avLst/>
            <a:gdLst/>
            <a:ahLst/>
            <a:cxnLst/>
            <a:rect l="l" t="t" r="r" b="b"/>
            <a:pathLst>
              <a:path w="18342976" h="16847990">
                <a:moveTo>
                  <a:pt x="0" y="0"/>
                </a:moveTo>
                <a:lnTo>
                  <a:pt x="18342976" y="0"/>
                </a:lnTo>
                <a:lnTo>
                  <a:pt x="18342976" y="16847989"/>
                </a:lnTo>
                <a:lnTo>
                  <a:pt x="0" y="1684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1577" y="1861969"/>
            <a:ext cx="12228651" cy="11231993"/>
          </a:xfrm>
          <a:custGeom>
            <a:avLst/>
            <a:gdLst/>
            <a:ahLst/>
            <a:cxnLst/>
            <a:rect l="l" t="t" r="r" b="b"/>
            <a:pathLst>
              <a:path w="18342976" h="16847990">
                <a:moveTo>
                  <a:pt x="0" y="0"/>
                </a:moveTo>
                <a:lnTo>
                  <a:pt x="18342976" y="0"/>
                </a:lnTo>
                <a:lnTo>
                  <a:pt x="18342976" y="16847990"/>
                </a:lnTo>
                <a:lnTo>
                  <a:pt x="0" y="16847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88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992346" y="6041196"/>
            <a:ext cx="2073918" cy="1018105"/>
          </a:xfrm>
          <a:custGeom>
            <a:avLst/>
            <a:gdLst/>
            <a:ahLst/>
            <a:cxnLst/>
            <a:rect l="l" t="t" r="r" b="b"/>
            <a:pathLst>
              <a:path w="3110877" h="1527158">
                <a:moveTo>
                  <a:pt x="0" y="0"/>
                </a:moveTo>
                <a:lnTo>
                  <a:pt x="3110878" y="0"/>
                </a:lnTo>
                <a:lnTo>
                  <a:pt x="3110878" y="1527158"/>
                </a:lnTo>
                <a:lnTo>
                  <a:pt x="0" y="15271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85800" y="1115344"/>
            <a:ext cx="8856785" cy="1178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120"/>
              </a:lnSpc>
            </a:pPr>
            <a:r>
              <a:rPr lang="en-US" sz="115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HOMEWORK</a:t>
            </a:r>
            <a:endParaRPr lang="en-US" sz="6766" dirty="0">
              <a:solidFill>
                <a:srgbClr val="6E954B"/>
              </a:solidFill>
              <a:latin typeface="STHupo" panose="02010800040101010101" pitchFamily="2" charset="-122"/>
              <a:ea typeface="STHupo" panose="02010800040101010101" pitchFamily="2" charset="-122"/>
              <a:cs typeface="Shantell Sans Bold"/>
              <a:sym typeface="Shantell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685800" y="3175000"/>
            <a:ext cx="6371492" cy="2997200"/>
            <a:chOff x="0" y="0"/>
            <a:chExt cx="2870470" cy="15848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70470" cy="1584845"/>
            </a:xfrm>
            <a:custGeom>
              <a:avLst/>
              <a:gdLst/>
              <a:ahLst/>
              <a:cxnLst/>
              <a:rect l="l" t="t" r="r" b="b"/>
              <a:pathLst>
                <a:path w="2870470" h="1584845">
                  <a:moveTo>
                    <a:pt x="47539" y="0"/>
                  </a:moveTo>
                  <a:lnTo>
                    <a:pt x="2822931" y="0"/>
                  </a:lnTo>
                  <a:cubicBezTo>
                    <a:pt x="2849186" y="0"/>
                    <a:pt x="2870470" y="21284"/>
                    <a:pt x="2870470" y="47539"/>
                  </a:cubicBezTo>
                  <a:lnTo>
                    <a:pt x="2870470" y="1537307"/>
                  </a:lnTo>
                  <a:cubicBezTo>
                    <a:pt x="2870470" y="1563562"/>
                    <a:pt x="2849186" y="1584845"/>
                    <a:pt x="2822931" y="1584845"/>
                  </a:cubicBezTo>
                  <a:lnTo>
                    <a:pt x="47539" y="1584845"/>
                  </a:lnTo>
                  <a:cubicBezTo>
                    <a:pt x="21284" y="1584845"/>
                    <a:pt x="0" y="1563562"/>
                    <a:pt x="0" y="1537307"/>
                  </a:cubicBezTo>
                  <a:lnTo>
                    <a:pt x="0" y="47539"/>
                  </a:lnTo>
                  <a:cubicBezTo>
                    <a:pt x="0" y="21284"/>
                    <a:pt x="21284" y="0"/>
                    <a:pt x="4753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70470" cy="16229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38366" y="3507263"/>
            <a:ext cx="484767" cy="484767"/>
          </a:xfrm>
          <a:custGeom>
            <a:avLst/>
            <a:gdLst/>
            <a:ahLst/>
            <a:cxnLst/>
            <a:rect l="l" t="t" r="r" b="b"/>
            <a:pathLst>
              <a:path w="727151" h="727151">
                <a:moveTo>
                  <a:pt x="0" y="0"/>
                </a:moveTo>
                <a:lnTo>
                  <a:pt x="727151" y="0"/>
                </a:lnTo>
                <a:lnTo>
                  <a:pt x="727151" y="727151"/>
                </a:lnTo>
                <a:lnTo>
                  <a:pt x="0" y="727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38366" y="4430305"/>
            <a:ext cx="484767" cy="484767"/>
          </a:xfrm>
          <a:custGeom>
            <a:avLst/>
            <a:gdLst/>
            <a:ahLst/>
            <a:cxnLst/>
            <a:rect l="l" t="t" r="r" b="b"/>
            <a:pathLst>
              <a:path w="727151" h="727151">
                <a:moveTo>
                  <a:pt x="0" y="0"/>
                </a:moveTo>
                <a:lnTo>
                  <a:pt x="727151" y="0"/>
                </a:lnTo>
                <a:lnTo>
                  <a:pt x="727151" y="727151"/>
                </a:lnTo>
                <a:lnTo>
                  <a:pt x="0" y="727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38366" y="5357348"/>
            <a:ext cx="484767" cy="484767"/>
          </a:xfrm>
          <a:custGeom>
            <a:avLst/>
            <a:gdLst/>
            <a:ahLst/>
            <a:cxnLst/>
            <a:rect l="l" t="t" r="r" b="b"/>
            <a:pathLst>
              <a:path w="727151" h="727151">
                <a:moveTo>
                  <a:pt x="0" y="0"/>
                </a:moveTo>
                <a:lnTo>
                  <a:pt x="727151" y="0"/>
                </a:lnTo>
                <a:lnTo>
                  <a:pt x="727151" y="727151"/>
                </a:lnTo>
                <a:lnTo>
                  <a:pt x="0" y="7271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4750267" y="2162507"/>
            <a:ext cx="1219520" cy="650543"/>
          </a:xfrm>
          <a:custGeom>
            <a:avLst/>
            <a:gdLst/>
            <a:ahLst/>
            <a:cxnLst/>
            <a:rect l="l" t="t" r="r" b="b"/>
            <a:pathLst>
              <a:path w="1829280" h="975815">
                <a:moveTo>
                  <a:pt x="0" y="0"/>
                </a:moveTo>
                <a:lnTo>
                  <a:pt x="1829280" y="0"/>
                </a:lnTo>
                <a:lnTo>
                  <a:pt x="1829280" y="975815"/>
                </a:lnTo>
                <a:lnTo>
                  <a:pt x="0" y="9758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841586" y="1903858"/>
            <a:ext cx="570135" cy="258649"/>
          </a:xfrm>
          <a:custGeom>
            <a:avLst/>
            <a:gdLst/>
            <a:ahLst/>
            <a:cxnLst/>
            <a:rect l="l" t="t" r="r" b="b"/>
            <a:pathLst>
              <a:path w="855202" h="387974">
                <a:moveTo>
                  <a:pt x="0" y="0"/>
                </a:moveTo>
                <a:lnTo>
                  <a:pt x="855202" y="0"/>
                </a:lnTo>
                <a:lnTo>
                  <a:pt x="855202" y="387973"/>
                </a:lnTo>
                <a:lnTo>
                  <a:pt x="0" y="3879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715484" y="3622035"/>
            <a:ext cx="1551390" cy="3232063"/>
          </a:xfrm>
          <a:custGeom>
            <a:avLst/>
            <a:gdLst/>
            <a:ahLst/>
            <a:cxnLst/>
            <a:rect l="l" t="t" r="r" b="b"/>
            <a:pathLst>
              <a:path w="2327085" h="4848094">
                <a:moveTo>
                  <a:pt x="0" y="0"/>
                </a:moveTo>
                <a:lnTo>
                  <a:pt x="2327084" y="0"/>
                </a:lnTo>
                <a:lnTo>
                  <a:pt x="2327084" y="4848094"/>
                </a:lnTo>
                <a:lnTo>
                  <a:pt x="0" y="48480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836771" y="-4433761"/>
            <a:ext cx="8345303" cy="7176961"/>
          </a:xfrm>
          <a:custGeom>
            <a:avLst/>
            <a:gdLst/>
            <a:ahLst/>
            <a:cxnLst/>
            <a:rect l="l" t="t" r="r" b="b"/>
            <a:pathLst>
              <a:path w="12517954" h="10765441">
                <a:moveTo>
                  <a:pt x="0" y="0"/>
                </a:moveTo>
                <a:lnTo>
                  <a:pt x="12517954" y="0"/>
                </a:lnTo>
                <a:lnTo>
                  <a:pt x="12517954" y="10765441"/>
                </a:lnTo>
                <a:lnTo>
                  <a:pt x="0" y="107654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26500" y="4392996"/>
            <a:ext cx="480103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3200" dirty="0">
                <a:solidFill>
                  <a:srgbClr val="6E954B"/>
                </a:solidFill>
                <a:latin typeface="Script MT Bold" panose="03040602040607080904" pitchFamily="66" charset="0"/>
                <a:ea typeface="Shantell Sans"/>
                <a:cs typeface="Shantell Sans"/>
                <a:sym typeface="Shantell Sans"/>
              </a:rPr>
              <a:t>Do exercises in the workbook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57225" y="3520008"/>
            <a:ext cx="477030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3200" dirty="0">
                <a:solidFill>
                  <a:srgbClr val="6E954B"/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Learn by heart vocabulary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6501" y="5240186"/>
            <a:ext cx="462294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/>
            <a:r>
              <a:rPr lang="en-US" sz="3200" dirty="0">
                <a:solidFill>
                  <a:srgbClr val="6E954B"/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Prepare: A Closer Look 1</a:t>
            </a:r>
          </a:p>
        </p:txBody>
      </p:sp>
      <p:sp>
        <p:nvSpPr>
          <p:cNvPr id="24" name="Freeform 24"/>
          <p:cNvSpPr/>
          <p:nvPr/>
        </p:nvSpPr>
        <p:spPr>
          <a:xfrm>
            <a:off x="7968415" y="5488576"/>
            <a:ext cx="2651599" cy="1388474"/>
          </a:xfrm>
          <a:custGeom>
            <a:avLst/>
            <a:gdLst/>
            <a:ahLst/>
            <a:cxnLst/>
            <a:rect l="l" t="t" r="r" b="b"/>
            <a:pathLst>
              <a:path w="3977399" h="2082711">
                <a:moveTo>
                  <a:pt x="0" y="0"/>
                </a:moveTo>
                <a:lnTo>
                  <a:pt x="3977399" y="0"/>
                </a:lnTo>
                <a:lnTo>
                  <a:pt x="3977399" y="2082711"/>
                </a:lnTo>
                <a:lnTo>
                  <a:pt x="0" y="2082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943797" y="6223446"/>
            <a:ext cx="1248203" cy="653604"/>
          </a:xfrm>
          <a:custGeom>
            <a:avLst/>
            <a:gdLst/>
            <a:ahLst/>
            <a:cxnLst/>
            <a:rect l="l" t="t" r="r" b="b"/>
            <a:pathLst>
              <a:path w="1872304" h="980406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514264" y="6223446"/>
            <a:ext cx="1248203" cy="653604"/>
          </a:xfrm>
          <a:custGeom>
            <a:avLst/>
            <a:gdLst/>
            <a:ahLst/>
            <a:cxnLst/>
            <a:rect l="l" t="t" r="r" b="b"/>
            <a:pathLst>
              <a:path w="1872304" h="980406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92595" y="2054246"/>
            <a:ext cx="6538526" cy="6538526"/>
          </a:xfrm>
          <a:custGeom>
            <a:avLst/>
            <a:gdLst/>
            <a:ahLst/>
            <a:cxnLst/>
            <a:rect l="l" t="t" r="r" b="b"/>
            <a:pathLst>
              <a:path w="9807789" h="9807789">
                <a:moveTo>
                  <a:pt x="0" y="0"/>
                </a:moveTo>
                <a:lnTo>
                  <a:pt x="9807788" y="0"/>
                </a:lnTo>
                <a:lnTo>
                  <a:pt x="9807788" y="9807789"/>
                </a:lnTo>
                <a:lnTo>
                  <a:pt x="0" y="9807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439120" y="2054246"/>
            <a:ext cx="6538526" cy="6538526"/>
          </a:xfrm>
          <a:custGeom>
            <a:avLst/>
            <a:gdLst/>
            <a:ahLst/>
            <a:cxnLst/>
            <a:rect l="l" t="t" r="r" b="b"/>
            <a:pathLst>
              <a:path w="9807789" h="9807789">
                <a:moveTo>
                  <a:pt x="9807788" y="0"/>
                </a:moveTo>
                <a:lnTo>
                  <a:pt x="0" y="0"/>
                </a:lnTo>
                <a:lnTo>
                  <a:pt x="0" y="9807789"/>
                </a:lnTo>
                <a:lnTo>
                  <a:pt x="9807788" y="9807789"/>
                </a:lnTo>
                <a:lnTo>
                  <a:pt x="980778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5118100" y="3362651"/>
            <a:ext cx="1865081" cy="2787486"/>
          </a:xfrm>
          <a:custGeom>
            <a:avLst/>
            <a:gdLst/>
            <a:ahLst/>
            <a:cxnLst/>
            <a:rect l="l" t="t" r="r" b="b"/>
            <a:pathLst>
              <a:path w="2797622" h="4181229">
                <a:moveTo>
                  <a:pt x="0" y="0"/>
                </a:moveTo>
                <a:lnTo>
                  <a:pt x="2797622" y="0"/>
                </a:lnTo>
                <a:lnTo>
                  <a:pt x="2797622" y="4181229"/>
                </a:lnTo>
                <a:lnTo>
                  <a:pt x="0" y="41812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439120" y="5071445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15528">
            <a:off x="4491814" y="4654153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961780" y="5354030"/>
            <a:ext cx="2065602" cy="983977"/>
          </a:xfrm>
          <a:custGeom>
            <a:avLst/>
            <a:gdLst/>
            <a:ahLst/>
            <a:cxnLst/>
            <a:rect l="l" t="t" r="r" b="b"/>
            <a:pathLst>
              <a:path w="3098403" h="1475966">
                <a:moveTo>
                  <a:pt x="0" y="0"/>
                </a:moveTo>
                <a:lnTo>
                  <a:pt x="3098402" y="0"/>
                </a:lnTo>
                <a:lnTo>
                  <a:pt x="3098402" y="1475967"/>
                </a:lnTo>
                <a:lnTo>
                  <a:pt x="0" y="1475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12351" y="5887848"/>
            <a:ext cx="692427" cy="900318"/>
          </a:xfrm>
          <a:custGeom>
            <a:avLst/>
            <a:gdLst/>
            <a:ahLst/>
            <a:cxnLst/>
            <a:rect l="l" t="t" r="r" b="b"/>
            <a:pathLst>
              <a:path w="1038640" h="1350477">
                <a:moveTo>
                  <a:pt x="0" y="0"/>
                </a:moveTo>
                <a:lnTo>
                  <a:pt x="1038640" y="0"/>
                </a:lnTo>
                <a:lnTo>
                  <a:pt x="1038640" y="1350478"/>
                </a:lnTo>
                <a:lnTo>
                  <a:pt x="0" y="1350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82977" y="5496533"/>
            <a:ext cx="1248203" cy="653604"/>
          </a:xfrm>
          <a:custGeom>
            <a:avLst/>
            <a:gdLst/>
            <a:ahLst/>
            <a:cxnLst/>
            <a:rect l="l" t="t" r="r" b="b"/>
            <a:pathLst>
              <a:path w="1872304" h="980406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412621" y="6091257"/>
            <a:ext cx="1485199" cy="729097"/>
          </a:xfrm>
          <a:custGeom>
            <a:avLst/>
            <a:gdLst/>
            <a:ahLst/>
            <a:cxnLst/>
            <a:rect l="l" t="t" r="r" b="b"/>
            <a:pathLst>
              <a:path w="2227798" h="1093646">
                <a:moveTo>
                  <a:pt x="0" y="0"/>
                </a:moveTo>
                <a:lnTo>
                  <a:pt x="2227798" y="0"/>
                </a:lnTo>
                <a:lnTo>
                  <a:pt x="2227798" y="1093647"/>
                </a:lnTo>
                <a:lnTo>
                  <a:pt x="0" y="10936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792265" y="5623817"/>
            <a:ext cx="959108" cy="773759"/>
          </a:xfrm>
          <a:custGeom>
            <a:avLst/>
            <a:gdLst/>
            <a:ahLst/>
            <a:cxnLst/>
            <a:rect l="l" t="t" r="r" b="b"/>
            <a:pathLst>
              <a:path w="1438662" h="1160638">
                <a:moveTo>
                  <a:pt x="0" y="0"/>
                </a:moveTo>
                <a:lnTo>
                  <a:pt x="1438662" y="0"/>
                </a:lnTo>
                <a:lnTo>
                  <a:pt x="1438662" y="1160637"/>
                </a:lnTo>
                <a:lnTo>
                  <a:pt x="0" y="11606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4643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983182" y="5623817"/>
            <a:ext cx="2369074" cy="1240533"/>
          </a:xfrm>
          <a:custGeom>
            <a:avLst/>
            <a:gdLst/>
            <a:ahLst/>
            <a:cxnLst/>
            <a:rect l="l" t="t" r="r" b="b"/>
            <a:pathLst>
              <a:path w="3553611" h="1860800">
                <a:moveTo>
                  <a:pt x="0" y="0"/>
                </a:moveTo>
                <a:lnTo>
                  <a:pt x="3553612" y="0"/>
                </a:lnTo>
                <a:lnTo>
                  <a:pt x="3553612" y="1860800"/>
                </a:lnTo>
                <a:lnTo>
                  <a:pt x="0" y="1860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28805" y="2291223"/>
            <a:ext cx="9640182" cy="938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spcBef>
                <a:spcPct val="0"/>
              </a:spcBef>
            </a:pPr>
            <a:r>
              <a:rPr lang="en-US" sz="115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THANK YOU!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67104" y="3178330"/>
            <a:ext cx="1001229" cy="534098"/>
          </a:xfrm>
          <a:custGeom>
            <a:avLst/>
            <a:gdLst/>
            <a:ahLst/>
            <a:cxnLst/>
            <a:rect l="l" t="t" r="r" b="b"/>
            <a:pathLst>
              <a:path w="1501844" h="801147">
                <a:moveTo>
                  <a:pt x="0" y="0"/>
                </a:moveTo>
                <a:lnTo>
                  <a:pt x="1501844" y="0"/>
                </a:lnTo>
                <a:lnTo>
                  <a:pt x="1501844" y="801147"/>
                </a:lnTo>
                <a:lnTo>
                  <a:pt x="0" y="801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43755" y="3712428"/>
            <a:ext cx="1001229" cy="534098"/>
          </a:xfrm>
          <a:custGeom>
            <a:avLst/>
            <a:gdLst/>
            <a:ahLst/>
            <a:cxnLst/>
            <a:rect l="l" t="t" r="r" b="b"/>
            <a:pathLst>
              <a:path w="1501844" h="801147">
                <a:moveTo>
                  <a:pt x="0" y="0"/>
                </a:moveTo>
                <a:lnTo>
                  <a:pt x="1501844" y="0"/>
                </a:lnTo>
                <a:lnTo>
                  <a:pt x="1501844" y="801147"/>
                </a:lnTo>
                <a:lnTo>
                  <a:pt x="0" y="80114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469948" y="2999859"/>
            <a:ext cx="468082" cy="212352"/>
          </a:xfrm>
          <a:custGeom>
            <a:avLst/>
            <a:gdLst/>
            <a:ahLst/>
            <a:cxnLst/>
            <a:rect l="l" t="t" r="r" b="b"/>
            <a:pathLst>
              <a:path w="702123" h="318528">
                <a:moveTo>
                  <a:pt x="0" y="0"/>
                </a:moveTo>
                <a:lnTo>
                  <a:pt x="702123" y="0"/>
                </a:lnTo>
                <a:lnTo>
                  <a:pt x="702123" y="318528"/>
                </a:lnTo>
                <a:lnTo>
                  <a:pt x="0" y="3185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339730" y="3500075"/>
            <a:ext cx="468082" cy="212352"/>
          </a:xfrm>
          <a:custGeom>
            <a:avLst/>
            <a:gdLst/>
            <a:ahLst/>
            <a:cxnLst/>
            <a:rect l="l" t="t" r="r" b="b"/>
            <a:pathLst>
              <a:path w="702123" h="318528">
                <a:moveTo>
                  <a:pt x="0" y="0"/>
                </a:moveTo>
                <a:lnTo>
                  <a:pt x="702123" y="0"/>
                </a:lnTo>
                <a:lnTo>
                  <a:pt x="702123" y="318528"/>
                </a:lnTo>
                <a:lnTo>
                  <a:pt x="0" y="3185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1635256" y="-3216730"/>
            <a:ext cx="12911165" cy="4413271"/>
          </a:xfrm>
          <a:custGeom>
            <a:avLst/>
            <a:gdLst/>
            <a:ahLst/>
            <a:cxnLst/>
            <a:rect l="l" t="t" r="r" b="b"/>
            <a:pathLst>
              <a:path w="19366747" h="6619906">
                <a:moveTo>
                  <a:pt x="0" y="0"/>
                </a:moveTo>
                <a:lnTo>
                  <a:pt x="19366748" y="0"/>
                </a:lnTo>
                <a:lnTo>
                  <a:pt x="19366748" y="6619906"/>
                </a:lnTo>
                <a:lnTo>
                  <a:pt x="0" y="66199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0394390" y="-167606"/>
            <a:ext cx="5006861" cy="1706813"/>
          </a:xfrm>
          <a:custGeom>
            <a:avLst/>
            <a:gdLst/>
            <a:ahLst/>
            <a:cxnLst/>
            <a:rect l="l" t="t" r="r" b="b"/>
            <a:pathLst>
              <a:path w="7510292" h="2560219">
                <a:moveTo>
                  <a:pt x="0" y="0"/>
                </a:moveTo>
                <a:lnTo>
                  <a:pt x="7510292" y="0"/>
                </a:lnTo>
                <a:lnTo>
                  <a:pt x="7510292" y="2560218"/>
                </a:lnTo>
                <a:lnTo>
                  <a:pt x="0" y="256021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26358" t="-526990" r="-14081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3858" y="2576903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1"/>
                </a:lnTo>
                <a:lnTo>
                  <a:pt x="0" y="5559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169794" y="59507"/>
            <a:ext cx="6339589" cy="2166987"/>
          </a:xfrm>
          <a:custGeom>
            <a:avLst/>
            <a:gdLst/>
            <a:ahLst/>
            <a:cxnLst/>
            <a:rect l="l" t="t" r="r" b="b"/>
            <a:pathLst>
              <a:path w="9509383" h="3250480">
                <a:moveTo>
                  <a:pt x="0" y="0"/>
                </a:moveTo>
                <a:lnTo>
                  <a:pt x="9509382" y="0"/>
                </a:lnTo>
                <a:lnTo>
                  <a:pt x="9509382" y="3250480"/>
                </a:lnTo>
                <a:lnTo>
                  <a:pt x="0" y="32504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15528">
            <a:off x="4256406" y="1912755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092372" y="0"/>
            <a:ext cx="4874065" cy="1692630"/>
          </a:xfrm>
          <a:custGeom>
            <a:avLst/>
            <a:gdLst/>
            <a:ahLst/>
            <a:cxnLst/>
            <a:rect l="l" t="t" r="r" b="b"/>
            <a:pathLst>
              <a:path w="7311097" h="2538945">
                <a:moveTo>
                  <a:pt x="0" y="0"/>
                </a:moveTo>
                <a:lnTo>
                  <a:pt x="7311097" y="0"/>
                </a:lnTo>
                <a:lnTo>
                  <a:pt x="7311097" y="2538945"/>
                </a:lnTo>
                <a:lnTo>
                  <a:pt x="0" y="25389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571809" y="409916"/>
            <a:ext cx="9048377" cy="626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86"/>
              </a:lnSpc>
              <a:spcBef>
                <a:spcPct val="0"/>
              </a:spcBef>
            </a:pPr>
            <a:r>
              <a:rPr lang="en-US" sz="6000" spc="-78" dirty="0">
                <a:solidFill>
                  <a:srgbClr val="46869D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"/>
                <a:sym typeface="Shantell Sans"/>
              </a:rPr>
              <a:t>Unit 6:</a:t>
            </a:r>
          </a:p>
        </p:txBody>
      </p:sp>
      <p:sp>
        <p:nvSpPr>
          <p:cNvPr id="11" name="Freeform 11"/>
          <p:cNvSpPr/>
          <p:nvPr/>
        </p:nvSpPr>
        <p:spPr>
          <a:xfrm>
            <a:off x="9107373" y="1999768"/>
            <a:ext cx="984999" cy="525440"/>
          </a:xfrm>
          <a:custGeom>
            <a:avLst/>
            <a:gdLst/>
            <a:ahLst/>
            <a:cxnLst/>
            <a:rect l="l" t="t" r="r" b="b"/>
            <a:pathLst>
              <a:path w="1477499" h="788160">
                <a:moveTo>
                  <a:pt x="0" y="0"/>
                </a:moveTo>
                <a:lnTo>
                  <a:pt x="1477499" y="0"/>
                </a:lnTo>
                <a:lnTo>
                  <a:pt x="1477499" y="788160"/>
                </a:lnTo>
                <a:lnTo>
                  <a:pt x="0" y="788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092372" y="1805781"/>
            <a:ext cx="460495" cy="208909"/>
          </a:xfrm>
          <a:custGeom>
            <a:avLst/>
            <a:gdLst/>
            <a:ahLst/>
            <a:cxnLst/>
            <a:rect l="l" t="t" r="r" b="b"/>
            <a:pathLst>
              <a:path w="690742" h="313364">
                <a:moveTo>
                  <a:pt x="0" y="0"/>
                </a:moveTo>
                <a:lnTo>
                  <a:pt x="690742" y="0"/>
                </a:lnTo>
                <a:lnTo>
                  <a:pt x="690742" y="313364"/>
                </a:lnTo>
                <a:lnTo>
                  <a:pt x="0" y="3133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51515" r="-1139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20409" y="3219250"/>
            <a:ext cx="2093969" cy="1096478"/>
          </a:xfrm>
          <a:custGeom>
            <a:avLst/>
            <a:gdLst/>
            <a:ahLst/>
            <a:cxnLst/>
            <a:rect l="l" t="t" r="r" b="b"/>
            <a:pathLst>
              <a:path w="3140953" h="1644717">
                <a:moveTo>
                  <a:pt x="0" y="0"/>
                </a:moveTo>
                <a:lnTo>
                  <a:pt x="3140953" y="0"/>
                </a:lnTo>
                <a:lnTo>
                  <a:pt x="3140953" y="1644718"/>
                </a:lnTo>
                <a:lnTo>
                  <a:pt x="0" y="16447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282794" y="4263415"/>
            <a:ext cx="10182445" cy="922414"/>
            <a:chOff x="0" y="0"/>
            <a:chExt cx="4022694" cy="2463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22694" cy="246333"/>
            </a:xfrm>
            <a:custGeom>
              <a:avLst/>
              <a:gdLst/>
              <a:ahLst/>
              <a:cxnLst/>
              <a:rect l="l" t="t" r="r" b="b"/>
              <a:pathLst>
                <a:path w="4022694" h="246333">
                  <a:moveTo>
                    <a:pt x="25344" y="0"/>
                  </a:moveTo>
                  <a:lnTo>
                    <a:pt x="3997350" y="0"/>
                  </a:lnTo>
                  <a:cubicBezTo>
                    <a:pt x="4011347" y="0"/>
                    <a:pt x="4022694" y="11347"/>
                    <a:pt x="4022694" y="25344"/>
                  </a:cubicBezTo>
                  <a:lnTo>
                    <a:pt x="4022694" y="220989"/>
                  </a:lnTo>
                  <a:cubicBezTo>
                    <a:pt x="4022694" y="234986"/>
                    <a:pt x="4011347" y="246333"/>
                    <a:pt x="3997350" y="246333"/>
                  </a:cubicBezTo>
                  <a:lnTo>
                    <a:pt x="25344" y="246333"/>
                  </a:lnTo>
                  <a:cubicBezTo>
                    <a:pt x="11347" y="246333"/>
                    <a:pt x="0" y="234986"/>
                    <a:pt x="0" y="220989"/>
                  </a:cubicBezTo>
                  <a:lnTo>
                    <a:pt x="0" y="25344"/>
                  </a:lnTo>
                  <a:cubicBezTo>
                    <a:pt x="0" y="11347"/>
                    <a:pt x="11347" y="0"/>
                    <a:pt x="25344" y="0"/>
                  </a:cubicBezTo>
                  <a:close/>
                </a:path>
              </a:pathLst>
            </a:custGeom>
            <a:solidFill>
              <a:srgbClr val="F2EAC3"/>
            </a:solidFill>
            <a:ln w="38100" cap="rnd">
              <a:solidFill>
                <a:srgbClr val="DECA68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022694" cy="2844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961780" y="2619789"/>
            <a:ext cx="2065602" cy="983977"/>
          </a:xfrm>
          <a:custGeom>
            <a:avLst/>
            <a:gdLst/>
            <a:ahLst/>
            <a:cxnLst/>
            <a:rect l="l" t="t" r="r" b="b"/>
            <a:pathLst>
              <a:path w="3098403" h="1475966">
                <a:moveTo>
                  <a:pt x="0" y="0"/>
                </a:moveTo>
                <a:lnTo>
                  <a:pt x="3098402" y="0"/>
                </a:lnTo>
                <a:lnTo>
                  <a:pt x="3098402" y="1475966"/>
                </a:lnTo>
                <a:lnTo>
                  <a:pt x="0" y="14759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12351" y="3153607"/>
            <a:ext cx="692427" cy="900318"/>
          </a:xfrm>
          <a:custGeom>
            <a:avLst/>
            <a:gdLst/>
            <a:ahLst/>
            <a:cxnLst/>
            <a:rect l="l" t="t" r="r" b="b"/>
            <a:pathLst>
              <a:path w="1038640" h="1350477">
                <a:moveTo>
                  <a:pt x="0" y="0"/>
                </a:moveTo>
                <a:lnTo>
                  <a:pt x="1038640" y="0"/>
                </a:lnTo>
                <a:lnTo>
                  <a:pt x="1038640" y="1350478"/>
                </a:lnTo>
                <a:lnTo>
                  <a:pt x="0" y="1350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82977" y="2762291"/>
            <a:ext cx="1248203" cy="653604"/>
          </a:xfrm>
          <a:custGeom>
            <a:avLst/>
            <a:gdLst/>
            <a:ahLst/>
            <a:cxnLst/>
            <a:rect l="l" t="t" r="r" b="b"/>
            <a:pathLst>
              <a:path w="1872304" h="980406">
                <a:moveTo>
                  <a:pt x="0" y="0"/>
                </a:moveTo>
                <a:lnTo>
                  <a:pt x="1872304" y="0"/>
                </a:lnTo>
                <a:lnTo>
                  <a:pt x="1872304" y="980406"/>
                </a:lnTo>
                <a:lnTo>
                  <a:pt x="0" y="9804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412621" y="3357016"/>
            <a:ext cx="1485199" cy="729097"/>
          </a:xfrm>
          <a:custGeom>
            <a:avLst/>
            <a:gdLst/>
            <a:ahLst/>
            <a:cxnLst/>
            <a:rect l="l" t="t" r="r" b="b"/>
            <a:pathLst>
              <a:path w="2227798" h="1093646">
                <a:moveTo>
                  <a:pt x="0" y="0"/>
                </a:moveTo>
                <a:lnTo>
                  <a:pt x="2227798" y="0"/>
                </a:lnTo>
                <a:lnTo>
                  <a:pt x="2227798" y="1093647"/>
                </a:lnTo>
                <a:lnTo>
                  <a:pt x="0" y="10936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792265" y="2889575"/>
            <a:ext cx="959108" cy="773759"/>
          </a:xfrm>
          <a:custGeom>
            <a:avLst/>
            <a:gdLst/>
            <a:ahLst/>
            <a:cxnLst/>
            <a:rect l="l" t="t" r="r" b="b"/>
            <a:pathLst>
              <a:path w="1438662" h="1160638">
                <a:moveTo>
                  <a:pt x="0" y="0"/>
                </a:moveTo>
                <a:lnTo>
                  <a:pt x="1438662" y="0"/>
                </a:lnTo>
                <a:lnTo>
                  <a:pt x="1438662" y="1160638"/>
                </a:lnTo>
                <a:lnTo>
                  <a:pt x="0" y="116063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r="-46439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216897" y="4653287"/>
            <a:ext cx="9823892" cy="43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613"/>
              </a:lnSpc>
              <a:spcBef>
                <a:spcPct val="0"/>
              </a:spcBef>
            </a:pPr>
            <a:r>
              <a:rPr lang="en-US" sz="5400" spc="-46" dirty="0">
                <a:solidFill>
                  <a:srgbClr val="6E954B"/>
                </a:solidFill>
                <a:latin typeface="Script MT Bold" panose="03040602040607080904" pitchFamily="66" charset="0"/>
                <a:ea typeface="Shantell Sans Bold"/>
                <a:cs typeface="Shantell Sans Bold"/>
                <a:sym typeface="Shantell Sans Bold"/>
              </a:rPr>
              <a:t>Lesson 1: Getting Started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4052" y="1154876"/>
            <a:ext cx="988958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8000" dirty="0">
                <a:solidFill>
                  <a:schemeClr val="accent6">
                    <a:lumMod val="75000"/>
                  </a:schemeClr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VIETNAMESE LIFESTYLE: THEN AND NOW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169" y="5354030"/>
            <a:ext cx="8355043" cy="3706601"/>
          </a:xfrm>
          <a:custGeom>
            <a:avLst/>
            <a:gdLst/>
            <a:ahLst/>
            <a:cxnLst/>
            <a:rect l="l" t="t" r="r" b="b"/>
            <a:pathLst>
              <a:path w="12532565" h="5559902">
                <a:moveTo>
                  <a:pt x="0" y="0"/>
                </a:moveTo>
                <a:lnTo>
                  <a:pt x="12532565" y="0"/>
                </a:lnTo>
                <a:lnTo>
                  <a:pt x="12532565" y="5559902"/>
                </a:lnTo>
                <a:lnTo>
                  <a:pt x="0" y="555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5528">
            <a:off x="4256406" y="4646996"/>
            <a:ext cx="8170713" cy="4159635"/>
          </a:xfrm>
          <a:custGeom>
            <a:avLst/>
            <a:gdLst/>
            <a:ahLst/>
            <a:cxnLst/>
            <a:rect l="l" t="t" r="r" b="b"/>
            <a:pathLst>
              <a:path w="12256069" h="6239453">
                <a:moveTo>
                  <a:pt x="0" y="0"/>
                </a:moveTo>
                <a:lnTo>
                  <a:pt x="12256069" y="0"/>
                </a:lnTo>
                <a:lnTo>
                  <a:pt x="12256069" y="6239453"/>
                </a:lnTo>
                <a:lnTo>
                  <a:pt x="0" y="6239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209485" y="163380"/>
            <a:ext cx="4280499" cy="1486501"/>
          </a:xfrm>
          <a:custGeom>
            <a:avLst/>
            <a:gdLst/>
            <a:ahLst/>
            <a:cxnLst/>
            <a:rect l="l" t="t" r="r" b="b"/>
            <a:pathLst>
              <a:path w="6420749" h="2229751">
                <a:moveTo>
                  <a:pt x="0" y="0"/>
                </a:moveTo>
                <a:lnTo>
                  <a:pt x="6420748" y="0"/>
                </a:lnTo>
                <a:lnTo>
                  <a:pt x="6420748" y="2229751"/>
                </a:lnTo>
                <a:lnTo>
                  <a:pt x="0" y="2229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57616" y="-152483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2270296" y="-2057400"/>
            <a:ext cx="3898605" cy="2743200"/>
          </a:xfrm>
          <a:custGeom>
            <a:avLst/>
            <a:gdLst/>
            <a:ahLst/>
            <a:cxnLst/>
            <a:rect l="l" t="t" r="r" b="b"/>
            <a:pathLst>
              <a:path w="5847907" h="4114800">
                <a:moveTo>
                  <a:pt x="0" y="0"/>
                </a:moveTo>
                <a:lnTo>
                  <a:pt x="5847907" y="0"/>
                </a:lnTo>
                <a:lnTo>
                  <a:pt x="5847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504334" y="1956116"/>
            <a:ext cx="10001866" cy="3108253"/>
            <a:chOff x="0" y="0"/>
            <a:chExt cx="1967439" cy="216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67439" cy="2169975"/>
            </a:xfrm>
            <a:custGeom>
              <a:avLst/>
              <a:gdLst/>
              <a:ahLst/>
              <a:cxnLst/>
              <a:rect l="l" t="t" r="r" b="b"/>
              <a:pathLst>
                <a:path w="1967439" h="2169975">
                  <a:moveTo>
                    <a:pt x="51819" y="0"/>
                  </a:moveTo>
                  <a:lnTo>
                    <a:pt x="1915620" y="0"/>
                  </a:lnTo>
                  <a:cubicBezTo>
                    <a:pt x="1929363" y="0"/>
                    <a:pt x="1942544" y="5460"/>
                    <a:pt x="1952262" y="15178"/>
                  </a:cubicBezTo>
                  <a:cubicBezTo>
                    <a:pt x="1961980" y="24895"/>
                    <a:pt x="1967439" y="38076"/>
                    <a:pt x="1967439" y="51819"/>
                  </a:cubicBezTo>
                  <a:lnTo>
                    <a:pt x="1967439" y="2118156"/>
                  </a:lnTo>
                  <a:cubicBezTo>
                    <a:pt x="1967439" y="2131899"/>
                    <a:pt x="1961980" y="2145080"/>
                    <a:pt x="1952262" y="2154798"/>
                  </a:cubicBezTo>
                  <a:cubicBezTo>
                    <a:pt x="1942544" y="2164516"/>
                    <a:pt x="1929363" y="2169975"/>
                    <a:pt x="1915620" y="2169975"/>
                  </a:cubicBezTo>
                  <a:lnTo>
                    <a:pt x="51819" y="2169975"/>
                  </a:lnTo>
                  <a:cubicBezTo>
                    <a:pt x="23200" y="2169975"/>
                    <a:pt x="0" y="2146775"/>
                    <a:pt x="0" y="2118156"/>
                  </a:cubicBezTo>
                  <a:lnTo>
                    <a:pt x="0" y="51819"/>
                  </a:lnTo>
                  <a:cubicBezTo>
                    <a:pt x="0" y="38076"/>
                    <a:pt x="5460" y="24895"/>
                    <a:pt x="15178" y="15178"/>
                  </a:cubicBezTo>
                  <a:cubicBezTo>
                    <a:pt x="24895" y="5460"/>
                    <a:pt x="38076" y="0"/>
                    <a:pt x="51819" y="0"/>
                  </a:cubicBezTo>
                  <a:close/>
                </a:path>
              </a:pathLst>
            </a:custGeom>
            <a:solidFill>
              <a:srgbClr val="FCFBF7"/>
            </a:solidFill>
            <a:ln w="38100" cap="rnd">
              <a:solidFill>
                <a:srgbClr val="6E954B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67439" cy="22080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V="1">
            <a:off x="6875508" y="2484037"/>
            <a:ext cx="4281305" cy="106681"/>
          </a:xfrm>
          <a:custGeom>
            <a:avLst/>
            <a:gdLst/>
            <a:ahLst/>
            <a:cxnLst/>
            <a:rect l="l" t="t" r="r" b="b"/>
            <a:pathLst>
              <a:path w="6421958" h="160021">
                <a:moveTo>
                  <a:pt x="0" y="160021"/>
                </a:moveTo>
                <a:lnTo>
                  <a:pt x="6421958" y="160021"/>
                </a:lnTo>
                <a:lnTo>
                  <a:pt x="6421958" y="0"/>
                </a:lnTo>
                <a:lnTo>
                  <a:pt x="0" y="0"/>
                </a:lnTo>
                <a:lnTo>
                  <a:pt x="0" y="16002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875508" y="4274092"/>
            <a:ext cx="4281305" cy="106681"/>
          </a:xfrm>
          <a:custGeom>
            <a:avLst/>
            <a:gdLst/>
            <a:ahLst/>
            <a:cxnLst/>
            <a:rect l="l" t="t" r="r" b="b"/>
            <a:pathLst>
              <a:path w="6421958" h="160021">
                <a:moveTo>
                  <a:pt x="0" y="0"/>
                </a:moveTo>
                <a:lnTo>
                  <a:pt x="6421958" y="0"/>
                </a:lnTo>
                <a:lnTo>
                  <a:pt x="6421958" y="160021"/>
                </a:lnTo>
                <a:lnTo>
                  <a:pt x="0" y="1600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757616" y="5781221"/>
            <a:ext cx="2056350" cy="1076779"/>
          </a:xfrm>
          <a:custGeom>
            <a:avLst/>
            <a:gdLst/>
            <a:ahLst/>
            <a:cxnLst/>
            <a:rect l="l" t="t" r="r" b="b"/>
            <a:pathLst>
              <a:path w="3084525" h="1615169">
                <a:moveTo>
                  <a:pt x="0" y="0"/>
                </a:moveTo>
                <a:lnTo>
                  <a:pt x="3084524" y="0"/>
                </a:lnTo>
                <a:lnTo>
                  <a:pt x="3084524" y="1615169"/>
                </a:lnTo>
                <a:lnTo>
                  <a:pt x="0" y="16151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21301" y="5554448"/>
            <a:ext cx="573563" cy="1303553"/>
          </a:xfrm>
          <a:custGeom>
            <a:avLst/>
            <a:gdLst/>
            <a:ahLst/>
            <a:cxnLst/>
            <a:rect l="l" t="t" r="r" b="b"/>
            <a:pathLst>
              <a:path w="860345" h="1955329">
                <a:moveTo>
                  <a:pt x="0" y="0"/>
                </a:moveTo>
                <a:lnTo>
                  <a:pt x="860344" y="0"/>
                </a:lnTo>
                <a:lnTo>
                  <a:pt x="860344" y="1955329"/>
                </a:lnTo>
                <a:lnTo>
                  <a:pt x="0" y="19553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040921" y="5959197"/>
            <a:ext cx="1919095" cy="942101"/>
          </a:xfrm>
          <a:custGeom>
            <a:avLst/>
            <a:gdLst/>
            <a:ahLst/>
            <a:cxnLst/>
            <a:rect l="l" t="t" r="r" b="b"/>
            <a:pathLst>
              <a:path w="2878642" h="1413151">
                <a:moveTo>
                  <a:pt x="0" y="0"/>
                </a:moveTo>
                <a:lnTo>
                  <a:pt x="2878642" y="0"/>
                </a:lnTo>
                <a:lnTo>
                  <a:pt x="2878642" y="1413151"/>
                </a:lnTo>
                <a:lnTo>
                  <a:pt x="0" y="14131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045507" y="3292658"/>
            <a:ext cx="10608453" cy="109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r>
              <a:rPr lang="en-US" sz="115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VOCABULARY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Script MT Bold" panose="03040602040607080904" pitchFamily="66" charset="0"/>
              </a:rPr>
              <a:t>generation (n)</a:t>
            </a:r>
            <a:r>
              <a:rPr lang="en-US" sz="6600" b="1" dirty="0">
                <a:latin typeface="Script MT Bold" panose="03040602040607080904" pitchFamily="66" charset="0"/>
              </a:rPr>
              <a:t> </a:t>
            </a:r>
            <a:endParaRPr lang="en-US" sz="6600" b="1" dirty="0">
              <a:solidFill>
                <a:srgbClr val="AD4F0F"/>
              </a:solidFill>
              <a:latin typeface="Script MT Bold" panose="030406020406070809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thế hệ</a:t>
            </a:r>
          </a:p>
        </p:txBody>
      </p:sp>
      <p:sp>
        <p:nvSpPr>
          <p:cNvPr id="2" name="Rectangle 1"/>
          <p:cNvSpPr/>
          <p:nvPr/>
        </p:nvSpPr>
        <p:spPr>
          <a:xfrm>
            <a:off x="1331594" y="322385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dʒenəˈreɪʃn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Script MT Bold" panose="03040602040607080904" pitchFamily="66" charset="0"/>
              </a:rPr>
              <a:t>all the people of about the same age within a society</a:t>
            </a:r>
          </a:p>
        </p:txBody>
      </p:sp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275" y="3114533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14161" b="26409"/>
          <a:stretch>
            <a:fillRect/>
          </a:stretch>
        </p:blipFill>
        <p:spPr>
          <a:xfrm>
            <a:off x="5776595" y="3477895"/>
            <a:ext cx="6247130" cy="2766060"/>
          </a:xfrm>
          <a:prstGeom prst="rect">
            <a:avLst/>
          </a:prstGeom>
        </p:spPr>
      </p:pic>
      <p:pic>
        <p:nvPicPr>
          <p:cNvPr id="6" name="Content Placeholder 5" descr="114576973-set-of-cute-colorful-line-icons-of-different-houses-and-living-conditions-on-yellow-background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4853940" y="4363085"/>
            <a:ext cx="2196465" cy="2196465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9A9E3E20-BD66-9CAE-C1EB-E3414D10EA93}"/>
              </a:ext>
            </a:extLst>
          </p:cNvPr>
          <p:cNvSpPr txBox="1"/>
          <p:nvPr/>
        </p:nvSpPr>
        <p:spPr>
          <a:xfrm>
            <a:off x="305018" y="421422"/>
            <a:ext cx="10608453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r>
              <a:rPr lang="en-US" sz="80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  <a:latin typeface="Script MT Bold" panose="03040602040607080904" pitchFamily="66" charset="0"/>
              </a:rPr>
              <a:t>living condition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29457" y="443735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điều kiện sống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257300" y="3165792"/>
            <a:ext cx="4838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lɪvɪŋ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kənˈdɪʃənz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617970" y="1714906"/>
            <a:ext cx="5574030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 dirty="0">
                <a:solidFill>
                  <a:srgbClr val="000000"/>
                </a:solidFill>
                <a:latin typeface="Script MT Bold" panose="03040602040607080904" pitchFamily="66" charset="0"/>
              </a:rPr>
              <a:t>standard of living</a:t>
            </a:r>
          </a:p>
        </p:txBody>
      </p:sp>
      <p:pic>
        <p:nvPicPr>
          <p:cNvPr id="3" name="Content Placeholder 2" descr="114576973-set-of-cute-colorful-line-icons-of-different-houses-and-living-conditions-on-yellow-background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210425" y="2961005"/>
            <a:ext cx="3081655" cy="3081655"/>
          </a:xfrm>
          <a:prstGeom prst="rect">
            <a:avLst/>
          </a:prstGeom>
        </p:spPr>
      </p:pic>
      <p:pic>
        <p:nvPicPr>
          <p:cNvPr id="6" name="Content Placeholder 5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14161" b="26409"/>
          <a:stretch>
            <a:fillRect/>
          </a:stretch>
        </p:blipFill>
        <p:spPr>
          <a:xfrm>
            <a:off x="14320520" y="5176520"/>
            <a:ext cx="4150360" cy="1837690"/>
          </a:xfrm>
          <a:prstGeom prst="rect">
            <a:avLst/>
          </a:prstGeom>
        </p:spPr>
      </p:pic>
      <p:pic>
        <p:nvPicPr>
          <p:cNvPr id="8" name="living condi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920365"/>
            <a:ext cx="1320800" cy="1320800"/>
          </a:xfrm>
          <a:prstGeom prst="rect">
            <a:avLst/>
          </a:prstGeom>
        </p:spPr>
      </p:pic>
      <p:pic>
        <p:nvPicPr>
          <p:cNvPr id="9" name="Content Placeholder 2" descr="96996623-business-concept-hand-offers-opportunity-to-business-woma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898900" y="4385945"/>
            <a:ext cx="2176780" cy="1740535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FD62D883-6A22-8E5B-DEC3-D64975C38062}"/>
              </a:ext>
            </a:extLst>
          </p:cNvPr>
          <p:cNvSpPr txBox="1"/>
          <p:nvPr/>
        </p:nvSpPr>
        <p:spPr>
          <a:xfrm>
            <a:off x="305018" y="421422"/>
            <a:ext cx="10608453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r>
              <a:rPr lang="en-US" sz="80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Script MT Bold" panose="03040602040607080904" pitchFamily="66" charset="0"/>
              </a:rPr>
              <a:t>opportunity</a:t>
            </a:r>
            <a:r>
              <a:rPr lang="en-US" sz="6600" b="1" dirty="0">
                <a:latin typeface="Script MT Bold" panose="03040602040607080904" pitchFamily="66" charset="0"/>
              </a:rPr>
              <a:t> </a:t>
            </a:r>
            <a:r>
              <a:rPr lang="en-US" sz="6000" b="1" dirty="0">
                <a:solidFill>
                  <a:srgbClr val="AD4F0F"/>
                </a:solidFill>
                <a:latin typeface="Script MT Bold" panose="03040602040607080904" pitchFamily="66" charset="0"/>
              </a:rPr>
              <a:t>(n)</a:t>
            </a:r>
            <a:endParaRPr lang="en-US" sz="4800" b="1" dirty="0">
              <a:solidFill>
                <a:srgbClr val="AD4F0F"/>
              </a:solidFill>
              <a:latin typeface="Script MT Bold" panose="030406020406070809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cơ hội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62324" y="3130480"/>
            <a:ext cx="38804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/ˌɒpəˈtjuːnəti/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7568565" y="90678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7200" b="0">
                <a:solidFill>
                  <a:srgbClr val="000000"/>
                </a:solidFill>
                <a:latin typeface="Script MT Bold" panose="03040602040607080904" pitchFamily="66" charset="0"/>
              </a:rPr>
              <a:t>chance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024755" y="4999990"/>
            <a:ext cx="716724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Script MT Bold" panose="03040602040607080904" pitchFamily="66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Script MT Bold" panose="03040602040607080904" pitchFamily="66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Script MT Bold" panose="03040602040607080904" pitchFamily="66" charset="0"/>
              </a:rPr>
              <a:t>He had a golden opportunity to score in the first half but squandered it.</a:t>
            </a:r>
          </a:p>
        </p:txBody>
      </p:sp>
      <p:pic>
        <p:nvPicPr>
          <p:cNvPr id="3" name="Content Placeholder 2" descr="96996623-business-concept-hand-offers-opportunity-to-business-woman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83755" y="2105660"/>
            <a:ext cx="3619500" cy="2894330"/>
          </a:xfrm>
          <a:prstGeom prst="rect">
            <a:avLst/>
          </a:prstGeom>
        </p:spPr>
      </p:pic>
      <p:pic>
        <p:nvPicPr>
          <p:cNvPr id="5" name="opportu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316" y="3085295"/>
            <a:ext cx="1123950" cy="1123950"/>
          </a:xfrm>
          <a:prstGeom prst="rect">
            <a:avLst/>
          </a:prstGeom>
        </p:spPr>
      </p:pic>
      <p:pic>
        <p:nvPicPr>
          <p:cNvPr id="6" name="Content Placeholder 2" descr="114576973-set-of-cute-colorful-line-icons-of-different-houses-and-living-conditions-on-yellow-backgroun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5570" y="4594860"/>
            <a:ext cx="2158365" cy="2158365"/>
          </a:xfrm>
          <a:prstGeom prst="rect">
            <a:avLst/>
          </a:prstGeom>
        </p:spPr>
      </p:pic>
      <p:pic>
        <p:nvPicPr>
          <p:cNvPr id="17" name="Content Placeholder 16" descr="high-angle-little-girl-getting-her-hair-dyed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-3862070" y="4417060"/>
            <a:ext cx="2584450" cy="1722755"/>
          </a:xfrm>
          <a:prstGeom prst="rect">
            <a:avLst/>
          </a:prstGeom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51FAA145-8016-C9E1-6E86-4779A75C997B}"/>
              </a:ext>
            </a:extLst>
          </p:cNvPr>
          <p:cNvSpPr txBox="1"/>
          <p:nvPr/>
        </p:nvSpPr>
        <p:spPr>
          <a:xfrm>
            <a:off x="305018" y="421422"/>
            <a:ext cx="10608453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r>
              <a:rPr lang="en-US" sz="80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  <a:latin typeface="Script MT Bold" panose="03040602040607080904" pitchFamily="66" charset="0"/>
              </a:rPr>
              <a:t>dye (v)</a:t>
            </a:r>
            <a:r>
              <a:rPr lang="en-US" sz="4400" b="1">
                <a:latin typeface="Script MT Bold" panose="03040602040607080904" pitchFamily="66" charset="0"/>
              </a:rPr>
              <a:t> </a:t>
            </a:r>
            <a:endParaRPr lang="en-US" sz="4400" b="1" dirty="0">
              <a:solidFill>
                <a:srgbClr val="AD4F0F"/>
              </a:solidFill>
              <a:latin typeface="Script MT Bold" panose="030406020406070809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nhuộm</a:t>
            </a:r>
          </a:p>
        </p:txBody>
      </p:sp>
      <p:sp>
        <p:nvSpPr>
          <p:cNvPr id="2" name="Rectangle 1"/>
          <p:cNvSpPr/>
          <p:nvPr/>
        </p:nvSpPr>
        <p:spPr>
          <a:xfrm>
            <a:off x="2521529" y="3082855"/>
            <a:ext cx="153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/daɪ/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171214" y="1655445"/>
            <a:ext cx="696236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 dirty="0">
                <a:solidFill>
                  <a:srgbClr val="000000"/>
                </a:solidFill>
                <a:latin typeface="Script MT Bold" panose="03040602040607080904" pitchFamily="66" charset="0"/>
              </a:rPr>
              <a:t>to change the </a:t>
            </a:r>
            <a:r>
              <a:rPr lang="en-US" sz="4400" b="0" dirty="0" err="1">
                <a:solidFill>
                  <a:srgbClr val="000000"/>
                </a:solidFill>
                <a:latin typeface="Script MT Bold" panose="03040602040607080904" pitchFamily="66" charset="0"/>
              </a:rPr>
              <a:t>colour</a:t>
            </a:r>
            <a:r>
              <a:rPr lang="en-US" sz="4400" b="0" dirty="0">
                <a:solidFill>
                  <a:srgbClr val="000000"/>
                </a:solidFill>
                <a:latin typeface="Script MT Bold" panose="03040602040607080904" pitchFamily="66" charset="0"/>
              </a:rPr>
              <a:t> of </a:t>
            </a:r>
            <a:r>
              <a:rPr lang="en-US" sz="4400" b="0" dirty="0" err="1">
                <a:solidFill>
                  <a:srgbClr val="000000"/>
                </a:solidFill>
                <a:latin typeface="Script MT Bold" panose="03040602040607080904" pitchFamily="66" charset="0"/>
              </a:rPr>
              <a:t>sth</a:t>
            </a:r>
            <a:r>
              <a:rPr lang="en-US" sz="4400" b="0" dirty="0">
                <a:solidFill>
                  <a:srgbClr val="000000"/>
                </a:solidFill>
                <a:latin typeface="Script MT Bold" panose="03040602040607080904" pitchFamily="66" charset="0"/>
              </a:rPr>
              <a:t> using a special liquid.</a:t>
            </a:r>
          </a:p>
        </p:txBody>
      </p:sp>
      <p:pic>
        <p:nvPicPr>
          <p:cNvPr id="6" name="Content Placeholder 5" descr="96996623-business-concept-hand-offers-opportunity-to-business-woman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4842490" y="4610100"/>
            <a:ext cx="2003425" cy="1602105"/>
          </a:xfrm>
          <a:prstGeom prst="rect">
            <a:avLst/>
          </a:prstGeom>
        </p:spPr>
      </p:pic>
      <p:pic>
        <p:nvPicPr>
          <p:cNvPr id="10" name="dy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345" y="2914015"/>
            <a:ext cx="1374775" cy="1374775"/>
          </a:xfrm>
          <a:prstGeom prst="rect">
            <a:avLst/>
          </a:prstGeom>
        </p:spPr>
      </p:pic>
      <p:pic>
        <p:nvPicPr>
          <p:cNvPr id="17" name="Content Placeholder 16" descr="high-angle-little-girl-getting-her-hair-dyed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507480" y="3104791"/>
            <a:ext cx="5181600" cy="3454400"/>
          </a:xfrm>
          <a:prstGeom prst="rect">
            <a:avLst/>
          </a:prstGeom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40497419-00AB-587B-64A2-4F6FF5C25F04}"/>
              </a:ext>
            </a:extLst>
          </p:cNvPr>
          <p:cNvSpPr txBox="1"/>
          <p:nvPr/>
        </p:nvSpPr>
        <p:spPr>
          <a:xfrm>
            <a:off x="305018" y="421422"/>
            <a:ext cx="10608453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r>
              <a:rPr lang="en-US" sz="80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334605"/>
              </p:ext>
            </p:extLst>
          </p:nvPr>
        </p:nvGraphicFramePr>
        <p:xfrm>
          <a:off x="929005" y="1392137"/>
          <a:ext cx="11262995" cy="540956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7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9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3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186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Abadi" panose="020B0604020104020204" pitchFamily="34" charset="0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Abadi" panose="020B0604020104020204" pitchFamily="34" charset="0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Abadi" panose="020B0604020104020204" pitchFamily="34" charset="0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20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3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living condition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/ˈlɪvɪŋ kənˈdɪʃənz/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 kiện sống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opportunity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/ˌɒpəˈtjuːnəti/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 hội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7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dye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/daɪ/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 err="1">
                          <a:effectLst/>
                          <a:latin typeface="Abadi" panose="020B0604020104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nhuộm</a:t>
                      </a:r>
                      <a:endParaRPr lang="en-US" sz="4000" b="0" dirty="0">
                        <a:effectLst/>
                        <a:latin typeface="Abadi" panose="020B06040201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9403" y="2215933"/>
            <a:ext cx="1229360" cy="1229360"/>
          </a:xfrm>
          <a:prstGeom prst="rect">
            <a:avLst/>
          </a:prstGeom>
        </p:spPr>
      </p:pic>
      <p:pic>
        <p:nvPicPr>
          <p:cNvPr id="8" name="living condi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3827" y="3315970"/>
            <a:ext cx="1229360" cy="1229360"/>
          </a:xfrm>
          <a:prstGeom prst="rect">
            <a:avLst/>
          </a:prstGeom>
        </p:spPr>
      </p:pic>
      <p:pic>
        <p:nvPicPr>
          <p:cNvPr id="4" name="opportu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8451" y="4704715"/>
            <a:ext cx="1229360" cy="1229360"/>
          </a:xfrm>
          <a:prstGeom prst="rect">
            <a:avLst/>
          </a:prstGeom>
        </p:spPr>
      </p:pic>
      <p:pic>
        <p:nvPicPr>
          <p:cNvPr id="3" name="dy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3827" y="5645367"/>
            <a:ext cx="1229360" cy="1229360"/>
          </a:xfrm>
          <a:prstGeom prst="rect">
            <a:avLst/>
          </a:prstGeom>
        </p:spPr>
      </p:pic>
      <p:sp>
        <p:nvSpPr>
          <p:cNvPr id="2" name="TextBox 18">
            <a:extLst>
              <a:ext uri="{FF2B5EF4-FFF2-40B4-BE49-F238E27FC236}">
                <a16:creationId xmlns:a16="http://schemas.microsoft.com/office/drawing/2014/main" id="{25663A2B-AE2F-3FD0-50D2-AF0A2AED7120}"/>
              </a:ext>
            </a:extLst>
          </p:cNvPr>
          <p:cNvSpPr txBox="1"/>
          <p:nvPr/>
        </p:nvSpPr>
        <p:spPr>
          <a:xfrm>
            <a:off x="305018" y="421422"/>
            <a:ext cx="10608453" cy="970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r>
              <a:rPr lang="en-US" sz="8000" dirty="0">
                <a:solidFill>
                  <a:srgbClr val="6E954B"/>
                </a:solidFill>
                <a:latin typeface="STHupo" panose="02010800040101010101" pitchFamily="2" charset="-122"/>
                <a:ea typeface="STHupo" panose="02010800040101010101" pitchFamily="2" charset="-122"/>
                <a:cs typeface="Shantell Sans Bold"/>
                <a:sym typeface="Shantell Sans Bold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</TotalTime>
  <Words>1183</Words>
  <Application>Microsoft Office PowerPoint</Application>
  <PresentationFormat>Widescreen</PresentationFormat>
  <Paragraphs>137</Paragraphs>
  <Slides>23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STHupo</vt:lpstr>
      <vt:lpstr>Abadi</vt:lpstr>
      <vt:lpstr>Arial</vt:lpstr>
      <vt:lpstr>Calibri</vt:lpstr>
      <vt:lpstr>Calibri Light</vt:lpstr>
      <vt:lpstr>Script MT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273</cp:revision>
  <dcterms:created xsi:type="dcterms:W3CDTF">2020-12-09T02:04:00Z</dcterms:created>
  <dcterms:modified xsi:type="dcterms:W3CDTF">2024-08-02T18:22:30Z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1033-12.2.0.13306</vt:lpwstr>
  </property>
</Properties>
</file>