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5"/>
  </p:notesMasterIdLst>
  <p:sldIdLst>
    <p:sldId id="677" r:id="rId2"/>
    <p:sldId id="258" r:id="rId3"/>
    <p:sldId id="265" r:id="rId4"/>
    <p:sldId id="675" r:id="rId5"/>
    <p:sldId id="261" r:id="rId6"/>
    <p:sldId id="263" r:id="rId7"/>
    <p:sldId id="264" r:id="rId8"/>
    <p:sldId id="259" r:id="rId9"/>
    <p:sldId id="260" r:id="rId10"/>
    <p:sldId id="676" r:id="rId11"/>
    <p:sldId id="262" r:id="rId12"/>
    <p:sldId id="257" r:id="rId13"/>
    <p:sldId id="6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5F6"/>
    <a:srgbClr val="FDCEDF"/>
    <a:srgbClr val="F6F4EA"/>
    <a:srgbClr val="F7F5EB"/>
    <a:srgbClr val="ECECEC"/>
    <a:srgbClr val="A0C3D2"/>
    <a:srgbClr val="EAC7C7"/>
    <a:srgbClr val="8AB9AD"/>
    <a:srgbClr val="C7DCA7"/>
    <a:srgbClr val="FFE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34" y="67"/>
      </p:cViewPr>
      <p:guideLst>
        <p:guide orient="horz" pos="2086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3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2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2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0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0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6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6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9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2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4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2.svg"/><Relationship Id="rId5" Type="http://schemas.openxmlformats.org/officeDocument/2006/relationships/image" Target="../media/image14.sv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3850" y="1963249"/>
            <a:ext cx="7607144" cy="4409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0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92" b="0" i="0" u="none" strike="noStrike" kern="1200" cap="none" spc="0" normalizeH="0" baseline="0" noProof="0" dirty="0">
                <a:ln>
                  <a:noFill/>
                </a:ln>
                <a:solidFill>
                  <a:srgbClr val="697235"/>
                </a:solidFill>
                <a:effectLst/>
                <a:uLnTx/>
                <a:uFillTx/>
                <a:latin typeface="Britannic Bold" panose="020B0903060703020204" pitchFamily="34" charset="0"/>
                <a:ea typeface="STXingkai" panose="02010800040101010101" pitchFamily="2" charset="-122"/>
                <a:cs typeface="Some Time Later"/>
                <a:sym typeface="Some Time Later"/>
              </a:rPr>
              <a:t>WELCOME TO OUR CLASS!</a:t>
            </a:r>
          </a:p>
        </p:txBody>
      </p:sp>
      <p:sp>
        <p:nvSpPr>
          <p:cNvPr id="7" name="Freeform 7"/>
          <p:cNvSpPr/>
          <p:nvPr/>
        </p:nvSpPr>
        <p:spPr>
          <a:xfrm rot="440171">
            <a:off x="8098281" y="-813306"/>
            <a:ext cx="2422329" cy="3478540"/>
          </a:xfrm>
          <a:custGeom>
            <a:avLst/>
            <a:gdLst/>
            <a:ahLst/>
            <a:cxnLst/>
            <a:rect l="l" t="t" r="r" b="b"/>
            <a:pathLst>
              <a:path w="3633493" h="5217810">
                <a:moveTo>
                  <a:pt x="0" y="0"/>
                </a:moveTo>
                <a:lnTo>
                  <a:pt x="3633493" y="0"/>
                </a:lnTo>
                <a:lnTo>
                  <a:pt x="3633493" y="5217810"/>
                </a:lnTo>
                <a:lnTo>
                  <a:pt x="0" y="52178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1010791">
            <a:off x="6021362" y="4658590"/>
            <a:ext cx="941153" cy="1601962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0422" y="2641437"/>
            <a:ext cx="3375276" cy="4538880"/>
          </a:xfrm>
          <a:custGeom>
            <a:avLst/>
            <a:gdLst/>
            <a:ahLst/>
            <a:cxnLst/>
            <a:rect l="l" t="t" r="r" b="b"/>
            <a:pathLst>
              <a:path w="5062914" h="6808320">
                <a:moveTo>
                  <a:pt x="0" y="0"/>
                </a:moveTo>
                <a:lnTo>
                  <a:pt x="5062915" y="0"/>
                </a:lnTo>
                <a:lnTo>
                  <a:pt x="5062915" y="6808320"/>
                </a:lnTo>
                <a:lnTo>
                  <a:pt x="0" y="6808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532904" y="1254669"/>
            <a:ext cx="4862075" cy="6603836"/>
          </a:xfrm>
          <a:custGeom>
            <a:avLst/>
            <a:gdLst/>
            <a:ahLst/>
            <a:cxnLst/>
            <a:rect l="l" t="t" r="r" b="b"/>
            <a:pathLst>
              <a:path w="7293112" h="9905754">
                <a:moveTo>
                  <a:pt x="0" y="0"/>
                </a:moveTo>
                <a:lnTo>
                  <a:pt x="7293112" y="0"/>
                </a:lnTo>
                <a:lnTo>
                  <a:pt x="7293112" y="9905754"/>
                </a:lnTo>
                <a:lnTo>
                  <a:pt x="0" y="9905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21012"/>
            <a:ext cx="6347892" cy="609903"/>
            <a:chOff x="0" y="0"/>
            <a:chExt cx="1000816" cy="2409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0816" cy="240949"/>
            </a:xfrm>
            <a:custGeom>
              <a:avLst/>
              <a:gdLst/>
              <a:ahLst/>
              <a:cxnLst/>
              <a:rect l="l" t="t" r="r" b="b"/>
              <a:pathLst>
                <a:path w="1000816" h="240949">
                  <a:moveTo>
                    <a:pt x="36673" y="0"/>
                  </a:moveTo>
                  <a:lnTo>
                    <a:pt x="964143" y="0"/>
                  </a:lnTo>
                  <a:cubicBezTo>
                    <a:pt x="984397" y="0"/>
                    <a:pt x="1000816" y="16419"/>
                    <a:pt x="1000816" y="36673"/>
                  </a:cubicBezTo>
                  <a:lnTo>
                    <a:pt x="1000816" y="204277"/>
                  </a:lnTo>
                  <a:cubicBezTo>
                    <a:pt x="1000816" y="224530"/>
                    <a:pt x="984397" y="240949"/>
                    <a:pt x="964143" y="240949"/>
                  </a:cubicBezTo>
                  <a:lnTo>
                    <a:pt x="36673" y="240949"/>
                  </a:lnTo>
                  <a:cubicBezTo>
                    <a:pt x="16419" y="240949"/>
                    <a:pt x="0" y="224530"/>
                    <a:pt x="0" y="204277"/>
                  </a:cubicBezTo>
                  <a:lnTo>
                    <a:pt x="0" y="36673"/>
                  </a:lnTo>
                  <a:cubicBezTo>
                    <a:pt x="0" y="16419"/>
                    <a:pt x="16419" y="0"/>
                    <a:pt x="36673" y="0"/>
                  </a:cubicBezTo>
                  <a:close/>
                </a:path>
              </a:pathLst>
            </a:custGeom>
            <a:solidFill>
              <a:srgbClr val="A2654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00816" cy="2980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4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3850" y="738990"/>
            <a:ext cx="6347892" cy="412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E0BB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……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116887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3110" y="1224117"/>
            <a:ext cx="8988261" cy="5367222"/>
            <a:chOff x="0" y="0"/>
            <a:chExt cx="1475905" cy="9815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5905" cy="981578"/>
            </a:xfrm>
            <a:custGeom>
              <a:avLst/>
              <a:gdLst/>
              <a:ahLst/>
              <a:cxnLst/>
              <a:rect l="l" t="t" r="r" b="b"/>
              <a:pathLst>
                <a:path w="1475905" h="981578">
                  <a:moveTo>
                    <a:pt x="29138" y="0"/>
                  </a:moveTo>
                  <a:lnTo>
                    <a:pt x="1446767" y="0"/>
                  </a:lnTo>
                  <a:cubicBezTo>
                    <a:pt x="1462860" y="0"/>
                    <a:pt x="1475905" y="13046"/>
                    <a:pt x="1475905" y="29138"/>
                  </a:cubicBezTo>
                  <a:lnTo>
                    <a:pt x="1475905" y="952440"/>
                  </a:lnTo>
                  <a:cubicBezTo>
                    <a:pt x="1475905" y="960168"/>
                    <a:pt x="1472835" y="967579"/>
                    <a:pt x="1467371" y="973044"/>
                  </a:cubicBezTo>
                  <a:cubicBezTo>
                    <a:pt x="1461907" y="978508"/>
                    <a:pt x="1454495" y="981578"/>
                    <a:pt x="1446767" y="981578"/>
                  </a:cubicBezTo>
                  <a:lnTo>
                    <a:pt x="29138" y="981578"/>
                  </a:lnTo>
                  <a:cubicBezTo>
                    <a:pt x="21410" y="981578"/>
                    <a:pt x="13999" y="978508"/>
                    <a:pt x="8534" y="973044"/>
                  </a:cubicBezTo>
                  <a:cubicBezTo>
                    <a:pt x="3070" y="967579"/>
                    <a:pt x="0" y="960168"/>
                    <a:pt x="0" y="952440"/>
                  </a:cubicBezTo>
                  <a:lnTo>
                    <a:pt x="0" y="29138"/>
                  </a:lnTo>
                  <a:cubicBezTo>
                    <a:pt x="0" y="21410"/>
                    <a:pt x="3070" y="13999"/>
                    <a:pt x="8534" y="8534"/>
                  </a:cubicBezTo>
                  <a:cubicBezTo>
                    <a:pt x="13999" y="3070"/>
                    <a:pt x="21410" y="0"/>
                    <a:pt x="29138" y="0"/>
                  </a:cubicBezTo>
                  <a:close/>
                </a:path>
              </a:pathLst>
            </a:custGeom>
            <a:solidFill>
              <a:srgbClr val="F9E0B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475905" cy="1038728"/>
            </a:xfrm>
            <a:prstGeom prst="rect">
              <a:avLst/>
            </a:prstGeom>
          </p:spPr>
          <p:txBody>
            <a:bodyPr lIns="38935" tIns="38935" rIns="38935" bIns="3893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4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153177" y="2496460"/>
            <a:ext cx="3136796" cy="3773589"/>
          </a:xfrm>
          <a:custGeom>
            <a:avLst/>
            <a:gdLst/>
            <a:ahLst/>
            <a:cxnLst/>
            <a:rect l="l" t="t" r="r" b="b"/>
            <a:pathLst>
              <a:path w="4705194" h="5660383">
                <a:moveTo>
                  <a:pt x="0" y="0"/>
                </a:moveTo>
                <a:lnTo>
                  <a:pt x="4705193" y="0"/>
                </a:lnTo>
                <a:lnTo>
                  <a:pt x="4705193" y="5660383"/>
                </a:lnTo>
                <a:lnTo>
                  <a:pt x="0" y="5660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300549">
            <a:off x="10977031" y="170287"/>
            <a:ext cx="941153" cy="1601962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02279">
            <a:off x="561245" y="4975732"/>
            <a:ext cx="941153" cy="1601962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5777239" y="-1020674"/>
            <a:ext cx="3545155" cy="2574669"/>
          </a:xfrm>
          <a:custGeom>
            <a:avLst/>
            <a:gdLst/>
            <a:ahLst/>
            <a:cxnLst/>
            <a:rect l="l" t="t" r="r" b="b"/>
            <a:pathLst>
              <a:path w="5317733" h="3862004">
                <a:moveTo>
                  <a:pt x="5317733" y="0"/>
                </a:moveTo>
                <a:lnTo>
                  <a:pt x="0" y="0"/>
                </a:lnTo>
                <a:lnTo>
                  <a:pt x="0" y="3862004"/>
                </a:lnTo>
                <a:lnTo>
                  <a:pt x="5317733" y="3862004"/>
                </a:lnTo>
                <a:lnTo>
                  <a:pt x="53177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922F3A-E603-B967-FE30-3563856AF449}"/>
              </a:ext>
            </a:extLst>
          </p:cNvPr>
          <p:cNvSpPr txBox="1"/>
          <p:nvPr/>
        </p:nvSpPr>
        <p:spPr>
          <a:xfrm>
            <a:off x="0" y="205119"/>
            <a:ext cx="1191611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EE59E981-427B-4BD6-5E98-DAC4AB547E8C}"/>
              </a:ext>
            </a:extLst>
          </p:cNvPr>
          <p:cNvSpPr txBox="1"/>
          <p:nvPr/>
        </p:nvSpPr>
        <p:spPr>
          <a:xfrm>
            <a:off x="1529262" y="1484080"/>
            <a:ext cx="8495955" cy="48320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spcBef>
                <a:spcPts val="600"/>
              </a:spcBef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1. For my future career, I want </a:t>
            </a:r>
            <a:r>
              <a:rPr lang="vi-VN" sz="3200" b="1" u="sng" dirty="0">
                <a:solidFill>
                  <a:srgbClr val="000000"/>
                </a:solidFill>
                <a:latin typeface="Arial Nova Cond" panose="020B0506020202020204" pitchFamily="34" charset="0"/>
              </a:rPr>
              <a:t>to work in fashion design.</a:t>
            </a:r>
          </a:p>
          <a:p>
            <a:pPr marL="635" indent="-635">
              <a:spcBef>
                <a:spcPts val="600"/>
              </a:spcBef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2. Do you mind not </a:t>
            </a:r>
            <a:r>
              <a:rPr lang="vi-VN" sz="3200" b="1" u="sng" dirty="0">
                <a:solidFill>
                  <a:srgbClr val="000000"/>
                </a:solidFill>
                <a:latin typeface="Arial Nova Cond" panose="020B0506020202020204" pitchFamily="34" charset="0"/>
              </a:rPr>
              <a:t>making noise while studying?</a:t>
            </a:r>
          </a:p>
          <a:p>
            <a:pPr marL="635" indent="-635">
              <a:spcBef>
                <a:spcPts val="600"/>
              </a:spcBef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3. We all agreed </a:t>
            </a:r>
            <a:r>
              <a:rPr lang="vi-VN" sz="3200" b="1" u="sng" dirty="0">
                <a:solidFill>
                  <a:srgbClr val="000000"/>
                </a:solidFill>
                <a:latin typeface="Arial Nova Cond" panose="020B0506020202020204" pitchFamily="34" charset="0"/>
              </a:rPr>
              <a:t>to visit the nursing home in our neighbourhood.</a:t>
            </a:r>
          </a:p>
          <a:p>
            <a:pPr marL="635" indent="-635">
              <a:spcBef>
                <a:spcPts val="600"/>
              </a:spcBef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4. I have never fancied </a:t>
            </a:r>
            <a:r>
              <a:rPr lang="vi-VN" sz="3200" b="1" u="sng" dirty="0">
                <a:solidFill>
                  <a:srgbClr val="000000"/>
                </a:solidFill>
                <a:latin typeface="Arial Nova Cond" panose="020B0506020202020204" pitchFamily="34" charset="0"/>
              </a:rPr>
              <a:t>travelling alone in the dark.</a:t>
            </a:r>
          </a:p>
          <a:p>
            <a:pPr marL="635" indent="-635" algn="just">
              <a:spcBef>
                <a:spcPts val="600"/>
              </a:spcBef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5. For our two-day holiday, I suggest </a:t>
            </a:r>
            <a:r>
              <a:rPr lang="vi-VN" sz="3200" b="1" u="sng" dirty="0">
                <a:solidFill>
                  <a:srgbClr val="000000"/>
                </a:solidFill>
                <a:latin typeface="Arial Nova Cond" panose="020B0506020202020204" pitchFamily="34" charset="0"/>
              </a:rPr>
              <a:t>going camping at Chua Thay.</a:t>
            </a:r>
          </a:p>
        </p:txBody>
      </p:sp>
    </p:spTree>
    <p:extLst>
      <p:ext uri="{BB962C8B-B14F-4D97-AF65-F5344CB8AC3E}">
        <p14:creationId xmlns:p14="http://schemas.microsoft.com/office/powerpoint/2010/main" val="14309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7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52114" y="1595343"/>
            <a:ext cx="9721459" cy="861860"/>
            <a:chOff x="0" y="0"/>
            <a:chExt cx="1475905" cy="6184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5905" cy="618462"/>
            </a:xfrm>
            <a:custGeom>
              <a:avLst/>
              <a:gdLst/>
              <a:ahLst/>
              <a:cxnLst/>
              <a:rect l="l" t="t" r="r" b="b"/>
              <a:pathLst>
                <a:path w="1475905" h="618462">
                  <a:moveTo>
                    <a:pt x="29138" y="0"/>
                  </a:moveTo>
                  <a:lnTo>
                    <a:pt x="1446767" y="0"/>
                  </a:lnTo>
                  <a:cubicBezTo>
                    <a:pt x="1462860" y="0"/>
                    <a:pt x="1475905" y="13046"/>
                    <a:pt x="1475905" y="29138"/>
                  </a:cubicBezTo>
                  <a:lnTo>
                    <a:pt x="1475905" y="589324"/>
                  </a:lnTo>
                  <a:cubicBezTo>
                    <a:pt x="1475905" y="597052"/>
                    <a:pt x="1472835" y="604463"/>
                    <a:pt x="1467371" y="609928"/>
                  </a:cubicBezTo>
                  <a:cubicBezTo>
                    <a:pt x="1461907" y="615392"/>
                    <a:pt x="1454495" y="618462"/>
                    <a:pt x="1446767" y="618462"/>
                  </a:cubicBezTo>
                  <a:lnTo>
                    <a:pt x="29138" y="618462"/>
                  </a:lnTo>
                  <a:cubicBezTo>
                    <a:pt x="21410" y="618462"/>
                    <a:pt x="13999" y="615392"/>
                    <a:pt x="8534" y="609928"/>
                  </a:cubicBezTo>
                  <a:cubicBezTo>
                    <a:pt x="3070" y="604463"/>
                    <a:pt x="0" y="597052"/>
                    <a:pt x="0" y="589324"/>
                  </a:cubicBezTo>
                  <a:lnTo>
                    <a:pt x="0" y="29138"/>
                  </a:lnTo>
                  <a:cubicBezTo>
                    <a:pt x="0" y="21410"/>
                    <a:pt x="3070" y="13999"/>
                    <a:pt x="8534" y="8534"/>
                  </a:cubicBezTo>
                  <a:cubicBezTo>
                    <a:pt x="13999" y="3070"/>
                    <a:pt x="21410" y="0"/>
                    <a:pt x="29138" y="0"/>
                  </a:cubicBezTo>
                  <a:close/>
                </a:path>
              </a:pathLst>
            </a:custGeom>
            <a:solidFill>
              <a:srgbClr val="F9E0B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475905" cy="675612"/>
            </a:xfrm>
            <a:prstGeom prst="rect">
              <a:avLst/>
            </a:prstGeom>
          </p:spPr>
          <p:txBody>
            <a:bodyPr lIns="38935" tIns="38935" rIns="38935" bIns="38935" rtlCol="0" anchor="ctr"/>
            <a:lstStyle/>
            <a:p>
              <a:pPr algn="ctr" defTabSz="609630">
                <a:lnSpc>
                  <a:spcPts val="242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18187" y="2842083"/>
            <a:ext cx="5877232" cy="1939670"/>
            <a:chOff x="0" y="0"/>
            <a:chExt cx="1475905" cy="6184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75905" cy="618462"/>
            </a:xfrm>
            <a:custGeom>
              <a:avLst/>
              <a:gdLst/>
              <a:ahLst/>
              <a:cxnLst/>
              <a:rect l="l" t="t" r="r" b="b"/>
              <a:pathLst>
                <a:path w="1475905" h="618462">
                  <a:moveTo>
                    <a:pt x="29138" y="0"/>
                  </a:moveTo>
                  <a:lnTo>
                    <a:pt x="1446767" y="0"/>
                  </a:lnTo>
                  <a:cubicBezTo>
                    <a:pt x="1462860" y="0"/>
                    <a:pt x="1475905" y="13046"/>
                    <a:pt x="1475905" y="29138"/>
                  </a:cubicBezTo>
                  <a:lnTo>
                    <a:pt x="1475905" y="589324"/>
                  </a:lnTo>
                  <a:cubicBezTo>
                    <a:pt x="1475905" y="597052"/>
                    <a:pt x="1472835" y="604463"/>
                    <a:pt x="1467371" y="609928"/>
                  </a:cubicBezTo>
                  <a:cubicBezTo>
                    <a:pt x="1461907" y="615392"/>
                    <a:pt x="1454495" y="618462"/>
                    <a:pt x="1446767" y="618462"/>
                  </a:cubicBezTo>
                  <a:lnTo>
                    <a:pt x="29138" y="618462"/>
                  </a:lnTo>
                  <a:cubicBezTo>
                    <a:pt x="21410" y="618462"/>
                    <a:pt x="13999" y="615392"/>
                    <a:pt x="8534" y="609928"/>
                  </a:cubicBezTo>
                  <a:cubicBezTo>
                    <a:pt x="3070" y="604463"/>
                    <a:pt x="0" y="597052"/>
                    <a:pt x="0" y="589324"/>
                  </a:cubicBezTo>
                  <a:lnTo>
                    <a:pt x="0" y="29138"/>
                  </a:lnTo>
                  <a:cubicBezTo>
                    <a:pt x="0" y="21410"/>
                    <a:pt x="3070" y="13999"/>
                    <a:pt x="8534" y="8534"/>
                  </a:cubicBezTo>
                  <a:cubicBezTo>
                    <a:pt x="13999" y="3070"/>
                    <a:pt x="21410" y="0"/>
                    <a:pt x="29138" y="0"/>
                  </a:cubicBezTo>
                  <a:close/>
                </a:path>
              </a:pathLst>
            </a:custGeom>
            <a:solidFill>
              <a:srgbClr val="F9E0B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475905" cy="675612"/>
            </a:xfrm>
            <a:prstGeom prst="rect">
              <a:avLst/>
            </a:prstGeom>
          </p:spPr>
          <p:txBody>
            <a:bodyPr lIns="38935" tIns="38935" rIns="38935" bIns="38935" rtlCol="0" anchor="ctr"/>
            <a:lstStyle/>
            <a:p>
              <a:pPr algn="ctr" defTabSz="609630">
                <a:lnSpc>
                  <a:spcPts val="242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8541857" y="-169026"/>
            <a:ext cx="1719964" cy="1244824"/>
          </a:xfrm>
          <a:custGeom>
            <a:avLst/>
            <a:gdLst/>
            <a:ahLst/>
            <a:cxnLst/>
            <a:rect l="l" t="t" r="r" b="b"/>
            <a:pathLst>
              <a:path w="2579946" h="1867236">
                <a:moveTo>
                  <a:pt x="0" y="0"/>
                </a:moveTo>
                <a:lnTo>
                  <a:pt x="2579946" y="0"/>
                </a:lnTo>
                <a:lnTo>
                  <a:pt x="2579946" y="1867236"/>
                </a:lnTo>
                <a:lnTo>
                  <a:pt x="0" y="1867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093534" y="1028217"/>
            <a:ext cx="668655" cy="1371600"/>
          </a:xfrm>
          <a:custGeom>
            <a:avLst/>
            <a:gdLst/>
            <a:ahLst/>
            <a:cxnLst/>
            <a:rect l="l" t="t" r="r" b="b"/>
            <a:pathLst>
              <a:path w="1002982" h="2057400">
                <a:moveTo>
                  <a:pt x="0" y="0"/>
                </a:moveTo>
                <a:lnTo>
                  <a:pt x="1002982" y="0"/>
                </a:lnTo>
                <a:lnTo>
                  <a:pt x="100298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228698" y="3095422"/>
            <a:ext cx="3826629" cy="3778795"/>
          </a:xfrm>
          <a:custGeom>
            <a:avLst/>
            <a:gdLst/>
            <a:ahLst/>
            <a:cxnLst/>
            <a:rect l="l" t="t" r="r" b="b"/>
            <a:pathLst>
              <a:path w="5739943" h="5668193">
                <a:moveTo>
                  <a:pt x="0" y="0"/>
                </a:moveTo>
                <a:lnTo>
                  <a:pt x="5739943" y="0"/>
                </a:lnTo>
                <a:lnTo>
                  <a:pt x="5739943" y="5668194"/>
                </a:lnTo>
                <a:lnTo>
                  <a:pt x="0" y="5668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52887" y="693636"/>
            <a:ext cx="8106721" cy="963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6517"/>
              </a:lnSpc>
            </a:pPr>
            <a:r>
              <a:rPr lang="en-US" sz="11500" dirty="0">
                <a:solidFill>
                  <a:srgbClr val="F9E0BB"/>
                </a:solidFill>
                <a:latin typeface="Britannic Bold" panose="020B0903060703020204" pitchFamily="34" charset="0"/>
                <a:ea typeface="Some Time Later"/>
                <a:cs typeface="Some Time Later"/>
                <a:sym typeface="Some Time Later"/>
              </a:rPr>
              <a:t>WRAP-UP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8427" y="1908489"/>
            <a:ext cx="9554373" cy="387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707"/>
              </a:lnSpc>
            </a:pPr>
            <a:r>
              <a:rPr lang="en-US" sz="4400" dirty="0">
                <a:solidFill>
                  <a:srgbClr val="697235"/>
                </a:solidFill>
                <a:latin typeface="Arial Nova Cond" panose="020B0506020202020204" pitchFamily="34" charset="0"/>
                <a:ea typeface="Jua"/>
                <a:cs typeface="Jua"/>
                <a:sym typeface="Jua"/>
              </a:rPr>
              <a:t>What have you learned in this lesson?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18187" y="2753664"/>
            <a:ext cx="5538019" cy="1731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Arial Nova Cond" panose="020B0506020202020204" pitchFamily="34" charset="0"/>
                <a:sym typeface="+mn-ea"/>
              </a:rPr>
              <a:t>Use correctly to-infinitive and V-</a:t>
            </a:r>
            <a:r>
              <a:rPr lang="en-US" sz="4000" dirty="0" err="1">
                <a:latin typeface="Arial Nova Cond" panose="020B0506020202020204" pitchFamily="34" charset="0"/>
                <a:sym typeface="+mn-ea"/>
              </a:rPr>
              <a:t>ing</a:t>
            </a:r>
            <a:r>
              <a:rPr lang="en-US" sz="4000" dirty="0">
                <a:latin typeface="Arial Nova Cond" panose="020B0506020202020204" pitchFamily="34" charset="0"/>
                <a:sym typeface="+mn-ea"/>
              </a:rPr>
              <a:t> after a verb.</a:t>
            </a:r>
            <a:endParaRPr lang="en-US" sz="4000" dirty="0"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7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736" y="2147556"/>
            <a:ext cx="5848992" cy="793906"/>
            <a:chOff x="0" y="0"/>
            <a:chExt cx="1731231" cy="2409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1231" cy="240949"/>
            </a:xfrm>
            <a:custGeom>
              <a:avLst/>
              <a:gdLst/>
              <a:ahLst/>
              <a:cxnLst/>
              <a:rect l="l" t="t" r="r" b="b"/>
              <a:pathLst>
                <a:path w="1731231" h="240949">
                  <a:moveTo>
                    <a:pt x="23598" y="0"/>
                  </a:moveTo>
                  <a:lnTo>
                    <a:pt x="1707634" y="0"/>
                  </a:lnTo>
                  <a:cubicBezTo>
                    <a:pt x="1720666" y="0"/>
                    <a:pt x="1731231" y="10565"/>
                    <a:pt x="1731231" y="23598"/>
                  </a:cubicBezTo>
                  <a:lnTo>
                    <a:pt x="1731231" y="217352"/>
                  </a:lnTo>
                  <a:cubicBezTo>
                    <a:pt x="1731231" y="230384"/>
                    <a:pt x="1720666" y="240949"/>
                    <a:pt x="1707634" y="240949"/>
                  </a:cubicBezTo>
                  <a:lnTo>
                    <a:pt x="23598" y="240949"/>
                  </a:lnTo>
                  <a:cubicBezTo>
                    <a:pt x="10565" y="240949"/>
                    <a:pt x="0" y="230384"/>
                    <a:pt x="0" y="217352"/>
                  </a:cubicBezTo>
                  <a:lnTo>
                    <a:pt x="0" y="23598"/>
                  </a:lnTo>
                  <a:cubicBezTo>
                    <a:pt x="0" y="10565"/>
                    <a:pt x="10565" y="0"/>
                    <a:pt x="23598" y="0"/>
                  </a:cubicBezTo>
                  <a:close/>
                </a:path>
              </a:pathLst>
            </a:custGeom>
            <a:solidFill>
              <a:srgbClr val="F9E0B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31231" cy="2980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2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737" y="4412476"/>
            <a:ext cx="5848992" cy="793906"/>
            <a:chOff x="0" y="0"/>
            <a:chExt cx="1731231" cy="2409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1231" cy="240949"/>
            </a:xfrm>
            <a:custGeom>
              <a:avLst/>
              <a:gdLst/>
              <a:ahLst/>
              <a:cxnLst/>
              <a:rect l="l" t="t" r="r" b="b"/>
              <a:pathLst>
                <a:path w="1731231" h="240949">
                  <a:moveTo>
                    <a:pt x="23598" y="0"/>
                  </a:moveTo>
                  <a:lnTo>
                    <a:pt x="1707634" y="0"/>
                  </a:lnTo>
                  <a:cubicBezTo>
                    <a:pt x="1720666" y="0"/>
                    <a:pt x="1731231" y="10565"/>
                    <a:pt x="1731231" y="23598"/>
                  </a:cubicBezTo>
                  <a:lnTo>
                    <a:pt x="1731231" y="217352"/>
                  </a:lnTo>
                  <a:cubicBezTo>
                    <a:pt x="1731231" y="230384"/>
                    <a:pt x="1720666" y="240949"/>
                    <a:pt x="1707634" y="240949"/>
                  </a:cubicBezTo>
                  <a:lnTo>
                    <a:pt x="23598" y="240949"/>
                  </a:lnTo>
                  <a:cubicBezTo>
                    <a:pt x="10565" y="240949"/>
                    <a:pt x="0" y="230384"/>
                    <a:pt x="0" y="217352"/>
                  </a:cubicBezTo>
                  <a:lnTo>
                    <a:pt x="0" y="23598"/>
                  </a:lnTo>
                  <a:cubicBezTo>
                    <a:pt x="0" y="10565"/>
                    <a:pt x="10565" y="0"/>
                    <a:pt x="23598" y="0"/>
                  </a:cubicBezTo>
                  <a:close/>
                </a:path>
              </a:pathLst>
            </a:custGeom>
            <a:solidFill>
              <a:srgbClr val="F9E0B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731231" cy="2980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2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0737" y="3307735"/>
            <a:ext cx="6643616" cy="721934"/>
            <a:chOff x="0" y="0"/>
            <a:chExt cx="1731231" cy="2409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1231" cy="240949"/>
            </a:xfrm>
            <a:custGeom>
              <a:avLst/>
              <a:gdLst/>
              <a:ahLst/>
              <a:cxnLst/>
              <a:rect l="l" t="t" r="r" b="b"/>
              <a:pathLst>
                <a:path w="1731231" h="240949">
                  <a:moveTo>
                    <a:pt x="23598" y="0"/>
                  </a:moveTo>
                  <a:lnTo>
                    <a:pt x="1707634" y="0"/>
                  </a:lnTo>
                  <a:cubicBezTo>
                    <a:pt x="1720666" y="0"/>
                    <a:pt x="1731231" y="10565"/>
                    <a:pt x="1731231" y="23598"/>
                  </a:cubicBezTo>
                  <a:lnTo>
                    <a:pt x="1731231" y="217352"/>
                  </a:lnTo>
                  <a:cubicBezTo>
                    <a:pt x="1731231" y="230384"/>
                    <a:pt x="1720666" y="240949"/>
                    <a:pt x="1707634" y="240949"/>
                  </a:cubicBezTo>
                  <a:lnTo>
                    <a:pt x="23598" y="240949"/>
                  </a:lnTo>
                  <a:cubicBezTo>
                    <a:pt x="10565" y="240949"/>
                    <a:pt x="0" y="230384"/>
                    <a:pt x="0" y="217352"/>
                  </a:cubicBezTo>
                  <a:lnTo>
                    <a:pt x="0" y="23598"/>
                  </a:lnTo>
                  <a:cubicBezTo>
                    <a:pt x="0" y="10565"/>
                    <a:pt x="10565" y="0"/>
                    <a:pt x="23598" y="0"/>
                  </a:cubicBezTo>
                  <a:close/>
                </a:path>
              </a:pathLst>
            </a:custGeom>
            <a:solidFill>
              <a:srgbClr val="FFA84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731231" cy="2980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2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635311" y="2289773"/>
            <a:ext cx="354777" cy="509472"/>
          </a:xfrm>
          <a:custGeom>
            <a:avLst/>
            <a:gdLst/>
            <a:ahLst/>
            <a:cxnLst/>
            <a:rect l="l" t="t" r="r" b="b"/>
            <a:pathLst>
              <a:path w="532166" h="764208">
                <a:moveTo>
                  <a:pt x="0" y="0"/>
                </a:moveTo>
                <a:lnTo>
                  <a:pt x="532166" y="0"/>
                </a:lnTo>
                <a:lnTo>
                  <a:pt x="532166" y="764207"/>
                </a:lnTo>
                <a:lnTo>
                  <a:pt x="0" y="764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655675" y="3481731"/>
            <a:ext cx="354777" cy="509472"/>
          </a:xfrm>
          <a:custGeom>
            <a:avLst/>
            <a:gdLst/>
            <a:ahLst/>
            <a:cxnLst/>
            <a:rect l="l" t="t" r="r" b="b"/>
            <a:pathLst>
              <a:path w="532166" h="764208">
                <a:moveTo>
                  <a:pt x="0" y="0"/>
                </a:moveTo>
                <a:lnTo>
                  <a:pt x="532166" y="0"/>
                </a:lnTo>
                <a:lnTo>
                  <a:pt x="532166" y="764208"/>
                </a:lnTo>
                <a:lnTo>
                  <a:pt x="0" y="764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655675" y="4560527"/>
            <a:ext cx="354777" cy="509472"/>
          </a:xfrm>
          <a:custGeom>
            <a:avLst/>
            <a:gdLst/>
            <a:ahLst/>
            <a:cxnLst/>
            <a:rect l="l" t="t" r="r" b="b"/>
            <a:pathLst>
              <a:path w="532166" h="764208">
                <a:moveTo>
                  <a:pt x="0" y="0"/>
                </a:moveTo>
                <a:lnTo>
                  <a:pt x="532166" y="0"/>
                </a:lnTo>
                <a:lnTo>
                  <a:pt x="532166" y="764207"/>
                </a:lnTo>
                <a:lnTo>
                  <a:pt x="0" y="764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8114710" y="1217258"/>
            <a:ext cx="4443261" cy="6034990"/>
          </a:xfrm>
          <a:custGeom>
            <a:avLst/>
            <a:gdLst/>
            <a:ahLst/>
            <a:cxnLst/>
            <a:rect l="l" t="t" r="r" b="b"/>
            <a:pathLst>
              <a:path w="6664892" h="9052485">
                <a:moveTo>
                  <a:pt x="0" y="0"/>
                </a:moveTo>
                <a:lnTo>
                  <a:pt x="6664892" y="0"/>
                </a:lnTo>
                <a:lnTo>
                  <a:pt x="6664892" y="9052485"/>
                </a:lnTo>
                <a:lnTo>
                  <a:pt x="0" y="905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60834" y="786840"/>
            <a:ext cx="7716356" cy="8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099"/>
              </a:lnSpc>
            </a:pPr>
            <a:r>
              <a:rPr lang="en-US" sz="9600" dirty="0">
                <a:solidFill>
                  <a:srgbClr val="F9E0BB"/>
                </a:solidFill>
                <a:latin typeface="Britannic Bold" panose="020B0903060703020204" pitchFamily="34" charset="0"/>
                <a:ea typeface="Some Time Later"/>
                <a:cs typeface="Some Time Later"/>
                <a:sym typeface="Some Time Later"/>
              </a:rPr>
              <a:t>HOMEWORK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04574" y="2431102"/>
            <a:ext cx="6643617" cy="394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51"/>
              </a:lnSpc>
            </a:pPr>
            <a:r>
              <a:rPr lang="en-US" sz="4000" dirty="0">
                <a:solidFill>
                  <a:srgbClr val="697235"/>
                </a:solidFill>
                <a:latin typeface="Arial Nova Cond" panose="020B0506020202020204" pitchFamily="34" charset="0"/>
                <a:ea typeface="Jua"/>
                <a:cs typeface="Jua"/>
                <a:sym typeface="Jua"/>
              </a:rPr>
              <a:t>Review the grammar point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4575" y="4755014"/>
            <a:ext cx="7028874" cy="394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51"/>
              </a:lnSpc>
            </a:pPr>
            <a:r>
              <a:rPr lang="en-US" sz="4000" dirty="0">
                <a:solidFill>
                  <a:srgbClr val="697235"/>
                </a:solidFill>
                <a:latin typeface="Arial Nova Cond" panose="020B0506020202020204" pitchFamily="34" charset="0"/>
                <a:ea typeface="Jua"/>
                <a:cs typeface="Jua"/>
                <a:sym typeface="Jua"/>
              </a:rPr>
              <a:t>Prepare: Communication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4574" y="3519309"/>
            <a:ext cx="7267477" cy="394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51"/>
              </a:lnSpc>
            </a:pPr>
            <a:r>
              <a:rPr lang="en-US" sz="4000" dirty="0">
                <a:solidFill>
                  <a:srgbClr val="794634"/>
                </a:solidFill>
                <a:latin typeface="Arial Nova Cond" panose="020B0506020202020204" pitchFamily="34" charset="0"/>
                <a:ea typeface="Jua"/>
                <a:cs typeface="Jua"/>
                <a:sym typeface="Jua"/>
              </a:rPr>
              <a:t>Do exercises in the workbook</a:t>
            </a:r>
          </a:p>
        </p:txBody>
      </p:sp>
      <p:sp>
        <p:nvSpPr>
          <p:cNvPr id="39" name="Freeform 39"/>
          <p:cNvSpPr/>
          <p:nvPr/>
        </p:nvSpPr>
        <p:spPr>
          <a:xfrm>
            <a:off x="6368148" y="4046570"/>
            <a:ext cx="1746562" cy="2811430"/>
          </a:xfrm>
          <a:custGeom>
            <a:avLst/>
            <a:gdLst/>
            <a:ahLst/>
            <a:cxnLst/>
            <a:rect l="l" t="t" r="r" b="b"/>
            <a:pathLst>
              <a:path w="1974950" h="2655801">
                <a:moveTo>
                  <a:pt x="0" y="0"/>
                </a:moveTo>
                <a:lnTo>
                  <a:pt x="1974951" y="0"/>
                </a:lnTo>
                <a:lnTo>
                  <a:pt x="1974951" y="2655802"/>
                </a:lnTo>
                <a:lnTo>
                  <a:pt x="0" y="2655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6534" y="1476572"/>
            <a:ext cx="7607144" cy="42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en-US" sz="13792" dirty="0">
                <a:solidFill>
                  <a:srgbClr val="697235"/>
                </a:solidFill>
                <a:latin typeface="Britannic Bold" panose="020B0903060703020204" pitchFamily="34" charset="0"/>
                <a:ea typeface="STXingkai" panose="02010800040101010101" pitchFamily="2" charset="-122"/>
                <a:cs typeface="Some Time Later"/>
                <a:sym typeface="Some Time Later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 rot="440171">
            <a:off x="8098281" y="-813306"/>
            <a:ext cx="2422329" cy="3478540"/>
          </a:xfrm>
          <a:custGeom>
            <a:avLst/>
            <a:gdLst/>
            <a:ahLst/>
            <a:cxnLst/>
            <a:rect l="l" t="t" r="r" b="b"/>
            <a:pathLst>
              <a:path w="3633493" h="5217810">
                <a:moveTo>
                  <a:pt x="0" y="0"/>
                </a:moveTo>
                <a:lnTo>
                  <a:pt x="3633493" y="0"/>
                </a:lnTo>
                <a:lnTo>
                  <a:pt x="3633493" y="5217810"/>
                </a:lnTo>
                <a:lnTo>
                  <a:pt x="0" y="52178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010791">
            <a:off x="6021362" y="4658590"/>
            <a:ext cx="941153" cy="1601962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0422" y="2641437"/>
            <a:ext cx="3375276" cy="4538880"/>
          </a:xfrm>
          <a:custGeom>
            <a:avLst/>
            <a:gdLst/>
            <a:ahLst/>
            <a:cxnLst/>
            <a:rect l="l" t="t" r="r" b="b"/>
            <a:pathLst>
              <a:path w="5062914" h="6808320">
                <a:moveTo>
                  <a:pt x="0" y="0"/>
                </a:moveTo>
                <a:lnTo>
                  <a:pt x="5062915" y="0"/>
                </a:lnTo>
                <a:lnTo>
                  <a:pt x="5062915" y="6808320"/>
                </a:lnTo>
                <a:lnTo>
                  <a:pt x="0" y="6808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532904" y="1254669"/>
            <a:ext cx="4862075" cy="6603836"/>
          </a:xfrm>
          <a:custGeom>
            <a:avLst/>
            <a:gdLst/>
            <a:ahLst/>
            <a:cxnLst/>
            <a:rect l="l" t="t" r="r" b="b"/>
            <a:pathLst>
              <a:path w="7293112" h="9905754">
                <a:moveTo>
                  <a:pt x="0" y="0"/>
                </a:moveTo>
                <a:lnTo>
                  <a:pt x="7293112" y="0"/>
                </a:lnTo>
                <a:lnTo>
                  <a:pt x="7293112" y="9905754"/>
                </a:lnTo>
                <a:lnTo>
                  <a:pt x="0" y="9905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21012"/>
            <a:ext cx="6347892" cy="609903"/>
            <a:chOff x="0" y="0"/>
            <a:chExt cx="1000816" cy="2409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0816" cy="240949"/>
            </a:xfrm>
            <a:custGeom>
              <a:avLst/>
              <a:gdLst/>
              <a:ahLst/>
              <a:cxnLst/>
              <a:rect l="l" t="t" r="r" b="b"/>
              <a:pathLst>
                <a:path w="1000816" h="240949">
                  <a:moveTo>
                    <a:pt x="36673" y="0"/>
                  </a:moveTo>
                  <a:lnTo>
                    <a:pt x="964143" y="0"/>
                  </a:lnTo>
                  <a:cubicBezTo>
                    <a:pt x="984397" y="0"/>
                    <a:pt x="1000816" y="16419"/>
                    <a:pt x="1000816" y="36673"/>
                  </a:cubicBezTo>
                  <a:lnTo>
                    <a:pt x="1000816" y="204277"/>
                  </a:lnTo>
                  <a:cubicBezTo>
                    <a:pt x="1000816" y="224530"/>
                    <a:pt x="984397" y="240949"/>
                    <a:pt x="964143" y="240949"/>
                  </a:cubicBezTo>
                  <a:lnTo>
                    <a:pt x="36673" y="240949"/>
                  </a:lnTo>
                  <a:cubicBezTo>
                    <a:pt x="16419" y="240949"/>
                    <a:pt x="0" y="224530"/>
                    <a:pt x="0" y="204277"/>
                  </a:cubicBezTo>
                  <a:lnTo>
                    <a:pt x="0" y="36673"/>
                  </a:lnTo>
                  <a:cubicBezTo>
                    <a:pt x="0" y="16419"/>
                    <a:pt x="16419" y="0"/>
                    <a:pt x="36673" y="0"/>
                  </a:cubicBezTo>
                  <a:close/>
                </a:path>
              </a:pathLst>
            </a:custGeom>
            <a:solidFill>
              <a:srgbClr val="A2654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00816" cy="2980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2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7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9886132">
            <a:off x="450848" y="-8274"/>
            <a:ext cx="920546" cy="1166877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010791">
            <a:off x="11038910" y="5267855"/>
            <a:ext cx="941153" cy="1601962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640508" y="8135200"/>
            <a:ext cx="3765427" cy="2494595"/>
          </a:xfrm>
          <a:custGeom>
            <a:avLst/>
            <a:gdLst/>
            <a:ahLst/>
            <a:cxnLst/>
            <a:rect l="l" t="t" r="r" b="b"/>
            <a:pathLst>
              <a:path w="5648141" h="3741893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241589">
            <a:off x="9225041" y="-2376461"/>
            <a:ext cx="3583456" cy="1375341"/>
          </a:xfrm>
          <a:custGeom>
            <a:avLst/>
            <a:gdLst/>
            <a:ahLst/>
            <a:cxnLst/>
            <a:rect l="l" t="t" r="r" b="b"/>
            <a:pathLst>
              <a:path w="5375184" h="2063011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71190" y="476609"/>
            <a:ext cx="10328440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00"/>
              </a:lnSpc>
            </a:pPr>
            <a:r>
              <a:rPr lang="en-US" sz="6600" dirty="0">
                <a:solidFill>
                  <a:srgbClr val="F9E0BB"/>
                </a:solidFill>
                <a:latin typeface="Britannic Bold" panose="020B0903060703020204" pitchFamily="34" charset="0"/>
                <a:ea typeface="Some Time Later"/>
                <a:cs typeface="Some Time Later"/>
                <a:sym typeface="Some Time Later"/>
              </a:rPr>
              <a:t>Watch and fill in the blank</a:t>
            </a:r>
          </a:p>
        </p:txBody>
      </p:sp>
      <p:pic>
        <p:nvPicPr>
          <p:cNvPr id="30" name="Don't Forget to Live Your Life- Gerunds and Infinitives with Verbs">
            <a:hlinkClick r:id="" action="ppaction://media"/>
            <a:extLst>
              <a:ext uri="{FF2B5EF4-FFF2-40B4-BE49-F238E27FC236}">
                <a16:creationId xmlns:a16="http://schemas.microsoft.com/office/drawing/2014/main" id="{48321B85-0246-9E50-80CA-D1528FC1BB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09" end="37343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2105916"/>
            <a:ext cx="7611266" cy="42813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7FC19AB-5A6B-E359-1194-0253AA656726}"/>
              </a:ext>
            </a:extLst>
          </p:cNvPr>
          <p:cNvSpPr txBox="1"/>
          <p:nvPr/>
        </p:nvSpPr>
        <p:spPr>
          <a:xfrm>
            <a:off x="227902" y="1148322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trying  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F13E1E-53BF-4981-1938-62246B9D7EAA}"/>
              </a:ext>
            </a:extLst>
          </p:cNvPr>
          <p:cNvSpPr txBox="1"/>
          <p:nvPr/>
        </p:nvSpPr>
        <p:spPr>
          <a:xfrm>
            <a:off x="227902" y="1627640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suggest  ________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31BFB0-02F2-93C6-D2EB-BC1F3E20FC72}"/>
              </a:ext>
            </a:extLst>
          </p:cNvPr>
          <p:cNvSpPr txBox="1"/>
          <p:nvPr/>
        </p:nvSpPr>
        <p:spPr>
          <a:xfrm>
            <a:off x="1192475" y="1120807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to remember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26A9E4-EE90-0D90-7D06-4FACB2AD07C8}"/>
              </a:ext>
            </a:extLst>
          </p:cNvPr>
          <p:cNvSpPr txBox="1"/>
          <p:nvPr/>
        </p:nvSpPr>
        <p:spPr>
          <a:xfrm>
            <a:off x="1609168" y="1582696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meeting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868533-96F7-5DBA-BB88-3B72820BD782}"/>
              </a:ext>
            </a:extLst>
          </p:cNvPr>
          <p:cNvSpPr txBox="1"/>
          <p:nvPr/>
        </p:nvSpPr>
        <p:spPr>
          <a:xfrm>
            <a:off x="3854201" y="1126445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meaning  __________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462E49-A62A-F0E3-10D3-63E56450917D}"/>
              </a:ext>
            </a:extLst>
          </p:cNvPr>
          <p:cNvSpPr txBox="1"/>
          <p:nvPr/>
        </p:nvSpPr>
        <p:spPr>
          <a:xfrm>
            <a:off x="3854201" y="1605763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love  ________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6E269D-FCED-E156-20FB-5EE186D55385}"/>
              </a:ext>
            </a:extLst>
          </p:cNvPr>
          <p:cNvSpPr txBox="1"/>
          <p:nvPr/>
        </p:nvSpPr>
        <p:spPr>
          <a:xfrm>
            <a:off x="5652160" y="1060071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to pay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37DD9E-C781-3574-3243-DF8172EE1A54}"/>
              </a:ext>
            </a:extLst>
          </p:cNvPr>
          <p:cNvSpPr txBox="1"/>
          <p:nvPr/>
        </p:nvSpPr>
        <p:spPr>
          <a:xfrm>
            <a:off x="4712453" y="1551706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spending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52C142-5496-B01F-52C2-C8B7BE4F65A8}"/>
              </a:ext>
            </a:extLst>
          </p:cNvPr>
          <p:cNvSpPr txBox="1"/>
          <p:nvPr/>
        </p:nvSpPr>
        <p:spPr>
          <a:xfrm>
            <a:off x="7825042" y="1090940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want  __________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E551EB-AF82-4F23-8834-2E1182042C84}"/>
              </a:ext>
            </a:extLst>
          </p:cNvPr>
          <p:cNvSpPr txBox="1"/>
          <p:nvPr/>
        </p:nvSpPr>
        <p:spPr>
          <a:xfrm>
            <a:off x="7825042" y="1798858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aspire  _________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192690-A3DB-364B-BB73-3F1E38D0CBB7}"/>
              </a:ext>
            </a:extLst>
          </p:cNvPr>
          <p:cNvSpPr txBox="1"/>
          <p:nvPr/>
        </p:nvSpPr>
        <p:spPr>
          <a:xfrm>
            <a:off x="8789615" y="1063425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to get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A6C70A-37E1-5B46-3602-115927AF82EE}"/>
              </a:ext>
            </a:extLst>
          </p:cNvPr>
          <p:cNvSpPr txBox="1"/>
          <p:nvPr/>
        </p:nvSpPr>
        <p:spPr>
          <a:xfrm>
            <a:off x="9102486" y="1768601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to be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03AAC4-5790-E582-F3D3-52F0E73BB1C8}"/>
              </a:ext>
            </a:extLst>
          </p:cNvPr>
          <p:cNvSpPr txBox="1"/>
          <p:nvPr/>
        </p:nvSpPr>
        <p:spPr>
          <a:xfrm>
            <a:off x="7825042" y="2602393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continue  _______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435220-57ED-FE7A-006A-B7579D7C1AB4}"/>
              </a:ext>
            </a:extLst>
          </p:cNvPr>
          <p:cNvSpPr txBox="1"/>
          <p:nvPr/>
        </p:nvSpPr>
        <p:spPr>
          <a:xfrm>
            <a:off x="7825042" y="3329361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risk  ___________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5499FE-AF18-EFC4-2B36-0929A7B9E14D}"/>
              </a:ext>
            </a:extLst>
          </p:cNvPr>
          <p:cNvSpPr txBox="1"/>
          <p:nvPr/>
        </p:nvSpPr>
        <p:spPr>
          <a:xfrm>
            <a:off x="9225576" y="2554906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to work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FF67B3-4950-3428-BAF1-4CA3565E2F2B}"/>
              </a:ext>
            </a:extLst>
          </p:cNvPr>
          <p:cNvSpPr txBox="1"/>
          <p:nvPr/>
        </p:nvSpPr>
        <p:spPr>
          <a:xfrm>
            <a:off x="8789615" y="3274441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getting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F1A8F5-C9EF-015B-D0AF-47584A9F17E1}"/>
              </a:ext>
            </a:extLst>
          </p:cNvPr>
          <p:cNvSpPr txBox="1"/>
          <p:nvPr/>
        </p:nvSpPr>
        <p:spPr>
          <a:xfrm>
            <a:off x="7835571" y="3923219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need  __________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DFC7C7-31A2-6150-2C37-B9B636F015AE}"/>
              </a:ext>
            </a:extLst>
          </p:cNvPr>
          <p:cNvSpPr txBox="1"/>
          <p:nvPr/>
        </p:nvSpPr>
        <p:spPr>
          <a:xfrm>
            <a:off x="7835571" y="4573987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neglect  ________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FC7289-99E2-8C50-F2E9-74A3EBEC55A1}"/>
              </a:ext>
            </a:extLst>
          </p:cNvPr>
          <p:cNvSpPr txBox="1"/>
          <p:nvPr/>
        </p:nvSpPr>
        <p:spPr>
          <a:xfrm>
            <a:off x="8800144" y="3895704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to raise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D550FC-3235-4432-C380-DDB84EEDB600}"/>
              </a:ext>
            </a:extLst>
          </p:cNvPr>
          <p:cNvSpPr txBox="1"/>
          <p:nvPr/>
        </p:nvSpPr>
        <p:spPr>
          <a:xfrm>
            <a:off x="9216837" y="4529043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to live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F2ECB7-81CD-ABCC-506F-8065915D2E69}"/>
              </a:ext>
            </a:extLst>
          </p:cNvPr>
          <p:cNvSpPr txBox="1"/>
          <p:nvPr/>
        </p:nvSpPr>
        <p:spPr>
          <a:xfrm>
            <a:off x="7844310" y="5227595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get  ___________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ED4A2E-2255-1C5F-368D-6544661C5E76}"/>
              </a:ext>
            </a:extLst>
          </p:cNvPr>
          <p:cNvSpPr txBox="1"/>
          <p:nvPr/>
        </p:nvSpPr>
        <p:spPr>
          <a:xfrm>
            <a:off x="7844310" y="5996473"/>
            <a:ext cx="43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 Cond" panose="020B0506020202020204" pitchFamily="34" charset="0"/>
              </a:rPr>
              <a:t>miss  __________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ECFA1ED-CC8D-B3FB-AED6-5855D0DAE9E6}"/>
              </a:ext>
            </a:extLst>
          </p:cNvPr>
          <p:cNvSpPr txBox="1"/>
          <p:nvPr/>
        </p:nvSpPr>
        <p:spPr>
          <a:xfrm>
            <a:off x="8808883" y="5200080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to spend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7511B1-A4E0-7D85-F141-63D9E200B098}"/>
              </a:ext>
            </a:extLst>
          </p:cNvPr>
          <p:cNvSpPr txBox="1"/>
          <p:nvPr/>
        </p:nvSpPr>
        <p:spPr>
          <a:xfrm>
            <a:off x="9225576" y="5951529"/>
            <a:ext cx="208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F5F6"/>
                </a:solidFill>
                <a:latin typeface="Arial Nova Cond" panose="020B0506020202020204" pitchFamily="34" charset="0"/>
              </a:rPr>
              <a:t>living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  <p:bldP spid="38" grpId="0"/>
      <p:bldP spid="41" grpId="0"/>
      <p:bldP spid="42" grpId="0"/>
      <p:bldP spid="45" grpId="0"/>
      <p:bldP spid="46" grpId="0"/>
      <p:bldP spid="49" grpId="0"/>
      <p:bldP spid="50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91039" y="1470762"/>
            <a:ext cx="717604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8000" dirty="0">
                <a:solidFill>
                  <a:srgbClr val="595735"/>
                </a:solidFill>
                <a:latin typeface="Britannic Bold" panose="020B0903060703020204" pitchFamily="34" charset="0"/>
                <a:ea typeface="Some Time Later"/>
                <a:cs typeface="Some Time Later"/>
                <a:sym typeface="Some Time Later"/>
              </a:rPr>
              <a:t>VIETNAMESE LIFESTYLE: THEN AND NOW</a:t>
            </a:r>
          </a:p>
        </p:txBody>
      </p:sp>
      <p:sp>
        <p:nvSpPr>
          <p:cNvPr id="3" name="Freeform 3"/>
          <p:cNvSpPr/>
          <p:nvPr/>
        </p:nvSpPr>
        <p:spPr>
          <a:xfrm>
            <a:off x="9543039" y="3684067"/>
            <a:ext cx="2433343" cy="3272222"/>
          </a:xfrm>
          <a:custGeom>
            <a:avLst/>
            <a:gdLst/>
            <a:ahLst/>
            <a:cxnLst/>
            <a:rect l="l" t="t" r="r" b="b"/>
            <a:pathLst>
              <a:path w="3650015" h="4908333">
                <a:moveTo>
                  <a:pt x="0" y="0"/>
                </a:moveTo>
                <a:lnTo>
                  <a:pt x="3650015" y="0"/>
                </a:lnTo>
                <a:lnTo>
                  <a:pt x="3650015" y="4908333"/>
                </a:lnTo>
                <a:lnTo>
                  <a:pt x="0" y="4908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523513" y="2431543"/>
            <a:ext cx="3538600" cy="4806247"/>
          </a:xfrm>
          <a:custGeom>
            <a:avLst/>
            <a:gdLst/>
            <a:ahLst/>
            <a:cxnLst/>
            <a:rect l="l" t="t" r="r" b="b"/>
            <a:pathLst>
              <a:path w="5307900" h="7209371">
                <a:moveTo>
                  <a:pt x="5307900" y="0"/>
                </a:moveTo>
                <a:lnTo>
                  <a:pt x="0" y="0"/>
                </a:lnTo>
                <a:lnTo>
                  <a:pt x="0" y="7209371"/>
                </a:lnTo>
                <a:lnTo>
                  <a:pt x="5307900" y="7209371"/>
                </a:lnTo>
                <a:lnTo>
                  <a:pt x="53079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543039" y="-423982"/>
            <a:ext cx="3545155" cy="2574669"/>
          </a:xfrm>
          <a:custGeom>
            <a:avLst/>
            <a:gdLst/>
            <a:ahLst/>
            <a:cxnLst/>
            <a:rect l="l" t="t" r="r" b="b"/>
            <a:pathLst>
              <a:path w="5317733" h="3862004">
                <a:moveTo>
                  <a:pt x="0" y="0"/>
                </a:moveTo>
                <a:lnTo>
                  <a:pt x="5317733" y="0"/>
                </a:lnTo>
                <a:lnTo>
                  <a:pt x="5317733" y="3862004"/>
                </a:lnTo>
                <a:lnTo>
                  <a:pt x="0" y="3862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241589">
            <a:off x="-1030297" y="322394"/>
            <a:ext cx="3583456" cy="1375341"/>
          </a:xfrm>
          <a:custGeom>
            <a:avLst/>
            <a:gdLst/>
            <a:ahLst/>
            <a:cxnLst/>
            <a:rect l="l" t="t" r="r" b="b"/>
            <a:pathLst>
              <a:path w="5375184" h="2063011">
                <a:moveTo>
                  <a:pt x="0" y="0"/>
                </a:moveTo>
                <a:lnTo>
                  <a:pt x="5375183" y="0"/>
                </a:lnTo>
                <a:lnTo>
                  <a:pt x="5375183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CB0632F7-9EFF-13A8-2260-B17679E6C7AD}"/>
              </a:ext>
            </a:extLst>
          </p:cNvPr>
          <p:cNvGrpSpPr/>
          <p:nvPr/>
        </p:nvGrpSpPr>
        <p:grpSpPr>
          <a:xfrm>
            <a:off x="4940710" y="685420"/>
            <a:ext cx="2168013" cy="609903"/>
            <a:chOff x="0" y="0"/>
            <a:chExt cx="1000816" cy="240949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D4225C7-8519-AB76-1097-4C684BB33BD2}"/>
                </a:ext>
              </a:extLst>
            </p:cNvPr>
            <p:cNvSpPr/>
            <p:nvPr/>
          </p:nvSpPr>
          <p:spPr>
            <a:xfrm>
              <a:off x="0" y="0"/>
              <a:ext cx="1000816" cy="240949"/>
            </a:xfrm>
            <a:custGeom>
              <a:avLst/>
              <a:gdLst/>
              <a:ahLst/>
              <a:cxnLst/>
              <a:rect l="l" t="t" r="r" b="b"/>
              <a:pathLst>
                <a:path w="1000816" h="240949">
                  <a:moveTo>
                    <a:pt x="36673" y="0"/>
                  </a:moveTo>
                  <a:lnTo>
                    <a:pt x="964143" y="0"/>
                  </a:lnTo>
                  <a:cubicBezTo>
                    <a:pt x="984397" y="0"/>
                    <a:pt x="1000816" y="16419"/>
                    <a:pt x="1000816" y="36673"/>
                  </a:cubicBezTo>
                  <a:lnTo>
                    <a:pt x="1000816" y="204277"/>
                  </a:lnTo>
                  <a:cubicBezTo>
                    <a:pt x="1000816" y="224530"/>
                    <a:pt x="984397" y="240949"/>
                    <a:pt x="964143" y="240949"/>
                  </a:cubicBezTo>
                  <a:lnTo>
                    <a:pt x="36673" y="240949"/>
                  </a:lnTo>
                  <a:cubicBezTo>
                    <a:pt x="16419" y="240949"/>
                    <a:pt x="0" y="224530"/>
                    <a:pt x="0" y="204277"/>
                  </a:cubicBezTo>
                  <a:lnTo>
                    <a:pt x="0" y="36673"/>
                  </a:lnTo>
                  <a:cubicBezTo>
                    <a:pt x="0" y="16419"/>
                    <a:pt x="16419" y="0"/>
                    <a:pt x="36673" y="0"/>
                  </a:cubicBezTo>
                  <a:close/>
                </a:path>
              </a:pathLst>
            </a:custGeom>
            <a:solidFill>
              <a:srgbClr val="A2654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86D82F8A-0B58-1F6E-EFB5-EE9EED1F45D6}"/>
                </a:ext>
              </a:extLst>
            </p:cNvPr>
            <p:cNvSpPr txBox="1"/>
            <p:nvPr/>
          </p:nvSpPr>
          <p:spPr>
            <a:xfrm>
              <a:off x="0" y="-57150"/>
              <a:ext cx="1000816" cy="2980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2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79326926-7402-76A1-8994-9D6B4F568D87}"/>
              </a:ext>
            </a:extLst>
          </p:cNvPr>
          <p:cNvSpPr txBox="1"/>
          <p:nvPr/>
        </p:nvSpPr>
        <p:spPr>
          <a:xfrm>
            <a:off x="2892118" y="803398"/>
            <a:ext cx="6347892" cy="429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3600" dirty="0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Unit 6: 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E5CCB295-43DE-4FFB-28CF-8F10ACF1E45B}"/>
              </a:ext>
            </a:extLst>
          </p:cNvPr>
          <p:cNvGrpSpPr/>
          <p:nvPr/>
        </p:nvGrpSpPr>
        <p:grpSpPr>
          <a:xfrm>
            <a:off x="3195147" y="5562677"/>
            <a:ext cx="6347892" cy="609903"/>
            <a:chOff x="0" y="0"/>
            <a:chExt cx="1000816" cy="240949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5970BBD-CC93-D343-870C-AFF15880D5FD}"/>
                </a:ext>
              </a:extLst>
            </p:cNvPr>
            <p:cNvSpPr/>
            <p:nvPr/>
          </p:nvSpPr>
          <p:spPr>
            <a:xfrm>
              <a:off x="0" y="0"/>
              <a:ext cx="1000816" cy="240949"/>
            </a:xfrm>
            <a:custGeom>
              <a:avLst/>
              <a:gdLst/>
              <a:ahLst/>
              <a:cxnLst/>
              <a:rect l="l" t="t" r="r" b="b"/>
              <a:pathLst>
                <a:path w="1000816" h="240949">
                  <a:moveTo>
                    <a:pt x="36673" y="0"/>
                  </a:moveTo>
                  <a:lnTo>
                    <a:pt x="964143" y="0"/>
                  </a:lnTo>
                  <a:cubicBezTo>
                    <a:pt x="984397" y="0"/>
                    <a:pt x="1000816" y="16419"/>
                    <a:pt x="1000816" y="36673"/>
                  </a:cubicBezTo>
                  <a:lnTo>
                    <a:pt x="1000816" y="204277"/>
                  </a:lnTo>
                  <a:cubicBezTo>
                    <a:pt x="1000816" y="224530"/>
                    <a:pt x="984397" y="240949"/>
                    <a:pt x="964143" y="240949"/>
                  </a:cubicBezTo>
                  <a:lnTo>
                    <a:pt x="36673" y="240949"/>
                  </a:lnTo>
                  <a:cubicBezTo>
                    <a:pt x="16419" y="240949"/>
                    <a:pt x="0" y="224530"/>
                    <a:pt x="0" y="204277"/>
                  </a:cubicBezTo>
                  <a:lnTo>
                    <a:pt x="0" y="36673"/>
                  </a:lnTo>
                  <a:cubicBezTo>
                    <a:pt x="0" y="16419"/>
                    <a:pt x="16419" y="0"/>
                    <a:pt x="36673" y="0"/>
                  </a:cubicBezTo>
                  <a:close/>
                </a:path>
              </a:pathLst>
            </a:custGeom>
            <a:solidFill>
              <a:srgbClr val="A2654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30E24819-11FB-CA8A-838E-602D1795EBAC}"/>
                </a:ext>
              </a:extLst>
            </p:cNvPr>
            <p:cNvSpPr txBox="1"/>
            <p:nvPr/>
          </p:nvSpPr>
          <p:spPr>
            <a:xfrm>
              <a:off x="0" y="-57150"/>
              <a:ext cx="1000816" cy="2980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2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AAD57E53-245A-C1FF-9626-24C8A248281C}"/>
              </a:ext>
            </a:extLst>
          </p:cNvPr>
          <p:cNvSpPr txBox="1"/>
          <p:nvPr/>
        </p:nvSpPr>
        <p:spPr>
          <a:xfrm>
            <a:off x="3093197" y="5680655"/>
            <a:ext cx="6347892" cy="429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3600" dirty="0">
                <a:solidFill>
                  <a:srgbClr val="F9E0BB"/>
                </a:solidFill>
                <a:latin typeface="Jua"/>
                <a:ea typeface="Jua"/>
                <a:cs typeface="Jua"/>
                <a:sym typeface="Jua"/>
              </a:rPr>
              <a:t>Lesson 3: A Closer Look 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7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376303">
            <a:off x="2087798" y="-8891"/>
            <a:ext cx="941153" cy="1601962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651791" y="4996522"/>
            <a:ext cx="3765427" cy="2494595"/>
          </a:xfrm>
          <a:custGeom>
            <a:avLst/>
            <a:gdLst/>
            <a:ahLst/>
            <a:cxnLst/>
            <a:rect l="l" t="t" r="r" b="b"/>
            <a:pathLst>
              <a:path w="5648141" h="3741893">
                <a:moveTo>
                  <a:pt x="0" y="0"/>
                </a:moveTo>
                <a:lnTo>
                  <a:pt x="5648141" y="0"/>
                </a:lnTo>
                <a:lnTo>
                  <a:pt x="5648141" y="3741893"/>
                </a:lnTo>
                <a:lnTo>
                  <a:pt x="0" y="3741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241589">
            <a:off x="12601285" y="916204"/>
            <a:ext cx="3583456" cy="1375341"/>
          </a:xfrm>
          <a:custGeom>
            <a:avLst/>
            <a:gdLst/>
            <a:ahLst/>
            <a:cxnLst/>
            <a:rect l="l" t="t" r="r" b="b"/>
            <a:pathLst>
              <a:path w="5375184" h="2063011">
                <a:moveTo>
                  <a:pt x="0" y="0"/>
                </a:moveTo>
                <a:lnTo>
                  <a:pt x="5375184" y="0"/>
                </a:lnTo>
                <a:lnTo>
                  <a:pt x="5375184" y="2063011"/>
                </a:lnTo>
                <a:lnTo>
                  <a:pt x="0" y="2063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816050">
            <a:off x="10980078" y="301503"/>
            <a:ext cx="1086373" cy="1658584"/>
          </a:xfrm>
          <a:custGeom>
            <a:avLst/>
            <a:gdLst/>
            <a:ahLst/>
            <a:cxnLst/>
            <a:rect l="l" t="t" r="r" b="b"/>
            <a:pathLst>
              <a:path w="1629559" h="2487876">
                <a:moveTo>
                  <a:pt x="0" y="0"/>
                </a:moveTo>
                <a:lnTo>
                  <a:pt x="1629560" y="0"/>
                </a:lnTo>
                <a:lnTo>
                  <a:pt x="1629560" y="2487876"/>
                </a:lnTo>
                <a:lnTo>
                  <a:pt x="0" y="2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63560" y="946195"/>
            <a:ext cx="8423961" cy="65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9E0BB"/>
                </a:solidFill>
                <a:effectLst/>
                <a:uLnTx/>
                <a:uFillTx/>
                <a:latin typeface="Britannic Bold" panose="020B0903060703020204" pitchFamily="34" charset="0"/>
                <a:ea typeface="Some Time Later"/>
                <a:cs typeface="Some Time Later"/>
                <a:sym typeface="Some Time Later"/>
              </a:rPr>
              <a:t>REMEMBER</a:t>
            </a: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7A686FC2-13B0-4F41-B550-ADE7FC5EEC0A}"/>
              </a:ext>
            </a:extLst>
          </p:cNvPr>
          <p:cNvSpPr txBox="1"/>
          <p:nvPr/>
        </p:nvSpPr>
        <p:spPr>
          <a:xfrm>
            <a:off x="1230922" y="1814060"/>
            <a:ext cx="10023231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– The verb after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want, promise, decide, agree, learn, plan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 has the to-infinitive form.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ova Cond" panose="020B0506020202020204" pitchFamily="34" charset="0"/>
              </a:rPr>
              <a:t>Example: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We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decided to 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 some research on Thai traditional dancing.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– The verb after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j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oy, fancy, finish, mind, avoid, suggest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has the 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 form.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ova Cond" panose="020B0506020202020204" pitchFamily="34" charset="0"/>
              </a:rPr>
              <a:t>Example: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suggested visiting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 the Viet Nam Museum of Ethnology.</a:t>
            </a:r>
          </a:p>
        </p:txBody>
      </p:sp>
      <p:sp>
        <p:nvSpPr>
          <p:cNvPr id="14" name="Freeform 14"/>
          <p:cNvSpPr/>
          <p:nvPr/>
        </p:nvSpPr>
        <p:spPr>
          <a:xfrm rot="1010791">
            <a:off x="11038910" y="5013271"/>
            <a:ext cx="941153" cy="1601962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5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/>
          <p:cNvSpPr/>
          <p:nvPr/>
        </p:nvSpPr>
        <p:spPr>
          <a:xfrm>
            <a:off x="10068700" y="4089717"/>
            <a:ext cx="2058090" cy="2767603"/>
          </a:xfrm>
          <a:custGeom>
            <a:avLst/>
            <a:gdLst/>
            <a:ahLst/>
            <a:cxnLst/>
            <a:rect l="l" t="t" r="r" b="b"/>
            <a:pathLst>
              <a:path w="3087135" h="4151404">
                <a:moveTo>
                  <a:pt x="0" y="0"/>
                </a:moveTo>
                <a:lnTo>
                  <a:pt x="3087136" y="0"/>
                </a:lnTo>
                <a:lnTo>
                  <a:pt x="3087136" y="4151404"/>
                </a:lnTo>
                <a:lnTo>
                  <a:pt x="0" y="4151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0006996" y="504666"/>
            <a:ext cx="4298461" cy="2743200"/>
          </a:xfrm>
          <a:custGeom>
            <a:avLst/>
            <a:gdLst/>
            <a:ahLst/>
            <a:cxnLst/>
            <a:rect l="l" t="t" r="r" b="b"/>
            <a:pathLst>
              <a:path w="6447692" h="4114800">
                <a:moveTo>
                  <a:pt x="0" y="0"/>
                </a:moveTo>
                <a:lnTo>
                  <a:pt x="6447692" y="0"/>
                </a:lnTo>
                <a:lnTo>
                  <a:pt x="6447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 rot="440171">
            <a:off x="13229757" y="2921854"/>
            <a:ext cx="2812609" cy="4038994"/>
          </a:xfrm>
          <a:custGeom>
            <a:avLst/>
            <a:gdLst/>
            <a:ahLst/>
            <a:cxnLst/>
            <a:rect l="l" t="t" r="r" b="b"/>
            <a:pathLst>
              <a:path w="4218913" h="6058491">
                <a:moveTo>
                  <a:pt x="0" y="0"/>
                </a:moveTo>
                <a:lnTo>
                  <a:pt x="4218913" y="0"/>
                </a:lnTo>
                <a:lnTo>
                  <a:pt x="4218913" y="6058491"/>
                </a:lnTo>
                <a:lnTo>
                  <a:pt x="0" y="6058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183F4E-8405-6498-CCAB-1516288058D4}"/>
              </a:ext>
            </a:extLst>
          </p:cNvPr>
          <p:cNvSpPr txBox="1"/>
          <p:nvPr/>
        </p:nvSpPr>
        <p:spPr>
          <a:xfrm>
            <a:off x="397509" y="-12610"/>
            <a:ext cx="10888345" cy="15696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4800" b="1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1. Write the correct form of the verbs in bracket</a:t>
            </a: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2748A574-4D27-9292-6AD0-ABC7ACDA997B}"/>
              </a:ext>
            </a:extLst>
          </p:cNvPr>
          <p:cNvSpPr txBox="1"/>
          <p:nvPr/>
        </p:nvSpPr>
        <p:spPr>
          <a:xfrm>
            <a:off x="463868" y="1682750"/>
            <a:ext cx="114534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>
                <a:latin typeface="Arial Nova Cond" panose="020B0506020202020204" pitchFamily="34" charset="0"/>
              </a:rPr>
              <a:t>1. </a:t>
            </a:r>
            <a:r>
              <a:rPr lang="en-US" sz="4000" dirty="0">
                <a:latin typeface="Arial Nova Cond" panose="020B0506020202020204" pitchFamily="34" charset="0"/>
              </a:rPr>
              <a:t>fancy (ride) ___________ a buffalo</a:t>
            </a:r>
          </a:p>
        </p:txBody>
      </p:sp>
      <p:sp>
        <p:nvSpPr>
          <p:cNvPr id="43" name="Text Box 6">
            <a:extLst>
              <a:ext uri="{FF2B5EF4-FFF2-40B4-BE49-F238E27FC236}">
                <a16:creationId xmlns:a16="http://schemas.microsoft.com/office/drawing/2014/main" id="{052E78CE-C18D-0180-F194-79678BA0BBDD}"/>
              </a:ext>
            </a:extLst>
          </p:cNvPr>
          <p:cNvSpPr txBox="1"/>
          <p:nvPr/>
        </p:nvSpPr>
        <p:spPr>
          <a:xfrm>
            <a:off x="464503" y="2406015"/>
            <a:ext cx="114534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>
                <a:latin typeface="Arial Nova Cond" panose="020B0506020202020204" pitchFamily="34" charset="0"/>
              </a:rPr>
              <a:t>2.</a:t>
            </a:r>
            <a:r>
              <a:rPr lang="en-US" sz="4000">
                <a:latin typeface="Arial Nova Cond" panose="020B0506020202020204" pitchFamily="34" charset="0"/>
              </a:rPr>
              <a:t> learn (use)</a:t>
            </a:r>
            <a:r>
              <a:rPr lang="en-US" sz="4000">
                <a:latin typeface="Arial Nova Cond" panose="020B0506020202020204" pitchFamily="34" charset="0"/>
                <a:sym typeface="+mn-ea"/>
              </a:rPr>
              <a:t>___________</a:t>
            </a:r>
            <a:r>
              <a:rPr lang="en-US" sz="4000">
                <a:latin typeface="Arial Nova Cond" panose="020B0506020202020204" pitchFamily="34" charset="0"/>
              </a:rPr>
              <a:t> traditional farming tools</a:t>
            </a:r>
          </a:p>
        </p:txBody>
      </p:sp>
      <p:sp>
        <p:nvSpPr>
          <p:cNvPr id="44" name="Text Box 8">
            <a:extLst>
              <a:ext uri="{FF2B5EF4-FFF2-40B4-BE49-F238E27FC236}">
                <a16:creationId xmlns:a16="http://schemas.microsoft.com/office/drawing/2014/main" id="{13F33C0D-2489-4669-C4D3-508C5CD41824}"/>
              </a:ext>
            </a:extLst>
          </p:cNvPr>
          <p:cNvSpPr txBox="1"/>
          <p:nvPr/>
        </p:nvSpPr>
        <p:spPr>
          <a:xfrm>
            <a:off x="465138" y="3129280"/>
            <a:ext cx="114534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>
                <a:latin typeface="Arial Nova Cond" panose="020B0506020202020204" pitchFamily="34" charset="0"/>
              </a:rPr>
              <a:t>3.</a:t>
            </a:r>
            <a:r>
              <a:rPr lang="en-US" sz="4000">
                <a:latin typeface="Arial Nova Cond" panose="020B0506020202020204" pitchFamily="34" charset="0"/>
              </a:rPr>
              <a:t> mind (not touch)</a:t>
            </a:r>
            <a:r>
              <a:rPr lang="en-US" sz="4000">
                <a:latin typeface="Arial Nova Cond" panose="020B0506020202020204" pitchFamily="34" charset="0"/>
                <a:sym typeface="+mn-ea"/>
              </a:rPr>
              <a:t>______________ </a:t>
            </a:r>
            <a:r>
              <a:rPr lang="en-US" sz="4000">
                <a:latin typeface="Arial Nova Cond" panose="020B0506020202020204" pitchFamily="34" charset="0"/>
              </a:rPr>
              <a:t>the displays</a:t>
            </a:r>
          </a:p>
        </p:txBody>
      </p:sp>
      <p:sp>
        <p:nvSpPr>
          <p:cNvPr id="45" name="Text Box 22">
            <a:extLst>
              <a:ext uri="{FF2B5EF4-FFF2-40B4-BE49-F238E27FC236}">
                <a16:creationId xmlns:a16="http://schemas.microsoft.com/office/drawing/2014/main" id="{C3C169C1-8396-0414-6147-60B1BE935324}"/>
              </a:ext>
            </a:extLst>
          </p:cNvPr>
          <p:cNvSpPr txBox="1"/>
          <p:nvPr/>
        </p:nvSpPr>
        <p:spPr>
          <a:xfrm>
            <a:off x="4089914" y="153860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riding</a:t>
            </a:r>
          </a:p>
        </p:txBody>
      </p:sp>
      <p:sp>
        <p:nvSpPr>
          <p:cNvPr id="46" name="Text Box 10">
            <a:extLst>
              <a:ext uri="{FF2B5EF4-FFF2-40B4-BE49-F238E27FC236}">
                <a16:creationId xmlns:a16="http://schemas.microsoft.com/office/drawing/2014/main" id="{10DFF09F-99EA-6252-20FD-60BF6EFBFBE5}"/>
              </a:ext>
            </a:extLst>
          </p:cNvPr>
          <p:cNvSpPr txBox="1"/>
          <p:nvPr/>
        </p:nvSpPr>
        <p:spPr>
          <a:xfrm>
            <a:off x="465773" y="3852545"/>
            <a:ext cx="114534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>
                <a:latin typeface="Arial Nova Cond" panose="020B0506020202020204" pitchFamily="34" charset="0"/>
              </a:rPr>
              <a:t>4.</a:t>
            </a:r>
            <a:r>
              <a:rPr lang="en-US" sz="4000" dirty="0">
                <a:latin typeface="Arial Nova Cond" panose="020B0506020202020204" pitchFamily="34" charset="0"/>
              </a:rPr>
              <a:t> decide (make)</a:t>
            </a:r>
            <a:r>
              <a:rPr lang="en-US" sz="4000" dirty="0">
                <a:latin typeface="Arial Nova Cond" panose="020B0506020202020204" pitchFamily="34" charset="0"/>
                <a:sym typeface="+mn-ea"/>
              </a:rPr>
              <a:t>______________ </a:t>
            </a:r>
            <a:r>
              <a:rPr lang="en-US" sz="4000" dirty="0">
                <a:latin typeface="Arial Nova Cond" panose="020B0506020202020204" pitchFamily="34" charset="0"/>
              </a:rPr>
              <a:t>a kite</a:t>
            </a:r>
          </a:p>
        </p:txBody>
      </p:sp>
      <p:sp>
        <p:nvSpPr>
          <p:cNvPr id="47" name="Text Box 13">
            <a:extLst>
              <a:ext uri="{FF2B5EF4-FFF2-40B4-BE49-F238E27FC236}">
                <a16:creationId xmlns:a16="http://schemas.microsoft.com/office/drawing/2014/main" id="{C6ACCB4E-434A-49FA-DB32-4756B5C4300F}"/>
              </a:ext>
            </a:extLst>
          </p:cNvPr>
          <p:cNvSpPr txBox="1"/>
          <p:nvPr/>
        </p:nvSpPr>
        <p:spPr>
          <a:xfrm>
            <a:off x="466408" y="4575810"/>
            <a:ext cx="114534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>
                <a:latin typeface="Arial Nova Cond" panose="020B0506020202020204" pitchFamily="34" charset="0"/>
              </a:rPr>
              <a:t>5. </a:t>
            </a:r>
            <a:r>
              <a:rPr lang="en-US" sz="4000">
                <a:latin typeface="Arial Nova Cond" panose="020B0506020202020204" pitchFamily="34" charset="0"/>
              </a:rPr>
              <a:t>avoid (play) </a:t>
            </a:r>
            <a:r>
              <a:rPr lang="en-US" sz="4000">
                <a:latin typeface="Arial Nova Cond" panose="020B0506020202020204" pitchFamily="34" charset="0"/>
                <a:sym typeface="+mn-ea"/>
              </a:rPr>
              <a:t>______________ </a:t>
            </a:r>
            <a:r>
              <a:rPr lang="en-US" sz="4000">
                <a:latin typeface="Arial Nova Cond" panose="020B0506020202020204" pitchFamily="34" charset="0"/>
              </a:rPr>
              <a:t> on the streets</a:t>
            </a:r>
          </a:p>
        </p:txBody>
      </p:sp>
      <p:sp>
        <p:nvSpPr>
          <p:cNvPr id="48" name="Text Box 14">
            <a:extLst>
              <a:ext uri="{FF2B5EF4-FFF2-40B4-BE49-F238E27FC236}">
                <a16:creationId xmlns:a16="http://schemas.microsoft.com/office/drawing/2014/main" id="{4C8FE75E-EEE7-3913-71EC-24359B799A27}"/>
              </a:ext>
            </a:extLst>
          </p:cNvPr>
          <p:cNvSpPr txBox="1"/>
          <p:nvPr/>
        </p:nvSpPr>
        <p:spPr>
          <a:xfrm>
            <a:off x="467043" y="5299075"/>
            <a:ext cx="1145349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>
                <a:latin typeface="Arial Nova Cond" panose="020B0506020202020204" pitchFamily="34" charset="0"/>
              </a:rPr>
              <a:t>6.</a:t>
            </a:r>
            <a:r>
              <a:rPr lang="en-US" sz="4000" dirty="0">
                <a:latin typeface="Arial Nova Cond" panose="020B0506020202020204" pitchFamily="34" charset="0"/>
              </a:rPr>
              <a:t> promise (learn) </a:t>
            </a:r>
            <a:r>
              <a:rPr lang="en-US" sz="4000" dirty="0">
                <a:latin typeface="Arial Nova Cond" panose="020B0506020202020204" pitchFamily="34" charset="0"/>
                <a:sym typeface="+mn-ea"/>
              </a:rPr>
              <a:t>______________ </a:t>
            </a:r>
            <a:r>
              <a:rPr lang="en-US" sz="4000" dirty="0">
                <a:latin typeface="Arial Nova Cond" panose="020B0506020202020204" pitchFamily="34" charset="0"/>
              </a:rPr>
              <a:t> more about the history of our village</a:t>
            </a:r>
          </a:p>
        </p:txBody>
      </p:sp>
      <p:sp>
        <p:nvSpPr>
          <p:cNvPr id="49" name="Text Box 20">
            <a:extLst>
              <a:ext uri="{FF2B5EF4-FFF2-40B4-BE49-F238E27FC236}">
                <a16:creationId xmlns:a16="http://schemas.microsoft.com/office/drawing/2014/main" id="{417517D3-C76F-6AB7-C071-BEF0DD57C51D}"/>
              </a:ext>
            </a:extLst>
          </p:cNvPr>
          <p:cNvSpPr txBox="1"/>
          <p:nvPr/>
        </p:nvSpPr>
        <p:spPr>
          <a:xfrm>
            <a:off x="3697315" y="230695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to use</a:t>
            </a:r>
          </a:p>
        </p:txBody>
      </p:sp>
      <p:sp>
        <p:nvSpPr>
          <p:cNvPr id="50" name="Text Box 21">
            <a:extLst>
              <a:ext uri="{FF2B5EF4-FFF2-40B4-BE49-F238E27FC236}">
                <a16:creationId xmlns:a16="http://schemas.microsoft.com/office/drawing/2014/main" id="{6D326832-099E-2116-9138-C9D54843A6C6}"/>
              </a:ext>
            </a:extLst>
          </p:cNvPr>
          <p:cNvSpPr txBox="1"/>
          <p:nvPr/>
        </p:nvSpPr>
        <p:spPr>
          <a:xfrm>
            <a:off x="4651375" y="301371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not touching</a:t>
            </a:r>
          </a:p>
        </p:txBody>
      </p:sp>
      <p:sp>
        <p:nvSpPr>
          <p:cNvPr id="51" name="Text Box 23">
            <a:extLst>
              <a:ext uri="{FF2B5EF4-FFF2-40B4-BE49-F238E27FC236}">
                <a16:creationId xmlns:a16="http://schemas.microsoft.com/office/drawing/2014/main" id="{37958F15-478D-BA3D-33A8-FD244B35C1F6}"/>
              </a:ext>
            </a:extLst>
          </p:cNvPr>
          <p:cNvSpPr txBox="1"/>
          <p:nvPr/>
        </p:nvSpPr>
        <p:spPr>
          <a:xfrm>
            <a:off x="4537075" y="373443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to make</a:t>
            </a:r>
          </a:p>
        </p:txBody>
      </p:sp>
      <p:sp>
        <p:nvSpPr>
          <p:cNvPr id="52" name="Text Box 24">
            <a:extLst>
              <a:ext uri="{FF2B5EF4-FFF2-40B4-BE49-F238E27FC236}">
                <a16:creationId xmlns:a16="http://schemas.microsoft.com/office/drawing/2014/main" id="{91835FFB-7121-3D66-9BEB-0B2F09F6C59C}"/>
              </a:ext>
            </a:extLst>
          </p:cNvPr>
          <p:cNvSpPr txBox="1"/>
          <p:nvPr/>
        </p:nvSpPr>
        <p:spPr>
          <a:xfrm>
            <a:off x="4397375" y="447103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playing</a:t>
            </a:r>
          </a:p>
        </p:txBody>
      </p:sp>
      <p:sp>
        <p:nvSpPr>
          <p:cNvPr id="53" name="Text Box 25">
            <a:extLst>
              <a:ext uri="{FF2B5EF4-FFF2-40B4-BE49-F238E27FC236}">
                <a16:creationId xmlns:a16="http://schemas.microsoft.com/office/drawing/2014/main" id="{68B30097-7F34-B1C4-F113-57D15ABD7784}"/>
              </a:ext>
            </a:extLst>
          </p:cNvPr>
          <p:cNvSpPr txBox="1"/>
          <p:nvPr/>
        </p:nvSpPr>
        <p:spPr>
          <a:xfrm>
            <a:off x="5271135" y="523113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to learn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/>
      <p:bldP spid="45" grpId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7730912" y="3944451"/>
            <a:ext cx="6352085" cy="3176043"/>
          </a:xfrm>
          <a:custGeom>
            <a:avLst/>
            <a:gdLst/>
            <a:ahLst/>
            <a:cxnLst/>
            <a:rect l="l" t="t" r="r" b="b"/>
            <a:pathLst>
              <a:path w="9528127" h="4764064">
                <a:moveTo>
                  <a:pt x="0" y="0"/>
                </a:moveTo>
                <a:lnTo>
                  <a:pt x="9528127" y="0"/>
                </a:lnTo>
                <a:lnTo>
                  <a:pt x="9528127" y="4764064"/>
                </a:lnTo>
                <a:lnTo>
                  <a:pt x="0" y="4764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995639">
            <a:off x="5976633" y="7328813"/>
            <a:ext cx="1852875" cy="3006694"/>
          </a:xfrm>
          <a:custGeom>
            <a:avLst/>
            <a:gdLst/>
            <a:ahLst/>
            <a:cxnLst/>
            <a:rect l="l" t="t" r="r" b="b"/>
            <a:pathLst>
              <a:path w="2779313" h="4510041">
                <a:moveTo>
                  <a:pt x="0" y="0"/>
                </a:moveTo>
                <a:lnTo>
                  <a:pt x="2779313" y="0"/>
                </a:lnTo>
                <a:lnTo>
                  <a:pt x="2779313" y="4510040"/>
                </a:lnTo>
                <a:lnTo>
                  <a:pt x="0" y="4510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790306">
            <a:off x="-285291" y="7494127"/>
            <a:ext cx="1613625" cy="2095617"/>
          </a:xfrm>
          <a:custGeom>
            <a:avLst/>
            <a:gdLst/>
            <a:ahLst/>
            <a:cxnLst/>
            <a:rect l="l" t="t" r="r" b="b"/>
            <a:pathLst>
              <a:path w="2420438" h="3143425">
                <a:moveTo>
                  <a:pt x="0" y="0"/>
                </a:moveTo>
                <a:lnTo>
                  <a:pt x="2420438" y="0"/>
                </a:lnTo>
                <a:lnTo>
                  <a:pt x="2420438" y="3143426"/>
                </a:lnTo>
                <a:lnTo>
                  <a:pt x="0" y="3143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88C1F3-7CC7-3740-56DF-2AACF572D06B}"/>
              </a:ext>
            </a:extLst>
          </p:cNvPr>
          <p:cNvSpPr txBox="1"/>
          <p:nvPr/>
        </p:nvSpPr>
        <p:spPr>
          <a:xfrm>
            <a:off x="312313" y="-46781"/>
            <a:ext cx="1145986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2. Underline the correct verb form for each sentence</a:t>
            </a:r>
          </a:p>
        </p:txBody>
      </p:sp>
      <p:sp>
        <p:nvSpPr>
          <p:cNvPr id="45" name="Text Box 21">
            <a:extLst>
              <a:ext uri="{FF2B5EF4-FFF2-40B4-BE49-F238E27FC236}">
                <a16:creationId xmlns:a16="http://schemas.microsoft.com/office/drawing/2014/main" id="{C53967B8-5C3B-88D1-BAFC-194DFE4E1514}"/>
              </a:ext>
            </a:extLst>
          </p:cNvPr>
          <p:cNvSpPr txBox="1"/>
          <p:nvPr/>
        </p:nvSpPr>
        <p:spPr>
          <a:xfrm>
            <a:off x="318680" y="1534309"/>
            <a:ext cx="1145349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latin typeface="Arial Nova Cond" panose="020B0506020202020204" pitchFamily="34" charset="0"/>
              </a:rPr>
              <a:t>1.</a:t>
            </a:r>
            <a:r>
              <a:rPr lang="en-US" sz="3600" dirty="0">
                <a:latin typeface="Arial Nova Cond" panose="020B0506020202020204" pitchFamily="34" charset="0"/>
              </a:rPr>
              <a:t> I really fancy </a:t>
            </a:r>
            <a:r>
              <a:rPr lang="en-US" sz="3600" b="1" dirty="0">
                <a:solidFill>
                  <a:schemeClr val="accent2"/>
                </a:solidFill>
                <a:latin typeface="Arial Nova Cond" panose="020B0506020202020204" pitchFamily="34" charset="0"/>
              </a:rPr>
              <a:t>to wear / wearing</a:t>
            </a:r>
            <a:r>
              <a:rPr lang="en-US" sz="3600" dirty="0">
                <a:latin typeface="Arial Nova Cond" panose="020B0506020202020204" pitchFamily="34" charset="0"/>
              </a:rPr>
              <a:t> this traditional cone hat at our Fashion Show</a:t>
            </a:r>
          </a:p>
        </p:txBody>
      </p:sp>
      <p:sp>
        <p:nvSpPr>
          <p:cNvPr id="46" name="Text Box 28">
            <a:extLst>
              <a:ext uri="{FF2B5EF4-FFF2-40B4-BE49-F238E27FC236}">
                <a16:creationId xmlns:a16="http://schemas.microsoft.com/office/drawing/2014/main" id="{D5F5EFC6-BDA1-6B30-295C-AB4C5459E89C}"/>
              </a:ext>
            </a:extLst>
          </p:cNvPr>
          <p:cNvSpPr txBox="1"/>
          <p:nvPr/>
        </p:nvSpPr>
        <p:spPr>
          <a:xfrm>
            <a:off x="318680" y="2592854"/>
            <a:ext cx="1145349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latin typeface="Arial Nova Cond" panose="020B0506020202020204" pitchFamily="34" charset="0"/>
              </a:rPr>
              <a:t>2.</a:t>
            </a:r>
            <a:r>
              <a:rPr lang="en-US" sz="3600" dirty="0">
                <a:latin typeface="Arial Nova Cond" panose="020B0506020202020204" pitchFamily="34" charset="0"/>
              </a:rPr>
              <a:t> My brother has decided </a:t>
            </a:r>
            <a:r>
              <a:rPr lang="en-US" sz="3600" b="1" dirty="0">
                <a:solidFill>
                  <a:schemeClr val="accent2"/>
                </a:solidFill>
                <a:latin typeface="Arial Nova Cond" panose="020B0506020202020204" pitchFamily="34" charset="0"/>
              </a:rPr>
              <a:t>to enter / entering </a:t>
            </a:r>
            <a:r>
              <a:rPr lang="en-US" sz="3600" dirty="0">
                <a:latin typeface="Arial Nova Cond" panose="020B0506020202020204" pitchFamily="34" charset="0"/>
              </a:rPr>
              <a:t>the Back to Our Past Competition.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C04F2F0-2941-CE66-C3E5-2F8CCD3D39D7}"/>
              </a:ext>
            </a:extLst>
          </p:cNvPr>
          <p:cNvSpPr txBox="1"/>
          <p:nvPr/>
        </p:nvSpPr>
        <p:spPr>
          <a:xfrm>
            <a:off x="318680" y="3655844"/>
            <a:ext cx="1145349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latin typeface="Arial Nova Cond" panose="020B0506020202020204" pitchFamily="34" charset="0"/>
              </a:rPr>
              <a:t>3.</a:t>
            </a:r>
            <a:r>
              <a:rPr lang="en-US" sz="3600" dirty="0">
                <a:latin typeface="Arial Nova Cond" panose="020B0506020202020204" pitchFamily="34" charset="0"/>
              </a:rPr>
              <a:t> Do you mind </a:t>
            </a:r>
            <a:r>
              <a:rPr lang="en-US" sz="3600" b="1" dirty="0">
                <a:solidFill>
                  <a:schemeClr val="accent2"/>
                </a:solidFill>
                <a:latin typeface="Arial Nova Cond" panose="020B0506020202020204" pitchFamily="34" charset="0"/>
              </a:rPr>
              <a:t>to replay / replaying</a:t>
            </a:r>
            <a:r>
              <a:rPr lang="en-US" sz="3600" dirty="0">
                <a:latin typeface="Arial Nova Cond" panose="020B0506020202020204" pitchFamily="34" charset="0"/>
              </a:rPr>
              <a:t> that Folk music? It’s lovely.</a:t>
            </a: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9DFDAA6E-0CB6-9E30-446D-4682CF234997}"/>
              </a:ext>
            </a:extLst>
          </p:cNvPr>
          <p:cNvSpPr txBox="1"/>
          <p:nvPr/>
        </p:nvSpPr>
        <p:spPr>
          <a:xfrm>
            <a:off x="288834" y="4667558"/>
            <a:ext cx="1145349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latin typeface="Arial Nova Cond" panose="020B0506020202020204" pitchFamily="34" charset="0"/>
              </a:rPr>
              <a:t>4. </a:t>
            </a:r>
            <a:r>
              <a:rPr lang="en-US" sz="3600" dirty="0">
                <a:latin typeface="Arial Nova Cond" panose="020B0506020202020204" pitchFamily="34" charset="0"/>
              </a:rPr>
              <a:t>My uncle always avoids </a:t>
            </a:r>
            <a:r>
              <a:rPr lang="en-US" sz="3600" b="1" dirty="0">
                <a:solidFill>
                  <a:schemeClr val="accent2"/>
                </a:solidFill>
                <a:latin typeface="Arial Nova Cond" panose="020B0506020202020204" pitchFamily="34" charset="0"/>
              </a:rPr>
              <a:t>to tell / telling</a:t>
            </a:r>
            <a:r>
              <a:rPr lang="en-US" sz="3600" dirty="0">
                <a:latin typeface="Arial Nova Cond" panose="020B0506020202020204" pitchFamily="34" charset="0"/>
              </a:rPr>
              <a:t> stories about his past.</a:t>
            </a: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E7E01922-CDCD-8236-E3F3-27EA9D354DAD}"/>
              </a:ext>
            </a:extLst>
          </p:cNvPr>
          <p:cNvSpPr txBox="1"/>
          <p:nvPr/>
        </p:nvSpPr>
        <p:spPr>
          <a:xfrm>
            <a:off x="318680" y="5725965"/>
            <a:ext cx="1145349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latin typeface="Arial Nova Cond" panose="020B0506020202020204" pitchFamily="34" charset="0"/>
              </a:rPr>
              <a:t>5.</a:t>
            </a:r>
            <a:r>
              <a:rPr lang="en-US" sz="3600" dirty="0">
                <a:latin typeface="Arial Nova Cond" panose="020B0506020202020204" pitchFamily="34" charset="0"/>
              </a:rPr>
              <a:t> They plan </a:t>
            </a:r>
            <a:r>
              <a:rPr lang="en-US" sz="3600" b="1" dirty="0">
                <a:solidFill>
                  <a:schemeClr val="accent2"/>
                </a:solidFill>
                <a:latin typeface="Arial Nova Cond" panose="020B0506020202020204" pitchFamily="34" charset="0"/>
              </a:rPr>
              <a:t>to do / doing </a:t>
            </a:r>
            <a:r>
              <a:rPr lang="en-US" sz="3600" dirty="0">
                <a:latin typeface="Arial Nova Cond" panose="020B0506020202020204" pitchFamily="34" charset="0"/>
              </a:rPr>
              <a:t>research about life in Hue in the 19th century.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AE7410C-28E0-ECF1-FC10-837E20F95D5E}"/>
              </a:ext>
            </a:extLst>
          </p:cNvPr>
          <p:cNvSpPr/>
          <p:nvPr/>
        </p:nvSpPr>
        <p:spPr>
          <a:xfrm>
            <a:off x="2133034" y="1482439"/>
            <a:ext cx="1285398" cy="71973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2A9A7E6-4DC8-8FD2-7E1B-D9E16AD3B801}"/>
              </a:ext>
            </a:extLst>
          </p:cNvPr>
          <p:cNvSpPr/>
          <p:nvPr/>
        </p:nvSpPr>
        <p:spPr>
          <a:xfrm>
            <a:off x="4017429" y="2544484"/>
            <a:ext cx="1699679" cy="71980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98B3269-D1BD-9153-3929-7664162AB66C}"/>
              </a:ext>
            </a:extLst>
          </p:cNvPr>
          <p:cNvSpPr/>
          <p:nvPr/>
        </p:nvSpPr>
        <p:spPr>
          <a:xfrm>
            <a:off x="2406780" y="3674203"/>
            <a:ext cx="1251682" cy="69691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16FFE9C-1C4E-B6BB-9205-F45ACAF16574}"/>
              </a:ext>
            </a:extLst>
          </p:cNvPr>
          <p:cNvSpPr/>
          <p:nvPr/>
        </p:nvSpPr>
        <p:spPr>
          <a:xfrm>
            <a:off x="4017429" y="4654368"/>
            <a:ext cx="1402661" cy="79171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1A27896-B87D-862F-9EF7-4C7508EEF7C9}"/>
              </a:ext>
            </a:extLst>
          </p:cNvPr>
          <p:cNvSpPr/>
          <p:nvPr/>
        </p:nvSpPr>
        <p:spPr>
          <a:xfrm>
            <a:off x="1820136" y="5743527"/>
            <a:ext cx="1044983" cy="71823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11137CC-4DEE-DF10-69E9-C63CEA88AB96}"/>
              </a:ext>
            </a:extLst>
          </p:cNvPr>
          <p:cNvCxnSpPr/>
          <p:nvPr/>
        </p:nvCxnSpPr>
        <p:spPr>
          <a:xfrm>
            <a:off x="5231356" y="2137797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CD08B87-9EC8-23DC-2FAA-01AEF0A544EC}"/>
              </a:ext>
            </a:extLst>
          </p:cNvPr>
          <p:cNvCxnSpPr/>
          <p:nvPr/>
        </p:nvCxnSpPr>
        <p:spPr>
          <a:xfrm>
            <a:off x="5717108" y="3157369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0700D3A-B145-35BD-5213-C6C0E138A7F4}"/>
              </a:ext>
            </a:extLst>
          </p:cNvPr>
          <p:cNvCxnSpPr/>
          <p:nvPr/>
        </p:nvCxnSpPr>
        <p:spPr>
          <a:xfrm>
            <a:off x="6015581" y="4256008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090B046-9339-C333-A7FD-CC393741BA55}"/>
              </a:ext>
            </a:extLst>
          </p:cNvPr>
          <p:cNvCxnSpPr/>
          <p:nvPr/>
        </p:nvCxnSpPr>
        <p:spPr>
          <a:xfrm>
            <a:off x="7096365" y="5258584"/>
            <a:ext cx="1279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34D0CB5-5EAB-4C6B-234D-71DAB2490747}"/>
              </a:ext>
            </a:extLst>
          </p:cNvPr>
          <p:cNvCxnSpPr/>
          <p:nvPr/>
        </p:nvCxnSpPr>
        <p:spPr>
          <a:xfrm>
            <a:off x="2932339" y="6299349"/>
            <a:ext cx="9721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bldLvl="0" animBg="1"/>
      <p:bldP spid="51" grpId="1" animBg="1"/>
      <p:bldP spid="52" grpId="0" bldLvl="0" animBg="1"/>
      <p:bldP spid="52" grpId="1" animBg="1"/>
      <p:bldP spid="53" grpId="0" bldLvl="0" animBg="1"/>
      <p:bldP spid="53" grpId="1" animBg="1"/>
      <p:bldP spid="54" grpId="0" bldLvl="0" animBg="1"/>
      <p:bldP spid="5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34929">
            <a:off x="-936547" y="765614"/>
            <a:ext cx="5946281" cy="5805733"/>
          </a:xfrm>
          <a:custGeom>
            <a:avLst/>
            <a:gdLst/>
            <a:ahLst/>
            <a:cxnLst/>
            <a:rect l="l" t="t" r="r" b="b"/>
            <a:pathLst>
              <a:path w="8919422" h="8708599">
                <a:moveTo>
                  <a:pt x="0" y="0"/>
                </a:moveTo>
                <a:lnTo>
                  <a:pt x="8919421" y="0"/>
                </a:lnTo>
                <a:lnTo>
                  <a:pt x="8919421" y="8708599"/>
                </a:lnTo>
                <a:lnTo>
                  <a:pt x="0" y="8708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318284" y="-956283"/>
            <a:ext cx="2873716" cy="2288197"/>
          </a:xfrm>
          <a:custGeom>
            <a:avLst/>
            <a:gdLst/>
            <a:ahLst/>
            <a:cxnLst/>
            <a:rect l="l" t="t" r="r" b="b"/>
            <a:pathLst>
              <a:path w="4310574" h="3432295">
                <a:moveTo>
                  <a:pt x="0" y="0"/>
                </a:moveTo>
                <a:lnTo>
                  <a:pt x="4310574" y="0"/>
                </a:lnTo>
                <a:lnTo>
                  <a:pt x="4310574" y="3432295"/>
                </a:lnTo>
                <a:lnTo>
                  <a:pt x="0" y="3432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603678" y="1662332"/>
            <a:ext cx="9331055" cy="5293253"/>
          </a:xfrm>
          <a:custGeom>
            <a:avLst/>
            <a:gdLst/>
            <a:ahLst/>
            <a:cxnLst/>
            <a:rect l="l" t="t" r="r" b="b"/>
            <a:pathLst>
              <a:path w="13996583" h="7939880">
                <a:moveTo>
                  <a:pt x="0" y="0"/>
                </a:moveTo>
                <a:lnTo>
                  <a:pt x="13996584" y="0"/>
                </a:lnTo>
                <a:lnTo>
                  <a:pt x="13996584" y="7939880"/>
                </a:lnTo>
                <a:lnTo>
                  <a:pt x="0" y="7939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64ABFD-F55E-4DB3-E39C-8B474F13FFE3}"/>
              </a:ext>
            </a:extLst>
          </p:cNvPr>
          <p:cNvSpPr txBox="1"/>
          <p:nvPr/>
        </p:nvSpPr>
        <p:spPr>
          <a:xfrm>
            <a:off x="118271" y="43158"/>
            <a:ext cx="11814649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3. Complete each sentence with the correct form of a verb from the box.</a:t>
            </a: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73727CA5-F328-5D13-3259-D0D93221E01D}"/>
              </a:ext>
            </a:extLst>
          </p:cNvPr>
          <p:cNvSpPr txBox="1"/>
          <p:nvPr/>
        </p:nvSpPr>
        <p:spPr>
          <a:xfrm>
            <a:off x="467436" y="1266329"/>
            <a:ext cx="11116317" cy="646331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Nova Cond" panose="020B0506020202020204" pitchFamily="34" charset="0"/>
              </a:rPr>
              <a:t>make             learn            give		work            teach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6C905D-357B-E6AF-08BD-0CC2736290C1}"/>
              </a:ext>
            </a:extLst>
          </p:cNvPr>
          <p:cNvSpPr/>
          <p:nvPr/>
        </p:nvSpPr>
        <p:spPr>
          <a:xfrm>
            <a:off x="1402080" y="2008250"/>
            <a:ext cx="850618" cy="4779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09125DF-8642-8A2F-3B4C-3E2BC58B5B6F}"/>
              </a:ext>
            </a:extLst>
          </p:cNvPr>
          <p:cNvSpPr/>
          <p:nvPr/>
        </p:nvSpPr>
        <p:spPr>
          <a:xfrm>
            <a:off x="3085408" y="2953316"/>
            <a:ext cx="1526949" cy="4756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9EC1513-BC91-EB05-E6D4-8485769F2EE6}"/>
              </a:ext>
            </a:extLst>
          </p:cNvPr>
          <p:cNvSpPr/>
          <p:nvPr/>
        </p:nvSpPr>
        <p:spPr>
          <a:xfrm>
            <a:off x="1827389" y="3955431"/>
            <a:ext cx="1695867" cy="563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A65683C-4B8D-541F-C71A-13D705CFEEA2}"/>
              </a:ext>
            </a:extLst>
          </p:cNvPr>
          <p:cNvSpPr/>
          <p:nvPr/>
        </p:nvSpPr>
        <p:spPr>
          <a:xfrm>
            <a:off x="3761738" y="4980875"/>
            <a:ext cx="1684655" cy="4746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5E02583-E13C-8135-59FC-C0E3ACFE0F29}"/>
              </a:ext>
            </a:extLst>
          </p:cNvPr>
          <p:cNvSpPr/>
          <p:nvPr/>
        </p:nvSpPr>
        <p:spPr>
          <a:xfrm>
            <a:off x="2695719" y="5910876"/>
            <a:ext cx="1207950" cy="4855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28">
            <a:extLst>
              <a:ext uri="{FF2B5EF4-FFF2-40B4-BE49-F238E27FC236}">
                <a16:creationId xmlns:a16="http://schemas.microsoft.com/office/drawing/2014/main" id="{D63100D2-C207-DAE4-772F-24B1E1F3C53A}"/>
              </a:ext>
            </a:extLst>
          </p:cNvPr>
          <p:cNvSpPr txBox="1"/>
          <p:nvPr/>
        </p:nvSpPr>
        <p:spPr>
          <a:xfrm>
            <a:off x="130258" y="2922476"/>
            <a:ext cx="1145349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Arial Nova Cond" panose="020B0506020202020204" pitchFamily="34" charset="0"/>
              </a:rPr>
              <a:t>2.</a:t>
            </a:r>
            <a:r>
              <a:rPr lang="en-US" sz="3200" dirty="0">
                <a:latin typeface="Arial Nova Cond" panose="020B0506020202020204" pitchFamily="34" charset="0"/>
              </a:rPr>
              <a:t> Yesterday, we finished </a:t>
            </a:r>
            <a:r>
              <a:rPr lang="en-US" sz="3200" dirty="0">
                <a:latin typeface="Arial Nova Cond" panose="020B0506020202020204" pitchFamily="34" charset="0"/>
                <a:sym typeface="+mn-ea"/>
              </a:rPr>
              <a:t>__________________</a:t>
            </a:r>
            <a:r>
              <a:rPr lang="en-US" sz="3200" dirty="0">
                <a:latin typeface="Arial Nova Cond" panose="020B0506020202020204" pitchFamily="34" charset="0"/>
              </a:rPr>
              <a:t> on the poster for our Good Old Days project</a:t>
            </a:r>
          </a:p>
        </p:txBody>
      </p:sp>
      <p:sp>
        <p:nvSpPr>
          <p:cNvPr id="34" name="Text Box 30">
            <a:extLst>
              <a:ext uri="{FF2B5EF4-FFF2-40B4-BE49-F238E27FC236}">
                <a16:creationId xmlns:a16="http://schemas.microsoft.com/office/drawing/2014/main" id="{252439C3-C1AF-C634-BF76-024A542F1E0D}"/>
              </a:ext>
            </a:extLst>
          </p:cNvPr>
          <p:cNvSpPr txBox="1"/>
          <p:nvPr/>
        </p:nvSpPr>
        <p:spPr>
          <a:xfrm>
            <a:off x="3085409" y="1703611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9E34240C-DF79-5E21-8993-1EB25282D26D}"/>
              </a:ext>
            </a:extLst>
          </p:cNvPr>
          <p:cNvSpPr txBox="1"/>
          <p:nvPr/>
        </p:nvSpPr>
        <p:spPr>
          <a:xfrm>
            <a:off x="130257" y="3903657"/>
            <a:ext cx="1145349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Arial Nova Cond" panose="020B0506020202020204" pitchFamily="34" charset="0"/>
              </a:rPr>
              <a:t>3.</a:t>
            </a:r>
            <a:r>
              <a:rPr lang="en-US" sz="3200" dirty="0">
                <a:latin typeface="Arial Nova Cond" panose="020B0506020202020204" pitchFamily="34" charset="0"/>
              </a:rPr>
              <a:t> </a:t>
            </a:r>
            <a:r>
              <a:rPr lang="en-US" sz="3200" dirty="0">
                <a:latin typeface="Arial Nova Cond" panose="020B0506020202020204" pitchFamily="34" charset="0"/>
                <a:sym typeface="+mn-ea"/>
              </a:rPr>
              <a:t>I have promised __________________  my grandfather how to find news online.</a:t>
            </a:r>
            <a:endParaRPr lang="en-US" sz="3200" dirty="0">
              <a:latin typeface="Arial Nova Cond" panose="020B0506020202020204" pitchFamily="34" charset="0"/>
            </a:endParaRP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284195CA-F579-F158-34CD-3FF3761C4E31}"/>
              </a:ext>
            </a:extLst>
          </p:cNvPr>
          <p:cNvSpPr txBox="1"/>
          <p:nvPr/>
        </p:nvSpPr>
        <p:spPr>
          <a:xfrm>
            <a:off x="5378353" y="2728833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working</a:t>
            </a:r>
          </a:p>
        </p:txBody>
      </p:sp>
      <p:sp>
        <p:nvSpPr>
          <p:cNvPr id="40" name="Text Box 12">
            <a:extLst>
              <a:ext uri="{FF2B5EF4-FFF2-40B4-BE49-F238E27FC236}">
                <a16:creationId xmlns:a16="http://schemas.microsoft.com/office/drawing/2014/main" id="{0045BEB0-B08F-A35B-9178-E02A3BD38F4C}"/>
              </a:ext>
            </a:extLst>
          </p:cNvPr>
          <p:cNvSpPr txBox="1"/>
          <p:nvPr/>
        </p:nvSpPr>
        <p:spPr>
          <a:xfrm>
            <a:off x="4286666" y="366848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to teach</a:t>
            </a:r>
          </a:p>
        </p:txBody>
      </p:sp>
      <p:sp>
        <p:nvSpPr>
          <p:cNvPr id="41" name="Text Box 21">
            <a:extLst>
              <a:ext uri="{FF2B5EF4-FFF2-40B4-BE49-F238E27FC236}">
                <a16:creationId xmlns:a16="http://schemas.microsoft.com/office/drawing/2014/main" id="{47ADFF52-3753-3CB2-F09C-FFF6B2DB9DD7}"/>
              </a:ext>
            </a:extLst>
          </p:cNvPr>
          <p:cNvSpPr txBox="1"/>
          <p:nvPr/>
        </p:nvSpPr>
        <p:spPr>
          <a:xfrm>
            <a:off x="130257" y="4924499"/>
            <a:ext cx="1145349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Arial Nova Cond" panose="020B0506020202020204" pitchFamily="34" charset="0"/>
              </a:rPr>
              <a:t>4.</a:t>
            </a:r>
            <a:r>
              <a:rPr lang="en-US" sz="3200" dirty="0">
                <a:latin typeface="Arial Nova Cond" panose="020B0506020202020204" pitchFamily="34" charset="0"/>
              </a:rPr>
              <a:t> My grandmother suggested </a:t>
            </a:r>
            <a:r>
              <a:rPr lang="en-US" sz="3200" dirty="0">
                <a:latin typeface="Arial Nova Cond" panose="020B0506020202020204" pitchFamily="34" charset="0"/>
                <a:sym typeface="+mn-ea"/>
              </a:rPr>
              <a:t>__________________ </a:t>
            </a:r>
            <a:r>
              <a:rPr lang="en-US" sz="3200" dirty="0">
                <a:latin typeface="Arial Nova Cond" panose="020B0506020202020204" pitchFamily="34" charset="0"/>
              </a:rPr>
              <a:t>a traditional long dress for the wedding</a:t>
            </a:r>
          </a:p>
        </p:txBody>
      </p:sp>
      <p:sp>
        <p:nvSpPr>
          <p:cNvPr id="42" name="Text Box 28">
            <a:extLst>
              <a:ext uri="{FF2B5EF4-FFF2-40B4-BE49-F238E27FC236}">
                <a16:creationId xmlns:a16="http://schemas.microsoft.com/office/drawing/2014/main" id="{265D3C28-5C0F-AE33-3BB6-10B205F5297E}"/>
              </a:ext>
            </a:extLst>
          </p:cNvPr>
          <p:cNvSpPr txBox="1"/>
          <p:nvPr/>
        </p:nvSpPr>
        <p:spPr>
          <a:xfrm>
            <a:off x="130257" y="5850257"/>
            <a:ext cx="1145349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Arial Nova Cond" panose="020B0506020202020204" pitchFamily="34" charset="0"/>
              </a:rPr>
              <a:t>5.</a:t>
            </a:r>
            <a:r>
              <a:rPr lang="en-US" sz="3200" dirty="0">
                <a:latin typeface="Arial Nova Cond" panose="020B0506020202020204" pitchFamily="34" charset="0"/>
              </a:rPr>
              <a:t> Our group agreed</a:t>
            </a:r>
            <a:r>
              <a:rPr lang="en-US" sz="3200" dirty="0">
                <a:latin typeface="Arial Nova Cond" panose="020B0506020202020204" pitchFamily="34" charset="0"/>
                <a:sym typeface="+mn-ea"/>
              </a:rPr>
              <a:t> __________________</a:t>
            </a:r>
            <a:r>
              <a:rPr lang="en-US" sz="3200" dirty="0">
                <a:latin typeface="Arial Nova Cond" panose="020B0506020202020204" pitchFamily="34" charset="0"/>
              </a:rPr>
              <a:t> a presentation about school uniforms in the 20th century.</a:t>
            </a:r>
          </a:p>
        </p:txBody>
      </p:sp>
      <p:sp>
        <p:nvSpPr>
          <p:cNvPr id="43" name="Text Box 30">
            <a:extLst>
              <a:ext uri="{FF2B5EF4-FFF2-40B4-BE49-F238E27FC236}">
                <a16:creationId xmlns:a16="http://schemas.microsoft.com/office/drawing/2014/main" id="{AEEA7234-9D7C-6E3A-B4FC-846FEB9E1145}"/>
              </a:ext>
            </a:extLst>
          </p:cNvPr>
          <p:cNvSpPr txBox="1"/>
          <p:nvPr/>
        </p:nvSpPr>
        <p:spPr>
          <a:xfrm>
            <a:off x="6354319" y="470654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making</a:t>
            </a: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37300399-60A2-9850-8A5A-8401CDB8CC2C}"/>
              </a:ext>
            </a:extLst>
          </p:cNvPr>
          <p:cNvSpPr txBox="1"/>
          <p:nvPr/>
        </p:nvSpPr>
        <p:spPr>
          <a:xfrm>
            <a:off x="4794343" y="5583619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to give</a:t>
            </a:r>
          </a:p>
        </p:txBody>
      </p:sp>
      <p:sp>
        <p:nvSpPr>
          <p:cNvPr id="32" name="Text Box 21">
            <a:extLst>
              <a:ext uri="{FF2B5EF4-FFF2-40B4-BE49-F238E27FC236}">
                <a16:creationId xmlns:a16="http://schemas.microsoft.com/office/drawing/2014/main" id="{78EFE385-CA3C-17B6-A1FA-F18592BAF457}"/>
              </a:ext>
            </a:extLst>
          </p:cNvPr>
          <p:cNvSpPr txBox="1"/>
          <p:nvPr/>
        </p:nvSpPr>
        <p:spPr>
          <a:xfrm>
            <a:off x="130258" y="1912213"/>
            <a:ext cx="1145349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Arial Nova Cond" panose="020B0506020202020204" pitchFamily="34" charset="0"/>
              </a:rPr>
              <a:t>1.</a:t>
            </a:r>
            <a:r>
              <a:rPr lang="en-US" sz="3200" dirty="0">
                <a:latin typeface="Arial Nova Cond" panose="020B0506020202020204" pitchFamily="34" charset="0"/>
              </a:rPr>
              <a:t> We want </a:t>
            </a:r>
            <a:r>
              <a:rPr lang="en-US" sz="3200" dirty="0">
                <a:latin typeface="Arial Nova Cond" panose="020B0506020202020204" pitchFamily="34" charset="0"/>
                <a:sym typeface="+mn-ea"/>
              </a:rPr>
              <a:t>__________________</a:t>
            </a:r>
            <a:r>
              <a:rPr lang="en-US" sz="3200" dirty="0">
                <a:latin typeface="Arial Nova Cond" panose="020B0506020202020204" pitchFamily="34" charset="0"/>
              </a:rPr>
              <a:t> how to make toys from natural materials.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33" grpId="0" animBg="1"/>
      <p:bldP spid="33" grpId="1" animBg="1"/>
      <p:bldP spid="34" grpId="0"/>
      <p:bldP spid="34" grpId="1"/>
      <p:bldP spid="35" grpId="0" animBg="1"/>
      <p:bldP spid="35" grpId="1" animBg="1"/>
      <p:bldP spid="39" grpId="0"/>
      <p:bldP spid="39" grpId="1"/>
      <p:bldP spid="40" grpId="0"/>
      <p:bldP spid="40" grpId="1"/>
      <p:bldP spid="41" grpId="0" animBg="1"/>
      <p:bldP spid="41" grpId="1" animBg="1"/>
      <p:bldP spid="42" grpId="0" animBg="1"/>
      <p:bldP spid="42" grpId="1" animBg="1"/>
      <p:bldP spid="43" grpId="0"/>
      <p:bldP spid="43" grpId="1"/>
      <p:bldP spid="44" grpId="0"/>
      <p:bldP spid="44" grpId="1"/>
      <p:bldP spid="32" grpId="0" animBg="1"/>
      <p:bldP spid="3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/>
          <p:cNvSpPr/>
          <p:nvPr/>
        </p:nvSpPr>
        <p:spPr>
          <a:xfrm>
            <a:off x="9151521" y="-196159"/>
            <a:ext cx="3040479" cy="1653260"/>
          </a:xfrm>
          <a:custGeom>
            <a:avLst/>
            <a:gdLst/>
            <a:ahLst/>
            <a:cxnLst/>
            <a:rect l="l" t="t" r="r" b="b"/>
            <a:pathLst>
              <a:path w="4560718" h="2479890">
                <a:moveTo>
                  <a:pt x="0" y="0"/>
                </a:moveTo>
                <a:lnTo>
                  <a:pt x="4560717" y="0"/>
                </a:lnTo>
                <a:lnTo>
                  <a:pt x="4560717" y="2479890"/>
                </a:lnTo>
                <a:lnTo>
                  <a:pt x="0" y="24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0140211" y="3266908"/>
            <a:ext cx="4876800" cy="842357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412361" y="4874582"/>
            <a:ext cx="1779639" cy="2162477"/>
          </a:xfrm>
          <a:custGeom>
            <a:avLst/>
            <a:gdLst/>
            <a:ahLst/>
            <a:cxnLst/>
            <a:rect l="l" t="t" r="r" b="b"/>
            <a:pathLst>
              <a:path w="4556737" h="3993358">
                <a:moveTo>
                  <a:pt x="0" y="0"/>
                </a:moveTo>
                <a:lnTo>
                  <a:pt x="4556737" y="0"/>
                </a:lnTo>
                <a:lnTo>
                  <a:pt x="4556737" y="3993358"/>
                </a:lnTo>
                <a:lnTo>
                  <a:pt x="0" y="3993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9884B9-AF31-2149-4C6D-4B744C727698}"/>
              </a:ext>
            </a:extLst>
          </p:cNvPr>
          <p:cNvSpPr txBox="1"/>
          <p:nvPr/>
        </p:nvSpPr>
        <p:spPr>
          <a:xfrm>
            <a:off x="100964" y="-67233"/>
            <a:ext cx="1180528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4. Choose the incorrect underlined word or phrase in each sentence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C79DFAB0-F6C9-29EF-75F9-CC26CA6B0515}"/>
              </a:ext>
            </a:extLst>
          </p:cNvPr>
          <p:cNvSpPr txBox="1"/>
          <p:nvPr/>
        </p:nvSpPr>
        <p:spPr>
          <a:xfrm>
            <a:off x="3388995" y="164909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3200" b="1" dirty="0"/>
          </a:p>
        </p:txBody>
      </p:sp>
      <p:sp>
        <p:nvSpPr>
          <p:cNvPr id="50" name="Text Box 22">
            <a:extLst>
              <a:ext uri="{FF2B5EF4-FFF2-40B4-BE49-F238E27FC236}">
                <a16:creationId xmlns:a16="http://schemas.microsoft.com/office/drawing/2014/main" id="{41CC1F34-9414-FD89-2BC5-8A26ED347AB2}"/>
              </a:ext>
            </a:extLst>
          </p:cNvPr>
          <p:cNvSpPr txBox="1"/>
          <p:nvPr/>
        </p:nvSpPr>
        <p:spPr>
          <a:xfrm>
            <a:off x="7640504" y="713411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6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having</a:t>
            </a:r>
          </a:p>
        </p:txBody>
      </p:sp>
      <p:sp>
        <p:nvSpPr>
          <p:cNvPr id="52" name="Text Box 24">
            <a:extLst>
              <a:ext uri="{FF2B5EF4-FFF2-40B4-BE49-F238E27FC236}">
                <a16:creationId xmlns:a16="http://schemas.microsoft.com/office/drawing/2014/main" id="{EAD64F3E-8612-0B4C-40AC-8B864E296C9E}"/>
              </a:ext>
            </a:extLst>
          </p:cNvPr>
          <p:cNvSpPr txBox="1"/>
          <p:nvPr/>
        </p:nvSpPr>
        <p:spPr>
          <a:xfrm>
            <a:off x="3388995" y="190052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6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to add</a:t>
            </a:r>
          </a:p>
        </p:txBody>
      </p:sp>
      <p:sp>
        <p:nvSpPr>
          <p:cNvPr id="55" name="Text Box 22">
            <a:extLst>
              <a:ext uri="{FF2B5EF4-FFF2-40B4-BE49-F238E27FC236}">
                <a16:creationId xmlns:a16="http://schemas.microsoft.com/office/drawing/2014/main" id="{0F2D5F3B-8AEF-2091-C12D-22B5153A6A1A}"/>
              </a:ext>
            </a:extLst>
          </p:cNvPr>
          <p:cNvSpPr txBox="1"/>
          <p:nvPr/>
        </p:nvSpPr>
        <p:spPr>
          <a:xfrm>
            <a:off x="3104832" y="2977521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6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56" name="Text Box 24">
            <a:extLst>
              <a:ext uri="{FF2B5EF4-FFF2-40B4-BE49-F238E27FC236}">
                <a16:creationId xmlns:a16="http://schemas.microsoft.com/office/drawing/2014/main" id="{CCE58510-5929-F924-949A-ADAB3BC04811}"/>
              </a:ext>
            </a:extLst>
          </p:cNvPr>
          <p:cNvSpPr txBox="1"/>
          <p:nvPr/>
        </p:nvSpPr>
        <p:spPr>
          <a:xfrm>
            <a:off x="3527425" y="4164017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6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to research</a:t>
            </a:r>
          </a:p>
        </p:txBody>
      </p:sp>
      <p:sp>
        <p:nvSpPr>
          <p:cNvPr id="57" name="Text Box 22">
            <a:extLst>
              <a:ext uri="{FF2B5EF4-FFF2-40B4-BE49-F238E27FC236}">
                <a16:creationId xmlns:a16="http://schemas.microsoft.com/office/drawing/2014/main" id="{D81D2779-3818-E3B1-82BC-0920A37A1740}"/>
              </a:ext>
            </a:extLst>
          </p:cNvPr>
          <p:cNvSpPr txBox="1"/>
          <p:nvPr/>
        </p:nvSpPr>
        <p:spPr>
          <a:xfrm>
            <a:off x="3388994" y="519873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600" b="1" dirty="0">
                <a:ln>
                  <a:noFill/>
                </a:ln>
                <a:solidFill>
                  <a:srgbClr val="FF0000"/>
                </a:solidFill>
                <a:latin typeface="Arial Nova Cond" panose="020B0506020202020204" pitchFamily="34" charset="0"/>
                <a:cs typeface="Calibri" panose="020F0502020204030204" pitchFamily="34" charset="0"/>
              </a:rPr>
              <a:t>talking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7B5965D-03DD-4863-1908-A5DA3B253E07}"/>
              </a:ext>
            </a:extLst>
          </p:cNvPr>
          <p:cNvSpPr/>
          <p:nvPr/>
        </p:nvSpPr>
        <p:spPr>
          <a:xfrm>
            <a:off x="6751742" y="1167735"/>
            <a:ext cx="888762" cy="4779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3FFDCF3-125D-F7C4-1D4C-2656FC69D29F}"/>
              </a:ext>
            </a:extLst>
          </p:cNvPr>
          <p:cNvSpPr/>
          <p:nvPr/>
        </p:nvSpPr>
        <p:spPr>
          <a:xfrm>
            <a:off x="1697960" y="2331521"/>
            <a:ext cx="1607213" cy="4779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503B525-D0AC-6F36-1022-74D0C5D86921}"/>
              </a:ext>
            </a:extLst>
          </p:cNvPr>
          <p:cNvSpPr/>
          <p:nvPr/>
        </p:nvSpPr>
        <p:spPr>
          <a:xfrm>
            <a:off x="1697960" y="3449090"/>
            <a:ext cx="1406872" cy="4779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974C83C-6E98-3255-800F-29BD980792D1}"/>
              </a:ext>
            </a:extLst>
          </p:cNvPr>
          <p:cNvSpPr/>
          <p:nvPr/>
        </p:nvSpPr>
        <p:spPr>
          <a:xfrm>
            <a:off x="2660451" y="4547116"/>
            <a:ext cx="888762" cy="4779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52A9607-8FED-A58D-D86A-AC3DE9134EAB}"/>
              </a:ext>
            </a:extLst>
          </p:cNvPr>
          <p:cNvSpPr/>
          <p:nvPr/>
        </p:nvSpPr>
        <p:spPr>
          <a:xfrm>
            <a:off x="1771688" y="5680926"/>
            <a:ext cx="888763" cy="4779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1">
            <a:extLst>
              <a:ext uri="{FF2B5EF4-FFF2-40B4-BE49-F238E27FC236}">
                <a16:creationId xmlns:a16="http://schemas.microsoft.com/office/drawing/2014/main" id="{366C1B7F-1B66-A94A-E3D2-0ABED3169C50}"/>
              </a:ext>
            </a:extLst>
          </p:cNvPr>
          <p:cNvSpPr txBox="1"/>
          <p:nvPr/>
        </p:nvSpPr>
        <p:spPr>
          <a:xfrm>
            <a:off x="100964" y="1118151"/>
            <a:ext cx="12007215" cy="51398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200" b="1" dirty="0">
                <a:latin typeface="Arial Nova Cond" panose="020B0506020202020204" pitchFamily="34" charset="0"/>
              </a:rPr>
              <a:t>1. </a:t>
            </a:r>
            <a:r>
              <a:rPr lang="en-US" sz="3200" dirty="0">
                <a:latin typeface="Arial Nova Cond" panose="020B0506020202020204" pitchFamily="34" charset="0"/>
              </a:rPr>
              <a:t>Just </a:t>
            </a:r>
            <a:r>
              <a:rPr lang="en-US" sz="3200" b="1" u="sng" dirty="0">
                <a:latin typeface="Arial Nova Cond" panose="020B0506020202020204" pitchFamily="34" charset="0"/>
              </a:rPr>
              <a:t>a few</a:t>
            </a:r>
            <a:r>
              <a:rPr lang="en-US" sz="3200" dirty="0">
                <a:latin typeface="Arial Nova Cond" panose="020B0506020202020204" pitchFamily="34" charset="0"/>
              </a:rPr>
              <a:t> years </a:t>
            </a:r>
            <a:r>
              <a:rPr lang="en-US" sz="3200" b="1" u="sng" dirty="0">
                <a:latin typeface="Arial Nova Cond" panose="020B0506020202020204" pitchFamily="34" charset="0"/>
              </a:rPr>
              <a:t>ago</a:t>
            </a:r>
            <a:r>
              <a:rPr lang="en-US" sz="3200" dirty="0">
                <a:latin typeface="Arial Nova Cond" panose="020B0506020202020204" pitchFamily="34" charset="0"/>
              </a:rPr>
              <a:t>, I would </a:t>
            </a:r>
            <a:r>
              <a:rPr lang="en-US" sz="3200" b="1" u="sng" dirty="0">
                <a:latin typeface="Arial Nova Cond" panose="020B0506020202020204" pitchFamily="34" charset="0"/>
              </a:rPr>
              <a:t>never</a:t>
            </a:r>
            <a:r>
              <a:rPr lang="en-US" sz="3200" dirty="0">
                <a:latin typeface="Arial Nova Cond" panose="020B0506020202020204" pitchFamily="34" charset="0"/>
              </a:rPr>
              <a:t> fancy </a:t>
            </a:r>
            <a:r>
              <a:rPr lang="en-US" sz="3200" b="1" u="sng" dirty="0">
                <a:latin typeface="Arial Nova Cond" panose="020B0506020202020204" pitchFamily="34" charset="0"/>
              </a:rPr>
              <a:t>to have</a:t>
            </a:r>
            <a:r>
              <a:rPr lang="en-US" sz="3200" dirty="0">
                <a:latin typeface="Arial Nova Cond" panose="020B0506020202020204" pitchFamily="34" charset="0"/>
              </a:rPr>
              <a:t> a smart TV in my home.</a:t>
            </a:r>
            <a:r>
              <a:rPr lang="en-US" sz="3200" b="1" dirty="0">
                <a:latin typeface="Arial Nova Cond" panose="020B0506020202020204" pitchFamily="34" charset="0"/>
              </a:rPr>
              <a:t> </a:t>
            </a:r>
          </a:p>
          <a:p>
            <a:pPr algn="just">
              <a:spcBef>
                <a:spcPts val="1200"/>
              </a:spcBef>
            </a:pPr>
            <a:r>
              <a:rPr lang="en-US" sz="3200" b="1" dirty="0">
                <a:latin typeface="Arial Nova Cond" panose="020B0506020202020204" pitchFamily="34" charset="0"/>
              </a:rPr>
              <a:t>2. </a:t>
            </a:r>
            <a:r>
              <a:rPr lang="en-US" sz="3200" dirty="0">
                <a:latin typeface="Arial Nova Cond" panose="020B0506020202020204" pitchFamily="34" charset="0"/>
              </a:rPr>
              <a:t>Tom promised </a:t>
            </a:r>
            <a:r>
              <a:rPr lang="en-US" sz="3200" b="1" u="sng" dirty="0">
                <a:latin typeface="Arial Nova Cond" panose="020B0506020202020204" pitchFamily="34" charset="0"/>
              </a:rPr>
              <a:t>adding</a:t>
            </a:r>
            <a:r>
              <a:rPr lang="en-US" sz="3200" dirty="0">
                <a:latin typeface="Arial Nova Cond" panose="020B0506020202020204" pitchFamily="34" charset="0"/>
              </a:rPr>
              <a:t> some </a:t>
            </a:r>
            <a:r>
              <a:rPr lang="en-US" sz="3200" b="1" u="sng" dirty="0">
                <a:latin typeface="Arial Nova Cond" panose="020B0506020202020204" pitchFamily="34" charset="0"/>
              </a:rPr>
              <a:t>information</a:t>
            </a:r>
            <a:r>
              <a:rPr lang="en-US" sz="3200" dirty="0">
                <a:latin typeface="Arial Nova Cond" panose="020B0506020202020204" pitchFamily="34" charset="0"/>
              </a:rPr>
              <a:t> about </a:t>
            </a:r>
            <a:r>
              <a:rPr lang="en-US" sz="3200" b="1" u="sng" dirty="0">
                <a:latin typeface="Arial Nova Cond" panose="020B0506020202020204" pitchFamily="34" charset="0"/>
              </a:rPr>
              <a:t>the past</a:t>
            </a:r>
            <a:r>
              <a:rPr lang="en-US" sz="3200" dirty="0">
                <a:latin typeface="Arial Nova Cond" panose="020B0506020202020204" pitchFamily="34" charset="0"/>
              </a:rPr>
              <a:t> to his </a:t>
            </a:r>
            <a:r>
              <a:rPr lang="en-US" sz="3200" b="1" u="sng" dirty="0">
                <a:latin typeface="Arial Nova Cond" panose="020B0506020202020204" pitchFamily="34" charset="0"/>
              </a:rPr>
              <a:t>presentation</a:t>
            </a:r>
            <a:r>
              <a:rPr lang="en-US" sz="3200" dirty="0">
                <a:latin typeface="Arial Nova Cond" panose="020B0506020202020204" pitchFamily="34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3200" b="1" dirty="0">
                <a:latin typeface="Arial Nova Cond" panose="020B0506020202020204" pitchFamily="34" charset="0"/>
              </a:rPr>
              <a:t>3. </a:t>
            </a:r>
            <a:r>
              <a:rPr lang="en-US" sz="3200" b="1" u="sng" dirty="0">
                <a:latin typeface="Arial Nova Cond" panose="020B0506020202020204" pitchFamily="34" charset="0"/>
              </a:rPr>
              <a:t>I’ve</a:t>
            </a:r>
            <a:r>
              <a:rPr lang="en-US" sz="3200" dirty="0">
                <a:latin typeface="Arial Nova Cond" panose="020B0506020202020204" pitchFamily="34" charset="0"/>
              </a:rPr>
              <a:t> decided </a:t>
            </a:r>
            <a:r>
              <a:rPr lang="en-US" sz="3200" b="1" u="sng" dirty="0">
                <a:latin typeface="Arial Nova Cond" panose="020B0506020202020204" pitchFamily="34" charset="0"/>
              </a:rPr>
              <a:t>learning</a:t>
            </a:r>
            <a:r>
              <a:rPr lang="en-US" sz="3200" dirty="0">
                <a:latin typeface="Arial Nova Cond" panose="020B0506020202020204" pitchFamily="34" charset="0"/>
              </a:rPr>
              <a:t> how ethnic minority people </a:t>
            </a:r>
            <a:r>
              <a:rPr lang="en-US" sz="3200" b="1" u="sng" dirty="0">
                <a:latin typeface="Arial Nova Cond" panose="020B0506020202020204" pitchFamily="34" charset="0"/>
              </a:rPr>
              <a:t>use</a:t>
            </a:r>
            <a:r>
              <a:rPr lang="en-US" sz="3200" dirty="0">
                <a:latin typeface="Arial Nova Cond" panose="020B0506020202020204" pitchFamily="34" charset="0"/>
              </a:rPr>
              <a:t> natural materials </a:t>
            </a:r>
            <a:r>
              <a:rPr lang="en-US" sz="3200" b="1" u="sng" dirty="0">
                <a:latin typeface="Arial Nova Cond" panose="020B0506020202020204" pitchFamily="34" charset="0"/>
              </a:rPr>
              <a:t>to dye</a:t>
            </a:r>
            <a:r>
              <a:rPr lang="en-US" sz="3200" dirty="0">
                <a:latin typeface="Arial Nova Cond" panose="020B0506020202020204" pitchFamily="34" charset="0"/>
              </a:rPr>
              <a:t> cloth.</a:t>
            </a:r>
          </a:p>
          <a:p>
            <a:pPr algn="just">
              <a:spcBef>
                <a:spcPts val="1200"/>
              </a:spcBef>
            </a:pPr>
            <a:r>
              <a:rPr lang="en-US" sz="3200" b="1" dirty="0">
                <a:latin typeface="Arial Nova Cond" panose="020B0506020202020204" pitchFamily="34" charset="0"/>
              </a:rPr>
              <a:t>4. </a:t>
            </a:r>
            <a:r>
              <a:rPr lang="en-US" sz="3200" b="1" u="sng" dirty="0">
                <a:latin typeface="Arial Nova Cond" panose="020B0506020202020204" pitchFamily="34" charset="0"/>
              </a:rPr>
              <a:t>My</a:t>
            </a:r>
            <a:r>
              <a:rPr lang="en-US" sz="3200" dirty="0">
                <a:latin typeface="Arial Nova Cond" panose="020B0506020202020204" pitchFamily="34" charset="0"/>
              </a:rPr>
              <a:t> children plan </a:t>
            </a:r>
            <a:r>
              <a:rPr lang="en-US" sz="3200" b="1" u="sng" dirty="0">
                <a:latin typeface="Arial Nova Cond" panose="020B0506020202020204" pitchFamily="34" charset="0"/>
              </a:rPr>
              <a:t>researching</a:t>
            </a:r>
            <a:r>
              <a:rPr lang="en-US" sz="3200" dirty="0">
                <a:latin typeface="Arial Nova Cond" panose="020B0506020202020204" pitchFamily="34" charset="0"/>
              </a:rPr>
              <a:t> and make our family </a:t>
            </a:r>
            <a:r>
              <a:rPr lang="en-US" sz="3200" b="1" u="sng" dirty="0">
                <a:latin typeface="Arial Nova Cond" panose="020B0506020202020204" pitchFamily="34" charset="0"/>
              </a:rPr>
              <a:t>tree</a:t>
            </a:r>
            <a:r>
              <a:rPr lang="en-US" sz="3200" dirty="0">
                <a:latin typeface="Arial Nova Cond" panose="020B0506020202020204" pitchFamily="34" charset="0"/>
              </a:rPr>
              <a:t> for </a:t>
            </a:r>
            <a:r>
              <a:rPr lang="en-US" sz="3200" b="1" u="sng" dirty="0">
                <a:latin typeface="Arial Nova Cond" panose="020B0506020202020204" pitchFamily="34" charset="0"/>
              </a:rPr>
              <a:t>the past hundred years</a:t>
            </a:r>
            <a:r>
              <a:rPr lang="en-US" sz="3200" dirty="0">
                <a:latin typeface="Arial Nova Cond" panose="020B0506020202020204" pitchFamily="34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3200" b="1" dirty="0">
                <a:latin typeface="Arial Nova Cond" panose="020B0506020202020204" pitchFamily="34" charset="0"/>
              </a:rPr>
              <a:t>5. </a:t>
            </a:r>
            <a:r>
              <a:rPr lang="en-US" sz="3200" b="1" u="sng" dirty="0">
                <a:latin typeface="Arial Nova Cond" panose="020B0506020202020204" pitchFamily="34" charset="0"/>
              </a:rPr>
              <a:t>Do </a:t>
            </a:r>
            <a:r>
              <a:rPr lang="en-US" sz="3200" dirty="0">
                <a:latin typeface="Arial Nova Cond" panose="020B0506020202020204" pitchFamily="34" charset="0"/>
              </a:rPr>
              <a:t>you mind </a:t>
            </a:r>
            <a:r>
              <a:rPr lang="en-US" sz="3200" b="1" u="sng" dirty="0">
                <a:latin typeface="Arial Nova Cond" panose="020B0506020202020204" pitchFamily="34" charset="0"/>
              </a:rPr>
              <a:t>not</a:t>
            </a:r>
            <a:r>
              <a:rPr lang="en-US" sz="3200" b="1" dirty="0">
                <a:latin typeface="Arial Nova Cond" panose="020B0506020202020204" pitchFamily="34" charset="0"/>
              </a:rPr>
              <a:t> </a:t>
            </a:r>
            <a:r>
              <a:rPr lang="en-US" sz="3200" b="1" u="sng" dirty="0">
                <a:latin typeface="Arial Nova Cond" panose="020B0506020202020204" pitchFamily="34" charset="0"/>
              </a:rPr>
              <a:t>to talk </a:t>
            </a:r>
            <a:r>
              <a:rPr lang="en-US" sz="3200" dirty="0">
                <a:latin typeface="Arial Nova Cond" panose="020B0506020202020204" pitchFamily="34" charset="0"/>
              </a:rPr>
              <a:t>about the past in such a </a:t>
            </a:r>
            <a:r>
              <a:rPr lang="en-US" sz="3200" b="1" u="sng" dirty="0">
                <a:latin typeface="Arial Nova Cond" panose="020B0506020202020204" pitchFamily="34" charset="0"/>
              </a:rPr>
              <a:t>negative</a:t>
            </a:r>
            <a:r>
              <a:rPr lang="en-US" sz="3200" dirty="0">
                <a:latin typeface="Arial Nova Cond" panose="020B0506020202020204" pitchFamily="34" charset="0"/>
              </a:rPr>
              <a:t> way?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2" grpId="0"/>
      <p:bldP spid="52" grpId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5416" y="2995525"/>
            <a:ext cx="8495955" cy="3595813"/>
            <a:chOff x="0" y="0"/>
            <a:chExt cx="1475905" cy="9815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5905" cy="981578"/>
            </a:xfrm>
            <a:custGeom>
              <a:avLst/>
              <a:gdLst/>
              <a:ahLst/>
              <a:cxnLst/>
              <a:rect l="l" t="t" r="r" b="b"/>
              <a:pathLst>
                <a:path w="1475905" h="981578">
                  <a:moveTo>
                    <a:pt x="29138" y="0"/>
                  </a:moveTo>
                  <a:lnTo>
                    <a:pt x="1446767" y="0"/>
                  </a:lnTo>
                  <a:cubicBezTo>
                    <a:pt x="1462860" y="0"/>
                    <a:pt x="1475905" y="13046"/>
                    <a:pt x="1475905" y="29138"/>
                  </a:cubicBezTo>
                  <a:lnTo>
                    <a:pt x="1475905" y="952440"/>
                  </a:lnTo>
                  <a:cubicBezTo>
                    <a:pt x="1475905" y="960168"/>
                    <a:pt x="1472835" y="967579"/>
                    <a:pt x="1467371" y="973044"/>
                  </a:cubicBezTo>
                  <a:cubicBezTo>
                    <a:pt x="1461907" y="978508"/>
                    <a:pt x="1454495" y="981578"/>
                    <a:pt x="1446767" y="981578"/>
                  </a:cubicBezTo>
                  <a:lnTo>
                    <a:pt x="29138" y="981578"/>
                  </a:lnTo>
                  <a:cubicBezTo>
                    <a:pt x="21410" y="981578"/>
                    <a:pt x="13999" y="978508"/>
                    <a:pt x="8534" y="973044"/>
                  </a:cubicBezTo>
                  <a:cubicBezTo>
                    <a:pt x="3070" y="967579"/>
                    <a:pt x="0" y="960168"/>
                    <a:pt x="0" y="952440"/>
                  </a:cubicBezTo>
                  <a:lnTo>
                    <a:pt x="0" y="29138"/>
                  </a:lnTo>
                  <a:cubicBezTo>
                    <a:pt x="0" y="21410"/>
                    <a:pt x="3070" y="13999"/>
                    <a:pt x="8534" y="8534"/>
                  </a:cubicBezTo>
                  <a:cubicBezTo>
                    <a:pt x="13999" y="3070"/>
                    <a:pt x="21410" y="0"/>
                    <a:pt x="29138" y="0"/>
                  </a:cubicBezTo>
                  <a:close/>
                </a:path>
              </a:pathLst>
            </a:custGeom>
            <a:solidFill>
              <a:srgbClr val="F9E0B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475905" cy="1038728"/>
            </a:xfrm>
            <a:prstGeom prst="rect">
              <a:avLst/>
            </a:prstGeom>
          </p:spPr>
          <p:txBody>
            <a:bodyPr lIns="38935" tIns="38935" rIns="38935" bIns="38935" rtlCol="0" anchor="ctr"/>
            <a:lstStyle/>
            <a:p>
              <a:pPr algn="ctr" defTabSz="609630">
                <a:lnSpc>
                  <a:spcPts val="242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153177" y="2496460"/>
            <a:ext cx="3136796" cy="3773589"/>
          </a:xfrm>
          <a:custGeom>
            <a:avLst/>
            <a:gdLst/>
            <a:ahLst/>
            <a:cxnLst/>
            <a:rect l="l" t="t" r="r" b="b"/>
            <a:pathLst>
              <a:path w="4705194" h="5660383">
                <a:moveTo>
                  <a:pt x="0" y="0"/>
                </a:moveTo>
                <a:lnTo>
                  <a:pt x="4705193" y="0"/>
                </a:lnTo>
                <a:lnTo>
                  <a:pt x="4705193" y="5660383"/>
                </a:lnTo>
                <a:lnTo>
                  <a:pt x="0" y="5660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300549">
            <a:off x="10341968" y="764830"/>
            <a:ext cx="941153" cy="1601962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3"/>
                </a:lnTo>
                <a:lnTo>
                  <a:pt x="0" y="240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102279">
            <a:off x="561245" y="4975732"/>
            <a:ext cx="941153" cy="1601962"/>
          </a:xfrm>
          <a:custGeom>
            <a:avLst/>
            <a:gdLst/>
            <a:ahLst/>
            <a:cxnLst/>
            <a:rect l="l" t="t" r="r" b="b"/>
            <a:pathLst>
              <a:path w="1411729" h="2402943">
                <a:moveTo>
                  <a:pt x="0" y="0"/>
                </a:moveTo>
                <a:lnTo>
                  <a:pt x="1411729" y="0"/>
                </a:lnTo>
                <a:lnTo>
                  <a:pt x="1411729" y="2402944"/>
                </a:lnTo>
                <a:lnTo>
                  <a:pt x="0" y="240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-1088681" y="1484080"/>
            <a:ext cx="3545155" cy="2574669"/>
          </a:xfrm>
          <a:custGeom>
            <a:avLst/>
            <a:gdLst/>
            <a:ahLst/>
            <a:cxnLst/>
            <a:rect l="l" t="t" r="r" b="b"/>
            <a:pathLst>
              <a:path w="5317733" h="3862004">
                <a:moveTo>
                  <a:pt x="5317733" y="0"/>
                </a:moveTo>
                <a:lnTo>
                  <a:pt x="0" y="0"/>
                </a:lnTo>
                <a:lnTo>
                  <a:pt x="0" y="3862004"/>
                </a:lnTo>
                <a:lnTo>
                  <a:pt x="5317733" y="3862004"/>
                </a:lnTo>
                <a:lnTo>
                  <a:pt x="53177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922F3A-E603-B967-FE30-3563856AF449}"/>
              </a:ext>
            </a:extLst>
          </p:cNvPr>
          <p:cNvSpPr txBox="1"/>
          <p:nvPr/>
        </p:nvSpPr>
        <p:spPr>
          <a:xfrm>
            <a:off x="85236" y="-20375"/>
            <a:ext cx="1191611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5. Work in pairs. Take turns to complete the sentences.</a:t>
            </a:r>
          </a:p>
        </p:txBody>
      </p:sp>
      <p:sp>
        <p:nvSpPr>
          <p:cNvPr id="32" name="Text Box 99">
            <a:extLst>
              <a:ext uri="{FF2B5EF4-FFF2-40B4-BE49-F238E27FC236}">
                <a16:creationId xmlns:a16="http://schemas.microsoft.com/office/drawing/2014/main" id="{F7B14194-B1F9-7BF6-3402-6C1FB774AC4C}"/>
              </a:ext>
            </a:extLst>
          </p:cNvPr>
          <p:cNvSpPr txBox="1"/>
          <p:nvPr/>
        </p:nvSpPr>
        <p:spPr>
          <a:xfrm>
            <a:off x="2522852" y="1447953"/>
            <a:ext cx="70408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Arial Nova Cond" panose="020B0506020202020204" pitchFamily="34" charset="0"/>
              </a:rPr>
              <a:t>- W</a:t>
            </a:r>
            <a:r>
              <a:rPr lang="en-US" sz="3200" b="0">
                <a:solidFill>
                  <a:srgbClr val="000000"/>
                </a:solidFill>
                <a:latin typeface="Arial Nova Cond" panose="020B0506020202020204" pitchFamily="34" charset="0"/>
              </a:rPr>
              <a:t>ork in pairs.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EE59E981-427B-4BD6-5E98-DAC4AB547E8C}"/>
              </a:ext>
            </a:extLst>
          </p:cNvPr>
          <p:cNvSpPr txBox="1"/>
          <p:nvPr/>
        </p:nvSpPr>
        <p:spPr>
          <a:xfrm>
            <a:off x="1873367" y="2912451"/>
            <a:ext cx="11283315" cy="3693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1. For my future career, I want __________</a:t>
            </a:r>
            <a:r>
              <a:rPr lang="en-US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_</a:t>
            </a: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__.</a:t>
            </a:r>
          </a:p>
          <a:p>
            <a:pPr marL="635" indent="-635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2. Do you mind not ___________________</a:t>
            </a:r>
            <a:r>
              <a:rPr lang="en-US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_</a:t>
            </a: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_</a:t>
            </a:r>
            <a:r>
              <a:rPr lang="en-US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_</a:t>
            </a: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?</a:t>
            </a:r>
          </a:p>
          <a:p>
            <a:pPr marL="635" indent="-635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3. We all agreed ______________________</a:t>
            </a:r>
            <a:r>
              <a:rPr lang="en-US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_</a:t>
            </a: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_.</a:t>
            </a:r>
          </a:p>
          <a:p>
            <a:pPr marL="635" indent="-635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4. I have never fancied _________________</a:t>
            </a:r>
            <a:r>
              <a:rPr lang="en-US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_</a:t>
            </a: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_.</a:t>
            </a:r>
          </a:p>
          <a:p>
            <a:pPr marL="635" indent="-635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Arial Nova Cond" panose="020B0506020202020204" pitchFamily="34" charset="0"/>
              </a:rPr>
              <a:t>5. For our two-day holiday, I suggest ________.</a:t>
            </a:r>
          </a:p>
        </p:txBody>
      </p:sp>
      <p:sp>
        <p:nvSpPr>
          <p:cNvPr id="34" name="Text Box 1">
            <a:extLst>
              <a:ext uri="{FF2B5EF4-FFF2-40B4-BE49-F238E27FC236}">
                <a16:creationId xmlns:a16="http://schemas.microsoft.com/office/drawing/2014/main" id="{C55CFC7F-3064-1671-5775-8CA4093937C2}"/>
              </a:ext>
            </a:extLst>
          </p:cNvPr>
          <p:cNvSpPr txBox="1"/>
          <p:nvPr/>
        </p:nvSpPr>
        <p:spPr>
          <a:xfrm>
            <a:off x="2489317" y="2237248"/>
            <a:ext cx="1066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 dirty="0">
                <a:solidFill>
                  <a:srgbClr val="000000"/>
                </a:solidFill>
                <a:latin typeface="Arial Nova Cond" panose="020B0506020202020204" pitchFamily="34" charset="0"/>
              </a:rPr>
              <a:t>- </a:t>
            </a:r>
            <a:r>
              <a:rPr lang="en-US" sz="3200" b="0" dirty="0">
                <a:solidFill>
                  <a:srgbClr val="000000"/>
                </a:solidFill>
                <a:latin typeface="Arial Nova Cond" panose="020B0506020202020204" pitchFamily="34" charset="0"/>
              </a:rPr>
              <a:t>Take turns to complete the sentences in the way they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 bldLvl="0" animBg="1"/>
      <p:bldP spid="33" grpId="1"/>
      <p:bldP spid="34" grpId="0"/>
      <p:bldP spid="34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707</Words>
  <Application>Microsoft Office PowerPoint</Application>
  <PresentationFormat>Widescreen</PresentationFormat>
  <Paragraphs>101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Nova Cond</vt:lpstr>
      <vt:lpstr>Britannic Bold</vt:lpstr>
      <vt:lpstr>Calibri</vt:lpstr>
      <vt:lpstr>Jua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294</cp:revision>
  <dcterms:created xsi:type="dcterms:W3CDTF">2020-12-09T02:04:00Z</dcterms:created>
  <dcterms:modified xsi:type="dcterms:W3CDTF">2024-08-02T18:18:07Z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1033-12.2.0.13306</vt:lpwstr>
  </property>
</Properties>
</file>