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0"/>
  </p:notesMasterIdLst>
  <p:handoutMasterIdLst>
    <p:handoutMasterId r:id="rId21"/>
  </p:handoutMasterIdLst>
  <p:sldIdLst>
    <p:sldId id="256" r:id="rId2"/>
    <p:sldId id="257" r:id="rId3"/>
    <p:sldId id="776" r:id="rId4"/>
    <p:sldId id="775" r:id="rId5"/>
    <p:sldId id="258" r:id="rId6"/>
    <p:sldId id="259" r:id="rId7"/>
    <p:sldId id="777" r:id="rId8"/>
    <p:sldId id="260" r:id="rId9"/>
    <p:sldId id="778" r:id="rId10"/>
    <p:sldId id="779" r:id="rId11"/>
    <p:sldId id="263" r:id="rId12"/>
    <p:sldId id="264" r:id="rId13"/>
    <p:sldId id="780" r:id="rId14"/>
    <p:sldId id="781" r:id="rId15"/>
    <p:sldId id="265" r:id="rId16"/>
    <p:sldId id="782" r:id="rId17"/>
    <p:sldId id="783"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9" userDrawn="1">
          <p15:clr>
            <a:srgbClr val="A4A3A4"/>
          </p15:clr>
        </p15:guide>
        <p15:guide id="2" pos="3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EA9"/>
    <a:srgbClr val="FFC5C5"/>
    <a:srgbClr val="89B9AD"/>
    <a:srgbClr val="C7DCA7"/>
    <a:srgbClr val="FFEBD8"/>
    <a:srgbClr val="FFFFFF"/>
    <a:srgbClr val="7ED7C1"/>
    <a:srgbClr val="C5FFF8"/>
    <a:srgbClr val="9BB8CD"/>
    <a:srgbClr val="FFF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472" autoAdjust="0"/>
  </p:normalViewPr>
  <p:slideViewPr>
    <p:cSldViewPr snapToGrid="0" showGuides="1">
      <p:cViewPr varScale="1">
        <p:scale>
          <a:sx n="41" d="100"/>
          <a:sy n="41" d="100"/>
        </p:scale>
        <p:origin x="43" y="715"/>
      </p:cViewPr>
      <p:guideLst>
        <p:guide orient="horz" pos="1999"/>
        <p:guide pos="3927"/>
      </p:guideLst>
    </p:cSldViewPr>
  </p:slideViewPr>
  <p:outlineViewPr>
    <p:cViewPr>
      <p:scale>
        <a:sx n="66" d="100"/>
        <a:sy n="66" d="100"/>
      </p:scale>
      <p:origin x="0" y="-46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7/31/2024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265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1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886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11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55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745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54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92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42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569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81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7/31/2024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28845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6.svg"/><Relationship Id="rId18" Type="http://schemas.openxmlformats.org/officeDocument/2006/relationships/image" Target="../media/image39.svg"/><Relationship Id="rId3" Type="http://schemas.openxmlformats.org/officeDocument/2006/relationships/image" Target="../media/image20.svg"/><Relationship Id="rId21" Type="http://schemas.openxmlformats.org/officeDocument/2006/relationships/image" Target="../media/image7.png"/><Relationship Id="rId7" Type="http://schemas.openxmlformats.org/officeDocument/2006/relationships/image" Target="../media/image22.svg"/><Relationship Id="rId12" Type="http://schemas.openxmlformats.org/officeDocument/2006/relationships/image" Target="../media/image15.png"/><Relationship Id="rId17" Type="http://schemas.openxmlformats.org/officeDocument/2006/relationships/image" Target="../media/image38.png"/><Relationship Id="rId2" Type="http://schemas.openxmlformats.org/officeDocument/2006/relationships/image" Target="../media/image5.png"/><Relationship Id="rId16" Type="http://schemas.openxmlformats.org/officeDocument/2006/relationships/image" Target="../media/image28.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9.png"/><Relationship Id="rId10" Type="http://schemas.openxmlformats.org/officeDocument/2006/relationships/image" Target="../media/image17.png"/><Relationship Id="rId19"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23.svg"/><Relationship Id="rId14" Type="http://schemas.openxmlformats.org/officeDocument/2006/relationships/image" Target="../media/image27.svg"/><Relationship Id="rId22"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3.svg"/><Relationship Id="rId1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2.svg"/><Relationship Id="rId12" Type="http://schemas.openxmlformats.org/officeDocument/2006/relationships/image" Target="../media/image42.png"/><Relationship Id="rId17" Type="http://schemas.openxmlformats.org/officeDocument/2006/relationships/image" Target="../media/image8.svg"/><Relationship Id="rId2" Type="http://schemas.openxmlformats.org/officeDocument/2006/relationships/image" Target="../media/image5.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6.svg"/><Relationship Id="rId5" Type="http://schemas.openxmlformats.org/officeDocument/2006/relationships/image" Target="../media/image4.svg"/><Relationship Id="rId15" Type="http://schemas.openxmlformats.org/officeDocument/2006/relationships/image" Target="../media/image30.svg"/><Relationship Id="rId10" Type="http://schemas.openxmlformats.org/officeDocument/2006/relationships/image" Target="../media/image15.png"/><Relationship Id="rId19" Type="http://schemas.openxmlformats.org/officeDocument/2006/relationships/image" Target="../media/image10.sv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5.svg"/><Relationship Id="rId1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2.svg"/><Relationship Id="rId12" Type="http://schemas.openxmlformats.org/officeDocument/2006/relationships/image" Target="../media/image44.png"/><Relationship Id="rId17" Type="http://schemas.openxmlformats.org/officeDocument/2006/relationships/image" Target="../media/image8.svg"/><Relationship Id="rId2" Type="http://schemas.openxmlformats.org/officeDocument/2006/relationships/image" Target="../media/image3.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6.svg"/><Relationship Id="rId5" Type="http://schemas.openxmlformats.org/officeDocument/2006/relationships/image" Target="../media/image6.svg"/><Relationship Id="rId15" Type="http://schemas.openxmlformats.org/officeDocument/2006/relationships/image" Target="../media/image30.svg"/><Relationship Id="rId10" Type="http://schemas.openxmlformats.org/officeDocument/2006/relationships/image" Target="../media/image15.png"/><Relationship Id="rId19"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18.sv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5.svg"/><Relationship Id="rId1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2.svg"/><Relationship Id="rId12" Type="http://schemas.openxmlformats.org/officeDocument/2006/relationships/image" Target="../media/image44.png"/><Relationship Id="rId17" Type="http://schemas.openxmlformats.org/officeDocument/2006/relationships/image" Target="../media/image8.svg"/><Relationship Id="rId2" Type="http://schemas.openxmlformats.org/officeDocument/2006/relationships/image" Target="../media/image3.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6.svg"/><Relationship Id="rId5" Type="http://schemas.openxmlformats.org/officeDocument/2006/relationships/image" Target="../media/image6.svg"/><Relationship Id="rId15" Type="http://schemas.openxmlformats.org/officeDocument/2006/relationships/image" Target="../media/image30.svg"/><Relationship Id="rId10" Type="http://schemas.openxmlformats.org/officeDocument/2006/relationships/image" Target="../media/image15.png"/><Relationship Id="rId19"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18.sv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6.svg"/><Relationship Id="rId18" Type="http://schemas.openxmlformats.org/officeDocument/2006/relationships/image" Target="../media/image39.svg"/><Relationship Id="rId3" Type="http://schemas.openxmlformats.org/officeDocument/2006/relationships/image" Target="../media/image20.svg"/><Relationship Id="rId21" Type="http://schemas.openxmlformats.org/officeDocument/2006/relationships/image" Target="../media/image7.png"/><Relationship Id="rId7" Type="http://schemas.openxmlformats.org/officeDocument/2006/relationships/image" Target="../media/image22.svg"/><Relationship Id="rId12" Type="http://schemas.openxmlformats.org/officeDocument/2006/relationships/image" Target="../media/image15.png"/><Relationship Id="rId17" Type="http://schemas.openxmlformats.org/officeDocument/2006/relationships/image" Target="../media/image38.png"/><Relationship Id="rId2" Type="http://schemas.openxmlformats.org/officeDocument/2006/relationships/image" Target="../media/image5.png"/><Relationship Id="rId16" Type="http://schemas.openxmlformats.org/officeDocument/2006/relationships/image" Target="../media/image10.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8.svg"/><Relationship Id="rId24" Type="http://schemas.openxmlformats.org/officeDocument/2006/relationships/image" Target="../media/image47.jpg"/><Relationship Id="rId5" Type="http://schemas.openxmlformats.org/officeDocument/2006/relationships/image" Target="../media/image4.svg"/><Relationship Id="rId15" Type="http://schemas.openxmlformats.org/officeDocument/2006/relationships/image" Target="../media/image9.png"/><Relationship Id="rId23" Type="http://schemas.openxmlformats.org/officeDocument/2006/relationships/image" Target="../media/image46.jpg"/><Relationship Id="rId10" Type="http://schemas.openxmlformats.org/officeDocument/2006/relationships/image" Target="../media/image17.png"/><Relationship Id="rId19"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23.svg"/><Relationship Id="rId14" Type="http://schemas.openxmlformats.org/officeDocument/2006/relationships/image" Target="../media/image27.svg"/><Relationship Id="rId22"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0.svg"/><Relationship Id="rId1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2.svg"/><Relationship Id="rId12" Type="http://schemas.openxmlformats.org/officeDocument/2006/relationships/image" Target="../media/image21.png"/><Relationship Id="rId17" Type="http://schemas.openxmlformats.org/officeDocument/2006/relationships/image" Target="../media/image8.svg"/><Relationship Id="rId2" Type="http://schemas.openxmlformats.org/officeDocument/2006/relationships/image" Target="../media/image5.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6.svg"/><Relationship Id="rId5" Type="http://schemas.openxmlformats.org/officeDocument/2006/relationships/image" Target="../media/image4.svg"/><Relationship Id="rId15" Type="http://schemas.openxmlformats.org/officeDocument/2006/relationships/image" Target="../media/image49.svg"/><Relationship Id="rId10" Type="http://schemas.openxmlformats.org/officeDocument/2006/relationships/image" Target="../media/image15.png"/><Relationship Id="rId19" Type="http://schemas.openxmlformats.org/officeDocument/2006/relationships/image" Target="../media/image10.sv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6.svg"/><Relationship Id="rId18" Type="http://schemas.openxmlformats.org/officeDocument/2006/relationships/image" Target="../media/image17.png"/><Relationship Id="rId3" Type="http://schemas.openxmlformats.org/officeDocument/2006/relationships/image" Target="../media/image19.svg"/><Relationship Id="rId7" Type="http://schemas.openxmlformats.org/officeDocument/2006/relationships/image" Target="../media/image22.svg"/><Relationship Id="rId12" Type="http://schemas.openxmlformats.org/officeDocument/2006/relationships/image" Target="../media/image7.png"/><Relationship Id="rId17" Type="http://schemas.openxmlformats.org/officeDocument/2006/relationships/image" Target="../media/image28.svg"/><Relationship Id="rId2" Type="http://schemas.openxmlformats.org/officeDocument/2006/relationships/image" Target="../media/image3.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svg"/><Relationship Id="rId5" Type="http://schemas.openxmlformats.org/officeDocument/2006/relationships/image" Target="../media/image20.svg"/><Relationship Id="rId15" Type="http://schemas.openxmlformats.org/officeDocument/2006/relationships/image" Target="../media/image27.svg"/><Relationship Id="rId10" Type="http://schemas.openxmlformats.org/officeDocument/2006/relationships/image" Target="../media/image24.png"/><Relationship Id="rId19" Type="http://schemas.openxmlformats.org/officeDocument/2006/relationships/image" Target="../media/image29.svg"/><Relationship Id="rId4" Type="http://schemas.openxmlformats.org/officeDocument/2006/relationships/image" Target="../media/image5.png"/><Relationship Id="rId9" Type="http://schemas.openxmlformats.org/officeDocument/2006/relationships/image" Target="../media/image23.sv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6.svg"/><Relationship Id="rId18" Type="http://schemas.openxmlformats.org/officeDocument/2006/relationships/image" Target="../media/image17.png"/><Relationship Id="rId3" Type="http://schemas.openxmlformats.org/officeDocument/2006/relationships/image" Target="../media/image19.svg"/><Relationship Id="rId7" Type="http://schemas.openxmlformats.org/officeDocument/2006/relationships/image" Target="../media/image22.svg"/><Relationship Id="rId12" Type="http://schemas.openxmlformats.org/officeDocument/2006/relationships/image" Target="../media/image7.png"/><Relationship Id="rId17" Type="http://schemas.openxmlformats.org/officeDocument/2006/relationships/image" Target="../media/image28.svg"/><Relationship Id="rId2" Type="http://schemas.openxmlformats.org/officeDocument/2006/relationships/image" Target="../media/image3.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svg"/><Relationship Id="rId5" Type="http://schemas.openxmlformats.org/officeDocument/2006/relationships/image" Target="../media/image20.svg"/><Relationship Id="rId15" Type="http://schemas.openxmlformats.org/officeDocument/2006/relationships/image" Target="../media/image27.svg"/><Relationship Id="rId10" Type="http://schemas.openxmlformats.org/officeDocument/2006/relationships/image" Target="../media/image24.png"/><Relationship Id="rId19" Type="http://schemas.openxmlformats.org/officeDocument/2006/relationships/image" Target="../media/image29.svg"/><Relationship Id="rId4" Type="http://schemas.openxmlformats.org/officeDocument/2006/relationships/image" Target="../media/image5.png"/><Relationship Id="rId9" Type="http://schemas.openxmlformats.org/officeDocument/2006/relationships/image" Target="../media/image23.svg"/><Relationship Id="rId1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6.svg"/><Relationship Id="rId18" Type="http://schemas.openxmlformats.org/officeDocument/2006/relationships/image" Target="../media/image17.png"/><Relationship Id="rId3" Type="http://schemas.openxmlformats.org/officeDocument/2006/relationships/image" Target="../media/image19.svg"/><Relationship Id="rId7" Type="http://schemas.openxmlformats.org/officeDocument/2006/relationships/image" Target="../media/image22.svg"/><Relationship Id="rId12" Type="http://schemas.openxmlformats.org/officeDocument/2006/relationships/image" Target="../media/image7.png"/><Relationship Id="rId17" Type="http://schemas.openxmlformats.org/officeDocument/2006/relationships/image" Target="../media/image28.svg"/><Relationship Id="rId2" Type="http://schemas.openxmlformats.org/officeDocument/2006/relationships/image" Target="../media/image3.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svg"/><Relationship Id="rId5" Type="http://schemas.openxmlformats.org/officeDocument/2006/relationships/image" Target="../media/image20.svg"/><Relationship Id="rId15" Type="http://schemas.openxmlformats.org/officeDocument/2006/relationships/image" Target="../media/image27.svg"/><Relationship Id="rId10" Type="http://schemas.openxmlformats.org/officeDocument/2006/relationships/image" Target="../media/image24.png"/><Relationship Id="rId19" Type="http://schemas.openxmlformats.org/officeDocument/2006/relationships/image" Target="../media/image29.svg"/><Relationship Id="rId4" Type="http://schemas.openxmlformats.org/officeDocument/2006/relationships/image" Target="../media/image5.png"/><Relationship Id="rId9" Type="http://schemas.openxmlformats.org/officeDocument/2006/relationships/image" Target="../media/image23.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7.png"/><Relationship Id="rId18"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30.svg"/><Relationship Id="rId12" Type="http://schemas.openxmlformats.org/officeDocument/2006/relationships/image" Target="../media/image25.svg"/><Relationship Id="rId17"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16.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6.svg"/><Relationship Id="rId15" Type="http://schemas.openxmlformats.org/officeDocument/2006/relationships/image" Target="../media/image15.png"/><Relationship Id="rId10" Type="http://schemas.openxmlformats.org/officeDocument/2006/relationships/image" Target="../media/image22.svg"/><Relationship Id="rId19"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23.svg"/><Relationship Id="rId1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3.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9.svg"/><Relationship Id="rId15" Type="http://schemas.openxmlformats.org/officeDocument/2006/relationships/image" Target="../media/image31.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33.svg"/><Relationship Id="rId18" Type="http://schemas.openxmlformats.org/officeDocument/2006/relationships/image" Target="../media/image7.png"/><Relationship Id="rId3" Type="http://schemas.openxmlformats.org/officeDocument/2006/relationships/image" Target="../media/image20.svg"/><Relationship Id="rId21" Type="http://schemas.openxmlformats.org/officeDocument/2006/relationships/image" Target="../media/image27.svg"/><Relationship Id="rId7" Type="http://schemas.openxmlformats.org/officeDocument/2006/relationships/image" Target="../media/image22.svg"/><Relationship Id="rId12" Type="http://schemas.openxmlformats.org/officeDocument/2006/relationships/image" Target="../media/image32.png"/><Relationship Id="rId17" Type="http://schemas.openxmlformats.org/officeDocument/2006/relationships/image" Target="../media/image35.svg"/><Relationship Id="rId2" Type="http://schemas.openxmlformats.org/officeDocument/2006/relationships/image" Target="../media/image5.png"/><Relationship Id="rId16" Type="http://schemas.openxmlformats.org/officeDocument/2006/relationships/image" Target="../media/image34.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9.svg"/><Relationship Id="rId5" Type="http://schemas.openxmlformats.org/officeDocument/2006/relationships/image" Target="../media/image19.svg"/><Relationship Id="rId15" Type="http://schemas.openxmlformats.org/officeDocument/2006/relationships/image" Target="../media/image28.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3.sv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8.svg"/><Relationship Id="rId3" Type="http://schemas.openxmlformats.org/officeDocument/2006/relationships/image" Target="../media/image6.svg"/><Relationship Id="rId7" Type="http://schemas.openxmlformats.org/officeDocument/2006/relationships/image" Target="../media/image23.svg"/><Relationship Id="rId12" Type="http://schemas.openxmlformats.org/officeDocument/2006/relationships/image" Target="../media/image9.png"/><Relationship Id="rId2" Type="http://schemas.openxmlformats.org/officeDocument/2006/relationships/image" Target="../media/image5.png"/><Relationship Id="rId16"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6.svg"/><Relationship Id="rId5" Type="http://schemas.openxmlformats.org/officeDocument/2006/relationships/image" Target="../media/image19.svg"/><Relationship Id="rId15" Type="http://schemas.openxmlformats.org/officeDocument/2006/relationships/image" Target="../media/image16.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8.svg"/><Relationship Id="rId3" Type="http://schemas.openxmlformats.org/officeDocument/2006/relationships/image" Target="../media/image6.svg"/><Relationship Id="rId7" Type="http://schemas.openxmlformats.org/officeDocument/2006/relationships/image" Target="../media/image23.svg"/><Relationship Id="rId12" Type="http://schemas.openxmlformats.org/officeDocument/2006/relationships/image" Target="../media/image9.png"/><Relationship Id="rId2" Type="http://schemas.openxmlformats.org/officeDocument/2006/relationships/image" Target="../media/image5.png"/><Relationship Id="rId16"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6.svg"/><Relationship Id="rId5" Type="http://schemas.openxmlformats.org/officeDocument/2006/relationships/image" Target="../media/image19.svg"/><Relationship Id="rId15" Type="http://schemas.openxmlformats.org/officeDocument/2006/relationships/image" Target="../media/image16.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6.svg"/><Relationship Id="rId18" Type="http://schemas.openxmlformats.org/officeDocument/2006/relationships/image" Target="../media/image39.svg"/><Relationship Id="rId3" Type="http://schemas.openxmlformats.org/officeDocument/2006/relationships/image" Target="../media/image20.svg"/><Relationship Id="rId21" Type="http://schemas.openxmlformats.org/officeDocument/2006/relationships/image" Target="../media/image7.png"/><Relationship Id="rId7" Type="http://schemas.openxmlformats.org/officeDocument/2006/relationships/image" Target="../media/image22.svg"/><Relationship Id="rId12" Type="http://schemas.openxmlformats.org/officeDocument/2006/relationships/image" Target="../media/image15.png"/><Relationship Id="rId17" Type="http://schemas.openxmlformats.org/officeDocument/2006/relationships/image" Target="../media/image38.png"/><Relationship Id="rId2" Type="http://schemas.openxmlformats.org/officeDocument/2006/relationships/image" Target="../media/image5.png"/><Relationship Id="rId16" Type="http://schemas.openxmlformats.org/officeDocument/2006/relationships/image" Target="../media/image10.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9.png"/><Relationship Id="rId10" Type="http://schemas.openxmlformats.org/officeDocument/2006/relationships/image" Target="../media/image17.png"/><Relationship Id="rId19"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23.svg"/><Relationship Id="rId14" Type="http://schemas.openxmlformats.org/officeDocument/2006/relationships/image" Target="../media/image27.svg"/><Relationship Id="rId22"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6.svg"/><Relationship Id="rId18" Type="http://schemas.openxmlformats.org/officeDocument/2006/relationships/image" Target="../media/image39.svg"/><Relationship Id="rId3" Type="http://schemas.openxmlformats.org/officeDocument/2006/relationships/image" Target="../media/image20.svg"/><Relationship Id="rId21" Type="http://schemas.openxmlformats.org/officeDocument/2006/relationships/image" Target="../media/image7.png"/><Relationship Id="rId7" Type="http://schemas.openxmlformats.org/officeDocument/2006/relationships/image" Target="../media/image22.svg"/><Relationship Id="rId12" Type="http://schemas.openxmlformats.org/officeDocument/2006/relationships/image" Target="../media/image15.png"/><Relationship Id="rId17" Type="http://schemas.openxmlformats.org/officeDocument/2006/relationships/image" Target="../media/image38.png"/><Relationship Id="rId2" Type="http://schemas.openxmlformats.org/officeDocument/2006/relationships/image" Target="../media/image5.png"/><Relationship Id="rId16" Type="http://schemas.openxmlformats.org/officeDocument/2006/relationships/image" Target="../media/image10.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9.png"/><Relationship Id="rId10" Type="http://schemas.openxmlformats.org/officeDocument/2006/relationships/image" Target="../media/image17.png"/><Relationship Id="rId19"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23.svg"/><Relationship Id="rId14" Type="http://schemas.openxmlformats.org/officeDocument/2006/relationships/image" Target="../media/image27.svg"/><Relationship Id="rId22"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2251368" y="685800"/>
            <a:ext cx="7689265" cy="4323149"/>
          </a:xfrm>
          <a:custGeom>
            <a:avLst/>
            <a:gdLst/>
            <a:ahLst/>
            <a:cxnLst/>
            <a:rect l="l" t="t" r="r" b="b"/>
            <a:pathLst>
              <a:path w="11533897" h="6484723">
                <a:moveTo>
                  <a:pt x="0" y="0"/>
                </a:moveTo>
                <a:lnTo>
                  <a:pt x="11533896" y="0"/>
                </a:lnTo>
                <a:lnTo>
                  <a:pt x="11533896" y="6484723"/>
                </a:lnTo>
                <a:lnTo>
                  <a:pt x="0" y="6484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defTabSz="609630"/>
            <a:endParaRPr lang="en-US" sz="1200">
              <a:solidFill>
                <a:prstClr val="black"/>
              </a:solidFill>
              <a:latin typeface="Calibri"/>
            </a:endParaRPr>
          </a:p>
        </p:txBody>
      </p:sp>
      <p:sp>
        <p:nvSpPr>
          <p:cNvPr id="4" name="Freeform 4"/>
          <p:cNvSpPr/>
          <p:nvPr/>
        </p:nvSpPr>
        <p:spPr>
          <a:xfrm>
            <a:off x="8917597" y="-589941"/>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3343981" y="5235937"/>
            <a:ext cx="3512343" cy="1622063"/>
          </a:xfrm>
          <a:custGeom>
            <a:avLst/>
            <a:gdLst/>
            <a:ahLst/>
            <a:cxnLst/>
            <a:rect l="l" t="t" r="r" b="b"/>
            <a:pathLst>
              <a:path w="5268514" h="2433095">
                <a:moveTo>
                  <a:pt x="0" y="0"/>
                </a:moveTo>
                <a:lnTo>
                  <a:pt x="5268514" y="0"/>
                </a:lnTo>
                <a:lnTo>
                  <a:pt x="5268514" y="2433095"/>
                </a:lnTo>
                <a:lnTo>
                  <a:pt x="0" y="24330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0863027" y="3900748"/>
            <a:ext cx="2544011" cy="2146220"/>
          </a:xfrm>
          <a:custGeom>
            <a:avLst/>
            <a:gdLst/>
            <a:ahLst/>
            <a:cxnLst/>
            <a:rect l="l" t="t" r="r" b="b"/>
            <a:pathLst>
              <a:path w="3816017" h="3219330">
                <a:moveTo>
                  <a:pt x="0" y="0"/>
                </a:moveTo>
                <a:lnTo>
                  <a:pt x="3816017" y="0"/>
                </a:lnTo>
                <a:lnTo>
                  <a:pt x="3816017" y="3219330"/>
                </a:lnTo>
                <a:lnTo>
                  <a:pt x="0" y="32193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flipH="1">
            <a:off x="7923646" y="3458680"/>
            <a:ext cx="3582554" cy="3100538"/>
          </a:xfrm>
          <a:custGeom>
            <a:avLst/>
            <a:gdLst/>
            <a:ahLst/>
            <a:cxnLst/>
            <a:rect l="l" t="t" r="r" b="b"/>
            <a:pathLst>
              <a:path w="5373831" h="4650807">
                <a:moveTo>
                  <a:pt x="5373831" y="0"/>
                </a:moveTo>
                <a:lnTo>
                  <a:pt x="0" y="0"/>
                </a:lnTo>
                <a:lnTo>
                  <a:pt x="0" y="4650806"/>
                </a:lnTo>
                <a:lnTo>
                  <a:pt x="5373831" y="4650806"/>
                </a:lnTo>
                <a:lnTo>
                  <a:pt x="5373831"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0" y="1728717"/>
            <a:ext cx="3823648" cy="5129283"/>
          </a:xfrm>
          <a:custGeom>
            <a:avLst/>
            <a:gdLst/>
            <a:ahLst/>
            <a:cxnLst/>
            <a:rect l="l" t="t" r="r" b="b"/>
            <a:pathLst>
              <a:path w="5735472" h="7693925">
                <a:moveTo>
                  <a:pt x="0" y="0"/>
                </a:moveTo>
                <a:lnTo>
                  <a:pt x="5735472" y="0"/>
                </a:lnTo>
                <a:lnTo>
                  <a:pt x="5735472" y="7693925"/>
                </a:lnTo>
                <a:lnTo>
                  <a:pt x="0" y="7693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932599"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1318769" y="685800"/>
            <a:ext cx="932599" cy="427300"/>
          </a:xfrm>
          <a:custGeom>
            <a:avLst/>
            <a:gdLst/>
            <a:ahLst/>
            <a:cxnLst/>
            <a:rect l="l" t="t" r="r" b="b"/>
            <a:pathLst>
              <a:path w="1398898" h="640950">
                <a:moveTo>
                  <a:pt x="0" y="0"/>
                </a:moveTo>
                <a:lnTo>
                  <a:pt x="1398899" y="0"/>
                </a:lnTo>
                <a:lnTo>
                  <a:pt x="1398899" y="640950"/>
                </a:lnTo>
                <a:lnTo>
                  <a:pt x="0" y="64095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rot="-4764117">
            <a:off x="7581366" y="565883"/>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3722121" y="1297241"/>
            <a:ext cx="5240069" cy="3539430"/>
          </a:xfrm>
          <a:prstGeom prst="rect">
            <a:avLst/>
          </a:prstGeom>
        </p:spPr>
        <p:txBody>
          <a:bodyPr wrap="square" lIns="0" tIns="0" rIns="0" bIns="0" rtlCol="0" anchor="t">
            <a:spAutoFit/>
          </a:bodyPr>
          <a:lstStyle/>
          <a:p>
            <a:pPr algn="ctr" defTabSz="609630"/>
            <a:r>
              <a:rPr lang="en-US" sz="11500" dirty="0">
                <a:solidFill>
                  <a:srgbClr val="196C56"/>
                </a:solidFill>
                <a:latin typeface="The Serif Hand Black" panose="03070902030502020204" pitchFamily="66" charset="0"/>
                <a:ea typeface="ดองเต่า"/>
                <a:cs typeface="ดองเต่า"/>
                <a:sym typeface="ดองเต่า"/>
              </a:rPr>
              <a:t>WELCOME TO OUR CLASS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8917597" y="-589941"/>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0123846" y="3828061"/>
            <a:ext cx="2971444" cy="2009777"/>
          </a:xfrm>
          <a:custGeom>
            <a:avLst/>
            <a:gdLst/>
            <a:ahLst/>
            <a:cxnLst/>
            <a:rect l="l" t="t" r="r" b="b"/>
            <a:pathLst>
              <a:path w="4457166" h="3014665">
                <a:moveTo>
                  <a:pt x="0" y="0"/>
                </a:moveTo>
                <a:lnTo>
                  <a:pt x="4457166" y="0"/>
                </a:lnTo>
                <a:lnTo>
                  <a:pt x="4457166" y="3014665"/>
                </a:lnTo>
                <a:lnTo>
                  <a:pt x="0" y="3014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16561" y="337038"/>
            <a:ext cx="11017497" cy="6166664"/>
          </a:xfrm>
          <a:custGeom>
            <a:avLst/>
            <a:gdLst/>
            <a:ahLst/>
            <a:cxnLst/>
            <a:rect l="l" t="t" r="r" b="b"/>
            <a:pathLst>
              <a:path w="12557955" h="7060481">
                <a:moveTo>
                  <a:pt x="0" y="0"/>
                </a:moveTo>
                <a:lnTo>
                  <a:pt x="12557956" y="0"/>
                </a:lnTo>
                <a:lnTo>
                  <a:pt x="12557956" y="7060481"/>
                </a:lnTo>
                <a:lnTo>
                  <a:pt x="0" y="7060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4764117">
            <a:off x="7951030" y="4968291"/>
            <a:ext cx="684560" cy="667135"/>
          </a:xfrm>
          <a:custGeom>
            <a:avLst/>
            <a:gdLst/>
            <a:ahLst/>
            <a:cxnLst/>
            <a:rect l="l" t="t" r="r" b="b"/>
            <a:pathLst>
              <a:path w="1026840" h="1000703">
                <a:moveTo>
                  <a:pt x="0" y="0"/>
                </a:moveTo>
                <a:lnTo>
                  <a:pt x="1026840" y="0"/>
                </a:lnTo>
                <a:lnTo>
                  <a:pt x="1026840" y="1000703"/>
                </a:lnTo>
                <a:lnTo>
                  <a:pt x="0" y="10007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932599"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318769" y="685800"/>
            <a:ext cx="932599" cy="427300"/>
          </a:xfrm>
          <a:custGeom>
            <a:avLst/>
            <a:gdLst/>
            <a:ahLst/>
            <a:cxnLst/>
            <a:rect l="l" t="t" r="r" b="b"/>
            <a:pathLst>
              <a:path w="1398898" h="640950">
                <a:moveTo>
                  <a:pt x="0" y="0"/>
                </a:moveTo>
                <a:lnTo>
                  <a:pt x="1398899" y="0"/>
                </a:lnTo>
                <a:lnTo>
                  <a:pt x="1398899" y="640950"/>
                </a:lnTo>
                <a:lnTo>
                  <a:pt x="0" y="640950"/>
                </a:lnTo>
                <a:lnTo>
                  <a:pt x="0" y="0"/>
                </a:lnTo>
                <a:close/>
              </a:path>
            </a:pathLst>
          </a:custGeom>
          <a:blipFill>
            <a:blip r:embed="rId12">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199146" y="4498249"/>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flipH="1">
            <a:off x="-4678817" y="2378504"/>
            <a:ext cx="4040343" cy="4525843"/>
          </a:xfrm>
          <a:custGeom>
            <a:avLst/>
            <a:gdLst/>
            <a:ahLst/>
            <a:cxnLst/>
            <a:rect l="l" t="t" r="r" b="b"/>
            <a:pathLst>
              <a:path w="6060515" h="6788765">
                <a:moveTo>
                  <a:pt x="6060515" y="0"/>
                </a:moveTo>
                <a:lnTo>
                  <a:pt x="0" y="0"/>
                </a:lnTo>
                <a:lnTo>
                  <a:pt x="0" y="6788765"/>
                </a:lnTo>
                <a:lnTo>
                  <a:pt x="6060515" y="6788765"/>
                </a:lnTo>
                <a:lnTo>
                  <a:pt x="6060515"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H="1">
            <a:off x="8433747" y="3514721"/>
            <a:ext cx="3901466" cy="3454571"/>
          </a:xfrm>
          <a:custGeom>
            <a:avLst/>
            <a:gdLst/>
            <a:ahLst/>
            <a:cxnLst/>
            <a:rect l="l" t="t" r="r" b="b"/>
            <a:pathLst>
              <a:path w="5852199" h="5181856">
                <a:moveTo>
                  <a:pt x="5852198" y="0"/>
                </a:moveTo>
                <a:lnTo>
                  <a:pt x="0" y="0"/>
                </a:lnTo>
                <a:lnTo>
                  <a:pt x="0" y="5181856"/>
                </a:lnTo>
                <a:lnTo>
                  <a:pt x="5852198" y="5181856"/>
                </a:lnTo>
                <a:lnTo>
                  <a:pt x="5852198"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flipH="1">
            <a:off x="4296939" y="5347058"/>
            <a:ext cx="3372083" cy="1557289"/>
          </a:xfrm>
          <a:custGeom>
            <a:avLst/>
            <a:gdLst/>
            <a:ahLst/>
            <a:cxnLst/>
            <a:rect l="l" t="t" r="r" b="b"/>
            <a:pathLst>
              <a:path w="5058124" h="2335934">
                <a:moveTo>
                  <a:pt x="5058125" y="0"/>
                </a:moveTo>
                <a:lnTo>
                  <a:pt x="0" y="0"/>
                </a:lnTo>
                <a:lnTo>
                  <a:pt x="0" y="2335934"/>
                </a:lnTo>
                <a:lnTo>
                  <a:pt x="5058125" y="2335934"/>
                </a:lnTo>
                <a:lnTo>
                  <a:pt x="5058125"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 Box 2">
            <a:extLst>
              <a:ext uri="{FF2B5EF4-FFF2-40B4-BE49-F238E27FC236}">
                <a16:creationId xmlns:a16="http://schemas.microsoft.com/office/drawing/2014/main" id="{C962E1B6-1FDD-1A94-3686-C1DF869F7363}"/>
              </a:ext>
            </a:extLst>
          </p:cNvPr>
          <p:cNvSpPr txBox="1"/>
          <p:nvPr/>
        </p:nvSpPr>
        <p:spPr>
          <a:xfrm>
            <a:off x="1686135" y="1565327"/>
            <a:ext cx="11320780" cy="1815882"/>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2800" b="1" dirty="0">
                <a:solidFill>
                  <a:schemeClr val="tx1"/>
                </a:solidFill>
                <a:latin typeface="Book Antiqua" panose="02040602050305030304" pitchFamily="18" charset="0"/>
              </a:rPr>
              <a:t>A.</a:t>
            </a:r>
            <a:r>
              <a:rPr lang="en-US" sz="2800" dirty="0">
                <a:solidFill>
                  <a:schemeClr val="tx1"/>
                </a:solidFill>
                <a:latin typeface="Book Antiqua" panose="02040602050305030304" pitchFamily="18" charset="0"/>
              </a:rPr>
              <a:t> learning facilities</a:t>
            </a:r>
          </a:p>
          <a:p>
            <a:r>
              <a:rPr lang="en-US" sz="2800" b="1" dirty="0">
                <a:solidFill>
                  <a:schemeClr val="tx1"/>
                </a:solidFill>
                <a:latin typeface="Book Antiqua" panose="02040602050305030304" pitchFamily="18" charset="0"/>
              </a:rPr>
              <a:t>B.</a:t>
            </a:r>
            <a:r>
              <a:rPr lang="en-US" sz="2800" dirty="0">
                <a:solidFill>
                  <a:schemeClr val="tx1"/>
                </a:solidFill>
                <a:latin typeface="Book Antiqua" panose="02040602050305030304" pitchFamily="18" charset="0"/>
              </a:rPr>
              <a:t> students at my grandfather’s generation</a:t>
            </a:r>
          </a:p>
          <a:p>
            <a:r>
              <a:rPr lang="en-US" sz="2800" b="1" dirty="0">
                <a:solidFill>
                  <a:schemeClr val="tx1"/>
                </a:solidFill>
                <a:latin typeface="Book Antiqua" panose="02040602050305030304" pitchFamily="18" charset="0"/>
              </a:rPr>
              <a:t>C. </a:t>
            </a:r>
            <a:r>
              <a:rPr lang="en-US" sz="2800" dirty="0">
                <a:solidFill>
                  <a:schemeClr val="tx1"/>
                </a:solidFill>
                <a:latin typeface="Book Antiqua" panose="02040602050305030304" pitchFamily="18" charset="0"/>
              </a:rPr>
              <a:t>students in the city</a:t>
            </a:r>
          </a:p>
          <a:p>
            <a:r>
              <a:rPr lang="en-US" sz="2800" b="1" dirty="0">
                <a:solidFill>
                  <a:schemeClr val="tx1"/>
                </a:solidFill>
                <a:latin typeface="Book Antiqua" panose="02040602050305030304" pitchFamily="18" charset="0"/>
              </a:rPr>
              <a:t>D.</a:t>
            </a:r>
            <a:r>
              <a:rPr lang="en-US" sz="2800" dirty="0">
                <a:solidFill>
                  <a:schemeClr val="tx1"/>
                </a:solidFill>
                <a:latin typeface="Book Antiqua" panose="02040602050305030304" pitchFamily="18" charset="0"/>
              </a:rPr>
              <a:t> children in the village</a:t>
            </a:r>
          </a:p>
        </p:txBody>
      </p:sp>
      <p:sp>
        <p:nvSpPr>
          <p:cNvPr id="16" name="Text Box 4">
            <a:extLst>
              <a:ext uri="{FF2B5EF4-FFF2-40B4-BE49-F238E27FC236}">
                <a16:creationId xmlns:a16="http://schemas.microsoft.com/office/drawing/2014/main" id="{245D8889-7250-B621-007F-FC1874DCA6B1}"/>
              </a:ext>
            </a:extLst>
          </p:cNvPr>
          <p:cNvSpPr txBox="1"/>
          <p:nvPr/>
        </p:nvSpPr>
        <p:spPr>
          <a:xfrm>
            <a:off x="973580" y="971053"/>
            <a:ext cx="11259185" cy="523220"/>
          </a:xfrm>
          <a:prstGeom prst="rect">
            <a:avLst/>
          </a:prstGeom>
          <a:noFill/>
        </p:spPr>
        <p:txBody>
          <a:bodyPr wrap="square" rtlCol="0" anchor="t">
            <a:spAutoFit/>
          </a:bodyPr>
          <a:lstStyle/>
          <a:p>
            <a:pPr algn="just"/>
            <a:r>
              <a:rPr lang="en-US" sz="2800" b="1" dirty="0">
                <a:solidFill>
                  <a:srgbClr val="C00000"/>
                </a:solidFill>
                <a:latin typeface="Book Antiqua" panose="02040602050305030304" pitchFamily="18" charset="0"/>
              </a:rPr>
              <a:t>5</a:t>
            </a:r>
            <a:r>
              <a:rPr lang="en-US" sz="2800" dirty="0">
                <a:solidFill>
                  <a:srgbClr val="C00000"/>
                </a:solidFill>
                <a:latin typeface="Book Antiqua" panose="02040602050305030304" pitchFamily="18" charset="0"/>
              </a:rPr>
              <a:t>. The word </a:t>
            </a:r>
            <a:r>
              <a:rPr lang="en-US" sz="2800" b="1" dirty="0">
                <a:solidFill>
                  <a:srgbClr val="C00000"/>
                </a:solidFill>
                <a:latin typeface="Book Antiqua" panose="02040602050305030304" pitchFamily="18" charset="0"/>
              </a:rPr>
              <a:t>“we”</a:t>
            </a:r>
            <a:r>
              <a:rPr lang="en-US" sz="2800" dirty="0">
                <a:solidFill>
                  <a:srgbClr val="C00000"/>
                </a:solidFill>
                <a:latin typeface="Book Antiqua" panose="02040602050305030304" pitchFamily="18" charset="0"/>
              </a:rPr>
              <a:t> refers to__________.</a:t>
            </a:r>
          </a:p>
        </p:txBody>
      </p:sp>
      <p:sp>
        <p:nvSpPr>
          <p:cNvPr id="23" name="TextBox 11">
            <a:extLst>
              <a:ext uri="{FF2B5EF4-FFF2-40B4-BE49-F238E27FC236}">
                <a16:creationId xmlns:a16="http://schemas.microsoft.com/office/drawing/2014/main" id="{CB444DA2-DD05-1D2F-1A83-A2F2FD44252C}"/>
              </a:ext>
            </a:extLst>
          </p:cNvPr>
          <p:cNvSpPr txBox="1"/>
          <p:nvPr/>
        </p:nvSpPr>
        <p:spPr>
          <a:xfrm>
            <a:off x="138616" y="158576"/>
            <a:ext cx="10734615" cy="569451"/>
          </a:xfrm>
          <a:prstGeom prst="rect">
            <a:avLst/>
          </a:prstGeom>
        </p:spPr>
        <p:txBody>
          <a:bodyPr wrap="square" lIns="0" tIns="0" rIns="0" bIns="0" rtlCol="0" anchor="t">
            <a:spAutoFit/>
          </a:bodyPr>
          <a:lstStyle/>
          <a:p>
            <a:pPr marL="0" marR="0" lvl="0" indent="0" algn="l" defTabSz="609630" rtl="0" eaLnBrk="1" fontAlgn="auto" latinLnBrk="0" hangingPunct="1">
              <a:lnSpc>
                <a:spcPts val="4334"/>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he Serif Hand Black" panose="03070902030502020204" pitchFamily="66" charset="0"/>
                <a:ea typeface="ดองเต่า Bold"/>
                <a:cs typeface="ดองเต่า Bold"/>
                <a:sym typeface="ดองเต่า Bold"/>
              </a:rPr>
              <a:t>Read the passages and choose the correct answer a, b, c or d</a:t>
            </a:r>
          </a:p>
        </p:txBody>
      </p:sp>
      <p:sp>
        <p:nvSpPr>
          <p:cNvPr id="6" name="Oval 5">
            <a:extLst>
              <a:ext uri="{FF2B5EF4-FFF2-40B4-BE49-F238E27FC236}">
                <a16:creationId xmlns:a16="http://schemas.microsoft.com/office/drawing/2014/main" id="{BC05F0F4-45C8-3A41-E58A-43A3475BD822}"/>
              </a:ext>
            </a:extLst>
          </p:cNvPr>
          <p:cNvSpPr/>
          <p:nvPr/>
        </p:nvSpPr>
        <p:spPr>
          <a:xfrm>
            <a:off x="1753512" y="2847374"/>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13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1275"/>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P spid="16" grpId="1"/>
      <p:bldP spid="6" grpId="0" bldLvl="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1318828" y="1"/>
            <a:ext cx="3939607" cy="6032679"/>
          </a:xfrm>
          <a:custGeom>
            <a:avLst/>
            <a:gdLst/>
            <a:ahLst/>
            <a:cxnLst/>
            <a:rect l="l" t="t" r="r" b="b"/>
            <a:pathLst>
              <a:path w="5909411" h="9049019">
                <a:moveTo>
                  <a:pt x="0" y="0"/>
                </a:moveTo>
                <a:lnTo>
                  <a:pt x="5909411" y="0"/>
                </a:lnTo>
                <a:lnTo>
                  <a:pt x="5909411" y="9049019"/>
                </a:lnTo>
                <a:lnTo>
                  <a:pt x="0" y="9049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defTabSz="609630"/>
            <a:endParaRPr lang="en-US" sz="1200">
              <a:solidFill>
                <a:prstClr val="black"/>
              </a:solidFill>
              <a:latin typeface="Calibri"/>
            </a:endParaRPr>
          </a:p>
        </p:txBody>
      </p:sp>
      <p:sp>
        <p:nvSpPr>
          <p:cNvPr id="4" name="Freeform 4"/>
          <p:cNvSpPr/>
          <p:nvPr/>
        </p:nvSpPr>
        <p:spPr>
          <a:xfrm>
            <a:off x="518160" y="746175"/>
            <a:ext cx="11673840" cy="5862262"/>
          </a:xfrm>
          <a:custGeom>
            <a:avLst/>
            <a:gdLst/>
            <a:ahLst/>
            <a:cxnLst/>
            <a:rect l="l" t="t" r="r" b="b"/>
            <a:pathLst>
              <a:path w="12557955" h="7060481">
                <a:moveTo>
                  <a:pt x="0" y="0"/>
                </a:moveTo>
                <a:lnTo>
                  <a:pt x="12557955" y="0"/>
                </a:lnTo>
                <a:lnTo>
                  <a:pt x="12557955" y="7060481"/>
                </a:lnTo>
                <a:lnTo>
                  <a:pt x="0" y="7060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4764117">
            <a:off x="8324661" y="928596"/>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0901373" y="18480"/>
            <a:ext cx="1865197" cy="854599"/>
          </a:xfrm>
          <a:custGeom>
            <a:avLst/>
            <a:gdLst/>
            <a:ahLst/>
            <a:cxnLst/>
            <a:rect l="l" t="t" r="r" b="b"/>
            <a:pathLst>
              <a:path w="2797796" h="1281899">
                <a:moveTo>
                  <a:pt x="0" y="0"/>
                </a:moveTo>
                <a:lnTo>
                  <a:pt x="2797797" y="0"/>
                </a:lnTo>
                <a:lnTo>
                  <a:pt x="2797797" y="1281899"/>
                </a:lnTo>
                <a:lnTo>
                  <a:pt x="0" y="12818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6224432" y="372611"/>
            <a:ext cx="1073289" cy="491761"/>
          </a:xfrm>
          <a:custGeom>
            <a:avLst/>
            <a:gdLst/>
            <a:ahLst/>
            <a:cxnLst/>
            <a:rect l="l" t="t" r="r" b="b"/>
            <a:pathLst>
              <a:path w="1609933" h="737642">
                <a:moveTo>
                  <a:pt x="0" y="0"/>
                </a:moveTo>
                <a:lnTo>
                  <a:pt x="1609933" y="0"/>
                </a:lnTo>
                <a:lnTo>
                  <a:pt x="1609933" y="737642"/>
                </a:lnTo>
                <a:lnTo>
                  <a:pt x="0" y="737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flipH="1">
            <a:off x="9527772" y="4766360"/>
            <a:ext cx="2971445" cy="3146604"/>
          </a:xfrm>
          <a:custGeom>
            <a:avLst/>
            <a:gdLst/>
            <a:ahLst/>
            <a:cxnLst/>
            <a:rect l="l" t="t" r="r" b="b"/>
            <a:pathLst>
              <a:path w="7210177" h="7276326">
                <a:moveTo>
                  <a:pt x="7210177" y="0"/>
                </a:moveTo>
                <a:lnTo>
                  <a:pt x="0" y="0"/>
                </a:lnTo>
                <a:lnTo>
                  <a:pt x="0" y="7276325"/>
                </a:lnTo>
                <a:lnTo>
                  <a:pt x="7210177" y="7276325"/>
                </a:lnTo>
                <a:lnTo>
                  <a:pt x="7210177"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399225" y="5686049"/>
            <a:ext cx="2971444" cy="2009777"/>
          </a:xfrm>
          <a:custGeom>
            <a:avLst/>
            <a:gdLst/>
            <a:ahLst/>
            <a:cxnLst/>
            <a:rect l="l" t="t" r="r" b="b"/>
            <a:pathLst>
              <a:path w="4457166" h="3014665">
                <a:moveTo>
                  <a:pt x="0" y="0"/>
                </a:moveTo>
                <a:lnTo>
                  <a:pt x="4457165" y="0"/>
                </a:lnTo>
                <a:lnTo>
                  <a:pt x="4457165" y="3014664"/>
                </a:lnTo>
                <a:lnTo>
                  <a:pt x="0" y="30146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flipH="1">
            <a:off x="2174609" y="5936672"/>
            <a:ext cx="3372083" cy="1557289"/>
          </a:xfrm>
          <a:custGeom>
            <a:avLst/>
            <a:gdLst/>
            <a:ahLst/>
            <a:cxnLst/>
            <a:rect l="l" t="t" r="r" b="b"/>
            <a:pathLst>
              <a:path w="5058124" h="2335934">
                <a:moveTo>
                  <a:pt x="5058125" y="0"/>
                </a:moveTo>
                <a:lnTo>
                  <a:pt x="0" y="0"/>
                </a:lnTo>
                <a:lnTo>
                  <a:pt x="0" y="2335933"/>
                </a:lnTo>
                <a:lnTo>
                  <a:pt x="5058125" y="2335933"/>
                </a:lnTo>
                <a:lnTo>
                  <a:pt x="5058125"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6025715" y="5587350"/>
            <a:ext cx="2544011" cy="2146220"/>
          </a:xfrm>
          <a:custGeom>
            <a:avLst/>
            <a:gdLst/>
            <a:ahLst/>
            <a:cxnLst/>
            <a:rect l="l" t="t" r="r" b="b"/>
            <a:pathLst>
              <a:path w="3816017" h="3219330">
                <a:moveTo>
                  <a:pt x="0" y="0"/>
                </a:moveTo>
                <a:lnTo>
                  <a:pt x="3816017" y="0"/>
                </a:lnTo>
                <a:lnTo>
                  <a:pt x="3816017" y="3219330"/>
                </a:lnTo>
                <a:lnTo>
                  <a:pt x="0" y="321933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5" name="Text Box 8">
            <a:extLst>
              <a:ext uri="{FF2B5EF4-FFF2-40B4-BE49-F238E27FC236}">
                <a16:creationId xmlns:a16="http://schemas.microsoft.com/office/drawing/2014/main" id="{E42CAE74-55AC-E501-AC52-5321F7611739}"/>
              </a:ext>
            </a:extLst>
          </p:cNvPr>
          <p:cNvSpPr txBox="1"/>
          <p:nvPr/>
        </p:nvSpPr>
        <p:spPr>
          <a:xfrm>
            <a:off x="1019757" y="1404433"/>
            <a:ext cx="11071490" cy="4451027"/>
          </a:xfrm>
          <a:prstGeom prst="rect">
            <a:avLst/>
          </a:prstGeom>
          <a:noFill/>
        </p:spPr>
        <p:txBody>
          <a:bodyPr wrap="square" rtlCol="0" anchor="t">
            <a:spAutoFit/>
          </a:bodyPr>
          <a:lstStyle/>
          <a:p>
            <a:pPr>
              <a:lnSpc>
                <a:spcPct val="150000"/>
              </a:lnSpc>
            </a:pPr>
            <a:r>
              <a:rPr lang="en-US" sz="3200" b="1" dirty="0">
                <a:latin typeface="Book Antiqua" panose="02040602050305030304" pitchFamily="18" charset="0"/>
              </a:rPr>
              <a:t>1.</a:t>
            </a:r>
            <a:r>
              <a:rPr lang="en-US" sz="3200" dirty="0">
                <a:latin typeface="Book Antiqua" panose="02040602050305030304" pitchFamily="18" charset="0"/>
              </a:rPr>
              <a:t> </a:t>
            </a:r>
            <a:r>
              <a:rPr lang="en-US" sz="3200" dirty="0" err="1">
                <a:latin typeface="Book Antiqua" panose="02040602050305030304" pitchFamily="18" charset="0"/>
              </a:rPr>
              <a:t>Mr</a:t>
            </a:r>
            <a:r>
              <a:rPr lang="en-US" sz="3200" dirty="0">
                <a:latin typeface="Book Antiqua" panose="02040602050305030304" pitchFamily="18" charset="0"/>
              </a:rPr>
              <a:t> Nam learned mainly from teachers and _________. </a:t>
            </a:r>
          </a:p>
          <a:p>
            <a:pPr>
              <a:lnSpc>
                <a:spcPct val="150000"/>
              </a:lnSpc>
            </a:pPr>
            <a:r>
              <a:rPr lang="en-US" sz="3200" b="1" dirty="0">
                <a:latin typeface="Book Antiqua" panose="02040602050305030304" pitchFamily="18" charset="0"/>
              </a:rPr>
              <a:t>2.</a:t>
            </a:r>
            <a:r>
              <a:rPr lang="en-US" sz="3200" dirty="0">
                <a:latin typeface="Book Antiqua" panose="02040602050305030304" pitchFamily="18" charset="0"/>
              </a:rPr>
              <a:t> He learned </a:t>
            </a:r>
            <a:r>
              <a:rPr lang="en-US" sz="3200" dirty="0" err="1">
                <a:latin typeface="Book Antiqua" panose="02040602050305030304" pitchFamily="18" charset="0"/>
              </a:rPr>
              <a:t>by</a:t>
            </a:r>
            <a:r>
              <a:rPr lang="en-US" sz="3200" dirty="0" err="1">
                <a:latin typeface="Book Antiqua" panose="02040602050305030304" pitchFamily="18" charset="0"/>
                <a:sym typeface="+mn-ea"/>
              </a:rPr>
              <a:t>___________</a:t>
            </a:r>
            <a:r>
              <a:rPr lang="en-US" sz="3200" dirty="0" err="1">
                <a:latin typeface="Book Antiqua" panose="02040602050305030304" pitchFamily="18" charset="0"/>
              </a:rPr>
              <a:t>the</a:t>
            </a:r>
            <a:r>
              <a:rPr lang="en-US" sz="3200" dirty="0">
                <a:latin typeface="Book Antiqua" panose="02040602050305030304" pitchFamily="18" charset="0"/>
              </a:rPr>
              <a:t> information he got in class. </a:t>
            </a:r>
          </a:p>
          <a:p>
            <a:pPr>
              <a:lnSpc>
                <a:spcPct val="150000"/>
              </a:lnSpc>
            </a:pPr>
            <a:r>
              <a:rPr lang="en-US" sz="3200" b="1" dirty="0">
                <a:latin typeface="Book Antiqua" panose="02040602050305030304" pitchFamily="18" charset="0"/>
              </a:rPr>
              <a:t>3.</a:t>
            </a:r>
            <a:r>
              <a:rPr lang="en-US" sz="3200" dirty="0">
                <a:latin typeface="Book Antiqua" panose="02040602050305030304" pitchFamily="18" charset="0"/>
              </a:rPr>
              <a:t> Nowadays, students can learn from </a:t>
            </a:r>
            <a:r>
              <a:rPr lang="en-US" sz="3200" dirty="0">
                <a:latin typeface="Book Antiqua" panose="02040602050305030304" pitchFamily="18" charset="0"/>
                <a:sym typeface="+mn-ea"/>
              </a:rPr>
              <a:t>_________</a:t>
            </a:r>
            <a:r>
              <a:rPr lang="en-US" sz="3200" dirty="0">
                <a:latin typeface="Book Antiqua" panose="02040602050305030304" pitchFamily="18" charset="0"/>
              </a:rPr>
              <a:t> online sources. </a:t>
            </a:r>
          </a:p>
          <a:p>
            <a:pPr>
              <a:lnSpc>
                <a:spcPct val="150000"/>
              </a:lnSpc>
            </a:pPr>
            <a:r>
              <a:rPr lang="en-US" sz="3200" b="1" dirty="0">
                <a:latin typeface="Book Antiqua" panose="02040602050305030304" pitchFamily="18" charset="0"/>
              </a:rPr>
              <a:t>4.</a:t>
            </a:r>
            <a:r>
              <a:rPr lang="en-US" sz="3200" dirty="0">
                <a:latin typeface="Book Antiqua" panose="02040602050305030304" pitchFamily="18" charset="0"/>
              </a:rPr>
              <a:t> An example of an online source is ________</a:t>
            </a:r>
            <a:r>
              <a:rPr lang="en-US" sz="3200" dirty="0">
                <a:latin typeface="Book Antiqua" panose="02040602050305030304" pitchFamily="18" charset="0"/>
                <a:sym typeface="+mn-ea"/>
              </a:rPr>
              <a:t>_________</a:t>
            </a:r>
            <a:r>
              <a:rPr lang="en-US" sz="3200" dirty="0">
                <a:latin typeface="Book Antiqua" panose="02040602050305030304" pitchFamily="18" charset="0"/>
              </a:rPr>
              <a:t>. </a:t>
            </a:r>
          </a:p>
          <a:p>
            <a:pPr>
              <a:lnSpc>
                <a:spcPct val="150000"/>
              </a:lnSpc>
            </a:pPr>
            <a:r>
              <a:rPr lang="en-US" sz="3200" b="1" dirty="0">
                <a:latin typeface="Book Antiqua" panose="02040602050305030304" pitchFamily="18" charset="0"/>
              </a:rPr>
              <a:t>5. </a:t>
            </a:r>
            <a:r>
              <a:rPr lang="en-US" sz="3200" dirty="0">
                <a:latin typeface="Book Antiqua" panose="02040602050305030304" pitchFamily="18" charset="0"/>
              </a:rPr>
              <a:t>The Internet helps children </a:t>
            </a:r>
            <a:r>
              <a:rPr lang="en-US" sz="3200" dirty="0">
                <a:latin typeface="Book Antiqua" panose="02040602050305030304" pitchFamily="18" charset="0"/>
                <a:sym typeface="+mn-ea"/>
              </a:rPr>
              <a:t>_________</a:t>
            </a:r>
            <a:r>
              <a:rPr lang="en-US" sz="3200" dirty="0">
                <a:latin typeface="Book Antiqua" panose="02040602050305030304" pitchFamily="18" charset="0"/>
              </a:rPr>
              <a:t> their interests.</a:t>
            </a:r>
          </a:p>
        </p:txBody>
      </p:sp>
      <p:sp>
        <p:nvSpPr>
          <p:cNvPr id="16" name="TextBox 20">
            <a:extLst>
              <a:ext uri="{FF2B5EF4-FFF2-40B4-BE49-F238E27FC236}">
                <a16:creationId xmlns:a16="http://schemas.microsoft.com/office/drawing/2014/main" id="{A135C092-DC11-526B-1E30-BCC4ACCF7DA1}"/>
              </a:ext>
            </a:extLst>
          </p:cNvPr>
          <p:cNvSpPr txBox="1"/>
          <p:nvPr/>
        </p:nvSpPr>
        <p:spPr>
          <a:xfrm>
            <a:off x="9276292" y="1336798"/>
            <a:ext cx="2814955" cy="919480"/>
          </a:xfrm>
          <a:prstGeom prst="rect">
            <a:avLst/>
          </a:prstGeom>
          <a:noFill/>
        </p:spPr>
        <p:txBody>
          <a:bodyPr wrap="square">
            <a:noAutofit/>
          </a:bodyPr>
          <a:lstStyle/>
          <a:p>
            <a:pPr algn="just">
              <a:lnSpc>
                <a:spcPct val="150000"/>
              </a:lnSpc>
            </a:pPr>
            <a:r>
              <a:rPr lang="en-US" sz="3200" dirty="0">
                <a:solidFill>
                  <a:srgbClr val="FF0000"/>
                </a:solidFill>
                <a:latin typeface="Book Antiqua" panose="02040602050305030304" pitchFamily="18" charset="0"/>
              </a:rPr>
              <a:t>textbooks</a:t>
            </a:r>
          </a:p>
        </p:txBody>
      </p:sp>
      <p:sp>
        <p:nvSpPr>
          <p:cNvPr id="17" name="TextBox 16">
            <a:extLst>
              <a:ext uri="{FF2B5EF4-FFF2-40B4-BE49-F238E27FC236}">
                <a16:creationId xmlns:a16="http://schemas.microsoft.com/office/drawing/2014/main" id="{5940FBA3-724F-4D79-0E53-B4AA655EC18E}"/>
              </a:ext>
            </a:extLst>
          </p:cNvPr>
          <p:cNvSpPr txBox="1"/>
          <p:nvPr/>
        </p:nvSpPr>
        <p:spPr>
          <a:xfrm>
            <a:off x="3954593" y="2087070"/>
            <a:ext cx="3068955" cy="919480"/>
          </a:xfrm>
          <a:prstGeom prst="rect">
            <a:avLst/>
          </a:prstGeom>
          <a:noFill/>
        </p:spPr>
        <p:txBody>
          <a:bodyPr wrap="square">
            <a:noAutofit/>
          </a:bodyPr>
          <a:lstStyle/>
          <a:p>
            <a:pPr algn="just">
              <a:lnSpc>
                <a:spcPct val="150000"/>
              </a:lnSpc>
            </a:pPr>
            <a:r>
              <a:rPr lang="en-US" sz="3200" dirty="0">
                <a:solidFill>
                  <a:srgbClr val="FF0000"/>
                </a:solidFill>
                <a:latin typeface="Book Antiqua" panose="02040602050305030304" pitchFamily="18" charset="0"/>
              </a:rPr>
              <a:t>memorising  </a:t>
            </a:r>
          </a:p>
        </p:txBody>
      </p:sp>
      <p:sp>
        <p:nvSpPr>
          <p:cNvPr id="18" name="TextBox 20">
            <a:extLst>
              <a:ext uri="{FF2B5EF4-FFF2-40B4-BE49-F238E27FC236}">
                <a16:creationId xmlns:a16="http://schemas.microsoft.com/office/drawing/2014/main" id="{0C9FF366-5565-1940-9E07-65BC97EA8EED}"/>
              </a:ext>
            </a:extLst>
          </p:cNvPr>
          <p:cNvSpPr txBox="1"/>
          <p:nvPr/>
        </p:nvSpPr>
        <p:spPr>
          <a:xfrm>
            <a:off x="8122497" y="2829218"/>
            <a:ext cx="2307590" cy="919480"/>
          </a:xfrm>
          <a:prstGeom prst="rect">
            <a:avLst/>
          </a:prstGeom>
          <a:noFill/>
        </p:spPr>
        <p:txBody>
          <a:bodyPr wrap="square">
            <a:noAutofit/>
          </a:bodyPr>
          <a:lstStyle/>
          <a:p>
            <a:pPr algn="just">
              <a:lnSpc>
                <a:spcPct val="150000"/>
              </a:lnSpc>
            </a:pPr>
            <a:r>
              <a:rPr lang="en-US" sz="3200" dirty="0">
                <a:solidFill>
                  <a:srgbClr val="FF0000"/>
                </a:solidFill>
                <a:latin typeface="Book Antiqua" panose="02040602050305030304" pitchFamily="18" charset="0"/>
              </a:rPr>
              <a:t>various</a:t>
            </a:r>
          </a:p>
        </p:txBody>
      </p:sp>
      <p:sp>
        <p:nvSpPr>
          <p:cNvPr id="19" name="TextBox 20">
            <a:extLst>
              <a:ext uri="{FF2B5EF4-FFF2-40B4-BE49-F238E27FC236}">
                <a16:creationId xmlns:a16="http://schemas.microsoft.com/office/drawing/2014/main" id="{E49E5458-AF21-F8CC-8A10-4546A1AE942F}"/>
              </a:ext>
            </a:extLst>
          </p:cNvPr>
          <p:cNvSpPr txBox="1"/>
          <p:nvPr/>
        </p:nvSpPr>
        <p:spPr>
          <a:xfrm>
            <a:off x="7736391" y="3904820"/>
            <a:ext cx="6554205" cy="551815"/>
          </a:xfrm>
          <a:prstGeom prst="rect">
            <a:avLst/>
          </a:prstGeom>
          <a:noFill/>
        </p:spPr>
        <p:txBody>
          <a:bodyPr wrap="square">
            <a:noAutofit/>
          </a:bodyPr>
          <a:lstStyle/>
          <a:p>
            <a:r>
              <a:rPr lang="en-US" sz="3200" dirty="0">
                <a:solidFill>
                  <a:srgbClr val="FF0000"/>
                </a:solidFill>
                <a:latin typeface="Book Antiqua" panose="02040602050305030304" pitchFamily="18" charset="0"/>
              </a:rPr>
              <a:t>documents/clips/</a:t>
            </a:r>
          </a:p>
          <a:p>
            <a:r>
              <a:rPr lang="en-US" sz="3200" dirty="0">
                <a:solidFill>
                  <a:srgbClr val="FF0000"/>
                </a:solidFill>
                <a:latin typeface="Book Antiqua" panose="02040602050305030304" pitchFamily="18" charset="0"/>
              </a:rPr>
              <a:t>programmes</a:t>
            </a:r>
          </a:p>
        </p:txBody>
      </p:sp>
      <p:sp>
        <p:nvSpPr>
          <p:cNvPr id="20" name="TextBox 20">
            <a:extLst>
              <a:ext uri="{FF2B5EF4-FFF2-40B4-BE49-F238E27FC236}">
                <a16:creationId xmlns:a16="http://schemas.microsoft.com/office/drawing/2014/main" id="{4ED6A06D-BF98-D34C-7F6F-B7727603885F}"/>
              </a:ext>
            </a:extLst>
          </p:cNvPr>
          <p:cNvSpPr txBox="1"/>
          <p:nvPr/>
        </p:nvSpPr>
        <p:spPr>
          <a:xfrm>
            <a:off x="6367708" y="5024590"/>
            <a:ext cx="2307590" cy="919480"/>
          </a:xfrm>
          <a:prstGeom prst="rect">
            <a:avLst/>
          </a:prstGeom>
          <a:noFill/>
        </p:spPr>
        <p:txBody>
          <a:bodyPr wrap="square">
            <a:noAutofit/>
          </a:bodyPr>
          <a:lstStyle/>
          <a:p>
            <a:pPr algn="just">
              <a:lnSpc>
                <a:spcPct val="150000"/>
              </a:lnSpc>
            </a:pPr>
            <a:r>
              <a:rPr lang="en-US" sz="3200" dirty="0">
                <a:solidFill>
                  <a:srgbClr val="FF0000"/>
                </a:solidFill>
                <a:latin typeface="Book Antiqua" panose="02040602050305030304" pitchFamily="18" charset="0"/>
              </a:rPr>
              <a:t>pursue</a:t>
            </a:r>
          </a:p>
        </p:txBody>
      </p:sp>
      <p:sp>
        <p:nvSpPr>
          <p:cNvPr id="21" name="TextBox 11">
            <a:extLst>
              <a:ext uri="{FF2B5EF4-FFF2-40B4-BE49-F238E27FC236}">
                <a16:creationId xmlns:a16="http://schemas.microsoft.com/office/drawing/2014/main" id="{888732F7-5817-CB58-AA0F-55BFF071B8CB}"/>
              </a:ext>
            </a:extLst>
          </p:cNvPr>
          <p:cNvSpPr txBox="1"/>
          <p:nvPr/>
        </p:nvSpPr>
        <p:spPr>
          <a:xfrm>
            <a:off x="1874429" y="445779"/>
            <a:ext cx="10734615" cy="588944"/>
          </a:xfrm>
          <a:prstGeom prst="rect">
            <a:avLst/>
          </a:prstGeom>
        </p:spPr>
        <p:txBody>
          <a:bodyPr wrap="square" lIns="0" tIns="0" rIns="0" bIns="0" rtlCol="0" anchor="t">
            <a:spAutoFit/>
          </a:bodyPr>
          <a:lstStyle/>
          <a:p>
            <a:pPr marL="0" marR="0" lvl="0" indent="0" algn="l" defTabSz="609630" rtl="0" eaLnBrk="1" fontAlgn="auto" latinLnBrk="0" hangingPunct="1">
              <a:lnSpc>
                <a:spcPts val="4334"/>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The Serif Hand Black" panose="03070902030502020204" pitchFamily="66" charset="0"/>
                <a:ea typeface="ดองเต่า Bold"/>
                <a:cs typeface="ดองเต่า Bold"/>
                <a:sym typeface="ดองเต่า Bold"/>
              </a:rPr>
              <a:t>3. FILL IN EACH BLANK WITH ONE WORD FROM THE PASSAGE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barn(inVertical)">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barn(inVertical)">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barn(inVertical)">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2">
              <a:extLst>
                <a:ext uri="{96DAC541-7B7A-43D3-8B79-37D633B846F1}">
                  <asvg:svgBlip xmlns:asvg="http://schemas.microsoft.com/office/drawing/2016/SVG/main" r:embed="rId3"/>
                </a:ext>
              </a:extLst>
            </a:blip>
            <a:stretch>
              <a:fillRect l="-17399" t="-102106" r="-8990"/>
            </a:stretch>
          </a:blipFill>
        </p:spPr>
        <p:txBody>
          <a:bodyPr/>
          <a:lstStyle/>
          <a:p>
            <a:pPr defTabSz="609630"/>
            <a:endParaRPr lang="en-US" sz="1200">
              <a:solidFill>
                <a:prstClr val="black"/>
              </a:solidFill>
              <a:latin typeface="Calibri"/>
            </a:endParaRPr>
          </a:p>
        </p:txBody>
      </p:sp>
      <p:sp>
        <p:nvSpPr>
          <p:cNvPr id="3" name="Freeform 3"/>
          <p:cNvSpPr/>
          <p:nvPr/>
        </p:nvSpPr>
        <p:spPr>
          <a:xfrm>
            <a:off x="9544563" y="-188839"/>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27887" y="1737600"/>
            <a:ext cx="8371970" cy="4356995"/>
          </a:xfrm>
          <a:custGeom>
            <a:avLst/>
            <a:gdLst/>
            <a:ahLst/>
            <a:cxnLst/>
            <a:rect l="l" t="t" r="r" b="b"/>
            <a:pathLst>
              <a:path w="12557955" h="7060481">
                <a:moveTo>
                  <a:pt x="0" y="0"/>
                </a:moveTo>
                <a:lnTo>
                  <a:pt x="12557955" y="0"/>
                </a:lnTo>
                <a:lnTo>
                  <a:pt x="12557955" y="7060482"/>
                </a:lnTo>
                <a:lnTo>
                  <a:pt x="0" y="70604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4764117">
            <a:off x="585660" y="2943033"/>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32599"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2538511" y="374650"/>
            <a:ext cx="932599" cy="427300"/>
          </a:xfrm>
          <a:custGeom>
            <a:avLst/>
            <a:gdLst/>
            <a:ahLst/>
            <a:cxnLst/>
            <a:rect l="l" t="t" r="r" b="b"/>
            <a:pathLst>
              <a:path w="1398898" h="640950">
                <a:moveTo>
                  <a:pt x="0" y="0"/>
                </a:moveTo>
                <a:lnTo>
                  <a:pt x="1398898" y="0"/>
                </a:lnTo>
                <a:lnTo>
                  <a:pt x="1398898" y="640950"/>
                </a:lnTo>
                <a:lnTo>
                  <a:pt x="0" y="640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6849850" y="2141513"/>
            <a:ext cx="4939433" cy="4544279"/>
          </a:xfrm>
          <a:custGeom>
            <a:avLst/>
            <a:gdLst/>
            <a:ahLst/>
            <a:cxnLst/>
            <a:rect l="l" t="t" r="r" b="b"/>
            <a:pathLst>
              <a:path w="7409150" h="6816418">
                <a:moveTo>
                  <a:pt x="0" y="0"/>
                </a:moveTo>
                <a:lnTo>
                  <a:pt x="7409150" y="0"/>
                </a:lnTo>
                <a:lnTo>
                  <a:pt x="7409150" y="6816418"/>
                </a:lnTo>
                <a:lnTo>
                  <a:pt x="0" y="68164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1318769" y="2935862"/>
            <a:ext cx="5981074" cy="2318712"/>
          </a:xfrm>
          <a:prstGeom prst="rect">
            <a:avLst/>
          </a:prstGeom>
        </p:spPr>
        <p:txBody>
          <a:bodyPr wrap="square" lIns="0" tIns="0" rIns="0" bIns="0" rtlCol="0" anchor="t">
            <a:spAutoFit/>
          </a:bodyPr>
          <a:lstStyle/>
          <a:p>
            <a:pPr marL="457200" indent="-457200" defTabSz="609630">
              <a:lnSpc>
                <a:spcPts val="3600"/>
              </a:lnSpc>
              <a:buFontTx/>
              <a:buChar char="-"/>
            </a:pPr>
            <a:r>
              <a:rPr lang="en-US" sz="3600" dirty="0">
                <a:solidFill>
                  <a:srgbClr val="152116"/>
                </a:solidFill>
                <a:latin typeface="Book Antiqua" panose="02040602050305030304" pitchFamily="18" charset="0"/>
                <a:ea typeface="Halley"/>
                <a:cs typeface="Halley"/>
                <a:sym typeface="Halley"/>
              </a:rPr>
              <a:t>number of subjects</a:t>
            </a:r>
          </a:p>
          <a:p>
            <a:pPr marL="457200" indent="-457200" defTabSz="609630">
              <a:lnSpc>
                <a:spcPts val="3600"/>
              </a:lnSpc>
              <a:buFontTx/>
              <a:buChar char="-"/>
            </a:pPr>
            <a:r>
              <a:rPr lang="en-US" sz="3600" dirty="0">
                <a:solidFill>
                  <a:srgbClr val="152116"/>
                </a:solidFill>
                <a:latin typeface="Book Antiqua" panose="02040602050305030304" pitchFamily="18" charset="0"/>
                <a:ea typeface="Halley"/>
                <a:cs typeface="Halley"/>
                <a:sym typeface="Halley"/>
              </a:rPr>
              <a:t>teachers</a:t>
            </a:r>
          </a:p>
          <a:p>
            <a:pPr marL="457200" indent="-457200" defTabSz="609630">
              <a:lnSpc>
                <a:spcPts val="3600"/>
              </a:lnSpc>
              <a:buFontTx/>
              <a:buChar char="-"/>
            </a:pPr>
            <a:r>
              <a:rPr lang="en-US" sz="3600" dirty="0">
                <a:solidFill>
                  <a:srgbClr val="152116"/>
                </a:solidFill>
                <a:latin typeface="Book Antiqua" panose="02040602050305030304" pitchFamily="18" charset="0"/>
                <a:ea typeface="Halley"/>
                <a:cs typeface="Halley"/>
                <a:sym typeface="Halley"/>
              </a:rPr>
              <a:t>learning facilities</a:t>
            </a:r>
          </a:p>
          <a:p>
            <a:pPr marL="457200" indent="-457200" defTabSz="609630">
              <a:lnSpc>
                <a:spcPts val="3600"/>
              </a:lnSpc>
              <a:buFontTx/>
              <a:buChar char="-"/>
            </a:pPr>
            <a:r>
              <a:rPr lang="en-US" sz="3600" dirty="0">
                <a:solidFill>
                  <a:srgbClr val="152116"/>
                </a:solidFill>
                <a:latin typeface="Book Antiqua" panose="02040602050305030304" pitchFamily="18" charset="0"/>
                <a:ea typeface="Halley"/>
                <a:cs typeface="Halley"/>
                <a:sym typeface="Halley"/>
              </a:rPr>
              <a:t>learning style (dependent/ independent….)</a:t>
            </a:r>
          </a:p>
        </p:txBody>
      </p:sp>
      <p:sp>
        <p:nvSpPr>
          <p:cNvPr id="10" name="TextBox 10"/>
          <p:cNvSpPr txBox="1"/>
          <p:nvPr/>
        </p:nvSpPr>
        <p:spPr>
          <a:xfrm>
            <a:off x="1318769" y="2150160"/>
            <a:ext cx="5500946" cy="560346"/>
          </a:xfrm>
          <a:prstGeom prst="rect">
            <a:avLst/>
          </a:prstGeom>
        </p:spPr>
        <p:txBody>
          <a:bodyPr lIns="0" tIns="0" rIns="0" bIns="0" rtlCol="0" anchor="t">
            <a:spAutoFit/>
          </a:bodyPr>
          <a:lstStyle/>
          <a:p>
            <a:pPr defTabSz="609630">
              <a:lnSpc>
                <a:spcPts val="4334"/>
              </a:lnSpc>
            </a:pPr>
            <a:r>
              <a:rPr lang="en-US" sz="4334" dirty="0">
                <a:solidFill>
                  <a:srgbClr val="196C56"/>
                </a:solidFill>
                <a:latin typeface="Book Antiqua" panose="02040602050305030304" pitchFamily="18" charset="0"/>
                <a:ea typeface="ดองเต่า Bold"/>
                <a:cs typeface="ดองเต่า Bold"/>
                <a:sym typeface="ดองเต่า Bold"/>
              </a:rPr>
              <a:t>You can mention: </a:t>
            </a:r>
          </a:p>
        </p:txBody>
      </p:sp>
      <p:sp>
        <p:nvSpPr>
          <p:cNvPr id="11" name="Freeform 11"/>
          <p:cNvSpPr/>
          <p:nvPr/>
        </p:nvSpPr>
        <p:spPr>
          <a:xfrm>
            <a:off x="-1308045" y="5167312"/>
            <a:ext cx="2971444" cy="2009777"/>
          </a:xfrm>
          <a:custGeom>
            <a:avLst/>
            <a:gdLst/>
            <a:ahLst/>
            <a:cxnLst/>
            <a:rect l="l" t="t" r="r" b="b"/>
            <a:pathLst>
              <a:path w="4457166" h="3014665">
                <a:moveTo>
                  <a:pt x="0" y="0"/>
                </a:moveTo>
                <a:lnTo>
                  <a:pt x="4457166" y="0"/>
                </a:lnTo>
                <a:lnTo>
                  <a:pt x="4457166" y="3014664"/>
                </a:lnTo>
                <a:lnTo>
                  <a:pt x="0" y="30146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flipH="1">
            <a:off x="1318769" y="5414694"/>
            <a:ext cx="3372083" cy="1557289"/>
          </a:xfrm>
          <a:custGeom>
            <a:avLst/>
            <a:gdLst/>
            <a:ahLst/>
            <a:cxnLst/>
            <a:rect l="l" t="t" r="r" b="b"/>
            <a:pathLst>
              <a:path w="5058124" h="2335934">
                <a:moveTo>
                  <a:pt x="5058125" y="0"/>
                </a:moveTo>
                <a:lnTo>
                  <a:pt x="0" y="0"/>
                </a:lnTo>
                <a:lnTo>
                  <a:pt x="0" y="2335933"/>
                </a:lnTo>
                <a:lnTo>
                  <a:pt x="5058125" y="2335933"/>
                </a:lnTo>
                <a:lnTo>
                  <a:pt x="5058125"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4413873" y="5030868"/>
            <a:ext cx="2544011" cy="2146220"/>
          </a:xfrm>
          <a:custGeom>
            <a:avLst/>
            <a:gdLst/>
            <a:ahLst/>
            <a:cxnLst/>
            <a:rect l="l" t="t" r="r" b="b"/>
            <a:pathLst>
              <a:path w="3816017" h="3219330">
                <a:moveTo>
                  <a:pt x="0" y="0"/>
                </a:moveTo>
                <a:lnTo>
                  <a:pt x="3816017" y="0"/>
                </a:lnTo>
                <a:lnTo>
                  <a:pt x="3816017" y="3219330"/>
                </a:lnTo>
                <a:lnTo>
                  <a:pt x="0" y="321933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4" name="TextBox 11">
            <a:extLst>
              <a:ext uri="{FF2B5EF4-FFF2-40B4-BE49-F238E27FC236}">
                <a16:creationId xmlns:a16="http://schemas.microsoft.com/office/drawing/2014/main" id="{0BF94B6D-5F08-598B-9545-C24F40C49DCE}"/>
              </a:ext>
            </a:extLst>
          </p:cNvPr>
          <p:cNvSpPr txBox="1"/>
          <p:nvPr/>
        </p:nvSpPr>
        <p:spPr>
          <a:xfrm>
            <a:off x="177677" y="75607"/>
            <a:ext cx="10734615" cy="1661993"/>
          </a:xfrm>
          <a:prstGeom prst="rect">
            <a:avLst/>
          </a:prstGeom>
        </p:spPr>
        <p:txBody>
          <a:bodyPr wrap="square" lIns="0" tIns="0" rIns="0" bIns="0" rtlCol="0" anchor="t">
            <a:spAutoFit/>
          </a:bodyPr>
          <a:lstStyle/>
          <a:p>
            <a:pPr marL="0" marR="0" lvl="0" indent="0" algn="l" defTabSz="60963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The Serif Hand Black" panose="03070902030502020204" pitchFamily="66" charset="0"/>
                <a:ea typeface="ดองเต่า Bold"/>
                <a:cs typeface="ดองเต่า Bold"/>
                <a:sym typeface="ดองเต่า Bold"/>
              </a:rPr>
              <a:t>4. WORK IN GROUPS. DISCUSS AND MAKE A LIST OF THE CHANGES IN YOUR LEARNING OVER THE PAST FIVE YEARS.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flipV="1">
            <a:off x="-394254" y="5570749"/>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2">
              <a:extLst>
                <a:ext uri="{96DAC541-7B7A-43D3-8B79-37D633B846F1}">
                  <asvg:svgBlip xmlns:asvg="http://schemas.microsoft.com/office/drawing/2016/SVG/main" r:embed="rId3"/>
                </a:ext>
              </a:extLst>
            </a:blip>
            <a:stretch>
              <a:fillRect l="-17399" t="-102106" r="-899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544563" y="-188839"/>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27886" y="1737600"/>
            <a:ext cx="11174121" cy="4356995"/>
          </a:xfrm>
          <a:custGeom>
            <a:avLst/>
            <a:gdLst/>
            <a:ahLst/>
            <a:cxnLst/>
            <a:rect l="l" t="t" r="r" b="b"/>
            <a:pathLst>
              <a:path w="12557955" h="7060481">
                <a:moveTo>
                  <a:pt x="0" y="0"/>
                </a:moveTo>
                <a:lnTo>
                  <a:pt x="12557955" y="0"/>
                </a:lnTo>
                <a:lnTo>
                  <a:pt x="12557955" y="7060482"/>
                </a:lnTo>
                <a:lnTo>
                  <a:pt x="0" y="70604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4764117">
            <a:off x="585660" y="2943033"/>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32599"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2538511" y="374650"/>
            <a:ext cx="932599" cy="427300"/>
          </a:xfrm>
          <a:custGeom>
            <a:avLst/>
            <a:gdLst/>
            <a:ahLst/>
            <a:cxnLst/>
            <a:rect l="l" t="t" r="r" b="b"/>
            <a:pathLst>
              <a:path w="1398898" h="640950">
                <a:moveTo>
                  <a:pt x="0" y="0"/>
                </a:moveTo>
                <a:lnTo>
                  <a:pt x="1398898" y="0"/>
                </a:lnTo>
                <a:lnTo>
                  <a:pt x="1398898" y="640950"/>
                </a:lnTo>
                <a:lnTo>
                  <a:pt x="0" y="640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8932290" y="3077163"/>
            <a:ext cx="4939433" cy="4544279"/>
          </a:xfrm>
          <a:custGeom>
            <a:avLst/>
            <a:gdLst/>
            <a:ahLst/>
            <a:cxnLst/>
            <a:rect l="l" t="t" r="r" b="b"/>
            <a:pathLst>
              <a:path w="7409150" h="6816418">
                <a:moveTo>
                  <a:pt x="0" y="0"/>
                </a:moveTo>
                <a:lnTo>
                  <a:pt x="7409150" y="0"/>
                </a:lnTo>
                <a:lnTo>
                  <a:pt x="7409150" y="6816418"/>
                </a:lnTo>
                <a:lnTo>
                  <a:pt x="0" y="68164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006891" y="2485598"/>
            <a:ext cx="8537672" cy="2954655"/>
          </a:xfrm>
          <a:prstGeom prst="rect">
            <a:avLst/>
          </a:prstGeom>
        </p:spPr>
        <p:txBody>
          <a:bodyPr wrap="square" lIns="0" tIns="0" rIns="0" bIns="0" rtlCol="0" anchor="t">
            <a:spAutoFit/>
          </a:bodyPr>
          <a:lstStyle/>
          <a:p>
            <a:pPr algn="just"/>
            <a:r>
              <a:rPr lang="en-US" sz="3200" b="1" u="sng" dirty="0">
                <a:latin typeface="Book Antiqua" panose="02040602050305030304" pitchFamily="18" charset="0"/>
              </a:rPr>
              <a:t>Teachers:</a:t>
            </a:r>
            <a:r>
              <a:rPr lang="en-US" sz="3200" dirty="0">
                <a:latin typeface="Book Antiqua" panose="02040602050305030304" pitchFamily="18" charset="0"/>
              </a:rPr>
              <a:t> three or four teachers teach all the subjects -&gt; different teachers for different subjects.</a:t>
            </a:r>
          </a:p>
          <a:p>
            <a:pPr algn="just"/>
            <a:r>
              <a:rPr lang="en-US" sz="3200" b="1" u="sng" dirty="0">
                <a:latin typeface="Book Antiqua" panose="02040602050305030304" pitchFamily="18" charset="0"/>
              </a:rPr>
              <a:t>Learning Facilities:</a:t>
            </a:r>
            <a:r>
              <a:rPr lang="en-US" sz="3200" dirty="0">
                <a:latin typeface="Book Antiqua" panose="02040602050305030304" pitchFamily="18" charset="0"/>
              </a:rPr>
              <a:t> almost text book -&gt; use textbooks and internet…</a:t>
            </a:r>
          </a:p>
          <a:p>
            <a:pPr algn="just"/>
            <a:r>
              <a:rPr lang="en-US" sz="3200" b="1" u="sng" dirty="0">
                <a:latin typeface="Book Antiqua" panose="02040602050305030304" pitchFamily="18" charset="0"/>
              </a:rPr>
              <a:t>Learning style: </a:t>
            </a:r>
            <a:r>
              <a:rPr lang="en-US" sz="3200" dirty="0">
                <a:latin typeface="Book Antiqua" panose="02040602050305030304" pitchFamily="18" charset="0"/>
              </a:rPr>
              <a:t>dependent -&gt; independent</a:t>
            </a:r>
          </a:p>
        </p:txBody>
      </p:sp>
      <p:sp>
        <p:nvSpPr>
          <p:cNvPr id="10" name="TextBox 10"/>
          <p:cNvSpPr txBox="1"/>
          <p:nvPr/>
        </p:nvSpPr>
        <p:spPr>
          <a:xfrm>
            <a:off x="1006891" y="1925252"/>
            <a:ext cx="5500946" cy="560346"/>
          </a:xfrm>
          <a:prstGeom prst="rect">
            <a:avLst/>
          </a:prstGeom>
        </p:spPr>
        <p:txBody>
          <a:bodyPr lIns="0" tIns="0" rIns="0" bIns="0" rtlCol="0" anchor="t">
            <a:spAutoFit/>
          </a:bodyPr>
          <a:lstStyle/>
          <a:p>
            <a:pPr marL="0" marR="0" lvl="0" indent="0" algn="l" defTabSz="609630" rtl="0" eaLnBrk="1" fontAlgn="auto" latinLnBrk="0" hangingPunct="1">
              <a:lnSpc>
                <a:spcPts val="4334"/>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96C56"/>
                </a:solidFill>
                <a:effectLst/>
                <a:uLnTx/>
                <a:uFillTx/>
                <a:latin typeface="Book Antiqua" panose="02040602050305030304" pitchFamily="18" charset="0"/>
                <a:ea typeface="ดองเต่า Bold"/>
                <a:cs typeface="ดองเต่า Bold"/>
                <a:sym typeface="ดองเต่า Bold"/>
              </a:rPr>
              <a:t>Suggested answer:</a:t>
            </a:r>
          </a:p>
        </p:txBody>
      </p:sp>
      <p:sp>
        <p:nvSpPr>
          <p:cNvPr id="11" name="Freeform 11"/>
          <p:cNvSpPr/>
          <p:nvPr/>
        </p:nvSpPr>
        <p:spPr>
          <a:xfrm>
            <a:off x="-1308045" y="5167312"/>
            <a:ext cx="2971444" cy="2009777"/>
          </a:xfrm>
          <a:custGeom>
            <a:avLst/>
            <a:gdLst/>
            <a:ahLst/>
            <a:cxnLst/>
            <a:rect l="l" t="t" r="r" b="b"/>
            <a:pathLst>
              <a:path w="4457166" h="3014665">
                <a:moveTo>
                  <a:pt x="0" y="0"/>
                </a:moveTo>
                <a:lnTo>
                  <a:pt x="4457166" y="0"/>
                </a:lnTo>
                <a:lnTo>
                  <a:pt x="4457166" y="3014664"/>
                </a:lnTo>
                <a:lnTo>
                  <a:pt x="0" y="30146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H="1">
            <a:off x="1318769" y="5414694"/>
            <a:ext cx="3372083" cy="1557289"/>
          </a:xfrm>
          <a:custGeom>
            <a:avLst/>
            <a:gdLst/>
            <a:ahLst/>
            <a:cxnLst/>
            <a:rect l="l" t="t" r="r" b="b"/>
            <a:pathLst>
              <a:path w="5058124" h="2335934">
                <a:moveTo>
                  <a:pt x="5058125" y="0"/>
                </a:moveTo>
                <a:lnTo>
                  <a:pt x="0" y="0"/>
                </a:lnTo>
                <a:lnTo>
                  <a:pt x="0" y="2335933"/>
                </a:lnTo>
                <a:lnTo>
                  <a:pt x="5058125" y="2335933"/>
                </a:lnTo>
                <a:lnTo>
                  <a:pt x="5058125"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4413873" y="5030868"/>
            <a:ext cx="2544011" cy="2146220"/>
          </a:xfrm>
          <a:custGeom>
            <a:avLst/>
            <a:gdLst/>
            <a:ahLst/>
            <a:cxnLst/>
            <a:rect l="l" t="t" r="r" b="b"/>
            <a:pathLst>
              <a:path w="3816017" h="3219330">
                <a:moveTo>
                  <a:pt x="0" y="0"/>
                </a:moveTo>
                <a:lnTo>
                  <a:pt x="3816017" y="0"/>
                </a:lnTo>
                <a:lnTo>
                  <a:pt x="3816017" y="3219330"/>
                </a:lnTo>
                <a:lnTo>
                  <a:pt x="0" y="321933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0BF94B6D-5F08-598B-9545-C24F40C49DCE}"/>
              </a:ext>
            </a:extLst>
          </p:cNvPr>
          <p:cNvSpPr txBox="1"/>
          <p:nvPr/>
        </p:nvSpPr>
        <p:spPr>
          <a:xfrm>
            <a:off x="177677" y="75607"/>
            <a:ext cx="10734615" cy="1661993"/>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The Serif Hand Black" panose="03070902030502020204" pitchFamily="66" charset="0"/>
                <a:ea typeface="ดองเต่า Bold"/>
                <a:cs typeface="ดองเต่า Bold"/>
                <a:sym typeface="ดองเต่า Bold"/>
              </a:rPr>
              <a:t>4. WORK IN GROUPS. DISCUSS AND MAKE A LIST OF THE CHANGES IN YOUR LEARNING OVER THE PAST FIVE YEARS. </a:t>
            </a:r>
          </a:p>
        </p:txBody>
      </p:sp>
    </p:spTree>
    <p:extLst>
      <p:ext uri="{BB962C8B-B14F-4D97-AF65-F5344CB8AC3E}">
        <p14:creationId xmlns:p14="http://schemas.microsoft.com/office/powerpoint/2010/main" val="343798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8917597" y="-589941"/>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0123846" y="3828061"/>
            <a:ext cx="2971444" cy="2009777"/>
          </a:xfrm>
          <a:custGeom>
            <a:avLst/>
            <a:gdLst/>
            <a:ahLst/>
            <a:cxnLst/>
            <a:rect l="l" t="t" r="r" b="b"/>
            <a:pathLst>
              <a:path w="4457166" h="3014665">
                <a:moveTo>
                  <a:pt x="0" y="0"/>
                </a:moveTo>
                <a:lnTo>
                  <a:pt x="4457166" y="0"/>
                </a:lnTo>
                <a:lnTo>
                  <a:pt x="4457166" y="3014665"/>
                </a:lnTo>
                <a:lnTo>
                  <a:pt x="0" y="3014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16561" y="685800"/>
            <a:ext cx="11017497" cy="5817902"/>
          </a:xfrm>
          <a:custGeom>
            <a:avLst/>
            <a:gdLst/>
            <a:ahLst/>
            <a:cxnLst/>
            <a:rect l="l" t="t" r="r" b="b"/>
            <a:pathLst>
              <a:path w="12557955" h="7060481">
                <a:moveTo>
                  <a:pt x="0" y="0"/>
                </a:moveTo>
                <a:lnTo>
                  <a:pt x="12557956" y="0"/>
                </a:lnTo>
                <a:lnTo>
                  <a:pt x="12557956" y="7060481"/>
                </a:lnTo>
                <a:lnTo>
                  <a:pt x="0" y="7060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4764117">
            <a:off x="7951030" y="4968291"/>
            <a:ext cx="684560" cy="667135"/>
          </a:xfrm>
          <a:custGeom>
            <a:avLst/>
            <a:gdLst/>
            <a:ahLst/>
            <a:cxnLst/>
            <a:rect l="l" t="t" r="r" b="b"/>
            <a:pathLst>
              <a:path w="1026840" h="1000703">
                <a:moveTo>
                  <a:pt x="0" y="0"/>
                </a:moveTo>
                <a:lnTo>
                  <a:pt x="1026840" y="0"/>
                </a:lnTo>
                <a:lnTo>
                  <a:pt x="1026840" y="1000703"/>
                </a:lnTo>
                <a:lnTo>
                  <a:pt x="0" y="10007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932599"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318769" y="685800"/>
            <a:ext cx="932599" cy="427300"/>
          </a:xfrm>
          <a:custGeom>
            <a:avLst/>
            <a:gdLst/>
            <a:ahLst/>
            <a:cxnLst/>
            <a:rect l="l" t="t" r="r" b="b"/>
            <a:pathLst>
              <a:path w="1398898" h="640950">
                <a:moveTo>
                  <a:pt x="0" y="0"/>
                </a:moveTo>
                <a:lnTo>
                  <a:pt x="1398899" y="0"/>
                </a:lnTo>
                <a:lnTo>
                  <a:pt x="1398899" y="640950"/>
                </a:lnTo>
                <a:lnTo>
                  <a:pt x="0" y="640950"/>
                </a:lnTo>
                <a:lnTo>
                  <a:pt x="0" y="0"/>
                </a:lnTo>
                <a:close/>
              </a:path>
            </a:pathLst>
          </a:custGeom>
          <a:blipFill>
            <a:blip r:embed="rId12">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199146" y="4498249"/>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flipH="1">
            <a:off x="-4678817" y="2378504"/>
            <a:ext cx="4040343" cy="4525843"/>
          </a:xfrm>
          <a:custGeom>
            <a:avLst/>
            <a:gdLst/>
            <a:ahLst/>
            <a:cxnLst/>
            <a:rect l="l" t="t" r="r" b="b"/>
            <a:pathLst>
              <a:path w="6060515" h="6788765">
                <a:moveTo>
                  <a:pt x="6060515" y="0"/>
                </a:moveTo>
                <a:lnTo>
                  <a:pt x="0" y="0"/>
                </a:lnTo>
                <a:lnTo>
                  <a:pt x="0" y="6788765"/>
                </a:lnTo>
                <a:lnTo>
                  <a:pt x="6060515" y="6788765"/>
                </a:lnTo>
                <a:lnTo>
                  <a:pt x="6060515"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H="1">
            <a:off x="8433747" y="3514721"/>
            <a:ext cx="3901466" cy="3454571"/>
          </a:xfrm>
          <a:custGeom>
            <a:avLst/>
            <a:gdLst/>
            <a:ahLst/>
            <a:cxnLst/>
            <a:rect l="l" t="t" r="r" b="b"/>
            <a:pathLst>
              <a:path w="5852199" h="5181856">
                <a:moveTo>
                  <a:pt x="5852198" y="0"/>
                </a:moveTo>
                <a:lnTo>
                  <a:pt x="0" y="0"/>
                </a:lnTo>
                <a:lnTo>
                  <a:pt x="0" y="5181856"/>
                </a:lnTo>
                <a:lnTo>
                  <a:pt x="5852198" y="5181856"/>
                </a:lnTo>
                <a:lnTo>
                  <a:pt x="5852198"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flipH="1">
            <a:off x="4296939" y="5347058"/>
            <a:ext cx="3372083" cy="1557289"/>
          </a:xfrm>
          <a:custGeom>
            <a:avLst/>
            <a:gdLst/>
            <a:ahLst/>
            <a:cxnLst/>
            <a:rect l="l" t="t" r="r" b="b"/>
            <a:pathLst>
              <a:path w="5058124" h="2335934">
                <a:moveTo>
                  <a:pt x="5058125" y="0"/>
                </a:moveTo>
                <a:lnTo>
                  <a:pt x="0" y="0"/>
                </a:lnTo>
                <a:lnTo>
                  <a:pt x="0" y="2335934"/>
                </a:lnTo>
                <a:lnTo>
                  <a:pt x="5058125" y="2335934"/>
                </a:lnTo>
                <a:lnTo>
                  <a:pt x="5058125"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11">
            <a:extLst>
              <a:ext uri="{FF2B5EF4-FFF2-40B4-BE49-F238E27FC236}">
                <a16:creationId xmlns:a16="http://schemas.microsoft.com/office/drawing/2014/main" id="{CB444DA2-DD05-1D2F-1A83-A2F2FD44252C}"/>
              </a:ext>
            </a:extLst>
          </p:cNvPr>
          <p:cNvSpPr txBox="1"/>
          <p:nvPr/>
        </p:nvSpPr>
        <p:spPr>
          <a:xfrm>
            <a:off x="138616" y="158576"/>
            <a:ext cx="10734615" cy="569451"/>
          </a:xfrm>
          <a:prstGeom prst="rect">
            <a:avLst/>
          </a:prstGeom>
        </p:spPr>
        <p:txBody>
          <a:bodyPr wrap="square" lIns="0" tIns="0" rIns="0" bIns="0" rtlCol="0" anchor="t">
            <a:spAutoFit/>
          </a:bodyPr>
          <a:lstStyle/>
          <a:p>
            <a:pPr marL="0" marR="0" lvl="0" indent="0" algn="l" defTabSz="609630" rtl="0" eaLnBrk="1" fontAlgn="auto" latinLnBrk="0" hangingPunct="1">
              <a:lnSpc>
                <a:spcPts val="4334"/>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he Serif Hand Black" panose="03070902030502020204" pitchFamily="66" charset="0"/>
                <a:ea typeface="ดองเต่า Bold"/>
                <a:cs typeface="ดองเต่า Bold"/>
                <a:sym typeface="ดองเต่า Bold"/>
              </a:rPr>
              <a:t>5. Share with the class the list your group has made in 4</a:t>
            </a:r>
          </a:p>
        </p:txBody>
      </p:sp>
      <p:pic>
        <p:nvPicPr>
          <p:cNvPr id="22" name="Picture 21" descr="A teacher teaching a group of kids&#10;&#10;Description automatically generated">
            <a:extLst>
              <a:ext uri="{FF2B5EF4-FFF2-40B4-BE49-F238E27FC236}">
                <a16:creationId xmlns:a16="http://schemas.microsoft.com/office/drawing/2014/main" id="{E335CB72-9583-459C-8C59-E4CF86932E8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189956" y="3441094"/>
            <a:ext cx="4264780" cy="2856157"/>
          </a:xfrm>
          <a:prstGeom prst="ellipse">
            <a:avLst/>
          </a:prstGeom>
          <a:ln>
            <a:noFill/>
          </a:ln>
          <a:effectLst>
            <a:softEdge rad="112500"/>
          </a:effectLst>
        </p:spPr>
      </p:pic>
      <p:pic>
        <p:nvPicPr>
          <p:cNvPr id="25" name="Picture 24" descr="A group of children in a classroom&#10;&#10;Description automatically generated">
            <a:extLst>
              <a:ext uri="{FF2B5EF4-FFF2-40B4-BE49-F238E27FC236}">
                <a16:creationId xmlns:a16="http://schemas.microsoft.com/office/drawing/2014/main" id="{819D9236-3894-FE16-BF6A-5FCBFBFED55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0272" y="3451112"/>
            <a:ext cx="4264780" cy="2856157"/>
          </a:xfrm>
          <a:prstGeom prst="ellipse">
            <a:avLst/>
          </a:prstGeom>
          <a:ln>
            <a:noFill/>
          </a:ln>
          <a:effectLst>
            <a:softEdge rad="112500"/>
          </a:effectLst>
        </p:spPr>
      </p:pic>
      <p:sp>
        <p:nvSpPr>
          <p:cNvPr id="26" name="Text Box 99">
            <a:extLst>
              <a:ext uri="{FF2B5EF4-FFF2-40B4-BE49-F238E27FC236}">
                <a16:creationId xmlns:a16="http://schemas.microsoft.com/office/drawing/2014/main" id="{442EDF0A-F6F2-765C-B6AF-D22441DF838C}"/>
              </a:ext>
            </a:extLst>
          </p:cNvPr>
          <p:cNvSpPr txBox="1"/>
          <p:nvPr/>
        </p:nvSpPr>
        <p:spPr>
          <a:xfrm>
            <a:off x="486753" y="1177672"/>
            <a:ext cx="9637094" cy="1200329"/>
          </a:xfrm>
          <a:prstGeom prst="rect">
            <a:avLst/>
          </a:prstGeom>
          <a:noFill/>
          <a:ln w="9525">
            <a:noFill/>
          </a:ln>
        </p:spPr>
        <p:txBody>
          <a:bodyPr wrap="square">
            <a:spAutoFit/>
          </a:bodyPr>
          <a:lstStyle/>
          <a:p>
            <a:pPr marL="1270" indent="-1270" algn="just"/>
            <a:r>
              <a:rPr lang="en-US" sz="3600" b="0" dirty="0">
                <a:solidFill>
                  <a:srgbClr val="000000"/>
                </a:solidFill>
                <a:latin typeface="Book Antiqua" panose="02040602050305030304" pitchFamily="18" charset="0"/>
                <a:cs typeface="Calibri" panose="020F0502020204030204" pitchFamily="34" charset="0"/>
              </a:rPr>
              <a:t>- Present the changes that your groups have talked about.</a:t>
            </a:r>
          </a:p>
        </p:txBody>
      </p:sp>
      <p:sp>
        <p:nvSpPr>
          <p:cNvPr id="27" name="Text Box 5">
            <a:extLst>
              <a:ext uri="{FF2B5EF4-FFF2-40B4-BE49-F238E27FC236}">
                <a16:creationId xmlns:a16="http://schemas.microsoft.com/office/drawing/2014/main" id="{5CE069B9-6980-19F4-D1FE-D6DF63D6E36F}"/>
              </a:ext>
            </a:extLst>
          </p:cNvPr>
          <p:cNvSpPr txBox="1"/>
          <p:nvPr/>
        </p:nvSpPr>
        <p:spPr>
          <a:xfrm>
            <a:off x="486753" y="2301831"/>
            <a:ext cx="9637094" cy="1200329"/>
          </a:xfrm>
          <a:prstGeom prst="rect">
            <a:avLst/>
          </a:prstGeom>
          <a:noFill/>
          <a:ln w="9525">
            <a:noFill/>
          </a:ln>
        </p:spPr>
        <p:txBody>
          <a:bodyPr wrap="square">
            <a:spAutoFit/>
          </a:bodyPr>
          <a:lstStyle/>
          <a:p>
            <a:pPr marL="1270" indent="-1270" algn="just"/>
            <a:r>
              <a:rPr lang="en-US" sz="3600" b="0" dirty="0">
                <a:solidFill>
                  <a:srgbClr val="000000"/>
                </a:solidFill>
                <a:latin typeface="Book Antiqua" panose="02040602050305030304" pitchFamily="18" charset="0"/>
                <a:cs typeface="Calibri" panose="020F0502020204030204" pitchFamily="34" charset="0"/>
              </a:rPr>
              <a:t>- Listen and give comment or ask questions if you have any.</a:t>
            </a:r>
          </a:p>
        </p:txBody>
      </p:sp>
    </p:spTree>
    <p:extLst>
      <p:ext uri="{BB962C8B-B14F-4D97-AF65-F5344CB8AC3E}">
        <p14:creationId xmlns:p14="http://schemas.microsoft.com/office/powerpoint/2010/main" val="382459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1318829" y="1"/>
            <a:ext cx="4210360" cy="6447279"/>
          </a:xfrm>
          <a:custGeom>
            <a:avLst/>
            <a:gdLst/>
            <a:ahLst/>
            <a:cxnLst/>
            <a:rect l="l" t="t" r="r" b="b"/>
            <a:pathLst>
              <a:path w="6315540" h="9670919">
                <a:moveTo>
                  <a:pt x="0" y="0"/>
                </a:moveTo>
                <a:lnTo>
                  <a:pt x="6315540" y="0"/>
                </a:lnTo>
                <a:lnTo>
                  <a:pt x="6315540" y="9670919"/>
                </a:lnTo>
                <a:lnTo>
                  <a:pt x="0" y="96709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defTabSz="609630"/>
            <a:endParaRPr lang="en-US" sz="1200">
              <a:solidFill>
                <a:prstClr val="black"/>
              </a:solidFill>
              <a:latin typeface="Calibri"/>
            </a:endParaRPr>
          </a:p>
        </p:txBody>
      </p:sp>
      <p:sp>
        <p:nvSpPr>
          <p:cNvPr id="4" name="Freeform 4"/>
          <p:cNvSpPr/>
          <p:nvPr/>
        </p:nvSpPr>
        <p:spPr>
          <a:xfrm>
            <a:off x="685800" y="864373"/>
            <a:ext cx="11506200" cy="6148022"/>
          </a:xfrm>
          <a:custGeom>
            <a:avLst/>
            <a:gdLst/>
            <a:ahLst/>
            <a:cxnLst/>
            <a:rect l="l" t="t" r="r" b="b"/>
            <a:pathLst>
              <a:path w="12557955" h="7060481">
                <a:moveTo>
                  <a:pt x="0" y="0"/>
                </a:moveTo>
                <a:lnTo>
                  <a:pt x="12557955" y="0"/>
                </a:lnTo>
                <a:lnTo>
                  <a:pt x="12557955" y="7060481"/>
                </a:lnTo>
                <a:lnTo>
                  <a:pt x="0" y="7060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4764117">
            <a:off x="8324661" y="928596"/>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0440072" y="864372"/>
            <a:ext cx="2132256" cy="976961"/>
          </a:xfrm>
          <a:custGeom>
            <a:avLst/>
            <a:gdLst/>
            <a:ahLst/>
            <a:cxnLst/>
            <a:rect l="l" t="t" r="r" b="b"/>
            <a:pathLst>
              <a:path w="3198384" h="1465442">
                <a:moveTo>
                  <a:pt x="0" y="0"/>
                </a:moveTo>
                <a:lnTo>
                  <a:pt x="3198384" y="0"/>
                </a:lnTo>
                <a:lnTo>
                  <a:pt x="3198384" y="1465442"/>
                </a:lnTo>
                <a:lnTo>
                  <a:pt x="0" y="14654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6224432" y="372611"/>
            <a:ext cx="1073289" cy="491761"/>
          </a:xfrm>
          <a:custGeom>
            <a:avLst/>
            <a:gdLst/>
            <a:ahLst/>
            <a:cxnLst/>
            <a:rect l="l" t="t" r="r" b="b"/>
            <a:pathLst>
              <a:path w="1609933" h="737642">
                <a:moveTo>
                  <a:pt x="0" y="0"/>
                </a:moveTo>
                <a:lnTo>
                  <a:pt x="1609933" y="0"/>
                </a:lnTo>
                <a:lnTo>
                  <a:pt x="1609933" y="737642"/>
                </a:lnTo>
                <a:lnTo>
                  <a:pt x="0" y="737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TextBox 8"/>
          <p:cNvSpPr txBox="1"/>
          <p:nvPr/>
        </p:nvSpPr>
        <p:spPr>
          <a:xfrm>
            <a:off x="1567543" y="1601308"/>
            <a:ext cx="8400378" cy="4739759"/>
          </a:xfrm>
          <a:prstGeom prst="rect">
            <a:avLst/>
          </a:prstGeom>
        </p:spPr>
        <p:txBody>
          <a:bodyPr wrap="square" lIns="0" tIns="0" rIns="0" bIns="0" rtlCol="0" anchor="t">
            <a:spAutoFit/>
          </a:bodyPr>
          <a:lstStyle/>
          <a:p>
            <a:pPr marL="1270" indent="-1270" algn="just"/>
            <a:r>
              <a:rPr lang="en-US" sz="2800" b="0" dirty="0">
                <a:solidFill>
                  <a:srgbClr val="000000"/>
                </a:solidFill>
                <a:latin typeface="Book Antiqua" panose="02040602050305030304" pitchFamily="18" charset="0"/>
                <a:cs typeface="Calibri" panose="020F0502020204030204" pitchFamily="34" charset="0"/>
              </a:rPr>
              <a:t>Five years ago, we were at primary school. We had only three or four teachers teaching us all the subjects. We depended on the teachers to tell us everything we needed to do: taking notes in our notebooks, doing homework and preparing for exams. We rarely did anything that the teacher did not request. Now, we have different teachers for different subjects. We have also become more independent and active in our learning. We use the internet to learn about our interests. And it costs little to do it.</a:t>
            </a:r>
          </a:p>
        </p:txBody>
      </p:sp>
      <p:sp>
        <p:nvSpPr>
          <p:cNvPr id="9" name="Freeform 9"/>
          <p:cNvSpPr/>
          <p:nvPr/>
        </p:nvSpPr>
        <p:spPr>
          <a:xfrm>
            <a:off x="10348249" y="3882882"/>
            <a:ext cx="2971444" cy="2009777"/>
          </a:xfrm>
          <a:custGeom>
            <a:avLst/>
            <a:gdLst/>
            <a:ahLst/>
            <a:cxnLst/>
            <a:rect l="l" t="t" r="r" b="b"/>
            <a:pathLst>
              <a:path w="4457166" h="3014665">
                <a:moveTo>
                  <a:pt x="0" y="0"/>
                </a:moveTo>
                <a:lnTo>
                  <a:pt x="4457166" y="0"/>
                </a:lnTo>
                <a:lnTo>
                  <a:pt x="4457166" y="3014665"/>
                </a:lnTo>
                <a:lnTo>
                  <a:pt x="0" y="30146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8125217" y="3822865"/>
            <a:ext cx="4066783" cy="3859747"/>
          </a:xfrm>
          <a:custGeom>
            <a:avLst/>
            <a:gdLst/>
            <a:ahLst/>
            <a:cxnLst/>
            <a:rect l="l" t="t" r="r" b="b"/>
            <a:pathLst>
              <a:path w="6100174" h="5789620">
                <a:moveTo>
                  <a:pt x="0" y="0"/>
                </a:moveTo>
                <a:lnTo>
                  <a:pt x="6100175" y="0"/>
                </a:lnTo>
                <a:lnTo>
                  <a:pt x="6100175" y="5789620"/>
                </a:lnTo>
                <a:lnTo>
                  <a:pt x="0" y="57896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2263586" y="965107"/>
            <a:ext cx="2829158" cy="560346"/>
          </a:xfrm>
          <a:prstGeom prst="rect">
            <a:avLst/>
          </a:prstGeom>
        </p:spPr>
        <p:txBody>
          <a:bodyPr lIns="0" tIns="0" rIns="0" bIns="0" rtlCol="0" anchor="t">
            <a:spAutoFit/>
          </a:bodyPr>
          <a:lstStyle/>
          <a:p>
            <a:pPr defTabSz="609630">
              <a:lnSpc>
                <a:spcPts val="4334"/>
              </a:lnSpc>
            </a:pPr>
            <a:r>
              <a:rPr lang="en-US" sz="4334" dirty="0">
                <a:solidFill>
                  <a:srgbClr val="196C56"/>
                </a:solidFill>
                <a:latin typeface="Book Antiqua" panose="02040602050305030304" pitchFamily="18" charset="0"/>
                <a:ea typeface="ดองเต่า"/>
                <a:cs typeface="ดองเต่า"/>
                <a:sym typeface="ดองเต่า"/>
              </a:rPr>
              <a:t>Example: </a:t>
            </a:r>
          </a:p>
        </p:txBody>
      </p:sp>
      <p:sp>
        <p:nvSpPr>
          <p:cNvPr id="12" name="Freeform 12"/>
          <p:cNvSpPr/>
          <p:nvPr/>
        </p:nvSpPr>
        <p:spPr>
          <a:xfrm flipH="1">
            <a:off x="-1236608" y="5347362"/>
            <a:ext cx="3372083" cy="1557289"/>
          </a:xfrm>
          <a:custGeom>
            <a:avLst/>
            <a:gdLst/>
            <a:ahLst/>
            <a:cxnLst/>
            <a:rect l="l" t="t" r="r" b="b"/>
            <a:pathLst>
              <a:path w="5058124" h="2335934">
                <a:moveTo>
                  <a:pt x="5058124" y="0"/>
                </a:moveTo>
                <a:lnTo>
                  <a:pt x="0" y="0"/>
                </a:lnTo>
                <a:lnTo>
                  <a:pt x="0" y="2335934"/>
                </a:lnTo>
                <a:lnTo>
                  <a:pt x="5058124" y="2335934"/>
                </a:lnTo>
                <a:lnTo>
                  <a:pt x="5058124"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2233746" y="5495505"/>
            <a:ext cx="2544011" cy="2146220"/>
          </a:xfrm>
          <a:custGeom>
            <a:avLst/>
            <a:gdLst/>
            <a:ahLst/>
            <a:cxnLst/>
            <a:rect l="l" t="t" r="r" b="b"/>
            <a:pathLst>
              <a:path w="3816017" h="3219330">
                <a:moveTo>
                  <a:pt x="0" y="0"/>
                </a:moveTo>
                <a:lnTo>
                  <a:pt x="3816017" y="0"/>
                </a:lnTo>
                <a:lnTo>
                  <a:pt x="3816017" y="3219330"/>
                </a:lnTo>
                <a:lnTo>
                  <a:pt x="0" y="321933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4" name="TextBox 11">
            <a:extLst>
              <a:ext uri="{FF2B5EF4-FFF2-40B4-BE49-F238E27FC236}">
                <a16:creationId xmlns:a16="http://schemas.microsoft.com/office/drawing/2014/main" id="{A5D0FBF3-B831-B338-14C9-DC2B66CD510F}"/>
              </a:ext>
            </a:extLst>
          </p:cNvPr>
          <p:cNvSpPr txBox="1"/>
          <p:nvPr/>
        </p:nvSpPr>
        <p:spPr>
          <a:xfrm>
            <a:off x="2191350" y="239232"/>
            <a:ext cx="10734615" cy="569451"/>
          </a:xfrm>
          <a:prstGeom prst="rect">
            <a:avLst/>
          </a:prstGeom>
        </p:spPr>
        <p:txBody>
          <a:bodyPr wrap="square" lIns="0" tIns="0" rIns="0" bIns="0" rtlCol="0" anchor="t">
            <a:spAutoFit/>
          </a:bodyPr>
          <a:lstStyle/>
          <a:p>
            <a:pPr marL="0" marR="0" lvl="0" indent="0" algn="l" defTabSz="609630" rtl="0" eaLnBrk="1" fontAlgn="auto" latinLnBrk="0" hangingPunct="1">
              <a:lnSpc>
                <a:spcPts val="4334"/>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he Serif Hand Black" panose="03070902030502020204" pitchFamily="66" charset="0"/>
                <a:ea typeface="ดองเต่า Bold"/>
                <a:cs typeface="ดองเต่า Bold"/>
                <a:sym typeface="ดองเต่า Bold"/>
              </a:rPr>
              <a:t>5. Share with the class the list your group has made in 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2">
              <a:extLst>
                <a:ext uri="{96DAC541-7B7A-43D3-8B79-37D633B846F1}">
                  <asvg:svgBlip xmlns:asvg="http://schemas.microsoft.com/office/drawing/2016/SVG/main" r:embed="rId3"/>
                </a:ext>
              </a:extLst>
            </a:blip>
            <a:stretch>
              <a:fillRect l="-17399" t="-102106" r="-899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870636" y="-499499"/>
            <a:ext cx="4579073" cy="7011886"/>
          </a:xfrm>
          <a:custGeom>
            <a:avLst/>
            <a:gdLst/>
            <a:ahLst/>
            <a:cxnLst/>
            <a:rect l="l" t="t" r="r" b="b"/>
            <a:pathLst>
              <a:path w="6868610" h="10517829">
                <a:moveTo>
                  <a:pt x="0" y="0"/>
                </a:moveTo>
                <a:lnTo>
                  <a:pt x="6868610" y="0"/>
                </a:lnTo>
                <a:lnTo>
                  <a:pt x="6868610" y="10517829"/>
                </a:lnTo>
                <a:lnTo>
                  <a:pt x="0" y="10517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39524" y="4731431"/>
            <a:ext cx="2652650" cy="1794156"/>
          </a:xfrm>
          <a:custGeom>
            <a:avLst/>
            <a:gdLst/>
            <a:ahLst/>
            <a:cxnLst/>
            <a:rect l="l" t="t" r="r" b="b"/>
            <a:pathLst>
              <a:path w="3978975" h="2691234">
                <a:moveTo>
                  <a:pt x="0" y="0"/>
                </a:moveTo>
                <a:lnTo>
                  <a:pt x="3978975" y="0"/>
                </a:lnTo>
                <a:lnTo>
                  <a:pt x="3978975" y="2691235"/>
                </a:lnTo>
                <a:lnTo>
                  <a:pt x="0" y="26912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380932" y="1408226"/>
            <a:ext cx="8805804" cy="5189235"/>
          </a:xfrm>
          <a:custGeom>
            <a:avLst/>
            <a:gdLst/>
            <a:ahLst/>
            <a:cxnLst/>
            <a:rect l="l" t="t" r="r" b="b"/>
            <a:pathLst>
              <a:path w="12557955" h="7060481">
                <a:moveTo>
                  <a:pt x="0" y="0"/>
                </a:moveTo>
                <a:lnTo>
                  <a:pt x="12557956" y="0"/>
                </a:lnTo>
                <a:lnTo>
                  <a:pt x="12557956" y="7060481"/>
                </a:lnTo>
                <a:lnTo>
                  <a:pt x="0" y="7060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63866" y="4378044"/>
            <a:ext cx="2652650" cy="1794156"/>
          </a:xfrm>
          <a:custGeom>
            <a:avLst/>
            <a:gdLst/>
            <a:ahLst/>
            <a:cxnLst/>
            <a:rect l="l" t="t" r="r" b="b"/>
            <a:pathLst>
              <a:path w="3978975" h="2691234">
                <a:moveTo>
                  <a:pt x="0" y="0"/>
                </a:moveTo>
                <a:lnTo>
                  <a:pt x="3978975" y="0"/>
                </a:lnTo>
                <a:lnTo>
                  <a:pt x="3978975" y="2691234"/>
                </a:lnTo>
                <a:lnTo>
                  <a:pt x="0" y="26912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8450680" y="1714958"/>
            <a:ext cx="3472110" cy="4834583"/>
          </a:xfrm>
          <a:custGeom>
            <a:avLst/>
            <a:gdLst/>
            <a:ahLst/>
            <a:cxnLst/>
            <a:rect l="l" t="t" r="r" b="b"/>
            <a:pathLst>
              <a:path w="5208165" h="7251875">
                <a:moveTo>
                  <a:pt x="0" y="0"/>
                </a:moveTo>
                <a:lnTo>
                  <a:pt x="5208165" y="0"/>
                </a:lnTo>
                <a:lnTo>
                  <a:pt x="5208165" y="7251875"/>
                </a:lnTo>
                <a:lnTo>
                  <a:pt x="0" y="72518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2182021" y="1709671"/>
            <a:ext cx="6968266" cy="4359142"/>
          </a:xfrm>
          <a:prstGeom prst="rect">
            <a:avLst/>
          </a:prstGeom>
        </p:spPr>
        <p:txBody>
          <a:bodyPr wrap="square" lIns="0" tIns="0" rIns="0" bIns="0" rtlCol="0" anchor="t">
            <a:spAutoFit/>
          </a:bodyPr>
          <a:lstStyle/>
          <a:p>
            <a:pPr>
              <a:lnSpc>
                <a:spcPct val="150000"/>
              </a:lnSpc>
            </a:pPr>
            <a:r>
              <a:rPr lang="en-US" sz="3200" b="1" dirty="0">
                <a:solidFill>
                  <a:srgbClr val="00B050"/>
                </a:solidFill>
                <a:latin typeface="Book Antiqua" panose="02040602050305030304" pitchFamily="18" charset="0"/>
              </a:rPr>
              <a:t>What have we learnt in this lesson?</a:t>
            </a:r>
          </a:p>
          <a:p>
            <a:pPr marL="457200" indent="-457200">
              <a:lnSpc>
                <a:spcPct val="150000"/>
              </a:lnSpc>
              <a:buFont typeface="Wingdings" panose="05000000000000000000" pitchFamily="2" charset="2"/>
              <a:buChar char="ü"/>
            </a:pPr>
            <a:r>
              <a:rPr lang="en-US" sz="3200" dirty="0">
                <a:latin typeface="Book Antiqua" panose="02040602050305030304" pitchFamily="18" charset="0"/>
                <a:sym typeface="+mn-ea"/>
              </a:rPr>
              <a:t>Read for specific information about the differences in the learning styles of past and present</a:t>
            </a:r>
          </a:p>
          <a:p>
            <a:pPr marL="457200" indent="-457200">
              <a:lnSpc>
                <a:spcPct val="150000"/>
              </a:lnSpc>
              <a:buFont typeface="Wingdings" panose="05000000000000000000" pitchFamily="2" charset="2"/>
              <a:buChar char="ü"/>
            </a:pPr>
            <a:r>
              <a:rPr lang="en-US" sz="3200" dirty="0">
                <a:latin typeface="Book Antiqua" panose="02040602050305030304" pitchFamily="18" charset="0"/>
                <a:sym typeface="+mn-ea"/>
              </a:rPr>
              <a:t>Talk about changes in one’s learning style</a:t>
            </a:r>
          </a:p>
        </p:txBody>
      </p:sp>
      <p:sp>
        <p:nvSpPr>
          <p:cNvPr id="9" name="Freeform 9"/>
          <p:cNvSpPr/>
          <p:nvPr/>
        </p:nvSpPr>
        <p:spPr>
          <a:xfrm>
            <a:off x="-459142" y="5361168"/>
            <a:ext cx="3512343" cy="1622063"/>
          </a:xfrm>
          <a:custGeom>
            <a:avLst/>
            <a:gdLst/>
            <a:ahLst/>
            <a:cxnLst/>
            <a:rect l="l" t="t" r="r" b="b"/>
            <a:pathLst>
              <a:path w="5268514" h="2433095">
                <a:moveTo>
                  <a:pt x="0" y="0"/>
                </a:moveTo>
                <a:lnTo>
                  <a:pt x="5268514" y="0"/>
                </a:lnTo>
                <a:lnTo>
                  <a:pt x="5268514" y="2433096"/>
                </a:lnTo>
                <a:lnTo>
                  <a:pt x="0" y="24330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990192"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6386896" y="4837011"/>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8879007" y="439920"/>
            <a:ext cx="1073289" cy="491761"/>
          </a:xfrm>
          <a:custGeom>
            <a:avLst/>
            <a:gdLst/>
            <a:ahLst/>
            <a:cxnLst/>
            <a:rect l="l" t="t" r="r" b="b"/>
            <a:pathLst>
              <a:path w="1609933" h="737642">
                <a:moveTo>
                  <a:pt x="0" y="0"/>
                </a:moveTo>
                <a:lnTo>
                  <a:pt x="1609933" y="0"/>
                </a:lnTo>
                <a:lnTo>
                  <a:pt x="1609933" y="737642"/>
                </a:lnTo>
                <a:lnTo>
                  <a:pt x="0" y="7376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4764117">
            <a:off x="7316621" y="779533"/>
            <a:ext cx="684560" cy="667135"/>
          </a:xfrm>
          <a:custGeom>
            <a:avLst/>
            <a:gdLst/>
            <a:ahLst/>
            <a:cxnLst/>
            <a:rect l="l" t="t" r="r" b="b"/>
            <a:pathLst>
              <a:path w="1026840" h="1000703">
                <a:moveTo>
                  <a:pt x="0" y="0"/>
                </a:moveTo>
                <a:lnTo>
                  <a:pt x="1026840" y="0"/>
                </a:lnTo>
                <a:lnTo>
                  <a:pt x="1026840" y="1000703"/>
                </a:lnTo>
                <a:lnTo>
                  <a:pt x="0" y="100070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4921623" y="630236"/>
            <a:ext cx="7240498" cy="846450"/>
          </a:xfrm>
          <a:prstGeom prst="rect">
            <a:avLst/>
          </a:prstGeom>
        </p:spPr>
        <p:txBody>
          <a:bodyPr wrap="square" lIns="0" tIns="0" rIns="0" bIns="0" rtlCol="0" anchor="t">
            <a:spAutoFit/>
          </a:bodyPr>
          <a:lstStyle/>
          <a:p>
            <a:pPr marL="0" marR="0" lvl="0" indent="0" algn="l" defTabSz="609630" rtl="0" eaLnBrk="1" fontAlgn="auto" latinLnBrk="0" hangingPunct="1">
              <a:lnSpc>
                <a:spcPts val="6067"/>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C00000"/>
                </a:solidFill>
                <a:effectLst/>
                <a:uLnTx/>
                <a:uFillTx/>
                <a:latin typeface="The Serif Hand Black" panose="03070902030502020204" pitchFamily="66" charset="0"/>
                <a:ea typeface="ดองเต่า Bold"/>
                <a:cs typeface="ดองเต่า Bold"/>
                <a:sym typeface="ดองเต่า Bold"/>
              </a:rPr>
              <a:t>WRAP-UP</a:t>
            </a:r>
          </a:p>
        </p:txBody>
      </p:sp>
    </p:spTree>
    <p:extLst>
      <p:ext uri="{BB962C8B-B14F-4D97-AF65-F5344CB8AC3E}">
        <p14:creationId xmlns:p14="http://schemas.microsoft.com/office/powerpoint/2010/main" val="206367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2">
              <a:extLst>
                <a:ext uri="{96DAC541-7B7A-43D3-8B79-37D633B846F1}">
                  <asvg:svgBlip xmlns:asvg="http://schemas.microsoft.com/office/drawing/2016/SVG/main" r:embed="rId3"/>
                </a:ext>
              </a:extLst>
            </a:blip>
            <a:stretch>
              <a:fillRect l="-17399" t="-102106" r="-899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870636" y="-499499"/>
            <a:ext cx="4579073" cy="7011886"/>
          </a:xfrm>
          <a:custGeom>
            <a:avLst/>
            <a:gdLst/>
            <a:ahLst/>
            <a:cxnLst/>
            <a:rect l="l" t="t" r="r" b="b"/>
            <a:pathLst>
              <a:path w="6868610" h="10517829">
                <a:moveTo>
                  <a:pt x="0" y="0"/>
                </a:moveTo>
                <a:lnTo>
                  <a:pt x="6868610" y="0"/>
                </a:lnTo>
                <a:lnTo>
                  <a:pt x="6868610" y="10517829"/>
                </a:lnTo>
                <a:lnTo>
                  <a:pt x="0" y="10517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39524" y="4731431"/>
            <a:ext cx="2652650" cy="1794156"/>
          </a:xfrm>
          <a:custGeom>
            <a:avLst/>
            <a:gdLst/>
            <a:ahLst/>
            <a:cxnLst/>
            <a:rect l="l" t="t" r="r" b="b"/>
            <a:pathLst>
              <a:path w="3978975" h="2691234">
                <a:moveTo>
                  <a:pt x="0" y="0"/>
                </a:moveTo>
                <a:lnTo>
                  <a:pt x="3978975" y="0"/>
                </a:lnTo>
                <a:lnTo>
                  <a:pt x="3978975" y="2691235"/>
                </a:lnTo>
                <a:lnTo>
                  <a:pt x="0" y="26912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559068" y="1851461"/>
            <a:ext cx="8627668" cy="2924374"/>
          </a:xfrm>
          <a:custGeom>
            <a:avLst/>
            <a:gdLst/>
            <a:ahLst/>
            <a:cxnLst/>
            <a:rect l="l" t="t" r="r" b="b"/>
            <a:pathLst>
              <a:path w="12557955" h="7060481">
                <a:moveTo>
                  <a:pt x="0" y="0"/>
                </a:moveTo>
                <a:lnTo>
                  <a:pt x="12557956" y="0"/>
                </a:lnTo>
                <a:lnTo>
                  <a:pt x="12557956" y="7060481"/>
                </a:lnTo>
                <a:lnTo>
                  <a:pt x="0" y="7060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63866" y="4378044"/>
            <a:ext cx="2652650" cy="1794156"/>
          </a:xfrm>
          <a:custGeom>
            <a:avLst/>
            <a:gdLst/>
            <a:ahLst/>
            <a:cxnLst/>
            <a:rect l="l" t="t" r="r" b="b"/>
            <a:pathLst>
              <a:path w="3978975" h="2691234">
                <a:moveTo>
                  <a:pt x="0" y="0"/>
                </a:moveTo>
                <a:lnTo>
                  <a:pt x="3978975" y="0"/>
                </a:lnTo>
                <a:lnTo>
                  <a:pt x="3978975" y="2691234"/>
                </a:lnTo>
                <a:lnTo>
                  <a:pt x="0" y="26912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8450680" y="1714958"/>
            <a:ext cx="3472110" cy="4834583"/>
          </a:xfrm>
          <a:custGeom>
            <a:avLst/>
            <a:gdLst/>
            <a:ahLst/>
            <a:cxnLst/>
            <a:rect l="l" t="t" r="r" b="b"/>
            <a:pathLst>
              <a:path w="5208165" h="7251875">
                <a:moveTo>
                  <a:pt x="0" y="0"/>
                </a:moveTo>
                <a:lnTo>
                  <a:pt x="5208165" y="0"/>
                </a:lnTo>
                <a:lnTo>
                  <a:pt x="5208165" y="7251875"/>
                </a:lnTo>
                <a:lnTo>
                  <a:pt x="0" y="72518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2288088" y="2510767"/>
            <a:ext cx="6968266" cy="1404487"/>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sym typeface="+mn-ea"/>
              </a:rPr>
              <a:t>Do</a:t>
            </a:r>
            <a:r>
              <a:rPr kumimoji="0" lang="en-US" sz="3200" b="0" i="0" u="none" strike="noStrike" kern="1200" cap="none" spc="0" normalizeH="0" noProof="0" dirty="0">
                <a:ln>
                  <a:noFill/>
                </a:ln>
                <a:solidFill>
                  <a:prstClr val="black"/>
                </a:solidFill>
                <a:effectLst/>
                <a:uLnTx/>
                <a:uFillTx/>
                <a:latin typeface="Book Antiqua" panose="02040602050305030304" pitchFamily="18" charset="0"/>
                <a:ea typeface="+mn-ea"/>
                <a:cs typeface="+mn-cs"/>
                <a:sym typeface="+mn-ea"/>
              </a:rPr>
              <a:t> exercises in the workbook</a:t>
            </a:r>
            <a:endPar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sym typeface="+mn-ea"/>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sym typeface="+mn-ea"/>
              </a:rPr>
              <a:t>Prepare: Skills 2</a:t>
            </a:r>
          </a:p>
        </p:txBody>
      </p:sp>
      <p:sp>
        <p:nvSpPr>
          <p:cNvPr id="9" name="Freeform 9"/>
          <p:cNvSpPr/>
          <p:nvPr/>
        </p:nvSpPr>
        <p:spPr>
          <a:xfrm>
            <a:off x="-459142" y="5361168"/>
            <a:ext cx="3512343" cy="1622063"/>
          </a:xfrm>
          <a:custGeom>
            <a:avLst/>
            <a:gdLst/>
            <a:ahLst/>
            <a:cxnLst/>
            <a:rect l="l" t="t" r="r" b="b"/>
            <a:pathLst>
              <a:path w="5268514" h="2433095">
                <a:moveTo>
                  <a:pt x="0" y="0"/>
                </a:moveTo>
                <a:lnTo>
                  <a:pt x="5268514" y="0"/>
                </a:lnTo>
                <a:lnTo>
                  <a:pt x="5268514" y="2433096"/>
                </a:lnTo>
                <a:lnTo>
                  <a:pt x="0" y="24330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990192"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6386896" y="4837011"/>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8879007" y="439920"/>
            <a:ext cx="1073289" cy="491761"/>
          </a:xfrm>
          <a:custGeom>
            <a:avLst/>
            <a:gdLst/>
            <a:ahLst/>
            <a:cxnLst/>
            <a:rect l="l" t="t" r="r" b="b"/>
            <a:pathLst>
              <a:path w="1609933" h="737642">
                <a:moveTo>
                  <a:pt x="0" y="0"/>
                </a:moveTo>
                <a:lnTo>
                  <a:pt x="1609933" y="0"/>
                </a:lnTo>
                <a:lnTo>
                  <a:pt x="1609933" y="737642"/>
                </a:lnTo>
                <a:lnTo>
                  <a:pt x="0" y="7376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4764117">
            <a:off x="7316621" y="779533"/>
            <a:ext cx="684560" cy="667135"/>
          </a:xfrm>
          <a:custGeom>
            <a:avLst/>
            <a:gdLst/>
            <a:ahLst/>
            <a:cxnLst/>
            <a:rect l="l" t="t" r="r" b="b"/>
            <a:pathLst>
              <a:path w="1026840" h="1000703">
                <a:moveTo>
                  <a:pt x="0" y="0"/>
                </a:moveTo>
                <a:lnTo>
                  <a:pt x="1026840" y="0"/>
                </a:lnTo>
                <a:lnTo>
                  <a:pt x="1026840" y="1000703"/>
                </a:lnTo>
                <a:lnTo>
                  <a:pt x="0" y="100070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4038652" y="835072"/>
            <a:ext cx="7240498" cy="898387"/>
          </a:xfrm>
          <a:prstGeom prst="rect">
            <a:avLst/>
          </a:prstGeom>
        </p:spPr>
        <p:txBody>
          <a:bodyPr wrap="square" lIns="0" tIns="0" rIns="0" bIns="0" rtlCol="0" anchor="t">
            <a:spAutoFit/>
          </a:bodyPr>
          <a:lstStyle/>
          <a:p>
            <a:pPr marL="0" marR="0" lvl="0" indent="0" algn="l" defTabSz="609630" rtl="0" eaLnBrk="1" fontAlgn="auto" latinLnBrk="0" hangingPunct="1">
              <a:lnSpc>
                <a:spcPts val="6067"/>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C00000"/>
                </a:solidFill>
                <a:effectLst/>
                <a:uLnTx/>
                <a:uFillTx/>
                <a:latin typeface="The Serif Hand Black" panose="03070902030502020204" pitchFamily="66" charset="0"/>
                <a:ea typeface="ดองเต่า Bold"/>
                <a:cs typeface="ดองเต่า Bold"/>
                <a:sym typeface="ดองเต่า Bold"/>
              </a:rPr>
              <a:t>HOMEWORK</a:t>
            </a:r>
            <a:endParaRPr kumimoji="0" lang="en-US" sz="8000" b="0" i="0" u="none" strike="noStrike" kern="1200" cap="none" spc="0" normalizeH="0" baseline="0" noProof="0" dirty="0">
              <a:ln>
                <a:noFill/>
              </a:ln>
              <a:solidFill>
                <a:srgbClr val="C00000"/>
              </a:solidFill>
              <a:effectLst/>
              <a:uLnTx/>
              <a:uFillTx/>
              <a:latin typeface="The Serif Hand Black" panose="03070902030502020204" pitchFamily="66" charset="0"/>
              <a:ea typeface="ดองเต่า Bold"/>
              <a:cs typeface="ดองเต่า Bold"/>
              <a:sym typeface="ดองเต่า Bold"/>
            </a:endParaRPr>
          </a:p>
        </p:txBody>
      </p:sp>
    </p:spTree>
    <p:extLst>
      <p:ext uri="{BB962C8B-B14F-4D97-AF65-F5344CB8AC3E}">
        <p14:creationId xmlns:p14="http://schemas.microsoft.com/office/powerpoint/2010/main" val="8852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2251368" y="685800"/>
            <a:ext cx="7689265" cy="4323149"/>
          </a:xfrm>
          <a:custGeom>
            <a:avLst/>
            <a:gdLst/>
            <a:ahLst/>
            <a:cxnLst/>
            <a:rect l="l" t="t" r="r" b="b"/>
            <a:pathLst>
              <a:path w="11533897" h="6484723">
                <a:moveTo>
                  <a:pt x="0" y="0"/>
                </a:moveTo>
                <a:lnTo>
                  <a:pt x="11533896" y="0"/>
                </a:lnTo>
                <a:lnTo>
                  <a:pt x="11533896" y="6484723"/>
                </a:lnTo>
                <a:lnTo>
                  <a:pt x="0" y="6484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defTabSz="609630"/>
            <a:endParaRPr lang="en-US" sz="1200">
              <a:solidFill>
                <a:prstClr val="black"/>
              </a:solidFill>
              <a:latin typeface="Calibri"/>
            </a:endParaRPr>
          </a:p>
        </p:txBody>
      </p:sp>
      <p:sp>
        <p:nvSpPr>
          <p:cNvPr id="4" name="Freeform 4"/>
          <p:cNvSpPr/>
          <p:nvPr/>
        </p:nvSpPr>
        <p:spPr>
          <a:xfrm>
            <a:off x="8917597" y="-589941"/>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3343981" y="5235937"/>
            <a:ext cx="3512343" cy="1622063"/>
          </a:xfrm>
          <a:custGeom>
            <a:avLst/>
            <a:gdLst/>
            <a:ahLst/>
            <a:cxnLst/>
            <a:rect l="l" t="t" r="r" b="b"/>
            <a:pathLst>
              <a:path w="5268514" h="2433095">
                <a:moveTo>
                  <a:pt x="0" y="0"/>
                </a:moveTo>
                <a:lnTo>
                  <a:pt x="5268514" y="0"/>
                </a:lnTo>
                <a:lnTo>
                  <a:pt x="5268514" y="2433095"/>
                </a:lnTo>
                <a:lnTo>
                  <a:pt x="0" y="24330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0863027" y="3900748"/>
            <a:ext cx="2544011" cy="2146220"/>
          </a:xfrm>
          <a:custGeom>
            <a:avLst/>
            <a:gdLst/>
            <a:ahLst/>
            <a:cxnLst/>
            <a:rect l="l" t="t" r="r" b="b"/>
            <a:pathLst>
              <a:path w="3816017" h="3219330">
                <a:moveTo>
                  <a:pt x="0" y="0"/>
                </a:moveTo>
                <a:lnTo>
                  <a:pt x="3816017" y="0"/>
                </a:lnTo>
                <a:lnTo>
                  <a:pt x="3816017" y="3219330"/>
                </a:lnTo>
                <a:lnTo>
                  <a:pt x="0" y="32193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flipH="1">
            <a:off x="7923646" y="3458680"/>
            <a:ext cx="3582554" cy="3100538"/>
          </a:xfrm>
          <a:custGeom>
            <a:avLst/>
            <a:gdLst/>
            <a:ahLst/>
            <a:cxnLst/>
            <a:rect l="l" t="t" r="r" b="b"/>
            <a:pathLst>
              <a:path w="5373831" h="4650807">
                <a:moveTo>
                  <a:pt x="5373831" y="0"/>
                </a:moveTo>
                <a:lnTo>
                  <a:pt x="0" y="0"/>
                </a:lnTo>
                <a:lnTo>
                  <a:pt x="0" y="4650806"/>
                </a:lnTo>
                <a:lnTo>
                  <a:pt x="5373831" y="4650806"/>
                </a:lnTo>
                <a:lnTo>
                  <a:pt x="5373831"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0" y="1728717"/>
            <a:ext cx="3823648" cy="5129283"/>
          </a:xfrm>
          <a:custGeom>
            <a:avLst/>
            <a:gdLst/>
            <a:ahLst/>
            <a:cxnLst/>
            <a:rect l="l" t="t" r="r" b="b"/>
            <a:pathLst>
              <a:path w="5735472" h="7693925">
                <a:moveTo>
                  <a:pt x="0" y="0"/>
                </a:moveTo>
                <a:lnTo>
                  <a:pt x="5735472" y="0"/>
                </a:lnTo>
                <a:lnTo>
                  <a:pt x="5735472" y="7693925"/>
                </a:lnTo>
                <a:lnTo>
                  <a:pt x="0" y="7693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932599"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1318769" y="685800"/>
            <a:ext cx="932599" cy="427300"/>
          </a:xfrm>
          <a:custGeom>
            <a:avLst/>
            <a:gdLst/>
            <a:ahLst/>
            <a:cxnLst/>
            <a:rect l="l" t="t" r="r" b="b"/>
            <a:pathLst>
              <a:path w="1398898" h="640950">
                <a:moveTo>
                  <a:pt x="0" y="0"/>
                </a:moveTo>
                <a:lnTo>
                  <a:pt x="1398899" y="0"/>
                </a:lnTo>
                <a:lnTo>
                  <a:pt x="1398899" y="640950"/>
                </a:lnTo>
                <a:lnTo>
                  <a:pt x="0" y="64095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3185503" y="1341690"/>
            <a:ext cx="5643195" cy="3338286"/>
          </a:xfrm>
          <a:prstGeom prst="rect">
            <a:avLst/>
          </a:prstGeom>
        </p:spPr>
        <p:txBody>
          <a:bodyPr lIns="0" tIns="0" rIns="0" bIns="0" rtlCol="0" anchor="t">
            <a:spAutoFit/>
          </a:bodyPr>
          <a:lstStyle/>
          <a:p>
            <a:pPr algn="ctr" defTabSz="609630">
              <a:lnSpc>
                <a:spcPts val="12792"/>
              </a:lnSpc>
            </a:pPr>
            <a:r>
              <a:rPr lang="en-US" sz="13325" dirty="0">
                <a:solidFill>
                  <a:srgbClr val="196C56"/>
                </a:solidFill>
                <a:latin typeface="Book Antiqua" panose="02040602050305030304" pitchFamily="18" charset="0"/>
                <a:ea typeface="ดองเต่า"/>
                <a:cs typeface="ดองเต่า"/>
                <a:sym typeface="ดองเต่า"/>
              </a:rPr>
              <a:t>Thank</a:t>
            </a:r>
          </a:p>
          <a:p>
            <a:pPr algn="ctr" defTabSz="609630">
              <a:lnSpc>
                <a:spcPts val="12792"/>
              </a:lnSpc>
            </a:pPr>
            <a:r>
              <a:rPr lang="en-US" sz="13325" dirty="0">
                <a:solidFill>
                  <a:srgbClr val="196C56"/>
                </a:solidFill>
                <a:latin typeface="Book Antiqua" panose="02040602050305030304" pitchFamily="18" charset="0"/>
                <a:ea typeface="ดองเต่า"/>
                <a:cs typeface="ดองเต่า"/>
                <a:sym typeface="ดองเต่า"/>
              </a:rPr>
              <a:t>You</a:t>
            </a:r>
          </a:p>
        </p:txBody>
      </p:sp>
      <p:sp>
        <p:nvSpPr>
          <p:cNvPr id="12" name="Freeform 12"/>
          <p:cNvSpPr/>
          <p:nvPr/>
        </p:nvSpPr>
        <p:spPr>
          <a:xfrm rot="-4764117">
            <a:off x="3872197" y="381743"/>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2">
              <a:extLst>
                <a:ext uri="{96DAC541-7B7A-43D3-8B79-37D633B846F1}">
                  <asvg:svgBlip xmlns:asvg="http://schemas.microsoft.com/office/drawing/2016/SVG/main" r:embed="rId3"/>
                </a:ext>
              </a:extLst>
            </a:blip>
            <a:stretch>
              <a:fillRect l="-17399" t="-102106" r="-8990"/>
            </a:stretch>
          </a:blipFill>
        </p:spPr>
        <p:txBody>
          <a:bodyPr/>
          <a:lstStyle/>
          <a:p>
            <a:pPr defTabSz="609630"/>
            <a:endParaRPr lang="en-US" sz="1200">
              <a:solidFill>
                <a:prstClr val="black"/>
              </a:solidFill>
              <a:latin typeface="Calibri"/>
            </a:endParaRPr>
          </a:p>
        </p:txBody>
      </p:sp>
      <p:sp>
        <p:nvSpPr>
          <p:cNvPr id="3" name="Freeform 3"/>
          <p:cNvSpPr/>
          <p:nvPr/>
        </p:nvSpPr>
        <p:spPr>
          <a:xfrm>
            <a:off x="-870636" y="-499499"/>
            <a:ext cx="4579073" cy="7011886"/>
          </a:xfrm>
          <a:custGeom>
            <a:avLst/>
            <a:gdLst/>
            <a:ahLst/>
            <a:cxnLst/>
            <a:rect l="l" t="t" r="r" b="b"/>
            <a:pathLst>
              <a:path w="6868610" h="10517829">
                <a:moveTo>
                  <a:pt x="0" y="0"/>
                </a:moveTo>
                <a:lnTo>
                  <a:pt x="6868610" y="0"/>
                </a:lnTo>
                <a:lnTo>
                  <a:pt x="6868610" y="10517829"/>
                </a:lnTo>
                <a:lnTo>
                  <a:pt x="0" y="10517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439524" y="4731431"/>
            <a:ext cx="2652650" cy="1794156"/>
          </a:xfrm>
          <a:custGeom>
            <a:avLst/>
            <a:gdLst/>
            <a:ahLst/>
            <a:cxnLst/>
            <a:rect l="l" t="t" r="r" b="b"/>
            <a:pathLst>
              <a:path w="3978975" h="2691234">
                <a:moveTo>
                  <a:pt x="0" y="0"/>
                </a:moveTo>
                <a:lnTo>
                  <a:pt x="3978975" y="0"/>
                </a:lnTo>
                <a:lnTo>
                  <a:pt x="3978975" y="2691235"/>
                </a:lnTo>
                <a:lnTo>
                  <a:pt x="0" y="26912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2426312" y="1408226"/>
            <a:ext cx="7760423" cy="4355861"/>
          </a:xfrm>
          <a:custGeom>
            <a:avLst/>
            <a:gdLst/>
            <a:ahLst/>
            <a:cxnLst/>
            <a:rect l="l" t="t" r="r" b="b"/>
            <a:pathLst>
              <a:path w="12557955" h="7060481">
                <a:moveTo>
                  <a:pt x="0" y="0"/>
                </a:moveTo>
                <a:lnTo>
                  <a:pt x="12557956" y="0"/>
                </a:lnTo>
                <a:lnTo>
                  <a:pt x="12557956" y="7060481"/>
                </a:lnTo>
                <a:lnTo>
                  <a:pt x="0" y="7060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663866" y="4378044"/>
            <a:ext cx="2652650" cy="1794156"/>
          </a:xfrm>
          <a:custGeom>
            <a:avLst/>
            <a:gdLst/>
            <a:ahLst/>
            <a:cxnLst/>
            <a:rect l="l" t="t" r="r" b="b"/>
            <a:pathLst>
              <a:path w="3978975" h="2691234">
                <a:moveTo>
                  <a:pt x="0" y="0"/>
                </a:moveTo>
                <a:lnTo>
                  <a:pt x="3978975" y="0"/>
                </a:lnTo>
                <a:lnTo>
                  <a:pt x="3978975" y="2691234"/>
                </a:lnTo>
                <a:lnTo>
                  <a:pt x="0" y="26912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8450680" y="1714958"/>
            <a:ext cx="3472110" cy="4834583"/>
          </a:xfrm>
          <a:custGeom>
            <a:avLst/>
            <a:gdLst/>
            <a:ahLst/>
            <a:cxnLst/>
            <a:rect l="l" t="t" r="r" b="b"/>
            <a:pathLst>
              <a:path w="5208165" h="7251875">
                <a:moveTo>
                  <a:pt x="0" y="0"/>
                </a:moveTo>
                <a:lnTo>
                  <a:pt x="5208165" y="0"/>
                </a:lnTo>
                <a:lnTo>
                  <a:pt x="5208165" y="7251875"/>
                </a:lnTo>
                <a:lnTo>
                  <a:pt x="0" y="72518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TextBox 8"/>
          <p:cNvSpPr txBox="1"/>
          <p:nvPr/>
        </p:nvSpPr>
        <p:spPr>
          <a:xfrm>
            <a:off x="2984030" y="2103272"/>
            <a:ext cx="6086643" cy="2492990"/>
          </a:xfrm>
          <a:prstGeom prst="rect">
            <a:avLst/>
          </a:prstGeom>
        </p:spPr>
        <p:txBody>
          <a:bodyPr lIns="0" tIns="0" rIns="0" bIns="0" rtlCol="0" anchor="t">
            <a:spAutoFit/>
          </a:bodyPr>
          <a:lstStyle/>
          <a:p>
            <a:pPr marL="1270" indent="-1270" algn="ctr"/>
            <a:r>
              <a:rPr lang="en-US" sz="5400" b="0" dirty="0">
                <a:solidFill>
                  <a:srgbClr val="00B050"/>
                </a:solidFill>
                <a:latin typeface="Book Antiqua" panose="02040602050305030304" pitchFamily="18" charset="0"/>
                <a:cs typeface="Calibri" panose="020F0502020204030204" pitchFamily="34" charset="0"/>
              </a:rPr>
              <a:t>Name some learning facilities you know</a:t>
            </a:r>
          </a:p>
        </p:txBody>
      </p:sp>
      <p:sp>
        <p:nvSpPr>
          <p:cNvPr id="9" name="Freeform 9"/>
          <p:cNvSpPr/>
          <p:nvPr/>
        </p:nvSpPr>
        <p:spPr>
          <a:xfrm>
            <a:off x="-113200" y="5361169"/>
            <a:ext cx="3512343" cy="1622063"/>
          </a:xfrm>
          <a:custGeom>
            <a:avLst/>
            <a:gdLst/>
            <a:ahLst/>
            <a:cxnLst/>
            <a:rect l="l" t="t" r="r" b="b"/>
            <a:pathLst>
              <a:path w="5268514" h="2433095">
                <a:moveTo>
                  <a:pt x="0" y="0"/>
                </a:moveTo>
                <a:lnTo>
                  <a:pt x="5268514" y="0"/>
                </a:lnTo>
                <a:lnTo>
                  <a:pt x="5268514" y="2433096"/>
                </a:lnTo>
                <a:lnTo>
                  <a:pt x="0" y="24330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10990192"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6386896" y="4837011"/>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8879007" y="439920"/>
            <a:ext cx="1073289" cy="491761"/>
          </a:xfrm>
          <a:custGeom>
            <a:avLst/>
            <a:gdLst/>
            <a:ahLst/>
            <a:cxnLst/>
            <a:rect l="l" t="t" r="r" b="b"/>
            <a:pathLst>
              <a:path w="1609933" h="737642">
                <a:moveTo>
                  <a:pt x="0" y="0"/>
                </a:moveTo>
                <a:lnTo>
                  <a:pt x="1609933" y="0"/>
                </a:lnTo>
                <a:lnTo>
                  <a:pt x="1609933" y="737642"/>
                </a:lnTo>
                <a:lnTo>
                  <a:pt x="0" y="7376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4764117">
            <a:off x="7316621" y="779533"/>
            <a:ext cx="684560" cy="667135"/>
          </a:xfrm>
          <a:custGeom>
            <a:avLst/>
            <a:gdLst/>
            <a:ahLst/>
            <a:cxnLst/>
            <a:rect l="l" t="t" r="r" b="b"/>
            <a:pathLst>
              <a:path w="1026840" h="1000703">
                <a:moveTo>
                  <a:pt x="0" y="0"/>
                </a:moveTo>
                <a:lnTo>
                  <a:pt x="1026840" y="0"/>
                </a:lnTo>
                <a:lnTo>
                  <a:pt x="1026840" y="1000703"/>
                </a:lnTo>
                <a:lnTo>
                  <a:pt x="0" y="100070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4" name="TextBox 14"/>
          <p:cNvSpPr txBox="1"/>
          <p:nvPr/>
        </p:nvSpPr>
        <p:spPr>
          <a:xfrm>
            <a:off x="3399143" y="500848"/>
            <a:ext cx="7240498" cy="846450"/>
          </a:xfrm>
          <a:prstGeom prst="rect">
            <a:avLst/>
          </a:prstGeom>
        </p:spPr>
        <p:txBody>
          <a:bodyPr wrap="square" lIns="0" tIns="0" rIns="0" bIns="0" rtlCol="0" anchor="t">
            <a:spAutoFit/>
          </a:bodyPr>
          <a:lstStyle/>
          <a:p>
            <a:pPr defTabSz="609630">
              <a:lnSpc>
                <a:spcPts val="6067"/>
              </a:lnSpc>
            </a:pPr>
            <a:r>
              <a:rPr lang="en-US" sz="8000" dirty="0">
                <a:solidFill>
                  <a:srgbClr val="C00000"/>
                </a:solidFill>
                <a:latin typeface="The Serif Hand Black" panose="03070902030502020204" pitchFamily="66" charset="0"/>
                <a:ea typeface="ดองเต่า Bold"/>
                <a:cs typeface="ดองเต่า Bold"/>
                <a:sym typeface="ดองเต่า Bold"/>
              </a:rPr>
              <a:t>Who knows more?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2">
              <a:extLst>
                <a:ext uri="{96DAC541-7B7A-43D3-8B79-37D633B846F1}">
                  <asvg:svgBlip xmlns:asvg="http://schemas.microsoft.com/office/drawing/2016/SVG/main" r:embed="rId3"/>
                </a:ext>
              </a:extLst>
            </a:blip>
            <a:stretch>
              <a:fillRect l="-17399" t="-102106" r="-899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870636" y="-499499"/>
            <a:ext cx="4579073" cy="7011886"/>
          </a:xfrm>
          <a:custGeom>
            <a:avLst/>
            <a:gdLst/>
            <a:ahLst/>
            <a:cxnLst/>
            <a:rect l="l" t="t" r="r" b="b"/>
            <a:pathLst>
              <a:path w="6868610" h="10517829">
                <a:moveTo>
                  <a:pt x="0" y="0"/>
                </a:moveTo>
                <a:lnTo>
                  <a:pt x="6868610" y="0"/>
                </a:lnTo>
                <a:lnTo>
                  <a:pt x="6868610" y="10517829"/>
                </a:lnTo>
                <a:lnTo>
                  <a:pt x="0" y="10517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39524" y="4731431"/>
            <a:ext cx="2652650" cy="1794156"/>
          </a:xfrm>
          <a:custGeom>
            <a:avLst/>
            <a:gdLst/>
            <a:ahLst/>
            <a:cxnLst/>
            <a:rect l="l" t="t" r="r" b="b"/>
            <a:pathLst>
              <a:path w="3978975" h="2691234">
                <a:moveTo>
                  <a:pt x="0" y="0"/>
                </a:moveTo>
                <a:lnTo>
                  <a:pt x="3978975" y="0"/>
                </a:lnTo>
                <a:lnTo>
                  <a:pt x="3978975" y="2691235"/>
                </a:lnTo>
                <a:lnTo>
                  <a:pt x="0" y="26912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2426312" y="1408226"/>
            <a:ext cx="7760423" cy="4355861"/>
          </a:xfrm>
          <a:custGeom>
            <a:avLst/>
            <a:gdLst/>
            <a:ahLst/>
            <a:cxnLst/>
            <a:rect l="l" t="t" r="r" b="b"/>
            <a:pathLst>
              <a:path w="12557955" h="7060481">
                <a:moveTo>
                  <a:pt x="0" y="0"/>
                </a:moveTo>
                <a:lnTo>
                  <a:pt x="12557956" y="0"/>
                </a:lnTo>
                <a:lnTo>
                  <a:pt x="12557956" y="7060481"/>
                </a:lnTo>
                <a:lnTo>
                  <a:pt x="0" y="7060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28391" y="4530498"/>
            <a:ext cx="2652650" cy="1794156"/>
          </a:xfrm>
          <a:custGeom>
            <a:avLst/>
            <a:gdLst/>
            <a:ahLst/>
            <a:cxnLst/>
            <a:rect l="l" t="t" r="r" b="b"/>
            <a:pathLst>
              <a:path w="3978975" h="2691234">
                <a:moveTo>
                  <a:pt x="0" y="0"/>
                </a:moveTo>
                <a:lnTo>
                  <a:pt x="3978975" y="0"/>
                </a:lnTo>
                <a:lnTo>
                  <a:pt x="3978975" y="2691234"/>
                </a:lnTo>
                <a:lnTo>
                  <a:pt x="0" y="2691234"/>
                </a:lnTo>
                <a:lnTo>
                  <a:pt x="0" y="0"/>
                </a:lnTo>
                <a:close/>
              </a:path>
            </a:pathLst>
          </a:custGeom>
          <a:blipFill>
            <a:blip r:embed="rId6">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8450680" y="1714958"/>
            <a:ext cx="3472110" cy="4834583"/>
          </a:xfrm>
          <a:custGeom>
            <a:avLst/>
            <a:gdLst/>
            <a:ahLst/>
            <a:cxnLst/>
            <a:rect l="l" t="t" r="r" b="b"/>
            <a:pathLst>
              <a:path w="5208165" h="7251875">
                <a:moveTo>
                  <a:pt x="0" y="0"/>
                </a:moveTo>
                <a:lnTo>
                  <a:pt x="5208165" y="0"/>
                </a:lnTo>
                <a:lnTo>
                  <a:pt x="5208165" y="7251875"/>
                </a:lnTo>
                <a:lnTo>
                  <a:pt x="0" y="72518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3052677" y="2176190"/>
            <a:ext cx="6086643" cy="2708434"/>
          </a:xfrm>
          <a:prstGeom prst="rect">
            <a:avLst/>
          </a:prstGeom>
        </p:spPr>
        <p:txBody>
          <a:bodyPr lIns="0" tIns="0" rIns="0" bIns="0" rtlCol="0" anchor="t">
            <a:spAutoFit/>
          </a:bodyPr>
          <a:lstStyle/>
          <a:p>
            <a:pPr marL="1270" indent="-1270" algn="ctr"/>
            <a:r>
              <a:rPr lang="en-US" sz="4400" dirty="0">
                <a:solidFill>
                  <a:srgbClr val="000000"/>
                </a:solidFill>
                <a:latin typeface="Book Antiqua" panose="02040602050305030304" pitchFamily="18" charset="0"/>
                <a:cs typeface="Calibri" panose="020F0502020204030204" pitchFamily="34" charset="0"/>
              </a:rPr>
              <a:t>Bookshop, classroom, laboratories, libraries, Computer labs, online learning platforms,…</a:t>
            </a:r>
          </a:p>
        </p:txBody>
      </p:sp>
      <p:sp>
        <p:nvSpPr>
          <p:cNvPr id="9" name="Freeform 9"/>
          <p:cNvSpPr/>
          <p:nvPr/>
        </p:nvSpPr>
        <p:spPr>
          <a:xfrm>
            <a:off x="-113200" y="5361169"/>
            <a:ext cx="3512343" cy="1622063"/>
          </a:xfrm>
          <a:custGeom>
            <a:avLst/>
            <a:gdLst/>
            <a:ahLst/>
            <a:cxnLst/>
            <a:rect l="l" t="t" r="r" b="b"/>
            <a:pathLst>
              <a:path w="5268514" h="2433095">
                <a:moveTo>
                  <a:pt x="0" y="0"/>
                </a:moveTo>
                <a:lnTo>
                  <a:pt x="5268514" y="0"/>
                </a:lnTo>
                <a:lnTo>
                  <a:pt x="5268514" y="2433096"/>
                </a:lnTo>
                <a:lnTo>
                  <a:pt x="0" y="24330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990192"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6386896" y="4837011"/>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8879007" y="439920"/>
            <a:ext cx="1073289" cy="491761"/>
          </a:xfrm>
          <a:custGeom>
            <a:avLst/>
            <a:gdLst/>
            <a:ahLst/>
            <a:cxnLst/>
            <a:rect l="l" t="t" r="r" b="b"/>
            <a:pathLst>
              <a:path w="1609933" h="737642">
                <a:moveTo>
                  <a:pt x="0" y="0"/>
                </a:moveTo>
                <a:lnTo>
                  <a:pt x="1609933" y="0"/>
                </a:lnTo>
                <a:lnTo>
                  <a:pt x="1609933" y="737642"/>
                </a:lnTo>
                <a:lnTo>
                  <a:pt x="0" y="73764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4764117">
            <a:off x="7316621" y="779533"/>
            <a:ext cx="684560" cy="667135"/>
          </a:xfrm>
          <a:custGeom>
            <a:avLst/>
            <a:gdLst/>
            <a:ahLst/>
            <a:cxnLst/>
            <a:rect l="l" t="t" r="r" b="b"/>
            <a:pathLst>
              <a:path w="1026840" h="1000703">
                <a:moveTo>
                  <a:pt x="0" y="0"/>
                </a:moveTo>
                <a:lnTo>
                  <a:pt x="1026840" y="0"/>
                </a:lnTo>
                <a:lnTo>
                  <a:pt x="1026840" y="1000703"/>
                </a:lnTo>
                <a:lnTo>
                  <a:pt x="0" y="100070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3399143" y="500848"/>
            <a:ext cx="7240498" cy="846450"/>
          </a:xfrm>
          <a:prstGeom prst="rect">
            <a:avLst/>
          </a:prstGeom>
        </p:spPr>
        <p:txBody>
          <a:bodyPr wrap="square" lIns="0" tIns="0" rIns="0" bIns="0" rtlCol="0" anchor="t">
            <a:spAutoFit/>
          </a:bodyPr>
          <a:lstStyle/>
          <a:p>
            <a:pPr marL="0" marR="0" lvl="0" indent="0" algn="l" defTabSz="609630" rtl="0" eaLnBrk="1" fontAlgn="auto" latinLnBrk="0" hangingPunct="1">
              <a:lnSpc>
                <a:spcPts val="6067"/>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C00000"/>
                </a:solidFill>
                <a:effectLst/>
                <a:uLnTx/>
                <a:uFillTx/>
                <a:latin typeface="The Serif Hand Black" panose="03070902030502020204" pitchFamily="66" charset="0"/>
                <a:ea typeface="ดองเต่า Bold"/>
                <a:cs typeface="ดองเต่า Bold"/>
                <a:sym typeface="ดองเต่า Bold"/>
              </a:rPr>
              <a:t>Who knows more? </a:t>
            </a:r>
          </a:p>
        </p:txBody>
      </p:sp>
    </p:spTree>
    <p:extLst>
      <p:ext uri="{BB962C8B-B14F-4D97-AF65-F5344CB8AC3E}">
        <p14:creationId xmlns:p14="http://schemas.microsoft.com/office/powerpoint/2010/main" val="343498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2251368" y="685800"/>
            <a:ext cx="7689265" cy="4660062"/>
          </a:xfrm>
          <a:custGeom>
            <a:avLst/>
            <a:gdLst/>
            <a:ahLst/>
            <a:cxnLst/>
            <a:rect l="l" t="t" r="r" b="b"/>
            <a:pathLst>
              <a:path w="11533897" h="6484723">
                <a:moveTo>
                  <a:pt x="0" y="0"/>
                </a:moveTo>
                <a:lnTo>
                  <a:pt x="11533896" y="0"/>
                </a:lnTo>
                <a:lnTo>
                  <a:pt x="11533896" y="6484723"/>
                </a:lnTo>
                <a:lnTo>
                  <a:pt x="0" y="6484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8917597" y="-589941"/>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343981" y="5235937"/>
            <a:ext cx="3512343" cy="1622063"/>
          </a:xfrm>
          <a:custGeom>
            <a:avLst/>
            <a:gdLst/>
            <a:ahLst/>
            <a:cxnLst/>
            <a:rect l="l" t="t" r="r" b="b"/>
            <a:pathLst>
              <a:path w="5268514" h="2433095">
                <a:moveTo>
                  <a:pt x="0" y="0"/>
                </a:moveTo>
                <a:lnTo>
                  <a:pt x="5268514" y="0"/>
                </a:lnTo>
                <a:lnTo>
                  <a:pt x="5268514" y="2433095"/>
                </a:lnTo>
                <a:lnTo>
                  <a:pt x="0" y="24330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0863027" y="3900748"/>
            <a:ext cx="2544011" cy="2146220"/>
          </a:xfrm>
          <a:custGeom>
            <a:avLst/>
            <a:gdLst/>
            <a:ahLst/>
            <a:cxnLst/>
            <a:rect l="l" t="t" r="r" b="b"/>
            <a:pathLst>
              <a:path w="3816017" h="3219330">
                <a:moveTo>
                  <a:pt x="0" y="0"/>
                </a:moveTo>
                <a:lnTo>
                  <a:pt x="3816017" y="0"/>
                </a:lnTo>
                <a:lnTo>
                  <a:pt x="3816017" y="3219330"/>
                </a:lnTo>
                <a:lnTo>
                  <a:pt x="0" y="32193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flipH="1">
            <a:off x="7923646" y="3458680"/>
            <a:ext cx="3582554" cy="3100538"/>
          </a:xfrm>
          <a:custGeom>
            <a:avLst/>
            <a:gdLst/>
            <a:ahLst/>
            <a:cxnLst/>
            <a:rect l="l" t="t" r="r" b="b"/>
            <a:pathLst>
              <a:path w="5373831" h="4650807">
                <a:moveTo>
                  <a:pt x="5373831" y="0"/>
                </a:moveTo>
                <a:lnTo>
                  <a:pt x="0" y="0"/>
                </a:lnTo>
                <a:lnTo>
                  <a:pt x="0" y="4650806"/>
                </a:lnTo>
                <a:lnTo>
                  <a:pt x="5373831" y="4650806"/>
                </a:lnTo>
                <a:lnTo>
                  <a:pt x="5373831"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1728717"/>
            <a:ext cx="3823648" cy="5129283"/>
          </a:xfrm>
          <a:custGeom>
            <a:avLst/>
            <a:gdLst/>
            <a:ahLst/>
            <a:cxnLst/>
            <a:rect l="l" t="t" r="r" b="b"/>
            <a:pathLst>
              <a:path w="5735472" h="7693925">
                <a:moveTo>
                  <a:pt x="0" y="0"/>
                </a:moveTo>
                <a:lnTo>
                  <a:pt x="5735472" y="0"/>
                </a:lnTo>
                <a:lnTo>
                  <a:pt x="5735472" y="7693925"/>
                </a:lnTo>
                <a:lnTo>
                  <a:pt x="0" y="76939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932599"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318769" y="685800"/>
            <a:ext cx="932599" cy="427300"/>
          </a:xfrm>
          <a:custGeom>
            <a:avLst/>
            <a:gdLst/>
            <a:ahLst/>
            <a:cxnLst/>
            <a:rect l="l" t="t" r="r" b="b"/>
            <a:pathLst>
              <a:path w="1398898" h="640950">
                <a:moveTo>
                  <a:pt x="0" y="0"/>
                </a:moveTo>
                <a:lnTo>
                  <a:pt x="1398899" y="0"/>
                </a:lnTo>
                <a:lnTo>
                  <a:pt x="1398899" y="640950"/>
                </a:lnTo>
                <a:lnTo>
                  <a:pt x="0" y="64095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4764117">
            <a:off x="7581366" y="565883"/>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2720339" y="1783256"/>
            <a:ext cx="6751319" cy="2708434"/>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C00000"/>
                </a:solidFill>
                <a:effectLst/>
                <a:uLnTx/>
                <a:uFillTx/>
                <a:latin typeface="The Serif Hand Black" panose="03070902030502020204" pitchFamily="66" charset="0"/>
                <a:ea typeface="ดองเต่า"/>
                <a:cs typeface="ดองเต่า"/>
                <a:sym typeface="ดองเต่า"/>
              </a:rPr>
              <a:t>VIETNAMESE LIFESTYLE: THEN AND NOW</a:t>
            </a:r>
          </a:p>
        </p:txBody>
      </p:sp>
      <p:sp>
        <p:nvSpPr>
          <p:cNvPr id="13" name="TextBox 14">
            <a:extLst>
              <a:ext uri="{FF2B5EF4-FFF2-40B4-BE49-F238E27FC236}">
                <a16:creationId xmlns:a16="http://schemas.microsoft.com/office/drawing/2014/main" id="{C9C99F2E-C782-7990-B4AA-BCD49D62D6E3}"/>
              </a:ext>
            </a:extLst>
          </p:cNvPr>
          <p:cNvSpPr txBox="1"/>
          <p:nvPr/>
        </p:nvSpPr>
        <p:spPr>
          <a:xfrm>
            <a:off x="5331620" y="1100081"/>
            <a:ext cx="3594531" cy="713272"/>
          </a:xfrm>
          <a:prstGeom prst="rect">
            <a:avLst/>
          </a:prstGeom>
        </p:spPr>
        <p:txBody>
          <a:bodyPr lIns="0" tIns="0" rIns="0" bIns="0" rtlCol="0" anchor="t">
            <a:spAutoFit/>
          </a:bodyPr>
          <a:lstStyle/>
          <a:p>
            <a:pPr defTabSz="609630">
              <a:lnSpc>
                <a:spcPts val="6067"/>
              </a:lnSpc>
            </a:pPr>
            <a:r>
              <a:rPr lang="en-US" sz="4334" dirty="0">
                <a:solidFill>
                  <a:srgbClr val="196C56"/>
                </a:solidFill>
                <a:latin typeface="ดองเต่า Bold"/>
                <a:ea typeface="ดองเต่า Bold"/>
                <a:cs typeface="ดองเต่า Bold"/>
                <a:sym typeface="ดองเต่า Bold"/>
              </a:rPr>
              <a:t>Unit 6:</a:t>
            </a:r>
          </a:p>
        </p:txBody>
      </p:sp>
      <p:sp>
        <p:nvSpPr>
          <p:cNvPr id="14" name="TextBox 14">
            <a:extLst>
              <a:ext uri="{FF2B5EF4-FFF2-40B4-BE49-F238E27FC236}">
                <a16:creationId xmlns:a16="http://schemas.microsoft.com/office/drawing/2014/main" id="{A3DB854F-5E17-D8D7-2559-81EE3DBD954D}"/>
              </a:ext>
            </a:extLst>
          </p:cNvPr>
          <p:cNvSpPr txBox="1"/>
          <p:nvPr/>
        </p:nvSpPr>
        <p:spPr>
          <a:xfrm>
            <a:off x="4083585" y="4362042"/>
            <a:ext cx="5285650" cy="713272"/>
          </a:xfrm>
          <a:prstGeom prst="rect">
            <a:avLst/>
          </a:prstGeom>
        </p:spPr>
        <p:txBody>
          <a:bodyPr wrap="square" lIns="0" tIns="0" rIns="0" bIns="0" rtlCol="0" anchor="t">
            <a:spAutoFit/>
          </a:bodyPr>
          <a:lstStyle/>
          <a:p>
            <a:pPr defTabSz="609630">
              <a:lnSpc>
                <a:spcPts val="6067"/>
              </a:lnSpc>
            </a:pPr>
            <a:r>
              <a:rPr lang="en-US" sz="4334" dirty="0">
                <a:solidFill>
                  <a:srgbClr val="196C56"/>
                </a:solidFill>
                <a:latin typeface="ดองเต่า Bold"/>
                <a:ea typeface="ดองเต่า Bold"/>
                <a:cs typeface="ดองเต่า Bold"/>
                <a:sym typeface="ดองเต่า Bold"/>
              </a:rPr>
              <a:t>Lesson 5: Skills 1</a:t>
            </a:r>
          </a:p>
        </p:txBody>
      </p:sp>
    </p:spTree>
    <p:extLst>
      <p:ext uri="{BB962C8B-B14F-4D97-AF65-F5344CB8AC3E}">
        <p14:creationId xmlns:p14="http://schemas.microsoft.com/office/powerpoint/2010/main" val="27970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8917597" y="-589941"/>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defTabSz="609630"/>
            <a:endParaRPr lang="en-US" sz="1200">
              <a:solidFill>
                <a:prstClr val="black"/>
              </a:solidFill>
              <a:latin typeface="Calibri"/>
            </a:endParaRPr>
          </a:p>
        </p:txBody>
      </p:sp>
      <p:sp>
        <p:nvSpPr>
          <p:cNvPr id="4" name="Freeform 4"/>
          <p:cNvSpPr/>
          <p:nvPr/>
        </p:nvSpPr>
        <p:spPr>
          <a:xfrm>
            <a:off x="-113200" y="4378044"/>
            <a:ext cx="2652650" cy="1794156"/>
          </a:xfrm>
          <a:custGeom>
            <a:avLst/>
            <a:gdLst/>
            <a:ahLst/>
            <a:cxnLst/>
            <a:rect l="l" t="t" r="r" b="b"/>
            <a:pathLst>
              <a:path w="3978975" h="2691234">
                <a:moveTo>
                  <a:pt x="0" y="0"/>
                </a:moveTo>
                <a:lnTo>
                  <a:pt x="3978976" y="0"/>
                </a:lnTo>
                <a:lnTo>
                  <a:pt x="3978976" y="2691234"/>
                </a:lnTo>
                <a:lnTo>
                  <a:pt x="0" y="26912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1684" y="1185087"/>
            <a:ext cx="10851511" cy="5485400"/>
          </a:xfrm>
          <a:custGeom>
            <a:avLst/>
            <a:gdLst/>
            <a:ahLst/>
            <a:cxnLst/>
            <a:rect l="l" t="t" r="r" b="b"/>
            <a:pathLst>
              <a:path w="12557955" h="7060481">
                <a:moveTo>
                  <a:pt x="0" y="0"/>
                </a:moveTo>
                <a:lnTo>
                  <a:pt x="12557956" y="0"/>
                </a:lnTo>
                <a:lnTo>
                  <a:pt x="12557956" y="7060481"/>
                </a:lnTo>
                <a:lnTo>
                  <a:pt x="0" y="7060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4764117">
            <a:off x="3735329" y="4941555"/>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2371058" y="2167419"/>
            <a:ext cx="2090549" cy="7010988"/>
          </a:xfrm>
          <a:custGeom>
            <a:avLst/>
            <a:gdLst/>
            <a:ahLst/>
            <a:cxnLst/>
            <a:rect l="l" t="t" r="r" b="b"/>
            <a:pathLst>
              <a:path w="3135824" h="10516482">
                <a:moveTo>
                  <a:pt x="0" y="0"/>
                </a:moveTo>
                <a:lnTo>
                  <a:pt x="3135824" y="0"/>
                </a:lnTo>
                <a:lnTo>
                  <a:pt x="3135824" y="10516482"/>
                </a:lnTo>
                <a:lnTo>
                  <a:pt x="0" y="105164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10863027" y="3804221"/>
            <a:ext cx="2544011" cy="2146220"/>
          </a:xfrm>
          <a:custGeom>
            <a:avLst/>
            <a:gdLst/>
            <a:ahLst/>
            <a:cxnLst/>
            <a:rect l="l" t="t" r="r" b="b"/>
            <a:pathLst>
              <a:path w="3816017" h="3219330">
                <a:moveTo>
                  <a:pt x="0" y="0"/>
                </a:moveTo>
                <a:lnTo>
                  <a:pt x="3816017" y="0"/>
                </a:lnTo>
                <a:lnTo>
                  <a:pt x="3816017" y="3219330"/>
                </a:lnTo>
                <a:lnTo>
                  <a:pt x="0" y="321933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9687511" y="3429000"/>
            <a:ext cx="2760972" cy="4321879"/>
          </a:xfrm>
          <a:custGeom>
            <a:avLst/>
            <a:gdLst/>
            <a:ahLst/>
            <a:cxnLst/>
            <a:rect l="l" t="t" r="r" b="b"/>
            <a:pathLst>
              <a:path w="5877014" h="5706046">
                <a:moveTo>
                  <a:pt x="0" y="0"/>
                </a:moveTo>
                <a:lnTo>
                  <a:pt x="5877014" y="0"/>
                </a:lnTo>
                <a:lnTo>
                  <a:pt x="5877014" y="5706047"/>
                </a:lnTo>
                <a:lnTo>
                  <a:pt x="0" y="570604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289045" y="222195"/>
            <a:ext cx="9136251" cy="1120884"/>
          </a:xfrm>
          <a:prstGeom prst="rect">
            <a:avLst/>
          </a:prstGeom>
        </p:spPr>
        <p:txBody>
          <a:bodyPr wrap="square" lIns="0" tIns="0" rIns="0" bIns="0" rtlCol="0" anchor="t">
            <a:spAutoFit/>
          </a:bodyPr>
          <a:lstStyle/>
          <a:p>
            <a:pPr defTabSz="609630">
              <a:lnSpc>
                <a:spcPts val="4334"/>
              </a:lnSpc>
            </a:pPr>
            <a:r>
              <a:rPr lang="en-US" sz="4800" dirty="0">
                <a:solidFill>
                  <a:srgbClr val="FF0000"/>
                </a:solidFill>
                <a:latin typeface="The Serif Hand Black" panose="03070902030502020204" pitchFamily="66" charset="0"/>
                <a:ea typeface="ดองเต่า Bold"/>
                <a:cs typeface="ดองเต่า Bold"/>
                <a:sym typeface="ดองเต่า Bold"/>
              </a:rPr>
              <a:t>1. Work in groups. Discuss if each of the following phrases describes past or present learning.</a:t>
            </a:r>
          </a:p>
        </p:txBody>
      </p:sp>
      <p:sp>
        <p:nvSpPr>
          <p:cNvPr id="12" name="Freeform 12"/>
          <p:cNvSpPr/>
          <p:nvPr/>
        </p:nvSpPr>
        <p:spPr>
          <a:xfrm>
            <a:off x="3972353" y="5235937"/>
            <a:ext cx="3512343" cy="1622063"/>
          </a:xfrm>
          <a:custGeom>
            <a:avLst/>
            <a:gdLst/>
            <a:ahLst/>
            <a:cxnLst/>
            <a:rect l="l" t="t" r="r" b="b"/>
            <a:pathLst>
              <a:path w="5268514" h="2433095">
                <a:moveTo>
                  <a:pt x="0" y="0"/>
                </a:moveTo>
                <a:lnTo>
                  <a:pt x="5268514" y="0"/>
                </a:lnTo>
                <a:lnTo>
                  <a:pt x="5268514" y="2433095"/>
                </a:lnTo>
                <a:lnTo>
                  <a:pt x="0" y="24330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7520593" y="607992"/>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a:off x="9018848" y="123808"/>
            <a:ext cx="932599" cy="427300"/>
          </a:xfrm>
          <a:custGeom>
            <a:avLst/>
            <a:gdLst/>
            <a:ahLst/>
            <a:cxnLst/>
            <a:rect l="l" t="t" r="r" b="b"/>
            <a:pathLst>
              <a:path w="1398898" h="640950">
                <a:moveTo>
                  <a:pt x="0" y="0"/>
                </a:moveTo>
                <a:lnTo>
                  <a:pt x="1398899" y="0"/>
                </a:lnTo>
                <a:lnTo>
                  <a:pt x="1398899" y="640950"/>
                </a:lnTo>
                <a:lnTo>
                  <a:pt x="0" y="64095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graphicFrame>
        <p:nvGraphicFramePr>
          <p:cNvPr id="15" name="Table 14">
            <a:extLst>
              <a:ext uri="{FF2B5EF4-FFF2-40B4-BE49-F238E27FC236}">
                <a16:creationId xmlns:a16="http://schemas.microsoft.com/office/drawing/2014/main" id="{CBA08EB9-7C1D-C306-F8AB-EC3170DC9820}"/>
              </a:ext>
            </a:extLst>
          </p:cNvPr>
          <p:cNvGraphicFramePr>
            <a:graphicFrameLocks noGrp="1"/>
          </p:cNvGraphicFramePr>
          <p:nvPr>
            <p:extLst>
              <p:ext uri="{D42A27DB-BD31-4B8C-83A1-F6EECF244321}">
                <p14:modId xmlns:p14="http://schemas.microsoft.com/office/powerpoint/2010/main" val="3097588769"/>
              </p:ext>
            </p:extLst>
          </p:nvPr>
        </p:nvGraphicFramePr>
        <p:xfrm>
          <a:off x="422031" y="1602066"/>
          <a:ext cx="9063116" cy="4358640"/>
        </p:xfrm>
        <a:graphic>
          <a:graphicData uri="http://schemas.openxmlformats.org/drawingml/2006/table">
            <a:tbl>
              <a:tblPr firstRow="1" bandRow="1">
                <a:tableStyleId>{2D5ABB26-0587-4C30-8999-92F81FD0307C}</a:tableStyleId>
              </a:tblPr>
              <a:tblGrid>
                <a:gridCol w="5350342">
                  <a:extLst>
                    <a:ext uri="{9D8B030D-6E8A-4147-A177-3AD203B41FA5}">
                      <a16:colId xmlns:a16="http://schemas.microsoft.com/office/drawing/2014/main" val="2031500191"/>
                    </a:ext>
                  </a:extLst>
                </a:gridCol>
                <a:gridCol w="1899139">
                  <a:extLst>
                    <a:ext uri="{9D8B030D-6E8A-4147-A177-3AD203B41FA5}">
                      <a16:colId xmlns:a16="http://schemas.microsoft.com/office/drawing/2014/main" val="1710253927"/>
                    </a:ext>
                  </a:extLst>
                </a:gridCol>
                <a:gridCol w="1813635">
                  <a:extLst>
                    <a:ext uri="{9D8B030D-6E8A-4147-A177-3AD203B41FA5}">
                      <a16:colId xmlns:a16="http://schemas.microsoft.com/office/drawing/2014/main" val="2249774369"/>
                    </a:ext>
                  </a:extLst>
                </a:gridCol>
              </a:tblGrid>
              <a:tr h="370840">
                <a:tc>
                  <a:txBody>
                    <a:bodyPr/>
                    <a:lstStyle/>
                    <a:p>
                      <a:endParaRPr lang="en-US" sz="3200" dirty="0">
                        <a:latin typeface="Book Antiqua" panose="02040602050305030304" pitchFamily="18" charset="0"/>
                      </a:endParaRPr>
                    </a:p>
                  </a:txBody>
                  <a:tcPr/>
                </a:tc>
                <a:tc>
                  <a:txBody>
                    <a:bodyPr/>
                    <a:lstStyle/>
                    <a:p>
                      <a:pPr algn="ctr"/>
                      <a:r>
                        <a:rPr lang="en-US" sz="3200" dirty="0">
                          <a:solidFill>
                            <a:srgbClr val="00B050"/>
                          </a:solidFill>
                          <a:latin typeface="Book Antiqua" panose="02040602050305030304" pitchFamily="18" charset="0"/>
                        </a:rPr>
                        <a:t>Past learning</a:t>
                      </a:r>
                    </a:p>
                  </a:txBody>
                  <a:tcPr/>
                </a:tc>
                <a:tc>
                  <a:txBody>
                    <a:bodyPr/>
                    <a:lstStyle/>
                    <a:p>
                      <a:pPr algn="ctr"/>
                      <a:r>
                        <a:rPr lang="en-US" sz="3200" dirty="0">
                          <a:solidFill>
                            <a:srgbClr val="00B050"/>
                          </a:solidFill>
                          <a:latin typeface="Book Antiqua" panose="02040602050305030304" pitchFamily="18" charset="0"/>
                        </a:rPr>
                        <a:t>Present learning</a:t>
                      </a:r>
                    </a:p>
                  </a:txBody>
                  <a:tcPr/>
                </a:tc>
                <a:extLst>
                  <a:ext uri="{0D108BD9-81ED-4DB2-BD59-A6C34878D82A}">
                    <a16:rowId xmlns:a16="http://schemas.microsoft.com/office/drawing/2014/main" val="4243124527"/>
                  </a:ext>
                </a:extLst>
              </a:tr>
              <a:tr h="370840">
                <a:tc>
                  <a:txBody>
                    <a:bodyPr/>
                    <a:lstStyle/>
                    <a:p>
                      <a:r>
                        <a:rPr lang="en-US" sz="3200" dirty="0">
                          <a:solidFill>
                            <a:srgbClr val="00B050"/>
                          </a:solidFill>
                          <a:latin typeface="Book Antiqua" panose="02040602050305030304" pitchFamily="18" charset="0"/>
                        </a:rPr>
                        <a:t>1. </a:t>
                      </a:r>
                      <a:r>
                        <a:rPr lang="en-US" sz="3200" dirty="0">
                          <a:latin typeface="Book Antiqua" panose="02040602050305030304" pitchFamily="18" charset="0"/>
                        </a:rPr>
                        <a:t>Depending on textbooks</a:t>
                      </a:r>
                    </a:p>
                  </a:txBody>
                  <a:tcPr/>
                </a:tc>
                <a:tc>
                  <a:txBody>
                    <a:bodyPr/>
                    <a:lstStyle/>
                    <a:p>
                      <a:endParaRPr lang="en-US" sz="3200">
                        <a:latin typeface="Book Antiqua" panose="02040602050305030304" pitchFamily="18" charset="0"/>
                      </a:endParaRPr>
                    </a:p>
                  </a:txBody>
                  <a:tcPr/>
                </a:tc>
                <a:tc>
                  <a:txBody>
                    <a:bodyPr/>
                    <a:lstStyle/>
                    <a:p>
                      <a:endParaRPr lang="en-US" sz="3200">
                        <a:latin typeface="Book Antiqua" panose="02040602050305030304" pitchFamily="18" charset="0"/>
                      </a:endParaRPr>
                    </a:p>
                  </a:txBody>
                  <a:tcPr/>
                </a:tc>
                <a:extLst>
                  <a:ext uri="{0D108BD9-81ED-4DB2-BD59-A6C34878D82A}">
                    <a16:rowId xmlns:a16="http://schemas.microsoft.com/office/drawing/2014/main" val="2203842460"/>
                  </a:ext>
                </a:extLst>
              </a:tr>
              <a:tr h="370840">
                <a:tc>
                  <a:txBody>
                    <a:bodyPr/>
                    <a:lstStyle/>
                    <a:p>
                      <a:r>
                        <a:rPr lang="en-US" sz="3200" dirty="0">
                          <a:solidFill>
                            <a:srgbClr val="00B050"/>
                          </a:solidFill>
                          <a:latin typeface="Book Antiqua" panose="02040602050305030304" pitchFamily="18" charset="0"/>
                        </a:rPr>
                        <a:t>2. </a:t>
                      </a:r>
                      <a:r>
                        <a:rPr lang="en-US" sz="3200" dirty="0">
                          <a:latin typeface="Book Antiqua" panose="02040602050305030304" pitchFamily="18" charset="0"/>
                        </a:rPr>
                        <a:t>Using the Internet </a:t>
                      </a:r>
                    </a:p>
                  </a:txBody>
                  <a:tcPr/>
                </a:tc>
                <a:tc>
                  <a:txBody>
                    <a:bodyPr/>
                    <a:lstStyle/>
                    <a:p>
                      <a:endParaRPr lang="en-US" sz="3200">
                        <a:latin typeface="Book Antiqua" panose="02040602050305030304" pitchFamily="18" charset="0"/>
                      </a:endParaRPr>
                    </a:p>
                  </a:txBody>
                  <a:tcPr/>
                </a:tc>
                <a:tc>
                  <a:txBody>
                    <a:bodyPr/>
                    <a:lstStyle/>
                    <a:p>
                      <a:endParaRPr lang="en-US" sz="3200" dirty="0">
                        <a:latin typeface="Book Antiqua" panose="02040602050305030304" pitchFamily="18" charset="0"/>
                      </a:endParaRPr>
                    </a:p>
                  </a:txBody>
                  <a:tcPr/>
                </a:tc>
                <a:extLst>
                  <a:ext uri="{0D108BD9-81ED-4DB2-BD59-A6C34878D82A}">
                    <a16:rowId xmlns:a16="http://schemas.microsoft.com/office/drawing/2014/main" val="3655802774"/>
                  </a:ext>
                </a:extLst>
              </a:tr>
              <a:tr h="370840">
                <a:tc>
                  <a:txBody>
                    <a:bodyPr/>
                    <a:lstStyle/>
                    <a:p>
                      <a:r>
                        <a:rPr lang="en-US" sz="3200" dirty="0">
                          <a:solidFill>
                            <a:srgbClr val="00B050"/>
                          </a:solidFill>
                          <a:latin typeface="Book Antiqua" panose="02040602050305030304" pitchFamily="18" charset="0"/>
                        </a:rPr>
                        <a:t>3. </a:t>
                      </a:r>
                      <a:r>
                        <a:rPr lang="en-US" sz="3200" dirty="0">
                          <a:latin typeface="Book Antiqua" panose="02040602050305030304" pitchFamily="18" charset="0"/>
                        </a:rPr>
                        <a:t>Learning under an oil lamp</a:t>
                      </a:r>
                    </a:p>
                  </a:txBody>
                  <a:tcPr/>
                </a:tc>
                <a:tc>
                  <a:txBody>
                    <a:bodyPr/>
                    <a:lstStyle/>
                    <a:p>
                      <a:endParaRPr lang="en-US" sz="3200">
                        <a:latin typeface="Book Antiqua" panose="02040602050305030304" pitchFamily="18" charset="0"/>
                      </a:endParaRPr>
                    </a:p>
                  </a:txBody>
                  <a:tcPr/>
                </a:tc>
                <a:tc>
                  <a:txBody>
                    <a:bodyPr/>
                    <a:lstStyle/>
                    <a:p>
                      <a:endParaRPr lang="en-US" sz="3200">
                        <a:latin typeface="Book Antiqua" panose="02040602050305030304" pitchFamily="18" charset="0"/>
                      </a:endParaRPr>
                    </a:p>
                  </a:txBody>
                  <a:tcPr/>
                </a:tc>
                <a:extLst>
                  <a:ext uri="{0D108BD9-81ED-4DB2-BD59-A6C34878D82A}">
                    <a16:rowId xmlns:a16="http://schemas.microsoft.com/office/drawing/2014/main" val="2426360355"/>
                  </a:ext>
                </a:extLst>
              </a:tr>
              <a:tr h="370840">
                <a:tc>
                  <a:txBody>
                    <a:bodyPr/>
                    <a:lstStyle/>
                    <a:p>
                      <a:r>
                        <a:rPr lang="en-US" sz="3200" dirty="0">
                          <a:solidFill>
                            <a:srgbClr val="00B050"/>
                          </a:solidFill>
                          <a:latin typeface="Book Antiqua" panose="02040602050305030304" pitchFamily="18" charset="0"/>
                        </a:rPr>
                        <a:t>4. </a:t>
                      </a:r>
                      <a:r>
                        <a:rPr lang="en-US" sz="3200" dirty="0">
                          <a:latin typeface="Book Antiqua" panose="02040602050305030304" pitchFamily="18" charset="0"/>
                        </a:rPr>
                        <a:t>Being independent and active </a:t>
                      </a:r>
                    </a:p>
                  </a:txBody>
                  <a:tcPr/>
                </a:tc>
                <a:tc>
                  <a:txBody>
                    <a:bodyPr/>
                    <a:lstStyle/>
                    <a:p>
                      <a:endParaRPr lang="en-US" sz="3200">
                        <a:latin typeface="Book Antiqua" panose="02040602050305030304" pitchFamily="18" charset="0"/>
                      </a:endParaRPr>
                    </a:p>
                  </a:txBody>
                  <a:tcPr/>
                </a:tc>
                <a:tc>
                  <a:txBody>
                    <a:bodyPr/>
                    <a:lstStyle/>
                    <a:p>
                      <a:endParaRPr lang="en-US" sz="3200" dirty="0">
                        <a:latin typeface="Book Antiqua" panose="02040602050305030304" pitchFamily="18" charset="0"/>
                      </a:endParaRPr>
                    </a:p>
                  </a:txBody>
                  <a:tcPr/>
                </a:tc>
                <a:extLst>
                  <a:ext uri="{0D108BD9-81ED-4DB2-BD59-A6C34878D82A}">
                    <a16:rowId xmlns:a16="http://schemas.microsoft.com/office/drawing/2014/main" val="2931554760"/>
                  </a:ext>
                </a:extLst>
              </a:tr>
            </a:tbl>
          </a:graphicData>
        </a:graphic>
      </p:graphicFrame>
      <p:sp>
        <p:nvSpPr>
          <p:cNvPr id="16" name="Rectangle: Rounded Corners 15">
            <a:extLst>
              <a:ext uri="{FF2B5EF4-FFF2-40B4-BE49-F238E27FC236}">
                <a16:creationId xmlns:a16="http://schemas.microsoft.com/office/drawing/2014/main" id="{EB06E484-1098-6621-CC78-F46BB19D9E66}"/>
              </a:ext>
            </a:extLst>
          </p:cNvPr>
          <p:cNvSpPr/>
          <p:nvPr/>
        </p:nvSpPr>
        <p:spPr>
          <a:xfrm>
            <a:off x="6428277" y="2649415"/>
            <a:ext cx="492369" cy="468692"/>
          </a:xfrm>
          <a:prstGeom prst="roundRect">
            <a:avLst/>
          </a:prstGeom>
          <a:solidFill>
            <a:srgbClr val="F9DE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EA36CC8-D3DE-7624-726F-249B53E85B13}"/>
              </a:ext>
            </a:extLst>
          </p:cNvPr>
          <p:cNvSpPr/>
          <p:nvPr/>
        </p:nvSpPr>
        <p:spPr>
          <a:xfrm>
            <a:off x="8173286" y="2655907"/>
            <a:ext cx="492369" cy="468692"/>
          </a:xfrm>
          <a:prstGeom prst="roundRect">
            <a:avLst/>
          </a:prstGeom>
          <a:solidFill>
            <a:srgbClr val="F9DE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40ADEF0-42A1-F8C3-9C44-173DBBAAE0A4}"/>
              </a:ext>
            </a:extLst>
          </p:cNvPr>
          <p:cNvSpPr/>
          <p:nvPr/>
        </p:nvSpPr>
        <p:spPr>
          <a:xfrm>
            <a:off x="6428276" y="3316519"/>
            <a:ext cx="492369" cy="468692"/>
          </a:xfrm>
          <a:prstGeom prst="roundRect">
            <a:avLst/>
          </a:prstGeom>
          <a:solidFill>
            <a:srgbClr val="F9DE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7171065-2C3B-C976-7000-F1C054909662}"/>
              </a:ext>
            </a:extLst>
          </p:cNvPr>
          <p:cNvSpPr/>
          <p:nvPr/>
        </p:nvSpPr>
        <p:spPr>
          <a:xfrm>
            <a:off x="6405878" y="4005918"/>
            <a:ext cx="492369" cy="468692"/>
          </a:xfrm>
          <a:prstGeom prst="roundRect">
            <a:avLst/>
          </a:prstGeom>
          <a:solidFill>
            <a:srgbClr val="F9DE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B693044-0443-FACD-C30E-1DA7032FA678}"/>
              </a:ext>
            </a:extLst>
          </p:cNvPr>
          <p:cNvSpPr/>
          <p:nvPr/>
        </p:nvSpPr>
        <p:spPr>
          <a:xfrm>
            <a:off x="6405877" y="4915155"/>
            <a:ext cx="492369" cy="468692"/>
          </a:xfrm>
          <a:prstGeom prst="roundRect">
            <a:avLst/>
          </a:prstGeom>
          <a:solidFill>
            <a:srgbClr val="F9DE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5A3B0715-2E6C-CFB6-D7E6-E5B68BBD8085}"/>
              </a:ext>
            </a:extLst>
          </p:cNvPr>
          <p:cNvSpPr/>
          <p:nvPr/>
        </p:nvSpPr>
        <p:spPr>
          <a:xfrm>
            <a:off x="8173286" y="3336553"/>
            <a:ext cx="492369" cy="468692"/>
          </a:xfrm>
          <a:prstGeom prst="roundRect">
            <a:avLst/>
          </a:prstGeom>
          <a:solidFill>
            <a:srgbClr val="F9DE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33DFE869-F5FA-004A-63FD-541007606D96}"/>
              </a:ext>
            </a:extLst>
          </p:cNvPr>
          <p:cNvSpPr/>
          <p:nvPr/>
        </p:nvSpPr>
        <p:spPr>
          <a:xfrm>
            <a:off x="8173285" y="4022276"/>
            <a:ext cx="492369" cy="468692"/>
          </a:xfrm>
          <a:prstGeom prst="roundRect">
            <a:avLst/>
          </a:prstGeom>
          <a:solidFill>
            <a:srgbClr val="F9DE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0B53088D-A74E-2877-6C9B-33A407B98A47}"/>
              </a:ext>
            </a:extLst>
          </p:cNvPr>
          <p:cNvSpPr/>
          <p:nvPr/>
        </p:nvSpPr>
        <p:spPr>
          <a:xfrm>
            <a:off x="8173285" y="4934957"/>
            <a:ext cx="492369" cy="468692"/>
          </a:xfrm>
          <a:prstGeom prst="roundRect">
            <a:avLst/>
          </a:prstGeom>
          <a:solidFill>
            <a:srgbClr val="F9DE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raphic 24" descr="Badge Tick1 with solid fill">
            <a:extLst>
              <a:ext uri="{FF2B5EF4-FFF2-40B4-BE49-F238E27FC236}">
                <a16:creationId xmlns:a16="http://schemas.microsoft.com/office/drawing/2014/main" id="{7346D2CF-858D-F803-7B0B-8E97FBE16F73}"/>
              </a:ext>
            </a:extLst>
          </p:cNvPr>
          <p:cNvSpPr/>
          <p:nvPr/>
        </p:nvSpPr>
        <p:spPr>
          <a:xfrm>
            <a:off x="6451397" y="2664958"/>
            <a:ext cx="461826" cy="500043"/>
          </a:xfrm>
          <a:custGeom>
            <a:avLst/>
            <a:gdLst>
              <a:gd name="connsiteX0" fmla="*/ 238784 w 477568"/>
              <a:gd name="connsiteY0" fmla="*/ 0 h 477568"/>
              <a:gd name="connsiteX1" fmla="*/ 0 w 477568"/>
              <a:gd name="connsiteY1" fmla="*/ 238784 h 477568"/>
              <a:gd name="connsiteX2" fmla="*/ 238784 w 477568"/>
              <a:gd name="connsiteY2" fmla="*/ 477569 h 477568"/>
              <a:gd name="connsiteX3" fmla="*/ 477569 w 477568"/>
              <a:gd name="connsiteY3" fmla="*/ 238784 h 477568"/>
              <a:gd name="connsiteX4" fmla="*/ 477569 w 477568"/>
              <a:gd name="connsiteY4" fmla="*/ 238765 h 477568"/>
              <a:gd name="connsiteX5" fmla="*/ 238967 w 477568"/>
              <a:gd name="connsiteY5" fmla="*/ 0 h 477568"/>
              <a:gd name="connsiteX6" fmla="*/ 238784 w 477568"/>
              <a:gd name="connsiteY6" fmla="*/ 0 h 477568"/>
              <a:gd name="connsiteX7" fmla="*/ 296627 w 477568"/>
              <a:gd name="connsiteY7" fmla="*/ 250189 h 477568"/>
              <a:gd name="connsiteX8" fmla="*/ 191630 w 477568"/>
              <a:gd name="connsiteY8" fmla="*/ 355294 h 477568"/>
              <a:gd name="connsiteX9" fmla="*/ 101659 w 477568"/>
              <a:gd name="connsiteY9" fmla="*/ 265323 h 477568"/>
              <a:gd name="connsiteX10" fmla="*/ 131718 w 477568"/>
              <a:gd name="connsiteY10" fmla="*/ 235263 h 477568"/>
              <a:gd name="connsiteX11" fmla="*/ 191630 w 477568"/>
              <a:gd name="connsiteY11" fmla="*/ 295175 h 477568"/>
              <a:gd name="connsiteX12" fmla="*/ 278394 w 477568"/>
              <a:gd name="connsiteY12" fmla="*/ 207285 h 477568"/>
              <a:gd name="connsiteX13" fmla="*/ 352842 w 477568"/>
              <a:gd name="connsiteY13" fmla="*/ 133781 h 477568"/>
              <a:gd name="connsiteX14" fmla="*/ 355551 w 477568"/>
              <a:gd name="connsiteY14" fmla="*/ 131266 h 477568"/>
              <a:gd name="connsiteX15" fmla="*/ 358066 w 477568"/>
              <a:gd name="connsiteY15" fmla="*/ 128550 h 477568"/>
              <a:gd name="connsiteX16" fmla="*/ 388547 w 477568"/>
              <a:gd name="connsiteY16" fmla="*/ 158609 h 477568"/>
              <a:gd name="connsiteX17" fmla="*/ 296621 w 477568"/>
              <a:gd name="connsiteY17" fmla="*/ 250171 h 47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7568" h="477568">
                <a:moveTo>
                  <a:pt x="238784" y="0"/>
                </a:moveTo>
                <a:cubicBezTo>
                  <a:pt x="106907" y="0"/>
                  <a:pt x="0" y="106907"/>
                  <a:pt x="0" y="238784"/>
                </a:cubicBezTo>
                <a:cubicBezTo>
                  <a:pt x="0" y="370661"/>
                  <a:pt x="106907" y="477569"/>
                  <a:pt x="238784" y="477569"/>
                </a:cubicBezTo>
                <a:cubicBezTo>
                  <a:pt x="370661" y="477569"/>
                  <a:pt x="477569" y="370661"/>
                  <a:pt x="477569" y="238784"/>
                </a:cubicBezTo>
                <a:cubicBezTo>
                  <a:pt x="477569" y="238778"/>
                  <a:pt x="477569" y="238772"/>
                  <a:pt x="477569" y="238765"/>
                </a:cubicBezTo>
                <a:cubicBezTo>
                  <a:pt x="477614" y="106944"/>
                  <a:pt x="370788" y="45"/>
                  <a:pt x="238967" y="0"/>
                </a:cubicBezTo>
                <a:cubicBezTo>
                  <a:pt x="238906" y="0"/>
                  <a:pt x="238845" y="0"/>
                  <a:pt x="238784" y="0"/>
                </a:cubicBezTo>
                <a:close/>
                <a:moveTo>
                  <a:pt x="296627" y="250189"/>
                </a:moveTo>
                <a:cubicBezTo>
                  <a:pt x="261838" y="284916"/>
                  <a:pt x="226838" y="319951"/>
                  <a:pt x="191630" y="355294"/>
                </a:cubicBezTo>
                <a:cubicBezTo>
                  <a:pt x="161710" y="325232"/>
                  <a:pt x="131720" y="295242"/>
                  <a:pt x="101659" y="265323"/>
                </a:cubicBezTo>
                <a:lnTo>
                  <a:pt x="131718" y="235263"/>
                </a:lnTo>
                <a:lnTo>
                  <a:pt x="191630" y="295175"/>
                </a:lnTo>
                <a:cubicBezTo>
                  <a:pt x="220715" y="265671"/>
                  <a:pt x="249636" y="236374"/>
                  <a:pt x="278394" y="207285"/>
                </a:cubicBezTo>
                <a:cubicBezTo>
                  <a:pt x="307133" y="178200"/>
                  <a:pt x="323034" y="162589"/>
                  <a:pt x="352842" y="133781"/>
                </a:cubicBezTo>
                <a:cubicBezTo>
                  <a:pt x="353678" y="132944"/>
                  <a:pt x="354577" y="132114"/>
                  <a:pt x="355551" y="131266"/>
                </a:cubicBezTo>
                <a:cubicBezTo>
                  <a:pt x="356496" y="130465"/>
                  <a:pt x="357340" y="129553"/>
                  <a:pt x="358066" y="128550"/>
                </a:cubicBezTo>
                <a:lnTo>
                  <a:pt x="388547" y="158609"/>
                </a:lnTo>
                <a:cubicBezTo>
                  <a:pt x="353143" y="193818"/>
                  <a:pt x="331415" y="215446"/>
                  <a:pt x="296621" y="250171"/>
                </a:cubicBezTo>
                <a:close/>
              </a:path>
            </a:pathLst>
          </a:custGeom>
          <a:solidFill>
            <a:srgbClr val="FF0000"/>
          </a:solidFill>
          <a:ln w="6251" cap="flat">
            <a:noFill/>
            <a:prstDash val="solid"/>
            <a:miter/>
          </a:ln>
        </p:spPr>
        <p:txBody>
          <a:bodyPr rtlCol="0" anchor="ctr"/>
          <a:lstStyle/>
          <a:p>
            <a:endParaRPr lang="en-US"/>
          </a:p>
        </p:txBody>
      </p:sp>
      <p:sp>
        <p:nvSpPr>
          <p:cNvPr id="27" name="Graphic 24" descr="Badge Tick1 with solid fill">
            <a:extLst>
              <a:ext uri="{FF2B5EF4-FFF2-40B4-BE49-F238E27FC236}">
                <a16:creationId xmlns:a16="http://schemas.microsoft.com/office/drawing/2014/main" id="{93433FD2-6D1F-CA07-4EA4-9ECAA7AB274C}"/>
              </a:ext>
            </a:extLst>
          </p:cNvPr>
          <p:cNvSpPr/>
          <p:nvPr/>
        </p:nvSpPr>
        <p:spPr>
          <a:xfrm>
            <a:off x="8222278" y="3354522"/>
            <a:ext cx="461826" cy="500043"/>
          </a:xfrm>
          <a:custGeom>
            <a:avLst/>
            <a:gdLst>
              <a:gd name="connsiteX0" fmla="*/ 238784 w 477568"/>
              <a:gd name="connsiteY0" fmla="*/ 0 h 477568"/>
              <a:gd name="connsiteX1" fmla="*/ 0 w 477568"/>
              <a:gd name="connsiteY1" fmla="*/ 238784 h 477568"/>
              <a:gd name="connsiteX2" fmla="*/ 238784 w 477568"/>
              <a:gd name="connsiteY2" fmla="*/ 477569 h 477568"/>
              <a:gd name="connsiteX3" fmla="*/ 477569 w 477568"/>
              <a:gd name="connsiteY3" fmla="*/ 238784 h 477568"/>
              <a:gd name="connsiteX4" fmla="*/ 477569 w 477568"/>
              <a:gd name="connsiteY4" fmla="*/ 238765 h 477568"/>
              <a:gd name="connsiteX5" fmla="*/ 238967 w 477568"/>
              <a:gd name="connsiteY5" fmla="*/ 0 h 477568"/>
              <a:gd name="connsiteX6" fmla="*/ 238784 w 477568"/>
              <a:gd name="connsiteY6" fmla="*/ 0 h 477568"/>
              <a:gd name="connsiteX7" fmla="*/ 296627 w 477568"/>
              <a:gd name="connsiteY7" fmla="*/ 250189 h 477568"/>
              <a:gd name="connsiteX8" fmla="*/ 191630 w 477568"/>
              <a:gd name="connsiteY8" fmla="*/ 355294 h 477568"/>
              <a:gd name="connsiteX9" fmla="*/ 101659 w 477568"/>
              <a:gd name="connsiteY9" fmla="*/ 265323 h 477568"/>
              <a:gd name="connsiteX10" fmla="*/ 131718 w 477568"/>
              <a:gd name="connsiteY10" fmla="*/ 235263 h 477568"/>
              <a:gd name="connsiteX11" fmla="*/ 191630 w 477568"/>
              <a:gd name="connsiteY11" fmla="*/ 295175 h 477568"/>
              <a:gd name="connsiteX12" fmla="*/ 278394 w 477568"/>
              <a:gd name="connsiteY12" fmla="*/ 207285 h 477568"/>
              <a:gd name="connsiteX13" fmla="*/ 352842 w 477568"/>
              <a:gd name="connsiteY13" fmla="*/ 133781 h 477568"/>
              <a:gd name="connsiteX14" fmla="*/ 355551 w 477568"/>
              <a:gd name="connsiteY14" fmla="*/ 131266 h 477568"/>
              <a:gd name="connsiteX15" fmla="*/ 358066 w 477568"/>
              <a:gd name="connsiteY15" fmla="*/ 128550 h 477568"/>
              <a:gd name="connsiteX16" fmla="*/ 388547 w 477568"/>
              <a:gd name="connsiteY16" fmla="*/ 158609 h 477568"/>
              <a:gd name="connsiteX17" fmla="*/ 296621 w 477568"/>
              <a:gd name="connsiteY17" fmla="*/ 250171 h 47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7568" h="477568">
                <a:moveTo>
                  <a:pt x="238784" y="0"/>
                </a:moveTo>
                <a:cubicBezTo>
                  <a:pt x="106907" y="0"/>
                  <a:pt x="0" y="106907"/>
                  <a:pt x="0" y="238784"/>
                </a:cubicBezTo>
                <a:cubicBezTo>
                  <a:pt x="0" y="370661"/>
                  <a:pt x="106907" y="477569"/>
                  <a:pt x="238784" y="477569"/>
                </a:cubicBezTo>
                <a:cubicBezTo>
                  <a:pt x="370661" y="477569"/>
                  <a:pt x="477569" y="370661"/>
                  <a:pt x="477569" y="238784"/>
                </a:cubicBezTo>
                <a:cubicBezTo>
                  <a:pt x="477569" y="238778"/>
                  <a:pt x="477569" y="238772"/>
                  <a:pt x="477569" y="238765"/>
                </a:cubicBezTo>
                <a:cubicBezTo>
                  <a:pt x="477614" y="106944"/>
                  <a:pt x="370788" y="45"/>
                  <a:pt x="238967" y="0"/>
                </a:cubicBezTo>
                <a:cubicBezTo>
                  <a:pt x="238906" y="0"/>
                  <a:pt x="238845" y="0"/>
                  <a:pt x="238784" y="0"/>
                </a:cubicBezTo>
                <a:close/>
                <a:moveTo>
                  <a:pt x="296627" y="250189"/>
                </a:moveTo>
                <a:cubicBezTo>
                  <a:pt x="261838" y="284916"/>
                  <a:pt x="226838" y="319951"/>
                  <a:pt x="191630" y="355294"/>
                </a:cubicBezTo>
                <a:cubicBezTo>
                  <a:pt x="161710" y="325232"/>
                  <a:pt x="131720" y="295242"/>
                  <a:pt x="101659" y="265323"/>
                </a:cubicBezTo>
                <a:lnTo>
                  <a:pt x="131718" y="235263"/>
                </a:lnTo>
                <a:lnTo>
                  <a:pt x="191630" y="295175"/>
                </a:lnTo>
                <a:cubicBezTo>
                  <a:pt x="220715" y="265671"/>
                  <a:pt x="249636" y="236374"/>
                  <a:pt x="278394" y="207285"/>
                </a:cubicBezTo>
                <a:cubicBezTo>
                  <a:pt x="307133" y="178200"/>
                  <a:pt x="323034" y="162589"/>
                  <a:pt x="352842" y="133781"/>
                </a:cubicBezTo>
                <a:cubicBezTo>
                  <a:pt x="353678" y="132944"/>
                  <a:pt x="354577" y="132114"/>
                  <a:pt x="355551" y="131266"/>
                </a:cubicBezTo>
                <a:cubicBezTo>
                  <a:pt x="356496" y="130465"/>
                  <a:pt x="357340" y="129553"/>
                  <a:pt x="358066" y="128550"/>
                </a:cubicBezTo>
                <a:lnTo>
                  <a:pt x="388547" y="158609"/>
                </a:lnTo>
                <a:cubicBezTo>
                  <a:pt x="353143" y="193818"/>
                  <a:pt x="331415" y="215446"/>
                  <a:pt x="296621" y="250171"/>
                </a:cubicBezTo>
                <a:close/>
              </a:path>
            </a:pathLst>
          </a:custGeom>
          <a:solidFill>
            <a:srgbClr val="FF0000"/>
          </a:solidFill>
          <a:ln w="6251" cap="flat">
            <a:noFill/>
            <a:prstDash val="solid"/>
            <a:miter/>
          </a:ln>
        </p:spPr>
        <p:txBody>
          <a:bodyPr rtlCol="0" anchor="ctr"/>
          <a:lstStyle/>
          <a:p>
            <a:endParaRPr lang="en-US"/>
          </a:p>
        </p:txBody>
      </p:sp>
      <p:sp>
        <p:nvSpPr>
          <p:cNvPr id="28" name="Graphic 24" descr="Badge Tick1 with solid fill">
            <a:extLst>
              <a:ext uri="{FF2B5EF4-FFF2-40B4-BE49-F238E27FC236}">
                <a16:creationId xmlns:a16="http://schemas.microsoft.com/office/drawing/2014/main" id="{EC5F73A5-CC37-A3B6-5703-EF82D5B1349F}"/>
              </a:ext>
            </a:extLst>
          </p:cNvPr>
          <p:cNvSpPr/>
          <p:nvPr/>
        </p:nvSpPr>
        <p:spPr>
          <a:xfrm>
            <a:off x="6462105" y="4007793"/>
            <a:ext cx="461826" cy="500043"/>
          </a:xfrm>
          <a:custGeom>
            <a:avLst/>
            <a:gdLst>
              <a:gd name="connsiteX0" fmla="*/ 238784 w 477568"/>
              <a:gd name="connsiteY0" fmla="*/ 0 h 477568"/>
              <a:gd name="connsiteX1" fmla="*/ 0 w 477568"/>
              <a:gd name="connsiteY1" fmla="*/ 238784 h 477568"/>
              <a:gd name="connsiteX2" fmla="*/ 238784 w 477568"/>
              <a:gd name="connsiteY2" fmla="*/ 477569 h 477568"/>
              <a:gd name="connsiteX3" fmla="*/ 477569 w 477568"/>
              <a:gd name="connsiteY3" fmla="*/ 238784 h 477568"/>
              <a:gd name="connsiteX4" fmla="*/ 477569 w 477568"/>
              <a:gd name="connsiteY4" fmla="*/ 238765 h 477568"/>
              <a:gd name="connsiteX5" fmla="*/ 238967 w 477568"/>
              <a:gd name="connsiteY5" fmla="*/ 0 h 477568"/>
              <a:gd name="connsiteX6" fmla="*/ 238784 w 477568"/>
              <a:gd name="connsiteY6" fmla="*/ 0 h 477568"/>
              <a:gd name="connsiteX7" fmla="*/ 296627 w 477568"/>
              <a:gd name="connsiteY7" fmla="*/ 250189 h 477568"/>
              <a:gd name="connsiteX8" fmla="*/ 191630 w 477568"/>
              <a:gd name="connsiteY8" fmla="*/ 355294 h 477568"/>
              <a:gd name="connsiteX9" fmla="*/ 101659 w 477568"/>
              <a:gd name="connsiteY9" fmla="*/ 265323 h 477568"/>
              <a:gd name="connsiteX10" fmla="*/ 131718 w 477568"/>
              <a:gd name="connsiteY10" fmla="*/ 235263 h 477568"/>
              <a:gd name="connsiteX11" fmla="*/ 191630 w 477568"/>
              <a:gd name="connsiteY11" fmla="*/ 295175 h 477568"/>
              <a:gd name="connsiteX12" fmla="*/ 278394 w 477568"/>
              <a:gd name="connsiteY12" fmla="*/ 207285 h 477568"/>
              <a:gd name="connsiteX13" fmla="*/ 352842 w 477568"/>
              <a:gd name="connsiteY13" fmla="*/ 133781 h 477568"/>
              <a:gd name="connsiteX14" fmla="*/ 355551 w 477568"/>
              <a:gd name="connsiteY14" fmla="*/ 131266 h 477568"/>
              <a:gd name="connsiteX15" fmla="*/ 358066 w 477568"/>
              <a:gd name="connsiteY15" fmla="*/ 128550 h 477568"/>
              <a:gd name="connsiteX16" fmla="*/ 388547 w 477568"/>
              <a:gd name="connsiteY16" fmla="*/ 158609 h 477568"/>
              <a:gd name="connsiteX17" fmla="*/ 296621 w 477568"/>
              <a:gd name="connsiteY17" fmla="*/ 250171 h 47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7568" h="477568">
                <a:moveTo>
                  <a:pt x="238784" y="0"/>
                </a:moveTo>
                <a:cubicBezTo>
                  <a:pt x="106907" y="0"/>
                  <a:pt x="0" y="106907"/>
                  <a:pt x="0" y="238784"/>
                </a:cubicBezTo>
                <a:cubicBezTo>
                  <a:pt x="0" y="370661"/>
                  <a:pt x="106907" y="477569"/>
                  <a:pt x="238784" y="477569"/>
                </a:cubicBezTo>
                <a:cubicBezTo>
                  <a:pt x="370661" y="477569"/>
                  <a:pt x="477569" y="370661"/>
                  <a:pt x="477569" y="238784"/>
                </a:cubicBezTo>
                <a:cubicBezTo>
                  <a:pt x="477569" y="238778"/>
                  <a:pt x="477569" y="238772"/>
                  <a:pt x="477569" y="238765"/>
                </a:cubicBezTo>
                <a:cubicBezTo>
                  <a:pt x="477614" y="106944"/>
                  <a:pt x="370788" y="45"/>
                  <a:pt x="238967" y="0"/>
                </a:cubicBezTo>
                <a:cubicBezTo>
                  <a:pt x="238906" y="0"/>
                  <a:pt x="238845" y="0"/>
                  <a:pt x="238784" y="0"/>
                </a:cubicBezTo>
                <a:close/>
                <a:moveTo>
                  <a:pt x="296627" y="250189"/>
                </a:moveTo>
                <a:cubicBezTo>
                  <a:pt x="261838" y="284916"/>
                  <a:pt x="226838" y="319951"/>
                  <a:pt x="191630" y="355294"/>
                </a:cubicBezTo>
                <a:cubicBezTo>
                  <a:pt x="161710" y="325232"/>
                  <a:pt x="131720" y="295242"/>
                  <a:pt x="101659" y="265323"/>
                </a:cubicBezTo>
                <a:lnTo>
                  <a:pt x="131718" y="235263"/>
                </a:lnTo>
                <a:lnTo>
                  <a:pt x="191630" y="295175"/>
                </a:lnTo>
                <a:cubicBezTo>
                  <a:pt x="220715" y="265671"/>
                  <a:pt x="249636" y="236374"/>
                  <a:pt x="278394" y="207285"/>
                </a:cubicBezTo>
                <a:cubicBezTo>
                  <a:pt x="307133" y="178200"/>
                  <a:pt x="323034" y="162589"/>
                  <a:pt x="352842" y="133781"/>
                </a:cubicBezTo>
                <a:cubicBezTo>
                  <a:pt x="353678" y="132944"/>
                  <a:pt x="354577" y="132114"/>
                  <a:pt x="355551" y="131266"/>
                </a:cubicBezTo>
                <a:cubicBezTo>
                  <a:pt x="356496" y="130465"/>
                  <a:pt x="357340" y="129553"/>
                  <a:pt x="358066" y="128550"/>
                </a:cubicBezTo>
                <a:lnTo>
                  <a:pt x="388547" y="158609"/>
                </a:lnTo>
                <a:cubicBezTo>
                  <a:pt x="353143" y="193818"/>
                  <a:pt x="331415" y="215446"/>
                  <a:pt x="296621" y="250171"/>
                </a:cubicBezTo>
                <a:close/>
              </a:path>
            </a:pathLst>
          </a:custGeom>
          <a:solidFill>
            <a:srgbClr val="FF0000"/>
          </a:solidFill>
          <a:ln w="6251" cap="flat">
            <a:noFill/>
            <a:prstDash val="solid"/>
            <a:miter/>
          </a:ln>
        </p:spPr>
        <p:txBody>
          <a:bodyPr rtlCol="0" anchor="ctr"/>
          <a:lstStyle/>
          <a:p>
            <a:endParaRPr lang="en-US"/>
          </a:p>
        </p:txBody>
      </p:sp>
      <p:sp>
        <p:nvSpPr>
          <p:cNvPr id="29" name="Graphic 24" descr="Badge Tick1 with solid fill">
            <a:extLst>
              <a:ext uri="{FF2B5EF4-FFF2-40B4-BE49-F238E27FC236}">
                <a16:creationId xmlns:a16="http://schemas.microsoft.com/office/drawing/2014/main" id="{7EC11826-EF9B-AE04-93F9-740BB7553C4D}"/>
              </a:ext>
            </a:extLst>
          </p:cNvPr>
          <p:cNvSpPr/>
          <p:nvPr/>
        </p:nvSpPr>
        <p:spPr>
          <a:xfrm>
            <a:off x="8222278" y="4951801"/>
            <a:ext cx="461826" cy="500043"/>
          </a:xfrm>
          <a:custGeom>
            <a:avLst/>
            <a:gdLst>
              <a:gd name="connsiteX0" fmla="*/ 238784 w 477568"/>
              <a:gd name="connsiteY0" fmla="*/ 0 h 477568"/>
              <a:gd name="connsiteX1" fmla="*/ 0 w 477568"/>
              <a:gd name="connsiteY1" fmla="*/ 238784 h 477568"/>
              <a:gd name="connsiteX2" fmla="*/ 238784 w 477568"/>
              <a:gd name="connsiteY2" fmla="*/ 477569 h 477568"/>
              <a:gd name="connsiteX3" fmla="*/ 477569 w 477568"/>
              <a:gd name="connsiteY3" fmla="*/ 238784 h 477568"/>
              <a:gd name="connsiteX4" fmla="*/ 477569 w 477568"/>
              <a:gd name="connsiteY4" fmla="*/ 238765 h 477568"/>
              <a:gd name="connsiteX5" fmla="*/ 238967 w 477568"/>
              <a:gd name="connsiteY5" fmla="*/ 0 h 477568"/>
              <a:gd name="connsiteX6" fmla="*/ 238784 w 477568"/>
              <a:gd name="connsiteY6" fmla="*/ 0 h 477568"/>
              <a:gd name="connsiteX7" fmla="*/ 296627 w 477568"/>
              <a:gd name="connsiteY7" fmla="*/ 250189 h 477568"/>
              <a:gd name="connsiteX8" fmla="*/ 191630 w 477568"/>
              <a:gd name="connsiteY8" fmla="*/ 355294 h 477568"/>
              <a:gd name="connsiteX9" fmla="*/ 101659 w 477568"/>
              <a:gd name="connsiteY9" fmla="*/ 265323 h 477568"/>
              <a:gd name="connsiteX10" fmla="*/ 131718 w 477568"/>
              <a:gd name="connsiteY10" fmla="*/ 235263 h 477568"/>
              <a:gd name="connsiteX11" fmla="*/ 191630 w 477568"/>
              <a:gd name="connsiteY11" fmla="*/ 295175 h 477568"/>
              <a:gd name="connsiteX12" fmla="*/ 278394 w 477568"/>
              <a:gd name="connsiteY12" fmla="*/ 207285 h 477568"/>
              <a:gd name="connsiteX13" fmla="*/ 352842 w 477568"/>
              <a:gd name="connsiteY13" fmla="*/ 133781 h 477568"/>
              <a:gd name="connsiteX14" fmla="*/ 355551 w 477568"/>
              <a:gd name="connsiteY14" fmla="*/ 131266 h 477568"/>
              <a:gd name="connsiteX15" fmla="*/ 358066 w 477568"/>
              <a:gd name="connsiteY15" fmla="*/ 128550 h 477568"/>
              <a:gd name="connsiteX16" fmla="*/ 388547 w 477568"/>
              <a:gd name="connsiteY16" fmla="*/ 158609 h 477568"/>
              <a:gd name="connsiteX17" fmla="*/ 296621 w 477568"/>
              <a:gd name="connsiteY17" fmla="*/ 250171 h 47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7568" h="477568">
                <a:moveTo>
                  <a:pt x="238784" y="0"/>
                </a:moveTo>
                <a:cubicBezTo>
                  <a:pt x="106907" y="0"/>
                  <a:pt x="0" y="106907"/>
                  <a:pt x="0" y="238784"/>
                </a:cubicBezTo>
                <a:cubicBezTo>
                  <a:pt x="0" y="370661"/>
                  <a:pt x="106907" y="477569"/>
                  <a:pt x="238784" y="477569"/>
                </a:cubicBezTo>
                <a:cubicBezTo>
                  <a:pt x="370661" y="477569"/>
                  <a:pt x="477569" y="370661"/>
                  <a:pt x="477569" y="238784"/>
                </a:cubicBezTo>
                <a:cubicBezTo>
                  <a:pt x="477569" y="238778"/>
                  <a:pt x="477569" y="238772"/>
                  <a:pt x="477569" y="238765"/>
                </a:cubicBezTo>
                <a:cubicBezTo>
                  <a:pt x="477614" y="106944"/>
                  <a:pt x="370788" y="45"/>
                  <a:pt x="238967" y="0"/>
                </a:cubicBezTo>
                <a:cubicBezTo>
                  <a:pt x="238906" y="0"/>
                  <a:pt x="238845" y="0"/>
                  <a:pt x="238784" y="0"/>
                </a:cubicBezTo>
                <a:close/>
                <a:moveTo>
                  <a:pt x="296627" y="250189"/>
                </a:moveTo>
                <a:cubicBezTo>
                  <a:pt x="261838" y="284916"/>
                  <a:pt x="226838" y="319951"/>
                  <a:pt x="191630" y="355294"/>
                </a:cubicBezTo>
                <a:cubicBezTo>
                  <a:pt x="161710" y="325232"/>
                  <a:pt x="131720" y="295242"/>
                  <a:pt x="101659" y="265323"/>
                </a:cubicBezTo>
                <a:lnTo>
                  <a:pt x="131718" y="235263"/>
                </a:lnTo>
                <a:lnTo>
                  <a:pt x="191630" y="295175"/>
                </a:lnTo>
                <a:cubicBezTo>
                  <a:pt x="220715" y="265671"/>
                  <a:pt x="249636" y="236374"/>
                  <a:pt x="278394" y="207285"/>
                </a:cubicBezTo>
                <a:cubicBezTo>
                  <a:pt x="307133" y="178200"/>
                  <a:pt x="323034" y="162589"/>
                  <a:pt x="352842" y="133781"/>
                </a:cubicBezTo>
                <a:cubicBezTo>
                  <a:pt x="353678" y="132944"/>
                  <a:pt x="354577" y="132114"/>
                  <a:pt x="355551" y="131266"/>
                </a:cubicBezTo>
                <a:cubicBezTo>
                  <a:pt x="356496" y="130465"/>
                  <a:pt x="357340" y="129553"/>
                  <a:pt x="358066" y="128550"/>
                </a:cubicBezTo>
                <a:lnTo>
                  <a:pt x="388547" y="158609"/>
                </a:lnTo>
                <a:cubicBezTo>
                  <a:pt x="353143" y="193818"/>
                  <a:pt x="331415" y="215446"/>
                  <a:pt x="296621" y="250171"/>
                </a:cubicBezTo>
                <a:close/>
              </a:path>
            </a:pathLst>
          </a:custGeom>
          <a:solidFill>
            <a:srgbClr val="FF0000"/>
          </a:solidFill>
          <a:ln w="6251" cap="flat">
            <a:noFill/>
            <a:prstDash val="solid"/>
            <a:miter/>
          </a:ln>
        </p:spPr>
        <p:txBody>
          <a:bodyPr rtlCol="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80">
                                          <p:stCondLst>
                                            <p:cond delay="0"/>
                                          </p:stCondLst>
                                        </p:cTn>
                                        <p:tgtEl>
                                          <p:spTgt spid="27"/>
                                        </p:tgtEl>
                                      </p:cBhvr>
                                    </p:animEffect>
                                    <p:anim calcmode="lin" valueType="num">
                                      <p:cBhvr>
                                        <p:cTn id="2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1" dur="26">
                                          <p:stCondLst>
                                            <p:cond delay="650"/>
                                          </p:stCondLst>
                                        </p:cTn>
                                        <p:tgtEl>
                                          <p:spTgt spid="27"/>
                                        </p:tgtEl>
                                      </p:cBhvr>
                                      <p:to x="100000" y="60000"/>
                                    </p:animScale>
                                    <p:animScale>
                                      <p:cBhvr>
                                        <p:cTn id="32" dur="166" decel="50000">
                                          <p:stCondLst>
                                            <p:cond delay="676"/>
                                          </p:stCondLst>
                                        </p:cTn>
                                        <p:tgtEl>
                                          <p:spTgt spid="27"/>
                                        </p:tgtEl>
                                      </p:cBhvr>
                                      <p:to x="100000" y="100000"/>
                                    </p:animScale>
                                    <p:animScale>
                                      <p:cBhvr>
                                        <p:cTn id="33" dur="26">
                                          <p:stCondLst>
                                            <p:cond delay="1312"/>
                                          </p:stCondLst>
                                        </p:cTn>
                                        <p:tgtEl>
                                          <p:spTgt spid="27"/>
                                        </p:tgtEl>
                                      </p:cBhvr>
                                      <p:to x="100000" y="80000"/>
                                    </p:animScale>
                                    <p:animScale>
                                      <p:cBhvr>
                                        <p:cTn id="34" dur="166" decel="50000">
                                          <p:stCondLst>
                                            <p:cond delay="1338"/>
                                          </p:stCondLst>
                                        </p:cTn>
                                        <p:tgtEl>
                                          <p:spTgt spid="27"/>
                                        </p:tgtEl>
                                      </p:cBhvr>
                                      <p:to x="100000" y="100000"/>
                                    </p:animScale>
                                    <p:animScale>
                                      <p:cBhvr>
                                        <p:cTn id="35" dur="26">
                                          <p:stCondLst>
                                            <p:cond delay="1642"/>
                                          </p:stCondLst>
                                        </p:cTn>
                                        <p:tgtEl>
                                          <p:spTgt spid="27"/>
                                        </p:tgtEl>
                                      </p:cBhvr>
                                      <p:to x="100000" y="90000"/>
                                    </p:animScale>
                                    <p:animScale>
                                      <p:cBhvr>
                                        <p:cTn id="36" dur="166" decel="50000">
                                          <p:stCondLst>
                                            <p:cond delay="1668"/>
                                          </p:stCondLst>
                                        </p:cTn>
                                        <p:tgtEl>
                                          <p:spTgt spid="27"/>
                                        </p:tgtEl>
                                      </p:cBhvr>
                                      <p:to x="100000" y="100000"/>
                                    </p:animScale>
                                    <p:animScale>
                                      <p:cBhvr>
                                        <p:cTn id="37" dur="26">
                                          <p:stCondLst>
                                            <p:cond delay="1808"/>
                                          </p:stCondLst>
                                        </p:cTn>
                                        <p:tgtEl>
                                          <p:spTgt spid="27"/>
                                        </p:tgtEl>
                                      </p:cBhvr>
                                      <p:to x="100000" y="95000"/>
                                    </p:animScale>
                                    <p:animScale>
                                      <p:cBhvr>
                                        <p:cTn id="38" dur="166" decel="50000">
                                          <p:stCondLst>
                                            <p:cond delay="1834"/>
                                          </p:stCondLst>
                                        </p:cTn>
                                        <p:tgtEl>
                                          <p:spTgt spid="2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80">
                                          <p:stCondLst>
                                            <p:cond delay="0"/>
                                          </p:stCondLst>
                                        </p:cTn>
                                        <p:tgtEl>
                                          <p:spTgt spid="29"/>
                                        </p:tgtEl>
                                      </p:cBhvr>
                                    </p:animEffect>
                                    <p:anim calcmode="lin" valueType="num">
                                      <p:cBhvr>
                                        <p:cTn id="6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7" dur="26">
                                          <p:stCondLst>
                                            <p:cond delay="650"/>
                                          </p:stCondLst>
                                        </p:cTn>
                                        <p:tgtEl>
                                          <p:spTgt spid="29"/>
                                        </p:tgtEl>
                                      </p:cBhvr>
                                      <p:to x="100000" y="60000"/>
                                    </p:animScale>
                                    <p:animScale>
                                      <p:cBhvr>
                                        <p:cTn id="68" dur="166" decel="50000">
                                          <p:stCondLst>
                                            <p:cond delay="676"/>
                                          </p:stCondLst>
                                        </p:cTn>
                                        <p:tgtEl>
                                          <p:spTgt spid="29"/>
                                        </p:tgtEl>
                                      </p:cBhvr>
                                      <p:to x="100000" y="100000"/>
                                    </p:animScale>
                                    <p:animScale>
                                      <p:cBhvr>
                                        <p:cTn id="69" dur="26">
                                          <p:stCondLst>
                                            <p:cond delay="1312"/>
                                          </p:stCondLst>
                                        </p:cTn>
                                        <p:tgtEl>
                                          <p:spTgt spid="29"/>
                                        </p:tgtEl>
                                      </p:cBhvr>
                                      <p:to x="100000" y="80000"/>
                                    </p:animScale>
                                    <p:animScale>
                                      <p:cBhvr>
                                        <p:cTn id="70" dur="166" decel="50000">
                                          <p:stCondLst>
                                            <p:cond delay="1338"/>
                                          </p:stCondLst>
                                        </p:cTn>
                                        <p:tgtEl>
                                          <p:spTgt spid="29"/>
                                        </p:tgtEl>
                                      </p:cBhvr>
                                      <p:to x="100000" y="100000"/>
                                    </p:animScale>
                                    <p:animScale>
                                      <p:cBhvr>
                                        <p:cTn id="71" dur="26">
                                          <p:stCondLst>
                                            <p:cond delay="1642"/>
                                          </p:stCondLst>
                                        </p:cTn>
                                        <p:tgtEl>
                                          <p:spTgt spid="29"/>
                                        </p:tgtEl>
                                      </p:cBhvr>
                                      <p:to x="100000" y="90000"/>
                                    </p:animScale>
                                    <p:animScale>
                                      <p:cBhvr>
                                        <p:cTn id="72" dur="166" decel="50000">
                                          <p:stCondLst>
                                            <p:cond delay="1668"/>
                                          </p:stCondLst>
                                        </p:cTn>
                                        <p:tgtEl>
                                          <p:spTgt spid="29"/>
                                        </p:tgtEl>
                                      </p:cBhvr>
                                      <p:to x="100000" y="100000"/>
                                    </p:animScale>
                                    <p:animScale>
                                      <p:cBhvr>
                                        <p:cTn id="73" dur="26">
                                          <p:stCondLst>
                                            <p:cond delay="1808"/>
                                          </p:stCondLst>
                                        </p:cTn>
                                        <p:tgtEl>
                                          <p:spTgt spid="29"/>
                                        </p:tgtEl>
                                      </p:cBhvr>
                                      <p:to x="100000" y="95000"/>
                                    </p:animScale>
                                    <p:animScale>
                                      <p:cBhvr>
                                        <p:cTn id="74"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1318828" y="1"/>
            <a:ext cx="3939607" cy="6032679"/>
          </a:xfrm>
          <a:custGeom>
            <a:avLst/>
            <a:gdLst/>
            <a:ahLst/>
            <a:cxnLst/>
            <a:rect l="l" t="t" r="r" b="b"/>
            <a:pathLst>
              <a:path w="5909411" h="9049019">
                <a:moveTo>
                  <a:pt x="0" y="0"/>
                </a:moveTo>
                <a:lnTo>
                  <a:pt x="5909411" y="0"/>
                </a:lnTo>
                <a:lnTo>
                  <a:pt x="5909411" y="9049019"/>
                </a:lnTo>
                <a:lnTo>
                  <a:pt x="0" y="9049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flipV="1">
            <a:off x="-264942" y="4563354"/>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defTabSz="609630"/>
            <a:endParaRPr lang="en-US" sz="1200">
              <a:solidFill>
                <a:prstClr val="black"/>
              </a:solidFill>
              <a:latin typeface="Calibri"/>
            </a:endParaRPr>
          </a:p>
        </p:txBody>
      </p:sp>
      <p:sp>
        <p:nvSpPr>
          <p:cNvPr id="4" name="Freeform 4"/>
          <p:cNvSpPr/>
          <p:nvPr/>
        </p:nvSpPr>
        <p:spPr>
          <a:xfrm>
            <a:off x="1371600" y="1538675"/>
            <a:ext cx="10639765" cy="5437685"/>
          </a:xfrm>
          <a:custGeom>
            <a:avLst/>
            <a:gdLst/>
            <a:ahLst/>
            <a:cxnLst/>
            <a:rect l="l" t="t" r="r" b="b"/>
            <a:pathLst>
              <a:path w="12557955" h="7060481">
                <a:moveTo>
                  <a:pt x="0" y="0"/>
                </a:moveTo>
                <a:lnTo>
                  <a:pt x="12557955" y="0"/>
                </a:lnTo>
                <a:lnTo>
                  <a:pt x="12557955" y="7060481"/>
                </a:lnTo>
                <a:lnTo>
                  <a:pt x="0" y="7060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4764117">
            <a:off x="7370264" y="928596"/>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flipH="1">
            <a:off x="-1913907" y="4948501"/>
            <a:ext cx="4134743" cy="1909499"/>
          </a:xfrm>
          <a:custGeom>
            <a:avLst/>
            <a:gdLst/>
            <a:ahLst/>
            <a:cxnLst/>
            <a:rect l="l" t="t" r="r" b="b"/>
            <a:pathLst>
              <a:path w="6202115" h="2864249">
                <a:moveTo>
                  <a:pt x="6202115" y="0"/>
                </a:moveTo>
                <a:lnTo>
                  <a:pt x="0" y="0"/>
                </a:lnTo>
                <a:lnTo>
                  <a:pt x="0" y="2864249"/>
                </a:lnTo>
                <a:lnTo>
                  <a:pt x="6202115" y="2864249"/>
                </a:lnTo>
                <a:lnTo>
                  <a:pt x="620211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096999" y="4774411"/>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0901373" y="1538675"/>
            <a:ext cx="1865197" cy="854599"/>
          </a:xfrm>
          <a:custGeom>
            <a:avLst/>
            <a:gdLst/>
            <a:ahLst/>
            <a:cxnLst/>
            <a:rect l="l" t="t" r="r" b="b"/>
            <a:pathLst>
              <a:path w="2797796" h="1281899">
                <a:moveTo>
                  <a:pt x="0" y="0"/>
                </a:moveTo>
                <a:lnTo>
                  <a:pt x="2797797" y="0"/>
                </a:lnTo>
                <a:lnTo>
                  <a:pt x="2797797" y="1281899"/>
                </a:lnTo>
                <a:lnTo>
                  <a:pt x="0" y="12818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9734445" y="873079"/>
            <a:ext cx="1073289" cy="491761"/>
          </a:xfrm>
          <a:custGeom>
            <a:avLst/>
            <a:gdLst/>
            <a:ahLst/>
            <a:cxnLst/>
            <a:rect l="l" t="t" r="r" b="b"/>
            <a:pathLst>
              <a:path w="1609933" h="737642">
                <a:moveTo>
                  <a:pt x="0" y="0"/>
                </a:moveTo>
                <a:lnTo>
                  <a:pt x="1609933" y="0"/>
                </a:lnTo>
                <a:lnTo>
                  <a:pt x="1609933" y="737642"/>
                </a:lnTo>
                <a:lnTo>
                  <a:pt x="0" y="7376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4" name="TextBox 11">
            <a:extLst>
              <a:ext uri="{FF2B5EF4-FFF2-40B4-BE49-F238E27FC236}">
                <a16:creationId xmlns:a16="http://schemas.microsoft.com/office/drawing/2014/main" id="{89F13F6D-A011-F5E0-CE30-A57CB1E12F96}"/>
              </a:ext>
            </a:extLst>
          </p:cNvPr>
          <p:cNvSpPr txBox="1"/>
          <p:nvPr/>
        </p:nvSpPr>
        <p:spPr>
          <a:xfrm>
            <a:off x="2206769" y="244914"/>
            <a:ext cx="9985231" cy="1672317"/>
          </a:xfrm>
          <a:prstGeom prst="rect">
            <a:avLst/>
          </a:prstGeom>
        </p:spPr>
        <p:txBody>
          <a:bodyPr wrap="square" lIns="0" tIns="0" rIns="0" bIns="0" rtlCol="0" anchor="t">
            <a:spAutoFit/>
          </a:bodyPr>
          <a:lstStyle/>
          <a:p>
            <a:pPr defTabSz="609630">
              <a:lnSpc>
                <a:spcPts val="4334"/>
              </a:lnSpc>
            </a:pPr>
            <a:r>
              <a:rPr lang="en-US" sz="4800" dirty="0">
                <a:solidFill>
                  <a:srgbClr val="FF0000"/>
                </a:solidFill>
                <a:latin typeface="The Serif Hand Black" panose="03070902030502020204" pitchFamily="66" charset="0"/>
                <a:ea typeface="ดองเต่า Bold"/>
                <a:cs typeface="ดองเต่า Bold"/>
                <a:sym typeface="ดองเต่า Bold"/>
              </a:rPr>
              <a:t>2. Two people of different generations are talking about their learning styles. Read the passages and choose the correct answer a, b, c or d</a:t>
            </a:r>
          </a:p>
        </p:txBody>
      </p:sp>
      <p:sp>
        <p:nvSpPr>
          <p:cNvPr id="16" name="TextBox 15">
            <a:extLst>
              <a:ext uri="{FF2B5EF4-FFF2-40B4-BE49-F238E27FC236}">
                <a16:creationId xmlns:a16="http://schemas.microsoft.com/office/drawing/2014/main" id="{D0AB0667-3F9A-9CF7-8274-96E32C613C66}"/>
              </a:ext>
            </a:extLst>
          </p:cNvPr>
          <p:cNvSpPr txBox="1"/>
          <p:nvPr/>
        </p:nvSpPr>
        <p:spPr>
          <a:xfrm>
            <a:off x="2304476" y="1885464"/>
            <a:ext cx="6254462" cy="4893647"/>
          </a:xfrm>
          <a:prstGeom prst="rect">
            <a:avLst/>
          </a:prstGeom>
          <a:noFill/>
        </p:spPr>
        <p:txBody>
          <a:bodyPr wrap="square">
            <a:spAutoFit/>
          </a:bodyPr>
          <a:lstStyle/>
          <a:p>
            <a:r>
              <a:rPr lang="en-US" sz="2400" b="1" i="1" dirty="0" err="1">
                <a:latin typeface="Book Antiqua" panose="02040602050305030304" pitchFamily="18" charset="0"/>
              </a:rPr>
              <a:t>Mr</a:t>
            </a:r>
            <a:r>
              <a:rPr lang="en-US" sz="2400" b="1" i="1" dirty="0">
                <a:latin typeface="Book Antiqua" panose="02040602050305030304" pitchFamily="18" charset="0"/>
              </a:rPr>
              <a:t> Nam, grandfather, a 70-year-old farmer</a:t>
            </a:r>
          </a:p>
          <a:p>
            <a:pPr algn="just"/>
            <a:r>
              <a:rPr lang="en-US" sz="2400" dirty="0">
                <a:latin typeface="Book Antiqua" panose="02040602050305030304" pitchFamily="18" charset="0"/>
              </a:rPr>
              <a:t>I was one of the few children in my village who was still at school at the age of 15. Every day, I got up early and walked to school. Learning then depended mostly on our teachers and textbooks. We had no library or lab. The nearest bookshop was six </a:t>
            </a:r>
            <a:r>
              <a:rPr lang="en-US" sz="2400" dirty="0" err="1">
                <a:latin typeface="Book Antiqua" panose="02040602050305030304" pitchFamily="18" charset="0"/>
              </a:rPr>
              <a:t>kilometres</a:t>
            </a:r>
            <a:r>
              <a:rPr lang="en-US" sz="2400" dirty="0">
                <a:latin typeface="Book Antiqua" panose="02040602050305030304" pitchFamily="18" charset="0"/>
              </a:rPr>
              <a:t> away. I learned simply by taking notes during class, memorizing them, and doing the homework. Life then was simple. We rarely travelled outside our village, so we didn’t know much about the world around us.</a:t>
            </a:r>
          </a:p>
        </p:txBody>
      </p:sp>
      <p:pic>
        <p:nvPicPr>
          <p:cNvPr id="18" name="Picture 17" descr="A person standing in front of a group of people&#10;&#10;Description automatically generated">
            <a:extLst>
              <a:ext uri="{FF2B5EF4-FFF2-40B4-BE49-F238E27FC236}">
                <a16:creationId xmlns:a16="http://schemas.microsoft.com/office/drawing/2014/main" id="{5B3FA81D-7852-9F7C-083E-1AF31B5BFF8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28631" y="2556175"/>
            <a:ext cx="3573052" cy="23015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1318828" y="1"/>
            <a:ext cx="3939607" cy="6032679"/>
          </a:xfrm>
          <a:custGeom>
            <a:avLst/>
            <a:gdLst/>
            <a:ahLst/>
            <a:cxnLst/>
            <a:rect l="l" t="t" r="r" b="b"/>
            <a:pathLst>
              <a:path w="5909411" h="9049019">
                <a:moveTo>
                  <a:pt x="0" y="0"/>
                </a:moveTo>
                <a:lnTo>
                  <a:pt x="5909411" y="0"/>
                </a:lnTo>
                <a:lnTo>
                  <a:pt x="5909411" y="9049019"/>
                </a:lnTo>
                <a:lnTo>
                  <a:pt x="0" y="9049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V="1">
            <a:off x="-202269" y="4564184"/>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371600" y="1538675"/>
            <a:ext cx="10639765" cy="5437685"/>
          </a:xfrm>
          <a:custGeom>
            <a:avLst/>
            <a:gdLst/>
            <a:ahLst/>
            <a:cxnLst/>
            <a:rect l="l" t="t" r="r" b="b"/>
            <a:pathLst>
              <a:path w="12557955" h="7060481">
                <a:moveTo>
                  <a:pt x="0" y="0"/>
                </a:moveTo>
                <a:lnTo>
                  <a:pt x="12557955" y="0"/>
                </a:lnTo>
                <a:lnTo>
                  <a:pt x="12557955" y="7060481"/>
                </a:lnTo>
                <a:lnTo>
                  <a:pt x="0" y="7060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4764117">
            <a:off x="7370264" y="928596"/>
            <a:ext cx="684560" cy="667135"/>
          </a:xfrm>
          <a:custGeom>
            <a:avLst/>
            <a:gdLst/>
            <a:ahLst/>
            <a:cxnLst/>
            <a:rect l="l" t="t" r="r" b="b"/>
            <a:pathLst>
              <a:path w="1026840" h="1000703">
                <a:moveTo>
                  <a:pt x="0" y="0"/>
                </a:moveTo>
                <a:lnTo>
                  <a:pt x="1026840" y="0"/>
                </a:lnTo>
                <a:lnTo>
                  <a:pt x="1026840" y="1000702"/>
                </a:lnTo>
                <a:lnTo>
                  <a:pt x="0" y="10007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flipH="1">
            <a:off x="-1913907" y="4948501"/>
            <a:ext cx="4134743" cy="1909499"/>
          </a:xfrm>
          <a:custGeom>
            <a:avLst/>
            <a:gdLst/>
            <a:ahLst/>
            <a:cxnLst/>
            <a:rect l="l" t="t" r="r" b="b"/>
            <a:pathLst>
              <a:path w="6202115" h="2864249">
                <a:moveTo>
                  <a:pt x="6202115" y="0"/>
                </a:moveTo>
                <a:lnTo>
                  <a:pt x="0" y="0"/>
                </a:lnTo>
                <a:lnTo>
                  <a:pt x="0" y="2864249"/>
                </a:lnTo>
                <a:lnTo>
                  <a:pt x="6202115" y="2864249"/>
                </a:lnTo>
                <a:lnTo>
                  <a:pt x="620211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8713225" y="4711780"/>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0901373" y="1538675"/>
            <a:ext cx="1865197" cy="854599"/>
          </a:xfrm>
          <a:custGeom>
            <a:avLst/>
            <a:gdLst/>
            <a:ahLst/>
            <a:cxnLst/>
            <a:rect l="l" t="t" r="r" b="b"/>
            <a:pathLst>
              <a:path w="2797796" h="1281899">
                <a:moveTo>
                  <a:pt x="0" y="0"/>
                </a:moveTo>
                <a:lnTo>
                  <a:pt x="2797797" y="0"/>
                </a:lnTo>
                <a:lnTo>
                  <a:pt x="2797797" y="1281899"/>
                </a:lnTo>
                <a:lnTo>
                  <a:pt x="0" y="12818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9734445" y="873079"/>
            <a:ext cx="1073289" cy="491761"/>
          </a:xfrm>
          <a:custGeom>
            <a:avLst/>
            <a:gdLst/>
            <a:ahLst/>
            <a:cxnLst/>
            <a:rect l="l" t="t" r="r" b="b"/>
            <a:pathLst>
              <a:path w="1609933" h="737642">
                <a:moveTo>
                  <a:pt x="0" y="0"/>
                </a:moveTo>
                <a:lnTo>
                  <a:pt x="1609933" y="0"/>
                </a:lnTo>
                <a:lnTo>
                  <a:pt x="1609933" y="737642"/>
                </a:lnTo>
                <a:lnTo>
                  <a:pt x="0" y="7376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89F13F6D-A011-F5E0-CE30-A57CB1E12F96}"/>
              </a:ext>
            </a:extLst>
          </p:cNvPr>
          <p:cNvSpPr txBox="1"/>
          <p:nvPr/>
        </p:nvSpPr>
        <p:spPr>
          <a:xfrm>
            <a:off x="2206769" y="244914"/>
            <a:ext cx="9985231" cy="1672317"/>
          </a:xfrm>
          <a:prstGeom prst="rect">
            <a:avLst/>
          </a:prstGeom>
        </p:spPr>
        <p:txBody>
          <a:bodyPr wrap="square" lIns="0" tIns="0" rIns="0" bIns="0" rtlCol="0" anchor="t">
            <a:spAutoFit/>
          </a:bodyPr>
          <a:lstStyle/>
          <a:p>
            <a:pPr marL="0" marR="0" lvl="0" indent="0" algn="l" defTabSz="609630" rtl="0" eaLnBrk="1" fontAlgn="auto" latinLnBrk="0" hangingPunct="1">
              <a:lnSpc>
                <a:spcPts val="4334"/>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he Serif Hand Black" panose="03070902030502020204" pitchFamily="66" charset="0"/>
                <a:ea typeface="ดองเต่า Bold"/>
                <a:cs typeface="ดองเต่า Bold"/>
                <a:sym typeface="ดองเต่า Bold"/>
              </a:rPr>
              <a:t>2. Two people of different generations are talking about their learning styles. Read the passages and choose the correct answer a, b, c or d</a:t>
            </a:r>
          </a:p>
        </p:txBody>
      </p:sp>
      <p:sp>
        <p:nvSpPr>
          <p:cNvPr id="16" name="TextBox 15">
            <a:extLst>
              <a:ext uri="{FF2B5EF4-FFF2-40B4-BE49-F238E27FC236}">
                <a16:creationId xmlns:a16="http://schemas.microsoft.com/office/drawing/2014/main" id="{D0AB0667-3F9A-9CF7-8274-96E32C613C66}"/>
              </a:ext>
            </a:extLst>
          </p:cNvPr>
          <p:cNvSpPr txBox="1"/>
          <p:nvPr/>
        </p:nvSpPr>
        <p:spPr>
          <a:xfrm>
            <a:off x="2206769" y="1978562"/>
            <a:ext cx="6254462" cy="4401205"/>
          </a:xfrm>
          <a:prstGeom prst="rect">
            <a:avLst/>
          </a:prstGeom>
          <a:noFill/>
        </p:spPr>
        <p:txBody>
          <a:bodyPr wrap="square">
            <a:spAutoFit/>
          </a:bodyPr>
          <a:lstStyle/>
          <a:p>
            <a:r>
              <a:rPr lang="en-US" sz="2000" b="1" i="1" dirty="0">
                <a:latin typeface="Book Antiqua" panose="02040602050305030304" pitchFamily="18" charset="0"/>
              </a:rPr>
              <a:t>Mai, granddaughter, a 15-year-old student</a:t>
            </a:r>
          </a:p>
          <a:p>
            <a:pPr algn="just"/>
            <a:r>
              <a:rPr lang="en-US" sz="2000" dirty="0">
                <a:latin typeface="Book Antiqua" panose="02040602050305030304" pitchFamily="18" charset="0"/>
              </a:rPr>
              <a:t>Learning today is very different from my grandfather’s time. It is easier and more convenient. Besides learning from teachers and textbooks, we use the Internet. It provides us with various online sources such as documents, clips, and </a:t>
            </a:r>
            <a:r>
              <a:rPr lang="en-US" sz="2000" dirty="0" err="1">
                <a:latin typeface="Book Antiqua" panose="02040602050305030304" pitchFamily="18" charset="0"/>
              </a:rPr>
              <a:t>programmes</a:t>
            </a:r>
            <a:r>
              <a:rPr lang="en-US" sz="2000" dirty="0">
                <a:latin typeface="Book Antiqua" panose="02040602050305030304" pitchFamily="18" charset="0"/>
              </a:rPr>
              <a:t>. Google helps us find the answers to almost any questions we have. The Internet also allows us to pursue our own interests. Learning has become more independent. Although most children in my village have fewer private learning facilities than the students in the city, we are still luckier than my grandfather’s generation. We have TVs to watch at home and a library and computers at school</a:t>
            </a:r>
            <a:r>
              <a:rPr lang="en-US" sz="2000" i="1" dirty="0">
                <a:latin typeface="Book Antiqua" panose="02040602050305030304" pitchFamily="18" charset="0"/>
              </a:rPr>
              <a:t>.</a:t>
            </a:r>
          </a:p>
        </p:txBody>
      </p:sp>
      <p:pic>
        <p:nvPicPr>
          <p:cNvPr id="18" name="Picture 17">
            <a:extLst>
              <a:ext uri="{FF2B5EF4-FFF2-40B4-BE49-F238E27FC236}">
                <a16:creationId xmlns:a16="http://schemas.microsoft.com/office/drawing/2014/main" id="{5B3FA81D-7852-9F7C-083E-1AF31B5BFF8F}"/>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8484563" y="3112010"/>
            <a:ext cx="3573052" cy="1799566"/>
          </a:xfrm>
          <a:prstGeom prst="rect">
            <a:avLst/>
          </a:prstGeom>
        </p:spPr>
      </p:pic>
    </p:spTree>
    <p:extLst>
      <p:ext uri="{BB962C8B-B14F-4D97-AF65-F5344CB8AC3E}">
        <p14:creationId xmlns:p14="http://schemas.microsoft.com/office/powerpoint/2010/main" val="59631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8917597" y="-589941"/>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defTabSz="609630"/>
            <a:endParaRPr lang="en-US" sz="1200">
              <a:solidFill>
                <a:prstClr val="black"/>
              </a:solidFill>
              <a:latin typeface="Calibri"/>
            </a:endParaRPr>
          </a:p>
        </p:txBody>
      </p:sp>
      <p:sp>
        <p:nvSpPr>
          <p:cNvPr id="4" name="Freeform 4"/>
          <p:cNvSpPr/>
          <p:nvPr/>
        </p:nvSpPr>
        <p:spPr>
          <a:xfrm>
            <a:off x="10123846" y="3828061"/>
            <a:ext cx="2971444" cy="2009777"/>
          </a:xfrm>
          <a:custGeom>
            <a:avLst/>
            <a:gdLst/>
            <a:ahLst/>
            <a:cxnLst/>
            <a:rect l="l" t="t" r="r" b="b"/>
            <a:pathLst>
              <a:path w="4457166" h="3014665">
                <a:moveTo>
                  <a:pt x="0" y="0"/>
                </a:moveTo>
                <a:lnTo>
                  <a:pt x="4457166" y="0"/>
                </a:lnTo>
                <a:lnTo>
                  <a:pt x="4457166" y="3014665"/>
                </a:lnTo>
                <a:lnTo>
                  <a:pt x="0" y="3014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16561" y="337038"/>
            <a:ext cx="11017497" cy="6166664"/>
          </a:xfrm>
          <a:custGeom>
            <a:avLst/>
            <a:gdLst/>
            <a:ahLst/>
            <a:cxnLst/>
            <a:rect l="l" t="t" r="r" b="b"/>
            <a:pathLst>
              <a:path w="12557955" h="7060481">
                <a:moveTo>
                  <a:pt x="0" y="0"/>
                </a:moveTo>
                <a:lnTo>
                  <a:pt x="12557956" y="0"/>
                </a:lnTo>
                <a:lnTo>
                  <a:pt x="12557956" y="7060481"/>
                </a:lnTo>
                <a:lnTo>
                  <a:pt x="0" y="7060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4764117">
            <a:off x="7951030" y="4968291"/>
            <a:ext cx="684560" cy="667135"/>
          </a:xfrm>
          <a:custGeom>
            <a:avLst/>
            <a:gdLst/>
            <a:ahLst/>
            <a:cxnLst/>
            <a:rect l="l" t="t" r="r" b="b"/>
            <a:pathLst>
              <a:path w="1026840" h="1000703">
                <a:moveTo>
                  <a:pt x="0" y="0"/>
                </a:moveTo>
                <a:lnTo>
                  <a:pt x="1026840" y="0"/>
                </a:lnTo>
                <a:lnTo>
                  <a:pt x="1026840" y="1000703"/>
                </a:lnTo>
                <a:lnTo>
                  <a:pt x="0" y="10007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932599"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1318769" y="685800"/>
            <a:ext cx="932599" cy="427300"/>
          </a:xfrm>
          <a:custGeom>
            <a:avLst/>
            <a:gdLst/>
            <a:ahLst/>
            <a:cxnLst/>
            <a:rect l="l" t="t" r="r" b="b"/>
            <a:pathLst>
              <a:path w="1398898" h="640950">
                <a:moveTo>
                  <a:pt x="0" y="0"/>
                </a:moveTo>
                <a:lnTo>
                  <a:pt x="1398899" y="0"/>
                </a:lnTo>
                <a:lnTo>
                  <a:pt x="1398899" y="640950"/>
                </a:lnTo>
                <a:lnTo>
                  <a:pt x="0" y="640950"/>
                </a:lnTo>
                <a:lnTo>
                  <a:pt x="0" y="0"/>
                </a:lnTo>
                <a:close/>
              </a:path>
            </a:pathLst>
          </a:custGeom>
          <a:blipFill>
            <a:blip r:embed="rId12">
              <a:extLst>
                <a:ext uri="{96DAC541-7B7A-43D3-8B79-37D633B846F1}">
                  <asvg:svgBlip xmlns:asvg="http://schemas.microsoft.com/office/drawing/2016/SVG/main" r:embed="rId14"/>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1199146" y="4498249"/>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flipH="1">
            <a:off x="-4678817" y="2378504"/>
            <a:ext cx="4040343" cy="4525843"/>
          </a:xfrm>
          <a:custGeom>
            <a:avLst/>
            <a:gdLst/>
            <a:ahLst/>
            <a:cxnLst/>
            <a:rect l="l" t="t" r="r" b="b"/>
            <a:pathLst>
              <a:path w="6060515" h="6788765">
                <a:moveTo>
                  <a:pt x="6060515" y="0"/>
                </a:moveTo>
                <a:lnTo>
                  <a:pt x="0" y="0"/>
                </a:lnTo>
                <a:lnTo>
                  <a:pt x="0" y="6788765"/>
                </a:lnTo>
                <a:lnTo>
                  <a:pt x="6060515" y="6788765"/>
                </a:lnTo>
                <a:lnTo>
                  <a:pt x="6060515"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flipH="1">
            <a:off x="8433747" y="3514721"/>
            <a:ext cx="3901466" cy="3454571"/>
          </a:xfrm>
          <a:custGeom>
            <a:avLst/>
            <a:gdLst/>
            <a:ahLst/>
            <a:cxnLst/>
            <a:rect l="l" t="t" r="r" b="b"/>
            <a:pathLst>
              <a:path w="5852199" h="5181856">
                <a:moveTo>
                  <a:pt x="5852198" y="0"/>
                </a:moveTo>
                <a:lnTo>
                  <a:pt x="0" y="0"/>
                </a:lnTo>
                <a:lnTo>
                  <a:pt x="0" y="5181856"/>
                </a:lnTo>
                <a:lnTo>
                  <a:pt x="5852198" y="5181856"/>
                </a:lnTo>
                <a:lnTo>
                  <a:pt x="5852198"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flipH="1">
            <a:off x="4296939" y="5347058"/>
            <a:ext cx="3372083" cy="1557289"/>
          </a:xfrm>
          <a:custGeom>
            <a:avLst/>
            <a:gdLst/>
            <a:ahLst/>
            <a:cxnLst/>
            <a:rect l="l" t="t" r="r" b="b"/>
            <a:pathLst>
              <a:path w="5058124" h="2335934">
                <a:moveTo>
                  <a:pt x="5058125" y="0"/>
                </a:moveTo>
                <a:lnTo>
                  <a:pt x="0" y="0"/>
                </a:lnTo>
                <a:lnTo>
                  <a:pt x="0" y="2335934"/>
                </a:lnTo>
                <a:lnTo>
                  <a:pt x="5058125" y="2335934"/>
                </a:lnTo>
                <a:lnTo>
                  <a:pt x="5058125"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defTabSz="609630"/>
            <a:endParaRPr lang="en-US" sz="1200">
              <a:solidFill>
                <a:prstClr val="black"/>
              </a:solidFill>
              <a:latin typeface="Calibri"/>
            </a:endParaRPr>
          </a:p>
        </p:txBody>
      </p:sp>
      <p:sp>
        <p:nvSpPr>
          <p:cNvPr id="15" name="Text Box 2">
            <a:extLst>
              <a:ext uri="{FF2B5EF4-FFF2-40B4-BE49-F238E27FC236}">
                <a16:creationId xmlns:a16="http://schemas.microsoft.com/office/drawing/2014/main" id="{C962E1B6-1FDD-1A94-3686-C1DF869F7363}"/>
              </a:ext>
            </a:extLst>
          </p:cNvPr>
          <p:cNvSpPr txBox="1"/>
          <p:nvPr/>
        </p:nvSpPr>
        <p:spPr>
          <a:xfrm>
            <a:off x="1642554" y="1311560"/>
            <a:ext cx="11320780" cy="1815882"/>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2800" dirty="0">
                <a:solidFill>
                  <a:schemeClr val="tx1"/>
                </a:solidFill>
                <a:effectLst>
                  <a:innerShdw blurRad="63500" dist="50800" dir="13500000">
                    <a:prstClr val="black">
                      <a:alpha val="50000"/>
                    </a:prstClr>
                  </a:innerShdw>
                </a:effectLst>
                <a:latin typeface="Book Antiqua" panose="02040602050305030304" pitchFamily="18" charset="0"/>
              </a:rPr>
              <a:t>A. teachers played an important role</a:t>
            </a:r>
          </a:p>
          <a:p>
            <a:r>
              <a:rPr lang="en-US" sz="2800" dirty="0">
                <a:solidFill>
                  <a:schemeClr val="tx1"/>
                </a:solidFill>
                <a:effectLst>
                  <a:innerShdw blurRad="63500" dist="50800" dir="13500000">
                    <a:prstClr val="black">
                      <a:alpha val="50000"/>
                    </a:prstClr>
                  </a:innerShdw>
                </a:effectLst>
                <a:latin typeface="Book Antiqua" panose="02040602050305030304" pitchFamily="18" charset="0"/>
              </a:rPr>
              <a:t>B. there were no bookshops</a:t>
            </a:r>
          </a:p>
          <a:p>
            <a:r>
              <a:rPr lang="en-US" sz="2800" dirty="0">
                <a:solidFill>
                  <a:schemeClr val="tx1"/>
                </a:solidFill>
                <a:effectLst>
                  <a:innerShdw blurRad="63500" dist="50800" dir="13500000">
                    <a:prstClr val="black">
                      <a:alpha val="50000"/>
                    </a:prstClr>
                  </a:innerShdw>
                </a:effectLst>
                <a:latin typeface="Book Antiqua" panose="02040602050305030304" pitchFamily="18" charset="0"/>
              </a:rPr>
              <a:t>C. students did experiments in labs</a:t>
            </a:r>
          </a:p>
          <a:p>
            <a:r>
              <a:rPr lang="en-US" sz="2800" dirty="0">
                <a:solidFill>
                  <a:schemeClr val="tx1"/>
                </a:solidFill>
                <a:effectLst>
                  <a:innerShdw blurRad="63500" dist="50800" dir="13500000">
                    <a:prstClr val="black">
                      <a:alpha val="50000"/>
                    </a:prstClr>
                  </a:innerShdw>
                </a:effectLst>
                <a:latin typeface="Book Antiqua" panose="02040602050305030304" pitchFamily="18" charset="0"/>
              </a:rPr>
              <a:t>D. all children stayed on at school until they were 15</a:t>
            </a:r>
          </a:p>
        </p:txBody>
      </p:sp>
      <p:sp>
        <p:nvSpPr>
          <p:cNvPr id="16" name="Text Box 4">
            <a:extLst>
              <a:ext uri="{FF2B5EF4-FFF2-40B4-BE49-F238E27FC236}">
                <a16:creationId xmlns:a16="http://schemas.microsoft.com/office/drawing/2014/main" id="{245D8889-7250-B621-007F-FC1874DCA6B1}"/>
              </a:ext>
            </a:extLst>
          </p:cNvPr>
          <p:cNvSpPr txBox="1"/>
          <p:nvPr/>
        </p:nvSpPr>
        <p:spPr>
          <a:xfrm>
            <a:off x="929999" y="717286"/>
            <a:ext cx="11259185" cy="523220"/>
          </a:xfrm>
          <a:prstGeom prst="rect">
            <a:avLst/>
          </a:prstGeom>
          <a:noFill/>
        </p:spPr>
        <p:txBody>
          <a:bodyPr wrap="square" rtlCol="0" anchor="t">
            <a:spAutoFit/>
          </a:bodyPr>
          <a:lstStyle/>
          <a:p>
            <a:pPr algn="just"/>
            <a:r>
              <a:rPr lang="en-US" sz="2800" dirty="0">
                <a:solidFill>
                  <a:srgbClr val="C00000"/>
                </a:solidFill>
                <a:effectLst>
                  <a:innerShdw blurRad="63500" dist="50800" dir="13500000">
                    <a:prstClr val="black">
                      <a:alpha val="50000"/>
                    </a:prstClr>
                  </a:innerShdw>
                </a:effectLst>
                <a:latin typeface="Book Antiqua" panose="02040602050305030304" pitchFamily="18" charset="0"/>
              </a:rPr>
              <a:t>1. In Mr. Nam’s time, ______.</a:t>
            </a:r>
          </a:p>
        </p:txBody>
      </p:sp>
      <p:sp>
        <p:nvSpPr>
          <p:cNvPr id="17" name="Text Box 6">
            <a:extLst>
              <a:ext uri="{FF2B5EF4-FFF2-40B4-BE49-F238E27FC236}">
                <a16:creationId xmlns:a16="http://schemas.microsoft.com/office/drawing/2014/main" id="{1B99F031-4609-190D-DC33-33F3E40F26E8}"/>
              </a:ext>
            </a:extLst>
          </p:cNvPr>
          <p:cNvSpPr txBox="1"/>
          <p:nvPr/>
        </p:nvSpPr>
        <p:spPr>
          <a:xfrm>
            <a:off x="869039" y="3129874"/>
            <a:ext cx="11259185" cy="523220"/>
          </a:xfrm>
          <a:prstGeom prst="rect">
            <a:avLst/>
          </a:prstGeom>
          <a:noFill/>
        </p:spPr>
        <p:txBody>
          <a:bodyPr wrap="square" rtlCol="0" anchor="t">
            <a:spAutoFit/>
          </a:bodyPr>
          <a:lstStyle/>
          <a:p>
            <a:pPr algn="just"/>
            <a:r>
              <a:rPr lang="en-US" sz="2800" dirty="0">
                <a:solidFill>
                  <a:srgbClr val="C00000"/>
                </a:solidFill>
                <a:effectLst>
                  <a:innerShdw blurRad="63500" dist="50800" dir="13500000">
                    <a:prstClr val="black">
                      <a:alpha val="50000"/>
                    </a:prstClr>
                  </a:innerShdw>
                </a:effectLst>
                <a:latin typeface="Book Antiqua" panose="02040602050305030304" pitchFamily="18" charset="0"/>
              </a:rPr>
              <a:t>2. Few people travelled outside their village, so ______.</a:t>
            </a:r>
          </a:p>
        </p:txBody>
      </p:sp>
      <p:sp>
        <p:nvSpPr>
          <p:cNvPr id="18" name="Text Box 10">
            <a:extLst>
              <a:ext uri="{FF2B5EF4-FFF2-40B4-BE49-F238E27FC236}">
                <a16:creationId xmlns:a16="http://schemas.microsoft.com/office/drawing/2014/main" id="{0F1F47F5-F9E6-8ACF-28C5-294A6B46277D}"/>
              </a:ext>
            </a:extLst>
          </p:cNvPr>
          <p:cNvSpPr txBox="1"/>
          <p:nvPr/>
        </p:nvSpPr>
        <p:spPr>
          <a:xfrm>
            <a:off x="1642554" y="3709198"/>
            <a:ext cx="11259820" cy="2116455"/>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nchor="t">
            <a:noAutofit/>
          </a:bodyPr>
          <a:lstStyle/>
          <a:p>
            <a:r>
              <a:rPr lang="en-US" sz="2800" dirty="0">
                <a:solidFill>
                  <a:schemeClr val="tx1"/>
                </a:solidFill>
                <a:effectLst>
                  <a:innerShdw blurRad="63500" dist="50800" dir="13500000">
                    <a:prstClr val="black">
                      <a:alpha val="50000"/>
                    </a:prstClr>
                  </a:innerShdw>
                </a:effectLst>
                <a:latin typeface="Book Antiqua" panose="02040602050305030304" pitchFamily="18" charset="0"/>
              </a:rPr>
              <a:t>A. life in the village was simple</a:t>
            </a:r>
          </a:p>
          <a:p>
            <a:r>
              <a:rPr lang="en-US" sz="2800" dirty="0">
                <a:solidFill>
                  <a:schemeClr val="tx1"/>
                </a:solidFill>
                <a:effectLst>
                  <a:innerShdw blurRad="63500" dist="50800" dir="13500000">
                    <a:prstClr val="black">
                      <a:alpha val="50000"/>
                    </a:prstClr>
                  </a:innerShdw>
                </a:effectLst>
                <a:latin typeface="Book Antiqua" panose="02040602050305030304" pitchFamily="18" charset="0"/>
              </a:rPr>
              <a:t>B. his school didn’t have any learning facilities</a:t>
            </a:r>
          </a:p>
          <a:p>
            <a:r>
              <a:rPr lang="en-US" sz="2800" dirty="0">
                <a:solidFill>
                  <a:schemeClr val="tx1"/>
                </a:solidFill>
                <a:effectLst>
                  <a:innerShdw blurRad="63500" dist="50800" dir="13500000">
                    <a:prstClr val="black">
                      <a:alpha val="50000"/>
                    </a:prstClr>
                  </a:innerShdw>
                </a:effectLst>
                <a:latin typeface="Book Antiqua" panose="02040602050305030304" pitchFamily="18" charset="0"/>
              </a:rPr>
              <a:t>C. the villagers didn’t know much about the world around</a:t>
            </a:r>
          </a:p>
          <a:p>
            <a:r>
              <a:rPr lang="en-US" sz="2800" dirty="0">
                <a:solidFill>
                  <a:schemeClr val="tx1"/>
                </a:solidFill>
                <a:effectLst>
                  <a:innerShdw blurRad="63500" dist="50800" dir="13500000">
                    <a:prstClr val="black">
                      <a:alpha val="50000"/>
                    </a:prstClr>
                  </a:innerShdw>
                </a:effectLst>
                <a:latin typeface="Book Antiqua" panose="02040602050305030304" pitchFamily="18" charset="0"/>
              </a:rPr>
              <a:t>D. none of the villagers knew about city life                    </a:t>
            </a:r>
          </a:p>
        </p:txBody>
      </p:sp>
      <p:sp>
        <p:nvSpPr>
          <p:cNvPr id="23" name="TextBox 11">
            <a:extLst>
              <a:ext uri="{FF2B5EF4-FFF2-40B4-BE49-F238E27FC236}">
                <a16:creationId xmlns:a16="http://schemas.microsoft.com/office/drawing/2014/main" id="{CB444DA2-DD05-1D2F-1A83-A2F2FD44252C}"/>
              </a:ext>
            </a:extLst>
          </p:cNvPr>
          <p:cNvSpPr txBox="1"/>
          <p:nvPr/>
        </p:nvSpPr>
        <p:spPr>
          <a:xfrm>
            <a:off x="138616" y="158576"/>
            <a:ext cx="10734615" cy="569451"/>
          </a:xfrm>
          <a:prstGeom prst="rect">
            <a:avLst/>
          </a:prstGeom>
        </p:spPr>
        <p:txBody>
          <a:bodyPr wrap="square" lIns="0" tIns="0" rIns="0" bIns="0" rtlCol="0" anchor="t">
            <a:spAutoFit/>
          </a:bodyPr>
          <a:lstStyle/>
          <a:p>
            <a:pPr marL="0" marR="0" lvl="0" indent="0" algn="l" defTabSz="609630" rtl="0" eaLnBrk="1" fontAlgn="auto" latinLnBrk="0" hangingPunct="1">
              <a:lnSpc>
                <a:spcPts val="4334"/>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he Serif Hand Black" panose="03070902030502020204" pitchFamily="66" charset="0"/>
                <a:ea typeface="ดองเต่า Bold"/>
                <a:cs typeface="ดองเต่า Bold"/>
                <a:sym typeface="ดองเต่า Bold"/>
              </a:rPr>
              <a:t>Read the passages and choose the correct answer a, b, c or d</a:t>
            </a:r>
          </a:p>
        </p:txBody>
      </p:sp>
      <p:sp>
        <p:nvSpPr>
          <p:cNvPr id="24" name="Oval 23">
            <a:extLst>
              <a:ext uri="{FF2B5EF4-FFF2-40B4-BE49-F238E27FC236}">
                <a16:creationId xmlns:a16="http://schemas.microsoft.com/office/drawing/2014/main" id="{F197F2A8-C702-BEAF-90F2-AFC47CAEAD01}"/>
              </a:ext>
            </a:extLst>
          </p:cNvPr>
          <p:cNvSpPr/>
          <p:nvPr/>
        </p:nvSpPr>
        <p:spPr>
          <a:xfrm>
            <a:off x="1679888" y="1291562"/>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B136F29-6274-C871-E1F3-EBC2BA897F7E}"/>
              </a:ext>
            </a:extLst>
          </p:cNvPr>
          <p:cNvSpPr/>
          <p:nvPr/>
        </p:nvSpPr>
        <p:spPr>
          <a:xfrm>
            <a:off x="1675385" y="4582759"/>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1075"/>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par>
                          <p:cTn id="20" fill="hold">
                            <p:stCondLst>
                              <p:cond delay="4725"/>
                            </p:stCondLst>
                            <p:childTnLst>
                              <p:par>
                                <p:cTn id="21" presetID="41" presetClass="entr" presetSubtype="0" fill="hold" grpId="0" nodeType="afterEffect">
                                  <p:stCondLst>
                                    <p:cond delay="0"/>
                                  </p:stCondLst>
                                  <p:iterate type="lt">
                                    <p:tmPct val="5000"/>
                                  </p:iterate>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7"/>
                                        </p:tgtEl>
                                        <p:attrNameLst>
                                          <p:attrName>ppt_y</p:attrName>
                                        </p:attrNameLst>
                                      </p:cBhvr>
                                      <p:tavLst>
                                        <p:tav tm="0">
                                          <p:val>
                                            <p:strVal val="#ppt_y"/>
                                          </p:val>
                                        </p:tav>
                                        <p:tav tm="100000">
                                          <p:val>
                                            <p:strVal val="#ppt_y"/>
                                          </p:val>
                                        </p:tav>
                                      </p:tavLst>
                                    </p:anim>
                                    <p:anim calcmode="lin" valueType="num">
                                      <p:cBhvr>
                                        <p:cTn id="2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7"/>
                                        </p:tgtEl>
                                      </p:cBhvr>
                                    </p:animEffect>
                                  </p:childTnLst>
                                </p:cTn>
                              </p:par>
                            </p:childTnLst>
                          </p:cTn>
                        </p:par>
                        <p:par>
                          <p:cTn id="28" fill="hold">
                            <p:stCondLst>
                              <p:cond delay="6425"/>
                            </p:stCondLst>
                            <p:childTnLst>
                              <p:par>
                                <p:cTn id="29" presetID="41" presetClass="entr" presetSubtype="0" fill="hold" grpId="0" nodeType="afterEffect">
                                  <p:stCondLst>
                                    <p:cond delay="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 calcmode="lin" valueType="num">
                                      <p:cBhvr>
                                        <p:cTn id="3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P spid="16" grpId="1"/>
      <p:bldP spid="17" grpId="0"/>
      <p:bldP spid="17" grpId="1"/>
      <p:bldP spid="18" grpId="0" animBg="1"/>
      <p:bldP spid="18" grpId="1" animBg="1"/>
      <p:bldP spid="24" grpId="0" bldLvl="0" animBg="1"/>
      <p:bldP spid="24" grpId="1" animBg="1"/>
      <p:bldP spid="25" grpId="0" bldLvl="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E0BD"/>
        </a:solidFill>
        <a:effectLst/>
      </p:bgPr>
    </p:bg>
    <p:spTree>
      <p:nvGrpSpPr>
        <p:cNvPr id="1" name=""/>
        <p:cNvGrpSpPr/>
        <p:nvPr/>
      </p:nvGrpSpPr>
      <p:grpSpPr>
        <a:xfrm>
          <a:off x="0" y="0"/>
          <a:ext cx="0" cy="0"/>
          <a:chOff x="0" y="0"/>
          <a:chExt cx="0" cy="0"/>
        </a:xfrm>
      </p:grpSpPr>
      <p:sp>
        <p:nvSpPr>
          <p:cNvPr id="2" name="Freeform 2"/>
          <p:cNvSpPr/>
          <p:nvPr/>
        </p:nvSpPr>
        <p:spPr>
          <a:xfrm>
            <a:off x="8917597" y="-589941"/>
            <a:ext cx="4489440" cy="6874631"/>
          </a:xfrm>
          <a:custGeom>
            <a:avLst/>
            <a:gdLst/>
            <a:ahLst/>
            <a:cxnLst/>
            <a:rect l="l" t="t" r="r" b="b"/>
            <a:pathLst>
              <a:path w="6734160" h="10311947">
                <a:moveTo>
                  <a:pt x="0" y="0"/>
                </a:moveTo>
                <a:lnTo>
                  <a:pt x="6734160" y="0"/>
                </a:lnTo>
                <a:lnTo>
                  <a:pt x="6734160" y="10311947"/>
                </a:lnTo>
                <a:lnTo>
                  <a:pt x="0" y="1031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V="1">
            <a:off x="-113200" y="5571360"/>
            <a:ext cx="12418399" cy="2301547"/>
          </a:xfrm>
          <a:custGeom>
            <a:avLst/>
            <a:gdLst/>
            <a:ahLst/>
            <a:cxnLst/>
            <a:rect l="l" t="t" r="r" b="b"/>
            <a:pathLst>
              <a:path w="18627599" h="3452321">
                <a:moveTo>
                  <a:pt x="0" y="3452321"/>
                </a:moveTo>
                <a:lnTo>
                  <a:pt x="18627600" y="3452321"/>
                </a:lnTo>
                <a:lnTo>
                  <a:pt x="18627600" y="0"/>
                </a:lnTo>
                <a:lnTo>
                  <a:pt x="0" y="0"/>
                </a:lnTo>
                <a:lnTo>
                  <a:pt x="0" y="3452321"/>
                </a:lnTo>
                <a:close/>
              </a:path>
            </a:pathLst>
          </a:custGeom>
          <a:blipFill>
            <a:blip r:embed="rId4">
              <a:extLst>
                <a:ext uri="{96DAC541-7B7A-43D3-8B79-37D633B846F1}">
                  <asvg:svgBlip xmlns:asvg="http://schemas.microsoft.com/office/drawing/2016/SVG/main" r:embed="rId5"/>
                </a:ext>
              </a:extLst>
            </a:blip>
            <a:stretch>
              <a:fillRect l="-17399" t="-102106" r="-8990"/>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0123846" y="3828061"/>
            <a:ext cx="2971444" cy="2009777"/>
          </a:xfrm>
          <a:custGeom>
            <a:avLst/>
            <a:gdLst/>
            <a:ahLst/>
            <a:cxnLst/>
            <a:rect l="l" t="t" r="r" b="b"/>
            <a:pathLst>
              <a:path w="4457166" h="3014665">
                <a:moveTo>
                  <a:pt x="0" y="0"/>
                </a:moveTo>
                <a:lnTo>
                  <a:pt x="4457166" y="0"/>
                </a:lnTo>
                <a:lnTo>
                  <a:pt x="4457166" y="3014665"/>
                </a:lnTo>
                <a:lnTo>
                  <a:pt x="0" y="3014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16561" y="337038"/>
            <a:ext cx="11017497" cy="6166664"/>
          </a:xfrm>
          <a:custGeom>
            <a:avLst/>
            <a:gdLst/>
            <a:ahLst/>
            <a:cxnLst/>
            <a:rect l="l" t="t" r="r" b="b"/>
            <a:pathLst>
              <a:path w="12557955" h="7060481">
                <a:moveTo>
                  <a:pt x="0" y="0"/>
                </a:moveTo>
                <a:lnTo>
                  <a:pt x="12557956" y="0"/>
                </a:lnTo>
                <a:lnTo>
                  <a:pt x="12557956" y="7060481"/>
                </a:lnTo>
                <a:lnTo>
                  <a:pt x="0" y="7060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4764117">
            <a:off x="7951030" y="4968291"/>
            <a:ext cx="684560" cy="667135"/>
          </a:xfrm>
          <a:custGeom>
            <a:avLst/>
            <a:gdLst/>
            <a:ahLst/>
            <a:cxnLst/>
            <a:rect l="l" t="t" r="r" b="b"/>
            <a:pathLst>
              <a:path w="1026840" h="1000703">
                <a:moveTo>
                  <a:pt x="0" y="0"/>
                </a:moveTo>
                <a:lnTo>
                  <a:pt x="1026840" y="0"/>
                </a:lnTo>
                <a:lnTo>
                  <a:pt x="1026840" y="1000703"/>
                </a:lnTo>
                <a:lnTo>
                  <a:pt x="0" y="10007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932599" y="258501"/>
            <a:ext cx="1865197" cy="854599"/>
          </a:xfrm>
          <a:custGeom>
            <a:avLst/>
            <a:gdLst/>
            <a:ahLst/>
            <a:cxnLst/>
            <a:rect l="l" t="t" r="r" b="b"/>
            <a:pathLst>
              <a:path w="2797796" h="1281899">
                <a:moveTo>
                  <a:pt x="0" y="0"/>
                </a:moveTo>
                <a:lnTo>
                  <a:pt x="2797796" y="0"/>
                </a:lnTo>
                <a:lnTo>
                  <a:pt x="2797796" y="1281900"/>
                </a:lnTo>
                <a:lnTo>
                  <a:pt x="0" y="12819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318769" y="685800"/>
            <a:ext cx="932599" cy="427300"/>
          </a:xfrm>
          <a:custGeom>
            <a:avLst/>
            <a:gdLst/>
            <a:ahLst/>
            <a:cxnLst/>
            <a:rect l="l" t="t" r="r" b="b"/>
            <a:pathLst>
              <a:path w="1398898" h="640950">
                <a:moveTo>
                  <a:pt x="0" y="0"/>
                </a:moveTo>
                <a:lnTo>
                  <a:pt x="1398899" y="0"/>
                </a:lnTo>
                <a:lnTo>
                  <a:pt x="1398899" y="640950"/>
                </a:lnTo>
                <a:lnTo>
                  <a:pt x="0" y="640950"/>
                </a:lnTo>
                <a:lnTo>
                  <a:pt x="0" y="0"/>
                </a:lnTo>
                <a:close/>
              </a:path>
            </a:pathLst>
          </a:custGeom>
          <a:blipFill>
            <a:blip r:embed="rId12">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199146" y="4498249"/>
            <a:ext cx="2544011" cy="2146220"/>
          </a:xfrm>
          <a:custGeom>
            <a:avLst/>
            <a:gdLst/>
            <a:ahLst/>
            <a:cxnLst/>
            <a:rect l="l" t="t" r="r" b="b"/>
            <a:pathLst>
              <a:path w="3816017" h="3219330">
                <a:moveTo>
                  <a:pt x="0" y="0"/>
                </a:moveTo>
                <a:lnTo>
                  <a:pt x="3816016" y="0"/>
                </a:lnTo>
                <a:lnTo>
                  <a:pt x="3816016" y="3219331"/>
                </a:lnTo>
                <a:lnTo>
                  <a:pt x="0" y="321933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flipH="1">
            <a:off x="-4678817" y="2378504"/>
            <a:ext cx="4040343" cy="4525843"/>
          </a:xfrm>
          <a:custGeom>
            <a:avLst/>
            <a:gdLst/>
            <a:ahLst/>
            <a:cxnLst/>
            <a:rect l="l" t="t" r="r" b="b"/>
            <a:pathLst>
              <a:path w="6060515" h="6788765">
                <a:moveTo>
                  <a:pt x="6060515" y="0"/>
                </a:moveTo>
                <a:lnTo>
                  <a:pt x="0" y="0"/>
                </a:lnTo>
                <a:lnTo>
                  <a:pt x="0" y="6788765"/>
                </a:lnTo>
                <a:lnTo>
                  <a:pt x="6060515" y="6788765"/>
                </a:lnTo>
                <a:lnTo>
                  <a:pt x="6060515"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H="1">
            <a:off x="8433747" y="3514721"/>
            <a:ext cx="3901466" cy="3454571"/>
          </a:xfrm>
          <a:custGeom>
            <a:avLst/>
            <a:gdLst/>
            <a:ahLst/>
            <a:cxnLst/>
            <a:rect l="l" t="t" r="r" b="b"/>
            <a:pathLst>
              <a:path w="5852199" h="5181856">
                <a:moveTo>
                  <a:pt x="5852198" y="0"/>
                </a:moveTo>
                <a:lnTo>
                  <a:pt x="0" y="0"/>
                </a:lnTo>
                <a:lnTo>
                  <a:pt x="0" y="5181856"/>
                </a:lnTo>
                <a:lnTo>
                  <a:pt x="5852198" y="5181856"/>
                </a:lnTo>
                <a:lnTo>
                  <a:pt x="5852198"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flipH="1">
            <a:off x="4296939" y="5347058"/>
            <a:ext cx="3372083" cy="1557289"/>
          </a:xfrm>
          <a:custGeom>
            <a:avLst/>
            <a:gdLst/>
            <a:ahLst/>
            <a:cxnLst/>
            <a:rect l="l" t="t" r="r" b="b"/>
            <a:pathLst>
              <a:path w="5058124" h="2335934">
                <a:moveTo>
                  <a:pt x="5058125" y="0"/>
                </a:moveTo>
                <a:lnTo>
                  <a:pt x="0" y="0"/>
                </a:lnTo>
                <a:lnTo>
                  <a:pt x="0" y="2335934"/>
                </a:lnTo>
                <a:lnTo>
                  <a:pt x="5058125" y="2335934"/>
                </a:lnTo>
                <a:lnTo>
                  <a:pt x="5058125"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 Box 2">
            <a:extLst>
              <a:ext uri="{FF2B5EF4-FFF2-40B4-BE49-F238E27FC236}">
                <a16:creationId xmlns:a16="http://schemas.microsoft.com/office/drawing/2014/main" id="{C962E1B6-1FDD-1A94-3686-C1DF869F7363}"/>
              </a:ext>
            </a:extLst>
          </p:cNvPr>
          <p:cNvSpPr txBox="1"/>
          <p:nvPr/>
        </p:nvSpPr>
        <p:spPr>
          <a:xfrm>
            <a:off x="1897195" y="1311560"/>
            <a:ext cx="11320780" cy="1815882"/>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2800" b="1" dirty="0">
                <a:solidFill>
                  <a:schemeClr val="tx1"/>
                </a:solidFill>
                <a:latin typeface="Book Antiqua" panose="02040602050305030304" pitchFamily="18" charset="0"/>
              </a:rPr>
              <a:t>A.</a:t>
            </a:r>
            <a:r>
              <a:rPr lang="en-US" sz="2800" dirty="0">
                <a:solidFill>
                  <a:schemeClr val="tx1"/>
                </a:solidFill>
                <a:latin typeface="Book Antiqua" panose="02040602050305030304" pitchFamily="18" charset="0"/>
              </a:rPr>
              <a:t> does not require textbooks</a:t>
            </a:r>
          </a:p>
          <a:p>
            <a:r>
              <a:rPr lang="en-US" sz="2800" b="1" dirty="0">
                <a:solidFill>
                  <a:schemeClr val="tx1"/>
                </a:solidFill>
                <a:latin typeface="Book Antiqua" panose="02040602050305030304" pitchFamily="18" charset="0"/>
              </a:rPr>
              <a:t>B.</a:t>
            </a:r>
            <a:r>
              <a:rPr lang="en-US" sz="2800" dirty="0">
                <a:solidFill>
                  <a:schemeClr val="tx1"/>
                </a:solidFill>
                <a:latin typeface="Book Antiqua" panose="02040602050305030304" pitchFamily="18" charset="0"/>
              </a:rPr>
              <a:t> uses some online </a:t>
            </a:r>
            <a:r>
              <a:rPr lang="en-US" sz="2800" dirty="0" err="1">
                <a:solidFill>
                  <a:schemeClr val="tx1"/>
                </a:solidFill>
                <a:latin typeface="Book Antiqua" panose="02040602050305030304" pitchFamily="18" charset="0"/>
              </a:rPr>
              <a:t>programmes</a:t>
            </a:r>
            <a:endParaRPr lang="en-US" sz="2800" dirty="0">
              <a:solidFill>
                <a:schemeClr val="tx1"/>
              </a:solidFill>
              <a:latin typeface="Book Antiqua" panose="02040602050305030304" pitchFamily="18" charset="0"/>
            </a:endParaRPr>
          </a:p>
          <a:p>
            <a:r>
              <a:rPr lang="en-US" sz="2800" b="1" dirty="0">
                <a:solidFill>
                  <a:schemeClr val="tx1"/>
                </a:solidFill>
                <a:latin typeface="Book Antiqua" panose="02040602050305030304" pitchFamily="18" charset="0"/>
              </a:rPr>
              <a:t>C.</a:t>
            </a:r>
            <a:r>
              <a:rPr lang="en-US" sz="2800" dirty="0">
                <a:solidFill>
                  <a:schemeClr val="tx1"/>
                </a:solidFill>
                <a:latin typeface="Book Antiqua" panose="02040602050305030304" pitchFamily="18" charset="0"/>
              </a:rPr>
              <a:t> depends only on the Internet</a:t>
            </a:r>
          </a:p>
          <a:p>
            <a:r>
              <a:rPr lang="en-US" sz="2800" b="1" dirty="0">
                <a:solidFill>
                  <a:schemeClr val="tx1"/>
                </a:solidFill>
                <a:latin typeface="Book Antiqua" panose="02040602050305030304" pitchFamily="18" charset="0"/>
              </a:rPr>
              <a:t>D. </a:t>
            </a:r>
            <a:r>
              <a:rPr lang="en-US" sz="2800" dirty="0">
                <a:solidFill>
                  <a:schemeClr val="tx1"/>
                </a:solidFill>
                <a:latin typeface="Book Antiqua" panose="02040602050305030304" pitchFamily="18" charset="0"/>
              </a:rPr>
              <a:t>does not require students to take notes</a:t>
            </a:r>
          </a:p>
        </p:txBody>
      </p:sp>
      <p:sp>
        <p:nvSpPr>
          <p:cNvPr id="16" name="Text Box 4">
            <a:extLst>
              <a:ext uri="{FF2B5EF4-FFF2-40B4-BE49-F238E27FC236}">
                <a16:creationId xmlns:a16="http://schemas.microsoft.com/office/drawing/2014/main" id="{245D8889-7250-B621-007F-FC1874DCA6B1}"/>
              </a:ext>
            </a:extLst>
          </p:cNvPr>
          <p:cNvSpPr txBox="1"/>
          <p:nvPr/>
        </p:nvSpPr>
        <p:spPr>
          <a:xfrm>
            <a:off x="1184640" y="717286"/>
            <a:ext cx="11259185" cy="523220"/>
          </a:xfrm>
          <a:prstGeom prst="rect">
            <a:avLst/>
          </a:prstGeom>
          <a:noFill/>
        </p:spPr>
        <p:txBody>
          <a:bodyPr wrap="square" rtlCol="0" anchor="t">
            <a:spAutoFit/>
          </a:bodyPr>
          <a:lstStyle/>
          <a:p>
            <a:pPr algn="just"/>
            <a:r>
              <a:rPr lang="en-US" sz="2800" b="1" dirty="0">
                <a:solidFill>
                  <a:srgbClr val="C00000"/>
                </a:solidFill>
                <a:latin typeface="Book Antiqua" panose="02040602050305030304" pitchFamily="18" charset="0"/>
              </a:rPr>
              <a:t>3</a:t>
            </a:r>
            <a:r>
              <a:rPr lang="en-US" sz="2800" dirty="0">
                <a:solidFill>
                  <a:srgbClr val="C00000"/>
                </a:solidFill>
                <a:latin typeface="Book Antiqua" panose="02040602050305030304" pitchFamily="18" charset="0"/>
              </a:rPr>
              <a:t>. Learning now ______.</a:t>
            </a:r>
          </a:p>
        </p:txBody>
      </p:sp>
      <p:sp>
        <p:nvSpPr>
          <p:cNvPr id="17" name="Text Box 6">
            <a:extLst>
              <a:ext uri="{FF2B5EF4-FFF2-40B4-BE49-F238E27FC236}">
                <a16:creationId xmlns:a16="http://schemas.microsoft.com/office/drawing/2014/main" id="{1B99F031-4609-190D-DC33-33F3E40F26E8}"/>
              </a:ext>
            </a:extLst>
          </p:cNvPr>
          <p:cNvSpPr txBox="1"/>
          <p:nvPr/>
        </p:nvSpPr>
        <p:spPr>
          <a:xfrm>
            <a:off x="1123680" y="3129874"/>
            <a:ext cx="11259185" cy="523220"/>
          </a:xfrm>
          <a:prstGeom prst="rect">
            <a:avLst/>
          </a:prstGeom>
          <a:noFill/>
        </p:spPr>
        <p:txBody>
          <a:bodyPr wrap="square" rtlCol="0" anchor="t">
            <a:spAutoFit/>
          </a:bodyPr>
          <a:lstStyle/>
          <a:p>
            <a:pPr algn="just"/>
            <a:r>
              <a:rPr lang="en-US" sz="2800" b="1" dirty="0">
                <a:solidFill>
                  <a:srgbClr val="C00000"/>
                </a:solidFill>
                <a:latin typeface="Book Antiqua" panose="02040602050305030304" pitchFamily="18" charset="0"/>
              </a:rPr>
              <a:t>4. </a:t>
            </a:r>
            <a:r>
              <a:rPr lang="en-US" sz="2800" dirty="0">
                <a:solidFill>
                  <a:srgbClr val="C00000"/>
                </a:solidFill>
                <a:latin typeface="Book Antiqua" panose="02040602050305030304" pitchFamily="18" charset="0"/>
              </a:rPr>
              <a:t>The word </a:t>
            </a:r>
            <a:r>
              <a:rPr lang="en-US" sz="2800" b="1" dirty="0">
                <a:solidFill>
                  <a:srgbClr val="C00000"/>
                </a:solidFill>
                <a:latin typeface="Book Antiqua" panose="02040602050305030304" pitchFamily="18" charset="0"/>
              </a:rPr>
              <a:t>“It”</a:t>
            </a:r>
            <a:r>
              <a:rPr lang="en-US" sz="2800" dirty="0">
                <a:solidFill>
                  <a:srgbClr val="C00000"/>
                </a:solidFill>
                <a:latin typeface="Book Antiqua" panose="02040602050305030304" pitchFamily="18" charset="0"/>
              </a:rPr>
              <a:t> refers to ______.</a:t>
            </a:r>
          </a:p>
        </p:txBody>
      </p:sp>
      <p:sp>
        <p:nvSpPr>
          <p:cNvPr id="18" name="Text Box 10">
            <a:extLst>
              <a:ext uri="{FF2B5EF4-FFF2-40B4-BE49-F238E27FC236}">
                <a16:creationId xmlns:a16="http://schemas.microsoft.com/office/drawing/2014/main" id="{0F1F47F5-F9E6-8ACF-28C5-294A6B46277D}"/>
              </a:ext>
            </a:extLst>
          </p:cNvPr>
          <p:cNvSpPr txBox="1"/>
          <p:nvPr/>
        </p:nvSpPr>
        <p:spPr>
          <a:xfrm>
            <a:off x="1897195" y="3709198"/>
            <a:ext cx="11259820" cy="2116455"/>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nchor="t">
            <a:noAutofit/>
          </a:bodyPr>
          <a:lstStyle/>
          <a:p>
            <a:r>
              <a:rPr lang="en-US" sz="2800" b="1" dirty="0">
                <a:solidFill>
                  <a:schemeClr val="tx1"/>
                </a:solidFill>
                <a:latin typeface="Book Antiqua" panose="02040602050305030304" pitchFamily="18" charset="0"/>
              </a:rPr>
              <a:t>A.</a:t>
            </a:r>
            <a:r>
              <a:rPr lang="en-US" sz="2800" dirty="0">
                <a:solidFill>
                  <a:schemeClr val="tx1"/>
                </a:solidFill>
                <a:latin typeface="Book Antiqua" panose="02040602050305030304" pitchFamily="18" charset="0"/>
              </a:rPr>
              <a:t> learning today </a:t>
            </a:r>
          </a:p>
          <a:p>
            <a:r>
              <a:rPr lang="en-US" sz="2800" b="1" dirty="0">
                <a:solidFill>
                  <a:schemeClr val="tx1"/>
                </a:solidFill>
                <a:latin typeface="Book Antiqua" panose="02040602050305030304" pitchFamily="18" charset="0"/>
              </a:rPr>
              <a:t>B.</a:t>
            </a:r>
            <a:r>
              <a:rPr lang="en-US" sz="2800" dirty="0">
                <a:solidFill>
                  <a:schemeClr val="tx1"/>
                </a:solidFill>
                <a:latin typeface="Book Antiqua" panose="02040602050305030304" pitchFamily="18" charset="0"/>
              </a:rPr>
              <a:t> my grandfather’s time </a:t>
            </a:r>
          </a:p>
          <a:p>
            <a:r>
              <a:rPr lang="en-US" sz="2800" b="1" dirty="0">
                <a:solidFill>
                  <a:schemeClr val="tx1"/>
                </a:solidFill>
                <a:latin typeface="Book Antiqua" panose="02040602050305030304" pitchFamily="18" charset="0"/>
              </a:rPr>
              <a:t>C. </a:t>
            </a:r>
            <a:r>
              <a:rPr lang="en-US" sz="2800" dirty="0">
                <a:solidFill>
                  <a:schemeClr val="tx1"/>
                </a:solidFill>
                <a:latin typeface="Book Antiqua" panose="02040602050305030304" pitchFamily="18" charset="0"/>
              </a:rPr>
              <a:t>learning facilities</a:t>
            </a:r>
          </a:p>
          <a:p>
            <a:r>
              <a:rPr lang="en-US" sz="2800" b="1" dirty="0">
                <a:solidFill>
                  <a:schemeClr val="tx1"/>
                </a:solidFill>
                <a:latin typeface="Book Antiqua" panose="02040602050305030304" pitchFamily="18" charset="0"/>
              </a:rPr>
              <a:t>D.</a:t>
            </a:r>
            <a:r>
              <a:rPr lang="en-US" sz="2800" dirty="0">
                <a:solidFill>
                  <a:schemeClr val="tx1"/>
                </a:solidFill>
                <a:latin typeface="Book Antiqua" panose="02040602050305030304" pitchFamily="18" charset="0"/>
              </a:rPr>
              <a:t> the Internet</a:t>
            </a:r>
            <a:r>
              <a:rPr lang="en-US" sz="2800" dirty="0">
                <a:latin typeface="Book Antiqua" panose="02040602050305030304" pitchFamily="18" charset="0"/>
              </a:rPr>
              <a:t>                    </a:t>
            </a:r>
          </a:p>
        </p:txBody>
      </p:sp>
      <p:sp>
        <p:nvSpPr>
          <p:cNvPr id="23" name="TextBox 11">
            <a:extLst>
              <a:ext uri="{FF2B5EF4-FFF2-40B4-BE49-F238E27FC236}">
                <a16:creationId xmlns:a16="http://schemas.microsoft.com/office/drawing/2014/main" id="{CB444DA2-DD05-1D2F-1A83-A2F2FD44252C}"/>
              </a:ext>
            </a:extLst>
          </p:cNvPr>
          <p:cNvSpPr txBox="1"/>
          <p:nvPr/>
        </p:nvSpPr>
        <p:spPr>
          <a:xfrm>
            <a:off x="138616" y="158576"/>
            <a:ext cx="10734615" cy="569451"/>
          </a:xfrm>
          <a:prstGeom prst="rect">
            <a:avLst/>
          </a:prstGeom>
        </p:spPr>
        <p:txBody>
          <a:bodyPr wrap="square" lIns="0" tIns="0" rIns="0" bIns="0" rtlCol="0" anchor="t">
            <a:spAutoFit/>
          </a:bodyPr>
          <a:lstStyle/>
          <a:p>
            <a:pPr marL="0" marR="0" lvl="0" indent="0" algn="l" defTabSz="609630" rtl="0" eaLnBrk="1" fontAlgn="auto" latinLnBrk="0" hangingPunct="1">
              <a:lnSpc>
                <a:spcPts val="4334"/>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he Serif Hand Black" panose="03070902030502020204" pitchFamily="66" charset="0"/>
                <a:ea typeface="ดองเต่า Bold"/>
                <a:cs typeface="ดองเต่า Bold"/>
                <a:sym typeface="ดองเต่า Bold"/>
              </a:rPr>
              <a:t>Read the passages and choose the correct answer a, b, c or d</a:t>
            </a:r>
          </a:p>
        </p:txBody>
      </p:sp>
      <p:sp>
        <p:nvSpPr>
          <p:cNvPr id="6" name="Oval 5">
            <a:extLst>
              <a:ext uri="{FF2B5EF4-FFF2-40B4-BE49-F238E27FC236}">
                <a16:creationId xmlns:a16="http://schemas.microsoft.com/office/drawing/2014/main" id="{C212F80D-5DED-0992-B222-BFDE2A31EA3A}"/>
              </a:ext>
            </a:extLst>
          </p:cNvPr>
          <p:cNvSpPr/>
          <p:nvPr/>
        </p:nvSpPr>
        <p:spPr>
          <a:xfrm>
            <a:off x="1877715" y="1780392"/>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34EDA79-CAD5-91CF-3DB7-E0B5206822E0}"/>
              </a:ext>
            </a:extLst>
          </p:cNvPr>
          <p:cNvSpPr/>
          <p:nvPr/>
        </p:nvSpPr>
        <p:spPr>
          <a:xfrm>
            <a:off x="1897195" y="3697013"/>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9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975"/>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anim calcmode="lin" valueType="num">
                                      <p:cBhvr>
                                        <p:cTn id="1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5"/>
                                        </p:tgtEl>
                                      </p:cBhvr>
                                    </p:animEffect>
                                  </p:childTnLst>
                                </p:cTn>
                              </p:par>
                            </p:childTnLst>
                          </p:cTn>
                        </p:par>
                        <p:par>
                          <p:cTn id="20" fill="hold">
                            <p:stCondLst>
                              <p:cond delay="4250"/>
                            </p:stCondLst>
                            <p:childTnLst>
                              <p:par>
                                <p:cTn id="21" presetID="41" presetClass="entr" presetSubtype="0" fill="hold" grpId="0" nodeType="afterEffect">
                                  <p:stCondLst>
                                    <p:cond delay="0"/>
                                  </p:stCondLst>
                                  <p:iterate type="lt">
                                    <p:tmPct val="5000"/>
                                  </p:iterate>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7"/>
                                        </p:tgtEl>
                                        <p:attrNameLst>
                                          <p:attrName>ppt_y</p:attrName>
                                        </p:attrNameLst>
                                      </p:cBhvr>
                                      <p:tavLst>
                                        <p:tav tm="0">
                                          <p:val>
                                            <p:strVal val="#ppt_y"/>
                                          </p:val>
                                        </p:tav>
                                        <p:tav tm="100000">
                                          <p:val>
                                            <p:strVal val="#ppt_y"/>
                                          </p:val>
                                        </p:tav>
                                      </p:tavLst>
                                    </p:anim>
                                    <p:anim calcmode="lin" valueType="num">
                                      <p:cBhvr>
                                        <p:cTn id="2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7"/>
                                        </p:tgtEl>
                                      </p:cBhvr>
                                    </p:animEffect>
                                  </p:childTnLst>
                                </p:cTn>
                              </p:par>
                            </p:childTnLst>
                          </p:cTn>
                        </p:par>
                        <p:par>
                          <p:cTn id="28" fill="hold">
                            <p:stCondLst>
                              <p:cond delay="5425"/>
                            </p:stCondLst>
                            <p:childTnLst>
                              <p:par>
                                <p:cTn id="29" presetID="41" presetClass="entr" presetSubtype="0" fill="hold" grpId="0" nodeType="afterEffect">
                                  <p:stCondLst>
                                    <p:cond delay="0"/>
                                  </p:stCondLst>
                                  <p:iterate type="lt">
                                    <p:tmPct val="5000"/>
                                  </p:iterate>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 calcmode="lin" valueType="num">
                                      <p:cBhvr>
                                        <p:cTn id="3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P spid="16" grpId="1"/>
      <p:bldP spid="17" grpId="0"/>
      <p:bldP spid="17" grpId="1"/>
      <p:bldP spid="18" grpId="0" animBg="1"/>
      <p:bldP spid="18" grpId="1" animBg="1"/>
      <p:bldP spid="6" grpId="0" bldLvl="0" animBg="1"/>
      <p:bldP spid="6" grpId="1" animBg="1"/>
      <p:bldP spid="13" grpId="0" bldLvl="0" animBg="1"/>
      <p:bldP spid="13"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984</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Book Antiqua</vt:lpstr>
      <vt:lpstr>Calibri</vt:lpstr>
      <vt:lpstr>The Serif Hand Black</vt:lpstr>
      <vt:lpstr>Wingdings</vt:lpstr>
      <vt:lpstr>ดองเต่า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Duyên Lương</cp:lastModifiedBy>
  <cp:revision>328</cp:revision>
  <dcterms:created xsi:type="dcterms:W3CDTF">2020-12-09T02:04:00Z</dcterms:created>
  <dcterms:modified xsi:type="dcterms:W3CDTF">2024-07-31T11:26:47Z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6481EDBCA75342C29885665D34052603_13</vt:lpwstr>
  </property>
  <property fmtid="{D5CDD505-2E9C-101B-9397-08002B2CF9AE}" pid="3" name="KSOProductBuildVer">
    <vt:lpwstr>1033-12.2.0.13306</vt:lpwstr>
  </property>
</Properties>
</file>