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handoutMasterIdLst>
    <p:handoutMasterId r:id="rId28"/>
  </p:handoutMasterIdLst>
  <p:sldIdLst>
    <p:sldId id="256" r:id="rId4"/>
    <p:sldId id="261" r:id="rId5"/>
    <p:sldId id="258" r:id="rId6"/>
    <p:sldId id="783" r:id="rId7"/>
    <p:sldId id="784" r:id="rId8"/>
    <p:sldId id="785" r:id="rId9"/>
    <p:sldId id="786" r:id="rId10"/>
    <p:sldId id="787" r:id="rId11"/>
    <p:sldId id="788" r:id="rId12"/>
    <p:sldId id="789" r:id="rId13"/>
    <p:sldId id="790" r:id="rId14"/>
    <p:sldId id="259" r:id="rId15"/>
    <p:sldId id="260" r:id="rId16"/>
    <p:sldId id="262" r:id="rId17"/>
    <p:sldId id="263" r:id="rId18"/>
    <p:sldId id="794" r:id="rId19"/>
    <p:sldId id="793" r:id="rId20"/>
    <p:sldId id="792" r:id="rId21"/>
    <p:sldId id="791" r:id="rId22"/>
    <p:sldId id="457" r:id="rId23"/>
    <p:sldId id="264" r:id="rId24"/>
    <p:sldId id="795" r:id="rId25"/>
    <p:sldId id="26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7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C380"/>
    <a:srgbClr val="9BB8CD"/>
    <a:srgbClr val="FFF7D4"/>
    <a:srgbClr val="F8FFD2"/>
    <a:srgbClr val="D0F288"/>
    <a:srgbClr val="8ACDD7"/>
    <a:srgbClr val="F9F9E0"/>
    <a:srgbClr val="FFFFFF"/>
    <a:srgbClr val="84D2C5"/>
    <a:srgbClr val="E4C9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02" y="48"/>
      </p:cViewPr>
      <p:guideLst>
        <p:guide orient="horz" pos="2159"/>
        <p:guide pos="37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3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308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67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97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42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27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81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72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14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18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34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1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20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8233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15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6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20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79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66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9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6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335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91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05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1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53B20-D029-401E-A3E8-B4D9F3351A3F}" type="datetimeFigureOut">
              <a:rPr lang="en-US" smtClean="0"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81046-E7AB-4499-9E30-7C678ED50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1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10.svg"/><Relationship Id="rId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2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2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2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2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2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4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49.svg"/><Relationship Id="rId5" Type="http://schemas.openxmlformats.org/officeDocument/2006/relationships/image" Target="../media/image10.svg"/><Relationship Id="rId15" Type="http://schemas.openxmlformats.org/officeDocument/2006/relationships/image" Target="../media/image18.svg"/><Relationship Id="rId10" Type="http://schemas.openxmlformats.org/officeDocument/2006/relationships/image" Target="../media/image48.png"/><Relationship Id="rId4" Type="http://schemas.openxmlformats.org/officeDocument/2006/relationships/image" Target="../media/image9.png"/><Relationship Id="rId9" Type="http://schemas.openxmlformats.org/officeDocument/2006/relationships/image" Target="../media/image47.svg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49.svg"/><Relationship Id="rId5" Type="http://schemas.openxmlformats.org/officeDocument/2006/relationships/image" Target="../media/image10.svg"/><Relationship Id="rId15" Type="http://schemas.openxmlformats.org/officeDocument/2006/relationships/image" Target="../media/image18.svg"/><Relationship Id="rId10" Type="http://schemas.openxmlformats.org/officeDocument/2006/relationships/image" Target="../media/image48.png"/><Relationship Id="rId4" Type="http://schemas.openxmlformats.org/officeDocument/2006/relationships/image" Target="../media/image9.png"/><Relationship Id="rId9" Type="http://schemas.openxmlformats.org/officeDocument/2006/relationships/image" Target="../media/image47.svg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audio" Target="../media/audio2.wav"/><Relationship Id="rId21" Type="http://schemas.openxmlformats.org/officeDocument/2006/relationships/image" Target="../media/image32.png"/><Relationship Id="rId7" Type="http://schemas.openxmlformats.org/officeDocument/2006/relationships/image" Target="../media/image24.png"/><Relationship Id="rId12" Type="http://schemas.openxmlformats.org/officeDocument/2006/relationships/slide" Target="slide8.xml"/><Relationship Id="rId17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gif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slide" Target="slide7.xml"/><Relationship Id="rId19" Type="http://schemas.microsoft.com/office/2007/relationships/hdphoto" Target="../media/hdphoto1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slide" Target="slide5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8.png"/><Relationship Id="rId4" Type="http://schemas.openxmlformats.org/officeDocument/2006/relationships/image" Target="../media/image33.jp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17611" y="397240"/>
            <a:ext cx="2711745" cy="5670949"/>
          </a:xfrm>
          <a:custGeom>
            <a:avLst/>
            <a:gdLst/>
            <a:ahLst/>
            <a:cxnLst/>
            <a:rect l="l" t="t" r="r" b="b"/>
            <a:pathLst>
              <a:path w="4067617" h="8506423">
                <a:moveTo>
                  <a:pt x="0" y="0"/>
                </a:moveTo>
                <a:lnTo>
                  <a:pt x="4067617" y="0"/>
                </a:lnTo>
                <a:lnTo>
                  <a:pt x="4067617" y="8506423"/>
                </a:lnTo>
                <a:lnTo>
                  <a:pt x="0" y="85064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681828" y="1265933"/>
            <a:ext cx="4995206" cy="5573452"/>
          </a:xfrm>
          <a:custGeom>
            <a:avLst/>
            <a:gdLst/>
            <a:ahLst/>
            <a:cxnLst/>
            <a:rect l="l" t="t" r="r" b="b"/>
            <a:pathLst>
              <a:path w="7492809" h="8360178">
                <a:moveTo>
                  <a:pt x="0" y="0"/>
                </a:moveTo>
                <a:lnTo>
                  <a:pt x="7492809" y="0"/>
                </a:lnTo>
                <a:lnTo>
                  <a:pt x="7492809" y="8360178"/>
                </a:lnTo>
                <a:lnTo>
                  <a:pt x="0" y="83601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505227" y="2542981"/>
            <a:ext cx="1879350" cy="4357913"/>
          </a:xfrm>
          <a:custGeom>
            <a:avLst/>
            <a:gdLst/>
            <a:ahLst/>
            <a:cxnLst/>
            <a:rect l="l" t="t" r="r" b="b"/>
            <a:pathLst>
              <a:path w="2819025" h="6536869">
                <a:moveTo>
                  <a:pt x="0" y="0"/>
                </a:moveTo>
                <a:lnTo>
                  <a:pt x="2819025" y="0"/>
                </a:lnTo>
                <a:lnTo>
                  <a:pt x="2819025" y="6536869"/>
                </a:lnTo>
                <a:lnTo>
                  <a:pt x="0" y="65368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272152" y="5028212"/>
            <a:ext cx="2460009" cy="1872682"/>
          </a:xfrm>
          <a:custGeom>
            <a:avLst/>
            <a:gdLst/>
            <a:ahLst/>
            <a:cxnLst/>
            <a:rect l="l" t="t" r="r" b="b"/>
            <a:pathLst>
              <a:path w="3690013" h="2809023">
                <a:moveTo>
                  <a:pt x="0" y="0"/>
                </a:moveTo>
                <a:lnTo>
                  <a:pt x="3690014" y="0"/>
                </a:lnTo>
                <a:lnTo>
                  <a:pt x="3690014" y="2809023"/>
                </a:lnTo>
                <a:lnTo>
                  <a:pt x="0" y="2809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020110" y="5554938"/>
            <a:ext cx="1768086" cy="1345955"/>
          </a:xfrm>
          <a:custGeom>
            <a:avLst/>
            <a:gdLst/>
            <a:ahLst/>
            <a:cxnLst/>
            <a:rect l="l" t="t" r="r" b="b"/>
            <a:pathLst>
              <a:path w="2652129" h="2018933">
                <a:moveTo>
                  <a:pt x="0" y="0"/>
                </a:moveTo>
                <a:lnTo>
                  <a:pt x="2652129" y="0"/>
                </a:lnTo>
                <a:lnTo>
                  <a:pt x="2652129" y="2018934"/>
                </a:lnTo>
                <a:lnTo>
                  <a:pt x="0" y="20189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-383722">
            <a:off x="7715164" y="1068720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1423929">
            <a:off x="6106062" y="5146748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0" y="0"/>
                </a:lnTo>
                <a:lnTo>
                  <a:pt x="760720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1423929">
            <a:off x="751652" y="860345"/>
            <a:ext cx="387597" cy="342055"/>
          </a:xfrm>
          <a:custGeom>
            <a:avLst/>
            <a:gdLst/>
            <a:ahLst/>
            <a:cxnLst/>
            <a:rect l="l" t="t" r="r" b="b"/>
            <a:pathLst>
              <a:path w="581396" h="513082">
                <a:moveTo>
                  <a:pt x="0" y="0"/>
                </a:moveTo>
                <a:lnTo>
                  <a:pt x="581395" y="0"/>
                </a:lnTo>
                <a:lnTo>
                  <a:pt x="581395" y="513081"/>
                </a:lnTo>
                <a:lnTo>
                  <a:pt x="0" y="5130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11397" y="1432329"/>
            <a:ext cx="598262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578"/>
              </a:lnSpc>
            </a:pPr>
            <a:r>
              <a:rPr lang="en-US" sz="8707" dirty="0">
                <a:solidFill>
                  <a:srgbClr val="724E39"/>
                </a:solidFill>
                <a:latin typeface="Lucida Handwriting" panose="03010101010101010101" pitchFamily="66" charset="0"/>
                <a:ea typeface="Lazydog"/>
                <a:cs typeface="Lazydog"/>
                <a:sym typeface="Lazydog"/>
              </a:rPr>
              <a:t>WELCOME TO OUR CLASS!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5710" y="834474"/>
            <a:ext cx="7293040" cy="349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91"/>
              </a:lnSpc>
            </a:pPr>
            <a:r>
              <a:rPr lang="en-US" sz="2591" dirty="0">
                <a:solidFill>
                  <a:srgbClr val="342D2A"/>
                </a:solidFill>
                <a:latin typeface="Lucida Handwriting" panose="03010101010101010101" pitchFamily="66" charset="0"/>
                <a:ea typeface="Aristotelica Pro"/>
                <a:cs typeface="Aristotelica Pro"/>
                <a:sym typeface="Aristotelica Pro"/>
              </a:rPr>
              <a:t>……… SECONDARY SCHOOL</a:t>
            </a:r>
          </a:p>
        </p:txBody>
      </p:sp>
      <p:sp>
        <p:nvSpPr>
          <p:cNvPr id="16" name="Freeform 16"/>
          <p:cNvSpPr/>
          <p:nvPr/>
        </p:nvSpPr>
        <p:spPr>
          <a:xfrm>
            <a:off x="-326796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CC43A667-3F13-EE64-2F61-59177A31CE3D}"/>
              </a:ext>
            </a:extLst>
          </p:cNvPr>
          <p:cNvSpPr txBox="1"/>
          <p:nvPr/>
        </p:nvSpPr>
        <p:spPr>
          <a:xfrm>
            <a:off x="243834" y="5344011"/>
            <a:ext cx="7293040" cy="3497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91"/>
              </a:lnSpc>
            </a:pPr>
            <a:r>
              <a:rPr lang="en-US" sz="2591" dirty="0">
                <a:solidFill>
                  <a:srgbClr val="342D2A"/>
                </a:solidFill>
                <a:latin typeface="Lucida Handwriting" panose="03010101010101010101" pitchFamily="66" charset="0"/>
                <a:ea typeface="Aristotelica Pro"/>
                <a:cs typeface="Aristotelica Pro"/>
                <a:sym typeface="Aristotelica Pro"/>
              </a:rPr>
              <a:t>Presented by: ………………………….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816" y="485614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5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</a:rPr>
              <a:t>. Like adults, children sometimes want some ______.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672222" y="51819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D.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</a:rPr>
              <a:t> privacy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C.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</a:rPr>
              <a:t> values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48445" y="409054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B.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</a:rPr>
              <a:t> relations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A. 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</a:rPr>
              <a:t>opportunity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3746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816" y="485614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2492" y="817640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535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3835" y="1386997"/>
            <a:ext cx="2213704" cy="5226890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514883" y="3964444"/>
            <a:ext cx="1468661" cy="2549222"/>
          </a:xfrm>
          <a:custGeom>
            <a:avLst/>
            <a:gdLst/>
            <a:ahLst/>
            <a:cxnLst/>
            <a:rect l="l" t="t" r="r" b="b"/>
            <a:pathLst>
              <a:path w="3102803" h="5553115">
                <a:moveTo>
                  <a:pt x="0" y="0"/>
                </a:moveTo>
                <a:lnTo>
                  <a:pt x="3102803" y="0"/>
                </a:lnTo>
                <a:lnTo>
                  <a:pt x="3102803" y="5553115"/>
                </a:lnTo>
                <a:lnTo>
                  <a:pt x="0" y="5553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538551">
            <a:off x="10646577" y="2186383"/>
            <a:ext cx="293429" cy="258951"/>
          </a:xfrm>
          <a:custGeom>
            <a:avLst/>
            <a:gdLst/>
            <a:ahLst/>
            <a:cxnLst/>
            <a:rect l="l" t="t" r="r" b="b"/>
            <a:pathLst>
              <a:path w="440143" h="388427">
                <a:moveTo>
                  <a:pt x="0" y="0"/>
                </a:moveTo>
                <a:lnTo>
                  <a:pt x="440143" y="0"/>
                </a:lnTo>
                <a:lnTo>
                  <a:pt x="440143" y="388427"/>
                </a:lnTo>
                <a:lnTo>
                  <a:pt x="0" y="388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538551">
            <a:off x="9128602" y="1072915"/>
            <a:ext cx="427765" cy="377503"/>
          </a:xfrm>
          <a:custGeom>
            <a:avLst/>
            <a:gdLst/>
            <a:ahLst/>
            <a:cxnLst/>
            <a:rect l="l" t="t" r="r" b="b"/>
            <a:pathLst>
              <a:path w="641648" h="566255">
                <a:moveTo>
                  <a:pt x="0" y="0"/>
                </a:moveTo>
                <a:lnTo>
                  <a:pt x="641648" y="0"/>
                </a:lnTo>
                <a:lnTo>
                  <a:pt x="641648" y="566255"/>
                </a:lnTo>
                <a:lnTo>
                  <a:pt x="0" y="5662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538551">
            <a:off x="10536539" y="1060789"/>
            <a:ext cx="345272" cy="304702"/>
          </a:xfrm>
          <a:custGeom>
            <a:avLst/>
            <a:gdLst/>
            <a:ahLst/>
            <a:cxnLst/>
            <a:rect l="l" t="t" r="r" b="b"/>
            <a:pathLst>
              <a:path w="517908" h="457053">
                <a:moveTo>
                  <a:pt x="0" y="0"/>
                </a:moveTo>
                <a:lnTo>
                  <a:pt x="517908" y="0"/>
                </a:lnTo>
                <a:lnTo>
                  <a:pt x="517908" y="457053"/>
                </a:lnTo>
                <a:lnTo>
                  <a:pt x="0" y="4570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592820-735F-DC3C-52AB-8FF89A73159A}"/>
              </a:ext>
            </a:extLst>
          </p:cNvPr>
          <p:cNvSpPr txBox="1"/>
          <p:nvPr/>
        </p:nvSpPr>
        <p:spPr>
          <a:xfrm>
            <a:off x="70065" y="107276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Arial" panose="020B0604020202020204" pitchFamily="34" charset="0"/>
              </a:rPr>
              <a:t>1. Choose the correct answer A, B, C, or 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E6F7C-3E97-97B8-5C79-1D5FACCA5BA7}"/>
              </a:ext>
            </a:extLst>
          </p:cNvPr>
          <p:cNvSpPr txBox="1"/>
          <p:nvPr/>
        </p:nvSpPr>
        <p:spPr>
          <a:xfrm>
            <a:off x="438981" y="707099"/>
            <a:ext cx="1168295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I love animals and I’m determined to ______ my dream of becoming a vet.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	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. have	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pursue 	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do 	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. depend 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______ people tend to put the needs of their families ahead of their own.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	A.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Independent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Democratic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Kind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Family-oriented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.  Rapid changes in society and lifestyle have made the ______ in many families wider.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	A.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generation gap 		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family relation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	C.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 family values			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experiences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She has found ______ sources of information about life in Viet Nam a century ago.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	A.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extended 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alive 	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various 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 long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. Like adults, children sometimes want some ______.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       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opportunity                                   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relations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       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C.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values                                           	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privacy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AD80C94-6339-7C0B-F145-308E7C6E0AA8}"/>
              </a:ext>
            </a:extLst>
          </p:cNvPr>
          <p:cNvSpPr/>
          <p:nvPr/>
        </p:nvSpPr>
        <p:spPr>
          <a:xfrm>
            <a:off x="4046444" y="1091886"/>
            <a:ext cx="481425" cy="535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D1BF0D-7AED-3976-0C7E-E09458524EC6}"/>
              </a:ext>
            </a:extLst>
          </p:cNvPr>
          <p:cNvSpPr/>
          <p:nvPr/>
        </p:nvSpPr>
        <p:spPr>
          <a:xfrm>
            <a:off x="8649821" y="1875849"/>
            <a:ext cx="481425" cy="535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55C0CA-5BC1-E451-84C2-C8760DE4BD03}"/>
              </a:ext>
            </a:extLst>
          </p:cNvPr>
          <p:cNvSpPr/>
          <p:nvPr/>
        </p:nvSpPr>
        <p:spPr>
          <a:xfrm>
            <a:off x="1348068" y="3063199"/>
            <a:ext cx="481425" cy="535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E6E8708-6CC3-DA1A-CAE7-F6AE828FEEEB}"/>
              </a:ext>
            </a:extLst>
          </p:cNvPr>
          <p:cNvSpPr/>
          <p:nvPr/>
        </p:nvSpPr>
        <p:spPr>
          <a:xfrm>
            <a:off x="6804067" y="4636612"/>
            <a:ext cx="481425" cy="535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8DB51A-1181-D3D8-33D3-BB4603852D5B}"/>
              </a:ext>
            </a:extLst>
          </p:cNvPr>
          <p:cNvSpPr/>
          <p:nvPr/>
        </p:nvSpPr>
        <p:spPr>
          <a:xfrm>
            <a:off x="6804067" y="5833796"/>
            <a:ext cx="481425" cy="53520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8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9354470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-183417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3105092" y="0"/>
                </a:moveTo>
                <a:lnTo>
                  <a:pt x="0" y="0"/>
                </a:lnTo>
                <a:lnTo>
                  <a:pt x="0" y="1393410"/>
                </a:lnTo>
                <a:lnTo>
                  <a:pt x="3105092" y="1393410"/>
                </a:lnTo>
                <a:lnTo>
                  <a:pt x="31050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665036">
            <a:off x="850562" y="897439"/>
            <a:ext cx="1124165" cy="726491"/>
          </a:xfrm>
          <a:custGeom>
            <a:avLst/>
            <a:gdLst/>
            <a:ahLst/>
            <a:cxnLst/>
            <a:rect l="l" t="t" r="r" b="b"/>
            <a:pathLst>
              <a:path w="1686247" h="1089737">
                <a:moveTo>
                  <a:pt x="0" y="0"/>
                </a:moveTo>
                <a:lnTo>
                  <a:pt x="1686247" y="0"/>
                </a:lnTo>
                <a:lnTo>
                  <a:pt x="1686247" y="1089737"/>
                </a:lnTo>
                <a:lnTo>
                  <a:pt x="0" y="10897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538551">
            <a:off x="10888235" y="1286265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01935" y="4976480"/>
            <a:ext cx="1559523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69"/>
              </a:lnSpc>
              <a:spcBef>
                <a:spcPct val="0"/>
              </a:spcBef>
            </a:pPr>
            <a:r>
              <a:rPr lang="en-US" sz="2369">
                <a:solidFill>
                  <a:srgbClr val="FFF1E6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Hannah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037956" y="4975621"/>
            <a:ext cx="1439887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69"/>
              </a:lnSpc>
              <a:spcBef>
                <a:spcPct val="0"/>
              </a:spcBef>
            </a:pPr>
            <a:r>
              <a:rPr lang="en-US" sz="2369">
                <a:solidFill>
                  <a:srgbClr val="FFF1E6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Daniel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82559" y="4976480"/>
            <a:ext cx="1703085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69"/>
              </a:lnSpc>
              <a:spcBef>
                <a:spcPct val="0"/>
              </a:spcBef>
            </a:pPr>
            <a:r>
              <a:rPr lang="en-US" sz="2369">
                <a:solidFill>
                  <a:srgbClr val="FFF1E6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Isabel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54470" y="4976480"/>
            <a:ext cx="1511669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69"/>
              </a:lnSpc>
              <a:spcBef>
                <a:spcPct val="0"/>
              </a:spcBef>
            </a:pPr>
            <a:r>
              <a:rPr lang="en-US" sz="2369">
                <a:solidFill>
                  <a:srgbClr val="FFF1E6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Aaron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6216B7EC-3C75-116E-DC59-833B4FF04A2D}"/>
              </a:ext>
            </a:extLst>
          </p:cNvPr>
          <p:cNvSpPr txBox="1"/>
          <p:nvPr/>
        </p:nvSpPr>
        <p:spPr>
          <a:xfrm>
            <a:off x="176048" y="61487"/>
            <a:ext cx="11859070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Lucida Handwriting" panose="03010101010101010101" pitchFamily="66" charset="0"/>
                <a:cs typeface="Arial" panose="020B0604020202020204" pitchFamily="34" charset="0"/>
              </a:rPr>
              <a:t>2. Complete the sentences with the correct forms of the words in brackets.</a:t>
            </a:r>
          </a:p>
        </p:txBody>
      </p:sp>
      <p:sp>
        <p:nvSpPr>
          <p:cNvPr id="25" name="Text Box 1">
            <a:extLst>
              <a:ext uri="{FF2B5EF4-FFF2-40B4-BE49-F238E27FC236}">
                <a16:creationId xmlns:a16="http://schemas.microsoft.com/office/drawing/2014/main" id="{E9B3089F-33B4-DF58-200C-30733D95DE77}"/>
              </a:ext>
            </a:extLst>
          </p:cNvPr>
          <p:cNvSpPr txBox="1"/>
          <p:nvPr/>
        </p:nvSpPr>
        <p:spPr>
          <a:xfrm>
            <a:off x="290358" y="1200483"/>
            <a:ext cx="11630450" cy="550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1.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 My parents taught me not to listen to other people’s __________ conversations. </a:t>
            </a:r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(privacy)</a:t>
            </a:r>
            <a:endParaRPr lang="en-US" sz="3200" dirty="0"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just"/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2.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 It’s amazing that the boy can __________ all the information in such a short time. </a:t>
            </a:r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(memory)</a:t>
            </a:r>
          </a:p>
          <a:p>
            <a:pPr algn="just"/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3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. Living away from home to attend college has made me more ______________</a:t>
            </a:r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(independence)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.</a:t>
            </a:r>
          </a:p>
          <a:p>
            <a:pPr algn="just"/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4.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 In a modern society, we learn to value a person’s ____________. </a:t>
            </a:r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(free)</a:t>
            </a:r>
          </a:p>
          <a:p>
            <a:pPr algn="just"/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5.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 In a ___________ classroom, every student has the right to speak as well as the responsibility to listen to others. </a:t>
            </a:r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(democracy)</a:t>
            </a:r>
          </a:p>
        </p:txBody>
      </p:sp>
      <p:sp>
        <p:nvSpPr>
          <p:cNvPr id="28" name="Text Box 22">
            <a:extLst>
              <a:ext uri="{FF2B5EF4-FFF2-40B4-BE49-F238E27FC236}">
                <a16:creationId xmlns:a16="http://schemas.microsoft.com/office/drawing/2014/main" id="{3FACEE28-9FF6-53ED-D924-7565E23545A9}"/>
              </a:ext>
            </a:extLst>
          </p:cNvPr>
          <p:cNvSpPr txBox="1"/>
          <p:nvPr/>
        </p:nvSpPr>
        <p:spPr>
          <a:xfrm>
            <a:off x="501404" y="1704407"/>
            <a:ext cx="21526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private</a:t>
            </a:r>
          </a:p>
        </p:txBody>
      </p:sp>
      <p:sp>
        <p:nvSpPr>
          <p:cNvPr id="29" name="Text Box 23">
            <a:extLst>
              <a:ext uri="{FF2B5EF4-FFF2-40B4-BE49-F238E27FC236}">
                <a16:creationId xmlns:a16="http://schemas.microsoft.com/office/drawing/2014/main" id="{8D165801-D261-A9CF-B449-EA1A1F994A95}"/>
              </a:ext>
            </a:extLst>
          </p:cNvPr>
          <p:cNvSpPr txBox="1"/>
          <p:nvPr/>
        </p:nvSpPr>
        <p:spPr>
          <a:xfrm>
            <a:off x="8093651" y="2212237"/>
            <a:ext cx="21526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 err="1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memorise</a:t>
            </a:r>
            <a:endParaRPr lang="en-US" sz="3200" b="1" dirty="0">
              <a:solidFill>
                <a:srgbClr val="FF0000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0" name="Text Box 24">
            <a:extLst>
              <a:ext uri="{FF2B5EF4-FFF2-40B4-BE49-F238E27FC236}">
                <a16:creationId xmlns:a16="http://schemas.microsoft.com/office/drawing/2014/main" id="{0901649D-1DC5-A9DF-E14B-0FB94686196E}"/>
              </a:ext>
            </a:extLst>
          </p:cNvPr>
          <p:cNvSpPr txBox="1"/>
          <p:nvPr/>
        </p:nvSpPr>
        <p:spPr>
          <a:xfrm>
            <a:off x="1670913" y="3667219"/>
            <a:ext cx="32067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independent  </a:t>
            </a:r>
          </a:p>
        </p:txBody>
      </p:sp>
      <p:sp>
        <p:nvSpPr>
          <p:cNvPr id="33" name="Text Box 25">
            <a:extLst>
              <a:ext uri="{FF2B5EF4-FFF2-40B4-BE49-F238E27FC236}">
                <a16:creationId xmlns:a16="http://schemas.microsoft.com/office/drawing/2014/main" id="{2A63CDD2-24B7-FBF5-DA67-3B4CC27B4DF8}"/>
              </a:ext>
            </a:extLst>
          </p:cNvPr>
          <p:cNvSpPr txBox="1"/>
          <p:nvPr/>
        </p:nvSpPr>
        <p:spPr>
          <a:xfrm>
            <a:off x="783425" y="4628969"/>
            <a:ext cx="21526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freedom</a:t>
            </a:r>
          </a:p>
        </p:txBody>
      </p:sp>
      <p:sp>
        <p:nvSpPr>
          <p:cNvPr id="34" name="Text Box 28">
            <a:extLst>
              <a:ext uri="{FF2B5EF4-FFF2-40B4-BE49-F238E27FC236}">
                <a16:creationId xmlns:a16="http://schemas.microsoft.com/office/drawing/2014/main" id="{79E2DF8A-0F79-9365-BC07-778D4C722B62}"/>
              </a:ext>
            </a:extLst>
          </p:cNvPr>
          <p:cNvSpPr txBox="1"/>
          <p:nvPr/>
        </p:nvSpPr>
        <p:spPr>
          <a:xfrm>
            <a:off x="1622392" y="5126530"/>
            <a:ext cx="255964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just"/>
            <a:r>
              <a:rPr lang="en-US" sz="3200" b="1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democratic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  <p:bldP spid="28" grpId="0"/>
      <p:bldP spid="28" grpId="1"/>
      <p:bldP spid="29" grpId="0"/>
      <p:bldP spid="29" grpId="1"/>
      <p:bldP spid="30" grpId="0"/>
      <p:bldP spid="30" grpId="1"/>
      <p:bldP spid="33" grpId="0"/>
      <p:bldP spid="33" grpId="1"/>
      <p:bldP spid="34" grpId="0"/>
      <p:bldP spid="3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45237" y="537828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1" name="Freeform 101"/>
          <p:cNvSpPr/>
          <p:nvPr/>
        </p:nvSpPr>
        <p:spPr>
          <a:xfrm>
            <a:off x="9845237" y="5624960"/>
            <a:ext cx="1207155" cy="996581"/>
          </a:xfrm>
          <a:custGeom>
            <a:avLst/>
            <a:gdLst/>
            <a:ahLst/>
            <a:cxnLst/>
            <a:rect l="l" t="t" r="r" b="b"/>
            <a:pathLst>
              <a:path w="2451017" h="1865837">
                <a:moveTo>
                  <a:pt x="0" y="0"/>
                </a:moveTo>
                <a:lnTo>
                  <a:pt x="2451017" y="0"/>
                </a:lnTo>
                <a:lnTo>
                  <a:pt x="2451017" y="1865837"/>
                </a:lnTo>
                <a:lnTo>
                  <a:pt x="0" y="1865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Freeform 102"/>
          <p:cNvSpPr/>
          <p:nvPr/>
        </p:nvSpPr>
        <p:spPr>
          <a:xfrm>
            <a:off x="10419344" y="3697940"/>
            <a:ext cx="2154434" cy="2890889"/>
          </a:xfrm>
          <a:custGeom>
            <a:avLst/>
            <a:gdLst/>
            <a:ahLst/>
            <a:cxnLst/>
            <a:rect l="l" t="t" r="r" b="b"/>
            <a:pathLst>
              <a:path w="4733096" h="6483693">
                <a:moveTo>
                  <a:pt x="0" y="0"/>
                </a:moveTo>
                <a:lnTo>
                  <a:pt x="4733095" y="0"/>
                </a:lnTo>
                <a:lnTo>
                  <a:pt x="4733095" y="6483692"/>
                </a:lnTo>
                <a:lnTo>
                  <a:pt x="0" y="64836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TextBox 134"/>
          <p:cNvSpPr txBox="1"/>
          <p:nvPr/>
        </p:nvSpPr>
        <p:spPr>
          <a:xfrm>
            <a:off x="6546939" y="5335220"/>
            <a:ext cx="1629039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53"/>
              </a:lnSpc>
              <a:spcBef>
                <a:spcPct val="0"/>
              </a:spcBef>
            </a:pPr>
            <a:r>
              <a:rPr lang="en-US" sz="2453">
                <a:solidFill>
                  <a:srgbClr val="FFF1E6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Daniel</a:t>
            </a:r>
          </a:p>
        </p:txBody>
      </p:sp>
      <p:sp>
        <p:nvSpPr>
          <p:cNvPr id="135" name="Freeform 135"/>
          <p:cNvSpPr/>
          <p:nvPr/>
        </p:nvSpPr>
        <p:spPr>
          <a:xfrm rot="538551">
            <a:off x="9242223" y="853242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Freeform 136"/>
          <p:cNvSpPr/>
          <p:nvPr/>
        </p:nvSpPr>
        <p:spPr>
          <a:xfrm rot="538551">
            <a:off x="647601" y="5757256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Freeform 137"/>
          <p:cNvSpPr/>
          <p:nvPr/>
        </p:nvSpPr>
        <p:spPr>
          <a:xfrm rot="2166735">
            <a:off x="10188876" y="1519299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2A339F13-E0F3-1A7D-E018-7180BB447006}"/>
              </a:ext>
            </a:extLst>
          </p:cNvPr>
          <p:cNvSpPr txBox="1"/>
          <p:nvPr/>
        </p:nvSpPr>
        <p:spPr>
          <a:xfrm>
            <a:off x="225999" y="100900"/>
            <a:ext cx="11456670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Lucida Handwriting" panose="03010101010101010101" pitchFamily="66" charset="0"/>
                <a:cs typeface="Arial" panose="020B0604020202020204" pitchFamily="34" charset="0"/>
                <a:sym typeface="+mn-ea"/>
              </a:rPr>
              <a:t>3. Circle the correct words or phrases to complete the following sentences.</a:t>
            </a:r>
          </a:p>
        </p:txBody>
      </p:sp>
      <p:sp>
        <p:nvSpPr>
          <p:cNvPr id="144" name="Text Box 1">
            <a:extLst>
              <a:ext uri="{FF2B5EF4-FFF2-40B4-BE49-F238E27FC236}">
                <a16:creationId xmlns:a16="http://schemas.microsoft.com/office/drawing/2014/main" id="{7FF94863-1FF4-2C58-AE2D-C570BBCE7894}"/>
              </a:ext>
            </a:extLst>
          </p:cNvPr>
          <p:cNvSpPr txBox="1"/>
          <p:nvPr/>
        </p:nvSpPr>
        <p:spPr>
          <a:xfrm>
            <a:off x="286296" y="1202179"/>
            <a:ext cx="11073765" cy="50167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Do you mind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turning / to turn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 the volume down? I’m studying.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2. 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We decided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spending / to spend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this whole week learning to cook traditional foods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3.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If you want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seeing / to see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the differences between the past and the present of a city, visit its museum.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4. 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He stayed in his room to avoid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meeting / to meet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his parents’ guests.</a:t>
            </a:r>
          </a:p>
          <a:p>
            <a:pPr algn="just"/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5.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My brother promised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taking / to take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me to the exhibition of traditional farming tools.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7E2D7172-DE55-F01A-3423-F037D6BC7704}"/>
              </a:ext>
            </a:extLst>
          </p:cNvPr>
          <p:cNvSpPr/>
          <p:nvPr/>
        </p:nvSpPr>
        <p:spPr>
          <a:xfrm>
            <a:off x="3334871" y="1177225"/>
            <a:ext cx="1678861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F1C21654-E9AE-CDE3-2774-51CD64C74F50}"/>
              </a:ext>
            </a:extLst>
          </p:cNvPr>
          <p:cNvSpPr/>
          <p:nvPr/>
        </p:nvSpPr>
        <p:spPr>
          <a:xfrm>
            <a:off x="5823178" y="2108363"/>
            <a:ext cx="2070246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F5C547B4-36D1-DE6C-AECC-A1E6D5C0E845}"/>
              </a:ext>
            </a:extLst>
          </p:cNvPr>
          <p:cNvSpPr/>
          <p:nvPr/>
        </p:nvSpPr>
        <p:spPr>
          <a:xfrm>
            <a:off x="4996076" y="3098724"/>
            <a:ext cx="1414656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E0D8F30C-3260-8412-5267-E8BCB726DEFE}"/>
              </a:ext>
            </a:extLst>
          </p:cNvPr>
          <p:cNvSpPr/>
          <p:nvPr/>
        </p:nvSpPr>
        <p:spPr>
          <a:xfrm>
            <a:off x="6864116" y="4073604"/>
            <a:ext cx="1863025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87CFAD93-C143-6415-791A-3AF14F22EC92}"/>
              </a:ext>
            </a:extLst>
          </p:cNvPr>
          <p:cNvSpPr/>
          <p:nvPr/>
        </p:nvSpPr>
        <p:spPr>
          <a:xfrm>
            <a:off x="7335478" y="5054793"/>
            <a:ext cx="1675130" cy="698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bldLvl="0"/>
      <p:bldP spid="144" grpId="1"/>
      <p:bldP spid="145" grpId="0" bldLvl="0" animBg="1"/>
      <p:bldP spid="145" grpId="1" animBg="1"/>
      <p:bldP spid="146" grpId="0" bldLvl="0" animBg="1"/>
      <p:bldP spid="146" grpId="1" animBg="1"/>
      <p:bldP spid="147" grpId="0" bldLvl="0" animBg="1"/>
      <p:bldP spid="147" grpId="1" animBg="1"/>
      <p:bldP spid="148" grpId="0" bldLvl="0" animBg="1"/>
      <p:bldP spid="148" grpId="1" animBg="1"/>
      <p:bldP spid="149" grpId="0" bldLvl="0" animBg="1"/>
      <p:bldP spid="1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42613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3" name="Freeform 243"/>
          <p:cNvSpPr/>
          <p:nvPr/>
        </p:nvSpPr>
        <p:spPr>
          <a:xfrm flipH="1">
            <a:off x="9045363" y="1567946"/>
            <a:ext cx="2931762" cy="5098717"/>
          </a:xfrm>
          <a:custGeom>
            <a:avLst/>
            <a:gdLst/>
            <a:ahLst/>
            <a:cxnLst/>
            <a:rect l="l" t="t" r="r" b="b"/>
            <a:pathLst>
              <a:path w="4397643" h="7648076">
                <a:moveTo>
                  <a:pt x="4397643" y="0"/>
                </a:moveTo>
                <a:lnTo>
                  <a:pt x="0" y="0"/>
                </a:lnTo>
                <a:lnTo>
                  <a:pt x="0" y="7648075"/>
                </a:lnTo>
                <a:lnTo>
                  <a:pt x="4397643" y="7648075"/>
                </a:lnTo>
                <a:lnTo>
                  <a:pt x="439764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Freeform 265"/>
          <p:cNvSpPr/>
          <p:nvPr/>
        </p:nvSpPr>
        <p:spPr>
          <a:xfrm rot="-577225">
            <a:off x="9311685" y="870292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Freeform 266"/>
          <p:cNvSpPr/>
          <p:nvPr/>
        </p:nvSpPr>
        <p:spPr>
          <a:xfrm rot="538551">
            <a:off x="8199261" y="960669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Freeform 267"/>
          <p:cNvSpPr/>
          <p:nvPr/>
        </p:nvSpPr>
        <p:spPr>
          <a:xfrm rot="538551">
            <a:off x="1241963" y="1192521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8"/>
                </a:lnTo>
                <a:lnTo>
                  <a:pt x="0" y="4663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TextBox 11">
            <a:extLst>
              <a:ext uri="{FF2B5EF4-FFF2-40B4-BE49-F238E27FC236}">
                <a16:creationId xmlns:a16="http://schemas.microsoft.com/office/drawing/2014/main" id="{B7A795E0-EF7D-A19E-F87B-4F573F780C25}"/>
              </a:ext>
            </a:extLst>
          </p:cNvPr>
          <p:cNvSpPr txBox="1"/>
          <p:nvPr/>
        </p:nvSpPr>
        <p:spPr>
          <a:xfrm>
            <a:off x="232655" y="90615"/>
            <a:ext cx="11744469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Lucida Handwriting" panose="03010101010101010101" pitchFamily="66" charset="0"/>
                <a:cs typeface="Arial" panose="020B0604020202020204" pitchFamily="34" charset="0"/>
                <a:sym typeface="+mn-ea"/>
              </a:rPr>
              <a:t>4. Make complete sentences from the clues. Make any changes and add more words if necessary.</a:t>
            </a:r>
          </a:p>
        </p:txBody>
      </p:sp>
      <p:sp>
        <p:nvSpPr>
          <p:cNvPr id="269" name="Text Box 6">
            <a:extLst>
              <a:ext uri="{FF2B5EF4-FFF2-40B4-BE49-F238E27FC236}">
                <a16:creationId xmlns:a16="http://schemas.microsoft.com/office/drawing/2014/main" id="{8C734AF1-A981-2316-1F6B-9B2076FEEE99}"/>
              </a:ext>
            </a:extLst>
          </p:cNvPr>
          <p:cNvSpPr txBox="1"/>
          <p:nvPr/>
        </p:nvSpPr>
        <p:spPr>
          <a:xfrm>
            <a:off x="214874" y="1259015"/>
            <a:ext cx="1197712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1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. we / plan / visit / historical places / Cao Bang.</a:t>
            </a:r>
          </a:p>
        </p:txBody>
      </p:sp>
      <p:sp>
        <p:nvSpPr>
          <p:cNvPr id="270" name="Text Box 19">
            <a:extLst>
              <a:ext uri="{FF2B5EF4-FFF2-40B4-BE49-F238E27FC236}">
                <a16:creationId xmlns:a16="http://schemas.microsoft.com/office/drawing/2014/main" id="{D80A36FC-63D7-8266-DE47-5E5B2627B21A}"/>
              </a:ext>
            </a:extLst>
          </p:cNvPr>
          <p:cNvSpPr txBox="1"/>
          <p:nvPr/>
        </p:nvSpPr>
        <p:spPr>
          <a:xfrm>
            <a:off x="198570" y="1964596"/>
            <a:ext cx="1199343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</a:rPr>
              <a:t>2.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</a:rPr>
              <a:t> we / hope / have / bus station / near / village / soon.</a:t>
            </a:r>
          </a:p>
        </p:txBody>
      </p:sp>
      <p:sp>
        <p:nvSpPr>
          <p:cNvPr id="273" name="Text Box 20">
            <a:extLst>
              <a:ext uri="{FF2B5EF4-FFF2-40B4-BE49-F238E27FC236}">
                <a16:creationId xmlns:a16="http://schemas.microsoft.com/office/drawing/2014/main" id="{935616FA-5627-DB2C-5372-E3E7B11E3021}"/>
              </a:ext>
            </a:extLst>
          </p:cNvPr>
          <p:cNvSpPr txBox="1"/>
          <p:nvPr/>
        </p:nvSpPr>
        <p:spPr>
          <a:xfrm>
            <a:off x="214875" y="2765331"/>
            <a:ext cx="9899129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3.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 even / grandmother / enjoy / use / Facebook / communicate / her friends.</a:t>
            </a:r>
            <a:endParaRPr lang="en-US" sz="32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4" name="Text Box 3">
            <a:extLst>
              <a:ext uri="{FF2B5EF4-FFF2-40B4-BE49-F238E27FC236}">
                <a16:creationId xmlns:a16="http://schemas.microsoft.com/office/drawing/2014/main" id="{76F2852A-A374-8ACD-AE5D-D7FEEBC296CF}"/>
              </a:ext>
            </a:extLst>
          </p:cNvPr>
          <p:cNvSpPr txBox="1"/>
          <p:nvPr/>
        </p:nvSpPr>
        <p:spPr>
          <a:xfrm>
            <a:off x="198570" y="3906352"/>
            <a:ext cx="949407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4.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 last year / I / learn / make cakes / watch / cooking videos / Internet.</a:t>
            </a:r>
            <a:endParaRPr lang="en-US" sz="32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5" name="Text Box 5">
            <a:extLst>
              <a:ext uri="{FF2B5EF4-FFF2-40B4-BE49-F238E27FC236}">
                <a16:creationId xmlns:a16="http://schemas.microsoft.com/office/drawing/2014/main" id="{0A8AF0E8-B82F-456C-010B-78DDEE03304A}"/>
              </a:ext>
            </a:extLst>
          </p:cNvPr>
          <p:cNvSpPr txBox="1"/>
          <p:nvPr/>
        </p:nvSpPr>
        <p:spPr>
          <a:xfrm>
            <a:off x="198571" y="5104062"/>
            <a:ext cx="9915434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5.</a:t>
            </a:r>
            <a:r>
              <a:rPr lang="en-US" sz="3200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 this morning / I / suggest / do a survey / northern women’s traditional costumes.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5376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842613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538551">
            <a:off x="2871555" y="1354828"/>
            <a:ext cx="420275" cy="370893"/>
          </a:xfrm>
          <a:custGeom>
            <a:avLst/>
            <a:gdLst/>
            <a:ahLst/>
            <a:cxnLst/>
            <a:rect l="l" t="t" r="r" b="b"/>
            <a:pathLst>
              <a:path w="630413" h="556340">
                <a:moveTo>
                  <a:pt x="0" y="0"/>
                </a:moveTo>
                <a:lnTo>
                  <a:pt x="630413" y="0"/>
                </a:lnTo>
                <a:lnTo>
                  <a:pt x="630413" y="556340"/>
                </a:lnTo>
                <a:lnTo>
                  <a:pt x="0" y="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538551">
            <a:off x="8829682" y="1861169"/>
            <a:ext cx="376001" cy="331821"/>
          </a:xfrm>
          <a:custGeom>
            <a:avLst/>
            <a:gdLst/>
            <a:ahLst/>
            <a:cxnLst/>
            <a:rect l="l" t="t" r="r" b="b"/>
            <a:pathLst>
              <a:path w="564001" h="497731">
                <a:moveTo>
                  <a:pt x="0" y="0"/>
                </a:moveTo>
                <a:lnTo>
                  <a:pt x="564001" y="0"/>
                </a:lnTo>
                <a:lnTo>
                  <a:pt x="564001" y="497731"/>
                </a:lnTo>
                <a:lnTo>
                  <a:pt x="0" y="497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40881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2" y="0"/>
                </a:lnTo>
                <a:lnTo>
                  <a:pt x="3105092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4122" y="4124231"/>
            <a:ext cx="3490605" cy="3552779"/>
          </a:xfrm>
          <a:custGeom>
            <a:avLst/>
            <a:gdLst/>
            <a:ahLst/>
            <a:cxnLst/>
            <a:rect l="l" t="t" r="r" b="b"/>
            <a:pathLst>
              <a:path w="5235908" h="5329169">
                <a:moveTo>
                  <a:pt x="0" y="0"/>
                </a:moveTo>
                <a:lnTo>
                  <a:pt x="5235909" y="0"/>
                </a:lnTo>
                <a:lnTo>
                  <a:pt x="5235909" y="5329168"/>
                </a:lnTo>
                <a:lnTo>
                  <a:pt x="0" y="5329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65278" y="4055630"/>
            <a:ext cx="506144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85"/>
              </a:lnSpc>
              <a:spcBef>
                <a:spcPct val="0"/>
              </a:spcBef>
            </a:pPr>
            <a:r>
              <a:rPr lang="en-US" sz="2185">
                <a:solidFill>
                  <a:srgbClr val="FFF1E6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Shout "Bingo" if you get five in a row!</a:t>
            </a:r>
          </a:p>
        </p:txBody>
      </p:sp>
      <p:sp>
        <p:nvSpPr>
          <p:cNvPr id="13" name="Freeform 13"/>
          <p:cNvSpPr/>
          <p:nvPr/>
        </p:nvSpPr>
        <p:spPr>
          <a:xfrm rot="-1482225" flipH="1">
            <a:off x="9857184" y="835150"/>
            <a:ext cx="1513855" cy="978329"/>
          </a:xfrm>
          <a:custGeom>
            <a:avLst/>
            <a:gdLst/>
            <a:ahLst/>
            <a:cxnLst/>
            <a:rect l="l" t="t" r="r" b="b"/>
            <a:pathLst>
              <a:path w="2270783" h="1467493">
                <a:moveTo>
                  <a:pt x="2270783" y="0"/>
                </a:moveTo>
                <a:lnTo>
                  <a:pt x="0" y="0"/>
                </a:lnTo>
                <a:lnTo>
                  <a:pt x="0" y="1467493"/>
                </a:lnTo>
                <a:lnTo>
                  <a:pt x="2270783" y="1467493"/>
                </a:lnTo>
                <a:lnTo>
                  <a:pt x="227078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9568DA40-373C-8289-A1FA-9F43ED38BB26}"/>
              </a:ext>
            </a:extLst>
          </p:cNvPr>
          <p:cNvSpPr txBox="1"/>
          <p:nvPr/>
        </p:nvSpPr>
        <p:spPr>
          <a:xfrm>
            <a:off x="232655" y="90615"/>
            <a:ext cx="11744469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Lucida Handwriting" panose="03010101010101010101" pitchFamily="66" charset="0"/>
                <a:cs typeface="Arial" panose="020B0604020202020204" pitchFamily="34" charset="0"/>
                <a:sym typeface="+mn-ea"/>
              </a:rPr>
              <a:t>4. Make complete sentences from the clues. Make any changes and add more words if necessary.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AE6A83BC-B89E-98F4-75FB-409888D4A84C}"/>
              </a:ext>
            </a:extLst>
          </p:cNvPr>
          <p:cNvSpPr txBox="1"/>
          <p:nvPr/>
        </p:nvSpPr>
        <p:spPr>
          <a:xfrm>
            <a:off x="384144" y="1259015"/>
            <a:ext cx="1197712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1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</a:rPr>
              <a:t>. we / plan / visit / historical places / Cao Bang.</a:t>
            </a:r>
          </a:p>
        </p:txBody>
      </p:sp>
      <p:sp>
        <p:nvSpPr>
          <p:cNvPr id="16" name="Text Box 28">
            <a:extLst>
              <a:ext uri="{FF2B5EF4-FFF2-40B4-BE49-F238E27FC236}">
                <a16:creationId xmlns:a16="http://schemas.microsoft.com/office/drawing/2014/main" id="{0C20F71C-0B79-5701-E6E8-6643A9688F9A}"/>
              </a:ext>
            </a:extLst>
          </p:cNvPr>
          <p:cNvSpPr txBox="1"/>
          <p:nvPr/>
        </p:nvSpPr>
        <p:spPr>
          <a:xfrm>
            <a:off x="1166619" y="2177127"/>
            <a:ext cx="1004570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  <a:sym typeface="Wingdings" panose="05000000000000000000" pitchFamily="2" charset="2"/>
              </a:rPr>
              <a:t> </a:t>
            </a:r>
            <a:r>
              <a:rPr lang="en-US" sz="4400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</a:t>
            </a:r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  <a:latin typeface="Posterama" panose="020B0504020200020000" pitchFamily="34" charset="0"/>
                <a:cs typeface="Posterama" panose="020B0504020200020000" pitchFamily="34" charset="0"/>
              </a:rPr>
              <a:t>plan / are planning to visit</a:t>
            </a:r>
            <a:r>
              <a:rPr lang="en-US" sz="4400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some historical places in Cao Bang. </a:t>
            </a:r>
            <a:r>
              <a:rPr lang="en-US" sz="44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5376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842613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538551">
            <a:off x="2871555" y="1354828"/>
            <a:ext cx="420275" cy="370893"/>
          </a:xfrm>
          <a:custGeom>
            <a:avLst/>
            <a:gdLst/>
            <a:ahLst/>
            <a:cxnLst/>
            <a:rect l="l" t="t" r="r" b="b"/>
            <a:pathLst>
              <a:path w="630413" h="556340">
                <a:moveTo>
                  <a:pt x="0" y="0"/>
                </a:moveTo>
                <a:lnTo>
                  <a:pt x="630413" y="0"/>
                </a:lnTo>
                <a:lnTo>
                  <a:pt x="630413" y="556340"/>
                </a:lnTo>
                <a:lnTo>
                  <a:pt x="0" y="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538551">
            <a:off x="8829682" y="1861169"/>
            <a:ext cx="376001" cy="331821"/>
          </a:xfrm>
          <a:custGeom>
            <a:avLst/>
            <a:gdLst/>
            <a:ahLst/>
            <a:cxnLst/>
            <a:rect l="l" t="t" r="r" b="b"/>
            <a:pathLst>
              <a:path w="564001" h="497731">
                <a:moveTo>
                  <a:pt x="0" y="0"/>
                </a:moveTo>
                <a:lnTo>
                  <a:pt x="564001" y="0"/>
                </a:lnTo>
                <a:lnTo>
                  <a:pt x="564001" y="497731"/>
                </a:lnTo>
                <a:lnTo>
                  <a:pt x="0" y="497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40881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2" y="0"/>
                </a:lnTo>
                <a:lnTo>
                  <a:pt x="3105092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587137" y="4055630"/>
            <a:ext cx="3490605" cy="3552779"/>
          </a:xfrm>
          <a:custGeom>
            <a:avLst/>
            <a:gdLst/>
            <a:ahLst/>
            <a:cxnLst/>
            <a:rect l="l" t="t" r="r" b="b"/>
            <a:pathLst>
              <a:path w="5235908" h="5329169">
                <a:moveTo>
                  <a:pt x="0" y="0"/>
                </a:moveTo>
                <a:lnTo>
                  <a:pt x="5235909" y="0"/>
                </a:lnTo>
                <a:lnTo>
                  <a:pt x="5235909" y="5329168"/>
                </a:lnTo>
                <a:lnTo>
                  <a:pt x="0" y="5329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65278" y="4055630"/>
            <a:ext cx="506144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5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Aristotelica Pro"/>
                <a:cs typeface="Aristotelica Pro"/>
                <a:sym typeface="Aristotelica Pro"/>
              </a:rPr>
              <a:t>Shout "Bingo" if you get five in a row!</a:t>
            </a:r>
          </a:p>
        </p:txBody>
      </p:sp>
      <p:sp>
        <p:nvSpPr>
          <p:cNvPr id="13" name="Freeform 13"/>
          <p:cNvSpPr/>
          <p:nvPr/>
        </p:nvSpPr>
        <p:spPr>
          <a:xfrm rot="-1482225" flipH="1">
            <a:off x="9857184" y="835150"/>
            <a:ext cx="1513855" cy="978329"/>
          </a:xfrm>
          <a:custGeom>
            <a:avLst/>
            <a:gdLst/>
            <a:ahLst/>
            <a:cxnLst/>
            <a:rect l="l" t="t" r="r" b="b"/>
            <a:pathLst>
              <a:path w="2270783" h="1467493">
                <a:moveTo>
                  <a:pt x="2270783" y="0"/>
                </a:moveTo>
                <a:lnTo>
                  <a:pt x="0" y="0"/>
                </a:lnTo>
                <a:lnTo>
                  <a:pt x="0" y="1467493"/>
                </a:lnTo>
                <a:lnTo>
                  <a:pt x="2270783" y="1467493"/>
                </a:lnTo>
                <a:lnTo>
                  <a:pt x="227078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9568DA40-373C-8289-A1FA-9F43ED38BB26}"/>
              </a:ext>
            </a:extLst>
          </p:cNvPr>
          <p:cNvSpPr txBox="1"/>
          <p:nvPr/>
        </p:nvSpPr>
        <p:spPr>
          <a:xfrm>
            <a:off x="232655" y="90615"/>
            <a:ext cx="11744469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Arial" panose="020B0604020202020204" pitchFamily="34" charset="0"/>
                <a:sym typeface="+mn-ea"/>
              </a:rPr>
              <a:t>4. Make complete sentences from the clues. Make any changes and add more words if necessary.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AE6A83BC-B89E-98F4-75FB-409888D4A84C}"/>
              </a:ext>
            </a:extLst>
          </p:cNvPr>
          <p:cNvSpPr txBox="1"/>
          <p:nvPr/>
        </p:nvSpPr>
        <p:spPr>
          <a:xfrm>
            <a:off x="384144" y="1259015"/>
            <a:ext cx="119771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2.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</a:rPr>
              <a:t> we / hope / have / bus station / near / village / soon.</a:t>
            </a:r>
          </a:p>
        </p:txBody>
      </p:sp>
      <p:sp>
        <p:nvSpPr>
          <p:cNvPr id="16" name="Text Box 28">
            <a:extLst>
              <a:ext uri="{FF2B5EF4-FFF2-40B4-BE49-F238E27FC236}">
                <a16:creationId xmlns:a16="http://schemas.microsoft.com/office/drawing/2014/main" id="{0C20F71C-0B79-5701-E6E8-6643A9688F9A}"/>
              </a:ext>
            </a:extLst>
          </p:cNvPr>
          <p:cNvSpPr txBox="1"/>
          <p:nvPr/>
        </p:nvSpPr>
        <p:spPr>
          <a:xfrm>
            <a:off x="1166619" y="2708717"/>
            <a:ext cx="1004570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  <a:sym typeface="Wingdings" panose="05000000000000000000" pitchFamily="2" charset="2"/>
              </a:rPr>
              <a:t> </a:t>
            </a:r>
            <a:r>
              <a:rPr lang="en-US" sz="4400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</a:t>
            </a:r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  <a:latin typeface="Posterama" panose="020B0504020200020000" pitchFamily="34" charset="0"/>
                <a:cs typeface="Posterama" panose="020B0504020200020000" pitchFamily="34" charset="0"/>
              </a:rPr>
              <a:t>hope to have</a:t>
            </a:r>
            <a:r>
              <a:rPr lang="en-US" sz="4400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 bus station near our village soon.</a:t>
            </a:r>
          </a:p>
        </p:txBody>
      </p:sp>
    </p:spTree>
    <p:extLst>
      <p:ext uri="{BB962C8B-B14F-4D97-AF65-F5344CB8AC3E}">
        <p14:creationId xmlns:p14="http://schemas.microsoft.com/office/powerpoint/2010/main" val="52986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5376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842613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538551">
            <a:off x="2871555" y="1354828"/>
            <a:ext cx="420275" cy="370893"/>
          </a:xfrm>
          <a:custGeom>
            <a:avLst/>
            <a:gdLst/>
            <a:ahLst/>
            <a:cxnLst/>
            <a:rect l="l" t="t" r="r" b="b"/>
            <a:pathLst>
              <a:path w="630413" h="556340">
                <a:moveTo>
                  <a:pt x="0" y="0"/>
                </a:moveTo>
                <a:lnTo>
                  <a:pt x="630413" y="0"/>
                </a:lnTo>
                <a:lnTo>
                  <a:pt x="630413" y="556340"/>
                </a:lnTo>
                <a:lnTo>
                  <a:pt x="0" y="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538551">
            <a:off x="8829682" y="1861169"/>
            <a:ext cx="376001" cy="331821"/>
          </a:xfrm>
          <a:custGeom>
            <a:avLst/>
            <a:gdLst/>
            <a:ahLst/>
            <a:cxnLst/>
            <a:rect l="l" t="t" r="r" b="b"/>
            <a:pathLst>
              <a:path w="564001" h="497731">
                <a:moveTo>
                  <a:pt x="0" y="0"/>
                </a:moveTo>
                <a:lnTo>
                  <a:pt x="564001" y="0"/>
                </a:lnTo>
                <a:lnTo>
                  <a:pt x="564001" y="497731"/>
                </a:lnTo>
                <a:lnTo>
                  <a:pt x="0" y="497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40881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2" y="0"/>
                </a:lnTo>
                <a:lnTo>
                  <a:pt x="3105092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503636" y="4055472"/>
            <a:ext cx="3490605" cy="3552779"/>
          </a:xfrm>
          <a:custGeom>
            <a:avLst/>
            <a:gdLst/>
            <a:ahLst/>
            <a:cxnLst/>
            <a:rect l="l" t="t" r="r" b="b"/>
            <a:pathLst>
              <a:path w="5235908" h="5329169">
                <a:moveTo>
                  <a:pt x="0" y="0"/>
                </a:moveTo>
                <a:lnTo>
                  <a:pt x="5235909" y="0"/>
                </a:lnTo>
                <a:lnTo>
                  <a:pt x="5235909" y="5329168"/>
                </a:lnTo>
                <a:lnTo>
                  <a:pt x="0" y="5329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65278" y="4055630"/>
            <a:ext cx="506144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5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Aristotelica Pro"/>
                <a:cs typeface="Aristotelica Pro"/>
                <a:sym typeface="Aristotelica Pro"/>
              </a:rPr>
              <a:t>Shout "Bingo" if you get five in a row!</a:t>
            </a:r>
          </a:p>
        </p:txBody>
      </p:sp>
      <p:sp>
        <p:nvSpPr>
          <p:cNvPr id="13" name="Freeform 13"/>
          <p:cNvSpPr/>
          <p:nvPr/>
        </p:nvSpPr>
        <p:spPr>
          <a:xfrm rot="-1482225" flipH="1">
            <a:off x="9857184" y="835150"/>
            <a:ext cx="1513855" cy="978329"/>
          </a:xfrm>
          <a:custGeom>
            <a:avLst/>
            <a:gdLst/>
            <a:ahLst/>
            <a:cxnLst/>
            <a:rect l="l" t="t" r="r" b="b"/>
            <a:pathLst>
              <a:path w="2270783" h="1467493">
                <a:moveTo>
                  <a:pt x="2270783" y="0"/>
                </a:moveTo>
                <a:lnTo>
                  <a:pt x="0" y="0"/>
                </a:lnTo>
                <a:lnTo>
                  <a:pt x="0" y="1467493"/>
                </a:lnTo>
                <a:lnTo>
                  <a:pt x="2270783" y="1467493"/>
                </a:lnTo>
                <a:lnTo>
                  <a:pt x="227078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9568DA40-373C-8289-A1FA-9F43ED38BB26}"/>
              </a:ext>
            </a:extLst>
          </p:cNvPr>
          <p:cNvSpPr txBox="1"/>
          <p:nvPr/>
        </p:nvSpPr>
        <p:spPr>
          <a:xfrm>
            <a:off x="232655" y="90615"/>
            <a:ext cx="11744469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Arial" panose="020B0604020202020204" pitchFamily="34" charset="0"/>
                <a:sym typeface="+mn-ea"/>
              </a:rPr>
              <a:t>4. Make complete sentences from the clues. Make any changes and add more words if necessary.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AE6A83BC-B89E-98F4-75FB-409888D4A84C}"/>
              </a:ext>
            </a:extLst>
          </p:cNvPr>
          <p:cNvSpPr txBox="1"/>
          <p:nvPr/>
        </p:nvSpPr>
        <p:spPr>
          <a:xfrm>
            <a:off x="384144" y="1259015"/>
            <a:ext cx="119771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3.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 even / grandmother / enjoy / use / Facebook / communicate / her friends.</a:t>
            </a:r>
            <a:endParaRPr lang="en-US" sz="40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Text Box 28">
            <a:extLst>
              <a:ext uri="{FF2B5EF4-FFF2-40B4-BE49-F238E27FC236}">
                <a16:creationId xmlns:a16="http://schemas.microsoft.com/office/drawing/2014/main" id="{0C20F71C-0B79-5701-E6E8-6643A9688F9A}"/>
              </a:ext>
            </a:extLst>
          </p:cNvPr>
          <p:cNvSpPr txBox="1"/>
          <p:nvPr/>
        </p:nvSpPr>
        <p:spPr>
          <a:xfrm>
            <a:off x="1166619" y="2708717"/>
            <a:ext cx="10045700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sterama" panose="020B0504020200020000" pitchFamily="34" charset="0"/>
                <a:cs typeface="Posterama" panose="020B0504020200020000" pitchFamily="34" charset="0"/>
                <a:sym typeface="Wingdings" panose="05000000000000000000" pitchFamily="2" charset="2"/>
              </a:rPr>
              <a:t> </a:t>
            </a:r>
            <a:r>
              <a:rPr lang="en-US" sz="4400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Even my grandmother </a:t>
            </a:r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  <a:latin typeface="Posterama" panose="020B0504020200020000" pitchFamily="34" charset="0"/>
                <a:cs typeface="Posterama" panose="020B0504020200020000" pitchFamily="34" charset="0"/>
              </a:rPr>
              <a:t>enjoys using</a:t>
            </a:r>
            <a:r>
              <a:rPr lang="en-US" sz="4400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Facebook to communicate with her</a:t>
            </a:r>
          </a:p>
        </p:txBody>
      </p:sp>
    </p:spTree>
    <p:extLst>
      <p:ext uri="{BB962C8B-B14F-4D97-AF65-F5344CB8AC3E}">
        <p14:creationId xmlns:p14="http://schemas.microsoft.com/office/powerpoint/2010/main" val="27942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5376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842613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538551">
            <a:off x="2871555" y="1354828"/>
            <a:ext cx="420275" cy="370893"/>
          </a:xfrm>
          <a:custGeom>
            <a:avLst/>
            <a:gdLst/>
            <a:ahLst/>
            <a:cxnLst/>
            <a:rect l="l" t="t" r="r" b="b"/>
            <a:pathLst>
              <a:path w="630413" h="556340">
                <a:moveTo>
                  <a:pt x="0" y="0"/>
                </a:moveTo>
                <a:lnTo>
                  <a:pt x="630413" y="0"/>
                </a:lnTo>
                <a:lnTo>
                  <a:pt x="630413" y="556340"/>
                </a:lnTo>
                <a:lnTo>
                  <a:pt x="0" y="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538551">
            <a:off x="8829682" y="1861169"/>
            <a:ext cx="376001" cy="331821"/>
          </a:xfrm>
          <a:custGeom>
            <a:avLst/>
            <a:gdLst/>
            <a:ahLst/>
            <a:cxnLst/>
            <a:rect l="l" t="t" r="r" b="b"/>
            <a:pathLst>
              <a:path w="564001" h="497731">
                <a:moveTo>
                  <a:pt x="0" y="0"/>
                </a:moveTo>
                <a:lnTo>
                  <a:pt x="564001" y="0"/>
                </a:lnTo>
                <a:lnTo>
                  <a:pt x="564001" y="497731"/>
                </a:lnTo>
                <a:lnTo>
                  <a:pt x="0" y="497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40881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2" y="0"/>
                </a:lnTo>
                <a:lnTo>
                  <a:pt x="3105092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350697" y="4055630"/>
            <a:ext cx="3490605" cy="3552779"/>
          </a:xfrm>
          <a:custGeom>
            <a:avLst/>
            <a:gdLst/>
            <a:ahLst/>
            <a:cxnLst/>
            <a:rect l="l" t="t" r="r" b="b"/>
            <a:pathLst>
              <a:path w="5235908" h="5329169">
                <a:moveTo>
                  <a:pt x="0" y="0"/>
                </a:moveTo>
                <a:lnTo>
                  <a:pt x="5235909" y="0"/>
                </a:lnTo>
                <a:lnTo>
                  <a:pt x="5235909" y="5329168"/>
                </a:lnTo>
                <a:lnTo>
                  <a:pt x="0" y="5329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65278" y="4055630"/>
            <a:ext cx="506144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5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Aristotelica Pro"/>
                <a:cs typeface="Aristotelica Pro"/>
                <a:sym typeface="Aristotelica Pro"/>
              </a:rPr>
              <a:t>Shout "Bingo" if you get five in a row!</a:t>
            </a:r>
          </a:p>
        </p:txBody>
      </p:sp>
      <p:sp>
        <p:nvSpPr>
          <p:cNvPr id="13" name="Freeform 13"/>
          <p:cNvSpPr/>
          <p:nvPr/>
        </p:nvSpPr>
        <p:spPr>
          <a:xfrm rot="-1482225" flipH="1">
            <a:off x="9857184" y="835150"/>
            <a:ext cx="1513855" cy="978329"/>
          </a:xfrm>
          <a:custGeom>
            <a:avLst/>
            <a:gdLst/>
            <a:ahLst/>
            <a:cxnLst/>
            <a:rect l="l" t="t" r="r" b="b"/>
            <a:pathLst>
              <a:path w="2270783" h="1467493">
                <a:moveTo>
                  <a:pt x="2270783" y="0"/>
                </a:moveTo>
                <a:lnTo>
                  <a:pt x="0" y="0"/>
                </a:lnTo>
                <a:lnTo>
                  <a:pt x="0" y="1467493"/>
                </a:lnTo>
                <a:lnTo>
                  <a:pt x="2270783" y="1467493"/>
                </a:lnTo>
                <a:lnTo>
                  <a:pt x="227078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9568DA40-373C-8289-A1FA-9F43ED38BB26}"/>
              </a:ext>
            </a:extLst>
          </p:cNvPr>
          <p:cNvSpPr txBox="1"/>
          <p:nvPr/>
        </p:nvSpPr>
        <p:spPr>
          <a:xfrm>
            <a:off x="232655" y="90615"/>
            <a:ext cx="11744469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Arial" panose="020B0604020202020204" pitchFamily="34" charset="0"/>
                <a:sym typeface="+mn-ea"/>
              </a:rPr>
              <a:t>4. Make complete sentences from the clues. Make any changes and add more words if necessary.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AE6A83BC-B89E-98F4-75FB-409888D4A84C}"/>
              </a:ext>
            </a:extLst>
          </p:cNvPr>
          <p:cNvSpPr txBox="1"/>
          <p:nvPr/>
        </p:nvSpPr>
        <p:spPr>
          <a:xfrm>
            <a:off x="384144" y="1259015"/>
            <a:ext cx="119771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4.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 last year / I / learn / make cakes / watch / cooking videos / Internet.</a:t>
            </a:r>
            <a:endParaRPr lang="en-US" sz="4000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Text Box 28">
            <a:extLst>
              <a:ext uri="{FF2B5EF4-FFF2-40B4-BE49-F238E27FC236}">
                <a16:creationId xmlns:a16="http://schemas.microsoft.com/office/drawing/2014/main" id="{0C20F71C-0B79-5701-E6E8-6643A9688F9A}"/>
              </a:ext>
            </a:extLst>
          </p:cNvPr>
          <p:cNvSpPr txBox="1"/>
          <p:nvPr/>
        </p:nvSpPr>
        <p:spPr>
          <a:xfrm>
            <a:off x="1166619" y="2659906"/>
            <a:ext cx="10045700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sterama" panose="020B0504020200020000" pitchFamily="34" charset="0"/>
                <a:cs typeface="Posterama" panose="020B0504020200020000" pitchFamily="34" charset="0"/>
                <a:sym typeface="Wingdings" panose="05000000000000000000" pitchFamily="2" charset="2"/>
              </a:rPr>
              <a:t> </a:t>
            </a:r>
            <a:r>
              <a:rPr lang="en-US" sz="4400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Last year, I </a:t>
            </a:r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  <a:latin typeface="Posterama" panose="020B0504020200020000" pitchFamily="34" charset="0"/>
                <a:cs typeface="Posterama" panose="020B0504020200020000" pitchFamily="34" charset="0"/>
              </a:rPr>
              <a:t>learned to make</a:t>
            </a:r>
            <a:r>
              <a:rPr lang="en-US" sz="4400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cakes by watching the cooking videos on the Internet. </a:t>
            </a:r>
          </a:p>
        </p:txBody>
      </p:sp>
    </p:spTree>
    <p:extLst>
      <p:ext uri="{BB962C8B-B14F-4D97-AF65-F5344CB8AC3E}">
        <p14:creationId xmlns:p14="http://schemas.microsoft.com/office/powerpoint/2010/main" val="1312066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5376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842613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538551">
            <a:off x="2871555" y="1354828"/>
            <a:ext cx="420275" cy="370893"/>
          </a:xfrm>
          <a:custGeom>
            <a:avLst/>
            <a:gdLst/>
            <a:ahLst/>
            <a:cxnLst/>
            <a:rect l="l" t="t" r="r" b="b"/>
            <a:pathLst>
              <a:path w="630413" h="556340">
                <a:moveTo>
                  <a:pt x="0" y="0"/>
                </a:moveTo>
                <a:lnTo>
                  <a:pt x="630413" y="0"/>
                </a:lnTo>
                <a:lnTo>
                  <a:pt x="630413" y="556340"/>
                </a:lnTo>
                <a:lnTo>
                  <a:pt x="0" y="55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538551">
            <a:off x="8829682" y="1861169"/>
            <a:ext cx="376001" cy="331821"/>
          </a:xfrm>
          <a:custGeom>
            <a:avLst/>
            <a:gdLst/>
            <a:ahLst/>
            <a:cxnLst/>
            <a:rect l="l" t="t" r="r" b="b"/>
            <a:pathLst>
              <a:path w="564001" h="497731">
                <a:moveTo>
                  <a:pt x="0" y="0"/>
                </a:moveTo>
                <a:lnTo>
                  <a:pt x="564001" y="0"/>
                </a:lnTo>
                <a:lnTo>
                  <a:pt x="564001" y="497731"/>
                </a:lnTo>
                <a:lnTo>
                  <a:pt x="0" y="4977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040881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2" y="0"/>
                </a:lnTo>
                <a:lnTo>
                  <a:pt x="3105092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412241" y="4055630"/>
            <a:ext cx="3490605" cy="3552779"/>
          </a:xfrm>
          <a:custGeom>
            <a:avLst/>
            <a:gdLst/>
            <a:ahLst/>
            <a:cxnLst/>
            <a:rect l="l" t="t" r="r" b="b"/>
            <a:pathLst>
              <a:path w="5235908" h="5329169">
                <a:moveTo>
                  <a:pt x="0" y="0"/>
                </a:moveTo>
                <a:lnTo>
                  <a:pt x="5235909" y="0"/>
                </a:lnTo>
                <a:lnTo>
                  <a:pt x="5235909" y="5329168"/>
                </a:lnTo>
                <a:lnTo>
                  <a:pt x="0" y="5329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565278" y="4055630"/>
            <a:ext cx="5061444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18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5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Aristotelica Pro"/>
                <a:cs typeface="Aristotelica Pro"/>
                <a:sym typeface="Aristotelica Pro"/>
              </a:rPr>
              <a:t>Shout "Bingo" if you get five in a row!</a:t>
            </a:r>
          </a:p>
        </p:txBody>
      </p:sp>
      <p:sp>
        <p:nvSpPr>
          <p:cNvPr id="13" name="Freeform 13"/>
          <p:cNvSpPr/>
          <p:nvPr/>
        </p:nvSpPr>
        <p:spPr>
          <a:xfrm rot="-1482225" flipH="1">
            <a:off x="9857184" y="835150"/>
            <a:ext cx="1513855" cy="978329"/>
          </a:xfrm>
          <a:custGeom>
            <a:avLst/>
            <a:gdLst/>
            <a:ahLst/>
            <a:cxnLst/>
            <a:rect l="l" t="t" r="r" b="b"/>
            <a:pathLst>
              <a:path w="2270783" h="1467493">
                <a:moveTo>
                  <a:pt x="2270783" y="0"/>
                </a:moveTo>
                <a:lnTo>
                  <a:pt x="0" y="0"/>
                </a:lnTo>
                <a:lnTo>
                  <a:pt x="0" y="1467493"/>
                </a:lnTo>
                <a:lnTo>
                  <a:pt x="2270783" y="1467493"/>
                </a:lnTo>
                <a:lnTo>
                  <a:pt x="227078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9568DA40-373C-8289-A1FA-9F43ED38BB26}"/>
              </a:ext>
            </a:extLst>
          </p:cNvPr>
          <p:cNvSpPr txBox="1"/>
          <p:nvPr/>
        </p:nvSpPr>
        <p:spPr>
          <a:xfrm>
            <a:off x="232655" y="90615"/>
            <a:ext cx="11744469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Arial" panose="020B0604020202020204" pitchFamily="34" charset="0"/>
                <a:sym typeface="+mn-ea"/>
              </a:rPr>
              <a:t>4. Make complete sentences from the clues. Make any changes and add more words if necessary.</a:t>
            </a:r>
          </a:p>
        </p:txBody>
      </p:sp>
      <p:sp>
        <p:nvSpPr>
          <p:cNvPr id="15" name="Text Box 6">
            <a:extLst>
              <a:ext uri="{FF2B5EF4-FFF2-40B4-BE49-F238E27FC236}">
                <a16:creationId xmlns:a16="http://schemas.microsoft.com/office/drawing/2014/main" id="{AE6A83BC-B89E-98F4-75FB-409888D4A84C}"/>
              </a:ext>
            </a:extLst>
          </p:cNvPr>
          <p:cNvSpPr txBox="1"/>
          <p:nvPr/>
        </p:nvSpPr>
        <p:spPr>
          <a:xfrm>
            <a:off x="384144" y="1259015"/>
            <a:ext cx="119771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5.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 this morning / I / suggest / do a survey / northern women’s traditional costumes.</a:t>
            </a:r>
          </a:p>
        </p:txBody>
      </p:sp>
      <p:sp>
        <p:nvSpPr>
          <p:cNvPr id="16" name="Text Box 28">
            <a:extLst>
              <a:ext uri="{FF2B5EF4-FFF2-40B4-BE49-F238E27FC236}">
                <a16:creationId xmlns:a16="http://schemas.microsoft.com/office/drawing/2014/main" id="{0C20F71C-0B79-5701-E6E8-6643A9688F9A}"/>
              </a:ext>
            </a:extLst>
          </p:cNvPr>
          <p:cNvSpPr txBox="1"/>
          <p:nvPr/>
        </p:nvSpPr>
        <p:spPr>
          <a:xfrm>
            <a:off x="1460501" y="2690528"/>
            <a:ext cx="10045700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osterama" panose="020B0504020200020000" pitchFamily="34" charset="0"/>
                <a:cs typeface="Posterama" panose="020B0504020200020000" pitchFamily="34" charset="0"/>
                <a:sym typeface="Wingdings" panose="05000000000000000000" pitchFamily="2" charset="2"/>
              </a:rPr>
              <a:t> </a:t>
            </a:r>
            <a:r>
              <a:rPr lang="en-US" sz="4400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This morning, I </a:t>
            </a:r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  <a:latin typeface="Posterama" panose="020B0504020200020000" pitchFamily="34" charset="0"/>
                <a:cs typeface="Posterama" panose="020B0504020200020000" pitchFamily="34" charset="0"/>
              </a:rPr>
              <a:t>suggested doing</a:t>
            </a:r>
            <a:r>
              <a:rPr lang="en-US" sz="4400" dirty="0">
                <a:solidFill>
                  <a:srgbClr val="FF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 survey on traditional northern women’s costumes.</a:t>
            </a:r>
          </a:p>
        </p:txBody>
      </p:sp>
    </p:spTree>
    <p:extLst>
      <p:ext uri="{BB962C8B-B14F-4D97-AF65-F5344CB8AC3E}">
        <p14:creationId xmlns:p14="http://schemas.microsoft.com/office/powerpoint/2010/main" val="413347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75376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822257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111477" y="4121007"/>
            <a:ext cx="6905860" cy="1427993"/>
            <a:chOff x="0" y="0"/>
            <a:chExt cx="2540212" cy="5641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0212" cy="564146"/>
            </a:xfrm>
            <a:custGeom>
              <a:avLst/>
              <a:gdLst/>
              <a:ahLst/>
              <a:cxnLst/>
              <a:rect l="l" t="t" r="r" b="b"/>
              <a:pathLst>
                <a:path w="2540212" h="564146">
                  <a:moveTo>
                    <a:pt x="32108" y="0"/>
                  </a:moveTo>
                  <a:lnTo>
                    <a:pt x="2508104" y="0"/>
                  </a:lnTo>
                  <a:cubicBezTo>
                    <a:pt x="2525837" y="0"/>
                    <a:pt x="2540212" y="14375"/>
                    <a:pt x="2540212" y="32108"/>
                  </a:cubicBezTo>
                  <a:lnTo>
                    <a:pt x="2540212" y="532038"/>
                  </a:lnTo>
                  <a:cubicBezTo>
                    <a:pt x="2540212" y="540553"/>
                    <a:pt x="2536830" y="548720"/>
                    <a:pt x="2530808" y="554741"/>
                  </a:cubicBezTo>
                  <a:cubicBezTo>
                    <a:pt x="2524787" y="560763"/>
                    <a:pt x="2516620" y="564146"/>
                    <a:pt x="2508104" y="564146"/>
                  </a:cubicBezTo>
                  <a:lnTo>
                    <a:pt x="32108" y="564146"/>
                  </a:lnTo>
                  <a:cubicBezTo>
                    <a:pt x="14375" y="564146"/>
                    <a:pt x="0" y="549770"/>
                    <a:pt x="0" y="532038"/>
                  </a:cubicBezTo>
                  <a:lnTo>
                    <a:pt x="0" y="32108"/>
                  </a:lnTo>
                  <a:cubicBezTo>
                    <a:pt x="0" y="23592"/>
                    <a:pt x="3383" y="15426"/>
                    <a:pt x="9404" y="9404"/>
                  </a:cubicBezTo>
                  <a:cubicBezTo>
                    <a:pt x="15426" y="3383"/>
                    <a:pt x="23592" y="0"/>
                    <a:pt x="3210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540212" cy="59272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lvl="1" algn="ctr" defTabSz="609630">
                <a:lnSpc>
                  <a:spcPts val="208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86714" y="2664203"/>
            <a:ext cx="3312035" cy="4002459"/>
          </a:xfrm>
          <a:custGeom>
            <a:avLst/>
            <a:gdLst/>
            <a:ahLst/>
            <a:cxnLst/>
            <a:rect l="l" t="t" r="r" b="b"/>
            <a:pathLst>
              <a:path w="4968052" h="6003688">
                <a:moveTo>
                  <a:pt x="0" y="0"/>
                </a:moveTo>
                <a:lnTo>
                  <a:pt x="4968052" y="0"/>
                </a:lnTo>
                <a:lnTo>
                  <a:pt x="4968052" y="6003688"/>
                </a:lnTo>
                <a:lnTo>
                  <a:pt x="0" y="6003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79962" y="1677940"/>
            <a:ext cx="9483217" cy="2362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578"/>
              </a:lnSpc>
            </a:pPr>
            <a:r>
              <a:rPr lang="en-US" sz="5400" dirty="0">
                <a:solidFill>
                  <a:srgbClr val="C00000"/>
                </a:solidFill>
                <a:latin typeface="Lucida Handwriting" panose="03010101010101010101" pitchFamily="66" charset="0"/>
                <a:ea typeface="Lazydog"/>
                <a:cs typeface="Lazydog"/>
                <a:sym typeface="Lazydog"/>
              </a:rPr>
              <a:t>VIETNAMESE LIFESTYLE: THEN AND NOW</a:t>
            </a:r>
          </a:p>
        </p:txBody>
      </p:sp>
      <p:sp>
        <p:nvSpPr>
          <p:cNvPr id="14" name="Freeform 14"/>
          <p:cNvSpPr/>
          <p:nvPr/>
        </p:nvSpPr>
        <p:spPr>
          <a:xfrm>
            <a:off x="9354470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830657" y="2811589"/>
            <a:ext cx="2068535" cy="3702077"/>
          </a:xfrm>
          <a:custGeom>
            <a:avLst/>
            <a:gdLst/>
            <a:ahLst/>
            <a:cxnLst/>
            <a:rect l="l" t="t" r="r" b="b"/>
            <a:pathLst>
              <a:path w="3102803" h="5553115">
                <a:moveTo>
                  <a:pt x="0" y="0"/>
                </a:moveTo>
                <a:lnTo>
                  <a:pt x="3102803" y="0"/>
                </a:lnTo>
                <a:lnTo>
                  <a:pt x="3102803" y="5553115"/>
                </a:lnTo>
                <a:lnTo>
                  <a:pt x="0" y="55531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665036">
            <a:off x="991149" y="1497329"/>
            <a:ext cx="1124165" cy="726491"/>
          </a:xfrm>
          <a:custGeom>
            <a:avLst/>
            <a:gdLst/>
            <a:ahLst/>
            <a:cxnLst/>
            <a:rect l="l" t="t" r="r" b="b"/>
            <a:pathLst>
              <a:path w="1686247" h="1089737">
                <a:moveTo>
                  <a:pt x="0" y="0"/>
                </a:moveTo>
                <a:lnTo>
                  <a:pt x="1686247" y="0"/>
                </a:lnTo>
                <a:lnTo>
                  <a:pt x="1686247" y="1089737"/>
                </a:lnTo>
                <a:lnTo>
                  <a:pt x="0" y="10897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538551">
            <a:off x="9861800" y="1070815"/>
            <a:ext cx="496556" cy="438211"/>
          </a:xfrm>
          <a:custGeom>
            <a:avLst/>
            <a:gdLst/>
            <a:ahLst/>
            <a:cxnLst/>
            <a:rect l="l" t="t" r="r" b="b"/>
            <a:pathLst>
              <a:path w="744834" h="657316">
                <a:moveTo>
                  <a:pt x="0" y="0"/>
                </a:moveTo>
                <a:lnTo>
                  <a:pt x="744834" y="0"/>
                </a:lnTo>
                <a:lnTo>
                  <a:pt x="744834" y="657317"/>
                </a:lnTo>
                <a:lnTo>
                  <a:pt x="0" y="6573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538551">
            <a:off x="10688765" y="2350683"/>
            <a:ext cx="352316" cy="310919"/>
          </a:xfrm>
          <a:custGeom>
            <a:avLst/>
            <a:gdLst/>
            <a:ahLst/>
            <a:cxnLst/>
            <a:rect l="l" t="t" r="r" b="b"/>
            <a:pathLst>
              <a:path w="528474" h="466378">
                <a:moveTo>
                  <a:pt x="0" y="0"/>
                </a:moveTo>
                <a:lnTo>
                  <a:pt x="528474" y="0"/>
                </a:lnTo>
                <a:lnTo>
                  <a:pt x="528474" y="466379"/>
                </a:lnTo>
                <a:lnTo>
                  <a:pt x="0" y="4663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E55DD423-7043-CE93-3EFE-1AF77660573C}"/>
              </a:ext>
            </a:extLst>
          </p:cNvPr>
          <p:cNvSpPr txBox="1"/>
          <p:nvPr/>
        </p:nvSpPr>
        <p:spPr>
          <a:xfrm>
            <a:off x="2817038" y="4789901"/>
            <a:ext cx="7293040" cy="403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91"/>
              </a:lnSpc>
            </a:pPr>
            <a:r>
              <a:rPr lang="en-US" sz="4000" dirty="0">
                <a:solidFill>
                  <a:srgbClr val="342D2A"/>
                </a:solidFill>
                <a:latin typeface="Lucida Handwriting" panose="03010101010101010101" pitchFamily="66" charset="0"/>
                <a:ea typeface="Aristotelica Pro"/>
                <a:cs typeface="Aristotelica Pro"/>
                <a:sym typeface="Aristotelica Pro"/>
              </a:rPr>
              <a:t>Lesson 7: Looking back </a:t>
            </a: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76C21507-3542-0282-A621-A8C3928307E2}"/>
              </a:ext>
            </a:extLst>
          </p:cNvPr>
          <p:cNvSpPr txBox="1"/>
          <p:nvPr/>
        </p:nvSpPr>
        <p:spPr>
          <a:xfrm>
            <a:off x="4987046" y="1327712"/>
            <a:ext cx="2669048" cy="434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591"/>
              </a:lnSpc>
            </a:pPr>
            <a:r>
              <a:rPr lang="en-US" sz="4800" dirty="0">
                <a:solidFill>
                  <a:srgbClr val="342D2A"/>
                </a:solidFill>
                <a:latin typeface="Lucida Handwriting" panose="03010101010101010101" pitchFamily="66" charset="0"/>
                <a:ea typeface="Aristotelica Pro"/>
                <a:cs typeface="Aristotelica Pro"/>
                <a:sym typeface="Aristotelica Pro"/>
              </a:rPr>
              <a:t>Unit 6: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07340" y="5783580"/>
            <a:ext cx="8345805" cy="768350"/>
          </a:xfrm>
          <a:prstGeom prst="rect">
            <a:avLst/>
          </a:prstGeom>
          <a:solidFill>
            <a:srgbClr val="FFF7D4">
              <a:alpha val="68000"/>
            </a:srgb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1270" indent="-1270" algn="ctr"/>
            <a:r>
              <a:rPr lang="en-US" sz="4400" b="1">
                <a:solidFill>
                  <a:srgbClr val="FF0000"/>
                </a:solidFill>
                <a:effectLst>
                  <a:glow rad="330200">
                    <a:schemeClr val="bg1">
                      <a:alpha val="40000"/>
                    </a:schemeClr>
                  </a:glow>
                </a:effectLst>
                <a:latin typeface="Times New Roman" panose="02020603050405020304" charset="0"/>
              </a:rPr>
              <a:t>I KNOW MY ______ WELL!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43819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6" y="0"/>
                </a:lnTo>
                <a:lnTo>
                  <a:pt x="4387146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577225">
            <a:off x="8351942" y="1363742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4547" y="1194221"/>
            <a:ext cx="7233332" cy="4469550"/>
            <a:chOff x="0" y="0"/>
            <a:chExt cx="5756214" cy="39614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56214" cy="3961420"/>
            </a:xfrm>
            <a:custGeom>
              <a:avLst/>
              <a:gdLst/>
              <a:ahLst/>
              <a:cxnLst/>
              <a:rect l="l" t="t" r="r" b="b"/>
              <a:pathLst>
                <a:path w="5756214" h="3961420">
                  <a:moveTo>
                    <a:pt x="19266" y="0"/>
                  </a:moveTo>
                  <a:lnTo>
                    <a:pt x="5736948" y="0"/>
                  </a:lnTo>
                  <a:cubicBezTo>
                    <a:pt x="5742058" y="0"/>
                    <a:pt x="5746958" y="2030"/>
                    <a:pt x="5750571" y="5643"/>
                  </a:cubicBezTo>
                  <a:cubicBezTo>
                    <a:pt x="5754184" y="9256"/>
                    <a:pt x="5756214" y="14156"/>
                    <a:pt x="5756214" y="19266"/>
                  </a:cubicBezTo>
                  <a:lnTo>
                    <a:pt x="5756214" y="3942154"/>
                  </a:lnTo>
                  <a:cubicBezTo>
                    <a:pt x="5756214" y="3947264"/>
                    <a:pt x="5754184" y="3952164"/>
                    <a:pt x="5750571" y="3955777"/>
                  </a:cubicBezTo>
                  <a:cubicBezTo>
                    <a:pt x="5746958" y="3959390"/>
                    <a:pt x="5742058" y="3961420"/>
                    <a:pt x="5736948" y="3961420"/>
                  </a:cubicBezTo>
                  <a:lnTo>
                    <a:pt x="19266" y="3961420"/>
                  </a:lnTo>
                  <a:cubicBezTo>
                    <a:pt x="14156" y="3961420"/>
                    <a:pt x="9256" y="3959390"/>
                    <a:pt x="5643" y="3955777"/>
                  </a:cubicBezTo>
                  <a:cubicBezTo>
                    <a:pt x="2030" y="3952164"/>
                    <a:pt x="0" y="3947264"/>
                    <a:pt x="0" y="3942154"/>
                  </a:cubicBezTo>
                  <a:lnTo>
                    <a:pt x="0" y="19266"/>
                  </a:lnTo>
                  <a:cubicBezTo>
                    <a:pt x="0" y="14156"/>
                    <a:pt x="2030" y="9256"/>
                    <a:pt x="5643" y="5643"/>
                  </a:cubicBezTo>
                  <a:cubicBezTo>
                    <a:pt x="9256" y="2030"/>
                    <a:pt x="14156" y="0"/>
                    <a:pt x="19266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756214" cy="3989995"/>
            </a:xfrm>
            <a:prstGeom prst="rect">
              <a:avLst/>
            </a:prstGeom>
          </p:spPr>
          <p:txBody>
            <a:bodyPr lIns="27145" tIns="27145" rIns="27145" bIns="27145" rtlCol="0" anchor="ctr"/>
            <a:lstStyle/>
            <a:p>
              <a:pPr algn="ctr" defTabSz="609630">
                <a:lnSpc>
                  <a:spcPts val="1120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7816410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208672" y="2067799"/>
            <a:ext cx="3670294" cy="4559371"/>
          </a:xfrm>
          <a:custGeom>
            <a:avLst/>
            <a:gdLst/>
            <a:ahLst/>
            <a:cxnLst/>
            <a:rect l="l" t="t" r="r" b="b"/>
            <a:pathLst>
              <a:path w="5505441" h="6839057">
                <a:moveTo>
                  <a:pt x="5505441" y="0"/>
                </a:moveTo>
                <a:lnTo>
                  <a:pt x="0" y="0"/>
                </a:lnTo>
                <a:lnTo>
                  <a:pt x="0" y="6839057"/>
                </a:lnTo>
                <a:lnTo>
                  <a:pt x="5505441" y="6839057"/>
                </a:lnTo>
                <a:lnTo>
                  <a:pt x="550544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201405" y="1887123"/>
            <a:ext cx="1472031" cy="927380"/>
          </a:xfrm>
          <a:custGeom>
            <a:avLst/>
            <a:gdLst/>
            <a:ahLst/>
            <a:cxnLst/>
            <a:rect l="l" t="t" r="r" b="b"/>
            <a:pathLst>
              <a:path w="2208047" h="1391070">
                <a:moveTo>
                  <a:pt x="2208047" y="0"/>
                </a:moveTo>
                <a:lnTo>
                  <a:pt x="0" y="0"/>
                </a:lnTo>
                <a:lnTo>
                  <a:pt x="0" y="1391070"/>
                </a:lnTo>
                <a:lnTo>
                  <a:pt x="2208047" y="1391070"/>
                </a:lnTo>
                <a:lnTo>
                  <a:pt x="220804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04617" y="302695"/>
            <a:ext cx="6511793" cy="89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792"/>
              </a:lnSpc>
              <a:spcBef>
                <a:spcPct val="0"/>
              </a:spcBef>
            </a:pPr>
            <a:r>
              <a:rPr lang="en-US" sz="6174" dirty="0">
                <a:solidFill>
                  <a:srgbClr val="C00000"/>
                </a:solidFill>
                <a:latin typeface="Lucida Handwriting" panose="03010101010101010101" pitchFamily="66" charset="0"/>
                <a:ea typeface="Lazydog"/>
                <a:cs typeface="Lazydog"/>
                <a:sym typeface="Lazydog"/>
              </a:rPr>
              <a:t>WRAP - UP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16642" y="5501974"/>
            <a:ext cx="228914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36"/>
              </a:lnSpc>
              <a:spcBef>
                <a:spcPct val="0"/>
              </a:spcBef>
            </a:pPr>
            <a:r>
              <a:rPr lang="en-US" sz="2836">
                <a:solidFill>
                  <a:srgbClr val="FFF1E6"/>
                </a:solidFill>
                <a:latin typeface="Aristotelica Pro"/>
                <a:ea typeface="Aristotelica Pro"/>
                <a:cs typeface="Aristotelica Pro"/>
                <a:sym typeface="Aristotelica Pro"/>
              </a:rPr>
              <a:t>Aaron</a:t>
            </a:r>
          </a:p>
        </p:txBody>
      </p:sp>
      <p:sp>
        <p:nvSpPr>
          <p:cNvPr id="17" name="Freeform 17"/>
          <p:cNvSpPr/>
          <p:nvPr/>
        </p:nvSpPr>
        <p:spPr>
          <a:xfrm rot="538551">
            <a:off x="6601661" y="2341119"/>
            <a:ext cx="501172" cy="442284"/>
          </a:xfrm>
          <a:custGeom>
            <a:avLst/>
            <a:gdLst/>
            <a:ahLst/>
            <a:cxnLst/>
            <a:rect l="l" t="t" r="r" b="b"/>
            <a:pathLst>
              <a:path w="751758" h="663426">
                <a:moveTo>
                  <a:pt x="0" y="0"/>
                </a:moveTo>
                <a:lnTo>
                  <a:pt x="751758" y="0"/>
                </a:lnTo>
                <a:lnTo>
                  <a:pt x="751758" y="663426"/>
                </a:lnTo>
                <a:lnTo>
                  <a:pt x="0" y="663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rot="538551">
            <a:off x="2535838" y="4689897"/>
            <a:ext cx="349866" cy="308757"/>
          </a:xfrm>
          <a:custGeom>
            <a:avLst/>
            <a:gdLst/>
            <a:ahLst/>
            <a:cxnLst/>
            <a:rect l="l" t="t" r="r" b="b"/>
            <a:pathLst>
              <a:path w="524799" h="463135">
                <a:moveTo>
                  <a:pt x="0" y="0"/>
                </a:moveTo>
                <a:lnTo>
                  <a:pt x="524799" y="0"/>
                </a:lnTo>
                <a:lnTo>
                  <a:pt x="524799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195996" y="2950712"/>
            <a:ext cx="1990801" cy="3562954"/>
          </a:xfrm>
          <a:custGeom>
            <a:avLst/>
            <a:gdLst/>
            <a:ahLst/>
            <a:cxnLst/>
            <a:rect l="l" t="t" r="r" b="b"/>
            <a:pathLst>
              <a:path w="2986201" h="5344431">
                <a:moveTo>
                  <a:pt x="2986201" y="0"/>
                </a:moveTo>
                <a:lnTo>
                  <a:pt x="0" y="0"/>
                </a:lnTo>
                <a:lnTo>
                  <a:pt x="0" y="5344431"/>
                </a:lnTo>
                <a:lnTo>
                  <a:pt x="2986201" y="5344431"/>
                </a:lnTo>
                <a:lnTo>
                  <a:pt x="298620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AFA631-FF76-7962-A385-104934D8DE0A}"/>
              </a:ext>
            </a:extLst>
          </p:cNvPr>
          <p:cNvSpPr txBox="1"/>
          <p:nvPr/>
        </p:nvSpPr>
        <p:spPr>
          <a:xfrm>
            <a:off x="1573567" y="1404607"/>
            <a:ext cx="6856073" cy="3902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Posterama" panose="020B0504020200020000" pitchFamily="34" charset="0"/>
                <a:cs typeface="Posterama" panose="020B0504020200020000" pitchFamily="3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Review the vocabulary and grammar of Unit 6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latin typeface="Posterama" panose="020B0504020200020000" pitchFamily="34" charset="0"/>
                <a:cs typeface="Posterama" panose="020B0504020200020000" pitchFamily="34" charset="0"/>
                <a:sym typeface="+mn-ea"/>
              </a:rPr>
              <a:t>Apply what they have learnt (vocabulary and grammar) into practice through a project.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43819" y="550237"/>
            <a:ext cx="2924763" cy="6116425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6" y="0"/>
                </a:lnTo>
                <a:lnTo>
                  <a:pt x="4387146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577225">
            <a:off x="8351942" y="1363742"/>
            <a:ext cx="998995" cy="909993"/>
          </a:xfrm>
          <a:custGeom>
            <a:avLst/>
            <a:gdLst/>
            <a:ahLst/>
            <a:cxnLst/>
            <a:rect l="l" t="t" r="r" b="b"/>
            <a:pathLst>
              <a:path w="1498492" h="1364990">
                <a:moveTo>
                  <a:pt x="0" y="0"/>
                </a:moveTo>
                <a:lnTo>
                  <a:pt x="1498492" y="0"/>
                </a:lnTo>
                <a:lnTo>
                  <a:pt x="1498492" y="1364990"/>
                </a:lnTo>
                <a:lnTo>
                  <a:pt x="0" y="136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44547" y="1374897"/>
            <a:ext cx="7233332" cy="3176092"/>
            <a:chOff x="0" y="0"/>
            <a:chExt cx="5756214" cy="39614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756214" cy="3961420"/>
            </a:xfrm>
            <a:custGeom>
              <a:avLst/>
              <a:gdLst/>
              <a:ahLst/>
              <a:cxnLst/>
              <a:rect l="l" t="t" r="r" b="b"/>
              <a:pathLst>
                <a:path w="5756214" h="3961420">
                  <a:moveTo>
                    <a:pt x="19266" y="0"/>
                  </a:moveTo>
                  <a:lnTo>
                    <a:pt x="5736948" y="0"/>
                  </a:lnTo>
                  <a:cubicBezTo>
                    <a:pt x="5742058" y="0"/>
                    <a:pt x="5746958" y="2030"/>
                    <a:pt x="5750571" y="5643"/>
                  </a:cubicBezTo>
                  <a:cubicBezTo>
                    <a:pt x="5754184" y="9256"/>
                    <a:pt x="5756214" y="14156"/>
                    <a:pt x="5756214" y="19266"/>
                  </a:cubicBezTo>
                  <a:lnTo>
                    <a:pt x="5756214" y="3942154"/>
                  </a:lnTo>
                  <a:cubicBezTo>
                    <a:pt x="5756214" y="3947264"/>
                    <a:pt x="5754184" y="3952164"/>
                    <a:pt x="5750571" y="3955777"/>
                  </a:cubicBezTo>
                  <a:cubicBezTo>
                    <a:pt x="5746958" y="3959390"/>
                    <a:pt x="5742058" y="3961420"/>
                    <a:pt x="5736948" y="3961420"/>
                  </a:cubicBezTo>
                  <a:lnTo>
                    <a:pt x="19266" y="3961420"/>
                  </a:lnTo>
                  <a:cubicBezTo>
                    <a:pt x="14156" y="3961420"/>
                    <a:pt x="9256" y="3959390"/>
                    <a:pt x="5643" y="3955777"/>
                  </a:cubicBezTo>
                  <a:cubicBezTo>
                    <a:pt x="2030" y="3952164"/>
                    <a:pt x="0" y="3947264"/>
                    <a:pt x="0" y="3942154"/>
                  </a:cubicBezTo>
                  <a:lnTo>
                    <a:pt x="0" y="19266"/>
                  </a:lnTo>
                  <a:cubicBezTo>
                    <a:pt x="0" y="14156"/>
                    <a:pt x="2030" y="9256"/>
                    <a:pt x="5643" y="5643"/>
                  </a:cubicBezTo>
                  <a:cubicBezTo>
                    <a:pt x="9256" y="2030"/>
                    <a:pt x="14156" y="0"/>
                    <a:pt x="19266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5756214" cy="3989995"/>
            </a:xfrm>
            <a:prstGeom prst="rect">
              <a:avLst/>
            </a:prstGeom>
          </p:spPr>
          <p:txBody>
            <a:bodyPr lIns="27145" tIns="27145" rIns="27145" bIns="27145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12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7816410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8208672" y="2067799"/>
            <a:ext cx="3670294" cy="4559371"/>
          </a:xfrm>
          <a:custGeom>
            <a:avLst/>
            <a:gdLst/>
            <a:ahLst/>
            <a:cxnLst/>
            <a:rect l="l" t="t" r="r" b="b"/>
            <a:pathLst>
              <a:path w="5505441" h="6839057">
                <a:moveTo>
                  <a:pt x="5505441" y="0"/>
                </a:moveTo>
                <a:lnTo>
                  <a:pt x="0" y="0"/>
                </a:lnTo>
                <a:lnTo>
                  <a:pt x="0" y="6839057"/>
                </a:lnTo>
                <a:lnTo>
                  <a:pt x="5505441" y="6839057"/>
                </a:lnTo>
                <a:lnTo>
                  <a:pt x="550544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9201405" y="1887123"/>
            <a:ext cx="1472031" cy="927380"/>
          </a:xfrm>
          <a:custGeom>
            <a:avLst/>
            <a:gdLst/>
            <a:ahLst/>
            <a:cxnLst/>
            <a:rect l="l" t="t" r="r" b="b"/>
            <a:pathLst>
              <a:path w="2208047" h="1391070">
                <a:moveTo>
                  <a:pt x="2208047" y="0"/>
                </a:moveTo>
                <a:lnTo>
                  <a:pt x="0" y="0"/>
                </a:lnTo>
                <a:lnTo>
                  <a:pt x="0" y="1391070"/>
                </a:lnTo>
                <a:lnTo>
                  <a:pt x="2208047" y="1391070"/>
                </a:lnTo>
                <a:lnTo>
                  <a:pt x="220804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71134" y="580073"/>
            <a:ext cx="6511793" cy="89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79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174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Handwriting" panose="03010101010101010101" pitchFamily="66" charset="0"/>
                <a:ea typeface="Lazydog"/>
                <a:cs typeface="Lazydog"/>
                <a:sym typeface="Lazydog"/>
              </a:rPr>
              <a:t>HOMEWORK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16642" y="5501974"/>
            <a:ext cx="228914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36" b="0" i="0" u="none" strike="noStrike" kern="1200" cap="none" spc="0" normalizeH="0" baseline="0" noProof="0">
                <a:ln>
                  <a:noFill/>
                </a:ln>
                <a:solidFill>
                  <a:srgbClr val="FFF1E6"/>
                </a:solidFill>
                <a:effectLst/>
                <a:uLnTx/>
                <a:uFillTx/>
                <a:latin typeface="Aristotelica Pro"/>
                <a:ea typeface="Aristotelica Pro"/>
                <a:cs typeface="Aristotelica Pro"/>
                <a:sym typeface="Aristotelica Pro"/>
              </a:rPr>
              <a:t>Aaron</a:t>
            </a:r>
          </a:p>
        </p:txBody>
      </p:sp>
      <p:sp>
        <p:nvSpPr>
          <p:cNvPr id="17" name="Freeform 17"/>
          <p:cNvSpPr/>
          <p:nvPr/>
        </p:nvSpPr>
        <p:spPr>
          <a:xfrm rot="538551">
            <a:off x="6601661" y="2341119"/>
            <a:ext cx="501172" cy="442284"/>
          </a:xfrm>
          <a:custGeom>
            <a:avLst/>
            <a:gdLst/>
            <a:ahLst/>
            <a:cxnLst/>
            <a:rect l="l" t="t" r="r" b="b"/>
            <a:pathLst>
              <a:path w="751758" h="663426">
                <a:moveTo>
                  <a:pt x="0" y="0"/>
                </a:moveTo>
                <a:lnTo>
                  <a:pt x="751758" y="0"/>
                </a:lnTo>
                <a:lnTo>
                  <a:pt x="751758" y="663426"/>
                </a:lnTo>
                <a:lnTo>
                  <a:pt x="0" y="6634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538551">
            <a:off x="2535838" y="4689897"/>
            <a:ext cx="349866" cy="308757"/>
          </a:xfrm>
          <a:custGeom>
            <a:avLst/>
            <a:gdLst/>
            <a:ahLst/>
            <a:cxnLst/>
            <a:rect l="l" t="t" r="r" b="b"/>
            <a:pathLst>
              <a:path w="524799" h="463135">
                <a:moveTo>
                  <a:pt x="0" y="0"/>
                </a:moveTo>
                <a:lnTo>
                  <a:pt x="524799" y="0"/>
                </a:lnTo>
                <a:lnTo>
                  <a:pt x="524799" y="463135"/>
                </a:lnTo>
                <a:lnTo>
                  <a:pt x="0" y="4631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195996" y="2950712"/>
            <a:ext cx="1990801" cy="3562954"/>
          </a:xfrm>
          <a:custGeom>
            <a:avLst/>
            <a:gdLst/>
            <a:ahLst/>
            <a:cxnLst/>
            <a:rect l="l" t="t" r="r" b="b"/>
            <a:pathLst>
              <a:path w="2986201" h="5344431">
                <a:moveTo>
                  <a:pt x="2986201" y="0"/>
                </a:moveTo>
                <a:lnTo>
                  <a:pt x="0" y="0"/>
                </a:lnTo>
                <a:lnTo>
                  <a:pt x="0" y="5344431"/>
                </a:lnTo>
                <a:lnTo>
                  <a:pt x="2986201" y="5344431"/>
                </a:lnTo>
                <a:lnTo>
                  <a:pt x="298620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AFA631-FF76-7962-A385-104934D8DE0A}"/>
              </a:ext>
            </a:extLst>
          </p:cNvPr>
          <p:cNvSpPr txBox="1"/>
          <p:nvPr/>
        </p:nvSpPr>
        <p:spPr>
          <a:xfrm>
            <a:off x="1889515" y="1534747"/>
            <a:ext cx="6856073" cy="2497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  <a:sym typeface="+mn-ea"/>
              </a:rPr>
              <a:t>Review the vocabulary and grammar of Unit 6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  <a:sym typeface="+mn-ea"/>
              </a:rPr>
              <a:t>Prepare for the next unit</a:t>
            </a:r>
          </a:p>
        </p:txBody>
      </p:sp>
    </p:spTree>
    <p:extLst>
      <p:ext uri="{BB962C8B-B14F-4D97-AF65-F5344CB8AC3E}">
        <p14:creationId xmlns:p14="http://schemas.microsoft.com/office/powerpoint/2010/main" val="507358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77092" y="616665"/>
            <a:ext cx="2925783" cy="6118559"/>
          </a:xfrm>
          <a:custGeom>
            <a:avLst/>
            <a:gdLst/>
            <a:ahLst/>
            <a:cxnLst/>
            <a:rect l="l" t="t" r="r" b="b"/>
            <a:pathLst>
              <a:path w="4388675" h="9177838">
                <a:moveTo>
                  <a:pt x="0" y="0"/>
                </a:moveTo>
                <a:lnTo>
                  <a:pt x="4388676" y="0"/>
                </a:lnTo>
                <a:lnTo>
                  <a:pt x="4388676" y="9177838"/>
                </a:lnTo>
                <a:lnTo>
                  <a:pt x="0" y="9177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867812" y="616665"/>
            <a:ext cx="2925783" cy="6118559"/>
          </a:xfrm>
          <a:custGeom>
            <a:avLst/>
            <a:gdLst/>
            <a:ahLst/>
            <a:cxnLst/>
            <a:rect l="l" t="t" r="r" b="b"/>
            <a:pathLst>
              <a:path w="4388675" h="9177838">
                <a:moveTo>
                  <a:pt x="0" y="0"/>
                </a:moveTo>
                <a:lnTo>
                  <a:pt x="4388676" y="0"/>
                </a:lnTo>
                <a:lnTo>
                  <a:pt x="4388676" y="9177838"/>
                </a:lnTo>
                <a:lnTo>
                  <a:pt x="0" y="9177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10625151" y="3888925"/>
            <a:ext cx="1131919" cy="2624741"/>
          </a:xfrm>
          <a:custGeom>
            <a:avLst/>
            <a:gdLst/>
            <a:ahLst/>
            <a:cxnLst/>
            <a:rect l="l" t="t" r="r" b="b"/>
            <a:pathLst>
              <a:path w="1697879" h="3937111">
                <a:moveTo>
                  <a:pt x="0" y="0"/>
                </a:moveTo>
                <a:lnTo>
                  <a:pt x="1697879" y="0"/>
                </a:lnTo>
                <a:lnTo>
                  <a:pt x="1697879" y="3937111"/>
                </a:lnTo>
                <a:lnTo>
                  <a:pt x="0" y="3937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08120" y="1253768"/>
            <a:ext cx="6827943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13800" dirty="0">
                <a:solidFill>
                  <a:srgbClr val="724E39"/>
                </a:solidFill>
                <a:latin typeface="Lucida Handwriting" panose="03010101010101010101" pitchFamily="66" charset="0"/>
                <a:ea typeface="Lazydog"/>
                <a:cs typeface="Lazydog"/>
                <a:sym typeface="Lazydog"/>
              </a:rPr>
              <a:t>Thank you!</a:t>
            </a:r>
          </a:p>
        </p:txBody>
      </p:sp>
      <p:sp>
        <p:nvSpPr>
          <p:cNvPr id="9" name="Freeform 9"/>
          <p:cNvSpPr/>
          <p:nvPr/>
        </p:nvSpPr>
        <p:spPr>
          <a:xfrm rot="1423929">
            <a:off x="5746945" y="2822030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1" y="0"/>
                </a:lnTo>
                <a:lnTo>
                  <a:pt x="760721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1423929">
            <a:off x="9080751" y="2822030"/>
            <a:ext cx="507147" cy="447557"/>
          </a:xfrm>
          <a:custGeom>
            <a:avLst/>
            <a:gdLst/>
            <a:ahLst/>
            <a:cxnLst/>
            <a:rect l="l" t="t" r="r" b="b"/>
            <a:pathLst>
              <a:path w="760721" h="671336">
                <a:moveTo>
                  <a:pt x="0" y="0"/>
                </a:moveTo>
                <a:lnTo>
                  <a:pt x="760721" y="0"/>
                </a:lnTo>
                <a:lnTo>
                  <a:pt x="760721" y="671336"/>
                </a:lnTo>
                <a:lnTo>
                  <a:pt x="0" y="6713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-533608" flipH="1">
            <a:off x="1167685" y="1984897"/>
            <a:ext cx="3372480" cy="3288168"/>
          </a:xfrm>
          <a:custGeom>
            <a:avLst/>
            <a:gdLst/>
            <a:ahLst/>
            <a:cxnLst/>
            <a:rect l="l" t="t" r="r" b="b"/>
            <a:pathLst>
              <a:path w="5058720" h="4932252">
                <a:moveTo>
                  <a:pt x="5058719" y="0"/>
                </a:moveTo>
                <a:lnTo>
                  <a:pt x="0" y="0"/>
                </a:lnTo>
                <a:lnTo>
                  <a:pt x="0" y="4932251"/>
                </a:lnTo>
                <a:lnTo>
                  <a:pt x="5058719" y="4932251"/>
                </a:lnTo>
                <a:lnTo>
                  <a:pt x="505871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853926" y="5584725"/>
            <a:ext cx="2070061" cy="928940"/>
          </a:xfrm>
          <a:custGeom>
            <a:avLst/>
            <a:gdLst/>
            <a:ahLst/>
            <a:cxnLst/>
            <a:rect l="l" t="t" r="r" b="b"/>
            <a:pathLst>
              <a:path w="3105092" h="1393410">
                <a:moveTo>
                  <a:pt x="0" y="0"/>
                </a:moveTo>
                <a:lnTo>
                  <a:pt x="3105091" y="0"/>
                </a:lnTo>
                <a:lnTo>
                  <a:pt x="3105091" y="1393410"/>
                </a:lnTo>
                <a:lnTo>
                  <a:pt x="0" y="1393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53835" y="1386997"/>
            <a:ext cx="2213704" cy="5226890"/>
          </a:xfrm>
          <a:custGeom>
            <a:avLst/>
            <a:gdLst/>
            <a:ahLst/>
            <a:cxnLst/>
            <a:rect l="l" t="t" r="r" b="b"/>
            <a:pathLst>
              <a:path w="4387145" h="9174638">
                <a:moveTo>
                  <a:pt x="0" y="0"/>
                </a:moveTo>
                <a:lnTo>
                  <a:pt x="4387145" y="0"/>
                </a:lnTo>
                <a:lnTo>
                  <a:pt x="4387145" y="9174638"/>
                </a:lnTo>
                <a:lnTo>
                  <a:pt x="0" y="91746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326796" y="6513665"/>
            <a:ext cx="13032530" cy="794824"/>
            <a:chOff x="0" y="0"/>
            <a:chExt cx="5148654" cy="3140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8654" cy="314004"/>
            </a:xfrm>
            <a:custGeom>
              <a:avLst/>
              <a:gdLst/>
              <a:ahLst/>
              <a:cxnLst/>
              <a:rect l="l" t="t" r="r" b="b"/>
              <a:pathLst>
                <a:path w="5148654" h="314004">
                  <a:moveTo>
                    <a:pt x="0" y="0"/>
                  </a:moveTo>
                  <a:lnTo>
                    <a:pt x="5148654" y="0"/>
                  </a:lnTo>
                  <a:lnTo>
                    <a:pt x="5148654" y="314004"/>
                  </a:lnTo>
                  <a:lnTo>
                    <a:pt x="0" y="314004"/>
                  </a:lnTo>
                  <a:close/>
                </a:path>
              </a:pathLst>
            </a:custGeom>
            <a:solidFill>
              <a:srgbClr val="75924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148654" cy="35210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0514883" y="3964444"/>
            <a:ext cx="1468661" cy="2549222"/>
          </a:xfrm>
          <a:custGeom>
            <a:avLst/>
            <a:gdLst/>
            <a:ahLst/>
            <a:cxnLst/>
            <a:rect l="l" t="t" r="r" b="b"/>
            <a:pathLst>
              <a:path w="3102803" h="5553115">
                <a:moveTo>
                  <a:pt x="0" y="0"/>
                </a:moveTo>
                <a:lnTo>
                  <a:pt x="3102803" y="0"/>
                </a:lnTo>
                <a:lnTo>
                  <a:pt x="3102803" y="5553115"/>
                </a:lnTo>
                <a:lnTo>
                  <a:pt x="0" y="5553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538551">
            <a:off x="10646577" y="2186383"/>
            <a:ext cx="293429" cy="258951"/>
          </a:xfrm>
          <a:custGeom>
            <a:avLst/>
            <a:gdLst/>
            <a:ahLst/>
            <a:cxnLst/>
            <a:rect l="l" t="t" r="r" b="b"/>
            <a:pathLst>
              <a:path w="440143" h="388427">
                <a:moveTo>
                  <a:pt x="0" y="0"/>
                </a:moveTo>
                <a:lnTo>
                  <a:pt x="440143" y="0"/>
                </a:lnTo>
                <a:lnTo>
                  <a:pt x="440143" y="388427"/>
                </a:lnTo>
                <a:lnTo>
                  <a:pt x="0" y="3884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538551">
            <a:off x="9128602" y="1072915"/>
            <a:ext cx="427765" cy="377503"/>
          </a:xfrm>
          <a:custGeom>
            <a:avLst/>
            <a:gdLst/>
            <a:ahLst/>
            <a:cxnLst/>
            <a:rect l="l" t="t" r="r" b="b"/>
            <a:pathLst>
              <a:path w="641648" h="566255">
                <a:moveTo>
                  <a:pt x="0" y="0"/>
                </a:moveTo>
                <a:lnTo>
                  <a:pt x="641648" y="0"/>
                </a:lnTo>
                <a:lnTo>
                  <a:pt x="641648" y="566255"/>
                </a:lnTo>
                <a:lnTo>
                  <a:pt x="0" y="5662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538551">
            <a:off x="10536539" y="1060789"/>
            <a:ext cx="345272" cy="304702"/>
          </a:xfrm>
          <a:custGeom>
            <a:avLst/>
            <a:gdLst/>
            <a:ahLst/>
            <a:cxnLst/>
            <a:rect l="l" t="t" r="r" b="b"/>
            <a:pathLst>
              <a:path w="517908" h="457053">
                <a:moveTo>
                  <a:pt x="0" y="0"/>
                </a:moveTo>
                <a:lnTo>
                  <a:pt x="517908" y="0"/>
                </a:lnTo>
                <a:lnTo>
                  <a:pt x="517908" y="457053"/>
                </a:lnTo>
                <a:lnTo>
                  <a:pt x="0" y="4570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592820-735F-DC3C-52AB-8FF89A73159A}"/>
              </a:ext>
            </a:extLst>
          </p:cNvPr>
          <p:cNvSpPr txBox="1"/>
          <p:nvPr/>
        </p:nvSpPr>
        <p:spPr>
          <a:xfrm>
            <a:off x="70065" y="107276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Lucida Handwriting" panose="03010101010101010101" pitchFamily="66" charset="0"/>
                <a:cs typeface="Arial" panose="020B0604020202020204" pitchFamily="34" charset="0"/>
              </a:rPr>
              <a:t>1. Choose the correct answer A, B, C, or 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2E6F7C-3E97-97B8-5C79-1D5FACCA5BA7}"/>
              </a:ext>
            </a:extLst>
          </p:cNvPr>
          <p:cNvSpPr txBox="1"/>
          <p:nvPr/>
        </p:nvSpPr>
        <p:spPr>
          <a:xfrm>
            <a:off x="438981" y="707099"/>
            <a:ext cx="11682954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1.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I love animals and I’m determined to ______ my dream of becoming a vet.</a:t>
            </a:r>
          </a:p>
          <a:p>
            <a:pPr algn="just"/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	A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. have	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B.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pursue 	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C.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do 	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D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. depend on</a:t>
            </a:r>
          </a:p>
          <a:p>
            <a:pPr algn="just"/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2.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______ people tend to put the needs of their families ahead of their own.</a:t>
            </a:r>
          </a:p>
          <a:p>
            <a:pPr algn="just"/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	A.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Independent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B. 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Democratic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C.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Kind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D.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Family-oriented</a:t>
            </a:r>
          </a:p>
          <a:p>
            <a:pPr algn="just"/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3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.  Rapid changes in society and lifestyle have made the ______ in many families wider.</a:t>
            </a:r>
          </a:p>
          <a:p>
            <a:pPr algn="just"/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	A.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generation gap 		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B.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family relation</a:t>
            </a:r>
          </a:p>
          <a:p>
            <a:pPr algn="just"/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	C.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 family values			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D.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experiences</a:t>
            </a:r>
          </a:p>
          <a:p>
            <a:pPr algn="just"/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4. 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She has found ______ sources of information about life in Viet Nam a century ago.</a:t>
            </a:r>
          </a:p>
          <a:p>
            <a:pPr algn="just"/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	A.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extended 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B.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alive 	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C.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various 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D.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 long</a:t>
            </a:r>
          </a:p>
          <a:p>
            <a:pPr algn="just"/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5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. Like adults, children sometimes want some ______.</a:t>
            </a:r>
          </a:p>
          <a:p>
            <a:pPr algn="just"/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        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 A. 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opportunity                                   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B.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relations </a:t>
            </a:r>
          </a:p>
          <a:p>
            <a:pPr algn="just"/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        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 C.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values                                           	</a:t>
            </a:r>
            <a:r>
              <a:rPr lang="en-US" sz="2600" b="1" dirty="0">
                <a:latin typeface="Posterama" panose="020B0504020200020000" pitchFamily="34" charset="0"/>
                <a:cs typeface="Posterama" panose="020B0504020200020000" pitchFamily="34" charset="0"/>
              </a:rPr>
              <a:t>D.</a:t>
            </a:r>
            <a:r>
              <a:rPr lang="en-US" sz="2600" dirty="0">
                <a:latin typeface="Posterama" panose="020B0504020200020000" pitchFamily="34" charset="0"/>
                <a:cs typeface="Posterama" panose="020B0504020200020000" pitchFamily="34" charset="0"/>
              </a:rPr>
              <a:t> privacy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20" r="8862" b="286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87" y="1693629"/>
            <a:ext cx="2813473" cy="144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0624" y="3123376"/>
            <a:ext cx="1891873" cy="9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77292" y="3723738"/>
            <a:ext cx="98374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adder ITC" panose="04020505051007020D02" pitchFamily="82" charset="0"/>
              </a:rPr>
              <a:t>Finding Nemo</a:t>
            </a:r>
          </a:p>
        </p:txBody>
      </p:sp>
    </p:spTree>
    <p:extLst>
      <p:ext uri="{BB962C8B-B14F-4D97-AF65-F5344CB8AC3E}">
        <p14:creationId xmlns:p14="http://schemas.microsoft.com/office/powerpoint/2010/main" val="317120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21292"/>
            <a:ext cx="13333108" cy="795597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41" y="2543462"/>
            <a:ext cx="795595" cy="902363"/>
          </a:xfrm>
          <a:prstGeom prst="rect">
            <a:avLst/>
          </a:prstGeom>
        </p:spPr>
      </p:pic>
      <p:pic>
        <p:nvPicPr>
          <p:cNvPr id="51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13" y="2114543"/>
            <a:ext cx="2813473" cy="144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57310" y="2917912"/>
            <a:ext cx="1891873" cy="9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6425" y="1320164"/>
            <a:ext cx="1596256" cy="130428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040" y="2973338"/>
            <a:ext cx="1274686" cy="104153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0195" y="2523300"/>
            <a:ext cx="1153713" cy="9426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6028" y="1838504"/>
            <a:ext cx="1429824" cy="116829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350481">
            <a:off x="7010318" y="3659837"/>
            <a:ext cx="1696689" cy="13863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1112" y="2192377"/>
            <a:ext cx="1647231" cy="134593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7726" y="1399257"/>
            <a:ext cx="1104360" cy="90236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350481">
            <a:off x="7294894" y="2594571"/>
            <a:ext cx="1282653" cy="104804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8266648" y="3471235"/>
            <a:ext cx="2115610" cy="118674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29" y="1782553"/>
            <a:ext cx="795595" cy="90236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38" y="2468061"/>
            <a:ext cx="795595" cy="90236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75" y="3402277"/>
            <a:ext cx="795595" cy="90236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83" y="3726520"/>
            <a:ext cx="795595" cy="902363"/>
          </a:xfrm>
          <a:prstGeom prst="rect">
            <a:avLst/>
          </a:prstGeom>
        </p:spPr>
      </p:pic>
      <p:pic>
        <p:nvPicPr>
          <p:cNvPr id="68" name="Picture 6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581" y="162590"/>
            <a:ext cx="851592" cy="821828"/>
          </a:xfrm>
          <a:prstGeom prst="rect">
            <a:avLst/>
          </a:prstGeom>
        </p:spPr>
      </p:pic>
      <p:pic>
        <p:nvPicPr>
          <p:cNvPr id="69" name="Picture 6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078" y="90450"/>
            <a:ext cx="893967" cy="893967"/>
          </a:xfrm>
          <a:prstGeom prst="rect">
            <a:avLst/>
          </a:prstGeom>
        </p:spPr>
      </p:pic>
      <p:pic>
        <p:nvPicPr>
          <p:cNvPr id="70" name="Picture 6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9950" y="129192"/>
            <a:ext cx="875548" cy="855226"/>
          </a:xfrm>
          <a:prstGeom prst="rect">
            <a:avLst/>
          </a:prstGeom>
        </p:spPr>
      </p:pic>
      <p:pic>
        <p:nvPicPr>
          <p:cNvPr id="71" name="Picture 70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9403" y="108074"/>
            <a:ext cx="897762" cy="876344"/>
          </a:xfrm>
          <a:prstGeom prst="rect">
            <a:avLst/>
          </a:prstGeom>
        </p:spPr>
      </p:pic>
      <p:pic>
        <p:nvPicPr>
          <p:cNvPr id="72" name="Picture 7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1069" y="80584"/>
            <a:ext cx="957360" cy="888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9808" y="1060081"/>
            <a:ext cx="2903583" cy="25918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72426" y="1712760"/>
            <a:ext cx="2903583" cy="259188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8542" y="2623273"/>
            <a:ext cx="2903583" cy="25918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29" b="93987" l="5018" r="934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1644" y="2795554"/>
            <a:ext cx="2903583" cy="2591880"/>
          </a:xfrm>
          <a:prstGeom prst="rect">
            <a:avLst/>
          </a:prstGeom>
        </p:spPr>
      </p:pic>
      <p:pic>
        <p:nvPicPr>
          <p:cNvPr id="7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29" y="796374"/>
            <a:ext cx="6267143" cy="626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355" y="583815"/>
            <a:ext cx="6284273" cy="519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9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3.125E-6 0.00023 C 0.00118 -0.00509 0.00235 -0.01018 0.00352 -0.01504 C 0.00404 -0.01713 0.0043 -0.02014 0.00495 -0.02152 C 0.00547 -0.02314 0.00625 -0.02291 0.00703 -0.02361 C 0.01016 -0.03125 0.00756 -0.02523 0.01016 -0.03009 C 0.01081 -0.03148 0.01146 -0.03356 0.01224 -0.03449 C 0.01394 -0.03634 0.01589 -0.03588 0.01745 -0.03865 C 0.02071 -0.04375 0.01927 -0.04189 0.02201 -0.0449 C 0.02188 -0.04444 0.02123 -0.03148 0.02097 -0.03009 C 0.02071 -0.02824 0.02019 -0.02731 0.01966 -0.02592 C 0.01901 -0.01481 0.01979 -0.02314 0.01797 -0.01504 C 0.01446 0.00023 0.01667 -0.00439 0.01407 -3.33333E-6 C 0.01302 0.00301 0.01211 0.00648 0.01094 0.00834 C 0.00977 0.01019 0.0086 0.00996 0.00756 0.0125 C 0.0069 0.01412 0.00638 0.01574 0.00573 0.01713 C 0.00534 0.01783 0.00482 0.01806 0.00443 0.01922 C 0.00404 0.02037 0.00365 0.02246 0.00313 0.02338 C 0.00222 0.02523 0.00118 0.02523 0.00052 0.02755 C -3.125E-6 0.02894 -0.00039 0.03056 -0.00078 0.03195 C -0.00195 0.03519 -0.00325 0.03704 -0.00429 0.04051 C -0.00521 0.04329 -0.00586 0.04746 -0.0069 0.04908 C -0.00885 0.05209 -0.00781 0.05023 -0.00989 0.05556 C -0.01302 0.07014 -0.01159 0.06505 -0.01393 0.07269 C -0.01419 0.075 -0.01445 0.07709 -0.01471 0.07917 C -0.0151 0.08148 -0.01575 0.08287 -0.01601 0.08542 C -0.01784 0.10139 -0.01471 0.08704 -0.01784 0.10255 C -0.01823 0.1044 -0.01875 0.1051 -0.01914 0.10695 C -0.02018 0.11181 -0.02109 0.1169 -0.02213 0.12199 C -0.02265 0.12408 -0.02317 0.1257 -0.02356 0.12824 C -0.02382 0.13056 -0.02396 0.13287 -0.02435 0.13496 C -0.02474 0.13704 -0.02526 0.13889 -0.02578 0.14121 C -0.02734 0.15232 -0.02721 0.15093 -0.02773 0.16042 C -0.0276 0.19561 -0.0276 0.23056 -0.02734 0.26528 C -0.02734 0.27014 -0.02643 0.28125 -0.02617 0.28473 C -0.02448 0.30232 -0.02461 0.29977 -0.02265 0.31482 C -0.0207 0.32894 -0.02291 0.3132 -0.02044 0.32755 C -0.01849 0.33843 -0.02005 0.33473 -0.01784 0.3382 C -0.0164 0.34375 -0.01601 0.34584 -0.01432 0.34908 C -0.01289 0.35186 -0.01132 0.35301 -0.00989 0.35741 C -0.0095 0.35926 -0.00911 0.36204 -0.00872 0.36412 C -0.00781 0.36713 -0.0069 0.36968 -0.00599 0.37246 L -0.00468 0.37686 C -0.00429 0.37824 -0.0039 0.38033 -0.00338 0.38102 L -0.00078 0.38542 L 0.00052 0.3875 C 0.00091 0.38982 0.00131 0.39236 0.00183 0.39398 C 0.00222 0.39514 0.00274 0.39514 0.00313 0.39607 C 0.00417 0.39838 0.0043 0.39954 0.00495 0.40278 " pathEditMode="relative" rAng="0" ptsTypes="AAAAAAAAAAAAAAAAAAAAAAAAAAAAAAAAAAAAAAAAAAAAAAAAA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1789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16667E-6 3.7037E-6 L 4.16667E-6 3.7037E-6 C -0.00365 0.00069 -0.00729 0.00046 -0.01081 0.00208 C -0.01211 0.00254 -0.01302 0.00532 -0.01432 0.00625 C -0.01576 0.0074 -0.02396 0.01018 -0.025 0.01041 C -0.03242 0.01921 -0.02435 0.01064 -0.03464 0.01689 C -0.03633 0.01782 -0.03776 0.0199 -0.03932 0.02106 C -0.04349 0.0243 -0.04636 0.02407 -0.0513 0.02523 C -0.05248 0.02662 -0.05352 0.02847 -0.05482 0.02963 C -0.05847 0.03287 -0.06459 0.0331 -0.06797 0.03379 C -0.06914 0.03449 -0.07031 0.03495 -0.07149 0.03588 C -0.07279 0.03703 -0.0737 0.03935 -0.075 0.04004 C -0.07813 0.04166 -0.08138 0.04143 -0.08464 0.04213 C -0.09466 0.05115 -0.08919 0.04745 -0.1013 0.05277 L -0.10599 0.05486 L -0.11081 0.05694 C -0.11198 0.05833 -0.11302 0.06018 -0.11432 0.06134 C -0.11628 0.06296 -0.11849 0.06342 -0.12031 0.06551 C -0.13047 0.07685 -0.11797 0.06828 -0.12748 0.07407 C -0.12865 0.07615 -0.12969 0.07847 -0.13099 0.08032 C -0.13555 0.08634 -0.13776 0.08611 -0.14167 0.09305 C -0.14349 0.09629 -0.14479 0.10023 -0.14649 0.1037 C -0.14753 0.10578 -0.14909 0.10764 -0.15 0.10995 C -0.15143 0.11319 -0.15222 0.11736 -0.15365 0.1206 C -0.15495 0.12361 -0.1569 0.12592 -0.15834 0.12893 C -0.15938 0.13101 -0.15977 0.13333 -0.16081 0.13541 C -0.16263 0.13912 -0.16498 0.14189 -0.16667 0.14583 C -0.16784 0.14838 -0.1681 0.15162 -0.16914 0.15439 C -0.17188 0.16226 -0.1737 0.16481 -0.17748 0.17129 C -0.18177 0.1868 -0.17735 0.17338 -0.18451 0.18819 C -0.18555 0.19027 -0.18607 0.19259 -0.18698 0.19467 C -0.18932 0.20023 -0.19167 0.20578 -0.19414 0.21157 C -0.19531 0.21435 -0.19623 0.21759 -0.19766 0.2199 C -0.2 0.2243 -0.203 0.22777 -0.20482 0.23264 C -0.21055 0.24791 -0.20755 0.24189 -0.21315 0.25185 C -0.21602 0.26689 -0.21198 0.24861 -0.21784 0.26435 C -0.22227 0.27615 -0.21419 0.26643 -0.22383 0.275 C -0.225 0.27708 -0.22643 0.27893 -0.22748 0.28148 C -0.22917 0.28541 -0.23021 0.29051 -0.23216 0.29398 C -0.23373 0.29699 -0.23555 0.2993 -0.23698 0.30254 C -0.23802 0.30509 -0.23815 0.30856 -0.23932 0.31111 C -0.2418 0.31643 -0.24453 0.32152 -0.24766 0.32592 C -0.25938 0.34213 -0.25443 0.33611 -0.26185 0.3449 C -0.26836 0.36226 -0.25977 0.34236 -0.26771 0.35324 C -0.27526 0.36365 -0.27279 0.36527 -0.27969 0.37245 C -0.28268 0.37546 -0.28633 0.37708 -0.28919 0.38078 C -0.29232 0.38518 -0.29544 0.38958 -0.2987 0.39351 C -0.29987 0.3949 -0.30117 0.39606 -0.30235 0.39768 C -0.30352 0.39976 -0.30443 0.40254 -0.30586 0.40416 C -0.30768 0.40625 -0.30977 0.40694 -0.31185 0.40833 C -0.31263 0.41041 -0.31315 0.41296 -0.31419 0.41481 C -0.31654 0.41875 -0.31849 0.41944 -0.32136 0.42106 C -0.32526 0.43171 -0.32253 0.42592 -0.33086 0.43588 L -0.33438 0.44004 C -0.33568 0.44143 -0.33659 0.44351 -0.33802 0.44444 L -0.34154 0.44652 C -0.35182 0.45856 -0.3388 0.44398 -0.3487 0.45277 C -0.35 0.45393 -0.35235 0.45717 -0.35235 0.45717 " pathEditMode="relative" ptsTypes="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5E-6 4.44444E-6 L -2.5E-6 4.44444E-6 C -0.00326 0.00347 -0.00625 0.00718 -0.00964 0.01042 C -0.01185 0.0125 -0.01719 0.01389 -0.01914 0.01458 C -0.02123 0.01551 -0.02526 0.01736 -0.02748 0.01898 C -0.02904 0.02014 -0.03047 0.02222 -0.03216 0.02315 C -0.03529 0.025 -0.03854 0.02593 -0.0418 0.02731 C -0.04336 0.02801 -0.04492 0.02847 -0.04649 0.0294 C -0.04766 0.03032 -0.04883 0.03102 -0.05013 0.03171 C -0.05326 0.0331 -0.05651 0.03403 -0.05964 0.03588 C -0.06081 0.03657 -0.06198 0.03773 -0.06315 0.03796 C -0.06706 0.03912 -0.0711 0.03935 -0.07513 0.04005 C -0.09076 0.05393 -0.07448 0.04097 -0.11433 0.04653 C -0.11836 0.04699 -0.12227 0.04931 -0.1263 0.05069 C -0.12865 0.05139 -0.13451 0.05347 -0.13698 0.05486 C -0.14844 0.06181 -0.13711 0.05741 -0.15013 0.06134 C -0.15873 0.0662 -0.14792 0.06018 -0.15847 0.06551 C -0.15964 0.0662 -0.16081 0.06713 -0.16198 0.06759 C -0.16511 0.06852 -0.16836 0.06898 -0.17149 0.06968 C -0.17318 0.07037 -0.17474 0.0713 -0.1763 0.07176 C -0.17982 0.07268 -0.18347 0.07315 -0.18698 0.07384 C -0.18946 0.07454 -0.1918 0.07546 -0.19414 0.07616 C -0.19531 0.07685 -0.19662 0.07731 -0.19779 0.07824 C -0.19935 0.0794 -0.20078 0.08148 -0.20248 0.08241 C -0.20443 0.08356 -0.20651 0.0838 -0.20847 0.08449 C -0.21589 0.09444 -0.21185 0.08843 -0.22031 0.10347 C -0.22162 0.10579 -0.22253 0.10833 -0.22396 0.10995 L -0.22995 0.1162 C -0.23073 0.11829 -0.23112 0.12106 -0.23229 0.12268 C -0.2336 0.12454 -0.23542 0.12569 -0.23698 0.12685 C -0.23933 0.12847 -0.2418 0.12963 -0.24414 0.13102 C -0.24531 0.13171 -0.24649 0.13264 -0.24779 0.1331 C -0.25169 0.13449 -0.25573 0.13518 -0.25951 0.1375 C -0.26927 0.14329 -0.25391 0.13426 -0.27266 0.14375 L -0.28099 0.14792 C -0.28412 0.14954 -0.2875 0.15 -0.2905 0.15231 C -0.30183 0.16088 -0.29584 0.15787 -0.30834 0.16065 C -0.30951 0.16157 -0.31576 0.1662 -0.31784 0.16713 C -0.32018 0.16806 -0.32266 0.16829 -0.325 0.16921 C -0.33503 0.17292 -0.33268 0.17338 -0.34167 0.17546 C -0.34245 0.17569 -0.34323 0.17546 -0.34414 0.17546 " pathEditMode="relative" ptsTypes="AAAAAAAAAAAAAAAAAAAAAAAAAAAAAAAAAAAAAAAAA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40278 L 0.00495 0.40325 C 0.03763 0.35209 0.02721 0.37385 0.01094 0.27639 C 0.00872 0.26644 -0.00248 0.25741 -0.0069 0.24792 C -0.01276 0.23704 -0.01432 0.22616 -0.01888 0.21551 C -0.02774 0.19422 -0.02409 0.20556 -0.03073 0.18102 C -0.03294 0.16412 -0.03581 0.12292 -0.04258 0.10162 C -0.04414 0.09862 -0.04779 0.09607 -0.04857 0.09329 C -0.05143 0.08866 -0.053 0.08357 -0.05443 0.07894 C -0.05664 0.07477 -0.05886 0.07107 -0.06029 0.06713 C -0.05886 0.05394 -0.06641 0.03565 -0.04857 0.02223 C -0.04557 0.01945 -0.04037 0.0169 -0.03659 0.01436 C -0.01888 -0.00277 -0.04779 0.01389 -0.01276 -0.00023 C -0.00834 -0.00231 -0.0069 -0.00509 -0.00104 -0.00625 C 0.0056 -0.0081 0.01458 -0.00787 0.02278 -0.00833 C 0.03476 -0.01111 0.05312 -0.01203 0.05846 -0.01666 C 0.05989 -0.01875 0.06146 -0.02083 0.06432 -0.02268 C 0.06732 -0.02546 0.07643 -0.03032 0.07643 -0.03009 " pathEditMode="relative" rAng="0" ptsTypes="AAAAAAAAAAAAAAAAAA">
                                      <p:cBhvr>
                                        <p:cTn id="1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4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9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1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37 0.0257 L 0.16537 0.0257 C 0.17006 0.01922 0.17422 0.01135 0.17943 0.00625 C 0.18164 0.00371 0.18464 0.00463 0.18724 0.00348 C 0.19141 0.00093 0.19532 -0.00324 0.19974 -0.00486 C 0.20534 -0.00717 0.2112 -0.00671 0.21693 -0.00763 C 0.23112 -0.01018 0.23282 -0.01064 0.24662 -0.01319 C 0.25222 -0.01226 0.29427 -0.00902 0.31068 0.0007 C 0.31394 0.00255 0.31667 0.00672 0.32006 0.00903 C 0.32513 0.01227 0.33047 0.01389 0.33568 0.01737 C 0.33894 0.01945 0.34193 0.02269 0.34506 0.0257 C 0.3487 0.02917 0.35196 0.03426 0.35599 0.03681 C 0.36094 0.03982 0.36641 0.04051 0.37162 0.04237 C 0.37318 0.04422 0.37448 0.04676 0.37631 0.04792 C 0.38568 0.05348 0.39323 0.05371 0.40287 0.05625 C 0.42058 0.06065 0.43841 0.06343 0.45599 0.07014 C 0.48503 0.08102 0.47045 0.07639 0.49974 0.08403 C 0.50651 0.08774 0.51328 0.09098 0.52006 0.09514 C 0.52266 0.09653 0.52552 0.09769 0.52787 0.1007 C 0.53229 0.10625 0.53594 0.11412 0.54037 0.12014 C 0.54427 0.12547 0.54896 0.12825 0.55287 0.13403 C 0.56068 0.14561 0.55378 0.14005 0.56381 0.14792 C 0.56771 0.15093 0.57696 0.15718 0.58099 0.15903 C 0.58607 0.16112 0.59128 0.16297 0.59662 0.16459 C 0.60938 0.16806 0.62136 0.17037 0.63412 0.17292 C 0.67097 0.16991 0.65795 0.17014 0.67318 0.17014 " pathEditMode="relative" ptsTypes="AAAAAAAAAAAAAAAAAAAAAAAAAA">
                                      <p:cBhvr>
                                        <p:cTn id="13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1.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 I love animals and I’m determined to ______ my dream of becoming a vet.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cs typeface="Posterama" panose="020B0504020200020000" pitchFamily="34" charset="0"/>
              </a:rPr>
              <a:t>B. pursue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cs typeface="Posterama" panose="020B0504020200020000" pitchFamily="34" charset="0"/>
              </a:rPr>
              <a:t>C. do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cs typeface="Posterama" panose="020B0504020200020000" pitchFamily="34" charset="0"/>
              </a:rPr>
              <a:t>D. depend 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cs typeface="Posterama" panose="020B0504020200020000" pitchFamily="34" charset="0"/>
              </a:rPr>
              <a:t>A. have</a:t>
            </a:r>
          </a:p>
        </p:txBody>
      </p:sp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5547" y="1213745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218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816" y="485614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2.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 ______ people tend to put the needs of their families ahead of their own.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672222" y="51819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D.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 Family-oriented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C.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 Kind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48445" y="409054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B. 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Democratic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A.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 Independent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3746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816" y="487310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7618" y="1199040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54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94284" y="37787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3394" y="412955"/>
            <a:ext cx="101763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3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.  Rapid changes in society and lifestyle have made the ______ in many families wider.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23784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A.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 generation gap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C.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  family values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>
                <a:latin typeface="Posterama" panose="020B0504020200020000" pitchFamily="34" charset="0"/>
                <a:cs typeface="Posterama" panose="020B0504020200020000" pitchFamily="34" charset="0"/>
              </a:rPr>
              <a:t>D.</a:t>
            </a:r>
            <a:r>
              <a:rPr lang="en-US" sz="2800" dirty="0">
                <a:latin typeface="Posterama" panose="020B0504020200020000" pitchFamily="34" charset="0"/>
                <a:cs typeface="Posterama" panose="020B0504020200020000" pitchFamily="34" charset="0"/>
              </a:rPr>
              <a:t> 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experiences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82121" y="423784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B.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 family relation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149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94284" y="376946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42080" y="1199040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59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30858"/>
            <a:ext cx="12209957" cy="686511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0609" y="50594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76773" y="292406"/>
            <a:ext cx="1034449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Posterama" panose="020B0504020200020000" pitchFamily="34" charset="0"/>
                <a:cs typeface="Posterama" panose="020B0504020200020000" pitchFamily="34" charset="0"/>
              </a:rPr>
              <a:t>4. </a:t>
            </a:r>
            <a:r>
              <a:rPr lang="en-US" sz="3600" dirty="0">
                <a:latin typeface="Posterama" panose="020B0504020200020000" pitchFamily="34" charset="0"/>
                <a:cs typeface="Posterama" panose="020B0504020200020000" pitchFamily="34" charset="0"/>
              </a:rPr>
              <a:t>She has found ______ sources of information about life in Viet Nam a century ago.</a:t>
            </a:r>
          </a:p>
        </p:txBody>
      </p:sp>
      <p:sp>
        <p:nvSpPr>
          <p:cNvPr id="8" name="Rectangle 7"/>
          <p:cNvSpPr/>
          <p:nvPr/>
        </p:nvSpPr>
        <p:spPr>
          <a:xfrm>
            <a:off x="874371" y="536830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C.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</a:rPr>
              <a:t> various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71600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B.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</a:rPr>
              <a:t> alive</a:t>
            </a:r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D.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</a:rPr>
              <a:t>  long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latin typeface="Posterama" panose="020B0504020200020000" pitchFamily="34" charset="0"/>
                <a:cs typeface="Posterama" panose="020B0504020200020000" pitchFamily="34" charset="0"/>
              </a:rPr>
              <a:t>A.</a:t>
            </a:r>
            <a:r>
              <a:rPr lang="en-US" sz="4000" dirty="0">
                <a:latin typeface="Posterama" panose="020B0504020200020000" pitchFamily="34" charset="0"/>
                <a:cs typeface="Posterama" panose="020B0504020200020000" pitchFamily="34" charset="0"/>
              </a:rPr>
              <a:t> extended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6650" y="38149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0965" y="505942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5357" y="-1236130"/>
            <a:ext cx="4983604" cy="459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6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</TotalTime>
  <Words>1253</Words>
  <Application>Microsoft Office PowerPoint</Application>
  <PresentationFormat>Widescreen</PresentationFormat>
  <Paragraphs>120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Aristotelica Pro</vt:lpstr>
      <vt:lpstr>Blackadder ITC</vt:lpstr>
      <vt:lpstr>Calibri</vt:lpstr>
      <vt:lpstr>Calibri Light</vt:lpstr>
      <vt:lpstr>Lucida Handwriting</vt:lpstr>
      <vt:lpstr>Posterama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Duyên Lương</cp:lastModifiedBy>
  <cp:revision>348</cp:revision>
  <dcterms:created xsi:type="dcterms:W3CDTF">2020-12-09T02:04:00Z</dcterms:created>
  <dcterms:modified xsi:type="dcterms:W3CDTF">2024-08-02T18:14:42Z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D8DDB1DC7937498796ABEBFCF2186461_13</vt:lpwstr>
  </property>
  <property fmtid="{D5CDD505-2E9C-101B-9397-08002B2CF9AE}" pid="3" name="KSOProductBuildVer">
    <vt:lpwstr>1033-12.2.0.13306</vt:lpwstr>
  </property>
</Properties>
</file>