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1" r:id="rId3"/>
    <p:sldId id="258" r:id="rId4"/>
    <p:sldId id="260" r:id="rId5"/>
    <p:sldId id="303" r:id="rId6"/>
    <p:sldId id="291" r:id="rId7"/>
    <p:sldId id="283" r:id="rId8"/>
    <p:sldId id="262" r:id="rId9"/>
    <p:sldId id="305" r:id="rId10"/>
    <p:sldId id="306" r:id="rId11"/>
    <p:sldId id="301"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FFE89F"/>
    <a:srgbClr val="0088EE"/>
    <a:srgbClr val="CFD5EA"/>
    <a:srgbClr val="A3E7FF"/>
    <a:srgbClr val="75DBFF"/>
    <a:srgbClr val="57B7FF"/>
    <a:srgbClr val="F16649"/>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0" d="100"/>
          <a:sy n="60" d="100"/>
        </p:scale>
        <p:origin x="68" y="172"/>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8478" y="105878"/>
            <a:ext cx="9022673" cy="7043779"/>
            <a:chOff x="193701" y="1590291"/>
            <a:chExt cx="8653859" cy="527623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77403" y="1914384"/>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966651" y="634733"/>
            <a:ext cx="6982389" cy="839650"/>
            <a:chOff x="363373" y="1262747"/>
            <a:chExt cx="6982389" cy="839650"/>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71400"/>
              <a:ext cx="6518449" cy="830997"/>
            </a:xfrm>
            <a:prstGeom prst="rect">
              <a:avLst/>
            </a:prstGeom>
            <a:noFill/>
          </p:spPr>
          <p:txBody>
            <a:bodyPr wrap="square" rtlCol="0">
              <a:spAutoFit/>
            </a:bodyPr>
            <a:lstStyle/>
            <a:p>
              <a:r>
                <a:rPr lang="en-US" sz="2400" dirty="0"/>
                <a:t>What type of future house do you think it will be?</a:t>
              </a:r>
            </a:p>
            <a:p>
              <a:r>
                <a:rPr lang="en-US" sz="2400" dirty="0"/>
                <a:t>I think it will be villa</a:t>
              </a:r>
            </a:p>
          </p:txBody>
        </p:sp>
      </p:grpSp>
      <p:grpSp>
        <p:nvGrpSpPr>
          <p:cNvPr id="9" name="Group 8"/>
          <p:cNvGrpSpPr/>
          <p:nvPr/>
        </p:nvGrpSpPr>
        <p:grpSpPr>
          <a:xfrm>
            <a:off x="953595" y="1523586"/>
            <a:ext cx="6471767" cy="830997"/>
            <a:chOff x="369902" y="2142097"/>
            <a:chExt cx="6471767" cy="830997"/>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830997"/>
            </a:xfrm>
            <a:prstGeom prst="rect">
              <a:avLst/>
            </a:prstGeom>
            <a:noFill/>
          </p:spPr>
          <p:txBody>
            <a:bodyPr wrap="square" rtlCol="0">
              <a:spAutoFit/>
            </a:bodyPr>
            <a:lstStyle/>
            <a:p>
              <a:r>
                <a:rPr lang="en-US" sz="2400" dirty="0"/>
                <a:t>Where will it be?</a:t>
              </a:r>
            </a:p>
            <a:p>
              <a:r>
                <a:rPr lang="en-US" sz="2400" dirty="0"/>
                <a:t>It will be in the sea.</a:t>
              </a:r>
            </a:p>
          </p:txBody>
        </p:sp>
      </p:grpSp>
      <p:grpSp>
        <p:nvGrpSpPr>
          <p:cNvPr id="12" name="Group 11"/>
          <p:cNvGrpSpPr/>
          <p:nvPr/>
        </p:nvGrpSpPr>
        <p:grpSpPr>
          <a:xfrm>
            <a:off x="993118" y="2385918"/>
            <a:ext cx="6471767" cy="830997"/>
            <a:chOff x="363373" y="4026312"/>
            <a:chExt cx="6471767" cy="830997"/>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5996936" cy="830997"/>
            </a:xfrm>
            <a:prstGeom prst="rect">
              <a:avLst/>
            </a:prstGeom>
            <a:noFill/>
          </p:spPr>
          <p:txBody>
            <a:bodyPr wrap="square" rtlCol="0">
              <a:spAutoFit/>
            </a:bodyPr>
            <a:lstStyle/>
            <a:p>
              <a:r>
                <a:rPr lang="en-US" sz="2400" dirty="0"/>
                <a:t>What will it look like?</a:t>
              </a:r>
            </a:p>
            <a:p>
              <a:r>
                <a:rPr lang="en-US" sz="2400" dirty="0"/>
                <a:t>It will look like UFO.</a:t>
              </a:r>
            </a:p>
          </p:txBody>
        </p:sp>
      </p:grpSp>
      <p:grpSp>
        <p:nvGrpSpPr>
          <p:cNvPr id="15" name="Group 14"/>
          <p:cNvGrpSpPr/>
          <p:nvPr/>
        </p:nvGrpSpPr>
        <p:grpSpPr>
          <a:xfrm>
            <a:off x="952683" y="3340487"/>
            <a:ext cx="6471767" cy="830997"/>
            <a:chOff x="363373" y="3312302"/>
            <a:chExt cx="6471767" cy="830997"/>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830997"/>
            </a:xfrm>
            <a:prstGeom prst="rect">
              <a:avLst/>
            </a:prstGeom>
            <a:noFill/>
          </p:spPr>
          <p:txBody>
            <a:bodyPr wrap="square" rtlCol="0">
              <a:spAutoFit/>
            </a:bodyPr>
            <a:lstStyle/>
            <a:p>
              <a:r>
                <a:rPr lang="en-US" sz="2400" dirty="0"/>
                <a:t>How many rooms will it have?</a:t>
              </a:r>
            </a:p>
            <a:p>
              <a:r>
                <a:rPr lang="en-US" sz="2400" dirty="0"/>
                <a:t>IT will have seven rooms .</a:t>
              </a:r>
            </a:p>
          </p:txBody>
        </p:sp>
      </p:grpSp>
      <p:grpSp>
        <p:nvGrpSpPr>
          <p:cNvPr id="18" name="Group 17"/>
          <p:cNvGrpSpPr/>
          <p:nvPr/>
        </p:nvGrpSpPr>
        <p:grpSpPr>
          <a:xfrm>
            <a:off x="997422" y="4316576"/>
            <a:ext cx="7998871" cy="1938992"/>
            <a:chOff x="363373" y="5374386"/>
            <a:chExt cx="7082335" cy="1938992"/>
          </a:xfrm>
        </p:grpSpPr>
        <p:sp>
          <p:nvSpPr>
            <p:cNvPr id="19" name="TextBox 18"/>
            <p:cNvSpPr txBox="1"/>
            <p:nvPr/>
          </p:nvSpPr>
          <p:spPr>
            <a:xfrm>
              <a:off x="363373" y="5435383"/>
              <a:ext cx="474830" cy="461665"/>
            </a:xfrm>
            <a:prstGeom prst="rect">
              <a:avLst/>
            </a:prstGeom>
            <a:noFill/>
          </p:spPr>
          <p:txBody>
            <a:bodyPr wrap="square" rtlCol="0">
              <a:spAutoFit/>
            </a:bodyPr>
            <a:lstStyle/>
            <a:p>
              <a:r>
                <a:rPr lang="en-US" sz="2400" b="1" dirty="0">
                  <a:solidFill>
                    <a:srgbClr val="0070C0"/>
                  </a:solidFill>
                </a:rPr>
                <a:t>5.</a:t>
              </a:r>
            </a:p>
          </p:txBody>
        </p:sp>
        <p:sp>
          <p:nvSpPr>
            <p:cNvPr id="20" name="TextBox 19"/>
            <p:cNvSpPr txBox="1"/>
            <p:nvPr/>
          </p:nvSpPr>
          <p:spPr>
            <a:xfrm>
              <a:off x="730326" y="5374386"/>
              <a:ext cx="6715382" cy="1938992"/>
            </a:xfrm>
            <a:prstGeom prst="rect">
              <a:avLst/>
            </a:prstGeom>
            <a:noFill/>
          </p:spPr>
          <p:txBody>
            <a:bodyPr wrap="square" rtlCol="0">
              <a:spAutoFit/>
            </a:bodyPr>
            <a:lstStyle/>
            <a:p>
              <a:r>
                <a:rPr lang="en-US" sz="2400" dirty="0"/>
                <a:t>What appliances will it have and what will they help you to do?</a:t>
              </a:r>
            </a:p>
            <a:p>
              <a:r>
                <a:rPr lang="en-US" sz="2400" dirty="0"/>
                <a:t>It will have two smart </a:t>
              </a:r>
              <a:r>
                <a:rPr lang="en-US" sz="2400" dirty="0" err="1"/>
                <a:t>tvs</a:t>
              </a:r>
              <a:r>
                <a:rPr lang="en-US" sz="2400" dirty="0"/>
                <a:t> , robots, computers, big fridge .They help me to do the </a:t>
              </a:r>
              <a:r>
                <a:rPr lang="en-US" sz="2400" dirty="0" err="1"/>
                <a:t>housework.and</a:t>
              </a:r>
              <a:r>
                <a:rPr lang="en-US" sz="2400" dirty="0"/>
                <a:t> relax my mind and keep food fresh.</a:t>
              </a:r>
            </a:p>
          </p:txBody>
        </p:sp>
      </p:grpSp>
      <p:cxnSp>
        <p:nvCxnSpPr>
          <p:cNvPr id="26" name="Straight Arrow Connector 25"/>
          <p:cNvCxnSpPr>
            <a:cxnSpLocks/>
          </p:cNvCxnSpPr>
          <p:nvPr/>
        </p:nvCxnSpPr>
        <p:spPr>
          <a:xfrm>
            <a:off x="978081" y="1189443"/>
            <a:ext cx="257882" cy="629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66651" y="218183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46295" y="3007050"/>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71990" y="398683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95820" y="5286072"/>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5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8" name="TextBox 7"/>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028700" y="2735432"/>
            <a:ext cx="7086599" cy="1610697"/>
          </a:xfrm>
          <a:prstGeom prst="rect">
            <a:avLst/>
          </a:prstGeom>
          <a:noFill/>
        </p:spPr>
        <p:txBody>
          <a:bodyPr wrap="square" rtlCol="0">
            <a:spAutoFit/>
          </a:bodyPr>
          <a:lstStyle/>
          <a:p>
            <a:pPr algn="just">
              <a:lnSpc>
                <a:spcPct val="130000"/>
              </a:lnSpc>
            </a:pPr>
            <a:r>
              <a:rPr lang="en-US" sz="2600" dirty="0"/>
              <a:t>My future house will be a </a:t>
            </a:r>
            <a:r>
              <a:rPr lang="en-US" sz="2600" dirty="0" err="1"/>
              <a:t>palace.It’ll</a:t>
            </a:r>
            <a:r>
              <a:rPr lang="en-US" sz="2600" dirty="0"/>
              <a:t> be on the Moon. There’ll be a super smart TV in the house. It’ll help me to talk to my friends on other planets.</a:t>
            </a:r>
          </a:p>
        </p:txBody>
      </p:sp>
      <p:sp>
        <p:nvSpPr>
          <p:cNvPr id="9" name="Rectangle 8"/>
          <p:cNvSpPr/>
          <p:nvPr/>
        </p:nvSpPr>
        <p:spPr>
          <a:xfrm>
            <a:off x="865203" y="1913646"/>
            <a:ext cx="1452257" cy="492443"/>
          </a:xfrm>
          <a:prstGeom prst="rect">
            <a:avLst/>
          </a:prstGeom>
        </p:spPr>
        <p:txBody>
          <a:bodyPr wrap="none">
            <a:spAutoFit/>
          </a:bodyPr>
          <a:lstStyle/>
          <a:p>
            <a:r>
              <a:rPr lang="en-US" sz="2600" b="1">
                <a:solidFill>
                  <a:srgbClr val="005AAB"/>
                </a:solidFill>
              </a:rPr>
              <a:t>Example:</a:t>
            </a:r>
          </a:p>
        </p:txBody>
      </p:sp>
    </p:spTree>
    <p:extLst>
      <p:ext uri="{BB962C8B-B14F-4D97-AF65-F5344CB8AC3E}">
        <p14:creationId xmlns:p14="http://schemas.microsoft.com/office/powerpoint/2010/main" val="17137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0494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937899" y="169371"/>
            <a:ext cx="8346871" cy="492443"/>
          </a:xfrm>
          <a:prstGeom prst="rect">
            <a:avLst/>
          </a:prstGeom>
          <a:noFill/>
        </p:spPr>
        <p:txBody>
          <a:bodyPr wrap="square" rtlCol="0">
            <a:spAutoFit/>
          </a:bodyPr>
          <a:lstStyle/>
          <a:p>
            <a:r>
              <a:rPr lang="en-US" sz="2600" b="1" spc="-10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grpSp>
        <p:nvGrpSpPr>
          <p:cNvPr id="6" name="Group 5"/>
          <p:cNvGrpSpPr/>
          <p:nvPr/>
        </p:nvGrpSpPr>
        <p:grpSpPr>
          <a:xfrm>
            <a:off x="5662887" y="1987367"/>
            <a:ext cx="3474102" cy="901205"/>
            <a:chOff x="363373" y="1262747"/>
            <a:chExt cx="3474102" cy="901205"/>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3010161" cy="892552"/>
            </a:xfrm>
            <a:prstGeom prst="rect">
              <a:avLst/>
            </a:prstGeom>
            <a:noFill/>
          </p:spPr>
          <p:txBody>
            <a:bodyPr wrap="square" rtlCol="0">
              <a:spAutoFit/>
            </a:bodyPr>
            <a:lstStyle/>
            <a:p>
              <a:r>
                <a:rPr lang="en-US" sz="2600" dirty="0"/>
                <a:t>What type of house do you think it is?</a:t>
              </a:r>
              <a:endParaRPr lang="en-US" sz="2600" i="1" dirty="0"/>
            </a:p>
          </p:txBody>
        </p:sp>
      </p:grpSp>
      <p:grpSp>
        <p:nvGrpSpPr>
          <p:cNvPr id="9" name="Group 8"/>
          <p:cNvGrpSpPr/>
          <p:nvPr/>
        </p:nvGrpSpPr>
        <p:grpSpPr>
          <a:xfrm>
            <a:off x="5662887" y="3335634"/>
            <a:ext cx="3621883" cy="901205"/>
            <a:chOff x="363373" y="1262747"/>
            <a:chExt cx="3621883" cy="901205"/>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3157942" cy="892552"/>
            </a:xfrm>
            <a:prstGeom prst="rect">
              <a:avLst/>
            </a:prstGeom>
            <a:noFill/>
          </p:spPr>
          <p:txBody>
            <a:bodyPr wrap="square" rtlCol="0">
              <a:spAutoFit/>
            </a:bodyPr>
            <a:lstStyle/>
            <a:p>
              <a:r>
                <a:rPr lang="en-US" sz="2600" dirty="0"/>
                <a:t>Where do you think the house is?</a:t>
              </a:r>
              <a:endParaRPr lang="en-US" sz="2600" i="1"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27" y="1220750"/>
            <a:ext cx="5209185" cy="3475731"/>
          </a:xfrm>
          <a:prstGeom prst="rect">
            <a:avLst/>
          </a:prstGeom>
        </p:spPr>
      </p:pic>
      <p:sp>
        <p:nvSpPr>
          <p:cNvPr id="15" name="TextBox 14">
            <a:extLst>
              <a:ext uri="{FF2B5EF4-FFF2-40B4-BE49-F238E27FC236}">
                <a16:creationId xmlns:a16="http://schemas.microsoft.com/office/drawing/2014/main" id="{1F25D171-7391-4DE3-A490-B0F40D24CD89}"/>
              </a:ext>
            </a:extLst>
          </p:cNvPr>
          <p:cNvSpPr txBox="1"/>
          <p:nvPr/>
        </p:nvSpPr>
        <p:spPr>
          <a:xfrm>
            <a:off x="2174584" y="4867749"/>
            <a:ext cx="6313635" cy="1923604"/>
          </a:xfrm>
          <a:prstGeom prst="rect">
            <a:avLst/>
          </a:prstGeom>
          <a:noFill/>
        </p:spPr>
        <p:txBody>
          <a:bodyPr wrap="square">
            <a:spAutoFit/>
          </a:bodyPr>
          <a:lstStyle/>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What type of house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a villa.</a:t>
            </a:r>
          </a:p>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Where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on an island.</a:t>
            </a:r>
            <a:r>
              <a:rPr lang="en-US" sz="2600" dirty="0"/>
              <a:t> </a:t>
            </a:r>
          </a:p>
        </p:txBody>
      </p:sp>
      <p:sp>
        <p:nvSpPr>
          <p:cNvPr id="4" name="TextBox 3">
            <a:extLst>
              <a:ext uri="{FF2B5EF4-FFF2-40B4-BE49-F238E27FC236}">
                <a16:creationId xmlns:a16="http://schemas.microsoft.com/office/drawing/2014/main" id="{0104CEB1-F7C5-43B3-BA07-32C9E729FB2C}"/>
              </a:ext>
            </a:extLst>
          </p:cNvPr>
          <p:cNvSpPr txBox="1"/>
          <p:nvPr/>
        </p:nvSpPr>
        <p:spPr>
          <a:xfrm>
            <a:off x="1385454" y="4867749"/>
            <a:ext cx="688843" cy="492443"/>
          </a:xfrm>
          <a:prstGeom prst="rect">
            <a:avLst/>
          </a:prstGeom>
          <a:noFill/>
        </p:spPr>
        <p:txBody>
          <a:bodyPr wrap="none" rtlCol="0">
            <a:spAutoFit/>
          </a:bodyPr>
          <a:lstStyle/>
          <a:p>
            <a:r>
              <a:rPr lang="en-US" sz="2600" b="1" dirty="0">
                <a:solidFill>
                  <a:srgbClr val="0070C0"/>
                </a:solidFill>
              </a:rPr>
              <a:t>E.g.</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62209" cy="966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94006"/>
            <a:ext cx="7547760" cy="461665"/>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400" b="1" spc="-50">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spc="-50">
                <a:effectLst>
                  <a:glow rad="88900">
                    <a:schemeClr val="bg1"/>
                  </a:glow>
                </a:effectLst>
                <a:latin typeface="Arial" panose="020B0604020202020204" pitchFamily="34" charset="0"/>
                <a:cs typeface="Arial" panose="020B0604020202020204" pitchFamily="34" charset="0"/>
              </a:rPr>
              <a:t>.</a:t>
            </a:r>
          </a:p>
        </p:txBody>
      </p:sp>
      <p:sp>
        <p:nvSpPr>
          <p:cNvPr id="4" name="Rectangle 3"/>
          <p:cNvSpPr/>
          <p:nvPr/>
        </p:nvSpPr>
        <p:spPr>
          <a:xfrm>
            <a:off x="250709" y="12911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a:t>
            </a:r>
            <a:r>
              <a:rPr lang="en-US" sz="2400" u="sng" dirty="0">
                <a:solidFill>
                  <a:srgbClr val="FF0000"/>
                </a:solidFill>
              </a:rPr>
              <a:t>helicopter </a:t>
            </a:r>
            <a:r>
              <a:rPr lang="en-US" sz="2400" dirty="0"/>
              <a:t>on the roof. I can ﬂy to school in it.</a:t>
            </a:r>
          </a:p>
        </p:txBody>
      </p:sp>
      <p:sp>
        <p:nvSpPr>
          <p:cNvPr id="9" name="Rectangle 8"/>
          <p:cNvSpPr/>
          <p:nvPr/>
        </p:nvSpPr>
        <p:spPr>
          <a:xfrm>
            <a:off x="250709" y="306450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837886"/>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Tree>
    <p:extLst>
      <p:ext uri="{BB962C8B-B14F-4D97-AF65-F5344CB8AC3E}">
        <p14:creationId xmlns:p14="http://schemas.microsoft.com/office/powerpoint/2010/main" val="136028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0349782"/>
              </p:ext>
            </p:extLst>
          </p:nvPr>
        </p:nvGraphicFramePr>
        <p:xfrm>
          <a:off x="502227" y="680028"/>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a:solidFill>
                            <a:srgbClr val="005AAB"/>
                          </a:solidFill>
                        </a:rPr>
                        <a:t>A</a:t>
                      </a:r>
                    </a:p>
                  </a:txBody>
                  <a:tcPr anchor="ctr">
                    <a:solidFill>
                      <a:srgbClr val="FFE89F"/>
                    </a:solidFill>
                  </a:tcPr>
                </a:tc>
                <a:extLst>
                  <a:ext uri="{0D108BD9-81ED-4DB2-BD59-A6C34878D82A}">
                    <a16:rowId xmlns:a16="http://schemas.microsoft.com/office/drawing/2014/main" val="10000"/>
                  </a:ext>
                </a:extLst>
              </a:tr>
              <a:tr h="4779819">
                <a:tc>
                  <a:txBody>
                    <a:bodyPr/>
                    <a:lstStyle/>
                    <a:p>
                      <a:endParaRPr lang="en-US" dirty="0"/>
                    </a:p>
                  </a:txBody>
                  <a:tcPr>
                    <a:solidFill>
                      <a:srgbClr val="FFE89F"/>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54279"/>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a:t>The house will have robots to</a:t>
              </a:r>
              <a:endParaRPr lang="en-US" sz="2400" i="1"/>
            </a:p>
          </p:txBody>
        </p:sp>
      </p:grpSp>
      <p:grpSp>
        <p:nvGrpSpPr>
          <p:cNvPr id="7" name="Group 6"/>
          <p:cNvGrpSpPr/>
          <p:nvPr/>
        </p:nvGrpSpPr>
        <p:grpSpPr>
          <a:xfrm>
            <a:off x="594891" y="4468099"/>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dirty="0"/>
                <a:t>The house will have a super smart TV to</a:t>
              </a:r>
              <a:endParaRPr lang="en-US" sz="2400"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182961059"/>
              </p:ext>
            </p:extLst>
          </p:nvPr>
        </p:nvGraphicFramePr>
        <p:xfrm>
          <a:off x="4145972" y="680031"/>
          <a:ext cx="4495801" cy="5512952"/>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4043223792"/>
              </p:ext>
            </p:extLst>
          </p:nvPr>
        </p:nvGraphicFramePr>
        <p:xfrm>
          <a:off x="4145967" y="681942"/>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1616970723"/>
              </p:ext>
            </p:extLst>
          </p:nvPr>
        </p:nvGraphicFramePr>
        <p:xfrm>
          <a:off x="4145971" y="142182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807438350"/>
              </p:ext>
            </p:extLst>
          </p:nvPr>
        </p:nvGraphicFramePr>
        <p:xfrm>
          <a:off x="4145971" y="201929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657054201"/>
              </p:ext>
            </p:extLst>
          </p:nvPr>
        </p:nvGraphicFramePr>
        <p:xfrm>
          <a:off x="4145971" y="260646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395984311"/>
              </p:ext>
            </p:extLst>
          </p:nvPr>
        </p:nvGraphicFramePr>
        <p:xfrm>
          <a:off x="4145970" y="320399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377959233"/>
              </p:ext>
            </p:extLst>
          </p:nvPr>
        </p:nvGraphicFramePr>
        <p:xfrm>
          <a:off x="4145970" y="3802248"/>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782908914"/>
              </p:ext>
            </p:extLst>
          </p:nvPr>
        </p:nvGraphicFramePr>
        <p:xfrm>
          <a:off x="4145970" y="440298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1450847516"/>
              </p:ext>
            </p:extLst>
          </p:nvPr>
        </p:nvGraphicFramePr>
        <p:xfrm>
          <a:off x="4145970" y="500103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1215622150"/>
              </p:ext>
            </p:extLst>
          </p:nvPr>
        </p:nvGraphicFramePr>
        <p:xfrm>
          <a:off x="4145968" y="5599363"/>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20558"/>
            <a:ext cx="980208" cy="1057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18035"/>
            <a:ext cx="980209" cy="4603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778430"/>
            <a:ext cx="980210" cy="1267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759940"/>
            <a:ext cx="980213" cy="7427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770247"/>
            <a:ext cx="980215" cy="13307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01724"/>
            <a:ext cx="928253" cy="5241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25898"/>
            <a:ext cx="950496" cy="738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34551"/>
            <a:ext cx="950494" cy="6635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65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2262134"/>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2255796"/>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2275183"/>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916776"/>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3394834"/>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3388496"/>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3407883"/>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4100308"/>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4644666"/>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4638328"/>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4649062"/>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5294539"/>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795159"/>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778197"/>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795158"/>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804865"/>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227125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3423345"/>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464279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79962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75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7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50"/>
                                  </p:stCondLst>
                                  <p:childTnLst>
                                    <p:set>
                                      <p:cBhvr>
                                        <p:cTn id="21" dur="1" fill="hold">
                                          <p:stCondLst>
                                            <p:cond delay="0"/>
                                          </p:stCondLst>
                                        </p:cTn>
                                        <p:tgtEl>
                                          <p:spTgt spid="88"/>
                                        </p:tgtEl>
                                        <p:attrNameLst>
                                          <p:attrName>style.visibility</p:attrName>
                                        </p:attrNameLst>
                                      </p:cBhvr>
                                      <p:to>
                                        <p:strVal val="visible"/>
                                      </p:to>
                                    </p:set>
                                    <p:animEffect transition="in" filter="wheel(1)">
                                      <p:cBhvr>
                                        <p:cTn id="22"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48331" y="42732"/>
            <a:ext cx="7634560"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705279" y="2118294"/>
            <a:ext cx="1452257" cy="492443"/>
          </a:xfrm>
          <a:prstGeom prst="rect">
            <a:avLst/>
          </a:prstGeom>
        </p:spPr>
        <p:txBody>
          <a:bodyPr wrap="none">
            <a:spAutoFit/>
          </a:bodyPr>
          <a:lstStyle/>
          <a:p>
            <a:r>
              <a:rPr lang="en-US" sz="2600" b="1">
                <a:solidFill>
                  <a:srgbClr val="005AAB"/>
                </a:solidFill>
              </a:rPr>
              <a:t>Example:</a:t>
            </a:r>
          </a:p>
        </p:txBody>
      </p:sp>
      <p:sp>
        <p:nvSpPr>
          <p:cNvPr id="5" name="TextBox 4"/>
          <p:cNvSpPr txBox="1"/>
          <p:nvPr/>
        </p:nvSpPr>
        <p:spPr>
          <a:xfrm>
            <a:off x="807402" y="2610737"/>
            <a:ext cx="6757179" cy="1569660"/>
          </a:xfrm>
          <a:prstGeom prst="rect">
            <a:avLst/>
          </a:prstGeom>
          <a:noFill/>
        </p:spPr>
        <p:txBody>
          <a:bodyPr wrap="square" rtlCol="0">
            <a:spAutoFit/>
          </a:bodyPr>
          <a:lstStyle/>
          <a:p>
            <a:pPr>
              <a:lnSpc>
                <a:spcPct val="200000"/>
              </a:lnSpc>
            </a:pPr>
            <a:r>
              <a:rPr lang="en-US" sz="2400" b="1" i="1"/>
              <a:t>A:  </a:t>
            </a:r>
            <a:r>
              <a:rPr lang="en-US" sz="2400"/>
              <a:t>What type of future house do you think it will be?</a:t>
            </a:r>
          </a:p>
          <a:p>
            <a:pPr>
              <a:lnSpc>
                <a:spcPct val="200000"/>
              </a:lnSpc>
            </a:pPr>
            <a:r>
              <a:rPr lang="en-US" sz="2400" b="1" i="1"/>
              <a:t>B:  </a:t>
            </a:r>
            <a:r>
              <a:rPr lang="en-US" sz="2400"/>
              <a:t>It’ll be a palace.</a:t>
            </a:r>
          </a:p>
        </p:txBody>
      </p:sp>
    </p:spTree>
    <p:extLst>
      <p:ext uri="{BB962C8B-B14F-4D97-AF65-F5344CB8AC3E}">
        <p14:creationId xmlns:p14="http://schemas.microsoft.com/office/powerpoint/2010/main" val="111813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327" y="0"/>
            <a:ext cx="9022673" cy="6858000"/>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966651" y="634733"/>
            <a:ext cx="6982389" cy="470318"/>
            <a:chOff x="363373" y="1262747"/>
            <a:chExt cx="6982389"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71400"/>
              <a:ext cx="6518449" cy="461665"/>
            </a:xfrm>
            <a:prstGeom prst="rect">
              <a:avLst/>
            </a:prstGeom>
            <a:noFill/>
          </p:spPr>
          <p:txBody>
            <a:bodyPr wrap="square" rtlCol="0">
              <a:spAutoFit/>
            </a:bodyPr>
            <a:lstStyle/>
            <a:p>
              <a:r>
                <a:rPr lang="en-US" sz="2400"/>
                <a:t>What type of future house do you think it will be?</a:t>
              </a:r>
              <a:endParaRPr lang="en-US" sz="2400" i="1"/>
            </a:p>
          </p:txBody>
        </p:sp>
      </p:grpSp>
      <p:grpSp>
        <p:nvGrpSpPr>
          <p:cNvPr id="9" name="Group 8"/>
          <p:cNvGrpSpPr/>
          <p:nvPr/>
        </p:nvGrpSpPr>
        <p:grpSpPr>
          <a:xfrm>
            <a:off x="966651" y="1735662"/>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Where will it be?</a:t>
              </a:r>
              <a:endParaRPr lang="en-US" sz="2400" dirty="0"/>
            </a:p>
          </p:txBody>
        </p:sp>
      </p:grpSp>
      <p:grpSp>
        <p:nvGrpSpPr>
          <p:cNvPr id="12" name="Group 11"/>
          <p:cNvGrpSpPr/>
          <p:nvPr/>
        </p:nvGrpSpPr>
        <p:grpSpPr>
          <a:xfrm>
            <a:off x="966651" y="3004585"/>
            <a:ext cx="6471767" cy="470318"/>
            <a:chOff x="363373" y="4026312"/>
            <a:chExt cx="647176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5996936" cy="461665"/>
            </a:xfrm>
            <a:prstGeom prst="rect">
              <a:avLst/>
            </a:prstGeom>
            <a:noFill/>
          </p:spPr>
          <p:txBody>
            <a:bodyPr wrap="square" rtlCol="0">
              <a:spAutoFit/>
            </a:bodyPr>
            <a:lstStyle/>
            <a:p>
              <a:r>
                <a:rPr lang="en-US" sz="2400"/>
                <a:t>What will it look like?</a:t>
              </a:r>
            </a:p>
          </p:txBody>
        </p:sp>
      </p:grpSp>
      <p:grpSp>
        <p:nvGrpSpPr>
          <p:cNvPr id="15" name="Group 14"/>
          <p:cNvGrpSpPr/>
          <p:nvPr/>
        </p:nvGrpSpPr>
        <p:grpSpPr>
          <a:xfrm>
            <a:off x="966651" y="4179989"/>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rooms will it have?</a:t>
              </a:r>
            </a:p>
          </p:txBody>
        </p:sp>
      </p:grpSp>
      <p:grpSp>
        <p:nvGrpSpPr>
          <p:cNvPr id="18" name="Group 17"/>
          <p:cNvGrpSpPr/>
          <p:nvPr/>
        </p:nvGrpSpPr>
        <p:grpSpPr>
          <a:xfrm>
            <a:off x="966651" y="5455825"/>
            <a:ext cx="7190213" cy="830997"/>
            <a:chOff x="363373" y="5669935"/>
            <a:chExt cx="7190213" cy="830997"/>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6715382" cy="830997"/>
            </a:xfrm>
            <a:prstGeom prst="rect">
              <a:avLst/>
            </a:prstGeom>
            <a:noFill/>
          </p:spPr>
          <p:txBody>
            <a:bodyPr wrap="square" rtlCol="0">
              <a:spAutoFit/>
            </a:bodyPr>
            <a:lstStyle/>
            <a:p>
              <a:r>
                <a:rPr lang="en-US" sz="2400"/>
                <a:t>What appliances will it have and what will they help you to do?</a:t>
              </a:r>
            </a:p>
          </p:txBody>
        </p:sp>
      </p:grpSp>
      <p:cxnSp>
        <p:nvCxnSpPr>
          <p:cNvPr id="21" name="Straight Connector 20"/>
          <p:cNvCxnSpPr/>
          <p:nvPr/>
        </p:nvCxnSpPr>
        <p:spPr>
          <a:xfrm flipV="1">
            <a:off x="1561307" y="147293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1307" y="264364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5432" y="39318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65432" y="518566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5432" y="658081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8081" y="1338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78081" y="2543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78081" y="3772593"/>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81" y="506072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8081" y="645587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201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1629</TotalTime>
  <Words>712</Words>
  <Application>Microsoft Office PowerPoint</Application>
  <PresentationFormat>On-screen Show (4:3)</PresentationFormat>
  <Paragraphs>104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hatam6373@gmail.com</cp:lastModifiedBy>
  <cp:revision>123</cp:revision>
  <dcterms:created xsi:type="dcterms:W3CDTF">2020-12-09T02:04:09Z</dcterms:created>
  <dcterms:modified xsi:type="dcterms:W3CDTF">2022-03-08T03:39:38Z</dcterms:modified>
</cp:coreProperties>
</file>