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1" r:id="rId2"/>
    <p:sldId id="258" r:id="rId3"/>
    <p:sldId id="279" r:id="rId4"/>
    <p:sldId id="259" r:id="rId5"/>
    <p:sldId id="260" r:id="rId6"/>
    <p:sldId id="261" r:id="rId7"/>
    <p:sldId id="274" r:id="rId8"/>
    <p:sldId id="276" r:id="rId9"/>
    <p:sldId id="275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BF8"/>
    <a:srgbClr val="6ECFF6"/>
    <a:srgbClr val="FAC5BE"/>
    <a:srgbClr val="F8ACA2"/>
    <a:srgbClr val="F47A69"/>
    <a:srgbClr val="F09456"/>
    <a:srgbClr val="F490AD"/>
    <a:srgbClr val="EF5F88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61" d="100"/>
          <a:sy n="61" d="100"/>
        </p:scale>
        <p:origin x="28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010" y="849465"/>
            <a:ext cx="7730837" cy="60085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4672" y="1034143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3" name="B2_31">
            <a:hlinkClick r:id="" action="ppaction://media"/>
            <a:extLst>
              <a:ext uri="{FF2B5EF4-FFF2-40B4-BE49-F238E27FC236}">
                <a16:creationId xmlns:a16="http://schemas.microsoft.com/office/drawing/2014/main" id="{DE0ABDFD-3E95-42C6-9271-A73513E0A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3668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Unit 11: OUR GREENER WORLD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             </a:t>
            </a:r>
            <a:r>
              <a:rPr lang="en-US" sz="3600" b="1" dirty="0">
                <a:solidFill>
                  <a:srgbClr val="FF0000"/>
                </a:solidFill>
              </a:rPr>
              <a:t>GETTING STARTED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sz="3600" b="1" dirty="0">
                <a:solidFill>
                  <a:srgbClr val="FF0000"/>
                </a:solidFill>
              </a:rPr>
              <a:t>New words: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10" y="1253331"/>
            <a:ext cx="84461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</a:rPr>
              <a:t>- Go green : </a:t>
            </a:r>
            <a:r>
              <a:rPr lang="en-US" dirty="0" err="1">
                <a:solidFill>
                  <a:schemeClr val="accent5"/>
                </a:solidFill>
              </a:rPr>
              <a:t>thân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thiện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môi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trường</a:t>
            </a:r>
            <a:endParaRPr lang="en-US" dirty="0">
              <a:solidFill>
                <a:schemeClr val="accent5"/>
              </a:solidFill>
            </a:endParaRPr>
          </a:p>
          <a:p>
            <a:pPr>
              <a:buFontTx/>
              <a:buChar char="-"/>
            </a:pPr>
            <a:r>
              <a:rPr lang="en-US" dirty="0" err="1">
                <a:solidFill>
                  <a:schemeClr val="accent5"/>
                </a:solidFill>
              </a:rPr>
              <a:t>Enviroment</a:t>
            </a:r>
            <a:r>
              <a:rPr lang="en-US" dirty="0">
                <a:solidFill>
                  <a:schemeClr val="accent5"/>
                </a:solidFill>
              </a:rPr>
              <a:t> (n): </a:t>
            </a:r>
            <a:r>
              <a:rPr lang="en-US" dirty="0" err="1">
                <a:solidFill>
                  <a:schemeClr val="accent5"/>
                </a:solidFill>
              </a:rPr>
              <a:t>môi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trường</a:t>
            </a:r>
            <a:r>
              <a:rPr lang="en-US" dirty="0">
                <a:solidFill>
                  <a:schemeClr val="accent5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</a:rPr>
              <a:t>- Recycle (v): </a:t>
            </a:r>
            <a:r>
              <a:rPr lang="en-US" dirty="0" err="1">
                <a:solidFill>
                  <a:schemeClr val="accent5"/>
                </a:solidFill>
              </a:rPr>
              <a:t>tái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chế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lại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</a:rPr>
              <a:t>- Reduce(v): </a:t>
            </a:r>
            <a:r>
              <a:rPr lang="en-US" dirty="0" err="1">
                <a:solidFill>
                  <a:schemeClr val="accent5"/>
                </a:solidFill>
              </a:rPr>
              <a:t>giảm</a:t>
            </a:r>
            <a:r>
              <a:rPr lang="en-US" dirty="0">
                <a:solidFill>
                  <a:schemeClr val="accent5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</a:rPr>
              <a:t>- Reuse (v) : </a:t>
            </a:r>
            <a:r>
              <a:rPr lang="en-US" dirty="0" err="1">
                <a:solidFill>
                  <a:schemeClr val="accent5"/>
                </a:solidFill>
              </a:rPr>
              <a:t>tái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sử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dụng</a:t>
            </a:r>
            <a:endParaRPr lang="en-US" dirty="0">
              <a:solidFill>
                <a:schemeClr val="accent5"/>
              </a:solidFill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chemeClr val="accent5"/>
                </a:solidFill>
              </a:rPr>
              <a:t>Reusable (a): </a:t>
            </a:r>
            <a:r>
              <a:rPr lang="en-US" dirty="0" err="1">
                <a:solidFill>
                  <a:schemeClr val="accent5"/>
                </a:solidFill>
              </a:rPr>
              <a:t>có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thể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sử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dụng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lại</a:t>
            </a:r>
            <a:r>
              <a:rPr lang="en-US" dirty="0">
                <a:solidFill>
                  <a:schemeClr val="accent5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accent5"/>
                </a:solidFill>
              </a:rPr>
              <a:t>Rubbish (n) : </a:t>
            </a:r>
            <a:r>
              <a:rPr lang="en-US" dirty="0" err="1">
                <a:solidFill>
                  <a:schemeClr val="accent5"/>
                </a:solidFill>
              </a:rPr>
              <a:t>rác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</a:rPr>
              <a:t>- Check out (v): </a:t>
            </a:r>
            <a:r>
              <a:rPr lang="en-US" dirty="0" err="1">
                <a:solidFill>
                  <a:schemeClr val="accent5"/>
                </a:solidFill>
              </a:rPr>
              <a:t>kiểm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tra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20469" y="969873"/>
            <a:ext cx="48727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5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640807"/>
            <a:ext cx="7988629" cy="615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Hi, Nick.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Hello, Mi.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You’ve bought a lot of things.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Yes. We’re going on a picnic </a:t>
            </a:r>
            <a:r>
              <a:rPr lang="en-US" sz="2200" dirty="0" err="1"/>
              <a:t>tomorrow.What</a:t>
            </a:r>
            <a:r>
              <a:rPr lang="en-US" sz="2200" dirty="0"/>
              <a:t> are you doing at the supermarket, Mi?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I’m buying some eggs. Hey, what’s this?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It’s a reusable shopping bag.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Do you always use it?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Yes. It’s better than a plastic </a:t>
            </a:r>
            <a:r>
              <a:rPr lang="en-US" sz="2200" dirty="0" err="1"/>
              <a:t>one.If</a:t>
            </a:r>
            <a:r>
              <a:rPr lang="en-US" sz="2200" dirty="0"/>
              <a:t> we all use this kind of bag, we will help the environment.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I see. I’ll buy one for my mum. Where can I buy one?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At the check-out. By the way, you’re also green. You’re cycling.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You’re right. If more people cycle, the air will be cleaner. Right?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Yes. Oh, it’s 5 o’clock already. I have to go now. See you later.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See you, Nick. Bye.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3" name="31">
            <a:hlinkClick r:id="" action="ppaction://media"/>
            <a:extLst>
              <a:ext uri="{FF2B5EF4-FFF2-40B4-BE49-F238E27FC236}">
                <a16:creationId xmlns:a16="http://schemas.microsoft.com/office/drawing/2014/main" id="{078FECCF-BF42-4345-A3BD-873F4FCF7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1416" y="5847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46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022" y="41498"/>
            <a:ext cx="782673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Complete the following sentences. Use no more than three words in each blank.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828" y="221011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5658" y="2203636"/>
            <a:ext cx="2197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is going 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0828" y="285056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3620" y="35862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78450" y="3577571"/>
            <a:ext cx="391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can buy green bags 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828" y="43305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75657" y="4321945"/>
            <a:ext cx="2381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 wants to buy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0828" y="51013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75658" y="5101393"/>
            <a:ext cx="479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thinks that Mi is green because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75658" y="2859221"/>
            <a:ext cx="551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green shopping bag is better than the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3B878-7A79-416E-9F6C-A034573FB7FB}"/>
              </a:ext>
            </a:extLst>
          </p:cNvPr>
          <p:cNvSpPr txBox="1"/>
          <p:nvPr/>
        </p:nvSpPr>
        <p:spPr>
          <a:xfrm>
            <a:off x="3260436" y="2203635"/>
            <a:ext cx="280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tomorrow.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0A914B-834D-43AF-BD05-460AE3B33BFE}"/>
              </a:ext>
            </a:extLst>
          </p:cNvPr>
          <p:cNvSpPr txBox="1"/>
          <p:nvPr/>
        </p:nvSpPr>
        <p:spPr>
          <a:xfrm>
            <a:off x="3260436" y="2202505"/>
            <a:ext cx="280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 picnic</a:t>
            </a:r>
            <a:r>
              <a:rPr lang="en-US" sz="2400" dirty="0"/>
              <a:t> tomorrow.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5BDE96-F40B-4D89-AE19-D1869907BE5D}"/>
              </a:ext>
            </a:extLst>
          </p:cNvPr>
          <p:cNvSpPr txBox="1"/>
          <p:nvPr/>
        </p:nvSpPr>
        <p:spPr>
          <a:xfrm>
            <a:off x="6507425" y="2850568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024271-7677-415D-9F31-9D50936DF152}"/>
              </a:ext>
            </a:extLst>
          </p:cNvPr>
          <p:cNvSpPr txBox="1"/>
          <p:nvPr/>
        </p:nvSpPr>
        <p:spPr>
          <a:xfrm>
            <a:off x="6507425" y="2850568"/>
            <a:ext cx="1656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plastic one</a:t>
            </a:r>
            <a:r>
              <a:rPr lang="en-US" sz="2400" dirty="0"/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7EDE0B-842B-439C-B253-32FB2FFD4CF6}"/>
              </a:ext>
            </a:extLst>
          </p:cNvPr>
          <p:cNvSpPr txBox="1"/>
          <p:nvPr/>
        </p:nvSpPr>
        <p:spPr>
          <a:xfrm>
            <a:off x="4999137" y="3586224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73BAA8-3CD2-4898-B749-AE4E489A7EFA}"/>
              </a:ext>
            </a:extLst>
          </p:cNvPr>
          <p:cNvSpPr txBox="1"/>
          <p:nvPr/>
        </p:nvSpPr>
        <p:spPr>
          <a:xfrm>
            <a:off x="4999137" y="3586224"/>
            <a:ext cx="2184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 check-out</a:t>
            </a:r>
            <a:r>
              <a:rPr lang="en-US" sz="2400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CDD98C-5D37-4122-B167-D0EB6971159B}"/>
              </a:ext>
            </a:extLst>
          </p:cNvPr>
          <p:cNvSpPr txBox="1"/>
          <p:nvPr/>
        </p:nvSpPr>
        <p:spPr>
          <a:xfrm>
            <a:off x="3304199" y="4330598"/>
            <a:ext cx="3652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bag for her mum.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4A7C48-883F-4AAE-904E-FB2EF1EE5662}"/>
              </a:ext>
            </a:extLst>
          </p:cNvPr>
          <p:cNvSpPr txBox="1"/>
          <p:nvPr/>
        </p:nvSpPr>
        <p:spPr>
          <a:xfrm>
            <a:off x="3332480" y="4321880"/>
            <a:ext cx="4048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 reusable </a:t>
            </a:r>
            <a:r>
              <a:rPr lang="en-US" sz="2400" dirty="0"/>
              <a:t>bag for her mum.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3B6B9D-821A-4333-B15E-3D6E3EB61B15}"/>
              </a:ext>
            </a:extLst>
          </p:cNvPr>
          <p:cNvSpPr txBox="1"/>
          <p:nvPr/>
        </p:nvSpPr>
        <p:spPr>
          <a:xfrm>
            <a:off x="5800415" y="5104753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4BE5E8-AA68-42B7-8F76-C04BC52150ED}"/>
              </a:ext>
            </a:extLst>
          </p:cNvPr>
          <p:cNvSpPr txBox="1"/>
          <p:nvPr/>
        </p:nvSpPr>
        <p:spPr>
          <a:xfrm>
            <a:off x="5800414" y="5104753"/>
            <a:ext cx="1816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she’s cycling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1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392536C-2EBA-45FA-8A1A-0BB1DE717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848186"/>
              </p:ext>
            </p:extLst>
          </p:nvPr>
        </p:nvGraphicFramePr>
        <p:xfrm>
          <a:off x="4571998" y="1861127"/>
          <a:ext cx="3896591" cy="426685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</a:t>
                      </a:r>
                      <a:r>
                        <a:rPr lang="en-US" sz="2400" dirty="0"/>
                        <a:t> than plastic bags.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c.</a:t>
                      </a:r>
                      <a:r>
                        <a:rPr lang="en-US" sz="2400" dirty="0"/>
                        <a:t> if</a:t>
                      </a:r>
                      <a:r>
                        <a:rPr lang="en-US" sz="2400" baseline="0" dirty="0"/>
                        <a:t> more people cycle</a:t>
                      </a:r>
                      <a:r>
                        <a:rPr lang="en-US" sz="2400" dirty="0"/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</a:t>
                      </a:r>
                      <a:r>
                        <a:rPr lang="en-US" sz="2400" dirty="0"/>
                        <a:t> they will</a:t>
                      </a:r>
                      <a:r>
                        <a:rPr lang="en-US" sz="2400" baseline="0" dirty="0"/>
                        <a:t> help the environment.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54736"/>
            <a:ext cx="9144000" cy="1569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36921"/>
            <a:ext cx="78897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the ideas in the conversation, match the  first half of the sentence in column A with its second half in column B.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198904"/>
              </p:ext>
            </p:extLst>
          </p:nvPr>
        </p:nvGraphicFramePr>
        <p:xfrm>
          <a:off x="547254" y="1854200"/>
          <a:ext cx="3193473" cy="42669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9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Green bags are</a:t>
                      </a:r>
                      <a:r>
                        <a:rPr lang="en-US" sz="2400" baseline="0"/>
                        <a:t> better</a:t>
                      </a: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/>
                        <a:t> The air</a:t>
                      </a:r>
                      <a:r>
                        <a:rPr lang="en-US" sz="2400" baseline="0"/>
                        <a:t> will be cleaner</a:t>
                      </a: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 dirty="0"/>
                        <a:t> If</a:t>
                      </a:r>
                      <a:r>
                        <a:rPr lang="en-US" sz="2400" baseline="0" dirty="0"/>
                        <a:t> people use reusable bags for shopping.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031559"/>
              </p:ext>
            </p:extLst>
          </p:nvPr>
        </p:nvGraphicFramePr>
        <p:xfrm>
          <a:off x="4571999" y="1861127"/>
          <a:ext cx="3896591" cy="701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CF57944-181B-450F-A446-75C7F7773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287822"/>
              </p:ext>
            </p:extLst>
          </p:nvPr>
        </p:nvGraphicFramePr>
        <p:xfrm>
          <a:off x="4571998" y="2555355"/>
          <a:ext cx="3896591" cy="118860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they will</a:t>
                      </a:r>
                      <a:r>
                        <a:rPr lang="en-US" sz="2400" b="0" baseline="0" dirty="0"/>
                        <a:t> help the environment.</a:t>
                      </a:r>
                      <a:endParaRPr lang="en-US" sz="24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AD2C14B-99F6-40A8-BE91-FEDF436C7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057858"/>
              </p:ext>
            </p:extLst>
          </p:nvPr>
        </p:nvGraphicFramePr>
        <p:xfrm>
          <a:off x="4571998" y="3742864"/>
          <a:ext cx="3896591" cy="118860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b="0" dirty="0"/>
                        <a:t>than plastic bags.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BEF5ADC-EF26-4BFE-A3BB-09BC3AEA3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73232"/>
              </p:ext>
            </p:extLst>
          </p:nvPr>
        </p:nvGraphicFramePr>
        <p:xfrm>
          <a:off x="4571997" y="4932988"/>
          <a:ext cx="3896591" cy="118860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if more people cycle.</a:t>
                      </a:r>
                      <a:endParaRPr lang="en-US" sz="24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4938F-973F-4FF7-BA56-BA72CB9B53C1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740725" y="3108653"/>
            <a:ext cx="83127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95CA40-62EB-4A46-9155-84C5DC26700D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740724" y="4337166"/>
            <a:ext cx="83127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FC86D1-6BDB-4E4E-8A0B-E4C00268FBB7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3740725" y="5527290"/>
            <a:ext cx="831272" cy="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3.61111E-6 0.346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7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2.95987E-17 -0.173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86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2.95987E-17 -0.173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9396" y="1765669"/>
            <a:ext cx="2494997" cy="1663331"/>
            <a:chOff x="399396" y="1765669"/>
            <a:chExt cx="2494997" cy="166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61457" y="1765568"/>
            <a:ext cx="2495366" cy="1663331"/>
            <a:chOff x="3361457" y="1765568"/>
            <a:chExt cx="2495366" cy="16633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Oval 56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24296" y="1765569"/>
            <a:ext cx="2493248" cy="1663432"/>
            <a:chOff x="6324296" y="1765569"/>
            <a:chExt cx="2493248" cy="16634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8" name="Oval 57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46894" y="3925929"/>
            <a:ext cx="2176310" cy="2038453"/>
            <a:chOff x="1646894" y="3925929"/>
            <a:chExt cx="2176310" cy="20384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Oval 58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20883" y="4107770"/>
            <a:ext cx="2780902" cy="1856612"/>
            <a:chOff x="5120883" y="4107770"/>
            <a:chExt cx="2780902" cy="1856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0" name="Oval 59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3349774" y="1269290"/>
            <a:ext cx="2494997" cy="1663331"/>
            <a:chOff x="399396" y="1765669"/>
            <a:chExt cx="2494997" cy="166333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" name="Oval 36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355896" y="1219647"/>
            <a:ext cx="2495366" cy="1663331"/>
            <a:chOff x="3361457" y="1765568"/>
            <a:chExt cx="2495366" cy="166333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Oval 39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13160" y="1172002"/>
            <a:ext cx="2495366" cy="1611549"/>
            <a:chOff x="6324296" y="1765569"/>
            <a:chExt cx="2493248" cy="16634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3" name="Oval 42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48555" y="3950521"/>
            <a:ext cx="1963350" cy="1856612"/>
            <a:chOff x="1646894" y="3925929"/>
            <a:chExt cx="2176310" cy="203845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6" name="Oval 45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223083" y="3996701"/>
            <a:ext cx="2780902" cy="1856612"/>
            <a:chOff x="5120883" y="4107770"/>
            <a:chExt cx="2780902" cy="185661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9" name="Oval 48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8796" y="169447"/>
            <a:ext cx="2056189" cy="804210"/>
            <a:chOff x="270164" y="4509655"/>
            <a:chExt cx="2056189" cy="804210"/>
          </a:xfrm>
        </p:grpSpPr>
        <p:sp>
          <p:nvSpPr>
            <p:cNvPr id="50" name="Rounded Rectangle 49"/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04750" y="4522851"/>
              <a:ext cx="1627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planting trees and flower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161492" y="169447"/>
            <a:ext cx="1701520" cy="804210"/>
            <a:chOff x="270165" y="4509655"/>
            <a:chExt cx="1701520" cy="804210"/>
          </a:xfrm>
        </p:grpSpPr>
        <p:sp>
          <p:nvSpPr>
            <p:cNvPr id="55" name="Rounded Rectangle 54"/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04749" y="4522851"/>
              <a:ext cx="12422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picking up rubbish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40259" y="169447"/>
            <a:ext cx="1163393" cy="794928"/>
            <a:chOff x="410475" y="4416136"/>
            <a:chExt cx="1163393" cy="794928"/>
          </a:xfrm>
        </p:grpSpPr>
        <p:sp>
          <p:nvSpPr>
            <p:cNvPr id="59" name="Rounded Rectangle 58"/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10476" y="4581283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7095" y="4574806"/>
              <a:ext cx="906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129607" y="176030"/>
            <a:ext cx="1413027" cy="804210"/>
            <a:chOff x="348130" y="4509655"/>
            <a:chExt cx="1413027" cy="804210"/>
          </a:xfrm>
        </p:grpSpPr>
        <p:sp>
          <p:nvSpPr>
            <p:cNvPr id="63" name="Rounded Rectangle 62"/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48130" y="451893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04750" y="4512460"/>
              <a:ext cx="1156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walking to school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570025" y="189120"/>
            <a:ext cx="2726835" cy="804210"/>
            <a:chOff x="270164" y="4509655"/>
            <a:chExt cx="2726835" cy="804210"/>
          </a:xfrm>
        </p:grpSpPr>
        <p:sp>
          <p:nvSpPr>
            <p:cNvPr id="67" name="Rounded Rectangle 66"/>
            <p:cNvSpPr/>
            <p:nvPr/>
          </p:nvSpPr>
          <p:spPr>
            <a:xfrm>
              <a:off x="270164" y="4509655"/>
              <a:ext cx="2537936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195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58569" y="4522851"/>
              <a:ext cx="24384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using reusable bags when shopping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4BB056A-9188-4705-98D4-671EAD77118C}"/>
              </a:ext>
            </a:extLst>
          </p:cNvPr>
          <p:cNvGrpSpPr/>
          <p:nvPr/>
        </p:nvGrpSpPr>
        <p:grpSpPr>
          <a:xfrm>
            <a:off x="822721" y="3024248"/>
            <a:ext cx="1701520" cy="804210"/>
            <a:chOff x="270165" y="4509655"/>
            <a:chExt cx="1701520" cy="804210"/>
          </a:xfrm>
        </p:grpSpPr>
        <p:sp>
          <p:nvSpPr>
            <p:cNvPr id="71" name="Rounded Rectangle 54">
              <a:extLst>
                <a:ext uri="{FF2B5EF4-FFF2-40B4-BE49-F238E27FC236}">
                  <a16:creationId xmlns:a16="http://schemas.microsoft.com/office/drawing/2014/main" id="{113073F2-AF8A-4E2E-8017-9AFEE7265B81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56208EB-14D9-42E3-A14B-E1524E2D1732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1FC073B-FD0A-4F43-8871-66E3DFAFF092}"/>
                </a:ext>
              </a:extLst>
            </p:cNvPr>
            <p:cNvSpPr txBox="1"/>
            <p:nvPr/>
          </p:nvSpPr>
          <p:spPr>
            <a:xfrm>
              <a:off x="604749" y="4522851"/>
              <a:ext cx="12422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picking up rubbish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391DB16-D355-4D22-A071-41B2593C4319}"/>
              </a:ext>
            </a:extLst>
          </p:cNvPr>
          <p:cNvGrpSpPr/>
          <p:nvPr/>
        </p:nvGrpSpPr>
        <p:grpSpPr>
          <a:xfrm>
            <a:off x="3990303" y="3046567"/>
            <a:ext cx="1163393" cy="794928"/>
            <a:chOff x="410475" y="4416136"/>
            <a:chExt cx="1163393" cy="794928"/>
          </a:xfrm>
        </p:grpSpPr>
        <p:sp>
          <p:nvSpPr>
            <p:cNvPr id="75" name="Rounded Rectangle 58">
              <a:extLst>
                <a:ext uri="{FF2B5EF4-FFF2-40B4-BE49-F238E27FC236}">
                  <a16:creationId xmlns:a16="http://schemas.microsoft.com/office/drawing/2014/main" id="{8D84CFBD-50AF-4258-9DF4-7E6184E95225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873EBE9-B5C3-4C03-8966-6B94527D04FC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E086C03-2BDB-49A5-82E4-BD4F1B6C5503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CCAE039-C008-4935-A7C6-1D506655189E}"/>
              </a:ext>
            </a:extLst>
          </p:cNvPr>
          <p:cNvGrpSpPr/>
          <p:nvPr/>
        </p:nvGrpSpPr>
        <p:grpSpPr>
          <a:xfrm>
            <a:off x="6491700" y="2989282"/>
            <a:ext cx="2056189" cy="804210"/>
            <a:chOff x="270164" y="4509655"/>
            <a:chExt cx="2056189" cy="804210"/>
          </a:xfrm>
        </p:grpSpPr>
        <p:sp>
          <p:nvSpPr>
            <p:cNvPr id="79" name="Rounded Rectangle 49">
              <a:extLst>
                <a:ext uri="{FF2B5EF4-FFF2-40B4-BE49-F238E27FC236}">
                  <a16:creationId xmlns:a16="http://schemas.microsoft.com/office/drawing/2014/main" id="{E9989A2D-582B-43F8-953D-693E2EEDCE69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2B1C56D-EFF5-4D32-A757-2033326F820F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AE5AE73-52C8-4721-A699-5E304D2D00CC}"/>
                </a:ext>
              </a:extLst>
            </p:cNvPr>
            <p:cNvSpPr txBox="1"/>
            <p:nvPr/>
          </p:nvSpPr>
          <p:spPr>
            <a:xfrm>
              <a:off x="604750" y="4522851"/>
              <a:ext cx="1627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planting trees and flower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F8F0445-29A9-47A7-8A74-995857B627D6}"/>
              </a:ext>
            </a:extLst>
          </p:cNvPr>
          <p:cNvGrpSpPr/>
          <p:nvPr/>
        </p:nvGrpSpPr>
        <p:grpSpPr>
          <a:xfrm>
            <a:off x="913997" y="5980030"/>
            <a:ext cx="2726835" cy="804210"/>
            <a:chOff x="270164" y="4509655"/>
            <a:chExt cx="2726835" cy="804210"/>
          </a:xfrm>
        </p:grpSpPr>
        <p:sp>
          <p:nvSpPr>
            <p:cNvPr id="83" name="Rounded Rectangle 66">
              <a:extLst>
                <a:ext uri="{FF2B5EF4-FFF2-40B4-BE49-F238E27FC236}">
                  <a16:creationId xmlns:a16="http://schemas.microsoft.com/office/drawing/2014/main" id="{1127A1CE-98B3-4FFA-B09B-83D3484DE15D}"/>
                </a:ext>
              </a:extLst>
            </p:cNvPr>
            <p:cNvSpPr/>
            <p:nvPr/>
          </p:nvSpPr>
          <p:spPr>
            <a:xfrm>
              <a:off x="270164" y="4509655"/>
              <a:ext cx="2537936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18381C1-3DDE-44DD-951C-76304C75F8AA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50FC30E-A971-464B-A212-E3511C3DBBAF}"/>
                </a:ext>
              </a:extLst>
            </p:cNvPr>
            <p:cNvSpPr txBox="1"/>
            <p:nvPr/>
          </p:nvSpPr>
          <p:spPr>
            <a:xfrm>
              <a:off x="558569" y="4522851"/>
              <a:ext cx="24384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using reusable bags when shopping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850CABA-E377-40D7-9420-7E7C9D462208}"/>
              </a:ext>
            </a:extLst>
          </p:cNvPr>
          <p:cNvGrpSpPr/>
          <p:nvPr/>
        </p:nvGrpSpPr>
        <p:grpSpPr>
          <a:xfrm>
            <a:off x="5895297" y="5997708"/>
            <a:ext cx="1413027" cy="804210"/>
            <a:chOff x="348130" y="4509655"/>
            <a:chExt cx="1413027" cy="804210"/>
          </a:xfrm>
        </p:grpSpPr>
        <p:sp>
          <p:nvSpPr>
            <p:cNvPr id="87" name="Rounded Rectangle 62">
              <a:extLst>
                <a:ext uri="{FF2B5EF4-FFF2-40B4-BE49-F238E27FC236}">
                  <a16:creationId xmlns:a16="http://schemas.microsoft.com/office/drawing/2014/main" id="{6B68309E-8E37-4424-A194-A3C87E722AA8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6C9E96D-F40E-4DD5-B4E4-575BFEB2EDDC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17907AD-BDF0-4060-A273-092A88385CBA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walking to school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58437" y="169447"/>
            <a:ext cx="2056189" cy="804210"/>
            <a:chOff x="270164" y="4509655"/>
            <a:chExt cx="2056189" cy="804210"/>
          </a:xfrm>
        </p:grpSpPr>
        <p:sp>
          <p:nvSpPr>
            <p:cNvPr id="91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50" y="4522851"/>
              <a:ext cx="1627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planting trees and flower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161133" y="169447"/>
            <a:ext cx="1701520" cy="804210"/>
            <a:chOff x="270165" y="4509655"/>
            <a:chExt cx="1701520" cy="804210"/>
          </a:xfrm>
        </p:grpSpPr>
        <p:sp>
          <p:nvSpPr>
            <p:cNvPr id="95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522851"/>
              <a:ext cx="12422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picking up rubbish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3939900" y="169447"/>
            <a:ext cx="1163393" cy="794928"/>
            <a:chOff x="410475" y="4416136"/>
            <a:chExt cx="1163393" cy="794928"/>
          </a:xfrm>
        </p:grpSpPr>
        <p:sp>
          <p:nvSpPr>
            <p:cNvPr id="99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5129248" y="176030"/>
            <a:ext cx="1413027" cy="804210"/>
            <a:chOff x="348130" y="4509655"/>
            <a:chExt cx="1413027" cy="804210"/>
          </a:xfrm>
        </p:grpSpPr>
        <p:sp>
          <p:nvSpPr>
            <p:cNvPr id="103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walking to school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6569666" y="189120"/>
            <a:ext cx="2726835" cy="804210"/>
            <a:chOff x="270164" y="4509655"/>
            <a:chExt cx="2726835" cy="804210"/>
          </a:xfrm>
        </p:grpSpPr>
        <p:sp>
          <p:nvSpPr>
            <p:cNvPr id="107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4" y="4509655"/>
              <a:ext cx="2537936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4384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using reusable bags when shopping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38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L -0.14635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20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1.11111E-6 L 0.00521 0.419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09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2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0.00277 L 0.70347 0.410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74" y="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7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139 L -0.61857 0.84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37" y="423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08369 0.8488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" y="4243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1"/>
            <a:ext cx="9144000" cy="1652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410577"/>
            <a:ext cx="8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someone who ... Work in groups. Ask and answer to  find someone who does the things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7237" y="2185766"/>
            <a:ext cx="44161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/>
              <a:t>A: </a:t>
            </a:r>
            <a:r>
              <a:rPr lang="en-US" sz="2600"/>
              <a:t>Do you plant trees?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B: </a:t>
            </a:r>
            <a:r>
              <a:rPr lang="en-US" sz="2600"/>
              <a:t>No, I don’t.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A: </a:t>
            </a:r>
            <a:r>
              <a:rPr lang="en-US" sz="2600"/>
              <a:t>Do you pick up rubbish?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B: </a:t>
            </a:r>
            <a:r>
              <a:rPr lang="en-US" sz="2600"/>
              <a:t>Yes, I do.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3" y="78067"/>
            <a:ext cx="1331768" cy="38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1548</TotalTime>
  <Words>605</Words>
  <Application>Microsoft Office PowerPoint</Application>
  <PresentationFormat>On-screen Show (4:3)</PresentationFormat>
  <Paragraphs>108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  Unit 11: OUR GREENER WORLD              GETTING STARTED *New words: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hatam6373@gmail.com</cp:lastModifiedBy>
  <cp:revision>102</cp:revision>
  <dcterms:created xsi:type="dcterms:W3CDTF">2020-12-09T02:04:09Z</dcterms:created>
  <dcterms:modified xsi:type="dcterms:W3CDTF">2022-03-29T08:26:34Z</dcterms:modified>
</cp:coreProperties>
</file>