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0" r:id="rId2"/>
    <p:sldMasterId id="2147483685" r:id="rId3"/>
    <p:sldMasterId id="2147483697" r:id="rId4"/>
    <p:sldMasterId id="2147483734" r:id="rId5"/>
  </p:sldMasterIdLst>
  <p:notesMasterIdLst>
    <p:notesMasterId r:id="rId31"/>
  </p:notesMasterIdLst>
  <p:handoutMasterIdLst>
    <p:handoutMasterId r:id="rId32"/>
  </p:handoutMasterIdLst>
  <p:sldIdLst>
    <p:sldId id="609" r:id="rId6"/>
    <p:sldId id="1213" r:id="rId7"/>
    <p:sldId id="1214" r:id="rId8"/>
    <p:sldId id="256" r:id="rId9"/>
    <p:sldId id="1215" r:id="rId10"/>
    <p:sldId id="1216" r:id="rId11"/>
    <p:sldId id="265" r:id="rId12"/>
    <p:sldId id="266" r:id="rId13"/>
    <p:sldId id="621" r:id="rId14"/>
    <p:sldId id="611" r:id="rId15"/>
    <p:sldId id="1212" r:id="rId16"/>
    <p:sldId id="1210" r:id="rId17"/>
    <p:sldId id="1218" r:id="rId18"/>
    <p:sldId id="1211" r:id="rId19"/>
    <p:sldId id="1220" r:id="rId20"/>
    <p:sldId id="1205" r:id="rId21"/>
    <p:sldId id="1221" r:id="rId22"/>
    <p:sldId id="1190" r:id="rId23"/>
    <p:sldId id="1222" r:id="rId24"/>
    <p:sldId id="616" r:id="rId25"/>
    <p:sldId id="1208" r:id="rId26"/>
    <p:sldId id="1206" r:id="rId27"/>
    <p:sldId id="641" r:id="rId28"/>
    <p:sldId id="351" r:id="rId29"/>
    <p:sldId id="625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PHUNG VAN TOI" initials="PVT" lastIdx="29" clrIdx="2">
    <p:extLst>
      <p:ext uri="{19B8F6BF-5375-455C-9EA6-DF929625EA0E}">
        <p15:presenceInfo xmlns:p15="http://schemas.microsoft.com/office/powerpoint/2012/main" userId="PHUNG VAN TOI" providerId="None"/>
      </p:ext>
    </p:extLst>
  </p:cmAuthor>
  <p:cmAuthor id="4" name="Tran Cuong" initials="TC" lastIdx="7" clrIdx="3">
    <p:extLst>
      <p:ext uri="{19B8F6BF-5375-455C-9EA6-DF929625EA0E}">
        <p15:presenceInfo xmlns:p15="http://schemas.microsoft.com/office/powerpoint/2012/main" userId="724cbabe6125f4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  <a:srgbClr val="8BCD43"/>
    <a:srgbClr val="DE4654"/>
    <a:srgbClr val="000099"/>
    <a:srgbClr val="02023C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6" autoAdjust="0"/>
    <p:restoredTop sz="90557" autoAdjust="0"/>
  </p:normalViewPr>
  <p:slideViewPr>
    <p:cSldViewPr>
      <p:cViewPr varScale="1">
        <p:scale>
          <a:sx n="103" d="100"/>
          <a:sy n="103" d="100"/>
        </p:scale>
        <p:origin x="64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5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9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778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78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41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56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49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7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5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01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47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20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6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2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9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8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7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1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8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2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02A1-B26A-442C-8043-20939094B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AF29A-2711-4980-9047-A30692EE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5823-4349-4C0C-9C60-C8830C21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C8EE-B6FD-4D3D-9749-91C215B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EBF7-A85D-462A-A26F-2987940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88E6-1A59-4639-9BE0-7D3C26A1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A75A-0986-4475-84C6-2C502A91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9051-336D-45A2-A120-8930EB2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883A-D7A0-454F-90A1-236CD70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D1F0-16CA-45C2-A115-C245814D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0066-9B8C-46A5-B63A-34FBC8C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8C94A-8603-4485-8882-00CECE38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8E6D-E95D-4E37-BCD5-F8BC56A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1CB1-1AE6-4D2A-B788-93F5FDD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9BC3-E641-4CA3-84FF-5251867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5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154B-C485-4D2C-A8E2-9011E01F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B929-FA5B-4D72-A0AE-91F28E858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F512-C379-4F32-8AB1-006B8CB1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B5EF2-CDFE-4575-AFED-23BFB76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D91E0-D7EB-440B-B598-969E92CC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F3F9-9A95-4C61-9332-9219C128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5B4-2018-4D7A-B6E0-8B8FF8C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8C1F-A330-4AA9-ACB2-15F9B878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4CAEA-B371-4824-8A78-B404C6C80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FF8D-4E0F-4034-941F-BE283F54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1FEC4-DFCB-4DA4-AD5D-81C7BB60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7B981-E0CC-454A-9463-E646F1BB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0CF36-89D2-4848-9F9A-5677B58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A8D33-4A74-4825-ADB1-EB36A1F4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C41-E69A-496B-87CD-63E7B5BE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003D-63CF-4B98-B9FC-24D41377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784-9069-4F47-B9C6-84DE1E4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07E85-F927-40D2-B882-8219052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C5B7D-3DC9-42DC-9CCD-411A912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21E20-5994-43AD-AF9B-E6F9621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91151-A9E1-42A7-B87C-9269516F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4253-4BBB-4EB4-956C-48464B48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17DA-39BD-4628-BF95-5D48B4CA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1316-EEA9-467A-A5A6-6436C84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42373-C567-4EB3-A04B-7306F8D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6653-CDE6-4F88-A231-47AE03E0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E0521-358A-43CE-A798-88D5BB53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FE89-79AF-4CF4-B3B3-1E42589E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BE7B3-5B04-47C3-823B-9309DBC3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C53C0-448F-4251-8720-6C83F076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BEA20-9EC0-4F07-9790-03CA5361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A513-6AC0-407F-9F93-65C1C220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356E2-EE42-442F-A12C-CE61EF7D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4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183B-798F-4ACE-83B5-F517176A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6986F-4925-46FF-A2A9-36E6FED7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379ED-C54C-4361-98B1-7142BAF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1EE85-E5B4-4A3C-8BFE-6FE68B79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A28C-14C8-410C-B148-46EFF8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B38A4-9833-4DE5-BB39-D48AAE56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594D6-D85A-4500-BB5E-02728C0B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696A-06B9-40DA-899C-7D16FF3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8B26-878F-4F0F-B2DD-83EEDF67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F93-45AB-446E-B9C1-834218C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B50A-7B53-46BF-AD99-3534BF84E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547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87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24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2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81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07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58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5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89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51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9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7921C-1A63-40CE-B002-10F051D2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87463-95D8-4CF7-B8FC-8C8E384B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2185-48FC-4136-90CF-85D79EA36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2ED5-D41F-443F-9025-F578956BD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1018-225C-494D-A645-99E7115F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80.png"/><Relationship Id="rId4" Type="http://schemas.openxmlformats.org/officeDocument/2006/relationships/image" Target="../media/image5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0.png"/><Relationship Id="rId5" Type="http://schemas.openxmlformats.org/officeDocument/2006/relationships/image" Target="../media/image68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9.png"/><Relationship Id="rId18" Type="http://schemas.openxmlformats.org/officeDocument/2006/relationships/image" Target="../media/image21.gif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17.png"/><Relationship Id="rId12" Type="http://schemas.openxmlformats.org/officeDocument/2006/relationships/slide" Target="slide7.xml"/><Relationship Id="rId17" Type="http://schemas.microsoft.com/office/2007/relationships/hdphoto" Target="../media/hdphoto10.wdp"/><Relationship Id="rId25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46.xml"/><Relationship Id="rId6" Type="http://schemas.openxmlformats.org/officeDocument/2006/relationships/slide" Target="slide5.xml"/><Relationship Id="rId11" Type="http://schemas.microsoft.com/office/2007/relationships/hdphoto" Target="../media/hdphoto8.wdp"/><Relationship Id="rId24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slide" Target="slide6.xml"/><Relationship Id="rId14" Type="http://schemas.microsoft.com/office/2007/relationships/hdphoto" Target="../media/hdphoto9.wdp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microsoft.com/office/2007/relationships/hdphoto" Target="../media/hdphoto6.wdp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openxmlformats.org/officeDocument/2006/relationships/image" Target="../media/image30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30.png"/><Relationship Id="rId5" Type="http://schemas.openxmlformats.org/officeDocument/2006/relationships/slide" Target="slide4.xml"/><Relationship Id="rId15" Type="http://schemas.openxmlformats.org/officeDocument/2006/relationships/image" Target="../media/image37.png"/><Relationship Id="rId19" Type="http://schemas.openxmlformats.org/officeDocument/2006/relationships/image" Target="../media/image320.png"/><Relationship Id="rId4" Type="http://schemas.openxmlformats.org/officeDocument/2006/relationships/image" Target="../media/image14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341.png"/><Relationship Id="rId5" Type="http://schemas.openxmlformats.org/officeDocument/2006/relationships/image" Target="../media/image14.png"/><Relationship Id="rId15" Type="http://schemas.openxmlformats.org/officeDocument/2006/relationships/image" Target="../media/image42.png"/><Relationship Id="rId19" Type="http://schemas.openxmlformats.org/officeDocument/2006/relationships/image" Target="../media/image340.png"/><Relationship Id="rId4" Type="http://schemas.openxmlformats.org/officeDocument/2006/relationships/notesSlide" Target="../notesSlides/notesSlide3.xml"/><Relationship Id="rId9" Type="http://schemas.microsoft.com/office/2007/relationships/hdphoto" Target="../media/hdphoto6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46.xml"/><Relationship Id="rId21" Type="http://schemas.openxmlformats.org/officeDocument/2006/relationships/image" Target="../media/image45.png"/><Relationship Id="rId7" Type="http://schemas.openxmlformats.org/officeDocument/2006/relationships/image" Target="../media/image25.png"/><Relationship Id="rId12" Type="http://schemas.openxmlformats.org/officeDocument/2006/relationships/image" Target="../media/image350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360.png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15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4.xml"/><Relationship Id="rId9" Type="http://schemas.microsoft.com/office/2007/relationships/hdphoto" Target="../media/hdphoto6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0" y="23511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34277" y="45466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3B2458-E114-D886-7CB3-3628F3CA6148}"/>
              </a:ext>
            </a:extLst>
          </p:cNvPr>
          <p:cNvSpPr txBox="1"/>
          <p:nvPr/>
        </p:nvSpPr>
        <p:spPr>
          <a:xfrm>
            <a:off x="50575" y="524359"/>
            <a:ext cx="6312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66800" y="1090302"/>
                <a:ext cx="6019800" cy="2001445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GB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kumimoji="0" lang="en-GB" sz="180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GB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kumimoji="0" lang="en-GB" sz="18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&lt;−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kumimoji="0" lang="en-GB" sz="18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  <a:p>
                <a:pPr marL="800100" marR="0" lvl="1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 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GB" sz="240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marR="0" lvl="1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kumimoji="0" lang="en-GB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GB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kumimoji="0" lang="en-GB" sz="20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GB" sz="240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kumimoji="0" lang="vi-VN" sz="18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</a:t>
                </a:r>
                <a:r>
                  <a:rPr kumimoji="0" lang="en-US" sz="180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090302"/>
                <a:ext cx="6019800" cy="2001445"/>
              </a:xfrm>
              <a:prstGeom prst="rect">
                <a:avLst/>
              </a:prstGeom>
              <a:blipFill>
                <a:blip r:embed="rId3"/>
                <a:stretch>
                  <a:fillRect l="-607" t="-1829" b="-3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9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BA2197F6-1785-121A-BB9B-D65F2FDC0679}"/>
              </a:ext>
            </a:extLst>
          </p:cNvPr>
          <p:cNvSpPr/>
          <p:nvPr/>
        </p:nvSpPr>
        <p:spPr>
          <a:xfrm>
            <a:off x="130881" y="630326"/>
            <a:ext cx="5486400" cy="57017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lowchart: Alternate Process 17">
                <a:extLst>
                  <a:ext uri="{FF2B5EF4-FFF2-40B4-BE49-F238E27FC236}">
                    <a16:creationId xmlns:a16="http://schemas.microsoft.com/office/drawing/2014/main" id="{18EE2C58-4965-7EC1-0DE1-316720FD591B}"/>
                  </a:ext>
                </a:extLst>
              </p:cNvPr>
              <p:cNvSpPr/>
              <p:nvPr/>
            </p:nvSpPr>
            <p:spPr>
              <a:xfrm>
                <a:off x="5258718" y="1401003"/>
                <a:ext cx="2518058" cy="570179"/>
              </a:xfrm>
              <a:prstGeom prst="flowChartAlternateProcess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Flowchart: Alternate Process 17">
                <a:extLst>
                  <a:ext uri="{FF2B5EF4-FFF2-40B4-BE49-F238E27FC236}">
                    <a16:creationId xmlns:a16="http://schemas.microsoft.com/office/drawing/2014/main" id="{18EE2C58-4965-7EC1-0DE1-316720FD5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18" y="1401003"/>
                <a:ext cx="2518058" cy="570179"/>
              </a:xfrm>
              <a:prstGeom prst="flowChartAlternateProcess">
                <a:avLst/>
              </a:prstGeom>
              <a:blipFill>
                <a:blip r:embed="rId3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Flowchart: Alternate Process 18">
                <a:extLst>
                  <a:ext uri="{FF2B5EF4-FFF2-40B4-BE49-F238E27FC236}">
                    <a16:creationId xmlns:a16="http://schemas.microsoft.com/office/drawing/2014/main" id="{EC9AB0FE-22C8-1836-19CB-388C49114087}"/>
                  </a:ext>
                </a:extLst>
              </p:cNvPr>
              <p:cNvSpPr/>
              <p:nvPr/>
            </p:nvSpPr>
            <p:spPr>
              <a:xfrm>
                <a:off x="1214825" y="1371779"/>
                <a:ext cx="2518058" cy="570179"/>
              </a:xfrm>
              <a:prstGeom prst="flowChartAlternateProcess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Flowchart: Alternate Process 18">
                <a:extLst>
                  <a:ext uri="{FF2B5EF4-FFF2-40B4-BE49-F238E27FC236}">
                    <a16:creationId xmlns:a16="http://schemas.microsoft.com/office/drawing/2014/main" id="{EC9AB0FE-22C8-1836-19CB-388C49114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825" y="1371779"/>
                <a:ext cx="2518058" cy="570179"/>
              </a:xfrm>
              <a:prstGeom prst="flowChartAlternateProcess">
                <a:avLst/>
              </a:prstGeom>
              <a:blipFill>
                <a:blip r:embed="rId4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9CC7DF-1929-1CF6-6E43-377DCA5C66DE}"/>
                  </a:ext>
                </a:extLst>
              </p:cNvPr>
              <p:cNvSpPr txBox="1"/>
              <p:nvPr/>
            </p:nvSpPr>
            <p:spPr>
              <a:xfrm>
                <a:off x="1196009" y="1976183"/>
                <a:ext cx="3372590" cy="2226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−5&lt;0</m:t>
                    </m:r>
                  </m:oMath>
                </a14:m>
                <a:endParaRPr lang="en-GB" sz="2400" dirty="0"/>
              </a:p>
              <a:p>
                <a:r>
                  <a:rPr lang="en-GB" sz="2400" dirty="0"/>
                  <a:t>               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&lt;0+5</m:t>
                    </m:r>
                  </m:oMath>
                </a14:m>
                <a:endParaRPr lang="en-GB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&lt;5. </m:t>
                      </m:r>
                      <m:f>
                        <m:fPr>
                          <m:ctrlPr>
                            <a:rPr lang="en-GB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&lt; </m:t>
                      </m:r>
                      <m:f>
                        <m:fPr>
                          <m:ctrlPr>
                            <a:rPr lang="en-GB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9CC7DF-1929-1CF6-6E43-377DCA5C6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009" y="1976183"/>
                <a:ext cx="3372590" cy="2226187"/>
              </a:xfrm>
              <a:prstGeom prst="rect">
                <a:avLst/>
              </a:prstGeom>
              <a:blipFill>
                <a:blip r:embed="rId5"/>
                <a:stretch>
                  <a:fillRect l="-2712" t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62200F-D7E4-F43C-525A-8123BBF2F322}"/>
                  </a:ext>
                </a:extLst>
              </p:cNvPr>
              <p:cNvSpPr txBox="1"/>
              <p:nvPr/>
            </p:nvSpPr>
            <p:spPr>
              <a:xfrm>
                <a:off x="5219700" y="2021228"/>
                <a:ext cx="3429000" cy="2227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−7&gt;0</m:t>
                    </m:r>
                  </m:oMath>
                </a14:m>
                <a:endParaRPr lang="en-GB" sz="2400" dirty="0"/>
              </a:p>
              <a:p>
                <a:r>
                  <a:rPr lang="en-GB" sz="2400" dirty="0"/>
                  <a:t>           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&gt;0+</m:t>
                    </m:r>
                  </m:oMath>
                </a14:m>
                <a:r>
                  <a:rPr lang="en-GB" sz="2400" dirty="0"/>
                  <a:t>7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                     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&lt;7. </m:t>
                      </m:r>
                      <m:d>
                        <m:d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2400" dirty="0"/>
              </a:p>
              <a:p>
                <a:r>
                  <a:rPr lang="en-GB" sz="2400" dirty="0"/>
                  <a:t>                     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62200F-D7E4-F43C-525A-8123BBF2F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00" y="2021228"/>
                <a:ext cx="3429000" cy="2227726"/>
              </a:xfrm>
              <a:prstGeom prst="rect">
                <a:avLst/>
              </a:prstGeom>
              <a:blipFill>
                <a:blip r:embed="rId6"/>
                <a:stretch>
                  <a:fillRect l="-2664" t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DD245E1-3200-8B4C-2A5F-73FF2336FAA4}"/>
              </a:ext>
            </a:extLst>
          </p:cNvPr>
          <p:cNvSpPr/>
          <p:nvPr/>
        </p:nvSpPr>
        <p:spPr>
          <a:xfrm>
            <a:off x="129208" y="2038350"/>
            <a:ext cx="1066801" cy="461665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FC5458-1467-5246-C68F-6C48FBE8A05A}"/>
                  </a:ext>
                </a:extLst>
              </p:cNvPr>
              <p:cNvSpPr txBox="1"/>
              <p:nvPr/>
            </p:nvSpPr>
            <p:spPr>
              <a:xfrm>
                <a:off x="246793" y="4025288"/>
                <a:ext cx="4313583" cy="11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FC5458-1467-5246-C68F-6C48FBE8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93" y="4025288"/>
                <a:ext cx="4313583" cy="1168205"/>
              </a:xfrm>
              <a:prstGeom prst="rect">
                <a:avLst/>
              </a:prstGeom>
              <a:blipFill>
                <a:blip r:embed="rId7"/>
                <a:stretch>
                  <a:fillRect l="-2119" t="-4167" r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EED60C-74A9-2955-242D-F1D0DB8B9446}"/>
                  </a:ext>
                </a:extLst>
              </p:cNvPr>
              <p:cNvSpPr txBox="1"/>
              <p:nvPr/>
            </p:nvSpPr>
            <p:spPr>
              <a:xfrm>
                <a:off x="4724400" y="4155427"/>
                <a:ext cx="4419600" cy="1028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&lt; </m:t>
                    </m:r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EED60C-74A9-2955-242D-F1D0DB8B9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155427"/>
                <a:ext cx="4419600" cy="1028551"/>
              </a:xfrm>
              <a:prstGeom prst="rect">
                <a:avLst/>
              </a:prstGeom>
              <a:blipFill>
                <a:blip r:embed="rId8"/>
                <a:stretch>
                  <a:fillRect l="-2069" t="-4762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4495800" y="1468171"/>
            <a:ext cx="0" cy="354197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0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98C4EA-ADE8-F7C0-743B-464536E2A061}"/>
                  </a:ext>
                </a:extLst>
              </p:cNvPr>
              <p:cNvSpPr txBox="1"/>
              <p:nvPr/>
            </p:nvSpPr>
            <p:spPr>
              <a:xfrm>
                <a:off x="228600" y="1145665"/>
                <a:ext cx="8686800" cy="39164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ọi số quyển vở Thanh mua được là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sSup>
                      <m:sSup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+18≤100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100−18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82</m:t>
                    </m:r>
                  </m:oMath>
                </a14:m>
                <a:endParaRPr lang="en-GB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≤ </m:t>
                      </m:r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82</m:t>
                          </m:r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vở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Thanh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11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vở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98C4EA-ADE8-F7C0-743B-464536E2A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5665"/>
                <a:ext cx="8686800" cy="3916457"/>
              </a:xfrm>
              <a:prstGeom prst="rect">
                <a:avLst/>
              </a:prstGeom>
              <a:blipFill>
                <a:blip r:embed="rId2"/>
                <a:stretch>
                  <a:fillRect l="-1474" t="-1713" r="-281" b="-3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BA2197F6-1785-121A-BB9B-D65F2FDC0679}"/>
              </a:ext>
            </a:extLst>
          </p:cNvPr>
          <p:cNvSpPr/>
          <p:nvPr/>
        </p:nvSpPr>
        <p:spPr>
          <a:xfrm>
            <a:off x="304800" y="485929"/>
            <a:ext cx="7027059" cy="534492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6375B-7E51-A590-3A26-14F33B2594A8}"/>
              </a:ext>
            </a:extLst>
          </p:cNvPr>
          <p:cNvSpPr txBox="1"/>
          <p:nvPr/>
        </p:nvSpPr>
        <p:spPr>
          <a:xfrm>
            <a:off x="291253" y="2426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B2458-E114-D886-7CB3-3628F3CA6148}"/>
                  </a:ext>
                </a:extLst>
              </p:cNvPr>
              <p:cNvSpPr txBox="1"/>
              <p:nvPr/>
            </p:nvSpPr>
            <p:spPr>
              <a:xfrm>
                <a:off x="926151" y="646446"/>
                <a:ext cx="821784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Ta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sz="2400" b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B2458-E114-D886-7CB3-3628F3CA6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151" y="646446"/>
                <a:ext cx="8217849" cy="830997"/>
              </a:xfrm>
              <a:prstGeom prst="rect">
                <a:avLst/>
              </a:prstGeom>
              <a:blipFill>
                <a:blip r:embed="rId3"/>
                <a:stretch>
                  <a:fillRect l="-1187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85F42E-C050-4B32-F38C-85C53DC77F32}"/>
                  </a:ext>
                </a:extLst>
              </p:cNvPr>
              <p:cNvSpPr txBox="1"/>
              <p:nvPr/>
            </p:nvSpPr>
            <p:spPr>
              <a:xfrm>
                <a:off x="198687" y="2451960"/>
                <a:ext cx="4373313" cy="267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+5&lt;3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endParaRPr lang="en-GB" sz="240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−5</m:t>
                      </m:r>
                    </m:oMath>
                  </m:oMathPara>
                </a14:m>
                <a:endParaRPr lang="en-GB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&lt;−9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&gt;9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&gt;9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85F42E-C050-4B32-F38C-85C53DC77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87" y="2451960"/>
                <a:ext cx="4373313" cy="2677656"/>
              </a:xfrm>
              <a:prstGeom prst="rect">
                <a:avLst/>
              </a:prstGeom>
              <a:blipFill>
                <a:blip r:embed="rId4"/>
                <a:stretch>
                  <a:fillRect l="-2232" t="-1822" r="-2092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2D5F8A13-ED66-2EDE-E090-C7FD0FCFBC4A}"/>
              </a:ext>
            </a:extLst>
          </p:cNvPr>
          <p:cNvSpPr/>
          <p:nvPr/>
        </p:nvSpPr>
        <p:spPr>
          <a:xfrm>
            <a:off x="14748" y="646446"/>
            <a:ext cx="1066801" cy="461665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2346C10-2900-19B4-6173-4A5B92D59D3E}"/>
              </a:ext>
            </a:extLst>
          </p:cNvPr>
          <p:cNvSpPr/>
          <p:nvPr/>
        </p:nvSpPr>
        <p:spPr>
          <a:xfrm>
            <a:off x="14748" y="1687702"/>
            <a:ext cx="1371600" cy="461665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4F8FE3-BBB7-6853-C349-BA36B9C2E781}"/>
                  </a:ext>
                </a:extLst>
              </p:cNvPr>
              <p:cNvSpPr txBox="1"/>
              <p:nvPr/>
            </p:nvSpPr>
            <p:spPr>
              <a:xfrm>
                <a:off x="4724414" y="2821292"/>
                <a:ext cx="43316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+5≥−4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endParaRPr lang="en-GB" sz="2400" i="1" dirty="0">
                  <a:latin typeface="Cambria Math" panose="02040503050406030204" pitchFamily="18" charset="0"/>
                </a:endParaRPr>
              </a:p>
              <a:p>
                <a:r>
                  <a:rPr lang="en-GB" sz="2400" b="0" dirty="0"/>
                  <a:t>  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endParaRPr lang="en-GB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4F8FE3-BBB7-6853-C349-BA36B9C2E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14" y="2821292"/>
                <a:ext cx="4331635" cy="1938992"/>
              </a:xfrm>
              <a:prstGeom prst="rect">
                <a:avLst/>
              </a:prstGeom>
              <a:blipFill>
                <a:blip r:embed="rId5"/>
                <a:stretch>
                  <a:fillRect l="-2110" t="-2516" r="-844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3A606C-4E72-8B73-33C5-19C8EDFD20E6}"/>
                  </a:ext>
                </a:extLst>
              </p:cNvPr>
              <p:cNvSpPr txBox="1"/>
              <p:nvPr/>
            </p:nvSpPr>
            <p:spPr>
              <a:xfrm>
                <a:off x="1600200" y="1692611"/>
                <a:ext cx="640080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2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+5&lt;3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endParaRPr lang="en-GB" sz="24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r>
                  <a:rPr lang="en-GB" sz="2400" b="0" dirty="0">
                    <a:solidFill>
                      <a:schemeClr val="tx1"/>
                    </a:solidFill>
                  </a:rPr>
                  <a:t>                                        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)−3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+5≥−4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3A606C-4E72-8B73-33C5-19C8EDFD2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692611"/>
                <a:ext cx="6400800" cy="830997"/>
              </a:xfrm>
              <a:prstGeom prst="rect">
                <a:avLst/>
              </a:prstGeom>
              <a:blipFill>
                <a:blip r:embed="rId6"/>
                <a:stretch>
                  <a:fillRect l="-1524" t="-5882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4572000" y="2876550"/>
            <a:ext cx="0" cy="2209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2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227270" y="-19050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85F42E-C050-4B32-F38C-85C53DC77F32}"/>
              </a:ext>
            </a:extLst>
          </p:cNvPr>
          <p:cNvSpPr txBox="1"/>
          <p:nvPr/>
        </p:nvSpPr>
        <p:spPr>
          <a:xfrm>
            <a:off x="86027" y="664748"/>
            <a:ext cx="9210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7,4%/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4F8FE3-BBB7-6853-C349-BA36B9C2E781}"/>
                  </a:ext>
                </a:extLst>
              </p:cNvPr>
              <p:cNvSpPr txBox="1"/>
              <p:nvPr/>
            </p:nvSpPr>
            <p:spPr>
              <a:xfrm>
                <a:off x="16669" y="2232822"/>
                <a:ext cx="9556636" cy="2923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3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Mai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kiệm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Ta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lãi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kiệm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3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 </a:t>
                </a:r>
                <a14:m>
                  <m:oMath xmlns:m="http://schemas.openxmlformats.org/officeDocument/2006/math">
                    <m:r>
                      <a:rPr lang="en-GB" sz="23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0,074</m:t>
                    </m:r>
                    <m:r>
                      <a:rPr lang="en-GB" sz="23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endParaRPr lang="vi-VN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lãi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60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3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0,074</m:t>
                      </m:r>
                      <m:r>
                        <a:rPr lang="en-GB" sz="23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GB" sz="23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en-GB" sz="23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60</m:t>
                      </m:r>
                    </m:oMath>
                  </m:oMathPara>
                </a14:m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300" dirty="0">
                    <a:cs typeface="Times New Roman" panose="02020603050405020304" pitchFamily="18" charset="0"/>
                  </a:rPr>
                  <a:t>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3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3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60:0,074</m:t>
                    </m:r>
                  </m:oMath>
                </a14:m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300" dirty="0">
                    <a:cs typeface="Times New Roman" panose="02020603050405020304" pitchFamily="18" charset="0"/>
                  </a:rPr>
                  <a:t>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3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3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810,81.</m:t>
                    </m:r>
                  </m:oMath>
                </a14:m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Mai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ngân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811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4F8FE3-BBB7-6853-C349-BA36B9C2E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9" y="2232822"/>
                <a:ext cx="9556636" cy="2923877"/>
              </a:xfrm>
              <a:prstGeom prst="rect">
                <a:avLst/>
              </a:prstGeom>
              <a:blipFill>
                <a:blip r:embed="rId3"/>
                <a:stretch>
                  <a:fillRect t="-1667" b="-3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BA2197F6-1785-121A-BB9B-D65F2FDC0679}"/>
              </a:ext>
            </a:extLst>
          </p:cNvPr>
          <p:cNvSpPr/>
          <p:nvPr/>
        </p:nvSpPr>
        <p:spPr>
          <a:xfrm>
            <a:off x="64584" y="2145224"/>
            <a:ext cx="914400" cy="426526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1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B2458-E114-D886-7CB3-3628F3CA6148}"/>
                  </a:ext>
                </a:extLst>
              </p:cNvPr>
              <p:cNvSpPr txBox="1"/>
              <p:nvPr/>
            </p:nvSpPr>
            <p:spPr>
              <a:xfrm>
                <a:off x="2133600" y="591058"/>
                <a:ext cx="67730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2400" b="0" i="1">
                          <a:latin typeface="Cambria Math" panose="02040503050406030204" pitchFamily="18" charset="0"/>
                        </a:rPr>
                        <m:t>) 5</m:t>
                      </m:r>
                      <m:r>
                        <a:rPr lang="en-GB" sz="2400" b="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>
                          <a:latin typeface="Cambria Math" panose="02040503050406030204" pitchFamily="18" charset="0"/>
                        </a:rPr>
                        <m:t>+7&gt;8</m:t>
                      </m:r>
                      <m:r>
                        <a:rPr lang="en-GB" sz="2400" b="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>
                          <a:latin typeface="Cambria Math" panose="02040503050406030204" pitchFamily="18" charset="0"/>
                        </a:rPr>
                        <m:t>−5           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)−4</m:t>
                      </m:r>
                      <m:r>
                        <a:rPr lang="en-GB" sz="2400" b="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dirty="0">
                          <a:latin typeface="Cambria Math" panose="02040503050406030204" pitchFamily="18" charset="0"/>
                        </a:rPr>
                        <m:t>+3≤3</m:t>
                      </m:r>
                      <m:r>
                        <a:rPr lang="en-GB" sz="2400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GB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B2458-E114-D886-7CB3-3628F3CA6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591058"/>
                <a:ext cx="6773097" cy="1200329"/>
              </a:xfrm>
              <a:prstGeom prst="rect">
                <a:avLst/>
              </a:prstGeom>
              <a:blipFill>
                <a:blip r:embed="rId3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85F42E-C050-4B32-F38C-85C53DC77F32}"/>
                  </a:ext>
                </a:extLst>
              </p:cNvPr>
              <p:cNvSpPr txBox="1"/>
              <p:nvPr/>
            </p:nvSpPr>
            <p:spPr>
              <a:xfrm>
                <a:off x="304800" y="1873708"/>
                <a:ext cx="4331635" cy="3046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 </a:t>
                </a: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+7&gt;8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endParaRPr lang="en-GB" sz="2400" i="1" dirty="0">
                  <a:latin typeface="Cambria Math" panose="02040503050406030204" pitchFamily="18" charset="0"/>
                </a:endParaRPr>
              </a:p>
              <a:p>
                <a:r>
                  <a:rPr lang="en-GB" sz="2400" dirty="0"/>
                  <a:t>  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GB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−8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&gt;−5−7</m:t>
                    </m:r>
                  </m:oMath>
                </a14:m>
                <a:endParaRPr lang="en-GB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−12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85F42E-C050-4B32-F38C-85C53DC77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873708"/>
                <a:ext cx="4331635" cy="3046988"/>
              </a:xfrm>
              <a:prstGeom prst="rect">
                <a:avLst/>
              </a:prstGeom>
              <a:blipFill>
                <a:blip r:embed="rId4"/>
                <a:stretch>
                  <a:fillRect l="-2110" t="-1600" r="-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AC5D032A-C98A-85E4-BFD0-92F0AC555382}"/>
              </a:ext>
            </a:extLst>
          </p:cNvPr>
          <p:cNvSpPr/>
          <p:nvPr/>
        </p:nvSpPr>
        <p:spPr>
          <a:xfrm>
            <a:off x="152400" y="651410"/>
            <a:ext cx="1930400" cy="426526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5341B8-A3AE-B36E-2E8A-037D57822BE0}"/>
              </a:ext>
            </a:extLst>
          </p:cNvPr>
          <p:cNvCxnSpPr/>
          <p:nvPr/>
        </p:nvCxnSpPr>
        <p:spPr>
          <a:xfrm>
            <a:off x="4495800" y="2038350"/>
            <a:ext cx="0" cy="2971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934BDC-79CE-9419-4A17-4538F66D4322}"/>
                  </a:ext>
                </a:extLst>
              </p:cNvPr>
              <p:cNvSpPr txBox="1"/>
              <p:nvPr/>
            </p:nvSpPr>
            <p:spPr>
              <a:xfrm>
                <a:off x="4517813" y="1982616"/>
                <a:ext cx="4752392" cy="2829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+3  ≤3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GB" sz="2400" i="1" dirty="0">
                  <a:latin typeface="Cambria Math" panose="02040503050406030204" pitchFamily="18" charset="0"/>
                </a:endParaRPr>
              </a:p>
              <a:p>
                <a:r>
                  <a:rPr lang="en-GB" sz="2400" b="0" dirty="0"/>
                  <a:t>  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endParaRPr lang="en-GB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GB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GB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934BDC-79CE-9419-4A17-4538F66D4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813" y="1982616"/>
                <a:ext cx="4752392" cy="2829172"/>
              </a:xfrm>
              <a:prstGeom prst="rect">
                <a:avLst/>
              </a:prstGeom>
              <a:blipFill>
                <a:blip r:embed="rId5"/>
                <a:stretch>
                  <a:fillRect l="-1923" t="-1724" b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4075090" y="1815147"/>
            <a:ext cx="293531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740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57150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6: BẤT PHƯƠNG TRÌNH BẬC NHẤT MỘT ẨN (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62E7D97-6C26-0A78-47B8-A9D3D9AF7415}"/>
              </a:ext>
            </a:extLst>
          </p:cNvPr>
          <p:cNvSpPr txBox="1"/>
          <p:nvPr/>
        </p:nvSpPr>
        <p:spPr>
          <a:xfrm>
            <a:off x="152400" y="477976"/>
            <a:ext cx="30666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-18034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0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FACF2894-39B4-29B9-7595-3DDB17F91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55851"/>
            <a:ext cx="1295400" cy="728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1594876"/>
                <a:ext cx="89916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Một cửa hàng xe đạp điện, bán một xe đạp điện thu được lợi nhuận 2,8 triệu đồng. Biết số tiền lợi tối đa nhất bằng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20%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 vốn t. Hỏi số vốn t ban đầu của chiếc xe đạp điện tối thiểu là bao nhiêu?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94876"/>
                <a:ext cx="8991600" cy="1200329"/>
              </a:xfrm>
              <a:prstGeom prst="rect">
                <a:avLst/>
              </a:prstGeom>
              <a:blipFill>
                <a:blip r:embed="rId6"/>
                <a:stretch>
                  <a:fillRect l="-1017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914400" y="3300105"/>
                <a:ext cx="3200400" cy="587350"/>
              </a:xfrm>
              <a:prstGeom prst="roundRect">
                <a:avLst/>
              </a:prstGeom>
              <a:solidFill>
                <a:srgbClr val="FFFF66"/>
              </a:solid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</a:t>
                </a: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≤14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triệu đồng</a:t>
                </a: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300105"/>
                <a:ext cx="3200400" cy="587350"/>
              </a:xfrm>
              <a:prstGeom prst="roundRect">
                <a:avLst/>
              </a:prstGeom>
              <a:blipFill>
                <a:blip r:embed="rId7"/>
                <a:stretch>
                  <a:fillRect t="-1010" b="-18182"/>
                </a:stretch>
              </a:blip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4876800" y="3315779"/>
                <a:ext cx="3200400" cy="587350"/>
              </a:xfrm>
              <a:prstGeom prst="roundRect">
                <a:avLst/>
              </a:prstGeom>
              <a:solidFill>
                <a:srgbClr val="FFFF66"/>
              </a:solid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</a:t>
                </a: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≥14</m:t>
                    </m:r>
                  </m:oMath>
                </a14:m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triệu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đồng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315779"/>
                <a:ext cx="3200400" cy="587350"/>
              </a:xfrm>
              <a:prstGeom prst="roundRect">
                <a:avLst/>
              </a:prstGeom>
              <a:blipFill>
                <a:blip r:embed="rId8"/>
                <a:stretch>
                  <a:fillRect t="-2041" b="-18367"/>
                </a:stretch>
              </a:blip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901700" y="4170117"/>
                <a:ext cx="3213100" cy="587350"/>
              </a:xfrm>
              <a:prstGeom prst="roundRect">
                <a:avLst/>
              </a:prstGeom>
              <a:solidFill>
                <a:srgbClr val="FFFF66"/>
              </a:solid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</a:t>
                </a: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=15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triệu đồng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00" y="4170117"/>
                <a:ext cx="3213100" cy="587350"/>
              </a:xfrm>
              <a:prstGeom prst="roundRect">
                <a:avLst/>
              </a:prstGeom>
              <a:blipFill>
                <a:blip r:embed="rId9"/>
                <a:stretch>
                  <a:fillRect b="-20408"/>
                </a:stretch>
              </a:blip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4934372" y="4170117"/>
                <a:ext cx="3142828" cy="587350"/>
              </a:xfrm>
              <a:prstGeom prst="roundRect">
                <a:avLst/>
              </a:prstGeom>
              <a:solidFill>
                <a:srgbClr val="FFFF66"/>
              </a:solid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</a:t>
                </a: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&lt;14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triệu đồng</a:t>
                </a: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372" y="4170117"/>
                <a:ext cx="3142828" cy="587350"/>
              </a:xfrm>
              <a:prstGeom prst="roundRect">
                <a:avLst/>
              </a:prstGeom>
              <a:blipFill>
                <a:blip r:embed="rId10"/>
                <a:stretch>
                  <a:fillRect t="-1020" b="-19388"/>
                </a:stretch>
              </a:blip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62E7D97-6C26-0A78-47B8-A9D3D9AF7415}"/>
              </a:ext>
            </a:extLst>
          </p:cNvPr>
          <p:cNvSpPr txBox="1"/>
          <p:nvPr/>
        </p:nvSpPr>
        <p:spPr>
          <a:xfrm>
            <a:off x="152400" y="977387"/>
            <a:ext cx="5181600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-18034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2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230827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6: BẤT PHƯƠNG TRÌNH BẬC NHẤT MỘT ẨN (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1421877"/>
                <a:ext cx="8229600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20%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 vốn là 2,8 triệu đồng giá vốn của chiếc xe đạp điện là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                       (Triệu đồng)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Vì lợi nhuận tối đa là 20% giá vốn t. 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Nên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≥14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Triệu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đồng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Chọn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B.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21877"/>
                <a:ext cx="8229600" cy="2308324"/>
              </a:xfrm>
              <a:prstGeom prst="rect">
                <a:avLst/>
              </a:prstGeom>
              <a:blipFill>
                <a:blip r:embed="rId4"/>
                <a:stretch>
                  <a:fillRect l="-1111" t="-2111" b="-5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62E7D97-6C26-0A78-47B8-A9D3D9AF7415}"/>
              </a:ext>
            </a:extLst>
          </p:cNvPr>
          <p:cNvSpPr txBox="1"/>
          <p:nvPr/>
        </p:nvSpPr>
        <p:spPr>
          <a:xfrm>
            <a:off x="152400" y="840677"/>
            <a:ext cx="1143000" cy="468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-18034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giải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287684" y="2038350"/>
          <a:ext cx="1676400" cy="770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50680" imgH="393480" progId="Equation.DSMT4">
                  <p:embed/>
                </p:oleObj>
              </mc:Choice>
              <mc:Fallback>
                <p:oleObj name="Equation" r:id="rId5" imgW="850680" imgH="39348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684" y="2038350"/>
                        <a:ext cx="1676400" cy="7705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37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877" y="3579958"/>
            <a:ext cx="5163911" cy="3079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5806038" y="3317867"/>
            <a:ext cx="4223015" cy="3079451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5736079" y="4476189"/>
            <a:ext cx="1197049" cy="775718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585940" y="4489729"/>
            <a:ext cx="1236175" cy="775718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583812" y="4457573"/>
            <a:ext cx="1143874" cy="775718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338364" y="4469733"/>
            <a:ext cx="1343670" cy="775718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22" y="3810117"/>
            <a:ext cx="840991" cy="8409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52023" y="-35140"/>
            <a:ext cx="5239955" cy="3374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8015" y="613430"/>
            <a:ext cx="37079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76" y="1765058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66" y="3893158"/>
            <a:ext cx="440162" cy="718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8577" y="3975652"/>
            <a:ext cx="510683" cy="7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227270" y="25171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85F42E-C050-4B32-F38C-85C53DC77F32}"/>
              </a:ext>
            </a:extLst>
          </p:cNvPr>
          <p:cNvSpPr txBox="1"/>
          <p:nvPr/>
        </p:nvSpPr>
        <p:spPr>
          <a:xfrm>
            <a:off x="152400" y="1047750"/>
            <a:ext cx="87268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Trong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2346C10-2900-19B4-6173-4A5B92D59D3E}"/>
              </a:ext>
            </a:extLst>
          </p:cNvPr>
          <p:cNvSpPr/>
          <p:nvPr/>
        </p:nvSpPr>
        <p:spPr>
          <a:xfrm>
            <a:off x="259443" y="535925"/>
            <a:ext cx="1930400" cy="426526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227270" y="25171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2346C10-2900-19B4-6173-4A5B92D59D3E}"/>
              </a:ext>
            </a:extLst>
          </p:cNvPr>
          <p:cNvSpPr/>
          <p:nvPr/>
        </p:nvSpPr>
        <p:spPr>
          <a:xfrm>
            <a:off x="259443" y="535925"/>
            <a:ext cx="1930400" cy="426526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52B5096-6975-DBBC-DC47-628EE2EFE5BE}"/>
                  </a:ext>
                </a:extLst>
              </p:cNvPr>
              <p:cNvSpPr txBox="1"/>
              <p:nvPr/>
            </p:nvSpPr>
            <p:spPr>
              <a:xfrm>
                <a:off x="457200" y="1011540"/>
                <a:ext cx="8458200" cy="4154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câu trả lời đúng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ứng tuyển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b="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(</a:t>
                </a:r>
                <a:r>
                  <a:rPr lang="en-US" sz="2400" b="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điểm</a:t>
                </a:r>
                <a:r>
                  <a:rPr lang="en-US" sz="2400" b="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).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 câu trả lời sai của ứng tuyển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25−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1.(25−</m:t>
                    </m:r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điểm mà ứng tuyển có được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25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GB" sz="2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5+2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−1.</m:t>
                    </m:r>
                    <m:d>
                      <m:dPr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25−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=5+2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−25+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−20</m:t>
                    </m:r>
                  </m:oMath>
                </a14:m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tuyển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vòng trong thì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−20≥25 </m:t>
                    </m:r>
                  </m:oMath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       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≥45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15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sơ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tuyển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52B5096-6975-DBBC-DC47-628EE2EFE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011540"/>
                <a:ext cx="8458200" cy="4154984"/>
              </a:xfrm>
              <a:prstGeom prst="rect">
                <a:avLst/>
              </a:prstGeom>
              <a:blipFill>
                <a:blip r:embed="rId3"/>
                <a:stretch>
                  <a:fillRect l="-1081" t="-1173" b="-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2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40" name="Picture 36" descr="OPL20U25GSXzBJYl68kk8uQGfFKzs7yb1M4KJWUiLk6ZEvGF+qCIPSnY57AbBFCvTW2023.18.8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27" y="345792"/>
            <a:ext cx="2913957" cy="226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OPL20U25GSXzBJYl68kk8uQGfFKzs7yb1M4KJWUiLk6ZEvGF+qCIPSnY57AbBFCvTW2023.18.8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33" y="2056432"/>
            <a:ext cx="3076612" cy="5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OPL20U25GSXzBJYl68kk8uQGfFKzs7yb1M4KJWUiLk6ZEvGF+qCIPSnY57AbBFCvTW2023.18.8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58" y="2461322"/>
            <a:ext cx="2767012" cy="19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descr="OPL20U25GSXzBJYl68kk8uQGfFKzs7yb1M4KJWUiLk6ZEvGF+qCIPSnY57AbBFCvTW2023.18.85+K4lPs7H94VUqPe2XwIsfPRnrXQE//QTEXxb8/8N4CNc6FpgZahzpTjFhMzSA7T/nHJa11DE8Ng2TP3iAmRczFlmslSuUNOgUeb6yRvs0="/>
          <p:cNvSpPr/>
          <p:nvPr/>
        </p:nvSpPr>
        <p:spPr>
          <a:xfrm>
            <a:off x="126765" y="1792759"/>
            <a:ext cx="1399523" cy="10562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 descr="OPL20U25GSXzBJYl68kk8uQGfFKzs7yb1M4KJWUiLk6ZEvGF+qCIPSnY57AbBFCvTW2023.18.85+K4lPs7H94VUqPe2XwIsfPRnrXQE//QTEXxb8/8N4CNc6FpgZahzpTjFhMzSA7T/nHJa11DE8Ng2TP3iAmRczFlmslSuUNOgUeb6yRvs0="/>
          <p:cNvSpPr txBox="1"/>
          <p:nvPr/>
        </p:nvSpPr>
        <p:spPr>
          <a:xfrm>
            <a:off x="53334" y="1941008"/>
            <a:ext cx="1546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 PHƯƠNG TRÌNH BẬC NHẤT MỘT ẨN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 descr="OPL20U25GSXzBJYl68kk8uQGfFKzs7yb1M4KJWUiLk6ZEvGF+qCIPSnY57AbBFCvTW2023.18.85+K4lPs7H94VUqPe2XwIsfPRnrXQE//QTEXxb8/8N4CNc6FpgZahzpTjFhMzSA7T/nHJa11DE8Ng2TP3iAmRczFlmslSuUNOgUeb6yRvs0="/>
          <p:cNvSpPr txBox="1"/>
          <p:nvPr/>
        </p:nvSpPr>
        <p:spPr>
          <a:xfrm rot="19230974">
            <a:off x="1676735" y="106147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60321" y="79508"/>
                <a:ext cx="5908938" cy="122764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5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v"/>
                </a:pP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ất phương trình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ẩn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GB" i="1" kern="100" dirty="0">
                  <a:solidFill>
                    <a:srgbClr val="0000FF"/>
                  </a:solidFill>
                  <a:latin typeface="Cambria Math" panose="020405030504060302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&lt;0 (</m:t>
                    </m:r>
                  </m:oMath>
                </a14:m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&gt;0</m:t>
                    </m:r>
                    <m:r>
                      <a:rPr lang="en-GB" b="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≤0; 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kern="1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a, b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21" y="79508"/>
                <a:ext cx="5908938" cy="1227644"/>
              </a:xfrm>
              <a:prstGeom prst="rect">
                <a:avLst/>
              </a:prstGeom>
              <a:blipFill>
                <a:blip r:embed="rId5"/>
                <a:stretch>
                  <a:fillRect l="-619" t="-995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137232" y="1453623"/>
                <a:ext cx="4843793" cy="227523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GB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GB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&lt;−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GB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GB" b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b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GB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GB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b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b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GB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vi-V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232" y="1453623"/>
                <a:ext cx="4843793" cy="2275238"/>
              </a:xfrm>
              <a:prstGeom prst="rect">
                <a:avLst/>
              </a:prstGeom>
              <a:blipFill>
                <a:blip r:embed="rId6"/>
                <a:stretch>
                  <a:fillRect l="-1134" t="-1337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554824" y="1871766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giải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923945" y="3765361"/>
                <a:ext cx="6236079" cy="133882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sang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kia.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dạng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(Hoặc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(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945" y="3765361"/>
                <a:ext cx="6236079" cy="1338828"/>
              </a:xfrm>
              <a:prstGeom prst="rect">
                <a:avLst/>
              </a:prstGeom>
              <a:blipFill>
                <a:blip r:embed="rId7"/>
                <a:stretch>
                  <a:fillRect l="-684" b="-3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 rot="2051648" flipH="1">
            <a:off x="1229667" y="3142181"/>
            <a:ext cx="187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Bất PT đưa được về bậc nhất một ẩn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765" y="113528"/>
            <a:ext cx="2836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-17929" y="0"/>
            <a:ext cx="3127811" cy="58321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12" grpId="0" animBg="1"/>
      <p:bldP spid="13" grpId="0"/>
      <p:bldP spid="14" grpId="0" animBg="1"/>
      <p:bldP spid="16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Ngôi nhà hoạt hình, phim hoạt hình png | Klipartz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1239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76200" y="440661"/>
            <a:ext cx="8763000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HOẠT ĐỘNG 5: HƯỚNG DẪN HỌC Ở 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3050470" y="1381527"/>
            <a:ext cx="58910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 lại các dạng toán đã học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 bài tập cuối bài</a:t>
            </a: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56"/>
            <a:ext cx="6858000" cy="514099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27" y="339609"/>
            <a:ext cx="6564086" cy="431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6774" y="1277085"/>
            <a:ext cx="52195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40" y="4408864"/>
            <a:ext cx="1155848" cy="4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32" y="0"/>
            <a:ext cx="6871568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860" y="2988372"/>
            <a:ext cx="6191250" cy="3692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5278829" y="3425214"/>
            <a:ext cx="4455958" cy="3249315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94" y="-21741"/>
            <a:ext cx="619681" cy="6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88" y="-2488"/>
            <a:ext cx="586082" cy="6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61" y="-41687"/>
            <a:ext cx="593440" cy="6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01" y="-11638"/>
            <a:ext cx="565377" cy="6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92" y="2964832"/>
            <a:ext cx="7146357" cy="288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1710637" y="1452142"/>
            <a:ext cx="2667462" cy="1978780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359897" y="4441536"/>
            <a:ext cx="1141776" cy="698422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324764" y="4449213"/>
            <a:ext cx="1144486" cy="698422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240758" y="4429971"/>
            <a:ext cx="1200912" cy="698422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218581" y="4444767"/>
            <a:ext cx="1141393" cy="698422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34" y="3732907"/>
            <a:ext cx="887380" cy="8873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54" y="3973039"/>
            <a:ext cx="440162" cy="7185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04" y="4013903"/>
            <a:ext cx="506993" cy="636788"/>
          </a:xfrm>
          <a:prstGeom prst="rect">
            <a:avLst/>
          </a:prstGeom>
        </p:spPr>
      </p:pic>
      <p:sp>
        <p:nvSpPr>
          <p:cNvPr id="2" name="Arrow: Right 1">
            <a:hlinkClick r:id="rId25" action="ppaction://hlinksldjump"/>
            <a:extLst>
              <a:ext uri="{FF2B5EF4-FFF2-40B4-BE49-F238E27FC236}">
                <a16:creationId xmlns:a16="http://schemas.microsoft.com/office/drawing/2014/main" id="{FB25C3BD-9540-CEDC-5726-6337771CBEA3}"/>
              </a:ext>
            </a:extLst>
          </p:cNvPr>
          <p:cNvSpPr/>
          <p:nvPr/>
        </p:nvSpPr>
        <p:spPr>
          <a:xfrm>
            <a:off x="8458200" y="4551197"/>
            <a:ext cx="533400" cy="3065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9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56"/>
            <a:ext cx="6858000" cy="514099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16" y="4700588"/>
            <a:ext cx="1038900" cy="4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4252"/>
            <a:ext cx="7620000" cy="2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0927" y="980130"/>
            <a:ext cx="550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nào sau đâykhông là bất phương trình bậc nhất một ẩn?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1876289" y="2821451"/>
                <a:ext cx="2304628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−3&gt;0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289" y="2821451"/>
                <a:ext cx="2304628" cy="587350"/>
              </a:xfrm>
              <a:prstGeom prst="roundRect">
                <a:avLst/>
              </a:prstGeom>
              <a:blipFill>
                <a:blip r:embed="rId10"/>
                <a:stretch>
                  <a:fillRect t="-2041" b="-18367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4981168" y="3584362"/>
                <a:ext cx="2286542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+5≥0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168" y="3584362"/>
                <a:ext cx="2286542" cy="587350"/>
              </a:xfrm>
              <a:prstGeom prst="roundRect">
                <a:avLst/>
              </a:prstGeom>
              <a:blipFill>
                <a:blip r:embed="rId11"/>
                <a:stretch>
                  <a:fillRect l="-2653" b="-12245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1869653" y="3567949"/>
                <a:ext cx="2311263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53" y="3567949"/>
                <a:ext cx="2311263" cy="587350"/>
              </a:xfrm>
              <a:prstGeom prst="roundRect">
                <a:avLst/>
              </a:prstGeom>
              <a:blipFill>
                <a:blip r:embed="rId12"/>
                <a:stretch>
                  <a:fillRect t="-4040" b="-21212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4934371" y="2800350"/>
                <a:ext cx="2333339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−10≤0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371" y="2800350"/>
                <a:ext cx="2333339" cy="587350"/>
              </a:xfrm>
              <a:prstGeom prst="roundRect">
                <a:avLst/>
              </a:prstGeom>
              <a:blipFill>
                <a:blip r:embed="rId13"/>
                <a:stretch>
                  <a:fillRect l="-3117" t="-1010" b="-18182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3" y="4196466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386965" y="3890652"/>
            <a:ext cx="567813" cy="28129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825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825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825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825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432241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5867" y="4201840"/>
            <a:ext cx="67683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6876" y="4727921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653" y="4533461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42352" y="4552165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654294" y="453130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3325843" y="4313697"/>
            <a:ext cx="1438761" cy="857423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88272" y="1639870"/>
            <a:ext cx="457200" cy="457200"/>
          </a:xfrm>
          <a:prstGeom prst="rect">
            <a:avLst/>
          </a:prstGeom>
        </p:spPr>
      </p:pic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81264" y="3384332"/>
            <a:ext cx="457200" cy="457200"/>
          </a:xfrm>
          <a:prstGeom prst="rect">
            <a:avLst/>
          </a:prstGeom>
        </p:spPr>
      </p:pic>
      <p:pic>
        <p:nvPicPr>
          <p:cNvPr id="5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14635" y="3973528"/>
            <a:ext cx="457200" cy="457200"/>
          </a:xfrm>
          <a:prstGeom prst="rect">
            <a:avLst/>
          </a:prstGeom>
        </p:spPr>
      </p:pic>
      <p:pic>
        <p:nvPicPr>
          <p:cNvPr id="5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98774" y="4697152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12">
                <a:extLst>
                  <a:ext uri="{FF2B5EF4-FFF2-40B4-BE49-F238E27FC236}">
                    <a16:creationId xmlns:a16="http://schemas.microsoft.com/office/drawing/2014/main" id="{369ED573-C7F2-CC43-D3F5-288A3B3568AA}"/>
                  </a:ext>
                </a:extLst>
              </p:cNvPr>
              <p:cNvSpPr/>
              <p:nvPr/>
            </p:nvSpPr>
            <p:spPr>
              <a:xfrm>
                <a:off x="4924289" y="2800350"/>
                <a:ext cx="2333339" cy="587350"/>
              </a:xfrm>
              <a:prstGeom prst="roundRect">
                <a:avLst/>
              </a:prstGeom>
              <a:solidFill>
                <a:srgbClr val="66FF33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−10≤0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ounded Rectangle 12">
                <a:extLst>
                  <a:ext uri="{FF2B5EF4-FFF2-40B4-BE49-F238E27FC236}">
                    <a16:creationId xmlns:a16="http://schemas.microsoft.com/office/drawing/2014/main" id="{369ED573-C7F2-CC43-D3F5-288A3B3568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289" y="2800350"/>
                <a:ext cx="2333339" cy="587350"/>
              </a:xfrm>
              <a:prstGeom prst="roundRect">
                <a:avLst/>
              </a:prstGeom>
              <a:blipFill>
                <a:blip r:embed="rId17"/>
                <a:stretch>
                  <a:fillRect l="-3117" t="-1010" b="-18182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7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7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5303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5303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49" grpId="0" animBg="1"/>
      <p:bldP spid="4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45" y="-45215"/>
            <a:ext cx="6858000" cy="514099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16" y="4700588"/>
            <a:ext cx="1038900" cy="4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24" y="168757"/>
            <a:ext cx="6483075" cy="2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31679" y="1038173"/>
                <a:ext cx="47871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 defTabSz="685800"/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−6≥0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679" y="1038173"/>
                <a:ext cx="4787133" cy="830997"/>
              </a:xfrm>
              <a:prstGeom prst="rect">
                <a:avLst/>
              </a:prstGeom>
              <a:blipFill>
                <a:blip r:embed="rId11"/>
                <a:stretch>
                  <a:fillRect l="-1019" t="-5839" r="-764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3" y="4196466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386965" y="3882072"/>
            <a:ext cx="567813" cy="28129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432241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5867" y="4313697"/>
            <a:ext cx="67683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6876" y="4727921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653" y="4533461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42352" y="4552165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654294" y="453130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2443786" y="3905639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88272" y="1639870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ounded Rectangle 55"/>
              <p:cNvSpPr/>
              <p:nvPr/>
            </p:nvSpPr>
            <p:spPr>
              <a:xfrm>
                <a:off x="2955612" y="2826349"/>
                <a:ext cx="1595963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B.</a:t>
                </a:r>
                <a:r>
                  <a:rPr lang="en-GB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≥−3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6" name="Rounded 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12" y="2826349"/>
                <a:ext cx="1595963" cy="587350"/>
              </a:xfrm>
              <a:prstGeom prst="roundRect">
                <a:avLst/>
              </a:prstGeom>
              <a:blipFill>
                <a:blip r:embed="rId15"/>
                <a:stretch>
                  <a:fillRect l="-3409" t="-1020" b="-1938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/>
              <p:cNvSpPr/>
              <p:nvPr/>
            </p:nvSpPr>
            <p:spPr>
              <a:xfrm>
                <a:off x="6464117" y="2826349"/>
                <a:ext cx="137160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400" dirty="0">
                    <a:solidFill>
                      <a:srgbClr val="0000FF"/>
                    </a:solidFill>
                    <a:latin typeface="Calibri" panose="020F0502020204030204"/>
                  </a:rPr>
                  <a:t>D.</a:t>
                </a:r>
                <a:r>
                  <a:rPr lang="en-GB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7" name="Rounded 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117" y="2826349"/>
                <a:ext cx="1371600" cy="587350"/>
              </a:xfrm>
              <a:prstGeom prst="roundRect">
                <a:avLst/>
              </a:prstGeom>
              <a:blipFill>
                <a:blip r:embed="rId16"/>
                <a:stretch>
                  <a:fillRect l="-1762" b="-11224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/>
              <p:cNvSpPr/>
              <p:nvPr/>
            </p:nvSpPr>
            <p:spPr>
              <a:xfrm>
                <a:off x="4822046" y="2807583"/>
                <a:ext cx="137160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400" dirty="0">
                    <a:solidFill>
                      <a:srgbClr val="0000FF"/>
                    </a:solidFill>
                    <a:latin typeface="Calibri" panose="020F0502020204030204"/>
                  </a:rPr>
                  <a:t>C.</a:t>
                </a:r>
                <a:r>
                  <a:rPr lang="en-GB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8" name="Rounded 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046" y="2807583"/>
                <a:ext cx="1371600" cy="587350"/>
              </a:xfrm>
              <a:prstGeom prst="roundRect">
                <a:avLst/>
              </a:prstGeom>
              <a:blipFill>
                <a:blip r:embed="rId17"/>
                <a:stretch>
                  <a:fillRect b="-12245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ĐA A"/>
              <p:cNvSpPr/>
              <p:nvPr/>
            </p:nvSpPr>
            <p:spPr>
              <a:xfrm>
                <a:off x="1289325" y="2816286"/>
                <a:ext cx="137160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≥3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9" name="ĐA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325" y="2816286"/>
                <a:ext cx="1371600" cy="587350"/>
              </a:xfrm>
              <a:prstGeom prst="roundRect">
                <a:avLst/>
              </a:prstGeom>
              <a:blipFill>
                <a:blip r:embed="rId18"/>
                <a:stretch>
                  <a:fillRect l="-5286" t="-1020" b="-1938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8745" y="3333751"/>
            <a:ext cx="457200" cy="457200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8745" y="3933683"/>
            <a:ext cx="457200" cy="457200"/>
          </a:xfrm>
          <a:prstGeom prst="rect">
            <a:avLst/>
          </a:prstGeom>
        </p:spPr>
      </p:pic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2884" y="4657307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819A724-E38B-2841-373E-05C6F9480CCA}"/>
                  </a:ext>
                </a:extLst>
              </p:cNvPr>
              <p:cNvSpPr/>
              <p:nvPr/>
            </p:nvSpPr>
            <p:spPr>
              <a:xfrm>
                <a:off x="4346174" y="3562351"/>
                <a:ext cx="3000511" cy="109495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400" b="1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giải: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−6≥0</m:t>
                    </m:r>
                  </m:oMath>
                </a14:m>
                <a:endPara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≥6 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      </m:t>
                      </m:r>
                      <m:r>
                        <m:rPr>
                          <m:sty m:val="p"/>
                        </m:rPr>
                        <a:rPr lang="en-US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x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≥</m:t>
                      </m:r>
                      <m:r>
                        <a:rPr kumimoji="0" lang="en-GB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819A724-E38B-2841-373E-05C6F9480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174" y="3562351"/>
                <a:ext cx="3000511" cy="1094956"/>
              </a:xfrm>
              <a:prstGeom prst="roundRect">
                <a:avLst/>
              </a:prstGeom>
              <a:blipFill>
                <a:blip r:embed="rId19"/>
                <a:stretch>
                  <a:fillRect t="-7692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58">
                <a:extLst>
                  <a:ext uri="{FF2B5EF4-FFF2-40B4-BE49-F238E27FC236}">
                    <a16:creationId xmlns:a16="http://schemas.microsoft.com/office/drawing/2014/main" id="{C86AD211-EEA0-E0A0-8846-464E8536B42F}"/>
                  </a:ext>
                </a:extLst>
              </p:cNvPr>
              <p:cNvSpPr/>
              <p:nvPr/>
            </p:nvSpPr>
            <p:spPr>
              <a:xfrm>
                <a:off x="1289325" y="2822600"/>
                <a:ext cx="1371600" cy="587350"/>
              </a:xfrm>
              <a:prstGeom prst="roundRect">
                <a:avLst/>
              </a:prstGeom>
              <a:solidFill>
                <a:srgbClr val="66FF33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≥3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ounded Rectangle 58">
                <a:extLst>
                  <a:ext uri="{FF2B5EF4-FFF2-40B4-BE49-F238E27FC236}">
                    <a16:creationId xmlns:a16="http://schemas.microsoft.com/office/drawing/2014/main" id="{C86AD211-EEA0-E0A0-8846-464E8536B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325" y="2822600"/>
                <a:ext cx="1371600" cy="587350"/>
              </a:xfrm>
              <a:prstGeom prst="roundRect">
                <a:avLst/>
              </a:prstGeom>
              <a:blipFill>
                <a:blip r:embed="rId20"/>
                <a:stretch>
                  <a:fillRect l="-5286" t="-1020" b="-1938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468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7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7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5303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5303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9" grpId="0"/>
      <p:bldP spid="49" grpId="0" animBg="1"/>
      <p:bldP spid="49" grpId="1" animBg="1"/>
      <p:bldP spid="56" grpId="0" animBg="1"/>
      <p:bldP spid="57" grpId="0" animBg="1"/>
      <p:bldP spid="58" grpId="0" animBg="1"/>
      <p:bldP spid="59" grpId="0" animBg="1"/>
      <p:bldP spid="7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71" y="122200"/>
            <a:ext cx="6858000" cy="514099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16" y="4700588"/>
            <a:ext cx="1038900" cy="4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74" y="168757"/>
            <a:ext cx="6482742" cy="2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63355" y="1145794"/>
                <a:ext cx="47871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3.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 defTabSz="685800"/>
                <a14:m>
                  <m:oMath xmlns:m="http://schemas.openxmlformats.org/officeDocument/2006/math">
                    <m:r>
                      <a:rPr lang="en-GB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+12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355" y="1145794"/>
                <a:ext cx="4787133" cy="830997"/>
              </a:xfrm>
              <a:prstGeom prst="rect">
                <a:avLst/>
              </a:prstGeom>
              <a:blipFill>
                <a:blip r:embed="rId11"/>
                <a:stretch>
                  <a:fillRect l="-891" t="-5882" r="-763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3" y="4196466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386965" y="3882072"/>
            <a:ext cx="567813" cy="28129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432241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5867" y="4313697"/>
            <a:ext cx="67683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6876" y="4727921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653" y="4533461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42352" y="4552165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654294" y="453130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2168529" y="3415174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88272" y="1639870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ounded Rectangle 54"/>
              <p:cNvSpPr/>
              <p:nvPr/>
            </p:nvSpPr>
            <p:spPr>
              <a:xfrm>
                <a:off x="1338124" y="2715607"/>
                <a:ext cx="1633675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A.</a:t>
                </a:r>
                <a:r>
                  <a:rPr lang="en-GB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&gt;−4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5" name="Rounded 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124" y="2715607"/>
                <a:ext cx="1633675" cy="587350"/>
              </a:xfrm>
              <a:prstGeom prst="roundRect">
                <a:avLst/>
              </a:prstGeom>
              <a:blipFill>
                <a:blip r:embed="rId15"/>
                <a:stretch>
                  <a:fillRect l="-2974" b="-19192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/>
              <p:cNvSpPr/>
              <p:nvPr/>
            </p:nvSpPr>
            <p:spPr>
              <a:xfrm>
                <a:off x="3166925" y="2734581"/>
                <a:ext cx="1633675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3000" dirty="0">
                    <a:solidFill>
                      <a:srgbClr val="0000FF"/>
                    </a:solidFill>
                    <a:latin typeface="Calibri" panose="020F0502020204030204"/>
                  </a:rPr>
                  <a:t>B.</a:t>
                </a:r>
                <a:r>
                  <a:rPr lang="en-GB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30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4" name="Rounded 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925" y="2734581"/>
                <a:ext cx="1633675" cy="587350"/>
              </a:xfrm>
              <a:prstGeom prst="roundRect">
                <a:avLst/>
              </a:prstGeom>
              <a:blipFill>
                <a:blip r:embed="rId16"/>
                <a:stretch>
                  <a:fillRect l="-5185" t="-8163" b="-2857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/>
              <p:cNvSpPr/>
              <p:nvPr/>
            </p:nvSpPr>
            <p:spPr>
              <a:xfrm>
                <a:off x="4953000" y="2734581"/>
                <a:ext cx="137160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3000" dirty="0">
                    <a:solidFill>
                      <a:srgbClr val="0000FF"/>
                    </a:solidFill>
                    <a:latin typeface="Calibri" panose="020F0502020204030204"/>
                  </a:rPr>
                  <a:t>C.</a:t>
                </a:r>
                <a:r>
                  <a:rPr lang="en-GB" sz="32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&lt;4</m:t>
                    </m:r>
                  </m:oMath>
                </a14:m>
                <a:endParaRPr lang="en-US" sz="30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5" name="Rounded 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734581"/>
                <a:ext cx="1371600" cy="587350"/>
              </a:xfrm>
              <a:prstGeom prst="roundRect">
                <a:avLst/>
              </a:prstGeom>
              <a:blipFill>
                <a:blip r:embed="rId17"/>
                <a:stretch>
                  <a:fillRect l="-7930" t="-8163" b="-2857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ĐA Đúng"/>
              <p:cNvSpPr/>
              <p:nvPr/>
            </p:nvSpPr>
            <p:spPr>
              <a:xfrm>
                <a:off x="6553200" y="2734657"/>
                <a:ext cx="137160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D.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&gt;4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6" name="ĐA Đúng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2734657"/>
                <a:ext cx="1371600" cy="587350"/>
              </a:xfrm>
              <a:prstGeom prst="roundRect">
                <a:avLst/>
              </a:prstGeom>
              <a:blipFill>
                <a:blip r:embed="rId18"/>
                <a:stretch>
                  <a:fillRect l="-4846" t="-1020" b="-1938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93943" y="3258761"/>
            <a:ext cx="457200" cy="457200"/>
          </a:xfrm>
          <a:prstGeom prst="rect">
            <a:avLst/>
          </a:prstGeom>
        </p:spPr>
      </p:pic>
      <p:pic>
        <p:nvPicPr>
          <p:cNvPr id="6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27314" y="3847958"/>
            <a:ext cx="457200" cy="457200"/>
          </a:xfrm>
          <a:prstGeom prst="rect">
            <a:avLst/>
          </a:prstGeom>
        </p:spPr>
      </p:pic>
      <p:pic>
        <p:nvPicPr>
          <p:cNvPr id="7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11453" y="4571582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E3E3D6D0-D3BB-57A0-2D60-CF886FCF2087}"/>
                  </a:ext>
                </a:extLst>
              </p:cNvPr>
              <p:cNvSpPr/>
              <p:nvPr/>
            </p:nvSpPr>
            <p:spPr>
              <a:xfrm>
                <a:off x="2788294" y="3548226"/>
                <a:ext cx="3957659" cy="148859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400" b="1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giải: </a:t>
                </a:r>
                <a14:m>
                  <m:oMath xmlns:m="http://schemas.openxmlformats.org/officeDocument/2006/math"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+12&lt;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  </m:t>
                      </m:r>
                      <m:r>
                        <a:rPr lang="en-GB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GB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GB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−3</m:t>
                      </m:r>
                      <m:r>
                        <m:rPr>
                          <m:sty m:val="p"/>
                        </m:rPr>
                        <a:rPr lang="en-US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x</m:t>
                      </m:r>
                      <m:r>
                        <a:rPr kumimoji="0" lang="en-GB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&lt;−12</m:t>
                      </m:r>
                    </m:oMath>
                  </m:oMathPara>
                </a14:m>
                <a:endPara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&gt;4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E3E3D6D0-D3BB-57A0-2D60-CF886FCF2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294" y="3548226"/>
                <a:ext cx="3957659" cy="1488592"/>
              </a:xfrm>
              <a:prstGeom prst="roundRect">
                <a:avLst/>
              </a:prstGeom>
              <a:blipFill>
                <a:blip r:embed="rId19"/>
                <a:stretch>
                  <a:fillRect l="-307" t="-5285"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65">
                <a:extLst>
                  <a:ext uri="{FF2B5EF4-FFF2-40B4-BE49-F238E27FC236}">
                    <a16:creationId xmlns:a16="http://schemas.microsoft.com/office/drawing/2014/main" id="{E64F5248-FAC1-6160-D8AA-B30C403E5125}"/>
                  </a:ext>
                </a:extLst>
              </p:cNvPr>
              <p:cNvSpPr/>
              <p:nvPr/>
            </p:nvSpPr>
            <p:spPr>
              <a:xfrm>
                <a:off x="6562258" y="2724150"/>
                <a:ext cx="1371600" cy="587350"/>
              </a:xfrm>
              <a:prstGeom prst="roundRect">
                <a:avLst/>
              </a:prstGeom>
              <a:solidFill>
                <a:srgbClr val="66FF33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D.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&gt;4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ounded Rectangle 65">
                <a:extLst>
                  <a:ext uri="{FF2B5EF4-FFF2-40B4-BE49-F238E27FC236}">
                    <a16:creationId xmlns:a16="http://schemas.microsoft.com/office/drawing/2014/main" id="{E64F5248-FAC1-6160-D8AA-B30C403E5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58" y="2724150"/>
                <a:ext cx="1371600" cy="587350"/>
              </a:xfrm>
              <a:prstGeom prst="roundRect">
                <a:avLst/>
              </a:prstGeom>
              <a:blipFill>
                <a:blip r:embed="rId20"/>
                <a:stretch>
                  <a:fillRect l="-4846" t="-1020" b="-1938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52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7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73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73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5303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5303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5" grpId="0" animBg="1"/>
      <p:bldP spid="64" grpId="0" animBg="1"/>
      <p:bldP spid="65" grpId="0" animBg="1"/>
      <p:bldP spid="66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4099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16" y="4700588"/>
            <a:ext cx="1038900" cy="4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21232"/>
            <a:ext cx="6876116" cy="25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41180" y="630051"/>
                <a:ext cx="47871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4.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 defTabSz="685800"/>
                <a14:m>
                  <m:oMath xmlns:m="http://schemas.openxmlformats.org/officeDocument/2006/math">
                    <m:r>
                      <a:rPr lang="en-GB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−7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−15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180" y="630051"/>
                <a:ext cx="4787133" cy="830997"/>
              </a:xfrm>
              <a:prstGeom prst="rect">
                <a:avLst/>
              </a:prstGeom>
              <a:blipFill>
                <a:blip r:embed="rId12"/>
                <a:stretch>
                  <a:fillRect l="-891" t="-5839" r="-763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3" y="4196466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386965" y="3882072"/>
            <a:ext cx="567813" cy="28129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432241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70253" y="4307906"/>
            <a:ext cx="67683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6876" y="4727921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653" y="4533461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42352" y="4552165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654294" y="453130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2443786" y="3905639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88272" y="1639870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ounded Rectangle 50"/>
              <p:cNvSpPr/>
              <p:nvPr/>
            </p:nvSpPr>
            <p:spPr>
              <a:xfrm>
                <a:off x="6849996" y="2043564"/>
                <a:ext cx="177165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−22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ounded 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996" y="2043564"/>
                <a:ext cx="1771650" cy="587350"/>
              </a:xfrm>
              <a:prstGeom prst="roundRect">
                <a:avLst/>
              </a:prstGeom>
              <a:blipFill>
                <a:blip r:embed="rId16"/>
                <a:stretch>
                  <a:fillRect l="-3425" b="-1010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/>
              <p:cNvSpPr/>
              <p:nvPr/>
            </p:nvSpPr>
            <p:spPr>
              <a:xfrm>
                <a:off x="2734309" y="2034714"/>
                <a:ext cx="1800438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ounded 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309" y="2034714"/>
                <a:ext cx="1800438" cy="587350"/>
              </a:xfrm>
              <a:prstGeom prst="roundRect">
                <a:avLst/>
              </a:prstGeom>
              <a:blipFill>
                <a:blip r:embed="rId17"/>
                <a:stretch>
                  <a:fillRect l="-3367" b="-11224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ounded Rectangle 52"/>
              <p:cNvSpPr/>
              <p:nvPr/>
            </p:nvSpPr>
            <p:spPr>
              <a:xfrm>
                <a:off x="4809933" y="2043564"/>
                <a:ext cx="177165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−22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ounded 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933" y="2043564"/>
                <a:ext cx="1771650" cy="587350"/>
              </a:xfrm>
              <a:prstGeom prst="roundRect">
                <a:avLst/>
              </a:prstGeom>
              <a:blipFill>
                <a:blip r:embed="rId18"/>
                <a:stretch>
                  <a:fillRect l="-3413" b="-1010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ĐA Đúng"/>
              <p:cNvSpPr/>
              <p:nvPr/>
            </p:nvSpPr>
            <p:spPr>
              <a:xfrm>
                <a:off x="656896" y="2060600"/>
                <a:ext cx="177165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ĐA Đúng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6" y="2060600"/>
                <a:ext cx="1771650" cy="587350"/>
              </a:xfrm>
              <a:prstGeom prst="roundRect">
                <a:avLst/>
              </a:prstGeom>
              <a:blipFill>
                <a:blip r:embed="rId19"/>
                <a:stretch>
                  <a:fillRect l="-3425" b="-11224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93943" y="3258761"/>
            <a:ext cx="457200" cy="457200"/>
          </a:xfrm>
          <a:prstGeom prst="rect">
            <a:avLst/>
          </a:prstGeom>
        </p:spPr>
      </p:pic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27314" y="3847958"/>
            <a:ext cx="457200" cy="4572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11453" y="4571582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B0B9BDD-43ED-0DE2-BB32-D633DCE609AC}"/>
                  </a:ext>
                </a:extLst>
              </p:cNvPr>
              <p:cNvSpPr/>
              <p:nvPr/>
            </p:nvSpPr>
            <p:spPr>
              <a:xfrm>
                <a:off x="2529730" y="2834128"/>
                <a:ext cx="4072554" cy="21049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400" b="1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giải: </a:t>
                </a:r>
                <a14:m>
                  <m:oMath xmlns:m="http://schemas.openxmlformats.org/officeDocument/2006/math"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−7&lt;−15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    5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GB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</m:t>
                      </m:r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−15+7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5</m:t>
                      </m:r>
                      <m:r>
                        <m:rPr>
                          <m:sty m:val="p"/>
                        </m:rPr>
                        <a:rPr lang="en-US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x</m:t>
                      </m:r>
                      <m:r>
                        <a:rPr kumimoji="0" lang="en-GB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&lt;−8</m:t>
                      </m:r>
                    </m:oMath>
                  </m:oMathPara>
                </a14:m>
                <a:endPara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GB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B0B9BDD-43ED-0DE2-BB32-D633DCE60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730" y="2834128"/>
                <a:ext cx="4072554" cy="2104904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A Đúng">
                <a:extLst>
                  <a:ext uri="{FF2B5EF4-FFF2-40B4-BE49-F238E27FC236}">
                    <a16:creationId xmlns:a16="http://schemas.microsoft.com/office/drawing/2014/main" id="{A2B41016-A3EA-C77A-16BA-0FD1B71A0F43}"/>
                  </a:ext>
                </a:extLst>
              </p:cNvPr>
              <p:cNvSpPr/>
              <p:nvPr/>
            </p:nvSpPr>
            <p:spPr>
              <a:xfrm>
                <a:off x="666750" y="2060600"/>
                <a:ext cx="1771650" cy="587350"/>
              </a:xfrm>
              <a:prstGeom prst="roundRect">
                <a:avLst/>
              </a:prstGeom>
              <a:solidFill>
                <a:srgbClr val="66FF33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ĐA Đúng">
                <a:extLst>
                  <a:ext uri="{FF2B5EF4-FFF2-40B4-BE49-F238E27FC236}">
                    <a16:creationId xmlns:a16="http://schemas.microsoft.com/office/drawing/2014/main" id="{A2B41016-A3EA-C77A-16BA-0FD1B71A0F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50" y="2060600"/>
                <a:ext cx="1771650" cy="587350"/>
              </a:xfrm>
              <a:prstGeom prst="roundRect">
                <a:avLst/>
              </a:prstGeom>
              <a:blipFill>
                <a:blip r:embed="rId21"/>
                <a:stretch>
                  <a:fillRect l="-3072" b="-11224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2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7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5303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" grpId="0"/>
      <p:bldP spid="49" grpId="0" animBg="1"/>
      <p:bldP spid="49" grpId="1" animBg="1"/>
      <p:bldP spid="51" grpId="0" animBg="1"/>
      <p:bldP spid="52" grpId="0" animBg="1"/>
      <p:bldP spid="53" grpId="0" animBg="1"/>
      <p:bldP spid="54" grpId="0" animBg="1"/>
      <p:bldP spid="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778651" y="1428750"/>
            <a:ext cx="577709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</a:t>
            </a:r>
          </a:p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 NHẤT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579350" y="590550"/>
            <a:ext cx="243880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4807</TotalTime>
  <Words>1990</Words>
  <Application>Microsoft Office PowerPoint</Application>
  <PresentationFormat>On-screen Show (16:9)</PresentationFormat>
  <Paragraphs>214</Paragraphs>
  <Slides>25</Slides>
  <Notes>17</Notes>
  <HiddenSlides>0</HiddenSlides>
  <MMClips>17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Cambria Math</vt:lpstr>
      <vt:lpstr>Times New Roman</vt:lpstr>
      <vt:lpstr>Tw Cen MT</vt:lpstr>
      <vt:lpstr>Wingdings</vt:lpstr>
      <vt:lpstr>Custom Design</vt:lpstr>
      <vt:lpstr>2_Office Theme</vt:lpstr>
      <vt:lpstr>3_Office Theme</vt:lpstr>
      <vt:lpstr>1_Office Theme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Thảo My</cp:lastModifiedBy>
  <cp:revision>456</cp:revision>
  <dcterms:created xsi:type="dcterms:W3CDTF">2021-07-22T17:31:00Z</dcterms:created>
  <dcterms:modified xsi:type="dcterms:W3CDTF">2025-10-09T09:29:37Z</dcterms:modified>
</cp:coreProperties>
</file>