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7" r:id="rId2"/>
    <p:sldId id="268" r:id="rId3"/>
    <p:sldId id="259" r:id="rId4"/>
    <p:sldId id="384" r:id="rId5"/>
    <p:sldId id="306" r:id="rId6"/>
    <p:sldId id="258" r:id="rId7"/>
    <p:sldId id="389" r:id="rId8"/>
    <p:sldId id="390" r:id="rId9"/>
    <p:sldId id="391" r:id="rId10"/>
    <p:sldId id="392" r:id="rId11"/>
    <p:sldId id="393" r:id="rId12"/>
    <p:sldId id="313" r:id="rId13"/>
    <p:sldId id="312" r:id="rId14"/>
    <p:sldId id="272" r:id="rId15"/>
    <p:sldId id="378" r:id="rId16"/>
    <p:sldId id="279" r:id="rId17"/>
    <p:sldId id="394" r:id="rId18"/>
    <p:sldId id="379" r:id="rId19"/>
    <p:sldId id="330" r:id="rId20"/>
    <p:sldId id="386" r:id="rId21"/>
    <p:sldId id="467" r:id="rId22"/>
    <p:sldId id="297" r:id="rId23"/>
    <p:sldId id="296" r:id="rId24"/>
    <p:sldId id="294" r:id="rId25"/>
    <p:sldId id="298" r:id="rId26"/>
    <p:sldId id="471" r:id="rId27"/>
    <p:sldId id="265" r:id="rId28"/>
    <p:sldId id="326" r:id="rId29"/>
  </p:sldIdLst>
  <p:sldSz cx="18288000" cy="1028700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Palatino Linotype" panose="020405020505050303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7" autoAdjust="0"/>
    <p:restoredTop sz="94628" autoAdjust="0"/>
  </p:normalViewPr>
  <p:slideViewPr>
    <p:cSldViewPr>
      <p:cViewPr varScale="1">
        <p:scale>
          <a:sx n="55" d="100"/>
          <a:sy n="55" d="100"/>
        </p:scale>
        <p:origin x="614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9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9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12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5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6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50.png"/><Relationship Id="rId5" Type="http://schemas.openxmlformats.org/officeDocument/2006/relationships/image" Target="../media/image46.png"/><Relationship Id="rId10" Type="http://schemas.openxmlformats.org/officeDocument/2006/relationships/image" Target="../media/image540.png"/><Relationship Id="rId4" Type="http://schemas.openxmlformats.org/officeDocument/2006/relationships/image" Target="../media/image29.png"/><Relationship Id="rId9" Type="http://schemas.openxmlformats.org/officeDocument/2006/relationships/image" Target="../media/image5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1.png"/><Relationship Id="rId7" Type="http://schemas.openxmlformats.org/officeDocument/2006/relationships/image" Target="../media/image47.png"/><Relationship Id="rId12" Type="http://schemas.openxmlformats.org/officeDocument/2006/relationships/image" Target="../media/image6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2.png"/><Relationship Id="rId5" Type="http://schemas.openxmlformats.org/officeDocument/2006/relationships/image" Target="../media/image46.png"/><Relationship Id="rId10" Type="http://schemas.openxmlformats.org/officeDocument/2006/relationships/image" Target="../media/image61.png"/><Relationship Id="rId4" Type="http://schemas.openxmlformats.org/officeDocument/2006/relationships/image" Target="../media/image29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slide" Target="slide25.xml"/><Relationship Id="rId3" Type="http://schemas.openxmlformats.org/officeDocument/2006/relationships/image" Target="../media/image51.png"/><Relationship Id="rId7" Type="http://schemas.openxmlformats.org/officeDocument/2006/relationships/slide" Target="slide22.xml"/><Relationship Id="rId12" Type="http://schemas.openxmlformats.org/officeDocument/2006/relationships/image" Target="../media/image6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slide" Target="slide24.xml"/><Relationship Id="rId5" Type="http://schemas.openxmlformats.org/officeDocument/2006/relationships/image" Target="../media/image55.png"/><Relationship Id="rId15" Type="http://schemas.openxmlformats.org/officeDocument/2006/relationships/slide" Target="slide26.xml"/><Relationship Id="rId10" Type="http://schemas.openxmlformats.org/officeDocument/2006/relationships/image" Target="../media/image65.png"/><Relationship Id="rId4" Type="http://schemas.openxmlformats.org/officeDocument/2006/relationships/image" Target="../media/image54.png"/><Relationship Id="rId9" Type="http://schemas.openxmlformats.org/officeDocument/2006/relationships/slide" Target="slide23.xml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slide" Target="slide2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slide" Target="slide21.xml"/><Relationship Id="rId4" Type="http://schemas.openxmlformats.org/officeDocument/2006/relationships/image" Target="../media/image69.svg"/><Relationship Id="rId9" Type="http://schemas.openxmlformats.org/officeDocument/2006/relationships/image" Target="../media/image7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slide" Target="slide2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slide" Target="slide21.xml"/><Relationship Id="rId4" Type="http://schemas.openxmlformats.org/officeDocument/2006/relationships/image" Target="../media/image69.svg"/><Relationship Id="rId9" Type="http://schemas.openxmlformats.org/officeDocument/2006/relationships/image" Target="../media/image7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slide" Target="slide2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slide" Target="slide21.xml"/><Relationship Id="rId4" Type="http://schemas.openxmlformats.org/officeDocument/2006/relationships/image" Target="../media/image69.svg"/><Relationship Id="rId9" Type="http://schemas.openxmlformats.org/officeDocument/2006/relationships/image" Target="../media/image7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slide" Target="slide23.xml"/><Relationship Id="rId12" Type="http://schemas.openxmlformats.org/officeDocument/2006/relationships/image" Target="../media/image7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60.png"/><Relationship Id="rId5" Type="http://schemas.openxmlformats.org/officeDocument/2006/relationships/slide" Target="slide21.xml"/><Relationship Id="rId10" Type="http://schemas.openxmlformats.org/officeDocument/2006/relationships/image" Target="../media/image75.png"/><Relationship Id="rId4" Type="http://schemas.openxmlformats.org/officeDocument/2006/relationships/image" Target="../media/image69.svg"/><Relationship Id="rId9" Type="http://schemas.openxmlformats.org/officeDocument/2006/relationships/image" Target="../media/image7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34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5.emf"/><Relationship Id="rId18" Type="http://schemas.openxmlformats.org/officeDocument/2006/relationships/oleObject" Target="../embeddings/oleObject7.bin"/><Relationship Id="rId3" Type="http://schemas.openxmlformats.org/officeDocument/2006/relationships/image" Target="../media/image21.png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27.emf"/><Relationship Id="rId2" Type="http://schemas.openxmlformats.org/officeDocument/2006/relationships/image" Target="../media/image20.png"/><Relationship Id="rId16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4.emf"/><Relationship Id="rId5" Type="http://schemas.openxmlformats.org/officeDocument/2006/relationships/image" Target="../media/image4.svg"/><Relationship Id="rId15" Type="http://schemas.openxmlformats.org/officeDocument/2006/relationships/image" Target="../media/image26.e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28.emf"/><Relationship Id="rId4" Type="http://schemas.openxmlformats.org/officeDocument/2006/relationships/image" Target="../media/image3.png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TOÁN MỞ ĐẦU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914375" y="1695646"/>
            <a:ext cx="15595889" cy="6060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118,81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2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98241" y="351983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B8A0F4-C406-A143-8FF7-48D966EBB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15" y="563675"/>
            <a:ext cx="13411200" cy="930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64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4320095" y="3314700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9912229" y="3498963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6.28; 6.32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6.34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7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432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64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nl-NL" sz="53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CHỮA BÀI TẬP CUỐI BÀI HỌC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63" y="4305300"/>
            <a:ext cx="11916667" cy="5981700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679594" y="4533899"/>
            <a:ext cx="16928811" cy="490321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55830" y="1079232"/>
            <a:ext cx="11828586" cy="3810821"/>
            <a:chOff x="6850285" y="38100"/>
            <a:chExt cx="5189315" cy="1908072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6850285" y="161108"/>
              <a:ext cx="4677537" cy="1785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1F497D"/>
                  </a:solidFill>
                  <a:latin typeface="Arial"/>
                  <a:ea typeface="Arial"/>
                  <a:cs typeface="Arial"/>
                  <a:sym typeface="Arial"/>
                </a:rPr>
                <a:t>MỘT SỐ CÔNG THỨC TRONG BÀI TOÁN CHUYỂN ĐỘNG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031759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14763" y="4890053"/>
                <a:ext cx="16383000" cy="416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S: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v: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t: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( x: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xuôi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ng: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n: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t: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S =….t		…=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v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num>
                      <m:den>
                        <m:r>
                          <a:rPr lang="vi-VN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800" baseline="-250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63" y="4890053"/>
                <a:ext cx="16383000" cy="4164217"/>
              </a:xfrm>
              <a:prstGeom prst="rect">
                <a:avLst/>
              </a:prstGeom>
              <a:blipFill>
                <a:blip r:embed="rId6"/>
                <a:stretch>
                  <a:fillRect l="-46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C7CBC03-E360-5A4B-B78C-89769FEC35DA}"/>
              </a:ext>
            </a:extLst>
          </p:cNvPr>
          <p:cNvSpPr txBox="1"/>
          <p:nvPr/>
        </p:nvSpPr>
        <p:spPr>
          <a:xfrm>
            <a:off x="1828800" y="7124700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CB5D4-BFA0-C349-9DEF-4EFD8559F3A0}"/>
              </a:ext>
            </a:extLst>
          </p:cNvPr>
          <p:cNvSpPr txBox="1"/>
          <p:nvPr/>
        </p:nvSpPr>
        <p:spPr>
          <a:xfrm>
            <a:off x="3698630" y="7113032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D1C66D-3A5F-B844-AA80-1A35DA2CEDC4}"/>
              </a:ext>
            </a:extLst>
          </p:cNvPr>
          <p:cNvSpPr txBox="1"/>
          <p:nvPr/>
        </p:nvSpPr>
        <p:spPr>
          <a:xfrm>
            <a:off x="7010400" y="6832125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C9F44-3E92-3D42-8D55-74301E1C336E}"/>
              </a:ext>
            </a:extLst>
          </p:cNvPr>
          <p:cNvSpPr txBox="1"/>
          <p:nvPr/>
        </p:nvSpPr>
        <p:spPr>
          <a:xfrm>
            <a:off x="7045569" y="7424870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72649F-C407-0942-AA6F-8E9A1C6A5836}"/>
              </a:ext>
            </a:extLst>
          </p:cNvPr>
          <p:cNvSpPr txBox="1"/>
          <p:nvPr/>
        </p:nvSpPr>
        <p:spPr>
          <a:xfrm>
            <a:off x="10310446" y="7170679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80F9C8-5645-0941-84CB-265037093F44}"/>
              </a:ext>
            </a:extLst>
          </p:cNvPr>
          <p:cNvSpPr txBox="1"/>
          <p:nvPr/>
        </p:nvSpPr>
        <p:spPr>
          <a:xfrm>
            <a:off x="14220437" y="7133294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x-none" sz="3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82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742877" y="595838"/>
            <a:ext cx="2068378" cy="79624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6.28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344400" y="2316489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0462" y="458383"/>
            <a:ext cx="15851138" cy="2598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360m</a:t>
            </a:r>
            <a:r>
              <a:rPr lang="en-US" sz="3600" kern="100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3m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4m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3600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0" y="8711175"/>
            <a:ext cx="18288000" cy="1653993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220551" y="7887726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/>
              <p:nvPr/>
            </p:nvSpPr>
            <p:spPr>
              <a:xfrm>
                <a:off x="921007" y="3261109"/>
                <a:ext cx="16194496" cy="6520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(m)(x &gt; 4)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4m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– 4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(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 – 4)(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+ 3) = 360.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= 24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24m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15m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07" y="3261109"/>
                <a:ext cx="16194496" cy="6520952"/>
              </a:xfrm>
              <a:prstGeom prst="rect">
                <a:avLst/>
              </a:prstGeom>
              <a:blipFill>
                <a:blip r:embed="rId6"/>
                <a:stretch>
                  <a:fillRect l="-1097" b="-23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457201" y="233956"/>
            <a:ext cx="1676400" cy="794744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6.29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1506200" y="1615462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7954" y="73655"/>
            <a:ext cx="16244427" cy="162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1 200 000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1 452 000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0" y="8711175"/>
            <a:ext cx="18288000" cy="1739493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311190" y="7403080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2381" y="6395693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/>
              <p:nvPr/>
            </p:nvSpPr>
            <p:spPr>
              <a:xfrm>
                <a:off x="457201" y="1897325"/>
                <a:ext cx="17533026" cy="8340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x%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x &gt; 0 )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1200000 + 1200000.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1200000 + 12000x (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1200000 + 12000x + ( 1200000 + 12000x ).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1200000 + 24000x + 120x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1200000 + 24000x + 120x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1452000</a:t>
                </a: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+ 200x – 2100 = 0</a:t>
                </a: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p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−2100</m:t>
                        </m:r>
                      </m:e>
                    </m: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=12100; </m:t>
                    </m:r>
                    <m:rad>
                      <m:radPr>
                        <m:degHide m:val="on"/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ra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ad>
                      <m:radPr>
                        <m:degHide m:val="on"/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12100</m:t>
                        </m:r>
                      </m:e>
                    </m:ra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=110 </m:t>
                    </m:r>
                  </m:oMath>
                </a14:m>
                <a:endParaRPr lang="en-US" sz="32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−100+110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 </m:t>
                    </m:r>
                    <m:d>
                      <m:d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TM</m:t>
                        </m:r>
                        <m: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</m:t>
                        </m:r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</m: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−100−110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=−210 (</m:t>
                    </m:r>
                    <m:r>
                      <m:rPr>
                        <m:sty m:val="p"/>
                      </m:rP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lo</m:t>
                    </m:r>
                    <m: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10%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1897325"/>
                <a:ext cx="17533026" cy="8340681"/>
              </a:xfrm>
              <a:prstGeom prst="rect">
                <a:avLst/>
              </a:prstGeom>
              <a:blipFill>
                <a:blip r:embed="rId6"/>
                <a:stretch>
                  <a:fillRect l="-869" r="-290" b="-152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869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9906000" y="3275123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933158" y="4226421"/>
            <a:ext cx="8686800" cy="75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0 )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154400" y="8191500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7315190" y="419192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09149" y="241078"/>
            <a:ext cx="1502974" cy="820400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5802" y="130510"/>
            <a:ext cx="15923854" cy="389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100km/h.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1200km.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7">
                <a:extLst>
                  <a:ext uri="{FF2B5EF4-FFF2-40B4-BE49-F238E27FC236}">
                    <a16:creationId xmlns:a16="http://schemas.microsoft.com/office/drawing/2014/main" id="{FDB5B38F-5633-2047-8E67-A9A16D69D0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8043999"/>
                  </p:ext>
                </p:extLst>
              </p:nvPr>
            </p:nvGraphicFramePr>
            <p:xfrm>
              <a:off x="2460636" y="5809380"/>
              <a:ext cx="1376996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378332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đi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về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7">
                <a:extLst>
                  <a:ext uri="{FF2B5EF4-FFF2-40B4-BE49-F238E27FC236}">
                    <a16:creationId xmlns:a16="http://schemas.microsoft.com/office/drawing/2014/main" id="{FDB5B38F-5633-2047-8E67-A9A16D69D0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8043999"/>
                  </p:ext>
                </p:extLst>
              </p:nvPr>
            </p:nvGraphicFramePr>
            <p:xfrm>
              <a:off x="2460636" y="5809380"/>
              <a:ext cx="1376996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378332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đi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8"/>
                          <a:stretch>
                            <a:fillRect l="-254902" t="-118421" r="-980" b="-1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về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8"/>
                          <a:stretch>
                            <a:fillRect l="-254902" t="-218421" r="-980" b="-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1600200" y="8693604"/>
                <a:ext cx="13868400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+1,6+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8693604"/>
                <a:ext cx="13868400" cy="1174296"/>
              </a:xfrm>
              <a:prstGeom prst="rect">
                <a:avLst/>
              </a:prstGeom>
              <a:blipFill>
                <a:blip r:embed="rId9"/>
                <a:stretch>
                  <a:fillRect l="-1189" b="-319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C645C6E-F074-E14F-A51F-992B47C8F237}"/>
              </a:ext>
            </a:extLst>
          </p:cNvPr>
          <p:cNvSpPr txBox="1"/>
          <p:nvPr/>
        </p:nvSpPr>
        <p:spPr>
          <a:xfrm>
            <a:off x="1950743" y="5009611"/>
            <a:ext cx="41452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1,6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19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15973615" y="1832482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859000" y="7288675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6548381" y="408131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09149" y="241078"/>
            <a:ext cx="1502974" cy="820400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3352800" y="511541"/>
                <a:ext cx="13868400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+1,6+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511541"/>
                <a:ext cx="13868400" cy="1174296"/>
              </a:xfrm>
              <a:prstGeom prst="rect">
                <a:avLst/>
              </a:prstGeom>
              <a:blipFill rotWithShape="0">
                <a:blip r:embed="rId8"/>
                <a:stretch>
                  <a:fillRect l="-1099" b="-36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8319349" y="1782548"/>
                <a:ext cx="5057321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num>
                      <m:den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349" y="1782548"/>
                <a:ext cx="5057321" cy="1174296"/>
              </a:xfrm>
              <a:prstGeom prst="rect">
                <a:avLst/>
              </a:prstGeom>
              <a:blipFill rotWithShape="0">
                <a:blip r:embed="rId9"/>
                <a:stretch>
                  <a:fillRect l="-3136" b="-36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8419047" y="3053555"/>
                <a:ext cx="697335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=&gt; 11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−4900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−300000=0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9047" y="3053555"/>
                <a:ext cx="6973353" cy="830997"/>
              </a:xfrm>
              <a:prstGeom prst="rect">
                <a:avLst/>
              </a:prstGeom>
              <a:blipFill rotWithShape="0">
                <a:blip r:embed="rId10"/>
                <a:stretch>
                  <a:fillRect l="-2185" b="-12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5105400" y="3619500"/>
                <a:ext cx="11049000" cy="1005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p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(−</m:t>
                        </m:r>
                        <m:r>
                          <a:rPr lang="vi-VN" sz="32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2450</m:t>
                        </m:r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vi-VN" sz="32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2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vi-VN" sz="3200" b="0" i="0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vi-VN" sz="32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300000</m:t>
                    </m:r>
                  </m:oMath>
                </a14:m>
                <a:r>
                  <a:rPr lang="vi-VN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= </a:t>
                </a:r>
                <a:r>
                  <a:rPr lang="vi-VN" sz="36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9302500;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360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vi-VN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rad>
                  </m:oMath>
                </a14:m>
                <a:r>
                  <a:rPr lang="vi-VN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= 3050 </a:t>
                </a:r>
                <a:endParaRPr lang="en-US" sz="36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619500"/>
                <a:ext cx="11049000" cy="1005660"/>
              </a:xfrm>
              <a:prstGeom prst="rect">
                <a:avLst/>
              </a:prstGeom>
              <a:blipFill rotWithShape="0">
                <a:blip r:embed="rId11"/>
                <a:stretch>
                  <a:fillRect l="-1435" b="-115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3212122" y="4560333"/>
                <a:ext cx="14726861" cy="2662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−2450</m:t>
                            </m:r>
                          </m:e>
                        </m:d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+3050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=500</m:t>
                    </m:r>
                  </m:oMath>
                </a14:m>
                <a:r>
                  <a:rPr lang="en-US" sz="3600" b="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(TMĐK)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			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−2450</m:t>
                            </m:r>
                          </m:e>
                        </m:d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−3050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3600" b="0" i="0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−600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(</a:t>
                </a:r>
                <a:r>
                  <a:rPr lang="en-US" sz="3600" kern="1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122" y="4560333"/>
                <a:ext cx="14726861" cy="2662780"/>
              </a:xfrm>
              <a:prstGeom prst="rect">
                <a:avLst/>
              </a:prstGeom>
              <a:blipFill rotWithShape="0">
                <a:blip r:embed="rId12"/>
                <a:stretch>
                  <a:fillRect l="-10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C5E11576-542E-5B43-89C0-DDDABD133851}"/>
              </a:ext>
            </a:extLst>
          </p:cNvPr>
          <p:cNvSpPr/>
          <p:nvPr/>
        </p:nvSpPr>
        <p:spPr>
          <a:xfrm>
            <a:off x="3389671" y="7406294"/>
            <a:ext cx="8192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500km/h  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223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0A0F43-2461-0C1D-2D3D-5DE79721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082293" y="2962351"/>
            <a:ext cx="19130906" cy="1240642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4524071" y="3065070"/>
            <a:ext cx="1869800" cy="1035204"/>
            <a:chOff x="7837953" y="780143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96940" y="780143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52600" y="5674779"/>
            <a:ext cx="1150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x + 10 (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524071" y="7379839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7005471" y="1318465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52600" y="226264"/>
            <a:ext cx="1883974" cy="814504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9303" y="3343"/>
            <a:ext cx="159238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1500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1320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030200" y="4100274"/>
                <a:ext cx="411070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&lt; 1500 ) </a:t>
                </a:r>
                <a:endParaRPr lang="vi-VN" sz="3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0200" y="4100274"/>
                <a:ext cx="4110705" cy="584775"/>
              </a:xfrm>
              <a:prstGeom prst="rect">
                <a:avLst/>
              </a:prstGeom>
              <a:blipFill rotWithShape="0">
                <a:blip r:embed="rId8"/>
                <a:stretch>
                  <a:fillRect l="-3858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52600" y="4567338"/>
                <a:ext cx="11811000" cy="1151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xưởng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may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xong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áo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hoạch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1500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567338"/>
                <a:ext cx="11811000" cy="1151469"/>
              </a:xfrm>
              <a:prstGeom prst="rect">
                <a:avLst/>
              </a:prstGeom>
              <a:blipFill rotWithShape="0">
                <a:blip r:embed="rId9"/>
                <a:stretch>
                  <a:fillRect l="-1342" r="-5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99303" y="6307275"/>
                <a:ext cx="10240297" cy="1140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xưởng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may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tế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1320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den>
                    </m:f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6307275"/>
                <a:ext cx="10240297" cy="1140890"/>
              </a:xfrm>
              <a:prstGeom prst="rect">
                <a:avLst/>
              </a:prstGeom>
              <a:blipFill rotWithShape="0">
                <a:blip r:embed="rId10"/>
                <a:stretch>
                  <a:fillRect l="-1488" r="-5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769806" y="3924300"/>
            <a:ext cx="15923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 x (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799303" y="7325397"/>
                <a:ext cx="8868697" cy="1152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1500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1320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den>
                    </m:f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7325397"/>
                <a:ext cx="8868697" cy="1152175"/>
              </a:xfrm>
              <a:prstGeom prst="rect">
                <a:avLst/>
              </a:prstGeom>
              <a:blipFill rotWithShape="0">
                <a:blip r:embed="rId11"/>
                <a:stretch>
                  <a:fillRect l="-171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799303" y="8353526"/>
                <a:ext cx="1237485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=100 </m:t>
                    </m:r>
                    <m:d>
                      <m:d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𝑇𝑀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d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=−50 (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𝐿𝑜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8353526"/>
                <a:ext cx="12374857" cy="830997"/>
              </a:xfrm>
              <a:prstGeom prst="rect">
                <a:avLst/>
              </a:prstGeom>
              <a:blipFill rotWithShape="0">
                <a:blip r:embed="rId12"/>
                <a:stretch>
                  <a:fillRect l="-1232" b="-116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772264" y="9140495"/>
            <a:ext cx="11791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8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14" grpId="0"/>
      <p:bldP spid="19" grpId="0"/>
      <p:bldP spid="22" grpId="0"/>
      <p:bldP spid="23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86200" y="1193338"/>
            <a:ext cx="10167940" cy="212009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1543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LẬT MẢNH GHÉP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000497"/>
            <a:ext cx="12523891" cy="6286503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929499" y="647701"/>
            <a:ext cx="16444101" cy="9067799"/>
            <a:chOff x="0" y="-20529"/>
            <a:chExt cx="4545209" cy="2319820"/>
          </a:xfrm>
        </p:grpSpPr>
        <p:sp>
          <p:nvSpPr>
            <p:cNvPr id="11" name="Freeform 3"/>
            <p:cNvSpPr/>
            <p:nvPr/>
          </p:nvSpPr>
          <p:spPr>
            <a:xfrm>
              <a:off x="0" y="-20529"/>
              <a:ext cx="4545209" cy="2319820"/>
            </a:xfrm>
            <a:custGeom>
              <a:avLst/>
              <a:gdLst/>
              <a:ahLst/>
              <a:cxnLst/>
              <a:rect l="l" t="t" r="r" b="b"/>
              <a:pathLst>
                <a:path w="4545209" h="2319820">
                  <a:moveTo>
                    <a:pt x="4465791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240402"/>
                  </a:lnTo>
                  <a:cubicBezTo>
                    <a:pt x="43699" y="2240402"/>
                    <a:pt x="79418" y="2275741"/>
                    <a:pt x="79418" y="2319820"/>
                  </a:cubicBezTo>
                  <a:lnTo>
                    <a:pt x="4465791" y="2319820"/>
                  </a:lnTo>
                  <a:cubicBezTo>
                    <a:pt x="4465791" y="2276121"/>
                    <a:pt x="4501130" y="2240402"/>
                    <a:pt x="4545209" y="2240402"/>
                  </a:cubicBezTo>
                  <a:lnTo>
                    <a:pt x="4545209" y="79418"/>
                  </a:lnTo>
                  <a:cubicBezTo>
                    <a:pt x="4501509" y="79418"/>
                    <a:pt x="4465791" y="44079"/>
                    <a:pt x="4465791" y="0"/>
                  </a:cubicBezTo>
                  <a:close/>
                </a:path>
              </a:pathLst>
            </a:custGeom>
            <a:solidFill>
              <a:srgbClr val="F7DFD9"/>
            </a:solidFill>
            <a:ln w="38100" cap="sq">
              <a:solidFill>
                <a:srgbClr val="6C3428"/>
              </a:solidFill>
              <a:prstDash val="solid"/>
              <a:miter/>
            </a:ln>
          </p:spPr>
        </p:sp>
        <p:sp>
          <p:nvSpPr>
            <p:cNvPr id="12" name="TextBox 4"/>
            <p:cNvSpPr txBox="1"/>
            <p:nvPr/>
          </p:nvSpPr>
          <p:spPr>
            <a:xfrm>
              <a:off x="38100" y="0"/>
              <a:ext cx="7366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2332" y="1024654"/>
            <a:ext cx="15844871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4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bước giải một bài toán bằng cách lập phương trình</a:t>
            </a:r>
            <a:endParaRPr lang="en-US" sz="4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1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.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Lập phương trình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Chọn ẩn số và đặt điều kiện thích hợp cho ẩn số;</a:t>
            </a:r>
            <a:endParaRPr lang="en-US" sz="38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Biểu diễn các đại lượng chưa biết theo ẩn và các đại lượng đã biết;</a:t>
            </a:r>
            <a:endParaRPr lang="en-US" sz="38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Lập phương trình biểu thị mối quan hệ giữa các đại lượng.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2.</a:t>
            </a:r>
            <a:r>
              <a:rPr lang="da-DK" sz="3800" b="1" i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Giải phương trình</a:t>
            </a:r>
            <a:endParaRPr lang="en-US" sz="38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3.</a:t>
            </a:r>
            <a:r>
              <a:rPr lang="da-DK" sz="3800" b="1" i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Trả lời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: Kiểm tra xem trong các nghiệm của phương trình, nghiệm nào thỏa mãn điều kiện của ẩn, nghiệm nào không, rồi kết luận.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885" y="0"/>
            <a:ext cx="242109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79" y="9057622"/>
            <a:ext cx="16002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095500"/>
            <a:ext cx="16535400" cy="74676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10s. Sau 10s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uat_choi_va_cach_thuc_choimoi_hoc_sinh_se_co_4761d37c-a5a2-44cd-b4e3-5d4991094479">
            <a:hlinkClick r:id="" action="ppaction://media"/>
            <a:extLst>
              <a:ext uri="{FF2B5EF4-FFF2-40B4-BE49-F238E27FC236}">
                <a16:creationId xmlns:a16="http://schemas.microsoft.com/office/drawing/2014/main" id="{CB62E67E-114C-D4F3-BF90-54E4984C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60961" y="8343900"/>
            <a:ext cx="1414053" cy="14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5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8DE2E47F-611D-CE63-39F9-A6331DE73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026" y="3792251"/>
            <a:ext cx="7596325" cy="46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1" y="2624686"/>
            <a:ext cx="5998985" cy="417917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188" y="1645166"/>
            <a:ext cx="5962406" cy="415173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715" y="4771658"/>
            <a:ext cx="5998985" cy="415173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847" y="5778612"/>
            <a:ext cx="5980695" cy="41883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75E17D-2FA8-675C-5266-98BD584616C6}"/>
              </a:ext>
            </a:extLst>
          </p:cNvPr>
          <p:cNvSpPr txBox="1"/>
          <p:nvPr/>
        </p:nvSpPr>
        <p:spPr>
          <a:xfrm>
            <a:off x="4736601" y="278230"/>
            <a:ext cx="10655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TRÒ CHƠI:  LẬT MẢNH GHÉP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6BCD7E-DB7E-3F63-9C06-E3898B8E3B20}"/>
              </a:ext>
            </a:extLst>
          </p:cNvPr>
          <p:cNvSpPr txBox="1"/>
          <p:nvPr/>
        </p:nvSpPr>
        <p:spPr>
          <a:xfrm>
            <a:off x="5727258" y="1110103"/>
            <a:ext cx="7717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 là một ngày đặc biệt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89208" y="6766542"/>
            <a:ext cx="7697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9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4" name="Picture 6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600" y="2624994"/>
            <a:ext cx="5998985" cy="417917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3188" y="1634394"/>
            <a:ext cx="5962406" cy="4151736"/>
          </a:xfrm>
          <a:prstGeom prst="rect">
            <a:avLst/>
          </a:prstGeom>
        </p:spPr>
      </p:pic>
      <p:pic>
        <p:nvPicPr>
          <p:cNvPr id="66" name="Picture 6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0798" y="5789282"/>
            <a:ext cx="5980695" cy="4188315"/>
          </a:xfrm>
          <a:prstGeom prst="rect">
            <a:avLst/>
          </a:prstGeom>
        </p:spPr>
      </p:pic>
      <p:pic>
        <p:nvPicPr>
          <p:cNvPr id="67" name="Picture 6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1144" y="4782328"/>
            <a:ext cx="5998985" cy="4151736"/>
          </a:xfrm>
          <a:prstGeom prst="rect">
            <a:avLst/>
          </a:prstGeom>
        </p:spPr>
      </p:pic>
      <p:sp>
        <p:nvSpPr>
          <p:cNvPr id="4" name="Arrow: Right 3">
            <a:hlinkClick r:id="rId15" action="ppaction://hlinksldjump"/>
            <a:extLst>
              <a:ext uri="{FF2B5EF4-FFF2-40B4-BE49-F238E27FC236}">
                <a16:creationId xmlns:a16="http://schemas.microsoft.com/office/drawing/2014/main" id="{AD130606-7B72-34E6-C017-842AFD581D25}"/>
              </a:ext>
            </a:extLst>
          </p:cNvPr>
          <p:cNvSpPr/>
          <p:nvPr/>
        </p:nvSpPr>
        <p:spPr>
          <a:xfrm>
            <a:off x="16992600" y="9472234"/>
            <a:ext cx="762000" cy="6242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94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283572"/>
            <a:ext cx="14644256" cy="3566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1. </a:t>
            </a:r>
            <a:r>
              <a:rPr lang="vi-VN" sz="4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Xe thứ hai đi chậm hơn xe thứ nhất 15 km/h. Nếu gọi vận tốc xe thứ hai là x (km/h) thì vận tốc xe thứ nhất là:</a:t>
            </a:r>
            <a:endParaRPr lang="en-US" sz="44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– 15 (km/h)</a:t>
            </a: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+ 15 (km/h)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15x (km/h)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 ∶ x (km/h)</a:t>
            </a: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19586" y="6530582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+ 15 (km/h)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A814687-118A-96EF-C802-DF3F4CCF0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5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2</a:t>
            </a:r>
            <a:r>
              <a:rPr lang="vi-VN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. Xe máy và ô tô cùng đi trên một con đường, biết vận tốc của xe máy là x (km/h) và mỗi giờ ô tô lại đi nhanh hơn xe máy 20 km. Công thức tính vận tốc ô tô là:</a:t>
            </a: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– 20 (km/h)</a:t>
            </a: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20x (km/h)</a:t>
            </a: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x − 2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 – x (km/h)</a:t>
            </a: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61259" y="407833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 + x (km/h)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35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982055" y="691215"/>
            <a:ext cx="14644256" cy="3200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48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3. </a:t>
            </a:r>
            <a:r>
              <a:rPr lang="vi-VN" sz="4400" spc="-3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Chu vi một mảnh vườn hình chữ nhật là 45m. Biết chiều dài hơn chiều rộng 5m. Nếu gọi chiều rộng mảnh vườn là x; (x&gt;0; m) thì phương trình của bài toán là</a:t>
            </a:r>
            <a:endParaRPr lang="en-US" sz="4400" spc="-3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−3x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 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+ 9x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de-DE" sz="4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x + 3 = 45</a:t>
            </a:r>
            <a:endParaRPr lang="en-US" sz="48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– x = 45 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3x = 45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(2x + 5) . 2 = 45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066BD82E-4B73-4E2E-4BDB-281447ADC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87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46681" y="135287"/>
            <a:ext cx="14644256" cy="3621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</a:t>
            </a:r>
            <a:r>
              <a:rPr lang="en-US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4</a:t>
            </a:r>
            <a:r>
              <a:rPr lang="vi-VN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. Một người đi xe máy từ A đến B, với vận tốc 30 km/h. Lúc về người đó đi với vận tốc 24 km/h. Do đó thời gian về lâu hơn thời gian đi là 30 phút. Hãy chọn câu đúng. Nếu gọi thời gian lúc đi là x (giờ, x&gt;0) thì phương trình của bài toán là:</a:t>
            </a:r>
            <a:endParaRPr lang="en-US" sz="4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38737" y="407792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7F19D-9090-A737-5294-3A7AB2414F14}"/>
                  </a:ext>
                </a:extLst>
              </p:cNvPr>
              <p:cNvSpPr txBox="1"/>
              <p:nvPr/>
            </p:nvSpPr>
            <p:spPr>
              <a:xfrm>
                <a:off x="1846680" y="4457700"/>
                <a:ext cx="5697119" cy="10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4400" dirty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	</a:t>
                </a:r>
                <a:endParaRPr lang="en-US" sz="4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7F19D-9090-A737-5294-3A7AB2414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680" y="4457700"/>
                <a:ext cx="5697119" cy="10526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274DF2-4E52-78D3-17AF-EB5F4EC05598}"/>
                  </a:ext>
                </a:extLst>
              </p:cNvPr>
              <p:cNvSpPr txBox="1"/>
              <p:nvPr/>
            </p:nvSpPr>
            <p:spPr>
              <a:xfrm>
                <a:off x="9675436" y="4457700"/>
                <a:ext cx="4914900" cy="10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4400" dirty="0"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274DF2-4E52-78D3-17AF-EB5F4EC05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436" y="4457700"/>
                <a:ext cx="4914900" cy="10526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BDD517-2FF0-9D74-11F1-CBA90AAB1830}"/>
                  </a:ext>
                </a:extLst>
              </p:cNvPr>
              <p:cNvSpPr txBox="1"/>
              <p:nvPr/>
            </p:nvSpPr>
            <p:spPr>
              <a:xfrm>
                <a:off x="953234" y="6590864"/>
                <a:ext cx="6945570" cy="141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BDD517-2FF0-9D74-11F1-CBA90AAB1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34" y="6590864"/>
                <a:ext cx="6945570" cy="141282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5BE0B-5326-BE41-73A0-B86ED214E870}"/>
                  </a:ext>
                </a:extLst>
              </p:cNvPr>
              <p:cNvSpPr txBox="1"/>
              <p:nvPr/>
            </p:nvSpPr>
            <p:spPr>
              <a:xfrm>
                <a:off x="10332279" y="6734594"/>
                <a:ext cx="4914900" cy="141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5BE0B-5326-BE41-73A0-B86ED214E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279" y="6734594"/>
                <a:ext cx="4914900" cy="141282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6110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" grpId="0"/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ý nghĩa ngày thành lập đoàn">
            <a:hlinkClick r:id="" action="ppaction://media"/>
            <a:extLst>
              <a:ext uri="{FF2B5EF4-FFF2-40B4-BE49-F238E27FC236}">
                <a16:creationId xmlns:a16="http://schemas.microsoft.com/office/drawing/2014/main" id="{9F278FCA-AD0C-AF43-FE43-1A0160805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735" y="285035"/>
            <a:ext cx="17274530" cy="97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22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6.30; 6.32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4279316"/>
              <a:ext cx="4539800" cy="1850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Luyện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chung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1" name="Google Shape;133;p3"/>
          <p:cNvSpPr/>
          <p:nvPr/>
        </p:nvSpPr>
        <p:spPr>
          <a:xfrm>
            <a:off x="3610753" y="2500489"/>
            <a:ext cx="11523694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21: GIẢI BÀI TOÁN BẰNG CÁCH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LẬP PHƯƠNG TRÌNH</a:t>
            </a:r>
            <a:endParaRPr sz="75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84076" y="3009900"/>
            <a:ext cx="8203628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 BÀI TOÁN BẰNG CÁCH </a:t>
            </a:r>
          </a:p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PHƯƠNG TRÌNH (T1)</a:t>
            </a:r>
            <a:endParaRPr lang="en-US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6491" y="6275742"/>
            <a:ext cx="976921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CHỮA BÀI TẬP CUỐI BÀI HỌC (T2)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1036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238500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24827" y="806535"/>
            <a:ext cx="13639800" cy="28937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058951" y="2931165"/>
              <a:ext cx="10976210" cy="2023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marR="0" lvl="0" indent="-91440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 BÀI TOÁN BẰNG CÁCH </a:t>
              </a:r>
            </a:p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LẬP PHƯƠNG TRÌNH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908155"/>
            <a:ext cx="12707854" cy="637884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215026" y="136045"/>
            <a:ext cx="5253789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TOÁN MỞ ĐẦU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907552" y="1055057"/>
            <a:ext cx="16740098" cy="3747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118,81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403890" y="4009973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48B1EF38-9758-3547-B1FE-C8FCB738E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90" y="4692129"/>
            <a:ext cx="178138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Số tiền thu được (cả vốn lẫn lãi) của bác Lan sau kì thứ nhất là: 100( 1 + x ) (triệu đồng) 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575AF9-4FEC-B14A-A7FD-41C44B20C2B6}"/>
              </a:ext>
            </a:extLst>
          </p:cNvPr>
          <p:cNvSpPr txBox="1"/>
          <p:nvPr/>
        </p:nvSpPr>
        <p:spPr>
          <a:xfrm>
            <a:off x="2234862" y="4072165"/>
            <a:ext cx="7042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x là lãi suất gửi tiết kiệm của bác Lan</a:t>
            </a:r>
          </a:p>
        </p:txBody>
      </p:sp>
      <p:sp>
        <p:nvSpPr>
          <p:cNvPr id="73" name="Rectangle 11">
            <a:extLst>
              <a:ext uri="{FF2B5EF4-FFF2-40B4-BE49-F238E27FC236}">
                <a16:creationId xmlns:a16="http://schemas.microsoft.com/office/drawing/2014/main" id="{2F403F5F-AC8D-9D44-AF11-849705C7E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63" y="5227677"/>
            <a:ext cx="178138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Số tiền thu được (cả vốn lẫn lãi) của bác Lan sau kì thứ hai là: 100( 1 + x )</a:t>
            </a:r>
            <a:r>
              <a:rPr kumimoji="0" lang="vi-VN" altLang="x-none" sz="3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(triệu đồng) 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11">
            <a:extLst>
              <a:ext uri="{FF2B5EF4-FFF2-40B4-BE49-F238E27FC236}">
                <a16:creationId xmlns:a16="http://schemas.microsoft.com/office/drawing/2014/main" id="{14EE46FB-79E8-B145-B8CB-09265E323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77" y="5764445"/>
            <a:ext cx="3498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Phương trình: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65">
            <a:extLst>
              <a:ext uri="{FF2B5EF4-FFF2-40B4-BE49-F238E27FC236}">
                <a16:creationId xmlns:a16="http://schemas.microsoft.com/office/drawing/2014/main" id="{129EF2AE-50F7-C642-A112-D0A6A1550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753342"/>
            <a:ext cx="30080533" cy="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77" name="Object 76">
            <a:extLst>
              <a:ext uri="{FF2B5EF4-FFF2-40B4-BE49-F238E27FC236}">
                <a16:creationId xmlns:a16="http://schemas.microsoft.com/office/drawing/2014/main" id="{FC84025F-D36D-114B-B95D-9D6AE2E0A9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837465"/>
              </p:ext>
            </p:extLst>
          </p:nvPr>
        </p:nvGraphicFramePr>
        <p:xfrm>
          <a:off x="3856891" y="5753342"/>
          <a:ext cx="3047999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270000" imgH="279400" progId="Equation.DSMT4">
                  <p:embed/>
                </p:oleObj>
              </mc:Choice>
              <mc:Fallback>
                <p:oleObj r:id="rId6" imgW="1270000" imgH="279400" progId="Equation.DSMT4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6891" y="5753342"/>
                        <a:ext cx="3047999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F544D4AF-8F5C-A34F-84D9-47C9B258E86A}"/>
              </a:ext>
            </a:extLst>
          </p:cNvPr>
          <p:cNvSpPr txBox="1"/>
          <p:nvPr/>
        </p:nvSpPr>
        <p:spPr>
          <a:xfrm>
            <a:off x="2841920" y="6278493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sp>
        <p:nvSpPr>
          <p:cNvPr id="79" name="Rectangle 67">
            <a:extLst>
              <a:ext uri="{FF2B5EF4-FFF2-40B4-BE49-F238E27FC236}">
                <a16:creationId xmlns:a16="http://schemas.microsoft.com/office/drawing/2014/main" id="{C356EA68-8F05-084B-A48B-234BD48B9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169" y="6363192"/>
            <a:ext cx="611808" cy="6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80" name="Object 79">
            <a:extLst>
              <a:ext uri="{FF2B5EF4-FFF2-40B4-BE49-F238E27FC236}">
                <a16:creationId xmlns:a16="http://schemas.microsoft.com/office/drawing/2014/main" id="{FC342B18-829F-C74B-8682-81F0CBABE3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724155"/>
              </p:ext>
            </p:extLst>
          </p:nvPr>
        </p:nvGraphicFramePr>
        <p:xfrm>
          <a:off x="3845168" y="6363192"/>
          <a:ext cx="3813335" cy="522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562100" imgH="228600" progId="Equation.DSMT4">
                  <p:embed/>
                </p:oleObj>
              </mc:Choice>
              <mc:Fallback>
                <p:oleObj r:id="rId8" imgW="1562100" imgH="228600" progId="Equation.DSMT4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5168" y="6363192"/>
                        <a:ext cx="3813335" cy="5227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44576AB5-8C4D-394A-AC96-4F9FAF9E4E60}"/>
              </a:ext>
            </a:extLst>
          </p:cNvPr>
          <p:cNvSpPr txBox="1"/>
          <p:nvPr/>
        </p:nvSpPr>
        <p:spPr>
          <a:xfrm>
            <a:off x="2841919" y="678004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</a:t>
            </a:r>
          </a:p>
        </p:txBody>
      </p:sp>
      <p:sp>
        <p:nvSpPr>
          <p:cNvPr id="82" name="Rectangle 69">
            <a:extLst>
              <a:ext uri="{FF2B5EF4-FFF2-40B4-BE49-F238E27FC236}">
                <a16:creationId xmlns:a16="http://schemas.microsoft.com/office/drawing/2014/main" id="{72D1D6A4-4A01-C64E-82BD-7E1B0E98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9309" y="5516513"/>
            <a:ext cx="1324321" cy="10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83" name="Object 82">
            <a:extLst>
              <a:ext uri="{FF2B5EF4-FFF2-40B4-BE49-F238E27FC236}">
                <a16:creationId xmlns:a16="http://schemas.microsoft.com/office/drawing/2014/main" id="{5E54D9EB-2BCC-A645-88E0-6C15F7CBF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481493"/>
              </p:ext>
            </p:extLst>
          </p:nvPr>
        </p:nvGraphicFramePr>
        <p:xfrm>
          <a:off x="3886200" y="6860087"/>
          <a:ext cx="3933094" cy="485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727200" imgH="203200" progId="Equation.DSMT4">
                  <p:embed/>
                </p:oleObj>
              </mc:Choice>
              <mc:Fallback>
                <p:oleObj r:id="rId10" imgW="1727200" imgH="203200" progId="Equation.DSMT4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6860087"/>
                        <a:ext cx="3933094" cy="4851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Box 84">
            <a:extLst>
              <a:ext uri="{FF2B5EF4-FFF2-40B4-BE49-F238E27FC236}">
                <a16:creationId xmlns:a16="http://schemas.microsoft.com/office/drawing/2014/main" id="{057113B4-969E-C349-A06A-AE7B12B0730E}"/>
              </a:ext>
            </a:extLst>
          </p:cNvPr>
          <p:cNvSpPr txBox="1"/>
          <p:nvPr/>
        </p:nvSpPr>
        <p:spPr>
          <a:xfrm>
            <a:off x="7848600" y="67685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graphicFrame>
        <p:nvGraphicFramePr>
          <p:cNvPr id="87" name="Object 86">
            <a:extLst>
              <a:ext uri="{FF2B5EF4-FFF2-40B4-BE49-F238E27FC236}">
                <a16:creationId xmlns:a16="http://schemas.microsoft.com/office/drawing/2014/main" id="{5EA08D71-C9ED-A546-9B17-128E10A575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279269"/>
              </p:ext>
            </p:extLst>
          </p:nvPr>
        </p:nvGraphicFramePr>
        <p:xfrm>
          <a:off x="8420100" y="6819039"/>
          <a:ext cx="3583610" cy="567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1612900" imgH="254000" progId="Equation.DSMT4">
                  <p:embed/>
                </p:oleObj>
              </mc:Choice>
              <mc:Fallback>
                <p:oleObj r:id="rId12" imgW="1612900" imgH="254000" progId="Equation.DSMT4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0100" y="6819039"/>
                        <a:ext cx="3583610" cy="567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8">
            <a:extLst>
              <a:ext uri="{FF2B5EF4-FFF2-40B4-BE49-F238E27FC236}">
                <a16:creationId xmlns:a16="http://schemas.microsoft.com/office/drawing/2014/main" id="{30780514-FE9D-844E-B5F4-0FE66F15C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300875"/>
              </p:ext>
            </p:extLst>
          </p:nvPr>
        </p:nvGraphicFramePr>
        <p:xfrm>
          <a:off x="12003711" y="6882735"/>
          <a:ext cx="1940889" cy="50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850900" imgH="203200" progId="Equation.DSMT4">
                  <p:embed/>
                </p:oleObj>
              </mc:Choice>
              <mc:Fallback>
                <p:oleObj r:id="rId14" imgW="850900" imgH="203200" progId="Equation.DSMT4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3711" y="6882735"/>
                        <a:ext cx="1940889" cy="5035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05665A6C-71CC-1940-8800-A915C0701FA5}"/>
              </a:ext>
            </a:extLst>
          </p:cNvPr>
          <p:cNvSpPr txBox="1"/>
          <p:nvPr/>
        </p:nvSpPr>
        <p:spPr>
          <a:xfrm>
            <a:off x="2841918" y="7335747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đó phương trình có hai nghiệm phân biệt </a:t>
            </a:r>
          </a:p>
        </p:txBody>
      </p:sp>
      <p:graphicFrame>
        <p:nvGraphicFramePr>
          <p:cNvPr id="92" name="Object 91">
            <a:extLst>
              <a:ext uri="{FF2B5EF4-FFF2-40B4-BE49-F238E27FC236}">
                <a16:creationId xmlns:a16="http://schemas.microsoft.com/office/drawing/2014/main" id="{3FB338A3-3709-8445-87A9-13D115369C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244304"/>
              </p:ext>
            </p:extLst>
          </p:nvPr>
        </p:nvGraphicFramePr>
        <p:xfrm>
          <a:off x="3713897" y="7886700"/>
          <a:ext cx="1767549" cy="51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6" imgW="774700" imgH="228600" progId="Equation.DSMT4">
                  <p:embed/>
                </p:oleObj>
              </mc:Choice>
              <mc:Fallback>
                <p:oleObj r:id="rId16" imgW="774700" imgH="228600" progId="Equation.DSMT4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897" y="7886700"/>
                        <a:ext cx="1767549" cy="518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>
            <a:extLst>
              <a:ext uri="{FF2B5EF4-FFF2-40B4-BE49-F238E27FC236}">
                <a16:creationId xmlns:a16="http://schemas.microsoft.com/office/drawing/2014/main" id="{96338E83-AE1C-614B-8E1F-43B52D3EFBC2}"/>
              </a:ext>
            </a:extLst>
          </p:cNvPr>
          <p:cNvSpPr txBox="1"/>
          <p:nvPr/>
        </p:nvSpPr>
        <p:spPr>
          <a:xfrm>
            <a:off x="5457090" y="7842177"/>
            <a:ext cx="246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&gt; 0 )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5" name="Object 94">
            <a:extLst>
              <a:ext uri="{FF2B5EF4-FFF2-40B4-BE49-F238E27FC236}">
                <a16:creationId xmlns:a16="http://schemas.microsoft.com/office/drawing/2014/main" id="{6A7FAE78-5E9A-E644-961D-485BED3B3E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752739"/>
              </p:ext>
            </p:extLst>
          </p:nvPr>
        </p:nvGraphicFramePr>
        <p:xfrm>
          <a:off x="3713897" y="8449434"/>
          <a:ext cx="1380379" cy="51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8" imgW="609600" imgH="228600" progId="Equation.DSMT4">
                  <p:embed/>
                </p:oleObj>
              </mc:Choice>
              <mc:Fallback>
                <p:oleObj r:id="rId18" imgW="609600" imgH="228600" progId="Equation.DSMT4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897" y="8449434"/>
                        <a:ext cx="1380379" cy="518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DE9FA6BF-49D5-DB4E-999B-7778C429CE1F}"/>
              </a:ext>
            </a:extLst>
          </p:cNvPr>
          <p:cNvSpPr txBox="1"/>
          <p:nvPr/>
        </p:nvSpPr>
        <p:spPr>
          <a:xfrm>
            <a:off x="5228490" y="8368725"/>
            <a:ext cx="246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2A2B4C-11F9-544B-9DFF-338517E54A5A}"/>
              </a:ext>
            </a:extLst>
          </p:cNvPr>
          <p:cNvSpPr txBox="1"/>
          <p:nvPr/>
        </p:nvSpPr>
        <p:spPr>
          <a:xfrm>
            <a:off x="1960076" y="8968174"/>
            <a:ext cx="901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lãi suất gửi tiết kiệm của bác Lan là 0,09/năm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17" grpId="0"/>
      <p:bldP spid="72" grpId="0"/>
      <p:bldP spid="73" grpId="0"/>
      <p:bldP spid="75" grpId="0"/>
      <p:bldP spid="78" grpId="0"/>
      <p:bldP spid="81" grpId="0"/>
      <p:bldP spid="85" grpId="0"/>
      <p:bldP spid="90" grpId="0"/>
      <p:bldP spid="93" grpId="0"/>
      <p:bldP spid="96" grpId="0"/>
      <p:bldP spid="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759" y="837677"/>
            <a:ext cx="12611100" cy="3120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30m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1800 m</a:t>
            </a:r>
            <a:r>
              <a:rPr lang="en-US" sz="44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4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762000" y="3226133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667349" y="4003011"/>
            <a:ext cx="11730357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(m)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0 )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 + 30 (m) 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801D8-3306-EA46-A6D2-5478224CEE3F}"/>
              </a:ext>
            </a:extLst>
          </p:cNvPr>
          <p:cNvSpPr txBox="1"/>
          <p:nvPr/>
        </p:nvSpPr>
        <p:spPr>
          <a:xfrm>
            <a:off x="2667349" y="5885727"/>
            <a:ext cx="11730357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x(x+30) = 1800 hay x</a:t>
            </a:r>
            <a:r>
              <a:rPr lang="en-US" sz="4000" kern="1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+ 30x – 1800 = 0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B2DA2-BFDE-8745-9E49-E77642760F94}"/>
              </a:ext>
            </a:extLst>
          </p:cNvPr>
          <p:cNvSpPr txBox="1"/>
          <p:nvPr/>
        </p:nvSpPr>
        <p:spPr>
          <a:xfrm>
            <a:off x="1052842" y="7735270"/>
            <a:ext cx="1609215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</a:t>
            </a:r>
            <a:r>
              <a:rPr lang="en-US" sz="4000" kern="1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-60 (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x</a:t>
            </a:r>
            <a:r>
              <a:rPr lang="en-US" sz="4000" kern="1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30 (TMĐK)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8118E-2244-D643-A6F4-D0D47E0E9D8B}"/>
              </a:ext>
            </a:extLst>
          </p:cNvPr>
          <p:cNvSpPr txBox="1"/>
          <p:nvPr/>
        </p:nvSpPr>
        <p:spPr>
          <a:xfrm>
            <a:off x="1485900" y="8569029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60m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30m</a:t>
            </a:r>
          </a:p>
        </p:txBody>
      </p:sp>
    </p:spTree>
    <p:extLst>
      <p:ext uri="{BB962C8B-B14F-4D97-AF65-F5344CB8AC3E}">
        <p14:creationId xmlns:p14="http://schemas.microsoft.com/office/powerpoint/2010/main" val="660014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192533" y="20143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3371" y="174698"/>
            <a:ext cx="15494629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36km.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5,5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3km/h 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0" y="3080231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133600" y="3771900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3 )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8118E-2244-D643-A6F4-D0D47E0E9D8B}"/>
              </a:ext>
            </a:extLst>
          </p:cNvPr>
          <p:cNvSpPr txBox="1"/>
          <p:nvPr/>
        </p:nvSpPr>
        <p:spPr>
          <a:xfrm>
            <a:off x="1671956" y="8887862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15km/h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757667"/>
                  </p:ext>
                </p:extLst>
              </p:nvPr>
            </p:nvGraphicFramePr>
            <p:xfrm>
              <a:off x="1671956" y="4822489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Xuôi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 + 3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36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Ngược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3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36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757667"/>
                  </p:ext>
                </p:extLst>
              </p:nvPr>
            </p:nvGraphicFramePr>
            <p:xfrm>
              <a:off x="1671956" y="4822489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Xuôi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 + 3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41369" t="-119737" r="-893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Ngược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3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41369" t="-219737" r="-893" b="-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/>
              <p:nvPr/>
            </p:nvSpPr>
            <p:spPr>
              <a:xfrm>
                <a:off x="4419600" y="8038186"/>
                <a:ext cx="5410200" cy="896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34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none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vi-VN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−3 </m:t>
                        </m:r>
                      </m:den>
                    </m:f>
                  </m:oMath>
                </a14:m>
                <a:r>
                  <a:rPr lang="vi-VN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vi-VN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0,5=5,5 </m:t>
                    </m:r>
                  </m:oMath>
                </a14:m>
                <a:endParaRPr lang="x-none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8038186"/>
                <a:ext cx="5410200" cy="896207"/>
              </a:xfrm>
              <a:prstGeom prst="rect">
                <a:avLst/>
              </a:prstGeom>
              <a:blipFill>
                <a:blip r:embed="rId5"/>
                <a:stretch>
                  <a:fillRect b="-1690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D6FD7CB-5488-E24E-A6EA-9F54874963A4}"/>
              </a:ext>
            </a:extLst>
          </p:cNvPr>
          <p:cNvSpPr txBox="1"/>
          <p:nvPr/>
        </p:nvSpPr>
        <p:spPr>
          <a:xfrm>
            <a:off x="12942277" y="3828384"/>
            <a:ext cx="48006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0,5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097A0B-B3D5-E740-995B-2D1F4CC8586B}"/>
              </a:ext>
            </a:extLst>
          </p:cNvPr>
          <p:cNvSpPr txBox="1"/>
          <p:nvPr/>
        </p:nvSpPr>
        <p:spPr>
          <a:xfrm>
            <a:off x="1671956" y="7982806"/>
            <a:ext cx="312864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39632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228600" y="651698"/>
            <a:ext cx="2351175" cy="143686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3371" y="422321"/>
            <a:ext cx="15494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28600" y="248259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2420987" y="2781949"/>
                <a:ext cx="15257413" cy="905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x (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tải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tải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vi-VN" sz="4000" b="0" i="1" kern="10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&gt; 2 )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987" y="2781949"/>
                <a:ext cx="15257413" cy="905056"/>
              </a:xfrm>
              <a:prstGeom prst="rect">
                <a:avLst/>
              </a:prstGeom>
              <a:blipFill>
                <a:blip r:embed="rId4"/>
                <a:stretch>
                  <a:fillRect l="-1414" b="-2739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1226159"/>
                  </p:ext>
                </p:extLst>
              </p:nvPr>
            </p:nvGraphicFramePr>
            <p:xfrm>
              <a:off x="1671956" y="3911514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42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hàng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xe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(xe)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hàng/xe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 định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</m:t>
                                    </m:r>
                                  </m:num>
                                  <m:den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Thực tế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1226159"/>
                  </p:ext>
                </p:extLst>
              </p:nvPr>
            </p:nvGraphicFramePr>
            <p:xfrm>
              <a:off x="1671956" y="3911514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42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hàng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xe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(xe)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hàng/xe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 định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41369" t="-119737" r="-893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Thực tế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41369" t="-219737" r="-893" b="-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/>
              <p:nvPr/>
            </p:nvSpPr>
            <p:spPr>
              <a:xfrm>
                <a:off x="4648200" y="7643391"/>
                <a:ext cx="3733800" cy="1197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34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none" sz="4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vi-VN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num>
                      <m:den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−2 </m:t>
                        </m:r>
                      </m:den>
                    </m:f>
                  </m:oMath>
                </a14:m>
                <a:endParaRPr lang="x-none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7643391"/>
                <a:ext cx="3733800" cy="119757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E097A0B-B3D5-E740-995B-2D1F4CC8586B}"/>
              </a:ext>
            </a:extLst>
          </p:cNvPr>
          <p:cNvSpPr txBox="1"/>
          <p:nvPr/>
        </p:nvSpPr>
        <p:spPr>
          <a:xfrm>
            <a:off x="1654371" y="6905251"/>
            <a:ext cx="312864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494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7" grpId="1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4286</TotalTime>
  <Words>2366</Words>
  <Application>Microsoft Office PowerPoint</Application>
  <PresentationFormat>Custom</PresentationFormat>
  <Paragraphs>218</Paragraphs>
  <Slides>28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Times New Roman</vt:lpstr>
      <vt:lpstr>Cambria Math</vt:lpstr>
      <vt:lpstr>Palatino Linotype</vt:lpstr>
      <vt:lpstr>Calibri</vt:lpstr>
      <vt:lpstr>Arial</vt:lpstr>
      <vt:lpstr>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Thảo My</cp:lastModifiedBy>
  <cp:revision>29</cp:revision>
  <dcterms:created xsi:type="dcterms:W3CDTF">2006-08-16T00:00:00Z</dcterms:created>
  <dcterms:modified xsi:type="dcterms:W3CDTF">2025-10-09T09:35:25Z</dcterms:modified>
  <dc:identifier>DAFWAZhnXwQ</dc:identifier>
</cp:coreProperties>
</file>