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5" r:id="rId28"/>
    <p:sldId id="286" r:id="rId29"/>
    <p:sldId id="287" r:id="rId30"/>
    <p:sldId id="288" r:id="rId31"/>
    <p:sldId id="289" r:id="rId32"/>
    <p:sldId id="291" r:id="rId33"/>
    <p:sldId id="292" r:id="rId34"/>
    <p:sldId id="29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74FE7-F09E-47E8-B2C5-B1B76E1D079B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A3754-C065-4B18-89B9-E5DB69B86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8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39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43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41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42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0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73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472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60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55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481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4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287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44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173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188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2948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11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60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491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46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94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93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49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AE733-8AD2-4490-BBCE-258F1CE429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72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72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43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9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5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90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22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2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4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731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926C-48BE-4638-A56C-F67DC2C8380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7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2926C-48BE-4638-A56C-F67DC2C83801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2AA2B-16F9-4383-8D8A-95C7D0CE7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5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0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6445" cy="699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46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43145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83263" y="562902"/>
            <a:ext cx="4625475" cy="1986785"/>
            <a:chOff x="5943600" y="288505"/>
            <a:chExt cx="6938212" cy="2980178"/>
          </a:xfrm>
        </p:grpSpPr>
        <p:grpSp>
          <p:nvGrpSpPr>
            <p:cNvPr id="11" name="Group 2"/>
            <p:cNvGrpSpPr/>
            <p:nvPr/>
          </p:nvGrpSpPr>
          <p:grpSpPr>
            <a:xfrm>
              <a:off x="5943600" y="288505"/>
              <a:ext cx="6938212" cy="2980178"/>
              <a:chOff x="0" y="-28575"/>
              <a:chExt cx="2589645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47901" y="6946"/>
                <a:ext cx="2541744" cy="330991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 sz="1200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7892965" y="440391"/>
              <a:ext cx="327541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400"/>
                </a:spcAft>
                <a:defRPr/>
              </a:pPr>
              <a:r>
                <a:rPr lang="vi-VN" sz="28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</a:t>
              </a:r>
              <a:endParaRPr lang="en-US" sz="28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305" y="1545379"/>
            <a:ext cx="11159114" cy="337634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881870" y="4353059"/>
            <a:ext cx="399245" cy="4636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1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83263" y="562902"/>
            <a:ext cx="4625475" cy="1986785"/>
            <a:chOff x="5943600" y="288505"/>
            <a:chExt cx="6938212" cy="2980178"/>
          </a:xfrm>
        </p:grpSpPr>
        <p:grpSp>
          <p:nvGrpSpPr>
            <p:cNvPr id="11" name="Group 2"/>
            <p:cNvGrpSpPr/>
            <p:nvPr/>
          </p:nvGrpSpPr>
          <p:grpSpPr>
            <a:xfrm>
              <a:off x="5943600" y="288505"/>
              <a:ext cx="6938212" cy="2980178"/>
              <a:chOff x="0" y="-28575"/>
              <a:chExt cx="2589645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47901" y="6946"/>
                <a:ext cx="2541744" cy="330991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 sz="1200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6231457" y="440391"/>
              <a:ext cx="6598441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400"/>
                </a:spcAft>
                <a:defRPr/>
              </a:pPr>
              <a:r>
                <a:rPr lang="vi-VN" sz="28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Khái niệm bất đẳng thức</a:t>
              </a:r>
              <a:endParaRPr lang="en-US" sz="28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815921" y="1854174"/>
                <a:ext cx="9492796" cy="156966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+mj-lt"/>
                  </a:rPr>
                  <a:t>Ta gọi hệ thức dạng a&gt;b ( hay a&lt;b, a </a:t>
                </a:r>
                <a14:m>
                  <m:oMath xmlns:m="http://schemas.openxmlformats.org/officeDocument/2006/math">
                    <m:r>
                      <a:rPr lang="vi-VN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≤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3200" dirty="0">
                    <a:latin typeface="+mj-lt"/>
                  </a:rPr>
                  <a:t>là bất đẳng thức và gọi a là vế trái, b là vế phải của bất đẳng thức.</a:t>
                </a:r>
                <a:endParaRPr lang="en-US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921" y="1854174"/>
                <a:ext cx="9492796" cy="1569660"/>
              </a:xfrm>
              <a:prstGeom prst="rect">
                <a:avLst/>
              </a:prstGeom>
              <a:blipFill rotWithShape="0">
                <a:blip r:embed="rId7"/>
                <a:stretch>
                  <a:fillRect l="-1670" t="-5426" r="-64"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97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8952" y="887628"/>
            <a:ext cx="8409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VÍ DỤ 1: xác định vế trái và vế phải của bất đẳng thức sau</a:t>
            </a:r>
          </a:p>
          <a:p>
            <a:r>
              <a:rPr lang="vi-VN" sz="4000" dirty="0">
                <a:latin typeface="+mj-lt"/>
              </a:rPr>
              <a:t>a) -2&gt;-7                      b) a</a:t>
            </a:r>
            <a:r>
              <a:rPr lang="vi-VN" sz="4000" baseline="30000" dirty="0">
                <a:latin typeface="+mj-lt"/>
              </a:rPr>
              <a:t>2</a:t>
            </a:r>
            <a:r>
              <a:rPr lang="vi-VN" sz="4000" dirty="0">
                <a:latin typeface="+mj-lt"/>
              </a:rPr>
              <a:t>+1 &gt;0</a:t>
            </a:r>
            <a:endParaRPr lang="en-US" sz="4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3499" y="3168254"/>
            <a:ext cx="73289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</a:rPr>
              <a:t>Đáp án</a:t>
            </a:r>
          </a:p>
          <a:p>
            <a:pPr marL="342900" indent="-342900">
              <a:buAutoNum type="alphaLcParenR"/>
            </a:pPr>
            <a:r>
              <a:rPr lang="vi-VN" sz="4000" dirty="0">
                <a:latin typeface="+mj-lt"/>
              </a:rPr>
              <a:t>vế trái là -2, vế phải là -7</a:t>
            </a:r>
          </a:p>
          <a:p>
            <a:pPr marL="342900" indent="-342900">
              <a:buAutoNum type="alphaLcParenR"/>
            </a:pPr>
            <a:r>
              <a:rPr lang="vi-VN" sz="4000" dirty="0">
                <a:latin typeface="+mj-lt"/>
              </a:rPr>
              <a:t>Vế trái là a</a:t>
            </a:r>
            <a:r>
              <a:rPr lang="vi-VN" sz="4000" baseline="30000" dirty="0">
                <a:latin typeface="+mj-lt"/>
              </a:rPr>
              <a:t>2</a:t>
            </a:r>
            <a:r>
              <a:rPr lang="vi-VN" sz="4000" dirty="0">
                <a:latin typeface="+mj-lt"/>
              </a:rPr>
              <a:t>+ 1 , vế phải là 0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57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462" y="950612"/>
            <a:ext cx="10469908" cy="2346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421229" y="3582804"/>
                <a:ext cx="878339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dirty="0">
                    <a:solidFill>
                      <a:srgbClr val="FF0000"/>
                    </a:solidFill>
                    <a:latin typeface="+mj-lt"/>
                  </a:rPr>
                  <a:t>ĐÁP ÁN</a:t>
                </a:r>
              </a:p>
              <a:p>
                <a:r>
                  <a:rPr lang="vi-VN" sz="4000" dirty="0">
                    <a:latin typeface="+mj-lt"/>
                  </a:rPr>
                  <a:t>a) t &gt;-5               b) t&lt;4      c) x</a:t>
                </a:r>
                <a14:m>
                  <m:oMath xmlns:m="http://schemas.openxmlformats.org/officeDocument/2006/math">
                    <m:r>
                      <a:rPr lang="vi-VN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16</m:t>
                    </m:r>
                  </m:oMath>
                </a14:m>
                <a:endParaRPr lang="en-US" sz="40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1229" y="3582804"/>
                <a:ext cx="8783391" cy="1323439"/>
              </a:xfrm>
              <a:prstGeom prst="rect">
                <a:avLst/>
              </a:prstGeom>
              <a:blipFill rotWithShape="0">
                <a:blip r:embed="rId8"/>
                <a:stretch>
                  <a:fillRect l="-2429" t="-8295" b="-18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041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83263" y="562902"/>
            <a:ext cx="4625475" cy="1986785"/>
            <a:chOff x="5943600" y="288505"/>
            <a:chExt cx="6938212" cy="2980178"/>
          </a:xfrm>
        </p:grpSpPr>
        <p:grpSp>
          <p:nvGrpSpPr>
            <p:cNvPr id="11" name="Group 2"/>
            <p:cNvGrpSpPr/>
            <p:nvPr/>
          </p:nvGrpSpPr>
          <p:grpSpPr>
            <a:xfrm>
              <a:off x="5943600" y="288505"/>
              <a:ext cx="6938212" cy="2980178"/>
              <a:chOff x="0" y="-28575"/>
              <a:chExt cx="2589645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47901" y="6946"/>
                <a:ext cx="2541744" cy="330991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 sz="1200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6320427" y="440391"/>
              <a:ext cx="6420509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400"/>
                </a:spcAft>
                <a:defRPr/>
              </a:pPr>
              <a:r>
                <a:rPr lang="vi-VN" sz="28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 chất bất đẳng thức</a:t>
              </a:r>
              <a:endParaRPr lang="en-US" sz="28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815921" y="1854174"/>
                <a:ext cx="9492796" cy="156966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+mj-lt"/>
                  </a:rPr>
                  <a:t>Nếu a&lt;b và b&lt;c thì a&lt;c ( Tính chất bắc cầu của bất đẳng thức</a:t>
                </a:r>
              </a:p>
              <a:p>
                <a:r>
                  <a:rPr lang="vi-VN" sz="3200" dirty="0">
                    <a:latin typeface="+mj-lt"/>
                  </a:rPr>
                  <a:t>* Chú ý: Tương tự , các thứ tự &gt;, </a:t>
                </a:r>
                <a14:m>
                  <m:oMath xmlns:m="http://schemas.openxmlformats.org/officeDocument/2006/math">
                    <m:r>
                      <a:rPr lang="vi-VN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,≤</m:t>
                    </m:r>
                  </m:oMath>
                </a14:m>
                <a:endParaRPr lang="en-US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921" y="1854174"/>
                <a:ext cx="9492796" cy="1569660"/>
              </a:xfrm>
              <a:prstGeom prst="rect">
                <a:avLst/>
              </a:prstGeom>
              <a:blipFill rotWithShape="0">
                <a:blip r:embed="rId7"/>
                <a:stretch>
                  <a:fillRect l="-1670" t="-5426" r="-1349"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894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83263" y="527102"/>
            <a:ext cx="4625475" cy="2022585"/>
            <a:chOff x="5943600" y="234805"/>
            <a:chExt cx="6938212" cy="3033878"/>
          </a:xfrm>
        </p:grpSpPr>
        <p:grpSp>
          <p:nvGrpSpPr>
            <p:cNvPr id="11" name="Group 2"/>
            <p:cNvGrpSpPr/>
            <p:nvPr/>
          </p:nvGrpSpPr>
          <p:grpSpPr>
            <a:xfrm>
              <a:off x="5943600" y="288505"/>
              <a:ext cx="6938212" cy="2980178"/>
              <a:chOff x="0" y="-28575"/>
              <a:chExt cx="2589645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47901" y="6946"/>
                <a:ext cx="2541744" cy="330991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 sz="1200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7949517" y="234805"/>
              <a:ext cx="3162403" cy="15234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400"/>
                </a:spcAft>
                <a:defRPr/>
              </a:pPr>
              <a:r>
                <a:rPr lang="vi-VN" sz="4000" dirty="0">
                  <a:solidFill>
                    <a:prstClr val="white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VÍ DỤ  3</a:t>
              </a:r>
              <a:endParaRPr lang="en-US" sz="4000" dirty="0">
                <a:solidFill>
                  <a:prstClr val="white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836" y="1745440"/>
            <a:ext cx="5399257" cy="1400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667" y="2946571"/>
            <a:ext cx="11730935" cy="154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4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306" y="641327"/>
            <a:ext cx="10826743" cy="190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3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117" y="457028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02210" y="2641634"/>
                <a:ext cx="883061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+mj-lt"/>
                  </a:rPr>
                  <a:t>ĐÁP ÁN</a:t>
                </a:r>
              </a:p>
              <a:p>
                <a:r>
                  <a:rPr lang="vi-VN" sz="3200" dirty="0">
                    <a:solidFill>
                      <a:srgbClr val="0070C0"/>
                    </a:solidFill>
                    <a:latin typeface="+mj-lt"/>
                  </a:rPr>
                  <a:t>Gọi x, y lần lượt là vận tốc của ô tô ở làn giữa và xe máy của làn bên phải</a:t>
                </a:r>
              </a:p>
              <a:p>
                <a:r>
                  <a:rPr lang="vi-VN" sz="3200" dirty="0">
                    <a:solidFill>
                      <a:srgbClr val="0070C0"/>
                    </a:solidFill>
                    <a:latin typeface="+mj-lt"/>
                  </a:rPr>
                  <a:t>a) x </a:t>
                </a:r>
                <a14:m>
                  <m:oMath xmlns:m="http://schemas.openxmlformats.org/officeDocument/2006/math">
                    <m:r>
                      <a:rPr lang="vi-VN" sz="3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50                                     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vi-VN" sz="3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≥50</m:t>
                    </m:r>
                  </m:oMath>
                </a14:m>
                <a:endParaRPr lang="en-US" sz="3200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210" y="2641634"/>
                <a:ext cx="8830614" cy="2062103"/>
              </a:xfrm>
              <a:prstGeom prst="rect">
                <a:avLst/>
              </a:prstGeom>
              <a:blipFill rotWithShape="0">
                <a:blip r:embed="rId7"/>
                <a:stretch>
                  <a:fillRect l="-1796" t="-4130" r="-760" b="-7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51819" y="1014277"/>
            <a:ext cx="10397275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VẬN DỤNG 1</a:t>
            </a:r>
            <a:r>
              <a:rPr lang="vi-VN" sz="3200" dirty="0">
                <a:latin typeface="+mj-lt"/>
              </a:rPr>
              <a:t>: Viết các bất đẳng thức để mô tả tốc độ cho phép trong tình huống mở đầu</a:t>
            </a:r>
          </a:p>
          <a:p>
            <a:r>
              <a:rPr lang="vi-VN" sz="3200" dirty="0">
                <a:latin typeface="+mj-lt"/>
              </a:rPr>
              <a:t>a) Ô tô ở làn giữa                      b) Xe máy ở làn bên phải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094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1151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783263" y="562902"/>
            <a:ext cx="4625475" cy="2463633"/>
            <a:chOff x="5943600" y="288505"/>
            <a:chExt cx="6938212" cy="2980178"/>
          </a:xfrm>
        </p:grpSpPr>
        <p:grpSp>
          <p:nvGrpSpPr>
            <p:cNvPr id="11" name="Group 2"/>
            <p:cNvGrpSpPr/>
            <p:nvPr/>
          </p:nvGrpSpPr>
          <p:grpSpPr>
            <a:xfrm>
              <a:off x="5943600" y="288505"/>
              <a:ext cx="6938212" cy="2980178"/>
              <a:chOff x="0" y="-28575"/>
              <a:chExt cx="2589645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47901" y="6946"/>
                <a:ext cx="2541744" cy="330991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 sz="1200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6613779" y="440391"/>
              <a:ext cx="5833809" cy="8935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50000"/>
                </a:lnSpc>
                <a:spcAft>
                  <a:spcPts val="400"/>
                </a:spcAft>
                <a:defRPr/>
              </a:pPr>
              <a:r>
                <a:rPr lang="vi-VN" sz="2800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HƯỚNG DẪN VỀ NHÀ</a:t>
              </a:r>
              <a:endParaRPr lang="en-US" sz="28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3935" y="2021983"/>
            <a:ext cx="8084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-Làm  bài tập : 2.6 và 2.7 sách giáo khoa</a:t>
            </a:r>
          </a:p>
          <a:p>
            <a:r>
              <a:rPr lang="vi-VN" sz="3600" dirty="0">
                <a:latin typeface="+mj-lt"/>
              </a:rPr>
              <a:t>-Tìm hiểu thêm các biển báo giao thông 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662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1151" y="523160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6047" y="1408266"/>
            <a:ext cx="9182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+mj-lt"/>
              </a:rPr>
              <a:t>TIẾT 2- BẤT ĐẲNG THỨC VÀ TÍNH CHẤT (tt)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6828" y="2781837"/>
            <a:ext cx="8203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2. Liên hệ giữa thứ tự và phép cộng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821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56907" y="127184"/>
            <a:ext cx="10251306" cy="6299017"/>
            <a:chOff x="1491962" y="92656"/>
            <a:chExt cx="15376959" cy="9448525"/>
          </a:xfrm>
        </p:grpSpPr>
        <p:sp>
          <p:nvSpPr>
            <p:cNvPr id="6" name="Freeform 6"/>
            <p:cNvSpPr/>
            <p:nvPr/>
          </p:nvSpPr>
          <p:spPr>
            <a:xfrm rot="-269664">
              <a:off x="1491962" y="92656"/>
              <a:ext cx="15376959" cy="9448525"/>
            </a:xfrm>
            <a:custGeom>
              <a:avLst/>
              <a:gdLst/>
              <a:ahLst/>
              <a:cxnLst/>
              <a:rect l="l" t="t" r="r" b="b"/>
              <a:pathLst>
                <a:path w="10215658" h="7304195">
                  <a:moveTo>
                    <a:pt x="0" y="0"/>
                  </a:moveTo>
                  <a:lnTo>
                    <a:pt x="10215658" y="0"/>
                  </a:lnTo>
                  <a:lnTo>
                    <a:pt x="10215658" y="7304195"/>
                  </a:lnTo>
                  <a:lnTo>
                    <a:pt x="0" y="7304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61602" y="3366089"/>
              <a:ext cx="14859000" cy="3600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5000" b="1">
                  <a:solidFill>
                    <a:srgbClr val="804B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 MỪNG CÁC EM </a:t>
              </a:r>
              <a:br>
                <a:rPr lang="en-US" sz="5000" b="1">
                  <a:solidFill>
                    <a:srgbClr val="804B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5000" b="1">
                  <a:solidFill>
                    <a:srgbClr val="804B3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 VỚI TIẾT HỌC HÔM NAY!</a:t>
              </a:r>
            </a:p>
          </p:txBody>
        </p:sp>
      </p:grpSp>
      <p:sp>
        <p:nvSpPr>
          <p:cNvPr id="14" name="Freeform 7"/>
          <p:cNvSpPr/>
          <p:nvPr/>
        </p:nvSpPr>
        <p:spPr>
          <a:xfrm rot="-1724739">
            <a:off x="746702" y="942008"/>
            <a:ext cx="1309306" cy="2384497"/>
          </a:xfrm>
          <a:custGeom>
            <a:avLst/>
            <a:gdLst/>
            <a:ahLst/>
            <a:cxnLst/>
            <a:rect l="l" t="t" r="r" b="b"/>
            <a:pathLst>
              <a:path w="1963959" h="3576746">
                <a:moveTo>
                  <a:pt x="0" y="0"/>
                </a:moveTo>
                <a:lnTo>
                  <a:pt x="1963959" y="0"/>
                </a:lnTo>
                <a:lnTo>
                  <a:pt x="1963959" y="3576746"/>
                </a:lnTo>
                <a:lnTo>
                  <a:pt x="0" y="35767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5" name="Freeform 8"/>
          <p:cNvSpPr/>
          <p:nvPr/>
        </p:nvSpPr>
        <p:spPr>
          <a:xfrm rot="535256">
            <a:off x="10490946" y="5060354"/>
            <a:ext cx="1523708" cy="1783584"/>
          </a:xfrm>
          <a:custGeom>
            <a:avLst/>
            <a:gdLst/>
            <a:ahLst/>
            <a:cxnLst/>
            <a:rect l="l" t="t" r="r" b="b"/>
            <a:pathLst>
              <a:path w="3161044" h="4392881">
                <a:moveTo>
                  <a:pt x="0" y="0"/>
                </a:moveTo>
                <a:lnTo>
                  <a:pt x="3161044" y="0"/>
                </a:lnTo>
                <a:lnTo>
                  <a:pt x="3161044" y="4392881"/>
                </a:lnTo>
                <a:lnTo>
                  <a:pt x="0" y="43928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4400" y="416785"/>
            <a:ext cx="2467062" cy="13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3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1151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3961" y="656823"/>
            <a:ext cx="5718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HOẠT ĐỘNG CẶP ĐÔI</a:t>
            </a:r>
          </a:p>
          <a:p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8574" y="1370275"/>
            <a:ext cx="9092758" cy="403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91151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86389" y="566670"/>
            <a:ext cx="4082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ĐÁP ÁN</a:t>
            </a:r>
            <a:endParaRPr lang="en-US" sz="32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3499" y="1249913"/>
            <a:ext cx="865460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vi-VN" sz="4000" dirty="0">
                <a:latin typeface="+mj-lt"/>
              </a:rPr>
              <a:t>Ta có -1 + 2= 1</a:t>
            </a:r>
          </a:p>
          <a:p>
            <a:r>
              <a:rPr lang="vi-VN" sz="4000" dirty="0">
                <a:latin typeface="+mj-lt"/>
              </a:rPr>
              <a:t>               2+ 2 = 4</a:t>
            </a:r>
          </a:p>
          <a:p>
            <a:r>
              <a:rPr lang="vi-VN" sz="4000" dirty="0">
                <a:latin typeface="+mj-lt"/>
              </a:rPr>
              <a:t>Vì 1 &lt; 4 nên -1+2 &lt;2 + 2 </a:t>
            </a:r>
          </a:p>
          <a:p>
            <a:r>
              <a:rPr lang="vi-VN" sz="4000" dirty="0">
                <a:latin typeface="+mj-lt"/>
              </a:rPr>
              <a:t> b) Ta có -1 + (-2)= -3</a:t>
            </a:r>
          </a:p>
          <a:p>
            <a:r>
              <a:rPr lang="vi-VN" sz="4000" dirty="0">
                <a:latin typeface="+mj-lt"/>
              </a:rPr>
              <a:t>               2+ (-2) = 0</a:t>
            </a:r>
          </a:p>
          <a:p>
            <a:r>
              <a:rPr lang="vi-VN" sz="4000" dirty="0">
                <a:latin typeface="+mj-lt"/>
              </a:rPr>
              <a:t>Vì -3 &lt; 0 nên -1+(-2) &lt;2 + (-2)</a:t>
            </a:r>
          </a:p>
          <a:p>
            <a:r>
              <a:rPr lang="vi-VN" sz="4000" dirty="0">
                <a:latin typeface="+mj-lt"/>
              </a:rPr>
              <a:t>c)  Vì -1 &lt;2 nên -1+c &lt; 2+c </a:t>
            </a:r>
          </a:p>
          <a:p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203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23160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1375" y="1639099"/>
            <a:ext cx="9272788" cy="40318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Khi cộng cùng một số vào hai vế của một bất đẳng thức ta được bất đẳng thức mới cùng chiều với bắt đẳng thức đã cho</a:t>
            </a:r>
          </a:p>
          <a:p>
            <a:endParaRPr lang="vi-VN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 </a:t>
            </a:r>
          </a:p>
          <a:p>
            <a:endParaRPr lang="vi-VN" sz="3200" dirty="0">
              <a:latin typeface="+mj-lt"/>
            </a:endParaRPr>
          </a:p>
          <a:p>
            <a:endParaRPr lang="vi-VN" sz="3200" dirty="0">
              <a:latin typeface="+mj-lt"/>
            </a:endParaRPr>
          </a:p>
          <a:p>
            <a:endParaRPr lang="en-US" sz="32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2262" y="945062"/>
            <a:ext cx="7818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TÍNH CHẤT LIÊN HỆ THỨ TỰ VỚI PHÉP CỘNG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2152" y="29621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276600" y="2969939"/>
                <a:ext cx="6096000" cy="260263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180340" algn="just">
                  <a:lnSpc>
                    <a:spcPct val="107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800" i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 ba số a,b,c ta có: </a:t>
                </a:r>
                <a:endParaRPr lang="en-US" sz="2800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0340" algn="just">
                  <a:lnSpc>
                    <a:spcPct val="107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800" i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 a&lt;b thì a+c &lt; b+ c</a:t>
                </a:r>
                <a:endParaRPr lang="en-US" sz="2800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0340" algn="just">
                  <a:lnSpc>
                    <a:spcPct val="107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800" i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 a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2800" i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thì a+c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2800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0340" algn="just">
                  <a:lnSpc>
                    <a:spcPct val="107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800" i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 a&gt;b thì a+c &gt;b+c</a:t>
                </a:r>
                <a:endParaRPr lang="en-US" sz="2800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80340" algn="just">
                  <a:lnSpc>
                    <a:spcPct val="107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800" i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 a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2800" i="1" dirty="0">
                    <a:solidFill>
                      <a:srgbClr val="0070C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thì a+c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2800" i="1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2800" i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969939"/>
                <a:ext cx="6096000" cy="2602636"/>
              </a:xfrm>
              <a:prstGeom prst="rect">
                <a:avLst/>
              </a:prstGeom>
              <a:blipFill rotWithShape="0">
                <a:blip r:embed="rId7"/>
                <a:stretch>
                  <a:fillRect t="-2342" b="-4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27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967" y="1094400"/>
            <a:ext cx="10662304" cy="644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2116" y="1854174"/>
            <a:ext cx="11003219" cy="11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910" y="610004"/>
            <a:ext cx="10054630" cy="24883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80048" y="2990439"/>
                <a:ext cx="8036684" cy="2439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 i="1" dirty="0">
                    <a:solidFill>
                      <a:srgbClr val="0070C0"/>
                    </a:solidFill>
                    <a:latin typeface="+mj-lt"/>
                  </a:rPr>
                  <a:t>GIẢI</a:t>
                </a:r>
              </a:p>
              <a:p>
                <a:pPr marL="742950" indent="-742950" algn="ctr">
                  <a:buAutoNum type="alphaLcParenR"/>
                </a:pPr>
                <a:r>
                  <a:rPr lang="vi-VN" sz="3600" dirty="0">
                    <a:latin typeface="+mj-lt"/>
                  </a:rPr>
                  <a:t>Vì 19&gt; -31 nên 19+2023&gt;  -31+2023</a:t>
                </a:r>
              </a:p>
              <a:p>
                <a:pPr marL="742950" indent="-742950">
                  <a:buAutoNum type="alphaLcParenR"/>
                </a:pPr>
                <a:r>
                  <a:rPr lang="vi-VN" sz="3600" dirty="0">
                    <a:latin typeface="+mj-lt"/>
                  </a:rPr>
                  <a:t>4 = 2+2= 2+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rad>
                  </m:oMath>
                </a14:m>
                <a:endParaRPr lang="vi-VN" sz="3600" dirty="0">
                  <a:latin typeface="+mj-lt"/>
                </a:endParaRPr>
              </a:p>
              <a:p>
                <a:r>
                  <a:rPr lang="vi-VN" sz="3600" dirty="0">
                    <a:latin typeface="+mj-lt"/>
                  </a:rPr>
                  <a:t>Vì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vi-VN" sz="3600" dirty="0">
                    <a:latin typeface="+mj-lt"/>
                  </a:rPr>
                  <a:t> &gt;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60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36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rad>
                  </m:oMath>
                </a14:m>
                <a:r>
                  <a:rPr lang="vi-VN" sz="3600" dirty="0">
                    <a:latin typeface="+mj-lt"/>
                  </a:rPr>
                  <a:t> nên 2+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vi-VN" sz="3600" dirty="0">
                    <a:latin typeface="+mj-lt"/>
                  </a:rPr>
                  <a:t>&gt; 2+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36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3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rad>
                  </m:oMath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048" y="2990439"/>
                <a:ext cx="8036684" cy="2439257"/>
              </a:xfrm>
              <a:prstGeom prst="rect">
                <a:avLst/>
              </a:prstGeom>
              <a:blipFill rotWithShape="0">
                <a:blip r:embed="rId8"/>
                <a:stretch>
                  <a:fillRect l="-2274" t="-4250" r="-455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594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4862" y="759854"/>
            <a:ext cx="6941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3. LIÊN HỆ THỨ TỰ VÀ PHÉP NHÂN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3707" y="1517370"/>
            <a:ext cx="5177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  <a:latin typeface="+mj-lt"/>
              </a:rPr>
              <a:t>HOẠT ĐỘNG CẶP ĐÔI</a:t>
            </a:r>
          </a:p>
          <a:p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217" y="2159000"/>
            <a:ext cx="11107783" cy="280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8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47425" y="341634"/>
                <a:ext cx="11277600" cy="59439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1200" dirty="0"/>
                  <a:t>+</a:t>
                </a:r>
                <a:r>
                  <a:rPr lang="vi-VN" sz="1200" b="1" i="1" dirty="0"/>
                  <a:t>Với 3 số a,b,c và c&gt;0 ta có:</a:t>
                </a:r>
                <a:endParaRPr lang="en-US" sz="1200" dirty="0"/>
              </a:p>
              <a:p>
                <a:r>
                  <a:rPr lang="vi-VN" sz="1200" dirty="0"/>
                  <a:t>Nếu a&lt;b thì a.c&lt;b.c</a:t>
                </a:r>
                <a:endParaRPr lang="en-US" sz="1200" dirty="0"/>
              </a:p>
              <a:p>
                <a:r>
                  <a:rPr lang="vi-VN" sz="1200" dirty="0"/>
                  <a:t>Nếu a</a:t>
                </a:r>
                <a14:m>
                  <m:oMath xmlns:m="http://schemas.openxmlformats.org/officeDocument/2006/math">
                    <m:r>
                      <a:rPr lang="vi-VN" sz="12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vi-VN" sz="12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1200" dirty="0"/>
                  <a:t>thì ac</a:t>
                </a:r>
                <a14:m>
                  <m:oMath xmlns:m="http://schemas.openxmlformats.org/officeDocument/2006/math">
                    <m:r>
                      <a:rPr lang="vi-VN" sz="12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vi-VN" sz="1200" i="1">
                        <a:latin typeface="Cambria Math" panose="02040503050406030204" pitchFamily="18" charset="0"/>
                      </a:rPr>
                      <m:t>𝑏𝑐</m:t>
                    </m:r>
                  </m:oMath>
                </a14:m>
                <a:endParaRPr lang="en-US" sz="1200" dirty="0"/>
              </a:p>
              <a:p>
                <a:r>
                  <a:rPr lang="vi-VN" sz="1200" dirty="0"/>
                  <a:t>Nếu a&gt;b thì ac&gt;bc</a:t>
                </a:r>
                <a:endParaRPr lang="en-US" sz="1200" dirty="0"/>
              </a:p>
              <a:p>
                <a:r>
                  <a:rPr lang="vi-VN" sz="1200" dirty="0"/>
                  <a:t>Nếu a </a:t>
                </a:r>
                <a14:m>
                  <m:oMath xmlns:m="http://schemas.openxmlformats.org/officeDocument/2006/math">
                    <m:r>
                      <a:rPr lang="vi-VN" sz="1200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vi-VN" sz="12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1200" dirty="0"/>
                  <a:t> thì ac</a:t>
                </a:r>
                <a14:m>
                  <m:oMath xmlns:m="http://schemas.openxmlformats.org/officeDocument/2006/math">
                    <m:r>
                      <a:rPr lang="vi-VN" sz="1200" i="1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vi-VN" sz="1200" dirty="0"/>
                  <a:t>bc</a:t>
                </a:r>
                <a:endParaRPr lang="en-US" sz="1200" dirty="0"/>
              </a:p>
              <a:p>
                <a:r>
                  <a:rPr lang="vi-VN" sz="1200" b="1" i="1" dirty="0"/>
                  <a:t>+Với 3 số a-,b,c và c&gt;0 ta có:</a:t>
                </a:r>
                <a:endParaRPr lang="en-US" sz="1200" dirty="0"/>
              </a:p>
              <a:p>
                <a:r>
                  <a:rPr lang="vi-VN" sz="1200" dirty="0"/>
                  <a:t>Nếu a&lt;b thì a.c&gt;b.c</a:t>
                </a:r>
                <a:endParaRPr lang="en-US" sz="1200" dirty="0"/>
              </a:p>
              <a:p>
                <a:r>
                  <a:rPr lang="vi-VN" sz="1200" dirty="0"/>
                  <a:t>Nếu a</a:t>
                </a:r>
                <a14:m>
                  <m:oMath xmlns:m="http://schemas.openxmlformats.org/officeDocument/2006/math">
                    <m:r>
                      <a:rPr lang="vi-VN" sz="12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vi-VN" sz="1200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vi-VN" sz="1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1200" dirty="0"/>
                  <a:t>thì ac</a:t>
                </a:r>
                <a14:m>
                  <m:oMath xmlns:m="http://schemas.openxmlformats.org/officeDocument/2006/math">
                    <m:r>
                      <a:rPr lang="vi-VN" sz="1200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vi-VN" sz="1200" i="1">
                        <a:latin typeface="Cambria Math" panose="02040503050406030204" pitchFamily="18" charset="0"/>
                      </a:rPr>
                      <m:t>𝑏𝑐</m:t>
                    </m:r>
                  </m:oMath>
                </a14:m>
                <a:endParaRPr lang="en-US" sz="1200" dirty="0"/>
              </a:p>
              <a:p>
                <a:r>
                  <a:rPr lang="vi-VN" sz="1200" dirty="0"/>
                  <a:t>Nếu a&gt;b thì ac&lt;bc</a:t>
                </a:r>
                <a:endParaRPr lang="en-US" sz="1200" dirty="0"/>
              </a:p>
              <a:p>
                <a:r>
                  <a:rPr lang="vi-VN" sz="1200" dirty="0"/>
                  <a:t>Nếu a </a:t>
                </a:r>
                <a14:m>
                  <m:oMath xmlns:m="http://schemas.openxmlformats.org/officeDocument/2006/math">
                    <m:r>
                      <a:rPr lang="vi-VN" sz="1200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vi-VN" sz="12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vi-VN" sz="1200" dirty="0"/>
                  <a:t> thì ac</a:t>
                </a:r>
                <a14:m>
                  <m:oMath xmlns:m="http://schemas.openxmlformats.org/officeDocument/2006/math">
                    <m:r>
                      <a:rPr lang="vi-VN" sz="1200" i="1"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vi-VN" sz="1200" dirty="0"/>
                  <a:t>bc</a:t>
                </a:r>
                <a:endParaRPr lang="en-US" sz="12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25" y="341634"/>
                <a:ext cx="11277600" cy="59439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9752" y="739279"/>
            <a:ext cx="8777687" cy="4988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lphaLcParenR"/>
            </a:pP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 hệ giữa thứ tự và phép nhân:</a:t>
            </a:r>
          </a:p>
          <a:p>
            <a:pPr lvl="0"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Khi nhân cả hai vế của một bất đẳng thức với cùng một số dương ta được  bất đẳng thức mới cùng chiều với bất đẳng thức đã cho.</a:t>
            </a:r>
          </a:p>
          <a:p>
            <a:pPr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Khi nhân cả hai vế của một bất đẳng thức với cùng một số âm ta được  bất đẳng thức mới ngược  chiều với bất đẳng thức đã cho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01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5067" y="962372"/>
            <a:ext cx="10293241" cy="44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7425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42" y="1116571"/>
            <a:ext cx="11187258" cy="15235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6828" y="2730321"/>
            <a:ext cx="90418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+mj-lt"/>
              </a:rPr>
              <a:t>Giải</a:t>
            </a:r>
          </a:p>
          <a:p>
            <a:pPr marL="342900" indent="-342900">
              <a:buAutoNum type="alphaLcParenR"/>
            </a:pPr>
            <a:r>
              <a:rPr lang="vi-VN" sz="2800" dirty="0">
                <a:latin typeface="+mj-lt"/>
              </a:rPr>
              <a:t>Vì -7 &lt; -5 nên 3.(-7) &lt;3.(-5) </a:t>
            </a:r>
            <a:r>
              <a:rPr lang="vi-VN" sz="2800" i="1" dirty="0">
                <a:solidFill>
                  <a:srgbClr val="0070C0"/>
                </a:solidFill>
                <a:latin typeface="+mj-lt"/>
              </a:rPr>
              <a:t>( Vì nhân hai vế với 3</a:t>
            </a:r>
            <a:r>
              <a:rPr lang="vi-VN" sz="2800" dirty="0">
                <a:latin typeface="+mj-lt"/>
              </a:rPr>
              <a:t>) </a:t>
            </a:r>
          </a:p>
          <a:p>
            <a:pPr marL="342900" indent="-342900">
              <a:buFontTx/>
              <a:buAutoNum type="alphaLcParenR"/>
            </a:pPr>
            <a:r>
              <a:rPr lang="vi-VN" sz="2800" dirty="0">
                <a:latin typeface="+mj-lt"/>
              </a:rPr>
              <a:t>Vì -7 &lt; -5 nên (-3).(-7) &gt; (-3).(-5) </a:t>
            </a:r>
            <a:r>
              <a:rPr lang="vi-VN" sz="2800" i="1" dirty="0">
                <a:solidFill>
                  <a:srgbClr val="0070C0"/>
                </a:solidFill>
                <a:latin typeface="+mj-lt"/>
              </a:rPr>
              <a:t>( Vì nhân hai vế với -3</a:t>
            </a:r>
            <a:r>
              <a:rPr lang="vi-VN" sz="2800" dirty="0">
                <a:latin typeface="+mj-lt"/>
              </a:rPr>
              <a:t>) </a:t>
            </a:r>
          </a:p>
          <a:p>
            <a:pPr marL="342900" indent="-342900">
              <a:buAutoNum type="alphaLcParenR"/>
            </a:pP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832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1819" y="341634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"/>
              <a:t>Giải</a:t>
            </a:r>
          </a:p>
          <a:p>
            <a:pPr marL="342900" indent="-342900">
              <a:buAutoNum type="alphaLcParenR"/>
            </a:pPr>
            <a:r>
              <a:rPr lang="vi-VN" sz="1200"/>
              <a:t>Vì -7 &lt; -5 nên 3.(-7) &lt;3.(-5) </a:t>
            </a:r>
            <a:r>
              <a:rPr lang="vi-VN" sz="1200" i="1">
                <a:solidFill>
                  <a:srgbClr val="0070C0"/>
                </a:solidFill>
              </a:rPr>
              <a:t>( Vì nhân hai vế với 3</a:t>
            </a:r>
            <a:r>
              <a:rPr lang="vi-VN" sz="1200"/>
              <a:t>) </a:t>
            </a:r>
          </a:p>
          <a:p>
            <a:pPr marL="342900" indent="-342900">
              <a:buFontTx/>
              <a:buAutoNum type="alphaLcParenR"/>
            </a:pPr>
            <a:r>
              <a:rPr lang="vi-VN" sz="1200"/>
              <a:t>Vì -7 &lt; -5 nên (-3).(-7) &gt; (-3).(-5) </a:t>
            </a:r>
            <a:r>
              <a:rPr lang="vi-VN" sz="1200" i="1">
                <a:solidFill>
                  <a:srgbClr val="0070C0"/>
                </a:solidFill>
              </a:rPr>
              <a:t>( Vì nhân hai vế với -3</a:t>
            </a:r>
            <a:r>
              <a:rPr lang="vi-VN" sz="1200"/>
              <a:t>) </a:t>
            </a:r>
          </a:p>
          <a:p>
            <a:pPr marL="342900" indent="-342900">
              <a:buAutoNum type="alphaLcParenR"/>
            </a:pP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4417" y="798490"/>
            <a:ext cx="5615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LUYỆN TẬP</a:t>
            </a:r>
            <a:endParaRPr lang="en-US" sz="44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6967" y="1670814"/>
            <a:ext cx="11240345" cy="18554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6246" y="3542508"/>
            <a:ext cx="10951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Giải</a:t>
            </a:r>
          </a:p>
          <a:p>
            <a:pPr marL="342900" indent="-342900">
              <a:buAutoNum type="alphaLcParenR"/>
            </a:pPr>
            <a:r>
              <a:rPr lang="vi-VN" sz="2400" dirty="0">
                <a:latin typeface="+mj-lt"/>
              </a:rPr>
              <a:t>Vì -10,5 &lt; 11,2  nên 13.(-10,5) &lt;13.11,2 </a:t>
            </a:r>
            <a:r>
              <a:rPr lang="vi-VN" sz="2400" i="1" dirty="0">
                <a:solidFill>
                  <a:srgbClr val="0070C0"/>
                </a:solidFill>
                <a:latin typeface="+mj-lt"/>
              </a:rPr>
              <a:t>( Vì nhân hai vế với 13</a:t>
            </a:r>
            <a:r>
              <a:rPr lang="vi-VN" sz="2400" dirty="0">
                <a:latin typeface="+mj-lt"/>
              </a:rPr>
              <a:t>) </a:t>
            </a:r>
          </a:p>
          <a:p>
            <a:pPr marL="342900" indent="-342900">
              <a:buFontTx/>
              <a:buAutoNum type="alphaLcParenR"/>
            </a:pPr>
            <a:r>
              <a:rPr lang="vi-VN" sz="2400" dirty="0"/>
              <a:t>Vì -10,5 &lt; 11,2  nên (-13).(-10,5) &gt;(-13).11,2 </a:t>
            </a:r>
            <a:r>
              <a:rPr lang="vi-VN" sz="2400" i="1" dirty="0">
                <a:solidFill>
                  <a:srgbClr val="0070C0"/>
                </a:solidFill>
              </a:rPr>
              <a:t>( Vì nhân hai vế với -13</a:t>
            </a:r>
            <a:r>
              <a:rPr lang="vi-VN" sz="2400" dirty="0"/>
              <a:t>) </a:t>
            </a:r>
          </a:p>
          <a:p>
            <a:pPr marL="342900" indent="-342900">
              <a:buAutoNum type="alphaLcParenR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134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4484" y="148389"/>
            <a:ext cx="11836400" cy="65532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Google Shape;7771;p33"/>
          <p:cNvSpPr txBox="1">
            <a:spLocks/>
          </p:cNvSpPr>
          <p:nvPr/>
        </p:nvSpPr>
        <p:spPr>
          <a:xfrm>
            <a:off x="2672000" y="532333"/>
            <a:ext cx="6848000" cy="50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4000" b="1" kern="0" dirty="0">
                <a:solidFill>
                  <a:schemeClr val="tx2"/>
                </a:solidFill>
                <a:latin typeface="Arial" panose="020B0604020202020204" pitchFamily="34" charset="0"/>
              </a:rPr>
              <a:t>KHỞI ĐỘNG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4332851"/>
            <a:ext cx="1617612" cy="27434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249" y="411440"/>
            <a:ext cx="1475824" cy="7243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84" y="532334"/>
            <a:ext cx="653716" cy="678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096" y="1215189"/>
            <a:ext cx="6144205" cy="3514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2749" y="1189790"/>
            <a:ext cx="3816598" cy="35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1819" y="33891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2116" y="1675882"/>
            <a:ext cx="10334625" cy="2247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2451" y="1180016"/>
            <a:ext cx="346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+mj-lt"/>
              </a:rPr>
              <a:t>HOẠT ĐỘNG NHÓM</a:t>
            </a:r>
            <a:endParaRPr lang="en-US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92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0449" y="148133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82603" y="695459"/>
            <a:ext cx="2691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31830" y="1363359"/>
                <a:ext cx="9684913" cy="4250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+mj-lt"/>
                  </a:rPr>
                  <a:t>-Số tiền còn lại chi trả tiền ăn là : 30 000 000-17 000 000=13 000 000( đồng)</a:t>
                </a:r>
              </a:p>
              <a:p>
                <a:r>
                  <a:rPr lang="vi-VN" sz="3200" dirty="0">
                    <a:latin typeface="+mj-lt"/>
                  </a:rPr>
                  <a:t>-Trong một ngày , một bạn ăn  với số tiền là : 30 000+ 60 000.2=150 000(đồng)</a:t>
                </a:r>
              </a:p>
              <a:p>
                <a:r>
                  <a:rPr lang="vi-VN" sz="3200" dirty="0">
                    <a:latin typeface="+mj-lt"/>
                  </a:rPr>
                  <a:t>Gọi x là số  bạn  có thể tham gia</a:t>
                </a:r>
              </a:p>
              <a:p>
                <a:r>
                  <a:rPr lang="vi-VN" sz="3200" dirty="0">
                    <a:latin typeface="+mj-lt"/>
                  </a:rPr>
                  <a:t>Ta có x.150 000 &lt; 13 000 000</a:t>
                </a:r>
              </a:p>
              <a:p>
                <a:r>
                  <a:rPr lang="vi-VN" sz="3200" dirty="0">
                    <a:latin typeface="+mj-lt"/>
                  </a:rPr>
                  <a:t>       x&lt; 86,(6) ( nhân hai vê với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b="0" i="1" smtClean="0">
                            <a:latin typeface="Cambria Math" panose="02040503050406030204" pitchFamily="18" charset="0"/>
                          </a:rPr>
                          <m:t>150 000</m:t>
                        </m:r>
                      </m:den>
                    </m:f>
                    <m:r>
                      <a:rPr lang="vi-VN" sz="32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3200" dirty="0">
                  <a:latin typeface="+mj-lt"/>
                </a:endParaRPr>
              </a:p>
              <a:p>
                <a:r>
                  <a:rPr lang="vi-VN" sz="3200" dirty="0">
                    <a:latin typeface="+mj-lt"/>
                  </a:rPr>
                  <a:t>Vậy nhiều nhất là 86 bạn tham gia</a:t>
                </a:r>
                <a:endParaRPr lang="en-US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830" y="1363359"/>
                <a:ext cx="9684913" cy="4250779"/>
              </a:xfrm>
              <a:prstGeom prst="rect">
                <a:avLst/>
              </a:prstGeom>
              <a:blipFill rotWithShape="0">
                <a:blip r:embed="rId7"/>
                <a:stretch>
                  <a:fillRect l="-1636" t="-2009" r="-755" b="-3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844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1819" y="33891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5482" y="611107"/>
            <a:ext cx="346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+mj-lt"/>
              </a:rPr>
              <a:t>HOẠT ĐỘNG CA NHÂN</a:t>
            </a:r>
            <a:endParaRPr lang="en-US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4391" y="1005208"/>
            <a:ext cx="10083658" cy="16033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4391" y="2743200"/>
            <a:ext cx="93529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+mj-lt"/>
              </a:rPr>
              <a:t>Giải</a:t>
            </a:r>
          </a:p>
          <a:p>
            <a:pPr marL="342900" indent="-342900">
              <a:buAutoNum type="alphaLcParenR"/>
            </a:pPr>
            <a:r>
              <a:rPr lang="vi-VN" sz="2800" dirty="0">
                <a:latin typeface="+mj-lt"/>
              </a:rPr>
              <a:t>Vì a&lt;b nên 5a &lt;5b ( Nhân hai vế với 5)</a:t>
            </a:r>
          </a:p>
          <a:p>
            <a:r>
              <a:rPr lang="vi-VN" sz="2800" dirty="0">
                <a:latin typeface="+mj-lt"/>
              </a:rPr>
              <a:t>     =&gt; 5a+7 &lt; 5b+7 ( Cộng vào hai vế với 7)</a:t>
            </a:r>
          </a:p>
          <a:p>
            <a:r>
              <a:rPr lang="vi-VN" sz="2800" dirty="0">
                <a:latin typeface="+mj-lt"/>
              </a:rPr>
              <a:t>b) </a:t>
            </a:r>
            <a:r>
              <a:rPr lang="vi-VN" sz="2800" dirty="0"/>
              <a:t>Vì a&lt;b nên -3a &gt;-3b ( Nhân hai vế với -3)</a:t>
            </a:r>
          </a:p>
          <a:p>
            <a:r>
              <a:rPr lang="vi-VN" sz="2800" dirty="0"/>
              <a:t>     =&gt; -3a-9  &lt; -3b -9  ( Cộng vào hai vế với -9)</a:t>
            </a:r>
          </a:p>
          <a:p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1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1819" y="33891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7264" y="700012"/>
            <a:ext cx="9875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+mj-lt"/>
              </a:rPr>
              <a:t>Bài 2.10 ( sách giáo khoa trang 35) So sánh a và b nếu:</a:t>
            </a:r>
          </a:p>
          <a:p>
            <a:r>
              <a:rPr lang="vi-VN" sz="3600" dirty="0">
                <a:solidFill>
                  <a:srgbClr val="002060"/>
                </a:solidFill>
                <a:latin typeface="+mj-lt"/>
              </a:rPr>
              <a:t>a) a+1954 &lt; b+ 1954                   b) -2a &gt;-2b</a:t>
            </a:r>
          </a:p>
          <a:p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12878" y="2644131"/>
                <a:ext cx="11379122" cy="1997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600" dirty="0">
                    <a:latin typeface="+mj-lt"/>
                  </a:rPr>
                  <a:t>Giải</a:t>
                </a:r>
              </a:p>
              <a:p>
                <a:pPr marL="342900" indent="-342900">
                  <a:buAutoNum type="alphaLcParenR"/>
                </a:pPr>
                <a:r>
                  <a:rPr lang="vi-VN" sz="3600" dirty="0">
                    <a:latin typeface="+mj-lt"/>
                  </a:rPr>
                  <a:t>Vì a+1954 &lt;b+1954 nên a&lt;b ( </a:t>
                </a:r>
                <a:r>
                  <a:rPr lang="vi-VN" sz="3600" dirty="0">
                    <a:solidFill>
                      <a:srgbClr val="0070C0"/>
                    </a:solidFill>
                    <a:latin typeface="+mj-lt"/>
                  </a:rPr>
                  <a:t>cộng vào hai vế với -1954</a:t>
                </a:r>
                <a:r>
                  <a:rPr lang="vi-VN" sz="3600" dirty="0">
                    <a:latin typeface="+mj-lt"/>
                  </a:rPr>
                  <a:t>)</a:t>
                </a:r>
              </a:p>
              <a:p>
                <a:pPr marL="342900" indent="-342900">
                  <a:buAutoNum type="alphaLcParenR"/>
                </a:pPr>
                <a:r>
                  <a:rPr lang="vi-VN" sz="3600" dirty="0">
                    <a:latin typeface="+mj-lt"/>
                  </a:rPr>
                  <a:t>Vì -2a &gt;-2b nên a&lt;b </a:t>
                </a:r>
                <a:r>
                  <a:rPr lang="vi-VN" sz="3600" dirty="0">
                    <a:solidFill>
                      <a:srgbClr val="0070C0"/>
                    </a:solidFill>
                    <a:latin typeface="+mj-lt"/>
                  </a:rPr>
                  <a:t>( Nhân hai vế với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vi-VN" sz="3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600" dirty="0">
                    <a:latin typeface="+mj-lt"/>
                  </a:rPr>
                  <a:t>)</a:t>
                </a:r>
                <a:endParaRPr lang="en-US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78" y="2644131"/>
                <a:ext cx="11379122" cy="1997919"/>
              </a:xfrm>
              <a:prstGeom prst="rect">
                <a:avLst/>
              </a:prstGeom>
              <a:blipFill rotWithShape="0">
                <a:blip r:embed="rId7"/>
                <a:stretch>
                  <a:fillRect l="-1446" t="-5199" b="-4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621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51819" y="33891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1819" y="1549348"/>
            <a:ext cx="650297" cy="6096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8683" y="5217190"/>
            <a:ext cx="1520068" cy="15363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47931" y="1091294"/>
            <a:ext cx="101356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  <a:latin typeface="+mj-lt"/>
              </a:rPr>
              <a:t>HƯỚNG DẪN VỀ NHÀ </a:t>
            </a:r>
          </a:p>
          <a:p>
            <a:pPr marL="285750" indent="-285750">
              <a:buFontTx/>
              <a:buChar char="-"/>
            </a:pPr>
            <a:r>
              <a:rPr lang="vi-VN" sz="4400" dirty="0">
                <a:latin typeface="+mj-lt"/>
              </a:rPr>
              <a:t>Học thuộc tính chất liên hệ thứ tự với phép cộng , phép nhân</a:t>
            </a:r>
          </a:p>
          <a:p>
            <a:pPr marL="285750" indent="-285750">
              <a:buFontTx/>
              <a:buChar char="-"/>
            </a:pPr>
            <a:r>
              <a:rPr lang="vi-VN" sz="4400" dirty="0">
                <a:latin typeface="+mj-lt"/>
              </a:rPr>
              <a:t>Làm bài tập 2.10 và 2.11(sách giáo khoa trang 35)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02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4976" y="187357"/>
            <a:ext cx="11389025" cy="64928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60590" y="1634291"/>
            <a:ext cx="50577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4596F"/>
              </a:buClr>
              <a:buSzPts val="3500"/>
              <a:defRPr/>
            </a:pPr>
            <a:r>
              <a:rPr lang="en-US" sz="4000" b="1" kern="0">
                <a:solidFill>
                  <a:schemeClr val="tx2"/>
                </a:solidFill>
                <a:latin typeface="Arial" panose="020B0604020202020204" pitchFamily="34" charset="0"/>
                <a:sym typeface="Kavoon"/>
              </a:rPr>
              <a:t>NỘI DUNG BÀI HỌC</a:t>
            </a:r>
            <a:endParaRPr lang="vi-VN" sz="4000" b="1" kern="0" dirty="0">
              <a:solidFill>
                <a:schemeClr val="tx2"/>
              </a:solidFill>
              <a:sym typeface="Kavoo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84006" y="2254237"/>
            <a:ext cx="636932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en-US" sz="30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30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Bất đẳng thức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04326" y="3035059"/>
            <a:ext cx="745087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3000" b="1" dirty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2.Liên hệ giữa thứ tự và phép cộng</a:t>
            </a:r>
            <a:endParaRPr lang="vi-VN" sz="3000" b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939" y="4070275"/>
            <a:ext cx="2441578" cy="2139265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956419">
            <a:off x="9734198" y="853350"/>
            <a:ext cx="1073062" cy="1219389"/>
          </a:xfrm>
          <a:prstGeom prst="rect">
            <a:avLst/>
          </a:prstGeom>
        </p:spPr>
      </p:pic>
      <p:sp>
        <p:nvSpPr>
          <p:cNvPr id="26" name="Freeform 6"/>
          <p:cNvSpPr/>
          <p:nvPr/>
        </p:nvSpPr>
        <p:spPr>
          <a:xfrm>
            <a:off x="125257" y="4081327"/>
            <a:ext cx="1488510" cy="1425869"/>
          </a:xfrm>
          <a:custGeom>
            <a:avLst/>
            <a:gdLst/>
            <a:ahLst/>
            <a:cxnLst/>
            <a:rect l="l" t="t" r="r" b="b"/>
            <a:pathLst>
              <a:path w="2232765" h="2138803">
                <a:moveTo>
                  <a:pt x="0" y="0"/>
                </a:moveTo>
                <a:lnTo>
                  <a:pt x="2232765" y="0"/>
                </a:lnTo>
                <a:lnTo>
                  <a:pt x="2232765" y="2138803"/>
                </a:lnTo>
                <a:lnTo>
                  <a:pt x="0" y="2138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0" name="Rectangle 9"/>
          <p:cNvSpPr/>
          <p:nvPr/>
        </p:nvSpPr>
        <p:spPr>
          <a:xfrm>
            <a:off x="2384006" y="3758334"/>
            <a:ext cx="745087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40042" algn="l"/>
                <a:tab pos="480084" algn="l"/>
              </a:tabLst>
            </a:pPr>
            <a:r>
              <a:rPr lang="vi-VN" sz="3000" b="1" dirty="0">
                <a:solidFill>
                  <a:schemeClr val="accent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3.Liên hệ giữa thứ tự và phép nhân</a:t>
            </a:r>
            <a:endParaRPr lang="vi-VN" sz="3000" b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5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0" y="939800"/>
            <a:ext cx="3836480" cy="531611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86611" y="787400"/>
            <a:ext cx="7264400" cy="3098800"/>
            <a:chOff x="1092708" y="2171700"/>
            <a:chExt cx="10453212" cy="4648200"/>
          </a:xfrm>
        </p:grpSpPr>
        <p:sp>
          <p:nvSpPr>
            <p:cNvPr id="4" name="Freeform 4"/>
            <p:cNvSpPr/>
            <p:nvPr/>
          </p:nvSpPr>
          <p:spPr>
            <a:xfrm>
              <a:off x="1092708" y="2171700"/>
              <a:ext cx="10453212" cy="4648200"/>
            </a:xfrm>
            <a:custGeom>
              <a:avLst/>
              <a:gdLst/>
              <a:ahLst/>
              <a:cxnLst/>
              <a:rect l="l" t="t" r="r" b="b"/>
              <a:pathLst>
                <a:path w="10910412" h="4922084">
                  <a:moveTo>
                    <a:pt x="0" y="0"/>
                  </a:moveTo>
                  <a:lnTo>
                    <a:pt x="10910412" y="0"/>
                  </a:lnTo>
                  <a:lnTo>
                    <a:pt x="10910412" y="4922084"/>
                  </a:lnTo>
                  <a:lnTo>
                    <a:pt x="0" y="4922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305266" y="2324100"/>
              <a:ext cx="10015624" cy="1523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tabLst>
                  <a:tab pos="240042" algn="l"/>
                  <a:tab pos="480084" algn="l"/>
                </a:tabLst>
              </a:pPr>
              <a:r>
                <a:rPr lang="vi-VN" sz="4000" b="1" dirty="0">
                  <a:solidFill>
                    <a:srgbClr val="1F497D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1.BẤT ĐẲNG THỨC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685" y="5054600"/>
            <a:ext cx="3294743" cy="12013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59600" y="5812509"/>
            <a:ext cx="1385944" cy="3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16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43145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99680" y="889000"/>
            <a:ext cx="5654168" cy="1986785"/>
            <a:chOff x="5404318" y="288505"/>
            <a:chExt cx="8481249" cy="2980178"/>
          </a:xfrm>
        </p:grpSpPr>
        <p:grpSp>
          <p:nvGrpSpPr>
            <p:cNvPr id="11" name="Group 2"/>
            <p:cNvGrpSpPr/>
            <p:nvPr/>
          </p:nvGrpSpPr>
          <p:grpSpPr>
            <a:xfrm>
              <a:off x="5943600" y="288505"/>
              <a:ext cx="7806738" cy="2980178"/>
              <a:chOff x="0" y="-28575"/>
              <a:chExt cx="2913817" cy="841375"/>
            </a:xfrm>
          </p:grpSpPr>
          <p:sp>
            <p:nvSpPr>
              <p:cNvPr id="13" name="Freeform 3"/>
              <p:cNvSpPr/>
              <p:nvPr/>
            </p:nvSpPr>
            <p:spPr>
              <a:xfrm>
                <a:off x="47900" y="6946"/>
                <a:ext cx="2865917" cy="358043"/>
              </a:xfrm>
              <a:custGeom>
                <a:avLst/>
                <a:gdLst/>
                <a:ahLst/>
                <a:cxnLst/>
                <a:rect l="l" t="t" r="r" b="b"/>
                <a:pathLst>
                  <a:path w="2645030" h="330991">
                    <a:moveTo>
                      <a:pt x="39315" y="0"/>
                    </a:moveTo>
                    <a:lnTo>
                      <a:pt x="2605715" y="0"/>
                    </a:lnTo>
                    <a:cubicBezTo>
                      <a:pt x="2616142" y="0"/>
                      <a:pt x="2626142" y="4142"/>
                      <a:pt x="2633515" y="11515"/>
                    </a:cubicBezTo>
                    <a:cubicBezTo>
                      <a:pt x="2640888" y="18888"/>
                      <a:pt x="2645030" y="28888"/>
                      <a:pt x="2645030" y="39315"/>
                    </a:cubicBezTo>
                    <a:lnTo>
                      <a:pt x="2645030" y="291676"/>
                    </a:lnTo>
                    <a:cubicBezTo>
                      <a:pt x="2645030" y="313389"/>
                      <a:pt x="2627428" y="330991"/>
                      <a:pt x="2605715" y="330991"/>
                    </a:cubicBezTo>
                    <a:lnTo>
                      <a:pt x="39315" y="330991"/>
                    </a:lnTo>
                    <a:cubicBezTo>
                      <a:pt x="28888" y="330991"/>
                      <a:pt x="18888" y="326849"/>
                      <a:pt x="11515" y="319476"/>
                    </a:cubicBezTo>
                    <a:cubicBezTo>
                      <a:pt x="4142" y="312103"/>
                      <a:pt x="0" y="302103"/>
                      <a:pt x="0" y="291676"/>
                    </a:cubicBezTo>
                    <a:lnTo>
                      <a:pt x="0" y="39315"/>
                    </a:lnTo>
                    <a:cubicBezTo>
                      <a:pt x="0" y="17602"/>
                      <a:pt x="17602" y="0"/>
                      <a:pt x="39315" y="0"/>
                    </a:cubicBezTo>
                    <a:close/>
                  </a:path>
                </a:pathLst>
              </a:custGeom>
              <a:solidFill>
                <a:srgbClr val="24536B"/>
              </a:solidFill>
            </p:spPr>
            <p:txBody>
              <a:bodyPr/>
              <a:lstStyle/>
              <a:p>
                <a:endParaRPr lang="vi-VN" sz="2800" dirty="0"/>
              </a:p>
            </p:txBody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494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5404318" y="440391"/>
              <a:ext cx="8481249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Aft>
                  <a:spcPts val="400"/>
                </a:spcAft>
                <a:defRPr/>
              </a:pPr>
              <a:r>
                <a:rPr lang="vi-VN" sz="2800" dirty="0">
                  <a:solidFill>
                    <a:prstClr val="white"/>
                  </a:solidFill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a)Nhắc lại thứ tự trên tập số thực</a:t>
              </a:r>
              <a:endParaRPr lang="en-US" sz="2800" dirty="0">
                <a:solidFill>
                  <a:prstClr val="white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3215212" y="1875075"/>
            <a:ext cx="6378028" cy="47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defTabSz="6096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67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vi-VN" altLang="en-US" sz="2667" dirty="0">
                <a:solidFill>
                  <a:prstClr val="black"/>
                </a:solidFill>
                <a:latin typeface="Arial" panose="020B0604020202020204" pitchFamily="34" charset="0"/>
              </a:rPr>
              <a:t>Em hãy nhắc lại thứ tự trên tập hợp số?</a:t>
            </a:r>
            <a:endParaRPr lang="en-US" altLang="en-US" sz="2667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83335" y="2043183"/>
            <a:ext cx="650297" cy="6096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108" y="1901317"/>
            <a:ext cx="898222" cy="4836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341634"/>
            <a:ext cx="1850449" cy="908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0661" y="4594970"/>
            <a:ext cx="1355764" cy="1780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2108" y="2474798"/>
            <a:ext cx="9285407" cy="227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43145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34" y="263242"/>
            <a:ext cx="1850449" cy="9082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0661" y="4594970"/>
            <a:ext cx="1355764" cy="17804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100" y="1339736"/>
            <a:ext cx="1846581" cy="985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796" y="2554977"/>
            <a:ext cx="10550408" cy="135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6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43145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58570" y="910243"/>
            <a:ext cx="13964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 lời:</a:t>
            </a:r>
            <a:endParaRPr lang="en-US" sz="2800" b="1" i="1" u="sng">
              <a:solidFill>
                <a:schemeClr val="tx2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34" y="263242"/>
            <a:ext cx="1850449" cy="9082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0661" y="4594970"/>
            <a:ext cx="1355764" cy="1780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17431" y="2064437"/>
                <a:ext cx="10147711" cy="79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+mj-lt"/>
                  </a:rPr>
                  <a:t>a) -34,2 &lt; -27                 b)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vi-VN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2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vi-VN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3200" dirty="0">
                    <a:latin typeface="+mj-lt"/>
                  </a:rPr>
                  <a:t>                c) 2024 &gt;1954</a:t>
                </a:r>
                <a:endParaRPr lang="en-US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431" y="2064437"/>
                <a:ext cx="10147711" cy="792140"/>
              </a:xfrm>
              <a:prstGeom prst="rect">
                <a:avLst/>
              </a:prstGeom>
              <a:blipFill rotWithShape="0">
                <a:blip r:embed="rId5"/>
                <a:stretch>
                  <a:fillRect l="-156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0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30920" r="5141" b="227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431457"/>
            <a:ext cx="11277600" cy="5943943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34" y="263242"/>
            <a:ext cx="1850449" cy="9082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9002" y="431457"/>
            <a:ext cx="1355764" cy="1780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17431" y="2064437"/>
                <a:ext cx="10444766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dirty="0">
                    <a:latin typeface="+mj-lt"/>
                  </a:rPr>
                  <a:t>-Khi biểu diễn số thực trên trục số , điểm biểu diễn số bé hơn nằm trước điểm biểu diễn số lớn hơn. </a:t>
                </a:r>
              </a:p>
              <a:p>
                <a:r>
                  <a:rPr lang="vi-VN" sz="3200" dirty="0">
                    <a:latin typeface="+mj-lt"/>
                  </a:rPr>
                  <a:t>                  Chẳng hạn -2,5 &lt;-1 &lt;1&lt; 1,5</a:t>
                </a:r>
              </a:p>
              <a:p>
                <a:pPr marL="457200" indent="-457200">
                  <a:buFontTx/>
                  <a:buChar char="-"/>
                </a:pPr>
                <a:r>
                  <a:rPr lang="vi-VN" sz="3200" dirty="0">
                    <a:latin typeface="+mj-lt"/>
                  </a:rPr>
                  <a:t>Số a lớn hơn hoặc bằng số b , tức là a&gt;b hoặc a=b kí hiệu là a</a:t>
                </a:r>
                <a14:m>
                  <m:oMath xmlns:m="http://schemas.openxmlformats.org/officeDocument/2006/math">
                    <m:r>
                      <a:rPr lang="vi-VN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endParaRPr lang="vi-VN" sz="3200" b="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indent="-457200">
                  <a:buFontTx/>
                  <a:buChar char="-"/>
                </a:pPr>
                <a:r>
                  <a:rPr lang="vi-VN" sz="3200" dirty="0">
                    <a:latin typeface="+mj-lt"/>
                  </a:rPr>
                  <a:t>Số a nhỏ  hơn hoặc bằng số b , tức là a&lt; b hoặc a=b kí hiệu là a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endParaRPr lang="vi-VN" sz="3200" dirty="0">
                  <a:latin typeface="+mj-lt"/>
                  <a:ea typeface="Cambria Math" panose="02040503050406030204" pitchFamily="18" charset="0"/>
                </a:endParaRPr>
              </a:p>
              <a:p>
                <a:pPr marL="457200" indent="-457200">
                  <a:buFontTx/>
                  <a:buChar char="-"/>
                </a:pPr>
                <a:endParaRPr lang="en-US" sz="32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431" y="2064437"/>
                <a:ext cx="10444766" cy="4031873"/>
              </a:xfrm>
              <a:prstGeom prst="rect">
                <a:avLst/>
              </a:prstGeom>
              <a:blipFill rotWithShape="0">
                <a:blip r:embed="rId5"/>
                <a:stretch>
                  <a:fillRect l="-1518" t="-2118" r="-1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311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1286</Words>
  <Application>Microsoft Office PowerPoint</Application>
  <PresentationFormat>Widescreen</PresentationFormat>
  <Paragraphs>134</Paragraphs>
  <Slides>34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Kavoon</vt:lpstr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Thảo My</cp:lastModifiedBy>
  <cp:revision>24</cp:revision>
  <dcterms:created xsi:type="dcterms:W3CDTF">2024-07-23T10:16:44Z</dcterms:created>
  <dcterms:modified xsi:type="dcterms:W3CDTF">2025-10-09T09:05:26Z</dcterms:modified>
</cp:coreProperties>
</file>