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90" r:id="rId3"/>
    <p:sldId id="256" r:id="rId4"/>
    <p:sldId id="258" r:id="rId5"/>
    <p:sldId id="259" r:id="rId6"/>
    <p:sldId id="260" r:id="rId7"/>
    <p:sldId id="261" r:id="rId8"/>
    <p:sldId id="262" r:id="rId9"/>
    <p:sldId id="263" r:id="rId10"/>
    <p:sldId id="264" r:id="rId11"/>
    <p:sldId id="265" r:id="rId12"/>
    <p:sldId id="270" r:id="rId13"/>
    <p:sldId id="269" r:id="rId14"/>
    <p:sldId id="266" r:id="rId15"/>
    <p:sldId id="268" r:id="rId16"/>
    <p:sldId id="271" r:id="rId17"/>
    <p:sldId id="272" r:id="rId18"/>
    <p:sldId id="280" r:id="rId19"/>
    <p:sldId id="273" r:id="rId20"/>
    <p:sldId id="284" r:id="rId21"/>
    <p:sldId id="274" r:id="rId22"/>
    <p:sldId id="282" r:id="rId23"/>
    <p:sldId id="275" r:id="rId24"/>
    <p:sldId id="283" r:id="rId25"/>
    <p:sldId id="276" r:id="rId26"/>
    <p:sldId id="277" r:id="rId27"/>
    <p:sldId id="278" r:id="rId28"/>
    <p:sldId id="285" r:id="rId29"/>
    <p:sldId id="286" r:id="rId30"/>
    <p:sldId id="287"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196" autoAdjust="0"/>
  </p:normalViewPr>
  <p:slideViewPr>
    <p:cSldViewPr snapToGrid="0">
      <p:cViewPr varScale="1">
        <p:scale>
          <a:sx n="74" d="100"/>
          <a:sy n="74" d="100"/>
        </p:scale>
        <p:origin x="10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A12C-86C0-73E0-ABAF-5374A99A42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4B3038-D3CD-D3D4-0DE0-90BB9F55B6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4EAA9F-4449-DD88-AD75-0572F091CCFE}"/>
              </a:ext>
            </a:extLst>
          </p:cNvPr>
          <p:cNvSpPr>
            <a:spLocks noGrp="1"/>
          </p:cNvSpPr>
          <p:nvPr>
            <p:ph type="dt" sz="half" idx="10"/>
          </p:nvPr>
        </p:nvSpPr>
        <p:spPr/>
        <p:txBody>
          <a:bodyPr/>
          <a:lstStyle/>
          <a:p>
            <a:fld id="{6B4CE5BF-9717-4EFC-8EC2-0D0F67710784}" type="datetimeFigureOut">
              <a:rPr lang="en-US" smtClean="0"/>
              <a:t>10/27/2025</a:t>
            </a:fld>
            <a:endParaRPr lang="en-US"/>
          </a:p>
        </p:txBody>
      </p:sp>
      <p:sp>
        <p:nvSpPr>
          <p:cNvPr id="5" name="Footer Placeholder 4">
            <a:extLst>
              <a:ext uri="{FF2B5EF4-FFF2-40B4-BE49-F238E27FC236}">
                <a16:creationId xmlns:a16="http://schemas.microsoft.com/office/drawing/2014/main" id="{FDE6CF57-355F-146E-3258-BA5868056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EC709-29B7-08F4-0454-FFB0D7D0C3F3}"/>
              </a:ext>
            </a:extLst>
          </p:cNvPr>
          <p:cNvSpPr>
            <a:spLocks noGrp="1"/>
          </p:cNvSpPr>
          <p:nvPr>
            <p:ph type="sldNum" sz="quarter" idx="12"/>
          </p:nvPr>
        </p:nvSpPr>
        <p:spPr/>
        <p:txBody>
          <a:bodyPr/>
          <a:lstStyle/>
          <a:p>
            <a:fld id="{03EE4376-235F-4E32-94DD-5368C1212217}" type="slidenum">
              <a:rPr lang="en-US" smtClean="0"/>
              <a:t>‹#›</a:t>
            </a:fld>
            <a:endParaRPr lang="en-US"/>
          </a:p>
        </p:txBody>
      </p:sp>
    </p:spTree>
    <p:extLst>
      <p:ext uri="{BB962C8B-B14F-4D97-AF65-F5344CB8AC3E}">
        <p14:creationId xmlns:p14="http://schemas.microsoft.com/office/powerpoint/2010/main" val="139999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B397-AD2A-11F4-4C63-AA9DF09027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C5F01E-A85F-BDC3-26FA-67148EFFFB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8A925-50A3-E933-271B-D4942ABC5188}"/>
              </a:ext>
            </a:extLst>
          </p:cNvPr>
          <p:cNvSpPr>
            <a:spLocks noGrp="1"/>
          </p:cNvSpPr>
          <p:nvPr>
            <p:ph type="dt" sz="half" idx="10"/>
          </p:nvPr>
        </p:nvSpPr>
        <p:spPr/>
        <p:txBody>
          <a:bodyPr/>
          <a:lstStyle/>
          <a:p>
            <a:fld id="{6B4CE5BF-9717-4EFC-8EC2-0D0F67710784}" type="datetimeFigureOut">
              <a:rPr lang="en-US" smtClean="0"/>
              <a:t>10/27/2025</a:t>
            </a:fld>
            <a:endParaRPr lang="en-US"/>
          </a:p>
        </p:txBody>
      </p:sp>
      <p:sp>
        <p:nvSpPr>
          <p:cNvPr id="5" name="Footer Placeholder 4">
            <a:extLst>
              <a:ext uri="{FF2B5EF4-FFF2-40B4-BE49-F238E27FC236}">
                <a16:creationId xmlns:a16="http://schemas.microsoft.com/office/drawing/2014/main" id="{C9DC53DB-25B5-200D-244C-42E74B7A0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E99D5-54B9-85B7-ECE8-FAE13D88E0EE}"/>
              </a:ext>
            </a:extLst>
          </p:cNvPr>
          <p:cNvSpPr>
            <a:spLocks noGrp="1"/>
          </p:cNvSpPr>
          <p:nvPr>
            <p:ph type="sldNum" sz="quarter" idx="12"/>
          </p:nvPr>
        </p:nvSpPr>
        <p:spPr/>
        <p:txBody>
          <a:bodyPr/>
          <a:lstStyle/>
          <a:p>
            <a:fld id="{03EE4376-235F-4E32-94DD-5368C1212217}" type="slidenum">
              <a:rPr lang="en-US" smtClean="0"/>
              <a:t>‹#›</a:t>
            </a:fld>
            <a:endParaRPr lang="en-US"/>
          </a:p>
        </p:txBody>
      </p:sp>
    </p:spTree>
    <p:extLst>
      <p:ext uri="{BB962C8B-B14F-4D97-AF65-F5344CB8AC3E}">
        <p14:creationId xmlns:p14="http://schemas.microsoft.com/office/powerpoint/2010/main" val="2729574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0093E5-A851-44B0-4B89-50B23312FF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5AF7E3-F162-CAE4-5092-37CBD726B9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93EF4D-219F-C93F-20F8-6BF1B0F521F0}"/>
              </a:ext>
            </a:extLst>
          </p:cNvPr>
          <p:cNvSpPr>
            <a:spLocks noGrp="1"/>
          </p:cNvSpPr>
          <p:nvPr>
            <p:ph type="dt" sz="half" idx="10"/>
          </p:nvPr>
        </p:nvSpPr>
        <p:spPr/>
        <p:txBody>
          <a:bodyPr/>
          <a:lstStyle/>
          <a:p>
            <a:fld id="{6B4CE5BF-9717-4EFC-8EC2-0D0F67710784}" type="datetimeFigureOut">
              <a:rPr lang="en-US" smtClean="0"/>
              <a:t>10/27/2025</a:t>
            </a:fld>
            <a:endParaRPr lang="en-US"/>
          </a:p>
        </p:txBody>
      </p:sp>
      <p:sp>
        <p:nvSpPr>
          <p:cNvPr id="5" name="Footer Placeholder 4">
            <a:extLst>
              <a:ext uri="{FF2B5EF4-FFF2-40B4-BE49-F238E27FC236}">
                <a16:creationId xmlns:a16="http://schemas.microsoft.com/office/drawing/2014/main" id="{CCA076B7-942E-57BB-581E-F9EAEF28C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355DB-42C8-D1F4-B9E5-F18DB5CCC2CC}"/>
              </a:ext>
            </a:extLst>
          </p:cNvPr>
          <p:cNvSpPr>
            <a:spLocks noGrp="1"/>
          </p:cNvSpPr>
          <p:nvPr>
            <p:ph type="sldNum" sz="quarter" idx="12"/>
          </p:nvPr>
        </p:nvSpPr>
        <p:spPr/>
        <p:txBody>
          <a:bodyPr/>
          <a:lstStyle/>
          <a:p>
            <a:fld id="{03EE4376-235F-4E32-94DD-5368C1212217}" type="slidenum">
              <a:rPr lang="en-US" smtClean="0"/>
              <a:t>‹#›</a:t>
            </a:fld>
            <a:endParaRPr lang="en-US"/>
          </a:p>
        </p:txBody>
      </p:sp>
    </p:spTree>
    <p:extLst>
      <p:ext uri="{BB962C8B-B14F-4D97-AF65-F5344CB8AC3E}">
        <p14:creationId xmlns:p14="http://schemas.microsoft.com/office/powerpoint/2010/main" val="380134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4C4D4-D47E-D561-0B69-5EE507B99D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B40EF0-AA68-B754-9409-48AD8A93AE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C6D7F-B295-124A-0A8F-7D828EFD1F18}"/>
              </a:ext>
            </a:extLst>
          </p:cNvPr>
          <p:cNvSpPr>
            <a:spLocks noGrp="1"/>
          </p:cNvSpPr>
          <p:nvPr>
            <p:ph type="dt" sz="half" idx="10"/>
          </p:nvPr>
        </p:nvSpPr>
        <p:spPr/>
        <p:txBody>
          <a:bodyPr/>
          <a:lstStyle/>
          <a:p>
            <a:fld id="{6B4CE5BF-9717-4EFC-8EC2-0D0F67710784}" type="datetimeFigureOut">
              <a:rPr lang="en-US" smtClean="0"/>
              <a:t>10/27/2025</a:t>
            </a:fld>
            <a:endParaRPr lang="en-US"/>
          </a:p>
        </p:txBody>
      </p:sp>
      <p:sp>
        <p:nvSpPr>
          <p:cNvPr id="5" name="Footer Placeholder 4">
            <a:extLst>
              <a:ext uri="{FF2B5EF4-FFF2-40B4-BE49-F238E27FC236}">
                <a16:creationId xmlns:a16="http://schemas.microsoft.com/office/drawing/2014/main" id="{2B5DFCD2-4CEC-7B5E-EECE-23D3813D3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6A5A8-0412-0805-97D6-315D35BD6C2E}"/>
              </a:ext>
            </a:extLst>
          </p:cNvPr>
          <p:cNvSpPr>
            <a:spLocks noGrp="1"/>
          </p:cNvSpPr>
          <p:nvPr>
            <p:ph type="sldNum" sz="quarter" idx="12"/>
          </p:nvPr>
        </p:nvSpPr>
        <p:spPr/>
        <p:txBody>
          <a:bodyPr/>
          <a:lstStyle/>
          <a:p>
            <a:fld id="{03EE4376-235F-4E32-94DD-5368C1212217}" type="slidenum">
              <a:rPr lang="en-US" smtClean="0"/>
              <a:t>‹#›</a:t>
            </a:fld>
            <a:endParaRPr lang="en-US"/>
          </a:p>
        </p:txBody>
      </p:sp>
    </p:spTree>
    <p:extLst>
      <p:ext uri="{BB962C8B-B14F-4D97-AF65-F5344CB8AC3E}">
        <p14:creationId xmlns:p14="http://schemas.microsoft.com/office/powerpoint/2010/main" val="1003381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F004-43F9-39E1-9C7D-095335DEA3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81F14-5F06-6AD2-F17B-ABAD80CFE2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8D8D9A-F1E6-2B5D-9F12-5256891E9697}"/>
              </a:ext>
            </a:extLst>
          </p:cNvPr>
          <p:cNvSpPr>
            <a:spLocks noGrp="1"/>
          </p:cNvSpPr>
          <p:nvPr>
            <p:ph type="dt" sz="half" idx="10"/>
          </p:nvPr>
        </p:nvSpPr>
        <p:spPr/>
        <p:txBody>
          <a:bodyPr/>
          <a:lstStyle/>
          <a:p>
            <a:fld id="{6B4CE5BF-9717-4EFC-8EC2-0D0F67710784}" type="datetimeFigureOut">
              <a:rPr lang="en-US" smtClean="0"/>
              <a:t>10/27/2025</a:t>
            </a:fld>
            <a:endParaRPr lang="en-US"/>
          </a:p>
        </p:txBody>
      </p:sp>
      <p:sp>
        <p:nvSpPr>
          <p:cNvPr id="5" name="Footer Placeholder 4">
            <a:extLst>
              <a:ext uri="{FF2B5EF4-FFF2-40B4-BE49-F238E27FC236}">
                <a16:creationId xmlns:a16="http://schemas.microsoft.com/office/drawing/2014/main" id="{F17F54F7-1D7E-1A95-A36E-9B6E41AC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4C843-2FDF-F86F-F111-847CB1A5C71B}"/>
              </a:ext>
            </a:extLst>
          </p:cNvPr>
          <p:cNvSpPr>
            <a:spLocks noGrp="1"/>
          </p:cNvSpPr>
          <p:nvPr>
            <p:ph type="sldNum" sz="quarter" idx="12"/>
          </p:nvPr>
        </p:nvSpPr>
        <p:spPr/>
        <p:txBody>
          <a:bodyPr/>
          <a:lstStyle/>
          <a:p>
            <a:fld id="{03EE4376-235F-4E32-94DD-5368C1212217}" type="slidenum">
              <a:rPr lang="en-US" smtClean="0"/>
              <a:t>‹#›</a:t>
            </a:fld>
            <a:endParaRPr lang="en-US"/>
          </a:p>
        </p:txBody>
      </p:sp>
    </p:spTree>
    <p:extLst>
      <p:ext uri="{BB962C8B-B14F-4D97-AF65-F5344CB8AC3E}">
        <p14:creationId xmlns:p14="http://schemas.microsoft.com/office/powerpoint/2010/main" val="906873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6D663-B7C4-B497-9D22-E9B9C581F0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D9192-3DC7-25A2-43FA-7DF125B8C9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DF07D9-7B7D-6ED0-A58F-FB018DE8E2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41304F-9B81-A346-FD65-DBCC24FBBC12}"/>
              </a:ext>
            </a:extLst>
          </p:cNvPr>
          <p:cNvSpPr>
            <a:spLocks noGrp="1"/>
          </p:cNvSpPr>
          <p:nvPr>
            <p:ph type="dt" sz="half" idx="10"/>
          </p:nvPr>
        </p:nvSpPr>
        <p:spPr/>
        <p:txBody>
          <a:bodyPr/>
          <a:lstStyle/>
          <a:p>
            <a:fld id="{6B4CE5BF-9717-4EFC-8EC2-0D0F67710784}" type="datetimeFigureOut">
              <a:rPr lang="en-US" smtClean="0"/>
              <a:t>10/27/2025</a:t>
            </a:fld>
            <a:endParaRPr lang="en-US"/>
          </a:p>
        </p:txBody>
      </p:sp>
      <p:sp>
        <p:nvSpPr>
          <p:cNvPr id="6" name="Footer Placeholder 5">
            <a:extLst>
              <a:ext uri="{FF2B5EF4-FFF2-40B4-BE49-F238E27FC236}">
                <a16:creationId xmlns:a16="http://schemas.microsoft.com/office/drawing/2014/main" id="{BC02B376-BE0F-4475-F86A-A79722A86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C5D82-B171-3273-C233-31997F1149E5}"/>
              </a:ext>
            </a:extLst>
          </p:cNvPr>
          <p:cNvSpPr>
            <a:spLocks noGrp="1"/>
          </p:cNvSpPr>
          <p:nvPr>
            <p:ph type="sldNum" sz="quarter" idx="12"/>
          </p:nvPr>
        </p:nvSpPr>
        <p:spPr/>
        <p:txBody>
          <a:bodyPr/>
          <a:lstStyle/>
          <a:p>
            <a:fld id="{03EE4376-235F-4E32-94DD-5368C1212217}" type="slidenum">
              <a:rPr lang="en-US" smtClean="0"/>
              <a:t>‹#›</a:t>
            </a:fld>
            <a:endParaRPr lang="en-US"/>
          </a:p>
        </p:txBody>
      </p:sp>
    </p:spTree>
    <p:extLst>
      <p:ext uri="{BB962C8B-B14F-4D97-AF65-F5344CB8AC3E}">
        <p14:creationId xmlns:p14="http://schemas.microsoft.com/office/powerpoint/2010/main" val="3955596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8AF82-98DA-F733-7670-3B25AFED69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50707-D039-B5CE-A0D4-F9B1A6EEF3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0ACF74-9BC6-F51C-9B1D-F5E42A6667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5EB5D8-63CE-5129-7689-1CF6C77F09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3EA148-2847-DFCB-E9A1-9ECADFF992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EBB3F8-1EE8-D186-5064-1E1F7A321909}"/>
              </a:ext>
            </a:extLst>
          </p:cNvPr>
          <p:cNvSpPr>
            <a:spLocks noGrp="1"/>
          </p:cNvSpPr>
          <p:nvPr>
            <p:ph type="dt" sz="half" idx="10"/>
          </p:nvPr>
        </p:nvSpPr>
        <p:spPr/>
        <p:txBody>
          <a:bodyPr/>
          <a:lstStyle/>
          <a:p>
            <a:fld id="{6B4CE5BF-9717-4EFC-8EC2-0D0F67710784}" type="datetimeFigureOut">
              <a:rPr lang="en-US" smtClean="0"/>
              <a:t>10/27/2025</a:t>
            </a:fld>
            <a:endParaRPr lang="en-US"/>
          </a:p>
        </p:txBody>
      </p:sp>
      <p:sp>
        <p:nvSpPr>
          <p:cNvPr id="8" name="Footer Placeholder 7">
            <a:extLst>
              <a:ext uri="{FF2B5EF4-FFF2-40B4-BE49-F238E27FC236}">
                <a16:creationId xmlns:a16="http://schemas.microsoft.com/office/drawing/2014/main" id="{39F13D20-9F54-E782-2F1A-4DCD388F39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0530CB-FA0A-2A73-5228-51F598A277AB}"/>
              </a:ext>
            </a:extLst>
          </p:cNvPr>
          <p:cNvSpPr>
            <a:spLocks noGrp="1"/>
          </p:cNvSpPr>
          <p:nvPr>
            <p:ph type="sldNum" sz="quarter" idx="12"/>
          </p:nvPr>
        </p:nvSpPr>
        <p:spPr/>
        <p:txBody>
          <a:bodyPr/>
          <a:lstStyle/>
          <a:p>
            <a:fld id="{03EE4376-235F-4E32-94DD-5368C1212217}" type="slidenum">
              <a:rPr lang="en-US" smtClean="0"/>
              <a:t>‹#›</a:t>
            </a:fld>
            <a:endParaRPr lang="en-US"/>
          </a:p>
        </p:txBody>
      </p:sp>
    </p:spTree>
    <p:extLst>
      <p:ext uri="{BB962C8B-B14F-4D97-AF65-F5344CB8AC3E}">
        <p14:creationId xmlns:p14="http://schemas.microsoft.com/office/powerpoint/2010/main" val="3598708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28FD8-EBFC-D6FF-A18D-3888090A0D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A9E93C-A867-3D55-DF0E-35496F262741}"/>
              </a:ext>
            </a:extLst>
          </p:cNvPr>
          <p:cNvSpPr>
            <a:spLocks noGrp="1"/>
          </p:cNvSpPr>
          <p:nvPr>
            <p:ph type="dt" sz="half" idx="10"/>
          </p:nvPr>
        </p:nvSpPr>
        <p:spPr/>
        <p:txBody>
          <a:bodyPr/>
          <a:lstStyle/>
          <a:p>
            <a:fld id="{6B4CE5BF-9717-4EFC-8EC2-0D0F67710784}" type="datetimeFigureOut">
              <a:rPr lang="en-US" smtClean="0"/>
              <a:t>10/27/2025</a:t>
            </a:fld>
            <a:endParaRPr lang="en-US"/>
          </a:p>
        </p:txBody>
      </p:sp>
      <p:sp>
        <p:nvSpPr>
          <p:cNvPr id="4" name="Footer Placeholder 3">
            <a:extLst>
              <a:ext uri="{FF2B5EF4-FFF2-40B4-BE49-F238E27FC236}">
                <a16:creationId xmlns:a16="http://schemas.microsoft.com/office/drawing/2014/main" id="{7E3584CE-6DE4-8312-C0B5-E0F711CDDF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8224B7-EC46-3800-8CFF-D373C06165DA}"/>
              </a:ext>
            </a:extLst>
          </p:cNvPr>
          <p:cNvSpPr>
            <a:spLocks noGrp="1"/>
          </p:cNvSpPr>
          <p:nvPr>
            <p:ph type="sldNum" sz="quarter" idx="12"/>
          </p:nvPr>
        </p:nvSpPr>
        <p:spPr/>
        <p:txBody>
          <a:bodyPr/>
          <a:lstStyle/>
          <a:p>
            <a:fld id="{03EE4376-235F-4E32-94DD-5368C1212217}" type="slidenum">
              <a:rPr lang="en-US" smtClean="0"/>
              <a:t>‹#›</a:t>
            </a:fld>
            <a:endParaRPr lang="en-US"/>
          </a:p>
        </p:txBody>
      </p:sp>
    </p:spTree>
    <p:extLst>
      <p:ext uri="{BB962C8B-B14F-4D97-AF65-F5344CB8AC3E}">
        <p14:creationId xmlns:p14="http://schemas.microsoft.com/office/powerpoint/2010/main" val="4277839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65D612-1341-9914-24D0-F442078D7E16}"/>
              </a:ext>
            </a:extLst>
          </p:cNvPr>
          <p:cNvSpPr>
            <a:spLocks noGrp="1"/>
          </p:cNvSpPr>
          <p:nvPr>
            <p:ph type="dt" sz="half" idx="10"/>
          </p:nvPr>
        </p:nvSpPr>
        <p:spPr/>
        <p:txBody>
          <a:bodyPr/>
          <a:lstStyle/>
          <a:p>
            <a:fld id="{6B4CE5BF-9717-4EFC-8EC2-0D0F67710784}" type="datetimeFigureOut">
              <a:rPr lang="en-US" smtClean="0"/>
              <a:t>10/27/2025</a:t>
            </a:fld>
            <a:endParaRPr lang="en-US"/>
          </a:p>
        </p:txBody>
      </p:sp>
      <p:sp>
        <p:nvSpPr>
          <p:cNvPr id="3" name="Footer Placeholder 2">
            <a:extLst>
              <a:ext uri="{FF2B5EF4-FFF2-40B4-BE49-F238E27FC236}">
                <a16:creationId xmlns:a16="http://schemas.microsoft.com/office/drawing/2014/main" id="{42E0328A-E628-4F2F-C0A0-D18034DB8A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A26E3F-3222-B1B8-B818-21B38943C174}"/>
              </a:ext>
            </a:extLst>
          </p:cNvPr>
          <p:cNvSpPr>
            <a:spLocks noGrp="1"/>
          </p:cNvSpPr>
          <p:nvPr>
            <p:ph type="sldNum" sz="quarter" idx="12"/>
          </p:nvPr>
        </p:nvSpPr>
        <p:spPr/>
        <p:txBody>
          <a:bodyPr/>
          <a:lstStyle/>
          <a:p>
            <a:fld id="{03EE4376-235F-4E32-94DD-5368C1212217}" type="slidenum">
              <a:rPr lang="en-US" smtClean="0"/>
              <a:t>‹#›</a:t>
            </a:fld>
            <a:endParaRPr lang="en-US"/>
          </a:p>
        </p:txBody>
      </p:sp>
    </p:spTree>
    <p:extLst>
      <p:ext uri="{BB962C8B-B14F-4D97-AF65-F5344CB8AC3E}">
        <p14:creationId xmlns:p14="http://schemas.microsoft.com/office/powerpoint/2010/main" val="2440932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E08-EE06-39B0-13D1-F3262F862E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10756E-1544-92B7-0323-D8E817B222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125178-9680-F85B-4E29-3C4B6D6306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798986-FDC1-9DC1-2A7E-2201458FFF18}"/>
              </a:ext>
            </a:extLst>
          </p:cNvPr>
          <p:cNvSpPr>
            <a:spLocks noGrp="1"/>
          </p:cNvSpPr>
          <p:nvPr>
            <p:ph type="dt" sz="half" idx="10"/>
          </p:nvPr>
        </p:nvSpPr>
        <p:spPr/>
        <p:txBody>
          <a:bodyPr/>
          <a:lstStyle/>
          <a:p>
            <a:fld id="{6B4CE5BF-9717-4EFC-8EC2-0D0F67710784}" type="datetimeFigureOut">
              <a:rPr lang="en-US" smtClean="0"/>
              <a:t>10/27/2025</a:t>
            </a:fld>
            <a:endParaRPr lang="en-US"/>
          </a:p>
        </p:txBody>
      </p:sp>
      <p:sp>
        <p:nvSpPr>
          <p:cNvPr id="6" name="Footer Placeholder 5">
            <a:extLst>
              <a:ext uri="{FF2B5EF4-FFF2-40B4-BE49-F238E27FC236}">
                <a16:creationId xmlns:a16="http://schemas.microsoft.com/office/drawing/2014/main" id="{F38B63FB-3B71-15FA-927A-5EBDDFBF4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1866A5-0171-2371-5E24-E3E44CAB6655}"/>
              </a:ext>
            </a:extLst>
          </p:cNvPr>
          <p:cNvSpPr>
            <a:spLocks noGrp="1"/>
          </p:cNvSpPr>
          <p:nvPr>
            <p:ph type="sldNum" sz="quarter" idx="12"/>
          </p:nvPr>
        </p:nvSpPr>
        <p:spPr/>
        <p:txBody>
          <a:bodyPr/>
          <a:lstStyle/>
          <a:p>
            <a:fld id="{03EE4376-235F-4E32-94DD-5368C1212217}" type="slidenum">
              <a:rPr lang="en-US" smtClean="0"/>
              <a:t>‹#›</a:t>
            </a:fld>
            <a:endParaRPr lang="en-US"/>
          </a:p>
        </p:txBody>
      </p:sp>
    </p:spTree>
    <p:extLst>
      <p:ext uri="{BB962C8B-B14F-4D97-AF65-F5344CB8AC3E}">
        <p14:creationId xmlns:p14="http://schemas.microsoft.com/office/powerpoint/2010/main" val="1652891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06F88-6581-FEAF-2802-3DFC5A4799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CC7F3D-B061-F5DF-C17E-3E56399173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601D8B-92FA-DB71-BAD6-F74F30B3E3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5D4DA-61F5-DA62-B7E8-0B1B601C6C64}"/>
              </a:ext>
            </a:extLst>
          </p:cNvPr>
          <p:cNvSpPr>
            <a:spLocks noGrp="1"/>
          </p:cNvSpPr>
          <p:nvPr>
            <p:ph type="dt" sz="half" idx="10"/>
          </p:nvPr>
        </p:nvSpPr>
        <p:spPr/>
        <p:txBody>
          <a:bodyPr/>
          <a:lstStyle/>
          <a:p>
            <a:fld id="{6B4CE5BF-9717-4EFC-8EC2-0D0F67710784}" type="datetimeFigureOut">
              <a:rPr lang="en-US" smtClean="0"/>
              <a:t>10/27/2025</a:t>
            </a:fld>
            <a:endParaRPr lang="en-US"/>
          </a:p>
        </p:txBody>
      </p:sp>
      <p:sp>
        <p:nvSpPr>
          <p:cNvPr id="6" name="Footer Placeholder 5">
            <a:extLst>
              <a:ext uri="{FF2B5EF4-FFF2-40B4-BE49-F238E27FC236}">
                <a16:creationId xmlns:a16="http://schemas.microsoft.com/office/drawing/2014/main" id="{55F8EFEA-D497-2722-A879-A3EBF200F4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40F7C3-3643-50BC-99B3-2ADE3900C7B4}"/>
              </a:ext>
            </a:extLst>
          </p:cNvPr>
          <p:cNvSpPr>
            <a:spLocks noGrp="1"/>
          </p:cNvSpPr>
          <p:nvPr>
            <p:ph type="sldNum" sz="quarter" idx="12"/>
          </p:nvPr>
        </p:nvSpPr>
        <p:spPr/>
        <p:txBody>
          <a:bodyPr/>
          <a:lstStyle/>
          <a:p>
            <a:fld id="{03EE4376-235F-4E32-94DD-5368C1212217}" type="slidenum">
              <a:rPr lang="en-US" smtClean="0"/>
              <a:t>‹#›</a:t>
            </a:fld>
            <a:endParaRPr lang="en-US"/>
          </a:p>
        </p:txBody>
      </p:sp>
    </p:spTree>
    <p:extLst>
      <p:ext uri="{BB962C8B-B14F-4D97-AF65-F5344CB8AC3E}">
        <p14:creationId xmlns:p14="http://schemas.microsoft.com/office/powerpoint/2010/main" val="253627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4A138C-9585-5B01-B423-9453E95E78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0E3F26-18B1-5AE9-DFC8-65F499F669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6D46A-5994-10AE-F974-44DB2B2466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CE5BF-9717-4EFC-8EC2-0D0F67710784}" type="datetimeFigureOut">
              <a:rPr lang="en-US" smtClean="0"/>
              <a:t>10/27/2025</a:t>
            </a:fld>
            <a:endParaRPr lang="en-US"/>
          </a:p>
        </p:txBody>
      </p:sp>
      <p:sp>
        <p:nvSpPr>
          <p:cNvPr id="5" name="Footer Placeholder 4">
            <a:extLst>
              <a:ext uri="{FF2B5EF4-FFF2-40B4-BE49-F238E27FC236}">
                <a16:creationId xmlns:a16="http://schemas.microsoft.com/office/drawing/2014/main" id="{D8D42959-AB1C-FA90-C57B-F7A12B6CE6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E984ED-3E1A-246E-A42C-77F0B0E37C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E4376-235F-4E32-94DD-5368C1212217}" type="slidenum">
              <a:rPr lang="en-US" smtClean="0"/>
              <a:t>‹#›</a:t>
            </a:fld>
            <a:endParaRPr lang="en-US"/>
          </a:p>
        </p:txBody>
      </p:sp>
    </p:spTree>
    <p:extLst>
      <p:ext uri="{BB962C8B-B14F-4D97-AF65-F5344CB8AC3E}">
        <p14:creationId xmlns:p14="http://schemas.microsoft.com/office/powerpoint/2010/main" val="2299153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3.tmp"/><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tmp"/></Relationships>
</file>

<file path=ppt/slides/_rels/slide11.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3.tmp"/><Relationship Id="rId1" Type="http://schemas.openxmlformats.org/officeDocument/2006/relationships/slideLayout" Target="../slideLayouts/slideLayout1.xml"/><Relationship Id="rId4" Type="http://schemas.openxmlformats.org/officeDocument/2006/relationships/image" Target="../media/image14.tmp"/></Relationships>
</file>

<file path=ppt/slides/_rels/slide12.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3.tmp"/><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tmp"/></Relationships>
</file>

<file path=ppt/slides/_rels/slide13.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3.tmp"/><Relationship Id="rId1" Type="http://schemas.openxmlformats.org/officeDocument/2006/relationships/slideLayout" Target="../slideLayouts/slideLayout1.xml"/><Relationship Id="rId4" Type="http://schemas.openxmlformats.org/officeDocument/2006/relationships/image" Target="../media/image15.tmp"/></Relationships>
</file>

<file path=ppt/slides/_rels/slide14.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3.tmp"/><Relationship Id="rId1" Type="http://schemas.openxmlformats.org/officeDocument/2006/relationships/slideLayout" Target="../slideLayouts/slideLayout1.xml"/><Relationship Id="rId4" Type="http://schemas.openxmlformats.org/officeDocument/2006/relationships/image" Target="../media/image16.tmp"/></Relationships>
</file>

<file path=ppt/slides/_rels/slide15.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3.tmp"/><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3.tmp"/><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3.tmp"/><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3.tmp"/><Relationship Id="rId1" Type="http://schemas.openxmlformats.org/officeDocument/2006/relationships/slideLayout" Target="../slideLayouts/slideLayout1.xml"/><Relationship Id="rId5" Type="http://schemas.openxmlformats.org/officeDocument/2006/relationships/image" Target="../media/image20.tmp"/><Relationship Id="rId4" Type="http://schemas.openxmlformats.org/officeDocument/2006/relationships/image" Target="../media/image19.tm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3.tmp"/><Relationship Id="rId1" Type="http://schemas.openxmlformats.org/officeDocument/2006/relationships/slideLayout" Target="../slideLayouts/slideLayout1.xml"/><Relationship Id="rId6" Type="http://schemas.openxmlformats.org/officeDocument/2006/relationships/image" Target="../media/image19.tmp"/><Relationship Id="rId5" Type="http://schemas.openxmlformats.org/officeDocument/2006/relationships/image" Target="../media/image21.pn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3.tmp"/><Relationship Id="rId1" Type="http://schemas.openxmlformats.org/officeDocument/2006/relationships/slideLayout" Target="../slideLayouts/slideLayout1.xml"/><Relationship Id="rId5" Type="http://schemas.openxmlformats.org/officeDocument/2006/relationships/image" Target="../media/image19.tmp"/><Relationship Id="rId4" Type="http://schemas.openxmlformats.org/officeDocument/2006/relationships/image" Target="../media/image22.tmp"/></Relationships>
</file>

<file path=ppt/slides/_rels/slide22.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3.tmp"/><Relationship Id="rId1" Type="http://schemas.openxmlformats.org/officeDocument/2006/relationships/slideLayout" Target="../slideLayouts/slideLayout1.xml"/><Relationship Id="rId5" Type="http://schemas.openxmlformats.org/officeDocument/2006/relationships/image" Target="../media/image23.tmp"/><Relationship Id="rId4" Type="http://schemas.openxmlformats.org/officeDocument/2006/relationships/image" Target="../media/image19.tmp"/></Relationships>
</file>

<file path=ppt/slides/_rels/slide23.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3.tmp"/><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3.tmp"/><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3.tmp"/><Relationship Id="rId1" Type="http://schemas.openxmlformats.org/officeDocument/2006/relationships/slideLayout" Target="../slideLayouts/slideLayout1.xml"/><Relationship Id="rId4" Type="http://schemas.openxmlformats.org/officeDocument/2006/relationships/image" Target="../media/image25.tmp"/></Relationships>
</file>

<file path=ppt/slides/_rels/slide26.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3.tmp"/><Relationship Id="rId1" Type="http://schemas.openxmlformats.org/officeDocument/2006/relationships/slideLayout" Target="../slideLayouts/slideLayout1.xml"/><Relationship Id="rId4" Type="http://schemas.openxmlformats.org/officeDocument/2006/relationships/image" Target="../media/image26.tmp"/></Relationships>
</file>

<file path=ppt/slides/_rels/slide27.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3.tmp"/><Relationship Id="rId1" Type="http://schemas.openxmlformats.org/officeDocument/2006/relationships/slideLayout" Target="../slideLayouts/slideLayout1.xml"/><Relationship Id="rId4" Type="http://schemas.openxmlformats.org/officeDocument/2006/relationships/image" Target="../media/image27.tmp"/></Relationships>
</file>

<file path=ppt/slides/_rels/slide28.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3.tmp"/><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3.tmp"/><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3.tmp"/><Relationship Id="rId1" Type="http://schemas.openxmlformats.org/officeDocument/2006/relationships/slideLayout" Target="../slideLayouts/slideLayout1.xml"/><Relationship Id="rId4" Type="http://schemas.openxmlformats.org/officeDocument/2006/relationships/image" Target="../media/image29.tmp"/></Relationships>
</file>

<file path=ppt/slides/_rels/slide31.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5.tmp"/><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1.xml"/><Relationship Id="rId5" Type="http://schemas.openxmlformats.org/officeDocument/2006/relationships/image" Target="../media/image3.tmp"/><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3.tmp"/><Relationship Id="rId1" Type="http://schemas.openxmlformats.org/officeDocument/2006/relationships/slideLayout" Target="../slideLayouts/slideLayout1.xml"/><Relationship Id="rId4" Type="http://schemas.openxmlformats.org/officeDocument/2006/relationships/image" Target="../media/image8.tmp"/></Relationships>
</file>

<file path=ppt/slides/_rels/slide8.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3.tmp"/><Relationship Id="rId1" Type="http://schemas.openxmlformats.org/officeDocument/2006/relationships/slideLayout" Target="../slideLayouts/slideLayout1.xml"/><Relationship Id="rId5" Type="http://schemas.openxmlformats.org/officeDocument/2006/relationships/image" Target="../media/image10.tmp"/><Relationship Id="rId4" Type="http://schemas.openxmlformats.org/officeDocument/2006/relationships/image" Target="../media/image9.tmp"/></Relationships>
</file>

<file path=ppt/slides/_rels/slide9.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3.tmp"/><Relationship Id="rId1" Type="http://schemas.openxmlformats.org/officeDocument/2006/relationships/slideLayout" Target="../slideLayouts/slideLayout1.xml"/><Relationship Id="rId4" Type="http://schemas.openxmlformats.org/officeDocument/2006/relationships/image" Target="../media/image11.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AE66C2-51E3-2615-7882-458F64557E0B}"/>
              </a:ext>
            </a:extLst>
          </p:cNvPr>
          <p:cNvPicPr>
            <a:picLocks noChangeAspect="1"/>
          </p:cNvPicPr>
          <p:nvPr/>
        </p:nvPicPr>
        <p:blipFill rotWithShape="1">
          <a:blip r:embed="rId2">
            <a:extLst>
              <a:ext uri="{28A0092B-C50C-407E-A947-70E740481C1C}">
                <a14:useLocalDpi xmlns:a14="http://schemas.microsoft.com/office/drawing/2010/main" val="0"/>
              </a:ext>
            </a:extLst>
          </a:blip>
          <a:srcRect l="32530" t="27392" r="44337" b="12486"/>
          <a:stretch/>
        </p:blipFill>
        <p:spPr>
          <a:xfrm>
            <a:off x="-1" y="0"/>
            <a:ext cx="12192001" cy="6858000"/>
          </a:xfrm>
          <a:prstGeom prst="rect">
            <a:avLst/>
          </a:prstGeom>
        </p:spPr>
      </p:pic>
    </p:spTree>
    <p:extLst>
      <p:ext uri="{BB962C8B-B14F-4D97-AF65-F5344CB8AC3E}">
        <p14:creationId xmlns:p14="http://schemas.microsoft.com/office/powerpoint/2010/main" val="1492949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2" name="Picture 1">
            <a:extLst>
              <a:ext uri="{FF2B5EF4-FFF2-40B4-BE49-F238E27FC236}">
                <a16:creationId xmlns:a16="http://schemas.microsoft.com/office/drawing/2014/main" id="{49879AF5-CC6C-AD14-EB4D-E11C28F7C7E8}"/>
              </a:ext>
            </a:extLst>
          </p:cNvPr>
          <p:cNvPicPr>
            <a:picLocks noChangeAspect="1"/>
          </p:cNvPicPr>
          <p:nvPr/>
        </p:nvPicPr>
        <p:blipFill rotWithShape="1">
          <a:blip r:embed="rId3">
            <a:extLst>
              <a:ext uri="{28A0092B-C50C-407E-A947-70E740481C1C}">
                <a14:useLocalDpi xmlns:a14="http://schemas.microsoft.com/office/drawing/2010/main" val="0"/>
              </a:ext>
            </a:extLst>
          </a:blip>
          <a:srcRect l="15408" t="25843" r="54807" b="64451"/>
          <a:stretch/>
        </p:blipFill>
        <p:spPr>
          <a:xfrm>
            <a:off x="248477" y="1798982"/>
            <a:ext cx="4661454" cy="815010"/>
          </a:xfrm>
          <a:prstGeom prst="rect">
            <a:avLst/>
          </a:prstGeom>
        </p:spPr>
      </p:pic>
      <p:pic>
        <p:nvPicPr>
          <p:cNvPr id="5" name="Picture 4">
            <a:extLst>
              <a:ext uri="{FF2B5EF4-FFF2-40B4-BE49-F238E27FC236}">
                <a16:creationId xmlns:a16="http://schemas.microsoft.com/office/drawing/2014/main" id="{35E0EB0E-FA4F-5E49-8EBD-356E2C2638EE}"/>
              </a:ext>
            </a:extLst>
          </p:cNvPr>
          <p:cNvPicPr>
            <a:picLocks noChangeAspect="1"/>
          </p:cNvPicPr>
          <p:nvPr/>
        </p:nvPicPr>
        <p:blipFill rotWithShape="1">
          <a:blip r:embed="rId4">
            <a:extLst>
              <a:ext uri="{28A0092B-C50C-407E-A947-70E740481C1C}">
                <a14:useLocalDpi xmlns:a14="http://schemas.microsoft.com/office/drawing/2010/main" val="0"/>
              </a:ext>
            </a:extLst>
          </a:blip>
          <a:srcRect l="19011" t="27555" r="19211" b="62458"/>
          <a:stretch/>
        </p:blipFill>
        <p:spPr>
          <a:xfrm>
            <a:off x="159028" y="2435089"/>
            <a:ext cx="12032972" cy="1361662"/>
          </a:xfrm>
          <a:prstGeom prst="rect">
            <a:avLst/>
          </a:prstGeom>
        </p:spPr>
      </p:pic>
      <p:pic>
        <p:nvPicPr>
          <p:cNvPr id="6" name="Picture 2" descr="Kết quả hình ảnh cho biểu tượng bàn tay ghi bài">
            <a:extLst>
              <a:ext uri="{FF2B5EF4-FFF2-40B4-BE49-F238E27FC236}">
                <a16:creationId xmlns:a16="http://schemas.microsoft.com/office/drawing/2014/main" id="{4FEE74C1-4602-000E-2DC7-47FBBAF2F3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787" b="23333"/>
          <a:stretch/>
        </p:blipFill>
        <p:spPr bwMode="auto">
          <a:xfrm>
            <a:off x="113204" y="2534480"/>
            <a:ext cx="801982" cy="89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07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2" name="Picture 1">
            <a:extLst>
              <a:ext uri="{FF2B5EF4-FFF2-40B4-BE49-F238E27FC236}">
                <a16:creationId xmlns:a16="http://schemas.microsoft.com/office/drawing/2014/main" id="{446BA8ED-0CA0-7312-4E58-158568867303}"/>
              </a:ext>
            </a:extLst>
          </p:cNvPr>
          <p:cNvPicPr>
            <a:picLocks noChangeAspect="1"/>
          </p:cNvPicPr>
          <p:nvPr/>
        </p:nvPicPr>
        <p:blipFill rotWithShape="1">
          <a:blip r:embed="rId3">
            <a:extLst>
              <a:ext uri="{28A0092B-C50C-407E-A947-70E740481C1C}">
                <a14:useLocalDpi xmlns:a14="http://schemas.microsoft.com/office/drawing/2010/main" val="0"/>
              </a:ext>
            </a:extLst>
          </a:blip>
          <a:srcRect l="15408" t="25843" r="54807" b="64451"/>
          <a:stretch/>
        </p:blipFill>
        <p:spPr>
          <a:xfrm>
            <a:off x="248477" y="1798982"/>
            <a:ext cx="4661454" cy="815010"/>
          </a:xfrm>
          <a:prstGeom prst="rect">
            <a:avLst/>
          </a:prstGeom>
        </p:spPr>
      </p:pic>
      <p:pic>
        <p:nvPicPr>
          <p:cNvPr id="5" name="Picture 4">
            <a:extLst>
              <a:ext uri="{FF2B5EF4-FFF2-40B4-BE49-F238E27FC236}">
                <a16:creationId xmlns:a16="http://schemas.microsoft.com/office/drawing/2014/main" id="{C662E864-27AC-24BF-8E43-1E1C3361CAB8}"/>
              </a:ext>
            </a:extLst>
          </p:cNvPr>
          <p:cNvPicPr>
            <a:picLocks noChangeAspect="1"/>
          </p:cNvPicPr>
          <p:nvPr/>
        </p:nvPicPr>
        <p:blipFill rotWithShape="1">
          <a:blip r:embed="rId4">
            <a:extLst>
              <a:ext uri="{28A0092B-C50C-407E-A947-70E740481C1C}">
                <a14:useLocalDpi xmlns:a14="http://schemas.microsoft.com/office/drawing/2010/main" val="0"/>
              </a:ext>
            </a:extLst>
          </a:blip>
          <a:srcRect l="21196" t="26602" r="21168" b="2900"/>
          <a:stretch/>
        </p:blipFill>
        <p:spPr>
          <a:xfrm>
            <a:off x="5039139" y="2305878"/>
            <a:ext cx="6728791" cy="4416067"/>
          </a:xfrm>
          <a:prstGeom prst="rect">
            <a:avLst/>
          </a:prstGeom>
        </p:spPr>
      </p:pic>
    </p:spTree>
    <p:extLst>
      <p:ext uri="{BB962C8B-B14F-4D97-AF65-F5344CB8AC3E}">
        <p14:creationId xmlns:p14="http://schemas.microsoft.com/office/powerpoint/2010/main" val="382000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2" name="Picture 1">
            <a:extLst>
              <a:ext uri="{FF2B5EF4-FFF2-40B4-BE49-F238E27FC236}">
                <a16:creationId xmlns:a16="http://schemas.microsoft.com/office/drawing/2014/main" id="{49879AF5-CC6C-AD14-EB4D-E11C28F7C7E8}"/>
              </a:ext>
            </a:extLst>
          </p:cNvPr>
          <p:cNvPicPr>
            <a:picLocks noChangeAspect="1"/>
          </p:cNvPicPr>
          <p:nvPr/>
        </p:nvPicPr>
        <p:blipFill rotWithShape="1">
          <a:blip r:embed="rId3">
            <a:extLst>
              <a:ext uri="{28A0092B-C50C-407E-A947-70E740481C1C}">
                <a14:useLocalDpi xmlns:a14="http://schemas.microsoft.com/office/drawing/2010/main" val="0"/>
              </a:ext>
            </a:extLst>
          </a:blip>
          <a:srcRect l="15408" t="25843" r="54807" b="64451"/>
          <a:stretch/>
        </p:blipFill>
        <p:spPr>
          <a:xfrm>
            <a:off x="248477" y="1798982"/>
            <a:ext cx="4661454" cy="815010"/>
          </a:xfrm>
          <a:prstGeom prst="rect">
            <a:avLst/>
          </a:prstGeom>
        </p:spPr>
      </p:pic>
      <p:pic>
        <p:nvPicPr>
          <p:cNvPr id="4" name="Picture 3">
            <a:extLst>
              <a:ext uri="{FF2B5EF4-FFF2-40B4-BE49-F238E27FC236}">
                <a16:creationId xmlns:a16="http://schemas.microsoft.com/office/drawing/2014/main" id="{88D955D2-7E03-925F-91A2-B142C2A0B265}"/>
              </a:ext>
            </a:extLst>
          </p:cNvPr>
          <p:cNvPicPr>
            <a:picLocks noChangeAspect="1"/>
          </p:cNvPicPr>
          <p:nvPr/>
        </p:nvPicPr>
        <p:blipFill rotWithShape="1">
          <a:blip r:embed="rId4">
            <a:extLst>
              <a:ext uri="{28A0092B-C50C-407E-A947-70E740481C1C}">
                <a14:useLocalDpi xmlns:a14="http://schemas.microsoft.com/office/drawing/2010/main" val="0"/>
              </a:ext>
            </a:extLst>
          </a:blip>
          <a:srcRect l="18668" t="37480" r="19211" b="55470"/>
          <a:stretch/>
        </p:blipFill>
        <p:spPr>
          <a:xfrm>
            <a:off x="248477" y="2613989"/>
            <a:ext cx="11943522" cy="815011"/>
          </a:xfrm>
          <a:prstGeom prst="rect">
            <a:avLst/>
          </a:prstGeom>
        </p:spPr>
      </p:pic>
      <p:pic>
        <p:nvPicPr>
          <p:cNvPr id="2050" name="Picture 2" descr="Kết quả hình ảnh cho biểu tượng bàn tay ghi bài">
            <a:extLst>
              <a:ext uri="{FF2B5EF4-FFF2-40B4-BE49-F238E27FC236}">
                <a16:creationId xmlns:a16="http://schemas.microsoft.com/office/drawing/2014/main" id="{F2DD326F-8625-1620-68D9-C6F19D04ED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787" b="23333"/>
          <a:stretch/>
        </p:blipFill>
        <p:spPr bwMode="auto">
          <a:xfrm>
            <a:off x="282167" y="2613992"/>
            <a:ext cx="801982" cy="81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9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2" name="Picture 1">
            <a:extLst>
              <a:ext uri="{FF2B5EF4-FFF2-40B4-BE49-F238E27FC236}">
                <a16:creationId xmlns:a16="http://schemas.microsoft.com/office/drawing/2014/main" id="{446BA8ED-0CA0-7312-4E58-158568867303}"/>
              </a:ext>
            </a:extLst>
          </p:cNvPr>
          <p:cNvPicPr>
            <a:picLocks noChangeAspect="1"/>
          </p:cNvPicPr>
          <p:nvPr/>
        </p:nvPicPr>
        <p:blipFill rotWithShape="1">
          <a:blip r:embed="rId3">
            <a:extLst>
              <a:ext uri="{28A0092B-C50C-407E-A947-70E740481C1C}">
                <a14:useLocalDpi xmlns:a14="http://schemas.microsoft.com/office/drawing/2010/main" val="0"/>
              </a:ext>
            </a:extLst>
          </a:blip>
          <a:srcRect l="15408" t="25843" r="54807" b="64451"/>
          <a:stretch/>
        </p:blipFill>
        <p:spPr>
          <a:xfrm>
            <a:off x="248477" y="1798982"/>
            <a:ext cx="4661454" cy="815010"/>
          </a:xfrm>
          <a:prstGeom prst="rect">
            <a:avLst/>
          </a:prstGeom>
        </p:spPr>
      </p:pic>
      <p:pic>
        <p:nvPicPr>
          <p:cNvPr id="7" name="Picture 6">
            <a:extLst>
              <a:ext uri="{FF2B5EF4-FFF2-40B4-BE49-F238E27FC236}">
                <a16:creationId xmlns:a16="http://schemas.microsoft.com/office/drawing/2014/main" id="{43705798-76DF-3A18-6467-6C61230D4C61}"/>
              </a:ext>
            </a:extLst>
          </p:cNvPr>
          <p:cNvPicPr>
            <a:picLocks noChangeAspect="1"/>
          </p:cNvPicPr>
          <p:nvPr/>
        </p:nvPicPr>
        <p:blipFill rotWithShape="1">
          <a:blip r:embed="rId4">
            <a:extLst>
              <a:ext uri="{28A0092B-C50C-407E-A947-70E740481C1C}">
                <a14:useLocalDpi xmlns:a14="http://schemas.microsoft.com/office/drawing/2010/main" val="0"/>
              </a:ext>
            </a:extLst>
          </a:blip>
          <a:srcRect l="33424" t="34503" r="32826" b="14296"/>
          <a:stretch/>
        </p:blipFill>
        <p:spPr>
          <a:xfrm>
            <a:off x="521804" y="2420178"/>
            <a:ext cx="4114800" cy="3349487"/>
          </a:xfrm>
          <a:prstGeom prst="rect">
            <a:avLst/>
          </a:prstGeom>
        </p:spPr>
      </p:pic>
      <p:sp>
        <p:nvSpPr>
          <p:cNvPr id="8" name="TextBox 7">
            <a:extLst>
              <a:ext uri="{FF2B5EF4-FFF2-40B4-BE49-F238E27FC236}">
                <a16:creationId xmlns:a16="http://schemas.microsoft.com/office/drawing/2014/main" id="{7D8BFEBA-8C74-7FB1-77E7-ADF33433A27C}"/>
              </a:ext>
            </a:extLst>
          </p:cNvPr>
          <p:cNvSpPr txBox="1"/>
          <p:nvPr/>
        </p:nvSpPr>
        <p:spPr>
          <a:xfrm>
            <a:off x="5086349" y="2420178"/>
            <a:ext cx="6097656" cy="3539430"/>
          </a:xfrm>
          <a:prstGeom prst="rect">
            <a:avLst/>
          </a:prstGeom>
          <a:noFill/>
        </p:spPr>
        <p:txBody>
          <a:bodyPr wrap="square">
            <a:spAutoFit/>
          </a:bodyPr>
          <a:lstStyle/>
          <a:p>
            <a:pPr algn="just"/>
            <a:r>
              <a:rPr lang="vi-VN" sz="2800" b="1" i="0" dirty="0">
                <a:solidFill>
                  <a:srgbClr val="008000"/>
                </a:solidFill>
                <a:effectLst/>
                <a:latin typeface="+mj-lt"/>
              </a:rPr>
              <a:t>Trả lời:</a:t>
            </a:r>
            <a:endParaRPr lang="vi-VN" sz="2800" b="0" i="0" dirty="0">
              <a:solidFill>
                <a:srgbClr val="000000"/>
              </a:solidFill>
              <a:effectLst/>
              <a:latin typeface="+mj-lt"/>
            </a:endParaRPr>
          </a:p>
          <a:p>
            <a:pPr algn="just"/>
            <a:r>
              <a:rPr lang="vi-VN" sz="2800" b="0" i="0" dirty="0">
                <a:solidFill>
                  <a:srgbClr val="000000"/>
                </a:solidFill>
                <a:effectLst/>
                <a:latin typeface="+mj-lt"/>
              </a:rPr>
              <a:t>+ Các đồ vật bằng sắt có thể bị gỉ do tiếp xúc với oxygen và hơi nước có trong không khí. </a:t>
            </a:r>
          </a:p>
          <a:p>
            <a:pPr algn="just"/>
            <a:r>
              <a:rPr lang="vi-VN" sz="2800" b="0" i="0" dirty="0">
                <a:solidFill>
                  <a:srgbClr val="000000"/>
                </a:solidFill>
                <a:effectLst/>
                <a:latin typeface="+mj-lt"/>
              </a:rPr>
              <a:t>+ Việc bôi dầu, mỡ, … trên bề mặt các dụng cụ bằng sắt là ngăn cách không cho sắt tiếp xúc với oxygen và hơi nước có không khí nên sắt không bị gỉ.</a:t>
            </a:r>
          </a:p>
        </p:txBody>
      </p:sp>
    </p:spTree>
    <p:extLst>
      <p:ext uri="{BB962C8B-B14F-4D97-AF65-F5344CB8AC3E}">
        <p14:creationId xmlns:p14="http://schemas.microsoft.com/office/powerpoint/2010/main" val="301257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2" name="Picture 1">
            <a:extLst>
              <a:ext uri="{FF2B5EF4-FFF2-40B4-BE49-F238E27FC236}">
                <a16:creationId xmlns:a16="http://schemas.microsoft.com/office/drawing/2014/main" id="{2D0B00B7-A729-7D16-8455-FE96C2EA6CB0}"/>
              </a:ext>
            </a:extLst>
          </p:cNvPr>
          <p:cNvPicPr>
            <a:picLocks noChangeAspect="1"/>
          </p:cNvPicPr>
          <p:nvPr/>
        </p:nvPicPr>
        <p:blipFill rotWithShape="1">
          <a:blip r:embed="rId3">
            <a:extLst>
              <a:ext uri="{28A0092B-C50C-407E-A947-70E740481C1C}">
                <a14:useLocalDpi xmlns:a14="http://schemas.microsoft.com/office/drawing/2010/main" val="0"/>
              </a:ext>
            </a:extLst>
          </a:blip>
          <a:srcRect l="15408" t="25843" r="54807" b="64451"/>
          <a:stretch/>
        </p:blipFill>
        <p:spPr>
          <a:xfrm>
            <a:off x="248477" y="1798982"/>
            <a:ext cx="4661454" cy="815010"/>
          </a:xfrm>
          <a:prstGeom prst="rect">
            <a:avLst/>
          </a:prstGeom>
        </p:spPr>
      </p:pic>
      <p:pic>
        <p:nvPicPr>
          <p:cNvPr id="5" name="Picture 4">
            <a:extLst>
              <a:ext uri="{FF2B5EF4-FFF2-40B4-BE49-F238E27FC236}">
                <a16:creationId xmlns:a16="http://schemas.microsoft.com/office/drawing/2014/main" id="{722C50E9-7DE4-DC34-522E-F91F8C3C063F}"/>
              </a:ext>
            </a:extLst>
          </p:cNvPr>
          <p:cNvPicPr>
            <a:picLocks noChangeAspect="1"/>
          </p:cNvPicPr>
          <p:nvPr/>
        </p:nvPicPr>
        <p:blipFill rotWithShape="1">
          <a:blip r:embed="rId4">
            <a:extLst>
              <a:ext uri="{28A0092B-C50C-407E-A947-70E740481C1C}">
                <a14:useLocalDpi xmlns:a14="http://schemas.microsoft.com/office/drawing/2010/main" val="0"/>
              </a:ext>
            </a:extLst>
          </a:blip>
          <a:srcRect l="31037" t="27611" r="32222" b="3659"/>
          <a:stretch/>
        </p:blipFill>
        <p:spPr>
          <a:xfrm>
            <a:off x="6817293" y="1417835"/>
            <a:ext cx="5357582" cy="5377517"/>
          </a:xfrm>
          <a:prstGeom prst="rect">
            <a:avLst/>
          </a:prstGeom>
        </p:spPr>
      </p:pic>
      <p:sp>
        <p:nvSpPr>
          <p:cNvPr id="7" name="TextBox 6">
            <a:extLst>
              <a:ext uri="{FF2B5EF4-FFF2-40B4-BE49-F238E27FC236}">
                <a16:creationId xmlns:a16="http://schemas.microsoft.com/office/drawing/2014/main" id="{3D2554E4-424A-BA69-B74F-79DA193BD476}"/>
              </a:ext>
            </a:extLst>
          </p:cNvPr>
          <p:cNvSpPr txBox="1"/>
          <p:nvPr/>
        </p:nvSpPr>
        <p:spPr>
          <a:xfrm>
            <a:off x="442239" y="2554020"/>
            <a:ext cx="5773629" cy="954107"/>
          </a:xfrm>
          <a:prstGeom prst="rect">
            <a:avLst/>
          </a:prstGeom>
          <a:noFill/>
        </p:spPr>
        <p:txBody>
          <a:bodyPr wrap="square">
            <a:spAutoFit/>
          </a:bodyPr>
          <a:lstStyle/>
          <a:p>
            <a:pPr algn="just"/>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Hình</a:t>
            </a:r>
            <a:r>
              <a:rPr lang="en-US" sz="2800" b="0" i="0" dirty="0">
                <a:solidFill>
                  <a:srgbClr val="000000"/>
                </a:solidFill>
                <a:effectLst/>
                <a:latin typeface="Times New Roman" panose="02020603050405020304" pitchFamily="18" charset="0"/>
                <a:cs typeface="Times New Roman" panose="02020603050405020304" pitchFamily="18" charset="0"/>
              </a:rPr>
              <a:t> a, b </a:t>
            </a:r>
            <a:r>
              <a:rPr lang="en-US" sz="2800" b="0" i="0" dirty="0" err="1">
                <a:solidFill>
                  <a:srgbClr val="000000"/>
                </a:solidFill>
                <a:effectLst/>
                <a:latin typeface="Times New Roman" panose="02020603050405020304" pitchFamily="18" charset="0"/>
                <a:cs typeface="Times New Roman" panose="02020603050405020304" pitchFamily="18" charset="0"/>
              </a:rPr>
              <a:t>mô</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tả</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tính</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chất</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hóa</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học</a:t>
            </a:r>
            <a:r>
              <a:rPr lang="en-US" sz="2800" b="0" i="0" dirty="0">
                <a:solidFill>
                  <a:srgbClr val="000000"/>
                </a:solidFill>
                <a:effectLst/>
                <a:latin typeface="Times New Roman" panose="02020603050405020304" pitchFamily="18" charset="0"/>
                <a:cs typeface="Times New Roman" panose="02020603050405020304" pitchFamily="18" charset="0"/>
              </a:rPr>
              <a:t> (do </a:t>
            </a:r>
            <a:r>
              <a:rPr lang="en-US" sz="2800" b="0" i="0" dirty="0" err="1">
                <a:solidFill>
                  <a:srgbClr val="000000"/>
                </a:solidFill>
                <a:effectLst/>
                <a:latin typeface="Times New Roman" panose="02020603050405020304" pitchFamily="18" charset="0"/>
                <a:cs typeface="Times New Roman" panose="02020603050405020304" pitchFamily="18" charset="0"/>
              </a:rPr>
              <a:t>có</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sự</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biến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đổi</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chất</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thành</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chất</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khác</a:t>
            </a:r>
            <a:r>
              <a:rPr lang="en-US" sz="2800" b="0" i="0" dirty="0">
                <a:solidFill>
                  <a:srgbClr val="000000"/>
                </a:solidFill>
                <a:effectLst/>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568720EF-3537-17D2-33AF-A8554C0E24D4}"/>
              </a:ext>
            </a:extLst>
          </p:cNvPr>
          <p:cNvSpPr txBox="1"/>
          <p:nvPr/>
        </p:nvSpPr>
        <p:spPr>
          <a:xfrm>
            <a:off x="534705" y="4889887"/>
            <a:ext cx="5691435" cy="1384995"/>
          </a:xfrm>
          <a:prstGeom prst="rect">
            <a:avLst/>
          </a:prstGeom>
          <a:noFill/>
        </p:spPr>
        <p:txBody>
          <a:bodyPr wrap="square">
            <a:spAutoFit/>
          </a:bodyPr>
          <a:lstStyle/>
          <a:p>
            <a:pPr algn="just"/>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Hình</a:t>
            </a:r>
            <a:r>
              <a:rPr lang="en-US" sz="2800" b="0" i="0" dirty="0">
                <a:solidFill>
                  <a:srgbClr val="000000"/>
                </a:solidFill>
                <a:effectLst/>
                <a:latin typeface="Times New Roman" panose="02020603050405020304" pitchFamily="18" charset="0"/>
                <a:cs typeface="Times New Roman" panose="02020603050405020304" pitchFamily="18" charset="0"/>
              </a:rPr>
              <a:t> c, d </a:t>
            </a:r>
            <a:r>
              <a:rPr lang="en-US" sz="2800" b="0" i="0" dirty="0" err="1">
                <a:solidFill>
                  <a:srgbClr val="000000"/>
                </a:solidFill>
                <a:effectLst/>
                <a:latin typeface="Times New Roman" panose="02020603050405020304" pitchFamily="18" charset="0"/>
                <a:cs typeface="Times New Roman" panose="02020603050405020304" pitchFamily="18" charset="0"/>
              </a:rPr>
              <a:t>mô</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tả</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tính</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chất</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vật</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lí</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cụ</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thể</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hình</a:t>
            </a:r>
            <a:r>
              <a:rPr lang="en-US" sz="2800" b="0" i="0" dirty="0">
                <a:solidFill>
                  <a:srgbClr val="000000"/>
                </a:solidFill>
                <a:effectLst/>
                <a:latin typeface="Times New Roman" panose="02020603050405020304" pitchFamily="18" charset="0"/>
                <a:cs typeface="Times New Roman" panose="02020603050405020304" pitchFamily="18" charset="0"/>
              </a:rPr>
              <a:t> c </a:t>
            </a:r>
            <a:r>
              <a:rPr lang="en-US" sz="2800" b="0" i="0" dirty="0" err="1">
                <a:solidFill>
                  <a:srgbClr val="000000"/>
                </a:solidFill>
                <a:effectLst/>
                <a:latin typeface="Times New Roman" panose="02020603050405020304" pitchFamily="18" charset="0"/>
                <a:cs typeface="Times New Roman" panose="02020603050405020304" pitchFamily="18" charset="0"/>
              </a:rPr>
              <a:t>mô</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tả</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màu</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sắc</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tính</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dẻo</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hình</a:t>
            </a:r>
            <a:r>
              <a:rPr lang="en-US" sz="2800" b="0" i="0" dirty="0">
                <a:solidFill>
                  <a:srgbClr val="000000"/>
                </a:solidFill>
                <a:effectLst/>
                <a:latin typeface="Times New Roman" panose="02020603050405020304" pitchFamily="18" charset="0"/>
                <a:cs typeface="Times New Roman" panose="02020603050405020304" pitchFamily="18" charset="0"/>
              </a:rPr>
              <a:t> d </a:t>
            </a:r>
            <a:r>
              <a:rPr lang="en-US" sz="2800" b="0" i="0" dirty="0" err="1">
                <a:solidFill>
                  <a:srgbClr val="000000"/>
                </a:solidFill>
                <a:effectLst/>
                <a:latin typeface="Times New Roman" panose="02020603050405020304" pitchFamily="18" charset="0"/>
                <a:cs typeface="Times New Roman" panose="02020603050405020304" pitchFamily="18" charset="0"/>
              </a:rPr>
              <a:t>mô</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tả</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trạng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thái</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màu</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sắc</a:t>
            </a:r>
            <a:r>
              <a:rPr lang="en-US" sz="2800" b="0" i="0" dirty="0">
                <a:solidFill>
                  <a:srgbClr val="00000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0253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4" name="Picture 3">
            <a:extLst>
              <a:ext uri="{FF2B5EF4-FFF2-40B4-BE49-F238E27FC236}">
                <a16:creationId xmlns:a16="http://schemas.microsoft.com/office/drawing/2014/main" id="{3E5346AD-7459-53B3-B358-F9E9E8E3ED5B}"/>
              </a:ext>
            </a:extLst>
          </p:cNvPr>
          <p:cNvPicPr>
            <a:picLocks noChangeAspect="1"/>
          </p:cNvPicPr>
          <p:nvPr/>
        </p:nvPicPr>
        <p:blipFill rotWithShape="1">
          <a:blip r:embed="rId3">
            <a:extLst>
              <a:ext uri="{28A0092B-C50C-407E-A947-70E740481C1C}">
                <a14:useLocalDpi xmlns:a14="http://schemas.microsoft.com/office/drawing/2010/main" val="0"/>
              </a:ext>
            </a:extLst>
          </a:blip>
          <a:srcRect l="24300" t="25000" r="58115" b="67348"/>
          <a:stretch/>
        </p:blipFill>
        <p:spPr>
          <a:xfrm>
            <a:off x="139148" y="1620078"/>
            <a:ext cx="3617843" cy="844673"/>
          </a:xfrm>
          <a:prstGeom prst="rect">
            <a:avLst/>
          </a:prstGeom>
        </p:spPr>
      </p:pic>
      <p:pic>
        <p:nvPicPr>
          <p:cNvPr id="5" name="Picture 4">
            <a:extLst>
              <a:ext uri="{FF2B5EF4-FFF2-40B4-BE49-F238E27FC236}">
                <a16:creationId xmlns:a16="http://schemas.microsoft.com/office/drawing/2014/main" id="{4E739AE9-ABB8-1644-710A-D92EC6E7E201}"/>
              </a:ext>
            </a:extLst>
          </p:cNvPr>
          <p:cNvPicPr>
            <a:picLocks noChangeAspect="1"/>
          </p:cNvPicPr>
          <p:nvPr/>
        </p:nvPicPr>
        <p:blipFill rotWithShape="1">
          <a:blip r:embed="rId3">
            <a:extLst>
              <a:ext uri="{28A0092B-C50C-407E-A947-70E740481C1C}">
                <a14:useLocalDpi xmlns:a14="http://schemas.microsoft.com/office/drawing/2010/main" val="0"/>
              </a:ext>
            </a:extLst>
          </a:blip>
          <a:srcRect l="23862" t="33203" r="39492" b="6754"/>
          <a:stretch/>
        </p:blipFill>
        <p:spPr>
          <a:xfrm>
            <a:off x="139147" y="2176672"/>
            <a:ext cx="5747171" cy="4681328"/>
          </a:xfrm>
          <a:prstGeom prst="rect">
            <a:avLst/>
          </a:prstGeom>
        </p:spPr>
      </p:pic>
      <p:pic>
        <p:nvPicPr>
          <p:cNvPr id="6" name="Picture 5">
            <a:extLst>
              <a:ext uri="{FF2B5EF4-FFF2-40B4-BE49-F238E27FC236}">
                <a16:creationId xmlns:a16="http://schemas.microsoft.com/office/drawing/2014/main" id="{2A10A0D5-1A0F-1660-CA95-B823F88C06A9}"/>
              </a:ext>
            </a:extLst>
          </p:cNvPr>
          <p:cNvPicPr>
            <a:picLocks noChangeAspect="1"/>
          </p:cNvPicPr>
          <p:nvPr/>
        </p:nvPicPr>
        <p:blipFill rotWithShape="1">
          <a:blip r:embed="rId3">
            <a:extLst>
              <a:ext uri="{28A0092B-C50C-407E-A947-70E740481C1C}">
                <a14:useLocalDpi xmlns:a14="http://schemas.microsoft.com/office/drawing/2010/main" val="0"/>
              </a:ext>
            </a:extLst>
          </a:blip>
          <a:srcRect l="61117" t="33204" r="21506" b="3671"/>
          <a:stretch/>
        </p:blipFill>
        <p:spPr>
          <a:xfrm>
            <a:off x="7138993" y="1351725"/>
            <a:ext cx="3048616" cy="5505933"/>
          </a:xfrm>
          <a:prstGeom prst="rect">
            <a:avLst/>
          </a:prstGeom>
        </p:spPr>
      </p:pic>
    </p:spTree>
    <p:extLst>
      <p:ext uri="{BB962C8B-B14F-4D97-AF65-F5344CB8AC3E}">
        <p14:creationId xmlns:p14="http://schemas.microsoft.com/office/powerpoint/2010/main" val="4170875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oa học tự nhiên 6 - Thí nghiệm về sự chuyển thể của chất - Sách Cánh Diều">
            <a:hlinkClick r:id="" action="ppaction://media"/>
            <a:extLst>
              <a:ext uri="{FF2B5EF4-FFF2-40B4-BE49-F238E27FC236}">
                <a16:creationId xmlns:a16="http://schemas.microsoft.com/office/drawing/2014/main" id="{A785D7E6-4567-D850-F973-A0C81DC9CB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973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sp>
        <p:nvSpPr>
          <p:cNvPr id="4" name="TextBox 3">
            <a:extLst>
              <a:ext uri="{FF2B5EF4-FFF2-40B4-BE49-F238E27FC236}">
                <a16:creationId xmlns:a16="http://schemas.microsoft.com/office/drawing/2014/main" id="{B7AC0F95-0CC9-7552-018F-A3D3117AA96A}"/>
              </a:ext>
            </a:extLst>
          </p:cNvPr>
          <p:cNvSpPr txBox="1"/>
          <p:nvPr/>
        </p:nvSpPr>
        <p:spPr>
          <a:xfrm>
            <a:off x="139148" y="2413337"/>
            <a:ext cx="11698356" cy="1384995"/>
          </a:xfrm>
          <a:prstGeom prst="rect">
            <a:avLst/>
          </a:prstGeom>
          <a:noFill/>
        </p:spPr>
        <p:txBody>
          <a:bodyPr wrap="square">
            <a:spAutoFit/>
          </a:bodyPr>
          <a:lstStyle/>
          <a:p>
            <a:pPr algn="just"/>
            <a:r>
              <a:rPr lang="vi-VN" sz="2800" b="1" i="0" dirty="0">
                <a:solidFill>
                  <a:srgbClr val="008000"/>
                </a:solidFill>
                <a:effectLst/>
                <a:latin typeface="+mj-lt"/>
              </a:rPr>
              <a:t>Trả lời:</a:t>
            </a:r>
            <a:endParaRPr lang="vi-VN" sz="2800" b="0" i="0" dirty="0">
              <a:solidFill>
                <a:srgbClr val="000000"/>
              </a:solidFill>
              <a:effectLst/>
              <a:latin typeface="+mj-lt"/>
            </a:endParaRPr>
          </a:p>
          <a:p>
            <a:pPr algn="just"/>
            <a:r>
              <a:rPr lang="vi-VN" sz="2800" b="1" i="0" dirty="0">
                <a:solidFill>
                  <a:srgbClr val="0070C0"/>
                </a:solidFill>
                <a:effectLst/>
                <a:latin typeface="+mj-lt"/>
              </a:rPr>
              <a:t>- </a:t>
            </a:r>
            <a:r>
              <a:rPr lang="vi-VN" sz="2800" b="0" i="0" dirty="0">
                <a:solidFill>
                  <a:srgbClr val="000000"/>
                </a:solidFill>
                <a:effectLst/>
                <a:latin typeface="+mj-lt"/>
              </a:rPr>
              <a:t>Thí nghiệm 1: Viên đá trong cốc A tan nhanh hơn viên đá trong cốc B.</a:t>
            </a:r>
          </a:p>
          <a:p>
            <a:pPr algn="just"/>
            <a:r>
              <a:rPr lang="vi-VN" sz="2800" b="0" i="0" dirty="0">
                <a:solidFill>
                  <a:srgbClr val="000000"/>
                </a:solidFill>
                <a:effectLst/>
                <a:latin typeface="+mj-lt"/>
              </a:rPr>
              <a:t>Mặt ngoài của cốc B có nước ngưng tụ</a:t>
            </a:r>
          </a:p>
        </p:txBody>
      </p:sp>
      <p:pic>
        <p:nvPicPr>
          <p:cNvPr id="5" name="Picture 4">
            <a:extLst>
              <a:ext uri="{FF2B5EF4-FFF2-40B4-BE49-F238E27FC236}">
                <a16:creationId xmlns:a16="http://schemas.microsoft.com/office/drawing/2014/main" id="{2D57A2EF-0200-C2C5-676E-91C6E3791319}"/>
              </a:ext>
            </a:extLst>
          </p:cNvPr>
          <p:cNvPicPr>
            <a:picLocks noChangeAspect="1"/>
          </p:cNvPicPr>
          <p:nvPr/>
        </p:nvPicPr>
        <p:blipFill rotWithShape="1">
          <a:blip r:embed="rId3">
            <a:extLst>
              <a:ext uri="{28A0092B-C50C-407E-A947-70E740481C1C}">
                <a14:useLocalDpi xmlns:a14="http://schemas.microsoft.com/office/drawing/2010/main" val="0"/>
              </a:ext>
            </a:extLst>
          </a:blip>
          <a:srcRect l="24300" t="25000" r="58115" b="68968"/>
          <a:stretch/>
        </p:blipFill>
        <p:spPr>
          <a:xfrm>
            <a:off x="139148" y="1620079"/>
            <a:ext cx="3617843" cy="665922"/>
          </a:xfrm>
          <a:prstGeom prst="rect">
            <a:avLst/>
          </a:prstGeom>
        </p:spPr>
      </p:pic>
    </p:spTree>
    <p:extLst>
      <p:ext uri="{BB962C8B-B14F-4D97-AF65-F5344CB8AC3E}">
        <p14:creationId xmlns:p14="http://schemas.microsoft.com/office/powerpoint/2010/main" val="1680010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sp>
        <p:nvSpPr>
          <p:cNvPr id="4" name="TextBox 3">
            <a:extLst>
              <a:ext uri="{FF2B5EF4-FFF2-40B4-BE49-F238E27FC236}">
                <a16:creationId xmlns:a16="http://schemas.microsoft.com/office/drawing/2014/main" id="{B7AC0F95-0CC9-7552-018F-A3D3117AA96A}"/>
              </a:ext>
            </a:extLst>
          </p:cNvPr>
          <p:cNvSpPr txBox="1"/>
          <p:nvPr/>
        </p:nvSpPr>
        <p:spPr>
          <a:xfrm>
            <a:off x="139148" y="2413337"/>
            <a:ext cx="11698356" cy="1384995"/>
          </a:xfrm>
          <a:prstGeom prst="rect">
            <a:avLst/>
          </a:prstGeom>
          <a:noFill/>
        </p:spPr>
        <p:txBody>
          <a:bodyPr wrap="square">
            <a:spAutoFit/>
          </a:bodyPr>
          <a:lstStyle/>
          <a:p>
            <a:pPr algn="just"/>
            <a:r>
              <a:rPr lang="vi-VN" sz="2800" b="1" i="0" dirty="0">
                <a:solidFill>
                  <a:srgbClr val="008000"/>
                </a:solidFill>
                <a:effectLst/>
                <a:latin typeface="+mj-lt"/>
              </a:rPr>
              <a:t>Trả lời:</a:t>
            </a:r>
            <a:endParaRPr lang="vi-VN" sz="2800" b="0" i="0" dirty="0">
              <a:solidFill>
                <a:srgbClr val="000000"/>
              </a:solidFill>
              <a:effectLst/>
              <a:latin typeface="+mj-lt"/>
            </a:endParaRPr>
          </a:p>
          <a:p>
            <a:pPr algn="just"/>
            <a:r>
              <a:rPr lang="vi-VN" sz="2800" b="0" i="0" dirty="0">
                <a:solidFill>
                  <a:srgbClr val="000000"/>
                </a:solidFill>
                <a:effectLst/>
                <a:latin typeface="+mj-lt"/>
              </a:rPr>
              <a:t>- Thí nghiệm 2: Khi nhiệt độ sôi, bọt khí ở đáy cốc có to ra và đi lên phía trên.</a:t>
            </a:r>
          </a:p>
          <a:p>
            <a:pPr algn="just"/>
            <a:r>
              <a:rPr lang="vi-VN" sz="2800" b="0" i="0" dirty="0">
                <a:solidFill>
                  <a:srgbClr val="000000"/>
                </a:solidFill>
                <a:effectLst/>
                <a:latin typeface="+mj-lt"/>
              </a:rPr>
              <a:t>Giá trị nhiệt độ trước và sau khi đun sôi tăng dần.</a:t>
            </a:r>
          </a:p>
        </p:txBody>
      </p:sp>
      <p:pic>
        <p:nvPicPr>
          <p:cNvPr id="5" name="Picture 4">
            <a:extLst>
              <a:ext uri="{FF2B5EF4-FFF2-40B4-BE49-F238E27FC236}">
                <a16:creationId xmlns:a16="http://schemas.microsoft.com/office/drawing/2014/main" id="{2D57A2EF-0200-C2C5-676E-91C6E3791319}"/>
              </a:ext>
            </a:extLst>
          </p:cNvPr>
          <p:cNvPicPr>
            <a:picLocks noChangeAspect="1"/>
          </p:cNvPicPr>
          <p:nvPr/>
        </p:nvPicPr>
        <p:blipFill rotWithShape="1">
          <a:blip r:embed="rId3">
            <a:extLst>
              <a:ext uri="{28A0092B-C50C-407E-A947-70E740481C1C}">
                <a14:useLocalDpi xmlns:a14="http://schemas.microsoft.com/office/drawing/2010/main" val="0"/>
              </a:ext>
            </a:extLst>
          </a:blip>
          <a:srcRect l="24300" t="25000" r="58115" b="68968"/>
          <a:stretch/>
        </p:blipFill>
        <p:spPr>
          <a:xfrm>
            <a:off x="139148" y="1620079"/>
            <a:ext cx="3617843" cy="665922"/>
          </a:xfrm>
          <a:prstGeom prst="rect">
            <a:avLst/>
          </a:prstGeom>
        </p:spPr>
      </p:pic>
    </p:spTree>
    <p:extLst>
      <p:ext uri="{BB962C8B-B14F-4D97-AF65-F5344CB8AC3E}">
        <p14:creationId xmlns:p14="http://schemas.microsoft.com/office/powerpoint/2010/main" val="3083539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2" name="Picture 1">
            <a:extLst>
              <a:ext uri="{FF2B5EF4-FFF2-40B4-BE49-F238E27FC236}">
                <a16:creationId xmlns:a16="http://schemas.microsoft.com/office/drawing/2014/main" id="{369B8F1F-518D-3C5D-B2BB-B16CCF259EAC}"/>
              </a:ext>
            </a:extLst>
          </p:cNvPr>
          <p:cNvPicPr>
            <a:picLocks noChangeAspect="1"/>
          </p:cNvPicPr>
          <p:nvPr/>
        </p:nvPicPr>
        <p:blipFill rotWithShape="1">
          <a:blip r:embed="rId3">
            <a:extLst>
              <a:ext uri="{28A0092B-C50C-407E-A947-70E740481C1C}">
                <a14:useLocalDpi xmlns:a14="http://schemas.microsoft.com/office/drawing/2010/main" val="0"/>
              </a:ext>
            </a:extLst>
          </a:blip>
          <a:srcRect l="24300" t="25000" r="58115" b="68968"/>
          <a:stretch/>
        </p:blipFill>
        <p:spPr>
          <a:xfrm>
            <a:off x="128131" y="1361662"/>
            <a:ext cx="3617843" cy="665922"/>
          </a:xfrm>
          <a:prstGeom prst="rect">
            <a:avLst/>
          </a:prstGeom>
        </p:spPr>
      </p:pic>
      <p:pic>
        <p:nvPicPr>
          <p:cNvPr id="5" name="Picture 4">
            <a:extLst>
              <a:ext uri="{FF2B5EF4-FFF2-40B4-BE49-F238E27FC236}">
                <a16:creationId xmlns:a16="http://schemas.microsoft.com/office/drawing/2014/main" id="{EDB18492-173C-29EA-2838-A3C8F235F158}"/>
              </a:ext>
            </a:extLst>
          </p:cNvPr>
          <p:cNvPicPr>
            <a:picLocks noChangeAspect="1"/>
          </p:cNvPicPr>
          <p:nvPr/>
        </p:nvPicPr>
        <p:blipFill rotWithShape="1">
          <a:blip r:embed="rId4">
            <a:extLst>
              <a:ext uri="{28A0092B-C50C-407E-A947-70E740481C1C}">
                <a14:useLocalDpi xmlns:a14="http://schemas.microsoft.com/office/drawing/2010/main" val="0"/>
              </a:ext>
            </a:extLst>
          </a:blip>
          <a:srcRect l="29063" t="26450" r="28994" b="3205"/>
          <a:stretch/>
        </p:blipFill>
        <p:spPr>
          <a:xfrm>
            <a:off x="121183" y="1999798"/>
            <a:ext cx="5985990" cy="4858202"/>
          </a:xfrm>
          <a:prstGeom prst="rect">
            <a:avLst/>
          </a:prstGeom>
        </p:spPr>
      </p:pic>
      <p:pic>
        <p:nvPicPr>
          <p:cNvPr id="7" name="Picture 6">
            <a:extLst>
              <a:ext uri="{FF2B5EF4-FFF2-40B4-BE49-F238E27FC236}">
                <a16:creationId xmlns:a16="http://schemas.microsoft.com/office/drawing/2014/main" id="{06E14424-169D-6324-A2F0-977EE0160E7E}"/>
              </a:ext>
            </a:extLst>
          </p:cNvPr>
          <p:cNvPicPr>
            <a:picLocks noChangeAspect="1"/>
          </p:cNvPicPr>
          <p:nvPr/>
        </p:nvPicPr>
        <p:blipFill rotWithShape="1">
          <a:blip r:embed="rId5">
            <a:extLst>
              <a:ext uri="{28A0092B-C50C-407E-A947-70E740481C1C}">
                <a14:useLocalDpi xmlns:a14="http://schemas.microsoft.com/office/drawing/2010/main" val="0"/>
              </a:ext>
            </a:extLst>
          </a:blip>
          <a:srcRect l="36687" t="42716" r="36385" b="27812"/>
          <a:stretch/>
        </p:blipFill>
        <p:spPr>
          <a:xfrm>
            <a:off x="7700790" y="1361662"/>
            <a:ext cx="3283027" cy="1927953"/>
          </a:xfrm>
          <a:prstGeom prst="rect">
            <a:avLst/>
          </a:prstGeom>
        </p:spPr>
      </p:pic>
    </p:spTree>
    <p:extLst>
      <p:ext uri="{BB962C8B-B14F-4D97-AF65-F5344CB8AC3E}">
        <p14:creationId xmlns:p14="http://schemas.microsoft.com/office/powerpoint/2010/main" val="132256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981200" y="-1752600"/>
            <a:ext cx="16578493" cy="10404742"/>
          </a:xfrm>
          <a:prstGeom prst="rect">
            <a:avLst/>
          </a:prstGeom>
        </p:spPr>
      </p:pic>
      <p:sp>
        <p:nvSpPr>
          <p:cNvPr id="6" name="TextBox 6"/>
          <p:cNvSpPr txBox="1"/>
          <p:nvPr/>
        </p:nvSpPr>
        <p:spPr>
          <a:xfrm>
            <a:off x="1334654" y="2245274"/>
            <a:ext cx="9499599" cy="2079095"/>
          </a:xfrm>
          <a:prstGeom prst="rect">
            <a:avLst/>
          </a:prstGeom>
        </p:spPr>
        <p:txBody>
          <a:bodyPr wrap="square" lIns="0" tIns="0" rIns="0" bIns="0" rtlCol="0" anchor="t">
            <a:spAutoFit/>
          </a:bodyPr>
          <a:lstStyle/>
          <a:p>
            <a:pPr algn="ctr">
              <a:lnSpc>
                <a:spcPct val="150000"/>
              </a:lnSpc>
            </a:pPr>
            <a:r>
              <a:rPr lang="en-US" sz="4800" b="1" dirty="0">
                <a:solidFill>
                  <a:srgbClr val="2C2C2E"/>
                </a:solidFill>
                <a:latin typeface="Arial" panose="020B0604020202020204" pitchFamily="34" charset="0"/>
                <a:cs typeface="Arial" panose="020B0604020202020204" pitchFamily="34" charset="0"/>
              </a:rPr>
              <a:t>CHÀO MỪNG CÁC EM </a:t>
            </a:r>
          </a:p>
          <a:p>
            <a:pPr algn="ctr">
              <a:lnSpc>
                <a:spcPct val="150000"/>
              </a:lnSpc>
            </a:pPr>
            <a:r>
              <a:rPr lang="en-US" sz="4800" b="1" dirty="0">
                <a:solidFill>
                  <a:srgbClr val="2C2C2E"/>
                </a:solidFill>
                <a:latin typeface="Arial" panose="020B0604020202020204" pitchFamily="34" charset="0"/>
                <a:cs typeface="Arial" panose="020B0604020202020204" pitchFamily="34" charset="0"/>
              </a:rPr>
              <a:t>ĐẾN VỚI BÀI GIẢNG HÔM NAY!</a:t>
            </a:r>
          </a:p>
        </p:txBody>
      </p:sp>
    </p:spTree>
    <p:extLst>
      <p:ext uri="{BB962C8B-B14F-4D97-AF65-F5344CB8AC3E}">
        <p14:creationId xmlns:p14="http://schemas.microsoft.com/office/powerpoint/2010/main" val="1008191191"/>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2" name="Picture 1">
            <a:extLst>
              <a:ext uri="{FF2B5EF4-FFF2-40B4-BE49-F238E27FC236}">
                <a16:creationId xmlns:a16="http://schemas.microsoft.com/office/drawing/2014/main" id="{369B8F1F-518D-3C5D-B2BB-B16CCF259EAC}"/>
              </a:ext>
            </a:extLst>
          </p:cNvPr>
          <p:cNvPicPr>
            <a:picLocks noChangeAspect="1"/>
          </p:cNvPicPr>
          <p:nvPr/>
        </p:nvPicPr>
        <p:blipFill rotWithShape="1">
          <a:blip r:embed="rId3">
            <a:extLst>
              <a:ext uri="{28A0092B-C50C-407E-A947-70E740481C1C}">
                <a14:useLocalDpi xmlns:a14="http://schemas.microsoft.com/office/drawing/2010/main" val="0"/>
              </a:ext>
            </a:extLst>
          </a:blip>
          <a:srcRect l="24300" t="25000" r="58115" b="68968"/>
          <a:stretch/>
        </p:blipFill>
        <p:spPr>
          <a:xfrm>
            <a:off x="128131" y="1361662"/>
            <a:ext cx="3617843" cy="665922"/>
          </a:xfrm>
          <a:prstGeom prst="rect">
            <a:avLst/>
          </a:prstGeom>
        </p:spPr>
      </p:pic>
      <p:sp>
        <p:nvSpPr>
          <p:cNvPr id="8" name="TextBox 7">
            <a:extLst>
              <a:ext uri="{FF2B5EF4-FFF2-40B4-BE49-F238E27FC236}">
                <a16:creationId xmlns:a16="http://schemas.microsoft.com/office/drawing/2014/main" id="{C24AEAD2-9AD3-2E6E-E370-88837C9AFC27}"/>
              </a:ext>
            </a:extLst>
          </p:cNvPr>
          <p:cNvSpPr txBox="1"/>
          <p:nvPr/>
        </p:nvSpPr>
        <p:spPr>
          <a:xfrm>
            <a:off x="1649776" y="2912192"/>
            <a:ext cx="9047602" cy="954107"/>
          </a:xfrm>
          <a:prstGeom prst="rect">
            <a:avLst/>
          </a:prstGeom>
          <a:noFill/>
        </p:spPr>
        <p:txBody>
          <a:bodyPr wrap="square">
            <a:spAutoFit/>
          </a:bodyPr>
          <a:lstStyle/>
          <a:p>
            <a:pPr algn="just"/>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Sự</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chuyển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từ</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thể</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rắn</a:t>
            </a:r>
            <a:r>
              <a:rPr lang="en-US" sz="2800" b="0" i="0" dirty="0">
                <a:solidFill>
                  <a:srgbClr val="000000"/>
                </a:solidFill>
                <a:effectLst/>
                <a:latin typeface="Times New Roman" panose="02020603050405020304" pitchFamily="18" charset="0"/>
                <a:cs typeface="Times New Roman" panose="02020603050405020304" pitchFamily="18" charset="0"/>
              </a:rPr>
              <a:t> sang </a:t>
            </a:r>
            <a:r>
              <a:rPr lang="en-US" sz="2800" b="0" i="0" dirty="0" err="1">
                <a:solidFill>
                  <a:srgbClr val="000000"/>
                </a:solidFill>
                <a:effectLst/>
                <a:latin typeface="Times New Roman" panose="02020603050405020304" pitchFamily="18" charset="0"/>
                <a:cs typeface="Times New Roman" panose="02020603050405020304" pitchFamily="18" charset="0"/>
              </a:rPr>
              <a:t>thể</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lỏng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gọi</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là</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sự</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nóng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chảy</a:t>
            </a:r>
            <a:r>
              <a:rPr lang="en-US" sz="2800" b="1" i="0" dirty="0">
                <a:solidFill>
                  <a:srgbClr val="000000"/>
                </a:solidFill>
                <a:effectLst/>
                <a:latin typeface="Times New Roman" panose="02020603050405020304" pitchFamily="18" charset="0"/>
                <a:cs typeface="Times New Roman" panose="02020603050405020304" pitchFamily="18" charset="0"/>
              </a:rPr>
              <a:t>. </a:t>
            </a:r>
            <a:endParaRPr lang="en-US" sz="2800" b="0" i="0" dirty="0">
              <a:solidFill>
                <a:srgbClr val="000000"/>
              </a:solidFill>
              <a:effectLst/>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Sự</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chuyển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từ</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thể</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lỏng</a:t>
            </a:r>
            <a:r>
              <a:rPr lang="en-US" sz="2800" b="0" i="0" dirty="0">
                <a:solidFill>
                  <a:srgbClr val="000000"/>
                </a:solidFill>
                <a:effectLst/>
                <a:latin typeface="Times New Roman" panose="02020603050405020304" pitchFamily="18" charset="0"/>
                <a:cs typeface="Times New Roman" panose="02020603050405020304" pitchFamily="18" charset="0"/>
              </a:rPr>
              <a:t> sang </a:t>
            </a:r>
            <a:r>
              <a:rPr lang="en-US" sz="2800" b="0" i="0" dirty="0" err="1">
                <a:solidFill>
                  <a:srgbClr val="000000"/>
                </a:solidFill>
                <a:effectLst/>
                <a:latin typeface="Times New Roman" panose="02020603050405020304" pitchFamily="18" charset="0"/>
                <a:cs typeface="Times New Roman" panose="02020603050405020304" pitchFamily="18" charset="0"/>
              </a:rPr>
              <a:t>thể</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rắn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gọi</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là</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sự</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đông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đặc</a:t>
            </a:r>
            <a:r>
              <a:rPr lang="en-US" sz="2800" b="0" i="0" dirty="0">
                <a:solidFill>
                  <a:srgbClr val="000000"/>
                </a:solidFill>
                <a:effectLst/>
                <a:latin typeface="Times New Roman" panose="02020603050405020304" pitchFamily="18" charset="0"/>
                <a:cs typeface="Times New Roman" panose="02020603050405020304" pitchFamily="18" charset="0"/>
              </a:rPr>
              <a:t>.</a:t>
            </a:r>
          </a:p>
        </p:txBody>
      </p:sp>
      <p:pic>
        <p:nvPicPr>
          <p:cNvPr id="9" name="Picture 2" descr="Kết quả hình ảnh cho biểu tượng bàn tay ghi bài">
            <a:extLst>
              <a:ext uri="{FF2B5EF4-FFF2-40B4-BE49-F238E27FC236}">
                <a16:creationId xmlns:a16="http://schemas.microsoft.com/office/drawing/2014/main" id="{A9A99BF9-1869-4233-982B-7F123D54A4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787" b="23333"/>
          <a:stretch/>
        </p:blipFill>
        <p:spPr bwMode="auto">
          <a:xfrm>
            <a:off x="363305" y="3077063"/>
            <a:ext cx="801982" cy="8150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ài 6">
            <a:extLst>
              <a:ext uri="{FF2B5EF4-FFF2-40B4-BE49-F238E27FC236}">
                <a16:creationId xmlns:a16="http://schemas.microsoft.com/office/drawing/2014/main" id="{308D0318-703A-145B-59AE-35B0EF9C1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156" y="4205908"/>
            <a:ext cx="5453866" cy="18963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06BC7AD-72CD-A02B-E146-559C10E7369D}"/>
              </a:ext>
            </a:extLst>
          </p:cNvPr>
          <p:cNvPicPr>
            <a:picLocks noChangeAspect="1"/>
          </p:cNvPicPr>
          <p:nvPr/>
        </p:nvPicPr>
        <p:blipFill rotWithShape="1">
          <a:blip r:embed="rId6">
            <a:extLst>
              <a:ext uri="{28A0092B-C50C-407E-A947-70E740481C1C}">
                <a14:useLocalDpi xmlns:a14="http://schemas.microsoft.com/office/drawing/2010/main" val="0"/>
              </a:ext>
            </a:extLst>
          </a:blip>
          <a:srcRect l="29063" t="26450" r="28994" b="66601"/>
          <a:stretch/>
        </p:blipFill>
        <p:spPr>
          <a:xfrm>
            <a:off x="121182" y="1999798"/>
            <a:ext cx="8306267" cy="665922"/>
          </a:xfrm>
          <a:prstGeom prst="rect">
            <a:avLst/>
          </a:prstGeom>
        </p:spPr>
      </p:pic>
    </p:spTree>
    <p:extLst>
      <p:ext uri="{BB962C8B-B14F-4D97-AF65-F5344CB8AC3E}">
        <p14:creationId xmlns:p14="http://schemas.microsoft.com/office/powerpoint/2010/main" val="4210815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4" name="Picture 3">
            <a:extLst>
              <a:ext uri="{FF2B5EF4-FFF2-40B4-BE49-F238E27FC236}">
                <a16:creationId xmlns:a16="http://schemas.microsoft.com/office/drawing/2014/main" id="{1EFDF6FD-1F1A-203F-BDE4-1D7DF56D6819}"/>
              </a:ext>
            </a:extLst>
          </p:cNvPr>
          <p:cNvPicPr>
            <a:picLocks noChangeAspect="1"/>
          </p:cNvPicPr>
          <p:nvPr/>
        </p:nvPicPr>
        <p:blipFill rotWithShape="1">
          <a:blip r:embed="rId3">
            <a:extLst>
              <a:ext uri="{28A0092B-C50C-407E-A947-70E740481C1C}">
                <a14:useLocalDpi xmlns:a14="http://schemas.microsoft.com/office/drawing/2010/main" val="0"/>
              </a:ext>
            </a:extLst>
          </a:blip>
          <a:srcRect l="24300" t="25000" r="58115" b="68968"/>
          <a:stretch/>
        </p:blipFill>
        <p:spPr>
          <a:xfrm>
            <a:off x="128131" y="1361662"/>
            <a:ext cx="3617843" cy="665922"/>
          </a:xfrm>
          <a:prstGeom prst="rect">
            <a:avLst/>
          </a:prstGeom>
        </p:spPr>
      </p:pic>
      <p:pic>
        <p:nvPicPr>
          <p:cNvPr id="7" name="Picture 6">
            <a:extLst>
              <a:ext uri="{FF2B5EF4-FFF2-40B4-BE49-F238E27FC236}">
                <a16:creationId xmlns:a16="http://schemas.microsoft.com/office/drawing/2014/main" id="{23063705-F42C-C251-D6C9-B0B9B4DDC1A9}"/>
              </a:ext>
            </a:extLst>
          </p:cNvPr>
          <p:cNvPicPr>
            <a:picLocks noChangeAspect="1"/>
          </p:cNvPicPr>
          <p:nvPr/>
        </p:nvPicPr>
        <p:blipFill rotWithShape="1">
          <a:blip r:embed="rId4">
            <a:extLst>
              <a:ext uri="{28A0092B-C50C-407E-A947-70E740481C1C}">
                <a14:useLocalDpi xmlns:a14="http://schemas.microsoft.com/office/drawing/2010/main" val="0"/>
              </a:ext>
            </a:extLst>
          </a:blip>
          <a:srcRect l="35331" t="41032" r="35482" b="21412"/>
          <a:stretch/>
        </p:blipFill>
        <p:spPr>
          <a:xfrm>
            <a:off x="8407013" y="1999797"/>
            <a:ext cx="3885227" cy="2682371"/>
          </a:xfrm>
          <a:prstGeom prst="rect">
            <a:avLst/>
          </a:prstGeom>
        </p:spPr>
      </p:pic>
      <p:pic>
        <p:nvPicPr>
          <p:cNvPr id="10" name="Picture 9">
            <a:extLst>
              <a:ext uri="{FF2B5EF4-FFF2-40B4-BE49-F238E27FC236}">
                <a16:creationId xmlns:a16="http://schemas.microsoft.com/office/drawing/2014/main" id="{57890C74-65C6-9218-4E94-BC40A37B0EEA}"/>
              </a:ext>
            </a:extLst>
          </p:cNvPr>
          <p:cNvPicPr>
            <a:picLocks noChangeAspect="1"/>
          </p:cNvPicPr>
          <p:nvPr/>
        </p:nvPicPr>
        <p:blipFill rotWithShape="1">
          <a:blip r:embed="rId5">
            <a:extLst>
              <a:ext uri="{28A0092B-C50C-407E-A947-70E740481C1C}">
                <a14:useLocalDpi xmlns:a14="http://schemas.microsoft.com/office/drawing/2010/main" val="0"/>
              </a:ext>
            </a:extLst>
          </a:blip>
          <a:srcRect l="29063" t="26450" r="28994" b="66601"/>
          <a:stretch/>
        </p:blipFill>
        <p:spPr>
          <a:xfrm>
            <a:off x="121182" y="1999798"/>
            <a:ext cx="8306267" cy="665922"/>
          </a:xfrm>
          <a:prstGeom prst="rect">
            <a:avLst/>
          </a:prstGeom>
        </p:spPr>
      </p:pic>
      <p:sp>
        <p:nvSpPr>
          <p:cNvPr id="13" name="TextBox 12">
            <a:extLst>
              <a:ext uri="{FF2B5EF4-FFF2-40B4-BE49-F238E27FC236}">
                <a16:creationId xmlns:a16="http://schemas.microsoft.com/office/drawing/2014/main" id="{8A22D7E3-BE8E-9252-F133-0C64BE053D9A}"/>
              </a:ext>
            </a:extLst>
          </p:cNvPr>
          <p:cNvSpPr txBox="1"/>
          <p:nvPr/>
        </p:nvSpPr>
        <p:spPr>
          <a:xfrm>
            <a:off x="378943" y="4682168"/>
            <a:ext cx="9855727" cy="1569660"/>
          </a:xfrm>
          <a:prstGeom prst="rect">
            <a:avLst/>
          </a:prstGeom>
          <a:noFill/>
        </p:spPr>
        <p:txBody>
          <a:bodyPr wrap="square">
            <a:spAutoFit/>
          </a:bodyPr>
          <a:lstStyle/>
          <a:p>
            <a:pPr algn="just"/>
            <a:r>
              <a:rPr lang="vi-VN" sz="2400" b="1" i="0" dirty="0">
                <a:solidFill>
                  <a:srgbClr val="008000"/>
                </a:solidFill>
                <a:effectLst/>
                <a:latin typeface="Open Sans" panose="020B0606030504020204" pitchFamily="34" charset="0"/>
              </a:rPr>
              <a:t>Trả lời:</a:t>
            </a:r>
            <a:endParaRPr lang="vi-VN" sz="2400" b="0" i="0" dirty="0">
              <a:solidFill>
                <a:srgbClr val="000000"/>
              </a:solidFill>
              <a:effectLst/>
              <a:latin typeface="Open Sans" panose="020B0606030504020204" pitchFamily="34" charset="0"/>
            </a:endParaRPr>
          </a:p>
          <a:p>
            <a:pPr algn="just"/>
            <a:r>
              <a:rPr lang="vi-VN" sz="2400" b="0" i="0" dirty="0">
                <a:solidFill>
                  <a:srgbClr val="000000"/>
                </a:solidFill>
                <a:effectLst/>
                <a:latin typeface="Open Sans" panose="020B0606030504020204" pitchFamily="34" charset="0"/>
              </a:rPr>
              <a:t>Vì khi để kem ở nhiệt độ bình thường, kem sẽ tan chảy. Ở ngăn đá của tủ lạnh (nơi có nhiệt độ rất thấp) kem mới đông cứng ( hay kem không bị tan chảy).</a:t>
            </a:r>
          </a:p>
        </p:txBody>
      </p:sp>
    </p:spTree>
    <p:extLst>
      <p:ext uri="{BB962C8B-B14F-4D97-AF65-F5344CB8AC3E}">
        <p14:creationId xmlns:p14="http://schemas.microsoft.com/office/powerpoint/2010/main" val="234729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4" name="Picture 3">
            <a:extLst>
              <a:ext uri="{FF2B5EF4-FFF2-40B4-BE49-F238E27FC236}">
                <a16:creationId xmlns:a16="http://schemas.microsoft.com/office/drawing/2014/main" id="{1EFDF6FD-1F1A-203F-BDE4-1D7DF56D6819}"/>
              </a:ext>
            </a:extLst>
          </p:cNvPr>
          <p:cNvPicPr>
            <a:picLocks noChangeAspect="1"/>
          </p:cNvPicPr>
          <p:nvPr/>
        </p:nvPicPr>
        <p:blipFill rotWithShape="1">
          <a:blip r:embed="rId3">
            <a:extLst>
              <a:ext uri="{28A0092B-C50C-407E-A947-70E740481C1C}">
                <a14:useLocalDpi xmlns:a14="http://schemas.microsoft.com/office/drawing/2010/main" val="0"/>
              </a:ext>
            </a:extLst>
          </a:blip>
          <a:srcRect l="24300" t="25000" r="58115" b="68968"/>
          <a:stretch/>
        </p:blipFill>
        <p:spPr>
          <a:xfrm>
            <a:off x="128131" y="1361662"/>
            <a:ext cx="3617843" cy="665922"/>
          </a:xfrm>
          <a:prstGeom prst="rect">
            <a:avLst/>
          </a:prstGeom>
        </p:spPr>
      </p:pic>
      <p:pic>
        <p:nvPicPr>
          <p:cNvPr id="10" name="Picture 9">
            <a:extLst>
              <a:ext uri="{FF2B5EF4-FFF2-40B4-BE49-F238E27FC236}">
                <a16:creationId xmlns:a16="http://schemas.microsoft.com/office/drawing/2014/main" id="{57890C74-65C6-9218-4E94-BC40A37B0EEA}"/>
              </a:ext>
            </a:extLst>
          </p:cNvPr>
          <p:cNvPicPr>
            <a:picLocks noChangeAspect="1"/>
          </p:cNvPicPr>
          <p:nvPr/>
        </p:nvPicPr>
        <p:blipFill rotWithShape="1">
          <a:blip r:embed="rId4">
            <a:extLst>
              <a:ext uri="{28A0092B-C50C-407E-A947-70E740481C1C}">
                <a14:useLocalDpi xmlns:a14="http://schemas.microsoft.com/office/drawing/2010/main" val="0"/>
              </a:ext>
            </a:extLst>
          </a:blip>
          <a:srcRect l="29063" t="26450" r="28994" b="66601"/>
          <a:stretch/>
        </p:blipFill>
        <p:spPr>
          <a:xfrm>
            <a:off x="121182" y="1999798"/>
            <a:ext cx="8306267" cy="665922"/>
          </a:xfrm>
          <a:prstGeom prst="rect">
            <a:avLst/>
          </a:prstGeom>
        </p:spPr>
      </p:pic>
      <p:pic>
        <p:nvPicPr>
          <p:cNvPr id="2" name="Picture 1">
            <a:extLst>
              <a:ext uri="{FF2B5EF4-FFF2-40B4-BE49-F238E27FC236}">
                <a16:creationId xmlns:a16="http://schemas.microsoft.com/office/drawing/2014/main" id="{326DA140-F24C-B14F-F64B-26D5F812A160}"/>
              </a:ext>
            </a:extLst>
          </p:cNvPr>
          <p:cNvPicPr>
            <a:picLocks noChangeAspect="1"/>
          </p:cNvPicPr>
          <p:nvPr/>
        </p:nvPicPr>
        <p:blipFill rotWithShape="1">
          <a:blip r:embed="rId5">
            <a:extLst>
              <a:ext uri="{28A0092B-C50C-407E-A947-70E740481C1C}">
                <a14:useLocalDpi xmlns:a14="http://schemas.microsoft.com/office/drawing/2010/main" val="0"/>
              </a:ext>
            </a:extLst>
          </a:blip>
          <a:srcRect l="35331" t="33791" r="36295" b="19223"/>
          <a:stretch/>
        </p:blipFill>
        <p:spPr>
          <a:xfrm>
            <a:off x="8555580" y="1361662"/>
            <a:ext cx="3459297" cy="3073706"/>
          </a:xfrm>
          <a:prstGeom prst="rect">
            <a:avLst/>
          </a:prstGeom>
        </p:spPr>
      </p:pic>
      <p:sp>
        <p:nvSpPr>
          <p:cNvPr id="6" name="TextBox 5">
            <a:extLst>
              <a:ext uri="{FF2B5EF4-FFF2-40B4-BE49-F238E27FC236}">
                <a16:creationId xmlns:a16="http://schemas.microsoft.com/office/drawing/2014/main" id="{22493471-1580-B709-B521-1AB6F336A0CE}"/>
              </a:ext>
            </a:extLst>
          </p:cNvPr>
          <p:cNvSpPr txBox="1"/>
          <p:nvPr/>
        </p:nvSpPr>
        <p:spPr>
          <a:xfrm>
            <a:off x="327749" y="2762694"/>
            <a:ext cx="8150712" cy="3903954"/>
          </a:xfrm>
          <a:prstGeom prst="rect">
            <a:avLst/>
          </a:prstGeom>
          <a:noFill/>
        </p:spPr>
        <p:txBody>
          <a:bodyPr wrap="square">
            <a:spAutoFit/>
          </a:bodyPr>
          <a:lstStyle/>
          <a:p>
            <a:pPr algn="just">
              <a:lnSpc>
                <a:spcPct val="150000"/>
              </a:lnSpc>
            </a:pPr>
            <a:r>
              <a:rPr lang="en-US" sz="2400" b="1" i="0" dirty="0" err="1">
                <a:solidFill>
                  <a:srgbClr val="008000"/>
                </a:solidFill>
                <a:effectLst/>
                <a:latin typeface="Times New Roman" panose="02020603050405020304" pitchFamily="18" charset="0"/>
                <a:cs typeface="Times New Roman" panose="02020603050405020304" pitchFamily="18" charset="0"/>
              </a:rPr>
              <a:t>Trả</a:t>
            </a:r>
            <a:r>
              <a:rPr lang="en-US" sz="2400" b="1" i="0" dirty="0">
                <a:solidFill>
                  <a:srgbClr val="008000"/>
                </a:solidFill>
                <a:effectLst/>
                <a:latin typeface="Times New Roman" panose="02020603050405020304" pitchFamily="18" charset="0"/>
                <a:cs typeface="Times New Roman" panose="02020603050405020304" pitchFamily="18" charset="0"/>
              </a:rPr>
              <a:t> </a:t>
            </a:r>
            <a:r>
              <a:rPr lang="en-US" sz="2400" b="1" i="0" dirty="0" err="1">
                <a:solidFill>
                  <a:srgbClr val="008000"/>
                </a:solidFill>
                <a:effectLst/>
                <a:latin typeface="Times New Roman" panose="02020603050405020304" pitchFamily="18" charset="0"/>
                <a:cs typeface="Times New Roman" panose="02020603050405020304" pitchFamily="18" charset="0"/>
              </a:rPr>
              <a:t>lời</a:t>
            </a:r>
            <a:r>
              <a:rPr lang="en-US" sz="2400" b="1" i="0" dirty="0">
                <a:solidFill>
                  <a:srgbClr val="008000"/>
                </a:solidFill>
                <a:effectLst/>
                <a:latin typeface="Times New Roman" panose="02020603050405020304" pitchFamily="18" charset="0"/>
                <a:cs typeface="Times New Roman" panose="02020603050405020304" pitchFamily="18" charset="0"/>
              </a:rPr>
              <a:t>:</a:t>
            </a:r>
            <a:endParaRPr lang="en-US" sz="2400" b="0" i="0" dirty="0">
              <a:solidFill>
                <a:srgbClr val="000000"/>
              </a:solidFill>
              <a:effectLst/>
              <a:latin typeface="Times New Roman" panose="02020603050405020304" pitchFamily="18" charset="0"/>
              <a:cs typeface="Times New Roman" panose="02020603050405020304" pitchFamily="18" charset="0"/>
            </a:endParaRPr>
          </a:p>
          <a:p>
            <a:pPr algn="just">
              <a:lnSpc>
                <a:spcPct val="150000"/>
              </a:lnSpc>
            </a:pPr>
            <a:r>
              <a:rPr lang="en-US" sz="2400" b="0" i="0" dirty="0">
                <a:solidFill>
                  <a:srgbClr val="000000"/>
                </a:solidFill>
                <a:effectLst/>
                <a:latin typeface="Times New Roman" panose="02020603050405020304" pitchFamily="18" charset="0"/>
                <a:cs typeface="Times New Roman" panose="02020603050405020304" pitchFamily="18" charset="0"/>
              </a:rPr>
              <a:t>- Khi </a:t>
            </a:r>
            <a:r>
              <a:rPr lang="en-US" sz="2400" b="0" i="0" dirty="0" err="1">
                <a:solidFill>
                  <a:srgbClr val="000000"/>
                </a:solidFill>
                <a:effectLst/>
                <a:latin typeface="Times New Roman" panose="02020603050405020304" pitchFamily="18" charset="0"/>
                <a:cs typeface="Times New Roman" panose="02020603050405020304" pitchFamily="18" charset="0"/>
              </a:rPr>
              <a:t>đun</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nóng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một</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miếng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nến</a:t>
            </a:r>
            <a:r>
              <a:rPr lang="en-US" sz="2400" b="0" i="0" dirty="0">
                <a:solidFill>
                  <a:srgbClr val="000000"/>
                </a:solidFill>
                <a:effectLst/>
                <a:latin typeface="Times New Roman" panose="02020603050405020304" pitchFamily="18" charset="0"/>
                <a:cs typeface="Times New Roman" panose="02020603050405020304" pitchFamily="18" charset="0"/>
              </a:rPr>
              <a:t> (paraffin) </a:t>
            </a:r>
            <a:r>
              <a:rPr lang="en-US" sz="2400" b="0" i="0" dirty="0" err="1">
                <a:solidFill>
                  <a:srgbClr val="000000"/>
                </a:solidFill>
                <a:effectLst/>
                <a:latin typeface="Times New Roman" panose="02020603050405020304" pitchFamily="18" charset="0"/>
                <a:cs typeface="Times New Roman" panose="02020603050405020304" pitchFamily="18" charset="0"/>
              </a:rPr>
              <a:t>sau</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đó</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để</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nguội</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vừa</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có</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quá</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trình</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nóng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chảy</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và</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vừa</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có</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quá</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trình</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đông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đặc</a:t>
            </a:r>
            <a:r>
              <a:rPr lang="en-US" sz="24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Quá</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trình</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nóng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chảy</a:t>
            </a:r>
            <a:r>
              <a:rPr lang="en-US" sz="2400" b="0" i="0" dirty="0">
                <a:solidFill>
                  <a:srgbClr val="000000"/>
                </a:solidFill>
                <a:effectLst/>
                <a:latin typeface="Times New Roman" panose="02020603050405020304" pitchFamily="18" charset="0"/>
                <a:cs typeface="Times New Roman" panose="02020603050405020304" pitchFamily="18" charset="0"/>
              </a:rPr>
              <a:t>: Khi </a:t>
            </a:r>
            <a:r>
              <a:rPr lang="en-US" sz="2400" b="0" i="0" dirty="0" err="1">
                <a:solidFill>
                  <a:srgbClr val="000000"/>
                </a:solidFill>
                <a:effectLst/>
                <a:latin typeface="Times New Roman" panose="02020603050405020304" pitchFamily="18" charset="0"/>
                <a:cs typeface="Times New Roman" panose="02020603050405020304" pitchFamily="18" charset="0"/>
              </a:rPr>
              <a:t>đun</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nóng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miếng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nến</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từ</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thể</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rắn</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chuyển</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thành</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thể</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lỏng</a:t>
            </a:r>
            <a:r>
              <a:rPr lang="en-US" sz="2400" b="0" i="0" dirty="0">
                <a:solidFill>
                  <a:srgbClr val="000000"/>
                </a:solidFill>
                <a:effectLst/>
                <a:latin typeface="Times New Roman" panose="02020603050405020304" pitchFamily="18" charset="0"/>
                <a:cs typeface="Times New Roman" panose="02020603050405020304" pitchFamily="18" charset="0"/>
              </a:rPr>
              <a:t>. </a:t>
            </a:r>
          </a:p>
          <a:p>
            <a:pPr algn="just">
              <a:lnSpc>
                <a:spcPct val="150000"/>
              </a:lnSpc>
            </a:pP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Quá</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trình</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đông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đặc</a:t>
            </a:r>
            <a:r>
              <a:rPr lang="en-US" sz="2400" b="0" i="0" dirty="0">
                <a:solidFill>
                  <a:srgbClr val="000000"/>
                </a:solidFill>
                <a:effectLst/>
                <a:latin typeface="Times New Roman" panose="02020603050405020304" pitchFamily="18" charset="0"/>
                <a:cs typeface="Times New Roman" panose="02020603050405020304" pitchFamily="18" charset="0"/>
              </a:rPr>
              <a:t>: Sau </a:t>
            </a:r>
            <a:r>
              <a:rPr lang="en-US" sz="2400" b="0" i="0" dirty="0" err="1">
                <a:solidFill>
                  <a:srgbClr val="000000"/>
                </a:solidFill>
                <a:effectLst/>
                <a:latin typeface="Times New Roman" panose="02020603050405020304" pitchFamily="18" charset="0"/>
                <a:cs typeface="Times New Roman" panose="02020603050405020304" pitchFamily="18" charset="0"/>
              </a:rPr>
              <a:t>khi</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để</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nguội</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nến</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lỏng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đông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đặc</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thành</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thể</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rắn</a:t>
            </a:r>
            <a:r>
              <a:rPr lang="en-US" sz="2400" b="0" i="0" dirty="0">
                <a:solidFill>
                  <a:srgbClr val="00000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8186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6" name="Picture 5">
            <a:extLst>
              <a:ext uri="{FF2B5EF4-FFF2-40B4-BE49-F238E27FC236}">
                <a16:creationId xmlns:a16="http://schemas.microsoft.com/office/drawing/2014/main" id="{250F771A-F1F7-DD95-363E-E1EC389B1D87}"/>
              </a:ext>
            </a:extLst>
          </p:cNvPr>
          <p:cNvPicPr>
            <a:picLocks noChangeAspect="1"/>
          </p:cNvPicPr>
          <p:nvPr/>
        </p:nvPicPr>
        <p:blipFill rotWithShape="1">
          <a:blip r:embed="rId3">
            <a:extLst>
              <a:ext uri="{28A0092B-C50C-407E-A947-70E740481C1C}">
                <a14:useLocalDpi xmlns:a14="http://schemas.microsoft.com/office/drawing/2010/main" val="0"/>
              </a:ext>
            </a:extLst>
          </a:blip>
          <a:srcRect l="22771" t="26549" r="21927" b="3056"/>
          <a:stretch/>
        </p:blipFill>
        <p:spPr>
          <a:xfrm>
            <a:off x="121186" y="1361662"/>
            <a:ext cx="8047268" cy="5496338"/>
          </a:xfrm>
          <a:prstGeom prst="rect">
            <a:avLst/>
          </a:prstGeom>
        </p:spPr>
      </p:pic>
      <p:sp>
        <p:nvSpPr>
          <p:cNvPr id="7" name="Speech Bubble: Oval 6">
            <a:extLst>
              <a:ext uri="{FF2B5EF4-FFF2-40B4-BE49-F238E27FC236}">
                <a16:creationId xmlns:a16="http://schemas.microsoft.com/office/drawing/2014/main" id="{F3A74A52-DF7C-EE55-65B1-F3CA046EBE20}"/>
              </a:ext>
            </a:extLst>
          </p:cNvPr>
          <p:cNvSpPr/>
          <p:nvPr/>
        </p:nvSpPr>
        <p:spPr>
          <a:xfrm>
            <a:off x="7972539" y="2633032"/>
            <a:ext cx="3771441" cy="2071062"/>
          </a:xfrm>
          <a:prstGeom prst="wedgeEllipseCallout">
            <a:avLst>
              <a:gd name="adj1" fmla="val -64491"/>
              <a:gd name="adj2" fmla="val 7838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Thế</a:t>
            </a:r>
            <a:r>
              <a:rPr lang="en-US" dirty="0"/>
              <a:t> </a:t>
            </a:r>
            <a:r>
              <a:rPr lang="en-US" dirty="0" err="1"/>
              <a:t>nào</a:t>
            </a:r>
            <a:r>
              <a:rPr lang="en-US" dirty="0"/>
              <a:t> </a:t>
            </a:r>
            <a:r>
              <a:rPr lang="en-US" dirty="0" err="1"/>
              <a:t>là</a:t>
            </a:r>
            <a:r>
              <a:rPr lang="en-US" dirty="0"/>
              <a:t> </a:t>
            </a:r>
            <a:r>
              <a:rPr lang="en-US" dirty="0" err="1"/>
              <a:t>sự</a:t>
            </a:r>
            <a:r>
              <a:rPr lang="en-US" dirty="0"/>
              <a:t> bay </a:t>
            </a:r>
            <a:r>
              <a:rPr lang="en-US" dirty="0" err="1"/>
              <a:t>hơi</a:t>
            </a:r>
            <a:r>
              <a:rPr lang="en-US" dirty="0"/>
              <a:t>?</a:t>
            </a:r>
          </a:p>
          <a:p>
            <a:pPr algn="ctr"/>
            <a:r>
              <a:rPr lang="en-US" dirty="0" err="1"/>
              <a:t>Thế</a:t>
            </a:r>
            <a:r>
              <a:rPr lang="en-US" dirty="0"/>
              <a:t> </a:t>
            </a:r>
            <a:r>
              <a:rPr lang="en-US" dirty="0" err="1"/>
              <a:t>nào</a:t>
            </a:r>
            <a:r>
              <a:rPr lang="en-US" dirty="0"/>
              <a:t> </a:t>
            </a:r>
            <a:r>
              <a:rPr lang="en-US" dirty="0" err="1"/>
              <a:t>là</a:t>
            </a:r>
            <a:r>
              <a:rPr lang="en-US" dirty="0"/>
              <a:t> </a:t>
            </a:r>
            <a:r>
              <a:rPr lang="en-US" dirty="0" err="1"/>
              <a:t>sự</a:t>
            </a:r>
            <a:r>
              <a:rPr lang="en-US" dirty="0"/>
              <a:t> </a:t>
            </a:r>
            <a:r>
              <a:rPr lang="en-US" dirty="0" err="1"/>
              <a:t>ngưng</a:t>
            </a:r>
            <a:r>
              <a:rPr lang="en-US" dirty="0"/>
              <a:t> </a:t>
            </a:r>
            <a:r>
              <a:rPr lang="en-US" dirty="0" err="1"/>
              <a:t>tụ</a:t>
            </a:r>
            <a:r>
              <a:rPr lang="en-US" dirty="0"/>
              <a:t>?</a:t>
            </a:r>
          </a:p>
        </p:txBody>
      </p:sp>
    </p:spTree>
    <p:extLst>
      <p:ext uri="{BB962C8B-B14F-4D97-AF65-F5344CB8AC3E}">
        <p14:creationId xmlns:p14="http://schemas.microsoft.com/office/powerpoint/2010/main" val="291769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6" name="Picture 5">
            <a:extLst>
              <a:ext uri="{FF2B5EF4-FFF2-40B4-BE49-F238E27FC236}">
                <a16:creationId xmlns:a16="http://schemas.microsoft.com/office/drawing/2014/main" id="{250F771A-F1F7-DD95-363E-E1EC389B1D87}"/>
              </a:ext>
            </a:extLst>
          </p:cNvPr>
          <p:cNvPicPr>
            <a:picLocks noChangeAspect="1"/>
          </p:cNvPicPr>
          <p:nvPr/>
        </p:nvPicPr>
        <p:blipFill rotWithShape="1">
          <a:blip r:embed="rId3">
            <a:extLst>
              <a:ext uri="{28A0092B-C50C-407E-A947-70E740481C1C}">
                <a14:useLocalDpi xmlns:a14="http://schemas.microsoft.com/office/drawing/2010/main" val="0"/>
              </a:ext>
            </a:extLst>
          </a:blip>
          <a:srcRect l="22771" t="26549" r="21927" b="65775"/>
          <a:stretch/>
        </p:blipFill>
        <p:spPr>
          <a:xfrm>
            <a:off x="121186" y="1361662"/>
            <a:ext cx="8047268" cy="599340"/>
          </a:xfrm>
          <a:prstGeom prst="rect">
            <a:avLst/>
          </a:prstGeom>
        </p:spPr>
      </p:pic>
      <p:sp>
        <p:nvSpPr>
          <p:cNvPr id="7" name="TextBox 6">
            <a:extLst>
              <a:ext uri="{FF2B5EF4-FFF2-40B4-BE49-F238E27FC236}">
                <a16:creationId xmlns:a16="http://schemas.microsoft.com/office/drawing/2014/main" id="{3583407E-1A43-C4B3-713F-21E42440DC1C}"/>
              </a:ext>
            </a:extLst>
          </p:cNvPr>
          <p:cNvSpPr txBox="1"/>
          <p:nvPr/>
        </p:nvSpPr>
        <p:spPr>
          <a:xfrm>
            <a:off x="1363337" y="1961002"/>
            <a:ext cx="9091670" cy="954107"/>
          </a:xfrm>
          <a:prstGeom prst="rect">
            <a:avLst/>
          </a:prstGeom>
          <a:noFill/>
        </p:spPr>
        <p:txBody>
          <a:bodyPr wrap="square">
            <a:spAutoFit/>
          </a:bodyPr>
          <a:lstStyle/>
          <a:p>
            <a:pPr algn="just"/>
            <a:r>
              <a:rPr lang="vi-VN"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Sự</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chuyển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từ</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thể</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lỏng</a:t>
            </a:r>
            <a:r>
              <a:rPr lang="en-US" sz="2800" b="0" i="0" dirty="0">
                <a:solidFill>
                  <a:srgbClr val="000000"/>
                </a:solidFill>
                <a:effectLst/>
                <a:latin typeface="Times New Roman" panose="02020603050405020304" pitchFamily="18" charset="0"/>
                <a:cs typeface="Times New Roman" panose="02020603050405020304" pitchFamily="18" charset="0"/>
              </a:rPr>
              <a:t> sang </a:t>
            </a:r>
            <a:r>
              <a:rPr lang="en-US" sz="2800" b="0" i="0" dirty="0" err="1">
                <a:solidFill>
                  <a:srgbClr val="000000"/>
                </a:solidFill>
                <a:effectLst/>
                <a:latin typeface="Times New Roman" panose="02020603050405020304" pitchFamily="18" charset="0"/>
                <a:cs typeface="Times New Roman" panose="02020603050405020304" pitchFamily="18" charset="0"/>
              </a:rPr>
              <a:t>thể</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hơi</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được</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gọi</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là</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sự</a:t>
            </a:r>
            <a:r>
              <a:rPr lang="en-US" sz="2800" b="1" i="0" dirty="0">
                <a:solidFill>
                  <a:srgbClr val="000000"/>
                </a:solidFill>
                <a:effectLst/>
                <a:latin typeface="Times New Roman" panose="02020603050405020304" pitchFamily="18" charset="0"/>
                <a:cs typeface="Times New Roman" panose="02020603050405020304" pitchFamily="18" charset="0"/>
              </a:rPr>
              <a:t> bay </a:t>
            </a:r>
            <a:r>
              <a:rPr lang="en-US" sz="2800" b="1" i="0" dirty="0" err="1">
                <a:solidFill>
                  <a:srgbClr val="000000"/>
                </a:solidFill>
                <a:effectLst/>
                <a:latin typeface="Times New Roman" panose="02020603050405020304" pitchFamily="18" charset="0"/>
                <a:cs typeface="Times New Roman" panose="02020603050405020304" pitchFamily="18" charset="0"/>
              </a:rPr>
              <a:t>hơi</a:t>
            </a:r>
            <a:r>
              <a:rPr lang="en-US" sz="2800" b="0" i="0" dirty="0">
                <a:solidFill>
                  <a:srgbClr val="000000"/>
                </a:solidFill>
                <a:effectLst/>
                <a:latin typeface="Times New Roman" panose="02020603050405020304" pitchFamily="18" charset="0"/>
                <a:cs typeface="Times New Roman" panose="02020603050405020304" pitchFamily="18" charset="0"/>
              </a:rPr>
              <a:t>.</a:t>
            </a:r>
          </a:p>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chuyển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hơi</a:t>
            </a:r>
            <a:r>
              <a:rPr lang="en-US" sz="2800" dirty="0">
                <a:solidFill>
                  <a:srgbClr val="000000"/>
                </a:solidFill>
                <a:latin typeface="Times New Roman" panose="02020603050405020304" pitchFamily="18" charset="0"/>
                <a:cs typeface="Times New Roman" panose="02020603050405020304" pitchFamily="18" charset="0"/>
              </a:rPr>
              <a:t> sang </a:t>
            </a:r>
            <a:r>
              <a:rPr lang="en-US" sz="2800" dirty="0" err="1">
                <a:solidFill>
                  <a:srgbClr val="000000"/>
                </a:solidFill>
                <a:latin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lỏng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gọi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sự</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ngưng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tụ</a:t>
            </a:r>
            <a:r>
              <a:rPr lang="en-US" sz="2800" b="1" dirty="0">
                <a:solidFill>
                  <a:srgbClr val="000000"/>
                </a:solidFill>
                <a:latin typeface="Times New Roman" panose="02020603050405020304" pitchFamily="18" charset="0"/>
                <a:cs typeface="Times New Roman" panose="02020603050405020304" pitchFamily="18" charset="0"/>
              </a:rPr>
              <a:t>.</a:t>
            </a:r>
            <a:endParaRPr lang="en-US" sz="2800" b="1" i="0" dirty="0">
              <a:solidFill>
                <a:srgbClr val="000000"/>
              </a:solidFill>
              <a:effectLst/>
              <a:latin typeface="Times New Roman" panose="02020603050405020304" pitchFamily="18" charset="0"/>
              <a:cs typeface="Times New Roman" panose="02020603050405020304" pitchFamily="18" charset="0"/>
            </a:endParaRPr>
          </a:p>
        </p:txBody>
      </p:sp>
      <p:pic>
        <p:nvPicPr>
          <p:cNvPr id="9" name="Picture 2" descr="Kết quả hình ảnh cho biểu tượng bàn tay ghi bài">
            <a:extLst>
              <a:ext uri="{FF2B5EF4-FFF2-40B4-BE49-F238E27FC236}">
                <a16:creationId xmlns:a16="http://schemas.microsoft.com/office/drawing/2014/main" id="{4C7281D8-6EC7-CB6A-9691-533711DBA5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787" b="23333"/>
          <a:stretch/>
        </p:blipFill>
        <p:spPr bwMode="auto">
          <a:xfrm>
            <a:off x="341271" y="2030551"/>
            <a:ext cx="801982" cy="81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247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sp>
        <p:nvSpPr>
          <p:cNvPr id="2" name="TextBox 1">
            <a:extLst>
              <a:ext uri="{FF2B5EF4-FFF2-40B4-BE49-F238E27FC236}">
                <a16:creationId xmlns:a16="http://schemas.microsoft.com/office/drawing/2014/main" id="{ACE761FB-2097-2FBC-5A71-CA282CE98975}"/>
              </a:ext>
            </a:extLst>
          </p:cNvPr>
          <p:cNvSpPr txBox="1"/>
          <p:nvPr/>
        </p:nvSpPr>
        <p:spPr>
          <a:xfrm>
            <a:off x="370901" y="2168803"/>
            <a:ext cx="8211237" cy="1384995"/>
          </a:xfrm>
          <a:prstGeom prst="rect">
            <a:avLst/>
          </a:prstGeom>
          <a:noFill/>
        </p:spPr>
        <p:txBody>
          <a:bodyPr wrap="square">
            <a:spAutoFit/>
          </a:bodyPr>
          <a:lstStyle/>
          <a:p>
            <a:pPr algn="just"/>
            <a:r>
              <a:rPr lang="vi-VN" sz="2800" b="1" i="0" dirty="0">
                <a:solidFill>
                  <a:srgbClr val="008000"/>
                </a:solidFill>
                <a:effectLst/>
                <a:latin typeface="+mj-lt"/>
              </a:rPr>
              <a:t>Trả lời:</a:t>
            </a:r>
            <a:endParaRPr lang="vi-VN" sz="2800" b="0" i="0" dirty="0">
              <a:solidFill>
                <a:srgbClr val="000000"/>
              </a:solidFill>
              <a:effectLst/>
              <a:latin typeface="+mj-lt"/>
            </a:endParaRPr>
          </a:p>
          <a:p>
            <a:pPr algn="just"/>
            <a:r>
              <a:rPr lang="vi-VN" sz="2800" b="0" i="0" dirty="0">
                <a:solidFill>
                  <a:srgbClr val="000000"/>
                </a:solidFill>
                <a:effectLst/>
                <a:latin typeface="+mj-lt"/>
              </a:rPr>
              <a:t>- Trong sản xuất muối từ nước biển, đã diễn ra hiện tượng bay hơi nước. </a:t>
            </a:r>
          </a:p>
        </p:txBody>
      </p:sp>
      <p:pic>
        <p:nvPicPr>
          <p:cNvPr id="4" name="Picture 3">
            <a:extLst>
              <a:ext uri="{FF2B5EF4-FFF2-40B4-BE49-F238E27FC236}">
                <a16:creationId xmlns:a16="http://schemas.microsoft.com/office/drawing/2014/main" id="{C417C335-B9AA-A530-67DF-E057DC936133}"/>
              </a:ext>
            </a:extLst>
          </p:cNvPr>
          <p:cNvPicPr>
            <a:picLocks noChangeAspect="1"/>
          </p:cNvPicPr>
          <p:nvPr/>
        </p:nvPicPr>
        <p:blipFill rotWithShape="1">
          <a:blip r:embed="rId3">
            <a:extLst>
              <a:ext uri="{28A0092B-C50C-407E-A947-70E740481C1C}">
                <a14:useLocalDpi xmlns:a14="http://schemas.microsoft.com/office/drawing/2010/main" val="0"/>
              </a:ext>
            </a:extLst>
          </a:blip>
          <a:srcRect l="22771" t="26549" r="21927" b="65775"/>
          <a:stretch/>
        </p:blipFill>
        <p:spPr>
          <a:xfrm>
            <a:off x="121186" y="1361662"/>
            <a:ext cx="8047268" cy="599340"/>
          </a:xfrm>
          <a:prstGeom prst="rect">
            <a:avLst/>
          </a:prstGeom>
        </p:spPr>
      </p:pic>
      <p:pic>
        <p:nvPicPr>
          <p:cNvPr id="6" name="Picture 5">
            <a:extLst>
              <a:ext uri="{FF2B5EF4-FFF2-40B4-BE49-F238E27FC236}">
                <a16:creationId xmlns:a16="http://schemas.microsoft.com/office/drawing/2014/main" id="{A0DEFF98-6B6B-542E-76F9-FA32AFE8DB1C}"/>
              </a:ext>
            </a:extLst>
          </p:cNvPr>
          <p:cNvPicPr>
            <a:picLocks noChangeAspect="1"/>
          </p:cNvPicPr>
          <p:nvPr/>
        </p:nvPicPr>
        <p:blipFill rotWithShape="1">
          <a:blip r:embed="rId4">
            <a:extLst>
              <a:ext uri="{28A0092B-C50C-407E-A947-70E740481C1C}">
                <a14:useLocalDpi xmlns:a14="http://schemas.microsoft.com/office/drawing/2010/main" val="0"/>
              </a:ext>
            </a:extLst>
          </a:blip>
          <a:srcRect l="40966" t="33118" r="40859" b="13736"/>
          <a:stretch/>
        </p:blipFill>
        <p:spPr>
          <a:xfrm>
            <a:off x="8824511" y="1476260"/>
            <a:ext cx="3251224" cy="5100810"/>
          </a:xfrm>
          <a:prstGeom prst="rect">
            <a:avLst/>
          </a:prstGeom>
        </p:spPr>
      </p:pic>
    </p:spTree>
    <p:extLst>
      <p:ext uri="{BB962C8B-B14F-4D97-AF65-F5344CB8AC3E}">
        <p14:creationId xmlns:p14="http://schemas.microsoft.com/office/powerpoint/2010/main" val="207481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2" name="Picture 1">
            <a:extLst>
              <a:ext uri="{FF2B5EF4-FFF2-40B4-BE49-F238E27FC236}">
                <a16:creationId xmlns:a16="http://schemas.microsoft.com/office/drawing/2014/main" id="{B285F4CA-55A4-480F-B242-DA8031EA57DD}"/>
              </a:ext>
            </a:extLst>
          </p:cNvPr>
          <p:cNvPicPr>
            <a:picLocks noChangeAspect="1"/>
          </p:cNvPicPr>
          <p:nvPr/>
        </p:nvPicPr>
        <p:blipFill rotWithShape="1">
          <a:blip r:embed="rId3">
            <a:extLst>
              <a:ext uri="{28A0092B-C50C-407E-A947-70E740481C1C}">
                <a14:useLocalDpi xmlns:a14="http://schemas.microsoft.com/office/drawing/2010/main" val="0"/>
              </a:ext>
            </a:extLst>
          </a:blip>
          <a:srcRect l="22771" t="26549" r="21927" b="65775"/>
          <a:stretch/>
        </p:blipFill>
        <p:spPr>
          <a:xfrm>
            <a:off x="121186" y="1361662"/>
            <a:ext cx="8047268" cy="599340"/>
          </a:xfrm>
          <a:prstGeom prst="rect">
            <a:avLst/>
          </a:prstGeom>
        </p:spPr>
      </p:pic>
      <p:pic>
        <p:nvPicPr>
          <p:cNvPr id="5" name="Picture 4">
            <a:extLst>
              <a:ext uri="{FF2B5EF4-FFF2-40B4-BE49-F238E27FC236}">
                <a16:creationId xmlns:a16="http://schemas.microsoft.com/office/drawing/2014/main" id="{E323F5DA-6ADB-360F-BBB6-0B10270F7C44}"/>
              </a:ext>
            </a:extLst>
          </p:cNvPr>
          <p:cNvPicPr>
            <a:picLocks noChangeAspect="1"/>
          </p:cNvPicPr>
          <p:nvPr/>
        </p:nvPicPr>
        <p:blipFill rotWithShape="1">
          <a:blip r:embed="rId4">
            <a:extLst>
              <a:ext uri="{28A0092B-C50C-407E-A947-70E740481C1C}">
                <a14:useLocalDpi xmlns:a14="http://schemas.microsoft.com/office/drawing/2010/main" val="0"/>
              </a:ext>
            </a:extLst>
          </a:blip>
          <a:srcRect l="38042" t="36654" r="38283" b="13834"/>
          <a:stretch/>
        </p:blipFill>
        <p:spPr>
          <a:xfrm>
            <a:off x="121186" y="1981954"/>
            <a:ext cx="4351662" cy="4883163"/>
          </a:xfrm>
          <a:prstGeom prst="rect">
            <a:avLst/>
          </a:prstGeom>
        </p:spPr>
      </p:pic>
      <p:sp>
        <p:nvSpPr>
          <p:cNvPr id="7" name="TextBox 6">
            <a:extLst>
              <a:ext uri="{FF2B5EF4-FFF2-40B4-BE49-F238E27FC236}">
                <a16:creationId xmlns:a16="http://schemas.microsoft.com/office/drawing/2014/main" id="{7EF0BDB7-D6BC-008D-4352-F43B07065354}"/>
              </a:ext>
            </a:extLst>
          </p:cNvPr>
          <p:cNvSpPr txBox="1"/>
          <p:nvPr/>
        </p:nvSpPr>
        <p:spPr>
          <a:xfrm>
            <a:off x="4516915" y="3959371"/>
            <a:ext cx="7414351" cy="2677656"/>
          </a:xfrm>
          <a:prstGeom prst="rect">
            <a:avLst/>
          </a:prstGeom>
          <a:noFill/>
        </p:spPr>
        <p:txBody>
          <a:bodyPr wrap="square">
            <a:spAutoFit/>
          </a:bodyPr>
          <a:lstStyle/>
          <a:p>
            <a:pPr algn="just"/>
            <a:r>
              <a:rPr lang="vi-VN" sz="2800" b="1" i="0" dirty="0">
                <a:solidFill>
                  <a:srgbClr val="008000"/>
                </a:solidFill>
                <a:effectLst/>
                <a:latin typeface="+mj-lt"/>
              </a:rPr>
              <a:t>Trả lời:</a:t>
            </a:r>
            <a:endParaRPr lang="vi-VN" sz="2800" b="0" i="0" dirty="0">
              <a:solidFill>
                <a:srgbClr val="000000"/>
              </a:solidFill>
              <a:effectLst/>
              <a:latin typeface="+mj-lt"/>
            </a:endParaRPr>
          </a:p>
          <a:p>
            <a:pPr algn="just"/>
            <a:r>
              <a:rPr lang="vi-VN" sz="2800" b="0" i="0" dirty="0">
                <a:solidFill>
                  <a:srgbClr val="000000"/>
                </a:solidFill>
                <a:effectLst/>
                <a:latin typeface="+mj-lt"/>
              </a:rPr>
              <a:t>1. Diễn ra sự bay hơi nước (do đó quần áo khô dần).</a:t>
            </a:r>
          </a:p>
          <a:p>
            <a:pPr algn="just"/>
            <a:r>
              <a:rPr lang="vi-VN" sz="2800" b="0" i="0" dirty="0">
                <a:solidFill>
                  <a:srgbClr val="000000"/>
                </a:solidFill>
                <a:effectLst/>
                <a:latin typeface="+mj-lt"/>
              </a:rPr>
              <a:t>2. Diễn ra sự ngưng tụ (hơi nước nóng bay lên, gặp mặt gương lạnh nên ngưng tụ thành những hạt nước bám vào tấm gương, làm tấm gương mờ đi).</a:t>
            </a:r>
          </a:p>
        </p:txBody>
      </p:sp>
    </p:spTree>
    <p:extLst>
      <p:ext uri="{BB962C8B-B14F-4D97-AF65-F5344CB8AC3E}">
        <p14:creationId xmlns:p14="http://schemas.microsoft.com/office/powerpoint/2010/main" val="7875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2" name="Picture 1">
            <a:extLst>
              <a:ext uri="{FF2B5EF4-FFF2-40B4-BE49-F238E27FC236}">
                <a16:creationId xmlns:a16="http://schemas.microsoft.com/office/drawing/2014/main" id="{BAF50F00-5DBF-FCE5-3888-249A3E177AF3}"/>
              </a:ext>
            </a:extLst>
          </p:cNvPr>
          <p:cNvPicPr>
            <a:picLocks noChangeAspect="1"/>
          </p:cNvPicPr>
          <p:nvPr/>
        </p:nvPicPr>
        <p:blipFill rotWithShape="1">
          <a:blip r:embed="rId3">
            <a:extLst>
              <a:ext uri="{28A0092B-C50C-407E-A947-70E740481C1C}">
                <a14:useLocalDpi xmlns:a14="http://schemas.microsoft.com/office/drawing/2010/main" val="0"/>
              </a:ext>
            </a:extLst>
          </a:blip>
          <a:srcRect l="22771" t="26549" r="21927" b="65775"/>
          <a:stretch/>
        </p:blipFill>
        <p:spPr>
          <a:xfrm>
            <a:off x="121186" y="1361662"/>
            <a:ext cx="8047268" cy="599340"/>
          </a:xfrm>
          <a:prstGeom prst="rect">
            <a:avLst/>
          </a:prstGeom>
        </p:spPr>
      </p:pic>
      <p:pic>
        <p:nvPicPr>
          <p:cNvPr id="5" name="Picture 4">
            <a:extLst>
              <a:ext uri="{FF2B5EF4-FFF2-40B4-BE49-F238E27FC236}">
                <a16:creationId xmlns:a16="http://schemas.microsoft.com/office/drawing/2014/main" id="{6DCDB3A5-5430-D88B-DB8C-E8BE4BB275B2}"/>
              </a:ext>
            </a:extLst>
          </p:cNvPr>
          <p:cNvPicPr>
            <a:picLocks noChangeAspect="1"/>
          </p:cNvPicPr>
          <p:nvPr/>
        </p:nvPicPr>
        <p:blipFill rotWithShape="1">
          <a:blip r:embed="rId4">
            <a:extLst>
              <a:ext uri="{28A0092B-C50C-407E-A947-70E740481C1C}">
                <a14:useLocalDpi xmlns:a14="http://schemas.microsoft.com/office/drawing/2010/main" val="0"/>
              </a:ext>
            </a:extLst>
          </a:blip>
          <a:srcRect l="19879" t="26669" r="19850" b="48021"/>
          <a:stretch/>
        </p:blipFill>
        <p:spPr>
          <a:xfrm>
            <a:off x="261375" y="2050216"/>
            <a:ext cx="8430934" cy="1899668"/>
          </a:xfrm>
          <a:prstGeom prst="rect">
            <a:avLst/>
          </a:prstGeom>
        </p:spPr>
      </p:pic>
      <p:sp>
        <p:nvSpPr>
          <p:cNvPr id="7" name="TextBox 6">
            <a:extLst>
              <a:ext uri="{FF2B5EF4-FFF2-40B4-BE49-F238E27FC236}">
                <a16:creationId xmlns:a16="http://schemas.microsoft.com/office/drawing/2014/main" id="{737D4713-4A21-5338-BE54-CDD4DE9916F3}"/>
              </a:ext>
            </a:extLst>
          </p:cNvPr>
          <p:cNvSpPr txBox="1"/>
          <p:nvPr/>
        </p:nvSpPr>
        <p:spPr>
          <a:xfrm>
            <a:off x="583894" y="4039098"/>
            <a:ext cx="11292289" cy="2677656"/>
          </a:xfrm>
          <a:prstGeom prst="rect">
            <a:avLst/>
          </a:prstGeom>
          <a:solidFill>
            <a:schemeClr val="accent6">
              <a:lumMod val="40000"/>
              <a:lumOff val="60000"/>
            </a:schemeClr>
          </a:solidFill>
        </p:spPr>
        <p:txBody>
          <a:bodyPr wrap="square">
            <a:spAutoFit/>
          </a:bodyPr>
          <a:lstStyle/>
          <a:p>
            <a:pPr algn="just"/>
            <a:r>
              <a:rPr lang="vi-VN" sz="2800" b="1" i="0" dirty="0">
                <a:solidFill>
                  <a:srgbClr val="008000"/>
                </a:solidFill>
                <a:effectLst/>
                <a:latin typeface="+mj-lt"/>
              </a:rPr>
              <a:t>Trả lời:</a:t>
            </a:r>
            <a:endParaRPr lang="vi-VN" sz="2800" b="0" i="0" dirty="0">
              <a:solidFill>
                <a:srgbClr val="000000"/>
              </a:solidFill>
              <a:effectLst/>
              <a:latin typeface="+mj-lt"/>
            </a:endParaRPr>
          </a:p>
          <a:p>
            <a:pPr algn="just"/>
            <a:r>
              <a:rPr lang="vi-VN" sz="2800" b="0" i="0" dirty="0">
                <a:solidFill>
                  <a:srgbClr val="000000"/>
                </a:solidFill>
                <a:effectLst/>
                <a:latin typeface="+mj-lt"/>
              </a:rPr>
              <a:t>- Trong những ngày thời tiết lạnh, mặt các ao, hồ thường có sương mù bao phủ. Hiện tượng này đã có quá trình bay hơi và quá trình ngưng tụ xảy ra.</a:t>
            </a:r>
          </a:p>
          <a:p>
            <a:pPr algn="just"/>
            <a:r>
              <a:rPr lang="vi-VN" sz="2800" b="0" i="0" dirty="0">
                <a:solidFill>
                  <a:srgbClr val="000000"/>
                </a:solidFill>
                <a:effectLst/>
                <a:latin typeface="+mj-lt"/>
              </a:rPr>
              <a:t>+ Quá trình bay hơi: Nước từ dưới ao, hồ bốc hơi lên.</a:t>
            </a:r>
          </a:p>
          <a:p>
            <a:pPr algn="just"/>
            <a:r>
              <a:rPr lang="vi-VN" sz="2800" b="0" i="0" dirty="0">
                <a:solidFill>
                  <a:srgbClr val="000000"/>
                </a:solidFill>
                <a:effectLst/>
                <a:latin typeface="+mj-lt"/>
              </a:rPr>
              <a:t>+ Quá trình ngưng tụ: Hơi nước dưới hồ bốc lên gặp lạnh ngưng tụ tạo thành các hạt nhỏ li ti (sương mù).</a:t>
            </a:r>
          </a:p>
        </p:txBody>
      </p:sp>
    </p:spTree>
    <p:extLst>
      <p:ext uri="{BB962C8B-B14F-4D97-AF65-F5344CB8AC3E}">
        <p14:creationId xmlns:p14="http://schemas.microsoft.com/office/powerpoint/2010/main" val="115838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6" name="Picture 5">
            <a:extLst>
              <a:ext uri="{FF2B5EF4-FFF2-40B4-BE49-F238E27FC236}">
                <a16:creationId xmlns:a16="http://schemas.microsoft.com/office/drawing/2014/main" id="{E7CC6134-D718-F215-D564-C1F91B2E15DA}"/>
              </a:ext>
            </a:extLst>
          </p:cNvPr>
          <p:cNvPicPr>
            <a:picLocks noChangeAspect="1"/>
          </p:cNvPicPr>
          <p:nvPr/>
        </p:nvPicPr>
        <p:blipFill rotWithShape="1">
          <a:blip r:embed="rId3">
            <a:extLst>
              <a:ext uri="{28A0092B-C50C-407E-A947-70E740481C1C}">
                <a14:useLocalDpi xmlns:a14="http://schemas.microsoft.com/office/drawing/2010/main" val="0"/>
              </a:ext>
            </a:extLst>
          </a:blip>
          <a:srcRect l="17891" t="27391" r="18403" b="8108"/>
          <a:stretch/>
        </p:blipFill>
        <p:spPr>
          <a:xfrm>
            <a:off x="0" y="1520327"/>
            <a:ext cx="9825218" cy="5337673"/>
          </a:xfrm>
          <a:prstGeom prst="rect">
            <a:avLst/>
          </a:prstGeom>
        </p:spPr>
      </p:pic>
      <p:sp>
        <p:nvSpPr>
          <p:cNvPr id="8" name="Speech Bubble: Oval 7">
            <a:extLst>
              <a:ext uri="{FF2B5EF4-FFF2-40B4-BE49-F238E27FC236}">
                <a16:creationId xmlns:a16="http://schemas.microsoft.com/office/drawing/2014/main" id="{C3C849DB-5E27-6038-17B8-2D9DD51AC900}"/>
              </a:ext>
            </a:extLst>
          </p:cNvPr>
          <p:cNvSpPr/>
          <p:nvPr/>
        </p:nvSpPr>
        <p:spPr>
          <a:xfrm>
            <a:off x="9825218" y="2071171"/>
            <a:ext cx="2050965" cy="2071171"/>
          </a:xfrm>
          <a:prstGeom prst="wedgeEllipseCallout">
            <a:avLst>
              <a:gd name="adj1" fmla="val -64491"/>
              <a:gd name="adj2" fmla="val 78382"/>
            </a:avLst>
          </a:prstGeom>
          <a:solidFill>
            <a:srgbClr val="92D050"/>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Sự</a:t>
            </a:r>
            <a:r>
              <a:rPr lang="en-US" dirty="0"/>
              <a:t> </a:t>
            </a:r>
            <a:r>
              <a:rPr lang="en-US" dirty="0" err="1"/>
              <a:t>sôi</a:t>
            </a:r>
            <a:r>
              <a:rPr lang="en-US" dirty="0"/>
              <a:t> </a:t>
            </a:r>
            <a:r>
              <a:rPr lang="en-US" dirty="0" err="1"/>
              <a:t>là</a:t>
            </a:r>
            <a:r>
              <a:rPr lang="en-US" dirty="0"/>
              <a:t> </a:t>
            </a:r>
            <a:r>
              <a:rPr lang="en-US" dirty="0" err="1"/>
              <a:t>gì</a:t>
            </a:r>
            <a:r>
              <a:rPr lang="en-US" dirty="0"/>
              <a:t>?</a:t>
            </a:r>
          </a:p>
        </p:txBody>
      </p:sp>
    </p:spTree>
    <p:extLst>
      <p:ext uri="{BB962C8B-B14F-4D97-AF65-F5344CB8AC3E}">
        <p14:creationId xmlns:p14="http://schemas.microsoft.com/office/powerpoint/2010/main" val="201217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2" name="Picture 1">
            <a:extLst>
              <a:ext uri="{FF2B5EF4-FFF2-40B4-BE49-F238E27FC236}">
                <a16:creationId xmlns:a16="http://schemas.microsoft.com/office/drawing/2014/main" id="{FB7F645A-182B-7573-F73B-AAB86D36CFDB}"/>
              </a:ext>
            </a:extLst>
          </p:cNvPr>
          <p:cNvPicPr>
            <a:picLocks noChangeAspect="1"/>
          </p:cNvPicPr>
          <p:nvPr/>
        </p:nvPicPr>
        <p:blipFill rotWithShape="1">
          <a:blip r:embed="rId3">
            <a:extLst>
              <a:ext uri="{28A0092B-C50C-407E-A947-70E740481C1C}">
                <a14:useLocalDpi xmlns:a14="http://schemas.microsoft.com/office/drawing/2010/main" val="0"/>
              </a:ext>
            </a:extLst>
          </a:blip>
          <a:srcRect l="17891" t="27391" r="65751" b="64888"/>
          <a:stretch/>
        </p:blipFill>
        <p:spPr>
          <a:xfrm>
            <a:off x="0" y="1520327"/>
            <a:ext cx="3044832" cy="771181"/>
          </a:xfrm>
          <a:prstGeom prst="rect">
            <a:avLst/>
          </a:prstGeom>
        </p:spPr>
      </p:pic>
      <p:pic>
        <p:nvPicPr>
          <p:cNvPr id="4" name="Picture 3">
            <a:extLst>
              <a:ext uri="{FF2B5EF4-FFF2-40B4-BE49-F238E27FC236}">
                <a16:creationId xmlns:a16="http://schemas.microsoft.com/office/drawing/2014/main" id="{43F13803-5162-A02B-AA7A-60C08D9F3A52}"/>
              </a:ext>
            </a:extLst>
          </p:cNvPr>
          <p:cNvPicPr>
            <a:picLocks noChangeAspect="1"/>
          </p:cNvPicPr>
          <p:nvPr/>
        </p:nvPicPr>
        <p:blipFill rotWithShape="1">
          <a:blip r:embed="rId3">
            <a:extLst>
              <a:ext uri="{28A0092B-C50C-407E-A947-70E740481C1C}">
                <a14:useLocalDpi xmlns:a14="http://schemas.microsoft.com/office/drawing/2010/main" val="0"/>
              </a:ext>
            </a:extLst>
          </a:blip>
          <a:srcRect l="17891" t="65799" r="18403" b="11636"/>
          <a:stretch/>
        </p:blipFill>
        <p:spPr>
          <a:xfrm>
            <a:off x="683046" y="2159305"/>
            <a:ext cx="11508952" cy="2060155"/>
          </a:xfrm>
          <a:prstGeom prst="rect">
            <a:avLst/>
          </a:prstGeom>
        </p:spPr>
      </p:pic>
      <p:pic>
        <p:nvPicPr>
          <p:cNvPr id="5" name="Picture 2" descr="Kết quả hình ảnh cho biểu tượng bàn tay ghi bài">
            <a:extLst>
              <a:ext uri="{FF2B5EF4-FFF2-40B4-BE49-F238E27FC236}">
                <a16:creationId xmlns:a16="http://schemas.microsoft.com/office/drawing/2014/main" id="{9D9B2F1A-49CF-B818-E546-AAF58C2211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787" b="23333"/>
          <a:stretch/>
        </p:blipFill>
        <p:spPr bwMode="auto">
          <a:xfrm>
            <a:off x="0" y="2274143"/>
            <a:ext cx="801982" cy="81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980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C59F5CE-AFC1-C882-24B4-700B93CDE667}"/>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799FC265-043D-4FD2-FBDC-2831752ED9B5}"/>
              </a:ext>
            </a:extLst>
          </p:cNvPr>
          <p:cNvPicPr>
            <a:picLocks noChangeAspect="1"/>
          </p:cNvPicPr>
          <p:nvPr/>
        </p:nvPicPr>
        <p:blipFill rotWithShape="1">
          <a:blip r:embed="rId2">
            <a:extLst>
              <a:ext uri="{28A0092B-C50C-407E-A947-70E740481C1C}">
                <a14:useLocalDpi xmlns:a14="http://schemas.microsoft.com/office/drawing/2010/main" val="0"/>
              </a:ext>
            </a:extLst>
          </a:blip>
          <a:srcRect l="15489" t="41406" r="14973" b="19005"/>
          <a:stretch/>
        </p:blipFill>
        <p:spPr>
          <a:xfrm>
            <a:off x="248476" y="2216426"/>
            <a:ext cx="11745907" cy="3588024"/>
          </a:xfrm>
          <a:prstGeom prst="rect">
            <a:avLst/>
          </a:prstGeom>
        </p:spPr>
      </p:pic>
      <p:pic>
        <p:nvPicPr>
          <p:cNvPr id="7" name="Picture 6">
            <a:extLst>
              <a:ext uri="{FF2B5EF4-FFF2-40B4-BE49-F238E27FC236}">
                <a16:creationId xmlns:a16="http://schemas.microsoft.com/office/drawing/2014/main" id="{59044666-8281-1715-8C09-535D7FBC59E9}"/>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spTree>
    <p:extLst>
      <p:ext uri="{BB962C8B-B14F-4D97-AF65-F5344CB8AC3E}">
        <p14:creationId xmlns:p14="http://schemas.microsoft.com/office/powerpoint/2010/main" val="382338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2" name="Picture 1">
            <a:extLst>
              <a:ext uri="{FF2B5EF4-FFF2-40B4-BE49-F238E27FC236}">
                <a16:creationId xmlns:a16="http://schemas.microsoft.com/office/drawing/2014/main" id="{EA9A304B-DE8C-FF97-9010-89BD651EC729}"/>
              </a:ext>
            </a:extLst>
          </p:cNvPr>
          <p:cNvPicPr>
            <a:picLocks noChangeAspect="1"/>
          </p:cNvPicPr>
          <p:nvPr/>
        </p:nvPicPr>
        <p:blipFill rotWithShape="1">
          <a:blip r:embed="rId3">
            <a:extLst>
              <a:ext uri="{28A0092B-C50C-407E-A947-70E740481C1C}">
                <a14:useLocalDpi xmlns:a14="http://schemas.microsoft.com/office/drawing/2010/main" val="0"/>
              </a:ext>
            </a:extLst>
          </a:blip>
          <a:srcRect l="17891" t="27391" r="65751" b="64888"/>
          <a:stretch/>
        </p:blipFill>
        <p:spPr>
          <a:xfrm>
            <a:off x="0" y="1520327"/>
            <a:ext cx="3044832" cy="771181"/>
          </a:xfrm>
          <a:prstGeom prst="rect">
            <a:avLst/>
          </a:prstGeom>
        </p:spPr>
      </p:pic>
      <p:pic>
        <p:nvPicPr>
          <p:cNvPr id="5" name="Picture 4">
            <a:extLst>
              <a:ext uri="{FF2B5EF4-FFF2-40B4-BE49-F238E27FC236}">
                <a16:creationId xmlns:a16="http://schemas.microsoft.com/office/drawing/2014/main" id="{CED03B3B-2CCA-A78F-00F3-5CD2CC7EBD6A}"/>
              </a:ext>
            </a:extLst>
          </p:cNvPr>
          <p:cNvPicPr>
            <a:picLocks noChangeAspect="1"/>
          </p:cNvPicPr>
          <p:nvPr/>
        </p:nvPicPr>
        <p:blipFill rotWithShape="1">
          <a:blip r:embed="rId4">
            <a:extLst>
              <a:ext uri="{28A0092B-C50C-407E-A947-70E740481C1C}">
                <a14:useLocalDpi xmlns:a14="http://schemas.microsoft.com/office/drawing/2010/main" val="0"/>
              </a:ext>
            </a:extLst>
          </a:blip>
          <a:srcRect l="36144" t="44165" r="35843" b="27122"/>
          <a:stretch/>
        </p:blipFill>
        <p:spPr>
          <a:xfrm>
            <a:off x="451691" y="2291508"/>
            <a:ext cx="4136334" cy="2274985"/>
          </a:xfrm>
          <a:prstGeom prst="rect">
            <a:avLst/>
          </a:prstGeom>
        </p:spPr>
      </p:pic>
      <p:sp>
        <p:nvSpPr>
          <p:cNvPr id="7" name="TextBox 6">
            <a:extLst>
              <a:ext uri="{FF2B5EF4-FFF2-40B4-BE49-F238E27FC236}">
                <a16:creationId xmlns:a16="http://schemas.microsoft.com/office/drawing/2014/main" id="{396D7981-D5D1-16D6-26EA-8C26B130B3D9}"/>
              </a:ext>
            </a:extLst>
          </p:cNvPr>
          <p:cNvSpPr txBox="1"/>
          <p:nvPr/>
        </p:nvSpPr>
        <p:spPr>
          <a:xfrm>
            <a:off x="5210978" y="2853368"/>
            <a:ext cx="6425588" cy="2677656"/>
          </a:xfrm>
          <a:prstGeom prst="rect">
            <a:avLst/>
          </a:prstGeom>
          <a:solidFill>
            <a:srgbClr val="92D050"/>
          </a:solidFill>
        </p:spPr>
        <p:txBody>
          <a:bodyPr wrap="square">
            <a:spAutoFit/>
          </a:bodyPr>
          <a:lstStyle/>
          <a:p>
            <a:r>
              <a:rPr lang="en-US" sz="2800" b="0" i="0" dirty="0">
                <a:solidFill>
                  <a:srgbClr val="111111"/>
                </a:solidFill>
                <a:effectLst/>
                <a:latin typeface="Times New Roman" panose="02020603050405020304" pitchFamily="18" charset="0"/>
                <a:cs typeface="Times New Roman" panose="02020603050405020304" pitchFamily="18" charset="0"/>
              </a:rPr>
              <a:t>- S</a:t>
            </a:r>
            <a:r>
              <a:rPr lang="vi-VN" sz="2800" b="0" i="0" dirty="0">
                <a:solidFill>
                  <a:srgbClr val="111111"/>
                </a:solidFill>
                <a:effectLst/>
                <a:latin typeface="Times New Roman" panose="02020603050405020304" pitchFamily="18" charset="0"/>
                <a:cs typeface="Times New Roman" panose="02020603050405020304" pitchFamily="18" charset="0"/>
              </a:rPr>
              <a:t>ự bay hơi là quá trình chuyển từ trạng thái lỏng sang khí của một chất ở bất kỳ nhiệt độ và áp suất nào</a:t>
            </a:r>
            <a:r>
              <a:rPr lang="en-US" sz="2800" b="0" i="0" dirty="0">
                <a:solidFill>
                  <a:srgbClr val="111111"/>
                </a:solidFill>
                <a:effectLst/>
                <a:latin typeface="Times New Roman" panose="02020603050405020304" pitchFamily="18" charset="0"/>
                <a:cs typeface="Times New Roman" panose="02020603050405020304" pitchFamily="18" charset="0"/>
              </a:rPr>
              <a:t>. </a:t>
            </a:r>
          </a:p>
          <a:p>
            <a:r>
              <a:rPr lang="en-US" sz="2800" b="0" i="0" dirty="0">
                <a:solidFill>
                  <a:srgbClr val="111111"/>
                </a:solidFill>
                <a:effectLst/>
                <a:latin typeface="Times New Roman" panose="02020603050405020304" pitchFamily="18" charset="0"/>
                <a:cs typeface="Times New Roman" panose="02020603050405020304" pitchFamily="18" charset="0"/>
              </a:rPr>
              <a:t>- S</a:t>
            </a:r>
            <a:r>
              <a:rPr lang="vi-VN" sz="2800" b="0" i="0" dirty="0">
                <a:solidFill>
                  <a:srgbClr val="111111"/>
                </a:solidFill>
                <a:effectLst/>
                <a:latin typeface="Times New Roman" panose="02020603050405020304" pitchFamily="18" charset="0"/>
                <a:cs typeface="Times New Roman" panose="02020603050405020304" pitchFamily="18" charset="0"/>
              </a:rPr>
              <a:t>ự sôi là quá trình chuyển từ trạng thái lỏng sang khí của một chất ở nhiệt độ và áp suất nhất định</a:t>
            </a:r>
            <a:r>
              <a:rPr lang="en-US" sz="2800" b="0" i="0" dirty="0">
                <a:solidFill>
                  <a:srgbClr val="111111"/>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4488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spTree>
    <p:extLst>
      <p:ext uri="{BB962C8B-B14F-4D97-AF65-F5344CB8AC3E}">
        <p14:creationId xmlns:p14="http://schemas.microsoft.com/office/powerpoint/2010/main" val="878936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CC61D9C6-673F-0A28-BADA-90126E2CC44C}"/>
              </a:ext>
            </a:extLst>
          </p:cNvPr>
          <p:cNvPicPr>
            <a:picLocks noChangeAspect="1"/>
          </p:cNvPicPr>
          <p:nvPr/>
        </p:nvPicPr>
        <p:blipFill rotWithShape="1">
          <a:blip r:embed="rId2">
            <a:extLst>
              <a:ext uri="{28A0092B-C50C-407E-A947-70E740481C1C}">
                <a14:useLocalDpi xmlns:a14="http://schemas.microsoft.com/office/drawing/2010/main" val="0"/>
              </a:ext>
            </a:extLst>
          </a:blip>
          <a:srcRect l="2264"/>
          <a:stretch/>
        </p:blipFill>
        <p:spPr>
          <a:xfrm>
            <a:off x="0" y="1962921"/>
            <a:ext cx="12191999" cy="1569660"/>
          </a:xfrm>
          <a:prstGeom prst="rect">
            <a:avLst/>
          </a:prstGeom>
        </p:spPr>
      </p:pic>
      <p:sp>
        <p:nvSpPr>
          <p:cNvPr id="10" name="TextBox 9">
            <a:extLst>
              <a:ext uri="{FF2B5EF4-FFF2-40B4-BE49-F238E27FC236}">
                <a16:creationId xmlns:a16="http://schemas.microsoft.com/office/drawing/2014/main" id="{C54DE384-779E-FAFC-8699-FCAC5FE64E49}"/>
              </a:ext>
            </a:extLst>
          </p:cNvPr>
          <p:cNvSpPr txBox="1"/>
          <p:nvPr/>
        </p:nvSpPr>
        <p:spPr>
          <a:xfrm>
            <a:off x="1123122" y="3677001"/>
            <a:ext cx="10853530" cy="2241960"/>
          </a:xfrm>
          <a:prstGeom prst="rect">
            <a:avLst/>
          </a:prstGeom>
          <a:solidFill>
            <a:schemeClr val="accent6">
              <a:lumMod val="40000"/>
              <a:lumOff val="60000"/>
            </a:schemeClr>
          </a:solidFill>
        </p:spPr>
        <p:txBody>
          <a:bodyPr wrap="square">
            <a:spAutoFit/>
          </a:bodyPr>
          <a:lstStyle/>
          <a:p>
            <a:pPr algn="just">
              <a:lnSpc>
                <a:spcPct val="150000"/>
              </a:lnSpc>
            </a:pPr>
            <a:r>
              <a:rPr lang="en-US" sz="2400" b="1" i="0" dirty="0" err="1">
                <a:solidFill>
                  <a:srgbClr val="000000"/>
                </a:solidFill>
                <a:effectLst/>
                <a:latin typeface="Times New Roman" panose="02020603050405020304" pitchFamily="18" charset="0"/>
                <a:cs typeface="Times New Roman" panose="02020603050405020304" pitchFamily="18" charset="0"/>
              </a:rPr>
              <a:t>Trả</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lời</a:t>
            </a:r>
            <a:r>
              <a:rPr lang="en-US" sz="2400" b="1"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Căn cứ vào mùi vị của các chất ta có thể phân biệt được 3 chất này.</a:t>
            </a:r>
          </a:p>
          <a:p>
            <a:pPr algn="just">
              <a:lnSpc>
                <a:spcPct val="150000"/>
              </a:lnSpc>
            </a:pPr>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Tuy nhiên với các chất mà chúng ta chưa biết rõ, tuyệt đối không nên phân biệt bằng cách thử mùi vị, vì có thể gây nguy hiểm cho bản thân.</a:t>
            </a:r>
          </a:p>
        </p:txBody>
      </p:sp>
      <p:pic>
        <p:nvPicPr>
          <p:cNvPr id="13" name="Picture 12">
            <a:extLst>
              <a:ext uri="{FF2B5EF4-FFF2-40B4-BE49-F238E27FC236}">
                <a16:creationId xmlns:a16="http://schemas.microsoft.com/office/drawing/2014/main" id="{1E565C50-4870-2C1B-8523-F52535A938E5}"/>
              </a:ext>
            </a:extLst>
          </p:cNvPr>
          <p:cNvPicPr>
            <a:picLocks noChangeAspect="1"/>
          </p:cNvPicPr>
          <p:nvPr/>
        </p:nvPicPr>
        <p:blipFill rotWithShape="1">
          <a:blip r:embed="rId3">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spTree>
    <p:extLst>
      <p:ext uri="{BB962C8B-B14F-4D97-AF65-F5344CB8AC3E}">
        <p14:creationId xmlns:p14="http://schemas.microsoft.com/office/powerpoint/2010/main" val="40180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BF6969-A4FB-DFE7-5470-7CE5164C27F4}"/>
              </a:ext>
            </a:extLst>
          </p:cNvPr>
          <p:cNvPicPr>
            <a:picLocks noChangeAspect="1"/>
          </p:cNvPicPr>
          <p:nvPr/>
        </p:nvPicPr>
        <p:blipFill rotWithShape="1">
          <a:blip r:embed="rId2">
            <a:extLst>
              <a:ext uri="{28A0092B-C50C-407E-A947-70E740481C1C}">
                <a14:useLocalDpi xmlns:a14="http://schemas.microsoft.com/office/drawing/2010/main" val="0"/>
              </a:ext>
            </a:extLst>
          </a:blip>
          <a:srcRect l="15408" t="25843" r="15462" b="64451"/>
          <a:stretch/>
        </p:blipFill>
        <p:spPr>
          <a:xfrm>
            <a:off x="248476" y="1798982"/>
            <a:ext cx="10818885" cy="815010"/>
          </a:xfrm>
          <a:prstGeom prst="rect">
            <a:avLst/>
          </a:prstGeom>
        </p:spPr>
      </p:pic>
      <p:pic>
        <p:nvPicPr>
          <p:cNvPr id="4" name="Picture 3">
            <a:extLst>
              <a:ext uri="{FF2B5EF4-FFF2-40B4-BE49-F238E27FC236}">
                <a16:creationId xmlns:a16="http://schemas.microsoft.com/office/drawing/2014/main" id="{7EF7B0E2-CC7C-6EA5-E881-49026E962ECD}"/>
              </a:ext>
            </a:extLst>
          </p:cNvPr>
          <p:cNvPicPr>
            <a:picLocks noChangeAspect="1"/>
          </p:cNvPicPr>
          <p:nvPr/>
        </p:nvPicPr>
        <p:blipFill rotWithShape="1">
          <a:blip r:embed="rId2">
            <a:extLst>
              <a:ext uri="{28A0092B-C50C-407E-A947-70E740481C1C}">
                <a14:useLocalDpi xmlns:a14="http://schemas.microsoft.com/office/drawing/2010/main" val="0"/>
              </a:ext>
            </a:extLst>
          </a:blip>
          <a:srcRect l="15408" t="35430" r="15462" b="22195"/>
          <a:stretch/>
        </p:blipFill>
        <p:spPr>
          <a:xfrm>
            <a:off x="248476" y="2464905"/>
            <a:ext cx="11695048" cy="4124738"/>
          </a:xfrm>
          <a:prstGeom prst="rect">
            <a:avLst/>
          </a:prstGeom>
        </p:spPr>
      </p:pic>
      <p:pic>
        <p:nvPicPr>
          <p:cNvPr id="7" name="Picture 6">
            <a:extLst>
              <a:ext uri="{FF2B5EF4-FFF2-40B4-BE49-F238E27FC236}">
                <a16:creationId xmlns:a16="http://schemas.microsoft.com/office/drawing/2014/main" id="{2B888F24-392B-D1E6-47A0-70CAF54EF3E0}"/>
              </a:ext>
            </a:extLst>
          </p:cNvPr>
          <p:cNvPicPr>
            <a:picLocks noChangeAspect="1"/>
          </p:cNvPicPr>
          <p:nvPr/>
        </p:nvPicPr>
        <p:blipFill rotWithShape="1">
          <a:blip r:embed="rId3">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spTree>
    <p:extLst>
      <p:ext uri="{BB962C8B-B14F-4D97-AF65-F5344CB8AC3E}">
        <p14:creationId xmlns:p14="http://schemas.microsoft.com/office/powerpoint/2010/main" val="2275534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9E4149-6F4A-859A-6D85-5C71AD3F4D4C}"/>
              </a:ext>
            </a:extLst>
          </p:cNvPr>
          <p:cNvPicPr>
            <a:picLocks noChangeAspect="1"/>
          </p:cNvPicPr>
          <p:nvPr/>
        </p:nvPicPr>
        <p:blipFill rotWithShape="1">
          <a:blip r:embed="rId2">
            <a:extLst>
              <a:ext uri="{28A0092B-C50C-407E-A947-70E740481C1C}">
                <a14:useLocalDpi xmlns:a14="http://schemas.microsoft.com/office/drawing/2010/main" val="0"/>
              </a:ext>
            </a:extLst>
          </a:blip>
          <a:srcRect l="15408" t="25843" r="15462" b="64451"/>
          <a:stretch/>
        </p:blipFill>
        <p:spPr>
          <a:xfrm>
            <a:off x="248476" y="1798982"/>
            <a:ext cx="10818885" cy="815010"/>
          </a:xfrm>
          <a:prstGeom prst="rect">
            <a:avLst/>
          </a:prstGeom>
        </p:spPr>
      </p:pic>
      <p:pic>
        <p:nvPicPr>
          <p:cNvPr id="4" name="Picture 3">
            <a:extLst>
              <a:ext uri="{FF2B5EF4-FFF2-40B4-BE49-F238E27FC236}">
                <a16:creationId xmlns:a16="http://schemas.microsoft.com/office/drawing/2014/main" id="{DECE61E5-6A29-6671-A74B-E4BC022EF8B3}"/>
              </a:ext>
            </a:extLst>
          </p:cNvPr>
          <p:cNvPicPr>
            <a:picLocks noChangeAspect="1"/>
          </p:cNvPicPr>
          <p:nvPr/>
        </p:nvPicPr>
        <p:blipFill rotWithShape="1">
          <a:blip r:embed="rId3">
            <a:extLst>
              <a:ext uri="{28A0092B-C50C-407E-A947-70E740481C1C}">
                <a14:useLocalDpi xmlns:a14="http://schemas.microsoft.com/office/drawing/2010/main" val="0"/>
              </a:ext>
            </a:extLst>
          </a:blip>
          <a:srcRect l="35788" t="41882" r="36413" b="24731"/>
          <a:stretch/>
        </p:blipFill>
        <p:spPr>
          <a:xfrm>
            <a:off x="8383836" y="4426882"/>
            <a:ext cx="3808164" cy="2184038"/>
          </a:xfrm>
          <a:prstGeom prst="rect">
            <a:avLst/>
          </a:prstGeom>
        </p:spPr>
      </p:pic>
      <p:pic>
        <p:nvPicPr>
          <p:cNvPr id="1026" name="Picture 2" descr="Kết quả hình ảnh cho nước cất">
            <a:extLst>
              <a:ext uri="{FF2B5EF4-FFF2-40B4-BE49-F238E27FC236}">
                <a16:creationId xmlns:a16="http://schemas.microsoft.com/office/drawing/2014/main" id="{DA00B12F-C1E3-EDFD-8A19-51E845AF1A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7347" y="1410464"/>
            <a:ext cx="3594653" cy="30811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0ED7741-152A-D2B2-1821-07F15C637D36}"/>
              </a:ext>
            </a:extLst>
          </p:cNvPr>
          <p:cNvSpPr txBox="1"/>
          <p:nvPr/>
        </p:nvSpPr>
        <p:spPr>
          <a:xfrm>
            <a:off x="596267" y="2461817"/>
            <a:ext cx="7653289" cy="4154984"/>
          </a:xfrm>
          <a:prstGeom prst="rect">
            <a:avLst/>
          </a:prstGeom>
          <a:noFill/>
        </p:spPr>
        <p:txBody>
          <a:bodyPr wrap="square">
            <a:spAutoFit/>
          </a:bodyPr>
          <a:lstStyle/>
          <a:p>
            <a:pPr algn="just"/>
            <a:r>
              <a:rPr lang="vi-VN" sz="2400" b="0" i="1" dirty="0">
                <a:solidFill>
                  <a:srgbClr val="000000"/>
                </a:solidFill>
                <a:effectLst/>
                <a:latin typeface="Times New Roman" panose="02020603050405020304" pitchFamily="18" charset="0"/>
                <a:cs typeface="Times New Roman" panose="02020603050405020304" pitchFamily="18" charset="0"/>
              </a:rPr>
              <a:t>- Một số tính ch</a:t>
            </a:r>
            <a:r>
              <a:rPr lang="en-US" sz="2400" i="1" dirty="0" err="1">
                <a:solidFill>
                  <a:srgbClr val="000000"/>
                </a:solidFill>
                <a:latin typeface="Times New Roman" panose="02020603050405020304" pitchFamily="18" charset="0"/>
                <a:cs typeface="Times New Roman" panose="02020603050405020304" pitchFamily="18" charset="0"/>
              </a:rPr>
              <a:t>ất</a:t>
            </a:r>
            <a:r>
              <a:rPr lang="vi-VN" sz="2400" b="0" i="1" dirty="0">
                <a:solidFill>
                  <a:srgbClr val="000000"/>
                </a:solidFill>
                <a:effectLst/>
                <a:latin typeface="Times New Roman" panose="02020603050405020304" pitchFamily="18" charset="0"/>
                <a:cs typeface="Times New Roman" panose="02020603050405020304" pitchFamily="18" charset="0"/>
              </a:rPr>
              <a:t> của nước: </a:t>
            </a:r>
            <a:endParaRPr lang="vi-VN" sz="2400" b="0" i="0" dirty="0">
              <a:solidFill>
                <a:srgbClr val="000000"/>
              </a:solidFill>
              <a:effectLst/>
              <a:latin typeface="Times New Roman" panose="02020603050405020304" pitchFamily="18" charset="0"/>
              <a:cs typeface="Times New Roman" panose="02020603050405020304" pitchFamily="18" charset="0"/>
            </a:endParaRPr>
          </a:p>
          <a:p>
            <a:pPr algn="just"/>
            <a:r>
              <a:rPr lang="vi-VN" sz="2400" b="0" i="0" dirty="0">
                <a:solidFill>
                  <a:srgbClr val="000000"/>
                </a:solidFill>
                <a:effectLst/>
                <a:latin typeface="Times New Roman" panose="02020603050405020304" pitchFamily="18" charset="0"/>
                <a:cs typeface="Times New Roman" panose="02020603050405020304" pitchFamily="18" charset="0"/>
              </a:rPr>
              <a:t>+ Nước là chất lỏng, không màu, không mùi, không vị.</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Nước sôi ở 100</a:t>
            </a:r>
            <a:r>
              <a:rPr lang="vi-VN" sz="2400" b="0" i="0" baseline="30000" dirty="0">
                <a:solidFill>
                  <a:srgbClr val="000000"/>
                </a:solidFill>
                <a:effectLst/>
                <a:latin typeface="Times New Roman" panose="02020603050405020304" pitchFamily="18" charset="0"/>
                <a:cs typeface="Times New Roman" panose="02020603050405020304" pitchFamily="18" charset="0"/>
              </a:rPr>
              <a:t>o</a:t>
            </a:r>
            <a:r>
              <a:rPr lang="vi-VN" sz="2400" b="0" i="0" dirty="0">
                <a:solidFill>
                  <a:srgbClr val="000000"/>
                </a:solidFill>
                <a:effectLst/>
                <a:latin typeface="Times New Roman" panose="02020603050405020304" pitchFamily="18" charset="0"/>
                <a:cs typeface="Times New Roman" panose="02020603050405020304" pitchFamily="18" charset="0"/>
              </a:rPr>
              <a:t>C và hóa rắn ở 0</a:t>
            </a:r>
            <a:r>
              <a:rPr lang="vi-VN" sz="2400" b="0" i="0" baseline="30000" dirty="0">
                <a:solidFill>
                  <a:srgbClr val="000000"/>
                </a:solidFill>
                <a:effectLst/>
                <a:latin typeface="Times New Roman" panose="02020603050405020304" pitchFamily="18" charset="0"/>
                <a:cs typeface="Times New Roman" panose="02020603050405020304" pitchFamily="18" charset="0"/>
              </a:rPr>
              <a:t>o</a:t>
            </a:r>
            <a:r>
              <a:rPr lang="vi-VN" sz="2400" b="0" i="0" dirty="0">
                <a:solidFill>
                  <a:srgbClr val="000000"/>
                </a:solidFill>
                <a:effectLst/>
                <a:latin typeface="Times New Roman" panose="02020603050405020304" pitchFamily="18" charset="0"/>
                <a:cs typeface="Times New Roman" panose="02020603050405020304" pitchFamily="18" charset="0"/>
              </a:rPr>
              <a:t>C.</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Nước có thể hòa tan được nhiều chất rắn (như muối, đường…); chất lỏng (như rượu; axit …); chất khí (như Chlorine (clo)…).</a:t>
            </a:r>
            <a:endParaRPr lang="en-US" sz="2400" b="0" i="0" dirty="0">
              <a:solidFill>
                <a:srgbClr val="000000"/>
              </a:solidFill>
              <a:effectLst/>
              <a:latin typeface="Times New Roman" panose="02020603050405020304" pitchFamily="18" charset="0"/>
              <a:cs typeface="Times New Roman" panose="02020603050405020304" pitchFamily="18" charset="0"/>
            </a:endParaRPr>
          </a:p>
          <a:p>
            <a:pPr algn="just"/>
            <a:r>
              <a:rPr lang="vi-VN" sz="2400" b="0" i="1" dirty="0">
                <a:solidFill>
                  <a:srgbClr val="000000"/>
                </a:solidFill>
                <a:effectLst/>
                <a:latin typeface="Times New Roman" panose="02020603050405020304" pitchFamily="18" charset="0"/>
                <a:cs typeface="Times New Roman" panose="02020603050405020304" pitchFamily="18" charset="0"/>
              </a:rPr>
              <a:t>- Ví dụ:</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Bằng cách ngửi mùi có thể phân biệt được nước và cồn.</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Bằng cách nếm có thể phân biệt được cốc đựng nước lọc và cốc đựng nước đường.</a:t>
            </a:r>
          </a:p>
          <a:p>
            <a:pPr algn="just"/>
            <a:endParaRPr lang="vi-VN" sz="2400" b="0" i="0" dirty="0">
              <a:solidFill>
                <a:srgbClr val="000000"/>
              </a:solidFill>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CF87DD3-C442-AEAF-AFF8-732174ABEE07}"/>
              </a:ext>
            </a:extLst>
          </p:cNvPr>
          <p:cNvPicPr>
            <a:picLocks noChangeAspect="1"/>
          </p:cNvPicPr>
          <p:nvPr/>
        </p:nvPicPr>
        <p:blipFill rotWithShape="1">
          <a:blip r:embed="rId5">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spTree>
    <p:extLst>
      <p:ext uri="{BB962C8B-B14F-4D97-AF65-F5344CB8AC3E}">
        <p14:creationId xmlns:p14="http://schemas.microsoft.com/office/powerpoint/2010/main" val="166965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4" name="Picture 3">
            <a:extLst>
              <a:ext uri="{FF2B5EF4-FFF2-40B4-BE49-F238E27FC236}">
                <a16:creationId xmlns:a16="http://schemas.microsoft.com/office/drawing/2014/main" id="{51D28E43-107D-34D5-668F-9856456E69F0}"/>
              </a:ext>
            </a:extLst>
          </p:cNvPr>
          <p:cNvPicPr>
            <a:picLocks noChangeAspect="1"/>
          </p:cNvPicPr>
          <p:nvPr/>
        </p:nvPicPr>
        <p:blipFill rotWithShape="1">
          <a:blip r:embed="rId3">
            <a:extLst>
              <a:ext uri="{28A0092B-C50C-407E-A947-70E740481C1C}">
                <a14:useLocalDpi xmlns:a14="http://schemas.microsoft.com/office/drawing/2010/main" val="0"/>
              </a:ext>
            </a:extLst>
          </a:blip>
          <a:srcRect l="15408" t="25843" r="54807" b="64451"/>
          <a:stretch/>
        </p:blipFill>
        <p:spPr>
          <a:xfrm>
            <a:off x="248477" y="1798982"/>
            <a:ext cx="4661454" cy="815010"/>
          </a:xfrm>
          <a:prstGeom prst="rect">
            <a:avLst/>
          </a:prstGeom>
        </p:spPr>
      </p:pic>
      <p:pic>
        <p:nvPicPr>
          <p:cNvPr id="7" name="Picture 6">
            <a:extLst>
              <a:ext uri="{FF2B5EF4-FFF2-40B4-BE49-F238E27FC236}">
                <a16:creationId xmlns:a16="http://schemas.microsoft.com/office/drawing/2014/main" id="{BF8597BE-E4FB-17EC-109A-ACA0DC63B807}"/>
              </a:ext>
            </a:extLst>
          </p:cNvPr>
          <p:cNvPicPr>
            <a:picLocks noChangeAspect="1"/>
          </p:cNvPicPr>
          <p:nvPr/>
        </p:nvPicPr>
        <p:blipFill rotWithShape="1">
          <a:blip r:embed="rId4">
            <a:extLst>
              <a:ext uri="{28A0092B-C50C-407E-A947-70E740481C1C}">
                <a14:useLocalDpi xmlns:a14="http://schemas.microsoft.com/office/drawing/2010/main" val="0"/>
              </a:ext>
            </a:extLst>
          </a:blip>
          <a:srcRect l="17527" t="29186" r="20190" b="5027"/>
          <a:stretch/>
        </p:blipFill>
        <p:spPr>
          <a:xfrm>
            <a:off x="248476" y="2554356"/>
            <a:ext cx="7593496" cy="4303644"/>
          </a:xfrm>
          <a:prstGeom prst="rect">
            <a:avLst/>
          </a:prstGeom>
        </p:spPr>
      </p:pic>
      <p:sp>
        <p:nvSpPr>
          <p:cNvPr id="9" name="TextBox 8">
            <a:extLst>
              <a:ext uri="{FF2B5EF4-FFF2-40B4-BE49-F238E27FC236}">
                <a16:creationId xmlns:a16="http://schemas.microsoft.com/office/drawing/2014/main" id="{7FC40B1C-9DE8-8C6D-BCEF-75894BF1FF89}"/>
              </a:ext>
            </a:extLst>
          </p:cNvPr>
          <p:cNvSpPr txBox="1"/>
          <p:nvPr/>
        </p:nvSpPr>
        <p:spPr>
          <a:xfrm>
            <a:off x="7841972" y="1798982"/>
            <a:ext cx="4224132" cy="1384995"/>
          </a:xfrm>
          <a:prstGeom prst="rect">
            <a:avLst/>
          </a:prstGeom>
          <a:noFill/>
        </p:spPr>
        <p:txBody>
          <a:bodyPr wrap="square">
            <a:spAutoFit/>
          </a:bodyPr>
          <a:lstStyle/>
          <a:p>
            <a:pPr algn="just"/>
            <a:r>
              <a:rPr lang="vi-VN" sz="2800" b="0" i="0" dirty="0">
                <a:solidFill>
                  <a:srgbClr val="C00000"/>
                </a:solidFill>
                <a:effectLst/>
                <a:latin typeface="+mj-lt"/>
              </a:rPr>
              <a:t>a) Dây đồng: thể rắn, màu đỏ, có ánh kim, dẻo, dẫn điện, dẫn nhiệt tốt.</a:t>
            </a:r>
          </a:p>
        </p:txBody>
      </p:sp>
      <p:sp>
        <p:nvSpPr>
          <p:cNvPr id="10" name="TextBox 9">
            <a:extLst>
              <a:ext uri="{FF2B5EF4-FFF2-40B4-BE49-F238E27FC236}">
                <a16:creationId xmlns:a16="http://schemas.microsoft.com/office/drawing/2014/main" id="{FF36B9F4-676B-CBFA-E86F-25878382083E}"/>
              </a:ext>
            </a:extLst>
          </p:cNvPr>
          <p:cNvSpPr txBox="1"/>
          <p:nvPr/>
        </p:nvSpPr>
        <p:spPr>
          <a:xfrm>
            <a:off x="7841972" y="3183977"/>
            <a:ext cx="4224132" cy="1384995"/>
          </a:xfrm>
          <a:prstGeom prst="rect">
            <a:avLst/>
          </a:prstGeom>
          <a:noFill/>
        </p:spPr>
        <p:txBody>
          <a:bodyPr wrap="square">
            <a:spAutoFit/>
          </a:bodyPr>
          <a:lstStyle/>
          <a:p>
            <a:pPr algn="just"/>
            <a:r>
              <a:rPr lang="vi-VN" sz="2800" b="0" i="0" dirty="0">
                <a:solidFill>
                  <a:srgbClr val="7030A0"/>
                </a:solidFill>
                <a:effectLst/>
                <a:latin typeface="+mj-lt"/>
              </a:rPr>
              <a:t>b) Kim cương: thể rắn, trong suốt, cứng, sáng lấp lánh.</a:t>
            </a:r>
          </a:p>
        </p:txBody>
      </p:sp>
      <p:sp>
        <p:nvSpPr>
          <p:cNvPr id="11" name="TextBox 10">
            <a:extLst>
              <a:ext uri="{FF2B5EF4-FFF2-40B4-BE49-F238E27FC236}">
                <a16:creationId xmlns:a16="http://schemas.microsoft.com/office/drawing/2014/main" id="{6BCC6F6F-47FE-C1AD-F029-C693E1F02A2C}"/>
              </a:ext>
            </a:extLst>
          </p:cNvPr>
          <p:cNvSpPr txBox="1"/>
          <p:nvPr/>
        </p:nvSpPr>
        <p:spPr>
          <a:xfrm>
            <a:off x="7841972" y="4439759"/>
            <a:ext cx="4224132" cy="954107"/>
          </a:xfrm>
          <a:prstGeom prst="rect">
            <a:avLst/>
          </a:prstGeom>
          <a:noFill/>
        </p:spPr>
        <p:txBody>
          <a:bodyPr wrap="square">
            <a:spAutoFit/>
          </a:bodyPr>
          <a:lstStyle/>
          <a:p>
            <a:pPr algn="just"/>
            <a:r>
              <a:rPr lang="vi-VN" sz="2800" b="0" i="0" dirty="0">
                <a:solidFill>
                  <a:srgbClr val="0070C0"/>
                </a:solidFill>
                <a:effectLst/>
                <a:latin typeface="+mj-lt"/>
              </a:rPr>
              <a:t>c) Đường: thể rắn, cứng, có vị ngọt, dễ tan trong nước.</a:t>
            </a:r>
          </a:p>
        </p:txBody>
      </p:sp>
      <p:sp>
        <p:nvSpPr>
          <p:cNvPr id="12" name="TextBox 11">
            <a:extLst>
              <a:ext uri="{FF2B5EF4-FFF2-40B4-BE49-F238E27FC236}">
                <a16:creationId xmlns:a16="http://schemas.microsoft.com/office/drawing/2014/main" id="{8B884BEA-D05C-A400-CA06-86F9E41C28FC}"/>
              </a:ext>
            </a:extLst>
          </p:cNvPr>
          <p:cNvSpPr txBox="1"/>
          <p:nvPr/>
        </p:nvSpPr>
        <p:spPr>
          <a:xfrm>
            <a:off x="7841972" y="5383980"/>
            <a:ext cx="4224132" cy="1384995"/>
          </a:xfrm>
          <a:prstGeom prst="rect">
            <a:avLst/>
          </a:prstGeom>
          <a:noFill/>
        </p:spPr>
        <p:txBody>
          <a:bodyPr wrap="square">
            <a:spAutoFit/>
          </a:bodyPr>
          <a:lstStyle/>
          <a:p>
            <a:pPr algn="just"/>
            <a:r>
              <a:rPr lang="vi-VN" sz="2800" b="0" i="0" dirty="0">
                <a:solidFill>
                  <a:srgbClr val="FFC000"/>
                </a:solidFill>
                <a:effectLst/>
                <a:latin typeface="+mj-lt"/>
              </a:rPr>
              <a:t>d) Dầu ô liu: thể lỏng, không tan trong nước, nhẹ hơn nước.</a:t>
            </a:r>
          </a:p>
        </p:txBody>
      </p:sp>
    </p:spTree>
    <p:extLst>
      <p:ext uri="{BB962C8B-B14F-4D97-AF65-F5344CB8AC3E}">
        <p14:creationId xmlns:p14="http://schemas.microsoft.com/office/powerpoint/2010/main" val="265450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2" name="Picture 1">
            <a:extLst>
              <a:ext uri="{FF2B5EF4-FFF2-40B4-BE49-F238E27FC236}">
                <a16:creationId xmlns:a16="http://schemas.microsoft.com/office/drawing/2014/main" id="{D1FD73CA-9BC7-187D-4B1A-CE164A7BA3D0}"/>
              </a:ext>
            </a:extLst>
          </p:cNvPr>
          <p:cNvPicPr>
            <a:picLocks noChangeAspect="1"/>
          </p:cNvPicPr>
          <p:nvPr/>
        </p:nvPicPr>
        <p:blipFill rotWithShape="1">
          <a:blip r:embed="rId3">
            <a:extLst>
              <a:ext uri="{28A0092B-C50C-407E-A947-70E740481C1C}">
                <a14:useLocalDpi xmlns:a14="http://schemas.microsoft.com/office/drawing/2010/main" val="0"/>
              </a:ext>
            </a:extLst>
          </a:blip>
          <a:srcRect l="15408" t="25843" r="54807" b="64451"/>
          <a:stretch/>
        </p:blipFill>
        <p:spPr>
          <a:xfrm>
            <a:off x="248477" y="1798982"/>
            <a:ext cx="4661454" cy="815010"/>
          </a:xfrm>
          <a:prstGeom prst="rect">
            <a:avLst/>
          </a:prstGeom>
        </p:spPr>
      </p:pic>
      <p:pic>
        <p:nvPicPr>
          <p:cNvPr id="5" name="Picture 4">
            <a:extLst>
              <a:ext uri="{FF2B5EF4-FFF2-40B4-BE49-F238E27FC236}">
                <a16:creationId xmlns:a16="http://schemas.microsoft.com/office/drawing/2014/main" id="{61861AD8-4C68-6917-8313-7385C21FB268}"/>
              </a:ext>
            </a:extLst>
          </p:cNvPr>
          <p:cNvPicPr>
            <a:picLocks noChangeAspect="1"/>
          </p:cNvPicPr>
          <p:nvPr/>
        </p:nvPicPr>
        <p:blipFill rotWithShape="1">
          <a:blip r:embed="rId4">
            <a:extLst>
              <a:ext uri="{28A0092B-C50C-407E-A947-70E740481C1C}">
                <a14:useLocalDpi xmlns:a14="http://schemas.microsoft.com/office/drawing/2010/main" val="0"/>
              </a:ext>
            </a:extLst>
          </a:blip>
          <a:srcRect l="35299" t="39365" r="35924" b="22803"/>
          <a:stretch/>
        </p:blipFill>
        <p:spPr>
          <a:xfrm>
            <a:off x="8219660" y="1180601"/>
            <a:ext cx="3707296" cy="2474843"/>
          </a:xfrm>
          <a:prstGeom prst="rect">
            <a:avLst/>
          </a:prstGeom>
        </p:spPr>
      </p:pic>
      <p:sp>
        <p:nvSpPr>
          <p:cNvPr id="7" name="TextBox 6">
            <a:extLst>
              <a:ext uri="{FF2B5EF4-FFF2-40B4-BE49-F238E27FC236}">
                <a16:creationId xmlns:a16="http://schemas.microsoft.com/office/drawing/2014/main" id="{15DEF356-2E96-5AFD-1001-28B87E7A2C80}"/>
              </a:ext>
            </a:extLst>
          </p:cNvPr>
          <p:cNvSpPr txBox="1"/>
          <p:nvPr/>
        </p:nvSpPr>
        <p:spPr>
          <a:xfrm>
            <a:off x="643558" y="2564297"/>
            <a:ext cx="7407138" cy="1815882"/>
          </a:xfrm>
          <a:prstGeom prst="rect">
            <a:avLst/>
          </a:prstGeom>
          <a:noFill/>
        </p:spPr>
        <p:txBody>
          <a:bodyPr wrap="square">
            <a:spAutoFit/>
          </a:bodyPr>
          <a:lstStyle/>
          <a:p>
            <a:pPr algn="just"/>
            <a:r>
              <a:rPr lang="vi-VN" sz="2800" b="1" i="0" dirty="0">
                <a:solidFill>
                  <a:srgbClr val="008000"/>
                </a:solidFill>
                <a:effectLst/>
                <a:latin typeface="+mj-lt"/>
              </a:rPr>
              <a:t>Trả lời:</a:t>
            </a:r>
            <a:endParaRPr lang="vi-VN" sz="2800" b="0" i="0" dirty="0">
              <a:solidFill>
                <a:srgbClr val="000000"/>
              </a:solidFill>
              <a:effectLst/>
              <a:latin typeface="+mj-lt"/>
            </a:endParaRPr>
          </a:p>
          <a:p>
            <a:pPr algn="just"/>
            <a:r>
              <a:rPr lang="vi-VN" sz="2800" b="0" i="0" dirty="0">
                <a:solidFill>
                  <a:srgbClr val="000000"/>
                </a:solidFill>
                <a:effectLst/>
                <a:latin typeface="+mj-lt"/>
              </a:rPr>
              <a:t>Một số tính chất vật lý khác của chất mà em biết: khối lượng riêng, nhiệt độ nóng chảy, nhiệt độ đông đặc, tính ánh kim …</a:t>
            </a:r>
          </a:p>
        </p:txBody>
      </p:sp>
      <p:pic>
        <p:nvPicPr>
          <p:cNvPr id="8" name="Picture 7">
            <a:extLst>
              <a:ext uri="{FF2B5EF4-FFF2-40B4-BE49-F238E27FC236}">
                <a16:creationId xmlns:a16="http://schemas.microsoft.com/office/drawing/2014/main" id="{ADE4E9EF-9F58-C85A-3F3A-E2261EF775D2}"/>
              </a:ext>
            </a:extLst>
          </p:cNvPr>
          <p:cNvPicPr>
            <a:picLocks noChangeAspect="1"/>
          </p:cNvPicPr>
          <p:nvPr/>
        </p:nvPicPr>
        <p:blipFill rotWithShape="1">
          <a:blip r:embed="rId5">
            <a:extLst>
              <a:ext uri="{28A0092B-C50C-407E-A947-70E740481C1C}">
                <a14:useLocalDpi xmlns:a14="http://schemas.microsoft.com/office/drawing/2010/main" val="0"/>
              </a:ext>
            </a:extLst>
          </a:blip>
          <a:srcRect l="33832" t="35110" r="34375" b="11561"/>
          <a:stretch/>
        </p:blipFill>
        <p:spPr>
          <a:xfrm>
            <a:off x="8219660" y="3429000"/>
            <a:ext cx="3707297" cy="3488635"/>
          </a:xfrm>
          <a:prstGeom prst="rect">
            <a:avLst/>
          </a:prstGeom>
        </p:spPr>
      </p:pic>
    </p:spTree>
    <p:extLst>
      <p:ext uri="{BB962C8B-B14F-4D97-AF65-F5344CB8AC3E}">
        <p14:creationId xmlns:p14="http://schemas.microsoft.com/office/powerpoint/2010/main" val="175198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649C-E290-0C28-A144-4FCB3FD11C36}"/>
              </a:ext>
            </a:extLst>
          </p:cNvPr>
          <p:cNvPicPr>
            <a:picLocks noChangeAspect="1"/>
          </p:cNvPicPr>
          <p:nvPr/>
        </p:nvPicPr>
        <p:blipFill rotWithShape="1">
          <a:blip r:embed="rId2">
            <a:extLst>
              <a:ext uri="{28A0092B-C50C-407E-A947-70E740481C1C}">
                <a14:useLocalDpi xmlns:a14="http://schemas.microsoft.com/office/drawing/2010/main" val="0"/>
              </a:ext>
            </a:extLst>
          </a:blip>
          <a:srcRect l="14871" t="24627" r="14973" b="60349"/>
          <a:stretch/>
        </p:blipFill>
        <p:spPr>
          <a:xfrm>
            <a:off x="0" y="0"/>
            <a:ext cx="12191999" cy="1361662"/>
          </a:xfrm>
          <a:prstGeom prst="rect">
            <a:avLst/>
          </a:prstGeom>
        </p:spPr>
      </p:pic>
      <p:pic>
        <p:nvPicPr>
          <p:cNvPr id="2" name="Picture 1">
            <a:extLst>
              <a:ext uri="{FF2B5EF4-FFF2-40B4-BE49-F238E27FC236}">
                <a16:creationId xmlns:a16="http://schemas.microsoft.com/office/drawing/2014/main" id="{BEC73CD5-CEA0-E1C1-19A7-A63ED156AA0C}"/>
              </a:ext>
            </a:extLst>
          </p:cNvPr>
          <p:cNvPicPr>
            <a:picLocks noChangeAspect="1"/>
          </p:cNvPicPr>
          <p:nvPr/>
        </p:nvPicPr>
        <p:blipFill rotWithShape="1">
          <a:blip r:embed="rId3">
            <a:extLst>
              <a:ext uri="{28A0092B-C50C-407E-A947-70E740481C1C}">
                <a14:useLocalDpi xmlns:a14="http://schemas.microsoft.com/office/drawing/2010/main" val="0"/>
              </a:ext>
            </a:extLst>
          </a:blip>
          <a:srcRect l="15408" t="25843" r="54807" b="64451"/>
          <a:stretch/>
        </p:blipFill>
        <p:spPr>
          <a:xfrm>
            <a:off x="248477" y="1798982"/>
            <a:ext cx="4661454" cy="815010"/>
          </a:xfrm>
          <a:prstGeom prst="rect">
            <a:avLst/>
          </a:prstGeom>
        </p:spPr>
      </p:pic>
      <p:pic>
        <p:nvPicPr>
          <p:cNvPr id="7" name="Picture 6">
            <a:extLst>
              <a:ext uri="{FF2B5EF4-FFF2-40B4-BE49-F238E27FC236}">
                <a16:creationId xmlns:a16="http://schemas.microsoft.com/office/drawing/2014/main" id="{09A99DB8-2444-F051-3224-B3FABC2BF18D}"/>
              </a:ext>
            </a:extLst>
          </p:cNvPr>
          <p:cNvPicPr>
            <a:picLocks noChangeAspect="1"/>
          </p:cNvPicPr>
          <p:nvPr/>
        </p:nvPicPr>
        <p:blipFill rotWithShape="1">
          <a:blip r:embed="rId4">
            <a:extLst>
              <a:ext uri="{28A0092B-C50C-407E-A947-70E740481C1C}">
                <a14:useLocalDpi xmlns:a14="http://schemas.microsoft.com/office/drawing/2010/main" val="0"/>
              </a:ext>
            </a:extLst>
          </a:blip>
          <a:srcRect l="19321" t="28729" r="19865" b="45442"/>
          <a:stretch/>
        </p:blipFill>
        <p:spPr>
          <a:xfrm>
            <a:off x="536712" y="2437720"/>
            <a:ext cx="9591262" cy="2405269"/>
          </a:xfrm>
          <a:prstGeom prst="rect">
            <a:avLst/>
          </a:prstGeom>
        </p:spPr>
      </p:pic>
      <p:sp>
        <p:nvSpPr>
          <p:cNvPr id="9" name="TextBox 8">
            <a:extLst>
              <a:ext uri="{FF2B5EF4-FFF2-40B4-BE49-F238E27FC236}">
                <a16:creationId xmlns:a16="http://schemas.microsoft.com/office/drawing/2014/main" id="{265548F0-53F5-3085-964E-CA786FFDA993}"/>
              </a:ext>
            </a:extLst>
          </p:cNvPr>
          <p:cNvSpPr txBox="1"/>
          <p:nvPr/>
        </p:nvSpPr>
        <p:spPr>
          <a:xfrm>
            <a:off x="683315" y="4861939"/>
            <a:ext cx="9444660" cy="1815882"/>
          </a:xfrm>
          <a:prstGeom prst="rect">
            <a:avLst/>
          </a:prstGeom>
          <a:noFill/>
        </p:spPr>
        <p:txBody>
          <a:bodyPr wrap="square">
            <a:spAutoFit/>
          </a:bodyPr>
          <a:lstStyle/>
          <a:p>
            <a:pPr algn="just"/>
            <a:r>
              <a:rPr lang="vi-VN" sz="2800" b="1" i="0" dirty="0">
                <a:solidFill>
                  <a:srgbClr val="008000"/>
                </a:solidFill>
                <a:effectLst/>
                <a:latin typeface="Times New Roman" panose="02020603050405020304" pitchFamily="18" charset="0"/>
                <a:cs typeface="Times New Roman" panose="02020603050405020304" pitchFamily="18" charset="0"/>
              </a:rPr>
              <a:t>Trả lời:</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algn="just"/>
            <a:r>
              <a:rPr lang="vi-VN" sz="2800" b="0" i="0" dirty="0">
                <a:solidFill>
                  <a:srgbClr val="000000"/>
                </a:solidFill>
                <a:effectLst/>
                <a:latin typeface="Times New Roman" panose="02020603050405020304" pitchFamily="18" charset="0"/>
                <a:cs typeface="Times New Roman" panose="02020603050405020304" pitchFamily="18" charset="0"/>
              </a:rPr>
              <a:t>Do sắt là kim loại nên dẫn nhiệt tốt. Do đó để tránh bị bỏng tay, thì phần tay cầm của chúng thường làm bằng gỗ hoặc nhựa (những chất dẫn nhiệt kém hơn)</a:t>
            </a:r>
          </a:p>
        </p:txBody>
      </p:sp>
    </p:spTree>
    <p:extLst>
      <p:ext uri="{BB962C8B-B14F-4D97-AF65-F5344CB8AC3E}">
        <p14:creationId xmlns:p14="http://schemas.microsoft.com/office/powerpoint/2010/main" val="131991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924</Words>
  <Application>Microsoft Office PowerPoint</Application>
  <PresentationFormat>Widescreen</PresentationFormat>
  <Paragraphs>55</Paragraphs>
  <Slides>31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Hưng Bùi</dc:creator>
  <cp:lastModifiedBy>Administrator</cp:lastModifiedBy>
  <cp:revision>31</cp:revision>
  <dcterms:created xsi:type="dcterms:W3CDTF">2023-10-05T14:34:11Z</dcterms:created>
  <dcterms:modified xsi:type="dcterms:W3CDTF">2025-10-27T13:56:15Z</dcterms:modified>
</cp:coreProperties>
</file>