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  <p:sldMasterId id="2147483720" r:id="rId3"/>
  </p:sldMasterIdLst>
  <p:notesMasterIdLst>
    <p:notesMasterId r:id="rId36"/>
  </p:notesMasterIdLst>
  <p:sldIdLst>
    <p:sldId id="281" r:id="rId4"/>
    <p:sldId id="309" r:id="rId5"/>
    <p:sldId id="282" r:id="rId6"/>
    <p:sldId id="283" r:id="rId7"/>
    <p:sldId id="284" r:id="rId8"/>
    <p:sldId id="285" r:id="rId9"/>
    <p:sldId id="259" r:id="rId10"/>
    <p:sldId id="286" r:id="rId11"/>
    <p:sldId id="263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5" r:id="rId20"/>
    <p:sldId id="267" r:id="rId21"/>
    <p:sldId id="271" r:id="rId22"/>
    <p:sldId id="277" r:id="rId23"/>
    <p:sldId id="273" r:id="rId24"/>
    <p:sldId id="278" r:id="rId25"/>
    <p:sldId id="275" r:id="rId26"/>
    <p:sldId id="279" r:id="rId27"/>
    <p:sldId id="272" r:id="rId28"/>
    <p:sldId id="280" r:id="rId29"/>
    <p:sldId id="274" r:id="rId30"/>
    <p:sldId id="304" r:id="rId31"/>
    <p:sldId id="305" r:id="rId32"/>
    <p:sldId id="306" r:id="rId33"/>
    <p:sldId id="307" r:id="rId34"/>
    <p:sldId id="308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Franklin Gothic Book" panose="020B0503020102020204" pitchFamily="34" charset="0"/>
      <p:regular r:id="rId38"/>
      <p:italic r:id="rId39"/>
    </p:embeddedFont>
    <p:embeddedFont>
      <p:font typeface="Franklin Gothic Medium" panose="020B0603020102020204" pitchFamily="34" charset="0"/>
      <p:regular r:id="rId40"/>
      <p: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BA99-2206-4DCC-918B-D35F2E8E777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BC87F-3DF8-4A2B-BBB6-69FEA1D7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0DA26-9775-4ECB-B9A6-8B13C8E874A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7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7" y="3706389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0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5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88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6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marL="0" algn="ctr" defTabSz="1632844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5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5" y="3928368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8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1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9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59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01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8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8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8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4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4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5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marL="0" lvl="0" indent="0" algn="l" defTabSz="16328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marL="0" lvl="0" indent="0" algn="l" defTabSz="16328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marL="0" algn="ctr" defTabSz="1632832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7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7" y="3928370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9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3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7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61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40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3" tIns="81642" rIns="163283" bIns="8164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4"/>
            <a:ext cx="15041880" cy="5369774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32832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37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46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53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61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97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590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797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48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39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3"/>
            <a:ext cx="15041880" cy="536977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40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51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62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7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41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609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820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74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E032-EAB8-4F13-84D8-828767ECE581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C40A-2CD1-43F7-A862-980BDA2D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audio" Target="../media/audio4.wav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80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image" Target="../media/image370.png"/><Relationship Id="rId2" Type="http://schemas.openxmlformats.org/officeDocument/2006/relationships/audio" Target="../media/audio1.wav"/><Relationship Id="rId16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audio" Target="../media/audio4.wav"/><Relationship Id="rId15" Type="http://schemas.openxmlformats.org/officeDocument/2006/relationships/image" Target="../media/image400.png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2.png"/><Relationship Id="rId1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slide" Target="slide31.xml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audio" Target="../media/audio4.wav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3.xml"/><Relationship Id="rId4" Type="http://schemas.openxmlformats.org/officeDocument/2006/relationships/image" Target="../media/image48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SB_Backgroun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676400" y="952500"/>
            <a:ext cx="16002000" cy="3390900"/>
          </a:xfrm>
          <a:prstGeom prst="rect">
            <a:avLst/>
          </a:prstGeom>
        </p:spPr>
        <p:txBody>
          <a:bodyPr wrap="none" lIns="163283" tIns="81642" rIns="163283" bIns="81642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400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33600" y="4455320"/>
            <a:ext cx="16154400" cy="148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600" b="1">
                <a:solidFill>
                  <a:schemeClr val="accent2"/>
                </a:solidFill>
                <a:latin typeface="Times New Roman" pitchFamily="18" charset="0"/>
              </a:rPr>
              <a:t>QUÝ THẦY CÔ VỀ DỰ GIỜ </a:t>
            </a:r>
            <a:endParaRPr lang="vi-VN" altLang="en-US" sz="8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75353" y="6172202"/>
            <a:ext cx="7207250" cy="16652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3283" tIns="81642" rIns="163283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7A</a:t>
            </a:r>
          </a:p>
          <a:p>
            <a:pPr algn="ctr">
              <a:spcBef>
                <a:spcPct val="50000"/>
              </a:spcBef>
            </a:pPr>
            <a:r>
              <a:rPr lang="en-US" altLang="en-US" sz="3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Tiết: Toán hình</a:t>
            </a:r>
          </a:p>
        </p:txBody>
      </p:sp>
      <p:pic>
        <p:nvPicPr>
          <p:cNvPr id="4103" name="Picture 7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477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5439" y="-2795588"/>
            <a:ext cx="314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FSTV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3370"/>
            <a:ext cx="3990976" cy="27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9" y="8012907"/>
            <a:ext cx="345757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8065295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115300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8086725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29" y="8115300"/>
            <a:ext cx="345757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618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419100"/>
            <a:ext cx="7390094" cy="8839200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3" y="419100"/>
            <a:ext cx="8320950" cy="8873676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rot="10800000" flipV="1">
            <a:off x="3176972" y="3086100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 TẬP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8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4686301"/>
            <a:ext cx="6513795" cy="369331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732" y="6293325"/>
            <a:ext cx="2950864" cy="3098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4"/>
            <a:ext cx="6903676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307885"/>
                  </p:ext>
                </p:extLst>
              </p:nvPr>
            </p:nvGraphicFramePr>
            <p:xfrm>
              <a:off x="10070397" y="6591301"/>
              <a:ext cx="6739280" cy="19239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3"/>
            <a:ext cx="7625248" cy="2924270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 rot="10800000" flipV="1">
            <a:off x="2642250" y="14804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nhóm 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610600" y="1126505"/>
            <a:ext cx="0" cy="81317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0847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0482" y="3467100"/>
            <a:ext cx="6903676" cy="17543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987702"/>
                  </p:ext>
                </p:extLst>
              </p:nvPr>
            </p:nvGraphicFramePr>
            <p:xfrm>
              <a:off x="408711" y="5299607"/>
              <a:ext cx="6739278" cy="19239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152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1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4100" b="0" i="1" smtClean="0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 đối đỉnh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1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US" sz="4100" b="0" i="1" smtClean="0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987702"/>
                  </p:ext>
                </p:extLst>
              </p:nvPr>
            </p:nvGraphicFramePr>
            <p:xfrm>
              <a:off x="408711" y="5299607"/>
              <a:ext cx="6739278" cy="19357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4000"/>
                    <a:gridCol w="5215278"/>
                  </a:tblGrid>
                  <a:tr h="967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206" b="-117610"/>
                          </a:stretch>
                        </a:blipFill>
                      </a:tcPr>
                    </a:tc>
                  </a:tr>
                  <a:tr h="967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29206" t="-100000" b="-176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0100"/>
            <a:ext cx="471664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58200" y="1333502"/>
                <a:ext cx="8382000" cy="1218537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ctr"/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 luận:</a:t>
                </a:r>
              </a:p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180</a:t>
                </a:r>
                <a:r>
                  <a:rPr lang="en-US" sz="3600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(1)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333502"/>
                <a:ext cx="8382000" cy="1218537"/>
              </a:xfrm>
              <a:prstGeom prst="rect">
                <a:avLst/>
              </a:prstGeom>
              <a:blipFill rotWithShape="1">
                <a:blip r:embed="rId4"/>
                <a:stretch>
                  <a:fillRect l="-2255" t="-8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05800" y="3166634"/>
                <a:ext cx="8382000" cy="664539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180</a:t>
                </a:r>
                <a:r>
                  <a:rPr lang="en-US" sz="3600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(2)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166634"/>
                <a:ext cx="8382000" cy="664539"/>
              </a:xfrm>
              <a:prstGeom prst="rect">
                <a:avLst/>
              </a:prstGeom>
              <a:blipFill rotWithShape="1">
                <a:blip r:embed="rId5"/>
                <a:stretch>
                  <a:fillRect l="-2255" t="-11009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05800" y="3924302"/>
                <a:ext cx="8382000" cy="1790745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Từ (1) và (2) 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36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924302"/>
                <a:ext cx="8382000" cy="1790745"/>
              </a:xfrm>
              <a:prstGeom prst="rect">
                <a:avLst/>
              </a:prstGeom>
              <a:blipFill rotWithShape="1">
                <a:blip r:embed="rId6"/>
                <a:stretch>
                  <a:fillRect l="-2255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850794" y="6586589"/>
            <a:ext cx="5715000" cy="17543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9" tIns="45719" rIns="91439" bIns="45719">
            <a:spAutoFit/>
          </a:bodyPr>
          <a:lstStyle/>
          <a:p>
            <a:pPr algn="ctr"/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MINH ĐỊNH LÍ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3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2207551" y="5448300"/>
            <a:ext cx="609600" cy="11048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543800" y="647700"/>
            <a:ext cx="0" cy="88392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26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3314701"/>
            <a:ext cx="14935200" cy="2329670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286000" y="1485900"/>
            <a:ext cx="87630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Thế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3510040"/>
            <a:ext cx="14173200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8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39" y="495300"/>
            <a:ext cx="6795194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848600" y="572279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9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2119" y="1208157"/>
            <a:ext cx="3960482" cy="6924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1" y="2123441"/>
            <a:ext cx="6177158" cy="258532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55273"/>
                  </p:ext>
                </p:extLst>
              </p:nvPr>
            </p:nvGraphicFramePr>
            <p:xfrm>
              <a:off x="9067800" y="1333501"/>
              <a:ext cx="7086602" cy="25496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27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99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55273"/>
                  </p:ext>
                </p:extLst>
              </p:nvPr>
            </p:nvGraphicFramePr>
            <p:xfrm>
              <a:off x="9067800" y="1333501"/>
              <a:ext cx="7086602" cy="25500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/>
                    <a:gridCol w="5427300"/>
                  </a:tblGrid>
                  <a:tr h="17000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674" t="-358" b="-59140"/>
                          </a:stretch>
                        </a:blipFill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30674" t="-201439" b="-187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990600" y="4992814"/>
            <a:ext cx="6324600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27825" y="5318147"/>
                <a:ext cx="8231378" cy="3220751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.…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(hai </a:t>
                </a:r>
                <a:r>
                  <a:rPr lang="nl-NL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 ..............)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.…. </m:t>
                    </m:r>
                  </m:oMath>
                </a14:m>
                <a:r>
                  <a:rPr lang="en-US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(GT)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………</m:t>
                        </m:r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25" y="5318147"/>
                <a:ext cx="8231378" cy="3220751"/>
              </a:xfrm>
              <a:prstGeom prst="rect">
                <a:avLst/>
              </a:prstGeom>
              <a:blipFill rotWithShape="1">
                <a:blip r:embed="rId4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06000" y="4333136"/>
            <a:ext cx="42672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 minh</a:t>
            </a:r>
            <a:endParaRPr lang="en-US" sz="39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9048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39" y="495300"/>
            <a:ext cx="6795194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848600" y="572279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9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3" y="1208157"/>
            <a:ext cx="3304030" cy="6924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1" y="2123441"/>
            <a:ext cx="6177158" cy="258532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669263"/>
                  </p:ext>
                </p:extLst>
              </p:nvPr>
            </p:nvGraphicFramePr>
            <p:xfrm>
              <a:off x="9067800" y="1333501"/>
              <a:ext cx="7086602" cy="25496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27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99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049048"/>
                  </p:ext>
                </p:extLst>
              </p:nvPr>
            </p:nvGraphicFramePr>
            <p:xfrm>
              <a:off x="9067800" y="1333500"/>
              <a:ext cx="7086600" cy="24411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1"/>
                    <a:gridCol w="5427299"/>
                  </a:tblGrid>
                  <a:tr h="1591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674" t="-383" b="-66667"/>
                          </a:stretch>
                        </a:blipFill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30674" t="-188489" b="-251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990600" y="4992814"/>
            <a:ext cx="6324600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27825" y="5318147"/>
                <a:ext cx="8231378" cy="3421960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(hai góc </a:t>
                </a:r>
                <a:r>
                  <a:rPr lang="nl-NL" sz="3600" dirty="0">
                    <a:solidFill>
                      <a:srgbClr val="FF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</a:t>
                </a: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(GT)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25" y="5318147"/>
                <a:ext cx="8231378" cy="3421960"/>
              </a:xfrm>
              <a:prstGeom prst="rect">
                <a:avLst/>
              </a:prstGeom>
              <a:blipFill rotWithShape="1">
                <a:blip r:embed="rId4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06000" y="4333136"/>
            <a:ext cx="40386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</a:t>
            </a:r>
            <a:endParaRPr lang="en-US" sz="3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7042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8" y="2514957"/>
            <a:ext cx="3314344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8" y="2019301"/>
            <a:ext cx="11658600" cy="2399945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1"/>
            <a:ext cx="3581400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5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9" y="4724042"/>
            <a:ext cx="1371606" cy="13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1257300"/>
                <a:ext cx="14935200" cy="2972607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39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9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bằng nhau và đều bằng </a:t>
                </a:r>
                <a14:m>
                  <m:oMath xmlns:m="http://schemas.openxmlformats.org/officeDocument/2006/math">
                    <m:r>
                      <a:rPr lang="nl-NL" sz="39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</a:t>
                </a: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 đỉnh.</a:t>
                </a:r>
                <a:endParaRPr lang="en-US" sz="39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57300"/>
                <a:ext cx="14935200" cy="3041858"/>
              </a:xfrm>
              <a:prstGeom prst="rect">
                <a:avLst/>
              </a:prstGeom>
              <a:blipFill rotWithShape="1">
                <a:blip r:embed="rId2"/>
                <a:stretch>
                  <a:fillRect l="-1469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3350573" y="4984103"/>
            <a:ext cx="4631378" cy="35077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372100"/>
            <a:ext cx="601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BC2A8DE-CB17-78E2-018D-89F4964B04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2089653"/>
                  </p:ext>
                </p:extLst>
              </p:nvPr>
            </p:nvGraphicFramePr>
            <p:xfrm>
              <a:off x="-4689987" y="-563722"/>
              <a:ext cx="4572000" cy="2571750"/>
            </p:xfrm>
            <a:graphic>
              <a:graphicData uri="http://schemas.microsoft.com/office/powerpoint/2016/slidezoom">
                <pslz:sldZm>
                  <pslz:sldZmObj sldId="293" cId="1075840431">
                    <pslz:zmPr id="{62E27036-D864-45DE-8201-08976DD4A45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BC2A8DE-CB17-78E2-018D-89F4964B04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689987" y="-563722"/>
                <a:ext cx="4572000" cy="2571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84043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264621" y="2876067"/>
            <a:ext cx="147098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235124" y="2041235"/>
            <a:ext cx="43524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819926" y="629233"/>
            <a:ext cx="1402967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-1717070">
            <a:off x="8115170" y="7551828"/>
            <a:ext cx="6400800" cy="85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-3596077">
            <a:off x="7159098" y="7136300"/>
            <a:ext cx="6400800" cy="85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7" descr="Untitled-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4639"/>
          <a:stretch>
            <a:fillRect/>
          </a:stretch>
        </p:blipFill>
        <p:spPr bwMode="auto">
          <a:xfrm>
            <a:off x="7705595" y="6932703"/>
            <a:ext cx="31456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7" descr="Untitled-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4639"/>
          <a:stretch>
            <a:fillRect/>
          </a:stretch>
        </p:blipFill>
        <p:spPr bwMode="auto">
          <a:xfrm>
            <a:off x="7677020" y="6942228"/>
            <a:ext cx="31456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957757" y="8554335"/>
            <a:ext cx="5895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8679527" y="6370728"/>
            <a:ext cx="2743200" cy="16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5786307" y="8597198"/>
            <a:ext cx="6400800" cy="850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70" y="7449436"/>
            <a:ext cx="136445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10622627" y="7728041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/>
          </a:p>
        </p:txBody>
      </p:sp>
      <p:pic>
        <p:nvPicPr>
          <p:cNvPr id="19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65" y="6611236"/>
            <a:ext cx="13668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8365202" y="7108916"/>
            <a:ext cx="69056" cy="69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/>
          </a:p>
        </p:txBody>
      </p:sp>
      <p:pic>
        <p:nvPicPr>
          <p:cNvPr id="21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5961">
            <a:off x="8303290" y="7206548"/>
            <a:ext cx="13668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95" y="7389904"/>
            <a:ext cx="13668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9270077" y="7161304"/>
            <a:ext cx="2583656" cy="1378745"/>
          </a:xfrm>
          <a:prstGeom prst="line">
            <a:avLst/>
          </a:prstGeom>
          <a:ln w="28575">
            <a:solidFill>
              <a:srgbClr val="002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9362945" y="7970928"/>
            <a:ext cx="457200" cy="4572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25" name="Arc 24"/>
          <p:cNvSpPr/>
          <p:nvPr/>
        </p:nvSpPr>
        <p:spPr>
          <a:xfrm rot="1890324">
            <a:off x="9803477" y="8178098"/>
            <a:ext cx="457200" cy="4572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510832" y="874245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flipH="1" flipV="1">
            <a:off x="8636664" y="8647204"/>
            <a:ext cx="9310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236864" y="5549198"/>
            <a:ext cx="457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60314" y="6194516"/>
            <a:ext cx="457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flipH="1" flipV="1">
            <a:off x="5567233" y="8647204"/>
            <a:ext cx="9310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31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15" y="6018304"/>
            <a:ext cx="13668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But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59628">
            <a:off x="7810370" y="8320973"/>
            <a:ext cx="13668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 flipV="1">
            <a:off x="7698452" y="5996873"/>
            <a:ext cx="1547813" cy="2536031"/>
          </a:xfrm>
          <a:prstGeom prst="line">
            <a:avLst/>
          </a:prstGeom>
          <a:ln w="28575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-7280802">
            <a:off x="5735111" y="6683862"/>
            <a:ext cx="6400800" cy="85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1184602" y="6837454"/>
            <a:ext cx="457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7" name="Arc 36"/>
          <p:cNvSpPr/>
          <p:nvPr/>
        </p:nvSpPr>
        <p:spPr>
          <a:xfrm rot="17151684">
            <a:off x="8487836" y="8024507"/>
            <a:ext cx="642938" cy="678656"/>
          </a:xfrm>
          <a:prstGeom prst="arc">
            <a:avLst>
              <a:gd name="adj1" fmla="val 13016513"/>
              <a:gd name="adj2" fmla="val 0"/>
            </a:avLst>
          </a:prstGeom>
          <a:ln w="38100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38" name="Arc 37"/>
          <p:cNvSpPr/>
          <p:nvPr/>
        </p:nvSpPr>
        <p:spPr>
          <a:xfrm rot="17991843">
            <a:off x="9003377" y="7832816"/>
            <a:ext cx="588168" cy="621507"/>
          </a:xfrm>
          <a:prstGeom prst="arc">
            <a:avLst>
              <a:gd name="adj1" fmla="val 14759797"/>
              <a:gd name="adj2" fmla="val 991657"/>
            </a:avLst>
          </a:prstGeom>
          <a:ln w="38100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604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2569 0.005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11077 -0.2592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30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835 -0.133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66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2413 -0.271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-13565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32" grpId="0"/>
      <p:bldP spid="18" grpId="0" animBg="1"/>
      <p:bldP spid="18" grpId="1" animBg="1"/>
      <p:bldP spid="20" grpId="0" animBg="1"/>
      <p:bldP spid="20" grpId="1" animBg="1"/>
      <p:bldP spid="26" grpId="0"/>
      <p:bldP spid="27" grpId="0"/>
      <p:bldP spid="28" grpId="0"/>
      <p:bldP spid="29" grpId="0"/>
      <p:bldP spid="30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8999" y="871538"/>
            <a:ext cx="677394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9820" y="3515829"/>
            <a:ext cx="3055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514600" y="971550"/>
            <a:ext cx="6400800" cy="2343150"/>
            <a:chOff x="152400" y="647700"/>
            <a:chExt cx="4267200" cy="1562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52400" y="1752600"/>
              <a:ext cx="4267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7075" y="647700"/>
              <a:ext cx="0" cy="1562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2" name="TextBox 13"/>
            <p:cNvSpPr txBox="1">
              <a:spLocks noChangeArrowheads="1"/>
            </p:cNvSpPr>
            <p:nvPr/>
          </p:nvSpPr>
          <p:spPr bwMode="auto">
            <a:xfrm>
              <a:off x="152400" y="1143000"/>
              <a:ext cx="574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700"/>
                <a:t>GT</a:t>
              </a:r>
            </a:p>
          </p:txBody>
        </p:sp>
        <p:sp>
          <p:nvSpPr>
            <p:cNvPr id="12333" name="TextBox 14"/>
            <p:cNvSpPr txBox="1">
              <a:spLocks noChangeArrowheads="1"/>
            </p:cNvSpPr>
            <p:nvPr/>
          </p:nvSpPr>
          <p:spPr bwMode="auto">
            <a:xfrm>
              <a:off x="152400" y="1840468"/>
              <a:ext cx="574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700"/>
                <a:t>KL</a:t>
              </a:r>
            </a:p>
          </p:txBody>
        </p:sp>
      </p:grpSp>
      <p:grpSp>
        <p:nvGrpSpPr>
          <p:cNvPr id="12293" name="Group 36"/>
          <p:cNvGrpSpPr>
            <a:grpSpLocks/>
          </p:cNvGrpSpPr>
          <p:nvPr/>
        </p:nvGrpSpPr>
        <p:grpSpPr bwMode="auto">
          <a:xfrm>
            <a:off x="9591675" y="542925"/>
            <a:ext cx="5610225" cy="2725627"/>
            <a:chOff x="4869874" y="609600"/>
            <a:chExt cx="3740725" cy="181714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952437" y="2057447"/>
              <a:ext cx="35057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629094" y="679452"/>
              <a:ext cx="762117" cy="13779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629094" y="1238270"/>
              <a:ext cx="1476602" cy="819177"/>
            </a:xfrm>
            <a:prstGeom prst="line">
              <a:avLst/>
            </a:prstGeom>
            <a:ln w="28575">
              <a:solidFill>
                <a:srgbClr val="002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790766" y="865196"/>
              <a:ext cx="838329" cy="1187489"/>
            </a:xfrm>
            <a:prstGeom prst="line">
              <a:avLst/>
            </a:prstGeom>
            <a:ln w="28575">
              <a:solidFill>
                <a:srgbClr val="002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15157263">
              <a:off x="6192502" y="1692276"/>
              <a:ext cx="609620" cy="565237"/>
            </a:xfrm>
            <a:prstGeom prst="arc">
              <a:avLst/>
            </a:prstGeom>
            <a:ln cmpd="dbl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/>
            </a:p>
          </p:txBody>
        </p:sp>
        <p:sp>
          <p:nvSpPr>
            <p:cNvPr id="31" name="Arc 30"/>
            <p:cNvSpPr/>
            <p:nvPr/>
          </p:nvSpPr>
          <p:spPr>
            <a:xfrm rot="19213684">
              <a:off x="6325836" y="1743112"/>
              <a:ext cx="492201" cy="365137"/>
            </a:xfrm>
            <a:prstGeom prst="arc">
              <a:avLst/>
            </a:prstGeom>
            <a:ln cmpd="dbl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/>
            </a:p>
          </p:txBody>
        </p:sp>
        <p:sp>
          <p:nvSpPr>
            <p:cNvPr id="32" name="Arc 31"/>
            <p:cNvSpPr/>
            <p:nvPr/>
          </p:nvSpPr>
          <p:spPr>
            <a:xfrm rot="2023899">
              <a:off x="6832326" y="1760575"/>
              <a:ext cx="415989" cy="366724"/>
            </a:xfrm>
            <a:prstGeom prst="arc">
              <a:avLst/>
            </a:prstGeom>
            <a:ln w="57150" cmpd="dbl">
              <a:solidFill>
                <a:srgbClr val="002F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/>
            </a:p>
          </p:txBody>
        </p:sp>
        <p:sp>
          <p:nvSpPr>
            <p:cNvPr id="33" name="Arc 32"/>
            <p:cNvSpPr/>
            <p:nvPr/>
          </p:nvSpPr>
          <p:spPr>
            <a:xfrm rot="20618965">
              <a:off x="6713245" y="1724061"/>
              <a:ext cx="301671" cy="296873"/>
            </a:xfrm>
            <a:prstGeom prst="arc">
              <a:avLst/>
            </a:prstGeom>
            <a:ln w="57150" cmpd="dbl">
              <a:solidFill>
                <a:srgbClr val="002F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/>
            </a:p>
          </p:txBody>
        </p:sp>
        <p:sp>
          <p:nvSpPr>
            <p:cNvPr id="12327" name="TextBox 33"/>
            <p:cNvSpPr txBox="1">
              <a:spLocks noChangeArrowheads="1"/>
            </p:cNvSpPr>
            <p:nvPr/>
          </p:nvSpPr>
          <p:spPr bwMode="auto">
            <a:xfrm>
              <a:off x="4869874" y="2057400"/>
              <a:ext cx="3588325" cy="36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000">
                  <a:solidFill>
                    <a:srgbClr val="FF0000"/>
                  </a:solidFill>
                </a:rPr>
                <a:t>x                    O                      y</a:t>
              </a:r>
            </a:p>
          </p:txBody>
        </p:sp>
        <p:sp>
          <p:nvSpPr>
            <p:cNvPr id="12328" name="TextBox 34"/>
            <p:cNvSpPr txBox="1">
              <a:spLocks noChangeArrowheads="1"/>
            </p:cNvSpPr>
            <p:nvPr/>
          </p:nvSpPr>
          <p:spPr bwMode="auto">
            <a:xfrm>
              <a:off x="5638800" y="971490"/>
              <a:ext cx="2971799" cy="36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000"/>
                <a:t>m                           n</a:t>
              </a:r>
            </a:p>
          </p:txBody>
        </p:sp>
        <p:sp>
          <p:nvSpPr>
            <p:cNvPr id="12329" name="TextBox 35"/>
            <p:cNvSpPr txBox="1">
              <a:spLocks noChangeArrowheads="1"/>
            </p:cNvSpPr>
            <p:nvPr/>
          </p:nvSpPr>
          <p:spPr bwMode="auto">
            <a:xfrm>
              <a:off x="7024346" y="609600"/>
              <a:ext cx="238563" cy="33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700">
                  <a:solidFill>
                    <a:srgbClr val="FF0000"/>
                  </a:solidFill>
                </a:rPr>
                <a:t>z</a:t>
              </a: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71900" y="3543300"/>
            <a:ext cx="11430000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err="1"/>
              <a:t>mOz</a:t>
            </a:r>
            <a:r>
              <a:rPr lang="en-US" sz="3600" dirty="0"/>
              <a:t> =     </a:t>
            </a:r>
            <a:r>
              <a:rPr lang="en-US" sz="3600" dirty="0" err="1"/>
              <a:t>xOz</a:t>
            </a:r>
            <a:r>
              <a:rPr lang="en-US" sz="3600" dirty="0"/>
              <a:t>     (1)   (</a:t>
            </a:r>
            <a:r>
              <a:rPr lang="en-US" sz="3600" dirty="0" err="1"/>
              <a:t>vì</a:t>
            </a:r>
            <a:r>
              <a:rPr lang="en-US" sz="3600" dirty="0"/>
              <a:t> Om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tia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xOz</a:t>
            </a:r>
            <a:r>
              <a:rPr lang="en-US" sz="3600" dirty="0"/>
              <a:t>)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 err="1"/>
              <a:t>nOz</a:t>
            </a:r>
            <a:r>
              <a:rPr lang="en-US" sz="3600" dirty="0"/>
              <a:t> =     </a:t>
            </a:r>
            <a:r>
              <a:rPr lang="en-US" sz="3600" dirty="0" err="1"/>
              <a:t>yOz</a:t>
            </a:r>
            <a:r>
              <a:rPr lang="en-US" sz="3600" dirty="0"/>
              <a:t>     (2)   (</a:t>
            </a:r>
            <a:r>
              <a:rPr lang="en-US" sz="3600" dirty="0" err="1"/>
              <a:t>vì</a:t>
            </a:r>
            <a:r>
              <a:rPr lang="en-US" sz="3600" dirty="0"/>
              <a:t> On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tia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yOz</a:t>
            </a:r>
            <a:r>
              <a:rPr lang="en-US" sz="3600" dirty="0"/>
              <a:t>)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 err="1"/>
              <a:t>Từ</a:t>
            </a:r>
            <a:r>
              <a:rPr lang="en-US" sz="3600" dirty="0"/>
              <a:t> (1) </a:t>
            </a:r>
            <a:r>
              <a:rPr lang="en-US" sz="3600" dirty="0" err="1"/>
              <a:t>và</a:t>
            </a:r>
            <a:r>
              <a:rPr lang="en-US" sz="3600" dirty="0"/>
              <a:t> (2) ta </a:t>
            </a:r>
            <a:r>
              <a:rPr lang="en-US" sz="3600" dirty="0" err="1"/>
              <a:t>có</a:t>
            </a:r>
            <a:r>
              <a:rPr lang="en-US" sz="3600" dirty="0"/>
              <a:t>: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 err="1"/>
              <a:t>mOz</a:t>
            </a:r>
            <a:r>
              <a:rPr lang="en-US" sz="3600" dirty="0"/>
              <a:t> + </a:t>
            </a:r>
            <a:r>
              <a:rPr lang="en-US" sz="3600" dirty="0" err="1"/>
              <a:t>nOz</a:t>
            </a:r>
            <a:r>
              <a:rPr lang="en-US" sz="3600" dirty="0"/>
              <a:t> =     .(</a:t>
            </a:r>
            <a:r>
              <a:rPr lang="en-US" sz="3600" dirty="0" err="1"/>
              <a:t>xOz</a:t>
            </a:r>
            <a:r>
              <a:rPr lang="en-US" sz="3600" dirty="0"/>
              <a:t> + </a:t>
            </a:r>
            <a:r>
              <a:rPr lang="en-US" sz="3600" dirty="0" err="1"/>
              <a:t>yOz</a:t>
            </a:r>
            <a:r>
              <a:rPr lang="en-US" sz="3600" dirty="0"/>
              <a:t>)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 err="1"/>
              <a:t>mOz</a:t>
            </a:r>
            <a:r>
              <a:rPr lang="en-US" sz="3600" dirty="0"/>
              <a:t> + </a:t>
            </a:r>
            <a:r>
              <a:rPr lang="en-US" sz="3600" dirty="0" err="1"/>
              <a:t>nOz</a:t>
            </a:r>
            <a:r>
              <a:rPr lang="en-US" sz="3600" dirty="0"/>
              <a:t> =    </a:t>
            </a:r>
            <a:r>
              <a:rPr lang="en-US" sz="3600" b="1" dirty="0"/>
              <a:t>.</a:t>
            </a:r>
            <a:r>
              <a:rPr lang="en-US" sz="3600" dirty="0"/>
              <a:t> 180</a:t>
            </a:r>
            <a:r>
              <a:rPr lang="en-US" sz="3600" baseline="30000" dirty="0"/>
              <a:t>0</a:t>
            </a:r>
            <a:r>
              <a:rPr lang="en-US" sz="3600" dirty="0"/>
              <a:t> (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xOz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yOz</a:t>
            </a:r>
            <a:r>
              <a:rPr lang="en-US" sz="3600" dirty="0"/>
              <a:t> </a:t>
            </a:r>
            <a:r>
              <a:rPr lang="en-US" sz="3600" dirty="0" err="1"/>
              <a:t>kề</a:t>
            </a:r>
            <a:r>
              <a:rPr lang="en-US" sz="3600" dirty="0"/>
              <a:t> </a:t>
            </a:r>
            <a:r>
              <a:rPr lang="en-US" sz="3600" dirty="0" err="1"/>
              <a:t>bù</a:t>
            </a:r>
            <a:r>
              <a:rPr lang="en-US" sz="3600" dirty="0"/>
              <a:t>)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 hay   </a:t>
            </a:r>
            <a:r>
              <a:rPr lang="en-US" sz="3600" dirty="0" err="1"/>
              <a:t>mOn</a:t>
            </a:r>
            <a:r>
              <a:rPr lang="en-US" sz="3600" dirty="0"/>
              <a:t> = 90</a:t>
            </a:r>
            <a:r>
              <a:rPr lang="en-US" sz="3600" baseline="30000" dirty="0"/>
              <a:t>0  </a:t>
            </a:r>
            <a:r>
              <a:rPr lang="en-US" sz="3600" dirty="0"/>
              <a:t>(</a:t>
            </a:r>
            <a:r>
              <a:rPr lang="en-US" sz="3600" dirty="0" err="1"/>
              <a:t>đpcm</a:t>
            </a:r>
            <a:r>
              <a:rPr lang="en-US" sz="3600" dirty="0"/>
              <a:t>)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372100" y="3314700"/>
          <a:ext cx="457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3">
                  <p:embed/>
                </p:oleObj>
              </mc:Choice>
              <mc:Fallback>
                <p:oleObj name="Equation" r:id="rId2" imgW="152334" imgH="393529" progId="Equation.3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314700"/>
                        <a:ext cx="457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329238" y="4457700"/>
          <a:ext cx="457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4457700"/>
                        <a:ext cx="457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6743700" y="6577013"/>
          <a:ext cx="457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6577013"/>
                        <a:ext cx="457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629400" y="7672388"/>
          <a:ext cx="457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7672388"/>
                        <a:ext cx="4572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3864770" y="4664870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3929063" y="3543300"/>
            <a:ext cx="850107" cy="1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5829300" y="3564733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5715000" y="4664870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3886200" y="6853238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5314950" y="6836570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7436645" y="6867526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8801100" y="6853238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5298282" y="7946233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5193507" y="9029701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8955882" y="7946233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10546557" y="7946233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5053012" y="914401"/>
            <a:ext cx="597695" cy="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3636170" y="914400"/>
            <a:ext cx="597693" cy="9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8052198" y="1446190"/>
            <a:ext cx="597693" cy="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8616553" y="2006973"/>
            <a:ext cx="597693" cy="9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3657601" y="2759870"/>
            <a:ext cx="597695" cy="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13780295" y="3581401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13530263" y="4664870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3886200" y="7979570"/>
            <a:ext cx="9144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5976259" y="1975759"/>
            <a:ext cx="6335486" cy="633548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6459134" y="1291003"/>
            <a:ext cx="5369739" cy="1369606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69" y="4974873"/>
            <a:ext cx="742950" cy="65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39" y="3457572"/>
            <a:ext cx="742950" cy="657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53" y="2871783"/>
            <a:ext cx="742950" cy="657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1" y="4114797"/>
            <a:ext cx="74295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93" y="5095191"/>
            <a:ext cx="742950" cy="657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4766580"/>
            <a:ext cx="742950" cy="657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507306" y="5009814"/>
            <a:ext cx="4423116" cy="54906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10326443" y="5452078"/>
            <a:ext cx="8109894" cy="4834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3287236" y="3141913"/>
            <a:ext cx="11713527" cy="1369606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TẬP LÀM THỦ MÔN</a:t>
            </a:r>
          </a:p>
        </p:txBody>
      </p:sp>
    </p:spTree>
    <p:extLst>
      <p:ext uri="{BB962C8B-B14F-4D97-AF65-F5344CB8AC3E}">
        <p14:creationId xmlns:p14="http://schemas.microsoft.com/office/powerpoint/2010/main" val="8676470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71293" y="4279405"/>
            <a:ext cx="13121357" cy="15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</a:rPr>
              <a:t>1. </a:t>
            </a:r>
            <a:r>
              <a:rPr lang="en-US" sz="4200" dirty="0" err="1">
                <a:solidFill>
                  <a:srgbClr val="FF0000"/>
                </a:solidFill>
              </a:rPr>
              <a:t>Hai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đường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thẳng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phân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biệt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cùng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vuông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góc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với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một</a:t>
            </a:r>
            <a:r>
              <a:rPr lang="en-US" sz="4200" dirty="0">
                <a:solidFill>
                  <a:srgbClr val="FF0000"/>
                </a:solidFill>
              </a:rPr>
              <a:t>                </a:t>
            </a:r>
            <a:r>
              <a:rPr lang="en-US" sz="4200" dirty="0" err="1">
                <a:solidFill>
                  <a:srgbClr val="FF0000"/>
                </a:solidFill>
              </a:rPr>
              <a:t>đường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thẳng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thứ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ba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thì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chúng</a:t>
            </a:r>
            <a:r>
              <a:rPr lang="en-US" sz="4200" dirty="0">
                <a:solidFill>
                  <a:srgbClr val="FF0000"/>
                </a:solidFill>
              </a:rPr>
              <a:t> song </a:t>
            </a:r>
            <a:r>
              <a:rPr lang="en-US" sz="4200" dirty="0" err="1">
                <a:solidFill>
                  <a:srgbClr val="FF0000"/>
                </a:solidFill>
              </a:rPr>
              <a:t>song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với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nhau</a:t>
            </a:r>
            <a:r>
              <a:rPr lang="en-US" sz="4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71292" y="5899585"/>
            <a:ext cx="12961440" cy="234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200" dirty="0">
                <a:solidFill>
                  <a:srgbClr val="FF0000"/>
                </a:solidFill>
              </a:rPr>
              <a:t>2. </a:t>
            </a:r>
            <a:r>
              <a:rPr lang="en-US" sz="4200" dirty="0" err="1">
                <a:solidFill>
                  <a:srgbClr val="FF0000"/>
                </a:solidFill>
              </a:rPr>
              <a:t>Một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đường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thẳng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vuông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góc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với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một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trong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hai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đường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thẳng</a:t>
            </a:r>
            <a:r>
              <a:rPr lang="en-US" sz="4200" dirty="0">
                <a:solidFill>
                  <a:srgbClr val="FF0000"/>
                </a:solidFill>
              </a:rPr>
              <a:t> song </a:t>
            </a:r>
            <a:r>
              <a:rPr lang="en-US" sz="4200" dirty="0" err="1">
                <a:solidFill>
                  <a:srgbClr val="FF0000"/>
                </a:solidFill>
              </a:rPr>
              <a:t>song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thì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nó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cũng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vuông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góc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với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đường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thẳng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kia</a:t>
            </a:r>
            <a:r>
              <a:rPr lang="en-US" sz="4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71294" y="8383860"/>
            <a:ext cx="13230708" cy="15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200" dirty="0">
                <a:solidFill>
                  <a:srgbClr val="FF0000"/>
                </a:solidFill>
              </a:rPr>
              <a:t>3. </a:t>
            </a:r>
            <a:r>
              <a:rPr lang="en-US" sz="4200" dirty="0" err="1">
                <a:solidFill>
                  <a:srgbClr val="FF0000"/>
                </a:solidFill>
              </a:rPr>
              <a:t>Hai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đường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thẳng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phân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biệt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cùng</a:t>
            </a:r>
            <a:r>
              <a:rPr lang="en-US" sz="4200" dirty="0">
                <a:solidFill>
                  <a:srgbClr val="FF0000"/>
                </a:solidFill>
              </a:rPr>
              <a:t> song </a:t>
            </a:r>
            <a:r>
              <a:rPr lang="en-US" sz="4200" dirty="0" err="1">
                <a:solidFill>
                  <a:srgbClr val="FF0000"/>
                </a:solidFill>
              </a:rPr>
              <a:t>song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với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một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đường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thẳng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thứ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ba</a:t>
            </a:r>
            <a:r>
              <a:rPr lang="en-US" sz="4200" dirty="0">
                <a:solidFill>
                  <a:srgbClr val="FF0000"/>
                </a:solidFill>
              </a:rPr>
              <a:t>  </a:t>
            </a:r>
            <a:r>
              <a:rPr lang="en-US" sz="4200" dirty="0" err="1">
                <a:solidFill>
                  <a:srgbClr val="FF0000"/>
                </a:solidFill>
              </a:rPr>
              <a:t>thì</a:t>
            </a:r>
            <a:r>
              <a:rPr lang="en-US" sz="4200" dirty="0">
                <a:solidFill>
                  <a:srgbClr val="FF0000"/>
                </a:solidFill>
              </a:rPr>
              <a:t>  </a:t>
            </a:r>
            <a:r>
              <a:rPr lang="en-US" sz="4200" dirty="0" err="1">
                <a:solidFill>
                  <a:srgbClr val="FF0000"/>
                </a:solidFill>
              </a:rPr>
              <a:t>chúng</a:t>
            </a:r>
            <a:r>
              <a:rPr lang="en-US" sz="4200" dirty="0">
                <a:solidFill>
                  <a:srgbClr val="FF0000"/>
                </a:solidFill>
              </a:rPr>
              <a:t> song </a:t>
            </a:r>
            <a:r>
              <a:rPr lang="en-US" sz="4200" dirty="0" err="1">
                <a:solidFill>
                  <a:srgbClr val="FF0000"/>
                </a:solidFill>
              </a:rPr>
              <a:t>song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với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nhau</a:t>
            </a:r>
            <a:r>
              <a:rPr lang="en-US" sz="4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091772" y="390972"/>
            <a:ext cx="3672408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200" dirty="0">
                <a:solidFill>
                  <a:srgbClr val="FF0000"/>
                </a:solidFill>
              </a:rPr>
              <a:t>KHỞI ĐỘNG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987316" y="1147056"/>
            <a:ext cx="1026114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200" dirty="0"/>
              <a:t>1. </a:t>
            </a:r>
            <a:r>
              <a:rPr lang="en-US" sz="4200" dirty="0" err="1"/>
              <a:t>Phát</a:t>
            </a:r>
            <a:r>
              <a:rPr lang="en-US" sz="4200" dirty="0"/>
              <a:t> </a:t>
            </a:r>
            <a:r>
              <a:rPr lang="en-US" sz="4200" dirty="0" err="1"/>
              <a:t>biểu</a:t>
            </a:r>
            <a:r>
              <a:rPr lang="en-US" sz="4200" dirty="0"/>
              <a:t> </a:t>
            </a:r>
            <a:r>
              <a:rPr lang="en-US" sz="4200" dirty="0" err="1"/>
              <a:t>tính</a:t>
            </a:r>
            <a:r>
              <a:rPr lang="en-US" sz="4200" dirty="0"/>
              <a:t> </a:t>
            </a:r>
            <a:r>
              <a:rPr lang="en-US" sz="4200" dirty="0" err="1"/>
              <a:t>chất</a:t>
            </a:r>
            <a:r>
              <a:rPr lang="en-US" sz="4200" dirty="0"/>
              <a:t> </a:t>
            </a:r>
            <a:r>
              <a:rPr lang="en-US" sz="4200" dirty="0" err="1"/>
              <a:t>hai</a:t>
            </a:r>
            <a:r>
              <a:rPr lang="en-US" sz="4200" dirty="0"/>
              <a:t> </a:t>
            </a:r>
            <a:r>
              <a:rPr lang="en-US" sz="4200" dirty="0" err="1"/>
              <a:t>góc</a:t>
            </a:r>
            <a:r>
              <a:rPr lang="en-US" sz="4200" dirty="0"/>
              <a:t> </a:t>
            </a:r>
            <a:r>
              <a:rPr lang="en-US" sz="4200" dirty="0" err="1"/>
              <a:t>đối</a:t>
            </a:r>
            <a:r>
              <a:rPr lang="en-US" sz="4200" dirty="0"/>
              <a:t> </a:t>
            </a:r>
            <a:r>
              <a:rPr lang="en-US" sz="4200" dirty="0" err="1"/>
              <a:t>đỉnh</a:t>
            </a:r>
            <a:r>
              <a:rPr lang="en-US" sz="4200" dirty="0"/>
              <a:t>?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527377" y="1903140"/>
            <a:ext cx="8368829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200" dirty="0">
                <a:solidFill>
                  <a:srgbClr val="FF0000"/>
                </a:solidFill>
              </a:rPr>
              <a:t>Hai </a:t>
            </a:r>
            <a:r>
              <a:rPr lang="en-US" sz="4200" dirty="0" err="1">
                <a:solidFill>
                  <a:srgbClr val="FF0000"/>
                </a:solidFill>
              </a:rPr>
              <a:t>góc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đối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đỉnh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thì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bằng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nhau</a:t>
            </a:r>
            <a:r>
              <a:rPr lang="en-US" sz="4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663280" y="2551212"/>
            <a:ext cx="14176920" cy="15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200" dirty="0"/>
              <a:t>2. </a:t>
            </a:r>
            <a:r>
              <a:rPr lang="en-US" sz="4200" dirty="0" err="1"/>
              <a:t>Phát</a:t>
            </a:r>
            <a:r>
              <a:rPr lang="en-US" sz="4200" dirty="0"/>
              <a:t> </a:t>
            </a:r>
            <a:r>
              <a:rPr lang="en-US" sz="4200" dirty="0" err="1"/>
              <a:t>biểu</a:t>
            </a:r>
            <a:r>
              <a:rPr lang="en-US" sz="4200" dirty="0"/>
              <a:t> </a:t>
            </a:r>
            <a:r>
              <a:rPr lang="en-US" sz="4200" dirty="0" err="1"/>
              <a:t>các</a:t>
            </a:r>
            <a:r>
              <a:rPr lang="en-US" sz="4200" dirty="0"/>
              <a:t> </a:t>
            </a:r>
            <a:r>
              <a:rPr lang="en-US" sz="4200" dirty="0" err="1"/>
              <a:t>tính</a:t>
            </a:r>
            <a:r>
              <a:rPr lang="en-US" sz="4200" dirty="0"/>
              <a:t> </a:t>
            </a:r>
            <a:r>
              <a:rPr lang="en-US" sz="4200" dirty="0" err="1"/>
              <a:t>chất</a:t>
            </a:r>
            <a:r>
              <a:rPr lang="en-US" sz="4200" dirty="0"/>
              <a:t> </a:t>
            </a:r>
            <a:r>
              <a:rPr lang="en-US" sz="4200" dirty="0" err="1"/>
              <a:t>về</a:t>
            </a:r>
            <a:r>
              <a:rPr lang="en-US" sz="4200" dirty="0"/>
              <a:t> </a:t>
            </a:r>
            <a:r>
              <a:rPr lang="en-US" sz="4200" dirty="0" err="1"/>
              <a:t>mối</a:t>
            </a:r>
            <a:r>
              <a:rPr lang="en-US" sz="4200" dirty="0"/>
              <a:t> </a:t>
            </a:r>
            <a:r>
              <a:rPr lang="en-US" sz="4200" dirty="0" err="1"/>
              <a:t>quan</a:t>
            </a:r>
            <a:r>
              <a:rPr lang="en-US" sz="4200" dirty="0"/>
              <a:t> </a:t>
            </a:r>
            <a:r>
              <a:rPr lang="en-US" sz="4200" dirty="0" err="1"/>
              <a:t>hệ</a:t>
            </a:r>
            <a:r>
              <a:rPr lang="en-US" sz="4200" dirty="0"/>
              <a:t> </a:t>
            </a:r>
            <a:r>
              <a:rPr lang="en-US" sz="4200" dirty="0" err="1"/>
              <a:t>giữa</a:t>
            </a:r>
            <a:r>
              <a:rPr lang="en-US" sz="4200" dirty="0"/>
              <a:t> </a:t>
            </a:r>
            <a:r>
              <a:rPr lang="en-US" sz="4200" dirty="0" err="1"/>
              <a:t>tính</a:t>
            </a:r>
            <a:r>
              <a:rPr lang="en-US" sz="4200" dirty="0"/>
              <a:t> </a:t>
            </a:r>
            <a:r>
              <a:rPr lang="en-US" sz="4200" dirty="0" err="1"/>
              <a:t>vuông</a:t>
            </a:r>
            <a:r>
              <a:rPr lang="en-US" sz="4200" dirty="0"/>
              <a:t> </a:t>
            </a:r>
            <a:r>
              <a:rPr lang="en-US" sz="4200" dirty="0" err="1"/>
              <a:t>góc</a:t>
            </a:r>
            <a:r>
              <a:rPr lang="en-US" sz="4200" dirty="0"/>
              <a:t> </a:t>
            </a:r>
            <a:r>
              <a:rPr lang="en-US" sz="4200" dirty="0" err="1"/>
              <a:t>và</a:t>
            </a:r>
            <a:r>
              <a:rPr lang="en-US" sz="4200" dirty="0"/>
              <a:t> song </a:t>
            </a:r>
            <a:r>
              <a:rPr lang="en-US" sz="4200" dirty="0" err="1"/>
              <a:t>song</a:t>
            </a:r>
            <a:r>
              <a:rPr lang="en-US" sz="4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30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0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18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9" y="1805480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>
                <a:solidFill>
                  <a:schemeClr val="tx1"/>
                </a:solidFill>
                <a:latin typeface="Arial" charset="0"/>
              </a:rPr>
              <a:t>Một khẳng định được suy ra từ những </a:t>
            </a:r>
            <a:r>
              <a:rPr lang="en-US" altLang="vi-VN" sz="3600">
                <a:solidFill>
                  <a:schemeClr val="tx1"/>
                </a:solidFill>
                <a:latin typeface="Tahoma" pitchFamily="34" charset="0"/>
              </a:rPr>
              <a:t>khẳng định được coi là </a:t>
            </a:r>
            <a:r>
              <a:rPr lang="en-US" altLang="vi-VN" sz="3600">
                <a:solidFill>
                  <a:schemeClr val="tx1"/>
                </a:solidFill>
                <a:latin typeface="Arial" charset="0"/>
              </a:rPr>
              <a:t>đúng thì gọi là gì?</a:t>
            </a: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Định nghĩa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Tiên đề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Định lí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. Cả 3 đáp án trên đều đúng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18" y="19793"/>
            <a:ext cx="4334632" cy="2121593"/>
          </a:xfrm>
          <a:prstGeom prst="rect">
            <a:avLst/>
          </a:prstGeom>
        </p:spPr>
      </p:pic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Phần </a:t>
            </a:r>
            <a:r>
              <a:rPr lang="en-US">
                <a:hlinkClick r:id="rId12" action="ppaction://hlinksldjump"/>
              </a:rPr>
              <a:t>thưởng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88" y="1244172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21" y="1892471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vi-VN" sz="2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vuông góc với một trong hai đường thẳng song song thì nó vuông góc với đường thẳng kia</a:t>
            </a:r>
            <a:r>
              <a:rPr lang="en-US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có GT, KL là:</a:t>
            </a:r>
            <a:endParaRPr lang="en-US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fontAlgn="t"/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sz="3200"/>
              <a:t> </a:t>
            </a:r>
            <a:endParaRPr lang="vi-VN" sz="3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en-US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vi-VN" sz="3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2" y="183377"/>
            <a:ext cx="4334632" cy="2121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421874"/>
                  </p:ext>
                </p:extLst>
              </p:nvPr>
            </p:nvGraphicFramePr>
            <p:xfrm>
              <a:off x="10820401" y="8826896"/>
              <a:ext cx="5763442" cy="13030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19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436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421874"/>
                  </p:ext>
                </p:extLst>
              </p:nvPr>
            </p:nvGraphicFramePr>
            <p:xfrm>
              <a:off x="10820401" y="8826896"/>
              <a:ext cx="5763442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19770"/>
                    <a:gridCol w="4043672"/>
                  </a:tblGrid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2"/>
                          <a:stretch>
                            <a:fillRect l="-42534" t="-917" r="-151" b="-121101"/>
                          </a:stretch>
                        </a:blipFill>
                      </a:tcPr>
                    </a:tc>
                  </a:tr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2"/>
                          <a:stretch>
                            <a:fillRect l="-42534" t="-101852" r="-151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01211"/>
                  </p:ext>
                </p:extLst>
              </p:nvPr>
            </p:nvGraphicFramePr>
            <p:xfrm>
              <a:off x="10675755" y="7265888"/>
              <a:ext cx="5523258" cy="13144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01211"/>
                  </p:ext>
                </p:extLst>
              </p:nvPr>
            </p:nvGraphicFramePr>
            <p:xfrm>
              <a:off x="10675755" y="7265888"/>
              <a:ext cx="5523258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2"/>
                    <a:gridCol w="3875156"/>
                  </a:tblGrid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3"/>
                          <a:stretch>
                            <a:fillRect l="-42453" t="-917" r="-157" b="-121101"/>
                          </a:stretch>
                        </a:blipFill>
                      </a:tcPr>
                    </a:tc>
                  </a:tr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3"/>
                          <a:stretch>
                            <a:fillRect l="-42453" t="-101852" r="-157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073320"/>
                  </p:ext>
                </p:extLst>
              </p:nvPr>
            </p:nvGraphicFramePr>
            <p:xfrm>
              <a:off x="880110" y="7352866"/>
              <a:ext cx="4950882" cy="11620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3616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3616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073320"/>
                  </p:ext>
                </p:extLst>
              </p:nvPr>
            </p:nvGraphicFramePr>
            <p:xfrm>
              <a:off x="880110" y="7352866"/>
              <a:ext cx="4950882" cy="11620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4"/>
                  </a:tblGrid>
                  <a:tr h="581025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4"/>
                          <a:stretch>
                            <a:fillRect l="-42632" b="-137500"/>
                          </a:stretch>
                        </a:blipFill>
                      </a:tcPr>
                    </a:tc>
                  </a:tr>
                  <a:tr h="581025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443387"/>
                  </p:ext>
                </p:extLst>
              </p:nvPr>
            </p:nvGraphicFramePr>
            <p:xfrm>
              <a:off x="1295400" y="8933879"/>
              <a:ext cx="5486402" cy="11947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443387"/>
                  </p:ext>
                </p:extLst>
              </p:nvPr>
            </p:nvGraphicFramePr>
            <p:xfrm>
              <a:off x="1295400" y="8933879"/>
              <a:ext cx="5486402" cy="11947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4"/>
                    <a:gridCol w="3849298"/>
                  </a:tblGrid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5"/>
                          <a:stretch>
                            <a:fillRect l="-42789" t="-1020" b="-134694"/>
                          </a:stretch>
                        </a:blipFill>
                      </a:tcPr>
                    </a:tc>
                  </a:tr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160020" y="4762500"/>
            <a:ext cx="144018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Phần </a:t>
            </a:r>
            <a:r>
              <a:rPr lang="en-US">
                <a:hlinkClick r:id="rId16" action="ppaction://hlinksldjump"/>
              </a:rPr>
              <a:t>thưởng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4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31" y="1967192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75572" y="5580992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kumimoji="1" lang="en-US" altLang="vi-VN" sz="3200">
                <a:solidFill>
                  <a:srgbClr val="FF0000"/>
                </a:solidFill>
                <a:latin typeface="Times New Roman" pitchFamily="18" charset="0"/>
              </a:rPr>
              <a:t> Định lí: “Nếu một đường thẳng cắt hai đường thẳng song song thì hai góc so le trong bằng nhau” có </a:t>
            </a:r>
            <a:r>
              <a:rPr kumimoji="1" lang="en-US" altLang="vi-VN" sz="3200">
                <a:solidFill>
                  <a:srgbClr val="002060"/>
                </a:solidFill>
                <a:latin typeface="Times New Roman" pitchFamily="18" charset="0"/>
              </a:rPr>
              <a:t>Giả thiết </a:t>
            </a:r>
            <a:r>
              <a:rPr kumimoji="1" lang="en-US" altLang="vi-VN" sz="3200">
                <a:solidFill>
                  <a:srgbClr val="FF0000"/>
                </a:solidFill>
                <a:latin typeface="Times New Roman" pitchFamily="18" charset="0"/>
              </a:rPr>
              <a:t>là:</a:t>
            </a:r>
            <a:endParaRPr lang="vi-VN" sz="3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75572" y="7138741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một đường thẳng cắt hai đường thẳng song song 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hai góc so le trong bằng nhau”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một đường thẳng cắt hai đường thẳng song song thì hai góc so le trong bằng nhau”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D. </a:t>
            </a:r>
            <a:r>
              <a:rPr lang="en-US" sz="3200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“Nếu một đường thẳng cắt hai đường thẳng”</a:t>
            </a:r>
            <a:endParaRPr lang="vi-VN" sz="3200" noProof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Phần </a:t>
            </a:r>
            <a:r>
              <a:rPr lang="en-US">
                <a:solidFill>
                  <a:schemeClr val="tx1"/>
                </a:solidFill>
                <a:hlinkClick r:id="rId10" action="ppaction://hlinksldjump"/>
              </a:rPr>
              <a:t>thưởng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62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60" y="1144940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1" y="1943089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>
              <a:defRPr/>
            </a:pPr>
            <a:r>
              <a:rPr lang="vi-VN" sz="45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 định lí là:</a:t>
            </a:r>
            <a:endParaRPr lang="vi-VN" sz="45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hình vẽ để suy ra kết luận</a:t>
            </a:r>
            <a:endParaRPr lang="vi-VN" sz="2800" noProof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81790" y="8712573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1"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lập luận để từ giả thiết và những khẳng định đúng đã biết để suy ra kết luận</a:t>
            </a:r>
            <a:endParaRPr lang="vi-VN" sz="28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kumimoji="1"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lập luận để từ kết luận và những khẳng định đúng đã biết để suy ra giả thiết</a:t>
            </a:r>
            <a:endParaRPr lang="vi-VN" sz="2800" noProof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4" y="8712573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đo đạc trực tiếp để dẫn đến kết luận</a:t>
            </a:r>
            <a:endParaRPr lang="vi-VN" sz="28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52" y="494881"/>
            <a:ext cx="4334632" cy="2121593"/>
          </a:xfrm>
          <a:prstGeom prst="rect">
            <a:avLst/>
          </a:prstGeom>
        </p:spPr>
      </p:pic>
      <p:sp>
        <p:nvSpPr>
          <p:cNvPr id="2" name="Rectangle 1">
            <a:hlinkClick r:id="rId12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Phần thưởng</a:t>
            </a:r>
          </a:p>
        </p:txBody>
      </p:sp>
    </p:spTree>
    <p:extLst>
      <p:ext uri="{BB962C8B-B14F-4D97-AF65-F5344CB8AC3E}">
        <p14:creationId xmlns:p14="http://schemas.microsoft.com/office/powerpoint/2010/main" val="32511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07083 -0.2383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1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75 -0.3866 L 0.0875 -0.21785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11667 -0.216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08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-0.04167 -0.314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09583 -0.23838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1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4400" y="1558317"/>
            <a:ext cx="10134600" cy="1527783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4" name="Group 4"/>
          <p:cNvGrpSpPr/>
          <p:nvPr/>
        </p:nvGrpSpPr>
        <p:grpSpPr>
          <a:xfrm>
            <a:off x="12057225" y="4055062"/>
            <a:ext cx="5202078" cy="5188076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3" y="4055062"/>
            <a:ext cx="5202078" cy="5188076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1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1" y="4055062"/>
            <a:ext cx="5202078" cy="5188076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724400" y="2117935"/>
            <a:ext cx="101346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2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9" y="5679602"/>
            <a:ext cx="4009202" cy="18928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2"/>
            <a:ext cx="4605640" cy="18928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2" y="5679602"/>
            <a:ext cx="4605640" cy="18928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4369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10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8126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7" y="1257300"/>
            <a:ext cx="15754350" cy="350865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8" cy="3790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5176978"/>
            <a:ext cx="1406978" cy="1289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4"/>
            <a:ext cx="10632440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9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3009901"/>
            <a:ext cx="10668000" cy="3442699"/>
          </a:xfrm>
          <a:prstGeom prst="rect">
            <a:avLst/>
          </a:prstGeom>
          <a:noFill/>
        </p:spPr>
        <p:txBody>
          <a:bodyPr lIns="163283" tIns="81642" rIns="163283" bIns="81642">
            <a:spAutoFit/>
          </a:bodyPr>
          <a:lstStyle/>
          <a:p>
            <a:pPr algn="ctr" eaLnBrk="1" hangingPunct="1">
              <a:defRPr/>
            </a:pPr>
            <a:r>
              <a:rPr lang="en-US" sz="71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 thưởng của bạn là 1 tràng pháo tay thật to của cả lớp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304800" y="9240716"/>
            <a:ext cx="1066800" cy="5715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304802" y="7277101"/>
            <a:ext cx="16078200" cy="2535116"/>
            <a:chOff x="-3822" y="4600319"/>
            <a:chExt cx="12269297" cy="1571594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74222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9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1147661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8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HDVN</a:t>
            </a:r>
          </a:p>
        </p:txBody>
      </p:sp>
    </p:spTree>
    <p:extLst>
      <p:ext uri="{BB962C8B-B14F-4D97-AF65-F5344CB8AC3E}">
        <p14:creationId xmlns:p14="http://schemas.microsoft.com/office/powerpoint/2010/main" val="277052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0010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62000" y="571500"/>
            <a:ext cx="15697200" cy="204543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11 - BÀI 11: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 VÀ CHỨNG MINH ĐỊNH 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</a:p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3695701"/>
            <a:ext cx="10210800" cy="230832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Mục tiêu của bài: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Nhận biết một định lí, giả thiết, kết luận của định lí.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Làm quen với chứng minh định lí.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164" y="552450"/>
            <a:ext cx="16268700" cy="91821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842459" y="91668"/>
            <a:ext cx="9143848" cy="692495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Định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4" y="1104900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2416" y="1435053"/>
            <a:ext cx="2398382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078853" y="495300"/>
                <a:ext cx="11430000" cy="2793070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39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3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53" y="495300"/>
                <a:ext cx="11430000" cy="2793070"/>
              </a:xfrm>
              <a:prstGeom prst="rect">
                <a:avLst/>
              </a:prstGeom>
              <a:blipFill>
                <a:blip r:embed="rId3"/>
                <a:stretch>
                  <a:fillRect l="-1813" r="-1813" b="-4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8534400" y="2716414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601200" y="2484454"/>
            <a:ext cx="4002328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3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92214" y="6113968"/>
            <a:ext cx="10134600" cy="692495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6" y="5197776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811143" y="5748565"/>
            <a:ext cx="533400" cy="2295070"/>
          </a:xfrm>
          <a:prstGeom prst="rightBrace">
            <a:avLst>
              <a:gd name="adj1" fmla="val 61666"/>
              <a:gd name="adj2" fmla="val 51285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7161" y="7295632"/>
            <a:ext cx="2129602" cy="692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95776" y="7235653"/>
            <a:ext cx="2129602" cy="692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7616" y="8552886"/>
            <a:ext cx="3208691" cy="692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22924" y="8508136"/>
            <a:ext cx="4200069" cy="692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276931" y="8032877"/>
            <a:ext cx="304875" cy="52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1998195" y="7988127"/>
            <a:ext cx="324764" cy="52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6ABBA23-04F6-50CF-143E-B62B7298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03285"/>
            <a:ext cx="145987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A6875B78-2EB4-C0E4-CA38-7E22DEAF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32263"/>
            <a:ext cx="137002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(GT):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(KL):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A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8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8482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4793" y="3057382"/>
            <a:ext cx="13999350" cy="459356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3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495" indent="-57149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Phần giữa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vi-VN" sz="3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</a:t>
            </a:r>
            <a:r>
              <a:rPr lang="vi-VN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</a:t>
            </a:r>
            <a:r>
              <a:rPr lang="en-US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(GT) </a:t>
            </a:r>
            <a:r>
              <a:rPr lang="vi-VN" sz="390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định lí.</a:t>
            </a:r>
          </a:p>
          <a:p>
            <a:pPr marL="571495" indent="-57149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Phần sau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vi-VN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en-US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(KL)</a:t>
            </a:r>
            <a:r>
              <a:rPr lang="vi-VN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1" y="1374508"/>
            <a:ext cx="1404586" cy="1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25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60477" y="1135974"/>
            <a:ext cx="14870830" cy="191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371600">
              <a:lnSpc>
                <a:spcPct val="150000"/>
              </a:lnSpc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60477" y="3291546"/>
            <a:ext cx="14967046" cy="191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371600">
              <a:lnSpc>
                <a:spcPct val="150000"/>
              </a:lnSpc>
              <a:spcBef>
                <a:spcPct val="50000"/>
              </a:spcBef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60477" y="5273378"/>
            <a:ext cx="14967046" cy="191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371600">
              <a:lnSpc>
                <a:spcPct val="150000"/>
              </a:lnSpc>
              <a:spcBef>
                <a:spcPct val="50000"/>
              </a:spcBef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3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1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62001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9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3" y="1208157"/>
            <a:ext cx="246583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2" y="2484161"/>
            <a:ext cx="6470780" cy="424731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ardrop 19"/>
          <p:cNvSpPr/>
          <p:nvPr/>
        </p:nvSpPr>
        <p:spPr>
          <a:xfrm>
            <a:off x="8536799" y="1382643"/>
            <a:ext cx="560458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90" y="1028702"/>
            <a:ext cx="7171368" cy="258532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</p:txBody>
      </p:sp>
      <p:sp>
        <p:nvSpPr>
          <p:cNvPr id="22" name="Teardrop 21"/>
          <p:cNvSpPr/>
          <p:nvPr/>
        </p:nvSpPr>
        <p:spPr>
          <a:xfrm>
            <a:off x="8536797" y="3908445"/>
            <a:ext cx="560458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90" y="3511368"/>
            <a:ext cx="7171368" cy="175432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75432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9" y="7128383"/>
            <a:ext cx="8868150" cy="23373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856616" y="1208157"/>
            <a:ext cx="0" cy="825761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9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2657460" y="0"/>
            <a:ext cx="13344540" cy="3067050"/>
          </a:xfrm>
          <a:prstGeom prst="cloudCallout">
            <a:avLst>
              <a:gd name="adj1" fmla="val -42157"/>
              <a:gd name="adj2" fmla="val -437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265372" y="5203350"/>
            <a:ext cx="12344400" cy="1560330"/>
          </a:xfrm>
          <a:prstGeom prst="cloudCallout">
            <a:avLst>
              <a:gd name="adj1" fmla="val -50744"/>
              <a:gd name="adj2" fmla="val -7560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minh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họa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định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trên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giả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luận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bằng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hiệu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en-US" sz="36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8900" y="3067051"/>
            <a:ext cx="12887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200" dirty="0" err="1">
                <a:solidFill>
                  <a:srgbClr val="FF0000"/>
                </a:solidFill>
                <a:latin typeface="Arial" charset="0"/>
              </a:rPr>
              <a:t>Giả</a:t>
            </a:r>
            <a:r>
              <a:rPr lang="en-US" sz="4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4200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Hai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đường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thẳng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phân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biệt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cùng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song song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với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một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đường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thẳng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thứ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ba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4200" i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420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rgbClr val="FF0000"/>
                </a:solidFill>
                <a:latin typeface="Arial" charset="0"/>
              </a:rPr>
              <a:t>luận</a:t>
            </a:r>
            <a:r>
              <a:rPr lang="en-US" sz="4200" i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chúng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song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song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với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4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nhau</a:t>
            </a:r>
            <a:endParaRPr lang="en-US" sz="42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200400" y="6763680"/>
            <a:ext cx="5943600" cy="3200400"/>
            <a:chOff x="384" y="2592"/>
            <a:chExt cx="2496" cy="1344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384" y="2592"/>
              <a:ext cx="2496" cy="1344"/>
              <a:chOff x="384" y="2592"/>
              <a:chExt cx="2496" cy="1344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384" y="3504"/>
                <a:ext cx="2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0" y="2880"/>
              <a:ext cx="43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4800"/>
                <a:t>GT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80" y="3571"/>
              <a:ext cx="39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4800"/>
                <a:t>KL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0008097" y="6777148"/>
            <a:ext cx="5186363" cy="2678907"/>
            <a:chOff x="3390" y="2218"/>
            <a:chExt cx="2178" cy="1125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3456" y="2544"/>
              <a:ext cx="2112" cy="768"/>
              <a:chOff x="3456" y="2544"/>
              <a:chExt cx="2112" cy="768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3456" y="2544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390" y="2218"/>
              <a:ext cx="22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4800" i="1"/>
                <a:t>a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408" y="2707"/>
              <a:ext cx="22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4800" i="1"/>
                <a:t>b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408" y="2994"/>
              <a:ext cx="20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4800" i="1"/>
                <a:t>c</a:t>
              </a:r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329238" y="7087716"/>
            <a:ext cx="15215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a // c</a:t>
            </a:r>
          </a:p>
          <a:p>
            <a:r>
              <a:rPr lang="en-US" sz="4800" dirty="0">
                <a:solidFill>
                  <a:srgbClr val="FF0000"/>
                </a:solidFill>
              </a:rPr>
              <a:t>b // c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255568" y="9139945"/>
            <a:ext cx="1556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a // b</a:t>
            </a:r>
          </a:p>
        </p:txBody>
      </p:sp>
    </p:spTree>
    <p:extLst>
      <p:ext uri="{BB962C8B-B14F-4D97-AF65-F5344CB8AC3E}">
        <p14:creationId xmlns:p14="http://schemas.microsoft.com/office/powerpoint/2010/main" val="7510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1644</Words>
  <Application>Microsoft Office PowerPoint</Application>
  <PresentationFormat>Custom</PresentationFormat>
  <Paragraphs>200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Franklin Gothic Medium</vt:lpstr>
      <vt:lpstr>Times New Roman</vt:lpstr>
      <vt:lpstr>Franklin Gothic Book</vt:lpstr>
      <vt:lpstr>Cambria Math</vt:lpstr>
      <vt:lpstr>Calibri</vt:lpstr>
      <vt:lpstr>Arial</vt:lpstr>
      <vt:lpstr>Wingdings</vt:lpstr>
      <vt:lpstr>Tahoma</vt:lpstr>
      <vt:lpstr>Angles</vt:lpstr>
      <vt:lpstr>1_Angles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44</cp:revision>
  <dcterms:created xsi:type="dcterms:W3CDTF">2006-08-16T00:00:00Z</dcterms:created>
  <dcterms:modified xsi:type="dcterms:W3CDTF">2025-11-09T16:55:52Z</dcterms:modified>
  <dc:identifier>DAFARKD_w7U</dc:identifier>
</cp:coreProperties>
</file>