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479" r:id="rId3"/>
    <p:sldId id="480" r:id="rId4"/>
    <p:sldId id="591" r:id="rId5"/>
    <p:sldId id="487" r:id="rId6"/>
    <p:sldId id="484" r:id="rId7"/>
    <p:sldId id="485" r:id="rId8"/>
    <p:sldId id="547" r:id="rId9"/>
    <p:sldId id="592" r:id="rId10"/>
    <p:sldId id="481" r:id="rId11"/>
    <p:sldId id="486" r:id="rId12"/>
    <p:sldId id="593" r:id="rId13"/>
    <p:sldId id="506" r:id="rId14"/>
    <p:sldId id="259" r:id="rId15"/>
    <p:sldId id="266" r:id="rId16"/>
    <p:sldId id="507" r:id="rId17"/>
    <p:sldId id="262" r:id="rId18"/>
    <p:sldId id="265" r:id="rId19"/>
    <p:sldId id="508" r:id="rId20"/>
    <p:sldId id="488"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24/12/2025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9C81C-C8D4-4FD3-AE20-D8982E16F603}" type="datetimeFigureOut">
              <a:rPr lang="en-SG" smtClean="0"/>
              <a:t>24/12/2025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DC39C81C-C8D4-4FD3-AE20-D8982E16F603}" type="datetimeFigureOut">
              <a:rPr lang="en-SG" smtClean="0"/>
              <a:t>24/12/2025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DC39C81C-C8D4-4FD3-AE20-D8982E16F603}" type="datetimeFigureOut">
              <a:rPr lang="en-SG" smtClean="0"/>
              <a:t>24/12/2025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DC39C81C-C8D4-4FD3-AE20-D8982E16F603}" type="datetimeFigureOut">
              <a:rPr lang="en-SG" smtClean="0"/>
              <a:t>24/12/2025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C81C-C8D4-4FD3-AE20-D8982E16F603}" type="datetimeFigureOut">
              <a:rPr lang="en-SG" smtClean="0"/>
              <a:t>24/12/2025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9C81C-C8D4-4FD3-AE20-D8982E16F603}" type="datetimeFigureOut">
              <a:rPr lang="en-SG" smtClean="0"/>
              <a:t>24/12/2025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9C81C-C8D4-4FD3-AE20-D8982E16F603}" type="datetimeFigureOut">
              <a:rPr lang="en-SG" smtClean="0"/>
              <a:t>24/12/2025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24/12/2025</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528" y="4125811"/>
            <a:ext cx="1803112" cy="2495056"/>
          </a:xfrm>
          <a:prstGeom prst="rect">
            <a:avLst/>
          </a:prstGeom>
        </p:spPr>
      </p:pic>
      <p:sp>
        <p:nvSpPr>
          <p:cNvPr id="9" name="TextBox 8"/>
          <p:cNvSpPr txBox="1"/>
          <p:nvPr/>
        </p:nvSpPr>
        <p:spPr>
          <a:xfrm>
            <a:off x="449508" y="178542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12</a:t>
            </a:r>
          </a:p>
          <a:p>
            <a:pPr algn="ctr"/>
            <a:r>
              <a:rPr lang="en-US" sz="7200" b="1" dirty="0">
                <a:latin typeface="Cambria" panose="02040503050406030204" pitchFamily="18" charset="0"/>
                <a:ea typeface="Cambria" panose="02040503050406030204" pitchFamily="18" charset="0"/>
              </a:rPr>
              <a:t>TẾ BÀO – ĐƠN VỊ CƠ SỞ CỦA SỰ SỐNG</a:t>
            </a:r>
            <a:endParaRPr lang="en-US" sz="8800" b="1"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5198" b="100000" l="1625" r="99500">
                        <a14:foregroundMark x1="37125" y1="60291" x2="36375" y2="60291"/>
                        <a14:foregroundMark x1="65750" y1="73597" x2="65750" y2="73597"/>
                        <a14:foregroundMark x1="65750" y1="73597" x2="36250" y2="59875"/>
                        <a14:foregroundMark x1="38125" y1="75884" x2="38125" y2="75884"/>
                        <a14:foregroundMark x1="38375" y1="76299" x2="50375" y2="66944"/>
                        <a14:foregroundMark x1="71250" y1="70062" x2="71250" y2="70062"/>
                        <a14:foregroundMark x1="94500" y1="51975" x2="94500" y2="51975"/>
                        <a14:foregroundMark x1="94500" y1="51975" x2="71500" y2="70894"/>
                        <a14:foregroundMark x1="72625" y1="48441" x2="72625" y2="48441"/>
                        <a14:foregroundMark x1="92125" y1="75884" x2="92125" y2="75884"/>
                        <a14:foregroundMark x1="72625" y1="49064" x2="92375" y2="76299"/>
                        <a14:foregroundMark x1="82375" y1="63410" x2="82375" y2="63410"/>
                        <a14:foregroundMark x1="81875" y1="39709" x2="81875" y2="39709"/>
                        <a14:foregroundMark x1="81875" y1="39709" x2="82375" y2="64449"/>
                      </a14:backgroundRemoval>
                    </a14:imgEffect>
                  </a14:imgLayer>
                </a14:imgProps>
              </a:ext>
              <a:ext uri="{28A0092B-C50C-407E-A947-70E740481C1C}">
                <a14:useLocalDpi xmlns:a14="http://schemas.microsoft.com/office/drawing/2010/main" val="0"/>
              </a:ext>
            </a:extLst>
          </a:blip>
          <a:stretch>
            <a:fillRect/>
          </a:stretch>
        </p:blipFill>
        <p:spPr>
          <a:xfrm>
            <a:off x="-678251" y="-160079"/>
            <a:ext cx="4287998" cy="2578159"/>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2198" r="100000">
                        <a14:backgroundMark x1="47253" y1="2717" x2="47253" y2="2717"/>
                        <a14:backgroundMark x1="56410" y1="14130" x2="56410" y2="14130"/>
                        <a14:backgroundMark x1="71429" y1="1630" x2="71429" y2="1630"/>
                      </a14:backgroundRemoval>
                    </a14:imgEffect>
                  </a14:imgLayer>
                </a14:imgProps>
              </a:ext>
              <a:ext uri="{28A0092B-C50C-407E-A947-70E740481C1C}">
                <a14:useLocalDpi xmlns:a14="http://schemas.microsoft.com/office/drawing/2010/main" val="0"/>
              </a:ext>
            </a:extLst>
          </a:blip>
          <a:stretch>
            <a:fillRect/>
          </a:stretch>
        </p:blipFill>
        <p:spPr>
          <a:xfrm>
            <a:off x="8444547" y="454657"/>
            <a:ext cx="3557537" cy="2397754"/>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100000"/>
                    </a14:imgEffect>
                  </a14:imgLayer>
                </a14:imgProps>
              </a:ext>
              <a:ext uri="{28A0092B-C50C-407E-A947-70E740481C1C}">
                <a14:useLocalDpi xmlns:a14="http://schemas.microsoft.com/office/drawing/2010/main" val="0"/>
              </a:ext>
            </a:extLst>
          </a:blip>
          <a:stretch>
            <a:fillRect/>
          </a:stretch>
        </p:blipFill>
        <p:spPr>
          <a:xfrm>
            <a:off x="8863135" y="3751594"/>
            <a:ext cx="3138949" cy="2092633"/>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897159" y="4517264"/>
            <a:ext cx="793591" cy="793591"/>
          </a:xfrm>
          <a:prstGeom prst="rect">
            <a:avLst/>
          </a:prstGeom>
        </p:spPr>
      </p:pic>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862" y="714375"/>
            <a:ext cx="4877938" cy="3494647"/>
          </a:xfrm>
          <a:prstGeom prst="rect">
            <a:avLst/>
          </a:prstGeom>
        </p:spPr>
      </p:pic>
      <p:pic>
        <p:nvPicPr>
          <p:cNvPr id="3" name="Picture 2"/>
          <p:cNvPicPr>
            <a:picLocks noChangeAspect="1"/>
          </p:cNvPicPr>
          <p:nvPr/>
        </p:nvPicPr>
        <p:blipFill>
          <a:blip r:embed="rId3"/>
          <a:stretch>
            <a:fillRect/>
          </a:stretch>
        </p:blipFill>
        <p:spPr>
          <a:xfrm>
            <a:off x="5905501" y="208432"/>
            <a:ext cx="6031252" cy="4609377"/>
          </a:xfrm>
          <a:prstGeom prst="rect">
            <a:avLst/>
          </a:prstGeom>
        </p:spPr>
      </p:pic>
      <p:pic>
        <p:nvPicPr>
          <p:cNvPr id="4" name="Picture 3"/>
          <p:cNvPicPr>
            <a:picLocks noChangeAspect="1"/>
          </p:cNvPicPr>
          <p:nvPr/>
        </p:nvPicPr>
        <p:blipFill>
          <a:blip r:embed="rId4"/>
          <a:stretch>
            <a:fillRect/>
          </a:stretch>
        </p:blipFill>
        <p:spPr>
          <a:xfrm>
            <a:off x="2213584" y="4209022"/>
            <a:ext cx="4425341" cy="2440546"/>
          </a:xfrm>
          <a:prstGeom prst="rect">
            <a:avLst/>
          </a:prstGeom>
        </p:spPr>
      </p:pic>
      <p:sp>
        <p:nvSpPr>
          <p:cNvPr id="9" name="TextBox 8"/>
          <p:cNvSpPr txBox="1"/>
          <p:nvPr/>
        </p:nvSpPr>
        <p:spPr>
          <a:xfrm>
            <a:off x="696304" y="336203"/>
            <a:ext cx="1933575" cy="461665"/>
          </a:xfrm>
          <a:prstGeom prst="rect">
            <a:avLst/>
          </a:prstGeom>
          <a:solidFill>
            <a:srgbClr val="FFC000"/>
          </a:solidFill>
        </p:spPr>
        <p:txBody>
          <a:bodyPr wrap="square" rtlCol="0">
            <a:spAutoFit/>
          </a:bodyPr>
          <a:lstStyle/>
          <a:p>
            <a:pPr algn="ctr"/>
            <a:r>
              <a:rPr lang="en-SG" sz="2400" b="1" dirty="0">
                <a:solidFill>
                  <a:srgbClr val="FF0000"/>
                </a:solidFill>
              </a:rPr>
              <a:t>TB ĐỘNG VẬT</a:t>
            </a:r>
          </a:p>
        </p:txBody>
      </p:sp>
      <p:sp>
        <p:nvSpPr>
          <p:cNvPr id="10" name="TextBox 9"/>
          <p:cNvSpPr txBox="1"/>
          <p:nvPr/>
        </p:nvSpPr>
        <p:spPr>
          <a:xfrm>
            <a:off x="9516454" y="4785543"/>
            <a:ext cx="1933575" cy="461665"/>
          </a:xfrm>
          <a:prstGeom prst="rect">
            <a:avLst/>
          </a:prstGeom>
          <a:solidFill>
            <a:srgbClr val="FFC000"/>
          </a:solidFill>
        </p:spPr>
        <p:txBody>
          <a:bodyPr wrap="square" rtlCol="0">
            <a:spAutoFit/>
          </a:bodyPr>
          <a:lstStyle/>
          <a:p>
            <a:pPr algn="ctr"/>
            <a:r>
              <a:rPr lang="en-SG" sz="2400" b="1" dirty="0">
                <a:solidFill>
                  <a:srgbClr val="00B050"/>
                </a:solidFill>
              </a:rPr>
              <a:t>TB THỰC VẬT</a:t>
            </a:r>
          </a:p>
        </p:txBody>
      </p:sp>
      <p:sp>
        <p:nvSpPr>
          <p:cNvPr id="11" name="TextBox 10"/>
          <p:cNvSpPr txBox="1"/>
          <p:nvPr/>
        </p:nvSpPr>
        <p:spPr>
          <a:xfrm>
            <a:off x="885256" y="6060132"/>
            <a:ext cx="1933575" cy="461665"/>
          </a:xfrm>
          <a:prstGeom prst="rect">
            <a:avLst/>
          </a:prstGeom>
          <a:solidFill>
            <a:srgbClr val="FFC000"/>
          </a:solidFill>
        </p:spPr>
        <p:txBody>
          <a:bodyPr wrap="square" rtlCol="0">
            <a:spAutoFit/>
          </a:bodyPr>
          <a:lstStyle/>
          <a:p>
            <a:pPr algn="ctr"/>
            <a:r>
              <a:rPr lang="en-SG" sz="2400" b="1" dirty="0">
                <a:solidFill>
                  <a:srgbClr val="7030A0"/>
                </a:solidFill>
              </a:rPr>
              <a:t>TB VI KHUẨN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210207"/>
            <a:ext cx="11391900" cy="523220"/>
          </a:xfrm>
          <a:prstGeom prst="rect">
            <a:avLst/>
          </a:prstGeom>
          <a:solidFill>
            <a:srgbClr val="FF000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III. CẤU TẠO TẾ BÀO ĐỘNG VẬT VÀ TẾ BÀO THỰC VẬT</a:t>
            </a:r>
          </a:p>
        </p:txBody>
      </p:sp>
      <p:sp>
        <p:nvSpPr>
          <p:cNvPr id="3" name="Content Placeholder 2"/>
          <p:cNvSpPr>
            <a:spLocks noGrp="1"/>
          </p:cNvSpPr>
          <p:nvPr>
            <p:ph idx="1"/>
          </p:nvPr>
        </p:nvSpPr>
        <p:spPr>
          <a:xfrm>
            <a:off x="3628055" y="977279"/>
            <a:ext cx="5125420" cy="2916548"/>
          </a:xfrm>
        </p:spPr>
        <p:txBody>
          <a:bodyPr>
            <a:normAutofit/>
          </a:bodyPr>
          <a:lstStyle/>
          <a:p>
            <a:pPr marL="0" indent="0" algn="ctr">
              <a:lnSpc>
                <a:spcPct val="120000"/>
              </a:lnSpc>
              <a:spcBef>
                <a:spcPts val="0"/>
              </a:spcBef>
              <a:buNone/>
            </a:pP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mô</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endPar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a:lnSpc>
                <a:spcPct val="120000"/>
              </a:lnSpc>
              <a:spcBef>
                <a:spcPts val="0"/>
              </a:spcBef>
            </a:pP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5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endPar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a:lnSpc>
                <a:spcPct val="120000"/>
              </a:lnSpc>
              <a:spcBef>
                <a:spcPts val="0"/>
              </a:spcBef>
            </a:pP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Cấu</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tạo</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phần</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chức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năng</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mỗi</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thành</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phần</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0" indent="0" algn="just">
              <a:lnSpc>
                <a:spcPct val="120000"/>
              </a:lnSpc>
              <a:spcBef>
                <a:spcPts val="0"/>
              </a:spcBef>
              <a:buNone/>
            </a:pPr>
            <a:endPar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pic>
        <p:nvPicPr>
          <p:cNvPr id="7" name="Graphic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121" y="2383517"/>
            <a:ext cx="2395755" cy="2395755"/>
          </a:xfrm>
          <a:prstGeom prst="rect">
            <a:avLst/>
          </a:prstGeom>
        </p:spPr>
      </p:pic>
      <p:pic>
        <p:nvPicPr>
          <p:cNvPr id="8" name="Countdown 5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2609" y="5094232"/>
            <a:ext cx="2663453" cy="1463346"/>
          </a:xfrm>
          <a:prstGeom prst="rect">
            <a:avLst/>
          </a:prstGeom>
        </p:spPr>
      </p:pic>
      <p:pic>
        <p:nvPicPr>
          <p:cNvPr id="11" name="Graphic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43636" y="2473732"/>
            <a:ext cx="2395755" cy="2395755"/>
          </a:xfrm>
          <a:prstGeom prst="rect">
            <a:avLst/>
          </a:prstGeom>
        </p:spPr>
      </p:pic>
      <p:pic>
        <p:nvPicPr>
          <p:cNvPr id="12" name="Countdown 5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08124" y="5184447"/>
            <a:ext cx="2663453" cy="1463346"/>
          </a:xfrm>
          <a:prstGeom prst="rect">
            <a:avLst/>
          </a:prstGeom>
        </p:spPr>
      </p:pic>
      <p:sp>
        <p:nvSpPr>
          <p:cNvPr id="14" name="TextBox 13"/>
          <p:cNvSpPr txBox="1"/>
          <p:nvPr/>
        </p:nvSpPr>
        <p:spPr>
          <a:xfrm>
            <a:off x="452609" y="998227"/>
            <a:ext cx="2985916" cy="1323439"/>
          </a:xfrm>
          <a:prstGeom prst="rect">
            <a:avLst/>
          </a:prstGeom>
          <a:noFill/>
        </p:spPr>
        <p:txBody>
          <a:bodyPr wrap="square" rtlCol="0">
            <a:spAutoFit/>
          </a:bodyPr>
          <a:lstStyle/>
          <a:p>
            <a:pPr algn="ctr"/>
            <a:r>
              <a:rPr lang="en-US" sz="4000" b="1" dirty="0"/>
              <a:t>TẾ BÀO ĐỘNG VẬT</a:t>
            </a:r>
            <a:endParaRPr lang="en-SG" sz="4000" b="1" dirty="0"/>
          </a:p>
        </p:txBody>
      </p:sp>
      <p:sp>
        <p:nvSpPr>
          <p:cNvPr id="15" name="TextBox 14"/>
          <p:cNvSpPr txBox="1"/>
          <p:nvPr/>
        </p:nvSpPr>
        <p:spPr>
          <a:xfrm>
            <a:off x="8753475" y="1148729"/>
            <a:ext cx="2985916" cy="1323439"/>
          </a:xfrm>
          <a:prstGeom prst="rect">
            <a:avLst/>
          </a:prstGeom>
          <a:noFill/>
        </p:spPr>
        <p:txBody>
          <a:bodyPr wrap="square" rtlCol="0">
            <a:spAutoFit/>
          </a:bodyPr>
          <a:lstStyle/>
          <a:p>
            <a:pPr algn="ctr"/>
            <a:r>
              <a:rPr lang="en-US" sz="4000" b="1" dirty="0"/>
              <a:t>TẾ BÀO THỰC VẬT</a:t>
            </a:r>
            <a:endParaRPr lang="en-SG" sz="4000" b="1" dirty="0"/>
          </a:p>
        </p:txBody>
      </p:sp>
      <p:sp>
        <p:nvSpPr>
          <p:cNvPr id="16" name="TextBox 15"/>
          <p:cNvSpPr txBox="1"/>
          <p:nvPr/>
        </p:nvSpPr>
        <p:spPr>
          <a:xfrm>
            <a:off x="3168566" y="3700185"/>
            <a:ext cx="5819357" cy="3046988"/>
          </a:xfrm>
          <a:prstGeom prst="rect">
            <a:avLst/>
          </a:prstGeom>
          <a:noFill/>
        </p:spPr>
        <p:txBody>
          <a:bodyPr wrap="square" rtlCol="0">
            <a:spAutoFit/>
          </a:bodyPr>
          <a:lstStyle/>
          <a:p>
            <a:pPr algn="ctr"/>
            <a:r>
              <a:rPr lang="en-US" sz="3200" b="1" dirty="0" err="1">
                <a:solidFill>
                  <a:srgbClr val="0070C0"/>
                </a:solidFill>
              </a:rPr>
              <a:t>Thành</a:t>
            </a:r>
            <a:r>
              <a:rPr lang="en-US" sz="3200" b="1" dirty="0">
                <a:solidFill>
                  <a:srgbClr val="0070C0"/>
                </a:solidFill>
              </a:rPr>
              <a:t> </a:t>
            </a:r>
            <a:r>
              <a:rPr lang="en-US" sz="3200" b="1" dirty="0" err="1">
                <a:solidFill>
                  <a:srgbClr val="0070C0"/>
                </a:solidFill>
              </a:rPr>
              <a:t>viên</a:t>
            </a:r>
            <a:r>
              <a:rPr lang="en-US" sz="3200" b="1" dirty="0">
                <a:solidFill>
                  <a:srgbClr val="0070C0"/>
                </a:solidFill>
              </a:rPr>
              <a:t> </a:t>
            </a:r>
            <a:r>
              <a:rPr lang="en-US" sz="3200" b="1" dirty="0" err="1">
                <a:solidFill>
                  <a:srgbClr val="0070C0"/>
                </a:solidFill>
              </a:rPr>
              <a:t>còn</a:t>
            </a:r>
            <a:r>
              <a:rPr lang="en-US" sz="3200" b="1" dirty="0">
                <a:solidFill>
                  <a:srgbClr val="0070C0"/>
                </a:solidFill>
              </a:rPr>
              <a:t> </a:t>
            </a:r>
            <a:r>
              <a:rPr lang="en-US" sz="3200" b="1" dirty="0" err="1">
                <a:solidFill>
                  <a:srgbClr val="0070C0"/>
                </a:solidFill>
              </a:rPr>
              <a:t>lại</a:t>
            </a:r>
            <a:endParaRPr lang="en-US" sz="3200" b="1" dirty="0">
              <a:solidFill>
                <a:srgbClr val="0070C0"/>
              </a:solidFill>
            </a:endParaRPr>
          </a:p>
          <a:p>
            <a:pPr marL="457200" indent="-457200">
              <a:buFont typeface="Arial" panose="020B0604020202020204" pitchFamily="34" charset="0"/>
              <a:buChar char="•"/>
            </a:pPr>
            <a:r>
              <a:rPr lang="en-US" sz="3200" dirty="0"/>
              <a:t>Nghe, </a:t>
            </a:r>
            <a:r>
              <a:rPr lang="en-US" sz="3200" dirty="0" err="1"/>
              <a:t>phản</a:t>
            </a:r>
            <a:r>
              <a:rPr lang="en-US" sz="3200" dirty="0"/>
              <a:t> </a:t>
            </a:r>
            <a:r>
              <a:rPr lang="en-US" sz="3200" dirty="0" err="1"/>
              <a:t>biện</a:t>
            </a:r>
            <a:r>
              <a:rPr lang="en-US" sz="3200" dirty="0"/>
              <a:t>.</a:t>
            </a:r>
          </a:p>
          <a:p>
            <a:pPr marL="457200" indent="-457200">
              <a:buFont typeface="Arial" panose="020B0604020202020204" pitchFamily="34" charset="0"/>
              <a:buChar char="•"/>
            </a:pPr>
            <a:r>
              <a:rPr lang="en-US" sz="3200" dirty="0" err="1"/>
              <a:t>Rút</a:t>
            </a:r>
            <a:r>
              <a:rPr lang="en-US" sz="3200" dirty="0"/>
              <a:t> ra </a:t>
            </a:r>
            <a:r>
              <a:rPr lang="en-US" sz="3200" dirty="0" err="1"/>
              <a:t>kết</a:t>
            </a:r>
            <a:r>
              <a:rPr lang="en-US" sz="3200" dirty="0"/>
              <a:t> </a:t>
            </a:r>
            <a:r>
              <a:rPr lang="en-US" sz="3200" dirty="0" err="1"/>
              <a:t>luận</a:t>
            </a:r>
            <a:r>
              <a:rPr lang="en-US" sz="3200" dirty="0"/>
              <a:t> </a:t>
            </a:r>
            <a:r>
              <a:rPr lang="en-US" sz="3200" dirty="0" err="1"/>
              <a:t>chung</a:t>
            </a:r>
            <a:r>
              <a:rPr lang="en-US" sz="3200" dirty="0"/>
              <a:t> </a:t>
            </a:r>
            <a:r>
              <a:rPr lang="en-US" sz="3200" dirty="0" err="1"/>
              <a:t>về</a:t>
            </a:r>
            <a:r>
              <a:rPr lang="en-US" sz="3200" dirty="0"/>
              <a:t> </a:t>
            </a:r>
            <a:r>
              <a:rPr lang="en-US" sz="3200" dirty="0" err="1"/>
              <a:t>cấu</a:t>
            </a:r>
            <a:r>
              <a:rPr lang="en-US" sz="3200" dirty="0"/>
              <a:t> </a:t>
            </a:r>
            <a:r>
              <a:rPr lang="en-US" sz="3200" dirty="0" err="1"/>
              <a:t>tạo</a:t>
            </a:r>
            <a:r>
              <a:rPr lang="en-US" sz="3200" dirty="0"/>
              <a:t> </a:t>
            </a:r>
            <a:r>
              <a:rPr lang="en-US" sz="3200" dirty="0" err="1"/>
              <a:t>tế</a:t>
            </a:r>
            <a:r>
              <a:rPr lang="en-US" sz="3200" dirty="0"/>
              <a:t> </a:t>
            </a:r>
            <a:r>
              <a:rPr lang="en-US" sz="3200" dirty="0" err="1"/>
              <a:t>bào</a:t>
            </a:r>
            <a:r>
              <a:rPr lang="en-US" sz="3200" dirty="0"/>
              <a:t>.</a:t>
            </a:r>
          </a:p>
          <a:p>
            <a:pPr marL="457200" indent="-457200">
              <a:buFont typeface="Arial" panose="020B0604020202020204" pitchFamily="34" charset="0"/>
              <a:buChar char="•"/>
            </a:pPr>
            <a:r>
              <a:rPr lang="en-US" sz="3200" dirty="0" err="1"/>
              <a:t>Tế</a:t>
            </a:r>
            <a:r>
              <a:rPr lang="en-US" sz="3200" dirty="0"/>
              <a:t> </a:t>
            </a:r>
            <a:r>
              <a:rPr lang="en-US" sz="3200" dirty="0" err="1"/>
              <a:t>bào</a:t>
            </a:r>
            <a:r>
              <a:rPr lang="en-US" sz="3200" dirty="0"/>
              <a:t> </a:t>
            </a:r>
            <a:r>
              <a:rPr lang="en-US" sz="3200" dirty="0" err="1"/>
              <a:t>thực</a:t>
            </a:r>
            <a:r>
              <a:rPr lang="en-US" sz="3200" dirty="0"/>
              <a:t> </a:t>
            </a:r>
            <a:r>
              <a:rPr lang="en-US" sz="3200" dirty="0" err="1"/>
              <a:t>vật</a:t>
            </a:r>
            <a:r>
              <a:rPr lang="en-US" sz="3200" dirty="0"/>
              <a:t> </a:t>
            </a:r>
            <a:r>
              <a:rPr lang="en-US" sz="3200" dirty="0" err="1"/>
              <a:t>có</a:t>
            </a:r>
            <a:r>
              <a:rPr lang="en-US" sz="3200" dirty="0"/>
              <a:t> </a:t>
            </a:r>
            <a:r>
              <a:rPr lang="en-US" sz="3200" dirty="0" err="1"/>
              <a:t>gì</a:t>
            </a:r>
            <a:r>
              <a:rPr lang="en-US" sz="3200" dirty="0"/>
              <a:t> </a:t>
            </a:r>
            <a:r>
              <a:rPr lang="en-US" sz="3200" dirty="0" err="1"/>
              <a:t>khác</a:t>
            </a:r>
            <a:r>
              <a:rPr lang="en-US" sz="3200" dirty="0"/>
              <a:t> TB </a:t>
            </a:r>
            <a:r>
              <a:rPr lang="en-US" sz="3200" dirty="0" err="1"/>
              <a:t>động</a:t>
            </a:r>
            <a:r>
              <a:rPr lang="en-US" sz="3200" dirty="0"/>
              <a:t> </a:t>
            </a:r>
            <a:r>
              <a:rPr lang="en-US" sz="3200" dirty="0" err="1"/>
              <a:t>vật</a:t>
            </a:r>
            <a:r>
              <a:rPr lang="en-US" sz="3200" dirty="0"/>
              <a:t>?</a:t>
            </a:r>
            <a:endParaRPr lang="en-SG"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490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vol="80000">
                <p:cTn id="16" fill="hold" display="0">
                  <p:stCondLst>
                    <p:cond delay="indefinite"/>
                  </p:stCondLst>
                </p:cTn>
                <p:tgtEl>
                  <p:spTgt spid="8"/>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2"/>
                                        </p:tgtEl>
                                      </p:cBhvr>
                                    </p:cmd>
                                  </p:childTnLst>
                                </p:cTn>
                              </p:par>
                            </p:childTnLst>
                          </p:cTn>
                        </p:par>
                      </p:childTnLst>
                    </p:cTn>
                  </p:par>
                </p:childTnLst>
              </p:cTn>
              <p:nextCondLst>
                <p:cond evt="onClick" delay="0">
                  <p:tgtEl>
                    <p:spTgt spid="12"/>
                  </p:tgtEl>
                </p:cond>
              </p:nextCondLst>
            </p:seq>
            <p:video>
              <p:cMediaNode vol="80000">
                <p:cTn id="22"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3873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37" t="29710" b="21083"/>
          <a:stretch>
            <a:fillRect/>
          </a:stretch>
        </p:blipFill>
        <p:spPr>
          <a:xfrm>
            <a:off x="6574290" y="1878858"/>
            <a:ext cx="5355253" cy="4226667"/>
          </a:xfrm>
          <a:prstGeom prst="rect">
            <a:avLst/>
          </a:prstGeom>
        </p:spPr>
      </p:pic>
      <p:sp>
        <p:nvSpPr>
          <p:cNvPr id="5" name="Oval Callout 4"/>
          <p:cNvSpPr/>
          <p:nvPr/>
        </p:nvSpPr>
        <p:spPr>
          <a:xfrm>
            <a:off x="762000" y="1962150"/>
            <a:ext cx="4212784" cy="3709273"/>
          </a:xfrm>
          <a:prstGeom prst="wedgeEllipseCallout">
            <a:avLst>
              <a:gd name="adj1" fmla="val 86516"/>
              <a:gd name="adj2" fmla="val -15255"/>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037" t="29709" b="32726"/>
          <a:stretch>
            <a:fillRect/>
          </a:stretch>
        </p:blipFill>
        <p:spPr>
          <a:xfrm>
            <a:off x="1891426" y="1199957"/>
            <a:ext cx="8872396" cy="4801521"/>
          </a:xfrm>
          <a:prstGeom prst="rect">
            <a:avLst/>
          </a:prstGeom>
        </p:spPr>
      </p:pic>
      <p:sp>
        <p:nvSpPr>
          <p:cNvPr id="6" name="Oval Callout 5"/>
          <p:cNvSpPr/>
          <p:nvPr/>
        </p:nvSpPr>
        <p:spPr>
          <a:xfrm>
            <a:off x="117694" y="751438"/>
            <a:ext cx="4725910" cy="2319569"/>
          </a:xfrm>
          <a:prstGeom prst="wedgeEllipseCallout">
            <a:avLst>
              <a:gd name="adj1" fmla="val 37332"/>
              <a:gd name="adj2" fmla="val 39916"/>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Times New Roman" panose="02020603050405020304" pitchFamily="18" charset="0"/>
                <a:cs typeface="Times New Roman" panose="02020603050405020304" pitchFamily="18" charset="0"/>
              </a:rPr>
              <a:t>Màng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tế</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bao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bọc</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tế</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bào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chất,tham</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gia</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vào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quá</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trình</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trao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đổi</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chất</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giữa</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tế</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bào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và</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môi</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trường</a:t>
            </a:r>
            <a:r>
              <a:rPr lang="en-US" sz="2600" b="1" dirty="0">
                <a:solidFill>
                  <a:srgbClr val="C00000"/>
                </a:solidFill>
                <a:latin typeface="Times New Roman" panose="02020603050405020304" pitchFamily="18" charset="0"/>
                <a:cs typeface="Times New Roman" panose="02020603050405020304" pitchFamily="18" charset="0"/>
              </a:rPr>
              <a:t>.</a:t>
            </a:r>
          </a:p>
        </p:txBody>
      </p:sp>
      <p:sp>
        <p:nvSpPr>
          <p:cNvPr id="9" name="Oval Callout 8"/>
          <p:cNvSpPr/>
          <p:nvPr/>
        </p:nvSpPr>
        <p:spPr>
          <a:xfrm>
            <a:off x="0" y="3313569"/>
            <a:ext cx="3784349" cy="3440316"/>
          </a:xfrm>
          <a:prstGeom prst="wedgeEllipseCallout">
            <a:avLst>
              <a:gd name="adj1" fmla="val 55426"/>
              <a:gd name="adj2" fmla="val -7316"/>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Times New Roman" panose="02020603050405020304" pitchFamily="18" charset="0"/>
                <a:cs typeface="Times New Roman" panose="02020603050405020304" pitchFamily="18" charset="0"/>
              </a:rPr>
              <a:t>Tế</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bào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gồm</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bào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tương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và</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các</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bào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quan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là</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nơi</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diễn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ra</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phần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lớn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các</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hoạt</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động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trao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đổi</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chất</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của</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tế</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bào</a:t>
            </a:r>
            <a:r>
              <a:rPr lang="en-US" sz="2600" b="1" dirty="0">
                <a:solidFill>
                  <a:srgbClr val="C00000"/>
                </a:solidFill>
                <a:latin typeface="Times New Roman" panose="02020603050405020304" pitchFamily="18" charset="0"/>
                <a:cs typeface="Times New Roman" panose="02020603050405020304" pitchFamily="18" charset="0"/>
              </a:rPr>
              <a:t>.</a:t>
            </a:r>
          </a:p>
        </p:txBody>
      </p:sp>
      <p:sp>
        <p:nvSpPr>
          <p:cNvPr id="11" name="Oval Callout 10"/>
          <p:cNvSpPr/>
          <p:nvPr/>
        </p:nvSpPr>
        <p:spPr>
          <a:xfrm>
            <a:off x="7505323" y="1199958"/>
            <a:ext cx="4296485" cy="2982743"/>
          </a:xfrm>
          <a:prstGeom prst="wedgeEllipseCallout">
            <a:avLst>
              <a:gd name="adj1" fmla="val -51110"/>
              <a:gd name="adj2" fmla="val 25331"/>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rgbClr val="C00000"/>
              </a:solidFill>
              <a:latin typeface="Times New Roman" panose="02020603050405020304" pitchFamily="18" charset="0"/>
              <a:cs typeface="Times New Roman" panose="02020603050405020304" pitchFamily="18" charset="0"/>
            </a:endParaRPr>
          </a:p>
        </p:txBody>
      </p:sp>
      <p:sp>
        <p:nvSpPr>
          <p:cNvPr id="13" name="Oval Callout 12"/>
          <p:cNvSpPr/>
          <p:nvPr/>
        </p:nvSpPr>
        <p:spPr>
          <a:xfrm>
            <a:off x="7831396" y="1199957"/>
            <a:ext cx="4230688" cy="3833769"/>
          </a:xfrm>
          <a:prstGeom prst="wedgeEllipseCallout">
            <a:avLst>
              <a:gd name="adj1" fmla="val -45332"/>
              <a:gd name="adj2" fmla="val 35173"/>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Times New Roman" panose="02020603050405020304" pitchFamily="18" charset="0"/>
                <a:cs typeface="Times New Roman" panose="02020603050405020304" pitchFamily="18" charset="0"/>
              </a:rPr>
              <a:t>Nhân</a:t>
            </a:r>
            <a:r>
              <a:rPr lang="en-US" sz="2600" b="1" dirty="0">
                <a:solidFill>
                  <a:srgbClr val="002060"/>
                </a:solidFill>
                <a:latin typeface="Times New Roman" panose="02020603050405020304" pitchFamily="18" charset="0"/>
                <a:cs typeface="Times New Roman" panose="02020603050405020304" pitchFamily="18" charset="0"/>
              </a:rPr>
              <a:t>/</a:t>
            </a:r>
            <a:r>
              <a:rPr lang="en-US" sz="2600" b="1" dirty="0" err="1">
                <a:solidFill>
                  <a:srgbClr val="002060"/>
                </a:solidFill>
                <a:latin typeface="Times New Roman" panose="02020603050405020304" pitchFamily="18" charset="0"/>
                <a:cs typeface="Times New Roman" panose="02020603050405020304" pitchFamily="18" charset="0"/>
              </a:rPr>
              <a:t>vùng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nhân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Là</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nơi</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chứa</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vật</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chất</a:t>
            </a:r>
            <a:r>
              <a:rPr lang="en-US" sz="2600" b="1" dirty="0">
                <a:solidFill>
                  <a:srgbClr val="C00000"/>
                </a:solidFill>
                <a:latin typeface="Times New Roman" panose="02020603050405020304" pitchFamily="18" charset="0"/>
                <a:cs typeface="Times New Roman" panose="02020603050405020304" pitchFamily="18" charset="0"/>
              </a:rPr>
              <a:t> di </a:t>
            </a:r>
            <a:r>
              <a:rPr lang="en-US" sz="2600" b="1" dirty="0" err="1">
                <a:solidFill>
                  <a:srgbClr val="C00000"/>
                </a:solidFill>
                <a:latin typeface="Times New Roman" panose="02020603050405020304" pitchFamily="18" charset="0"/>
                <a:cs typeface="Times New Roman" panose="02020603050405020304" pitchFamily="18" charset="0"/>
              </a:rPr>
              <a:t>truyền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và</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là</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trung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tâm</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điều</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khiển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các</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hoạt</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động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sống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của</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tế</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bào</a:t>
            </a:r>
            <a:r>
              <a:rPr lang="en-US" sz="2600" b="1" dirty="0">
                <a:solidFill>
                  <a:srgbClr val="C00000"/>
                </a:solidFill>
                <a:latin typeface="Times New Roman" panose="02020603050405020304" pitchFamily="18" charset="0"/>
                <a:cs typeface="Times New Roman" panose="02020603050405020304" pitchFamily="18" charset="0"/>
              </a:rPr>
              <a:t>.</a:t>
            </a:r>
          </a:p>
        </p:txBody>
      </p:sp>
      <p:sp>
        <p:nvSpPr>
          <p:cNvPr id="15" name="Oval 14"/>
          <p:cNvSpPr/>
          <p:nvPr/>
        </p:nvSpPr>
        <p:spPr>
          <a:xfrm flipH="1" flipV="1">
            <a:off x="7974150" y="4075569"/>
            <a:ext cx="45719" cy="499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V="1">
            <a:off x="7031820" y="2978591"/>
            <a:ext cx="45719" cy="924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82135" y="4277921"/>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725514" y="4430321"/>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60621" y="4320179"/>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68183" y="3929354"/>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748152" y="3656253"/>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036341" y="3247339"/>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197803" y="3110026"/>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458853" y="2972716"/>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710850" y="2844442"/>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99038" y="2779558"/>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133313" y="2723736"/>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412469" y="2667897"/>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64462" y="2657354"/>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689295" y="3805638"/>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907395" y="2646793"/>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484480" y="5488071"/>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990790" y="5595210"/>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002457" y="5747598"/>
            <a:ext cx="45719" cy="46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282553" y="5862658"/>
            <a:ext cx="6779531" cy="914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màng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lỗ</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li </a:t>
            </a:r>
            <a:r>
              <a:rPr lang="en-US" sz="2800" dirty="0" err="1">
                <a:solidFill>
                  <a:schemeClr val="bg1"/>
                </a:solidFill>
                <a:latin typeface="Times New Roman" panose="02020603050405020304" pitchFamily="18" charset="0"/>
                <a:cs typeface="Times New Roman" panose="02020603050405020304" pitchFamily="18" charset="0"/>
              </a:rPr>
              <a:t>ti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trò</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lỗ</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44" name="TextBox 43"/>
          <p:cNvSpPr txBox="1"/>
          <p:nvPr/>
        </p:nvSpPr>
        <p:spPr>
          <a:xfrm>
            <a:off x="400050" y="210207"/>
            <a:ext cx="11391900" cy="523220"/>
          </a:xfrm>
          <a:prstGeom prst="rect">
            <a:avLst/>
          </a:prstGeom>
          <a:solidFill>
            <a:srgbClr val="FF000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III. CẤU TẠO TẾ BÀO ĐỘNG VẬT VÀ TẾ BÀO THỰC VẬT</a:t>
            </a:r>
          </a:p>
        </p:txBody>
      </p:sp>
      <p:sp>
        <p:nvSpPr>
          <p:cNvPr id="2" name="Rectangle 1">
            <a:extLst>
              <a:ext uri="{FF2B5EF4-FFF2-40B4-BE49-F238E27FC236}">
                <a16:creationId xmlns:a16="http://schemas.microsoft.com/office/drawing/2014/main" id="{1757FAB2-7E57-EFB5-2144-D1BFAD8C3255}"/>
              </a:ext>
            </a:extLst>
          </p:cNvPr>
          <p:cNvSpPr/>
          <p:nvPr/>
        </p:nvSpPr>
        <p:spPr>
          <a:xfrm>
            <a:off x="4197803" y="5265420"/>
            <a:ext cx="7922686" cy="158938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latin typeface="+mj-lt"/>
              </a:rPr>
              <a:t>Những lỗ nhỏ trên màng tế bào có vai trò giúp tế bào </a:t>
            </a:r>
            <a:r>
              <a:rPr lang="vi-VN" sz="2400" b="1" dirty="0">
                <a:solidFill>
                  <a:srgbClr val="FF0000"/>
                </a:solidFill>
                <a:latin typeface="+mj-lt"/>
              </a:rPr>
              <a:t>trao đổi chất</a:t>
            </a:r>
            <a:r>
              <a:rPr lang="vi-VN" sz="2400" dirty="0">
                <a:solidFill>
                  <a:srgbClr val="FF0000"/>
                </a:solidFill>
                <a:latin typeface="+mj-lt"/>
              </a:rPr>
              <a:t>,</a:t>
            </a:r>
            <a:r>
              <a:rPr lang="vi-VN" sz="2400" dirty="0">
                <a:latin typeface="+mj-lt"/>
              </a:rPr>
              <a:t> kiểm soát việc vận chuyển các chất vào và ra khỏi tế bào, duy trì các chức năng sống như hấp thụ dinh dưỡng, loại bỏ chất thải, và điều hòa nồng độ các chất bên trong tế bào. </a:t>
            </a:r>
            <a:endParaRPr lang="en-US" sz="2400" dirty="0">
              <a:solidFill>
                <a:schemeClr val="bg1"/>
              </a:solidFill>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3" grpId="0" animBg="1"/>
      <p:bldP spid="4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629" t="28987" b="18936"/>
          <a:stretch>
            <a:fillRect/>
          </a:stretch>
        </p:blipFill>
        <p:spPr>
          <a:xfrm>
            <a:off x="602432" y="1089305"/>
            <a:ext cx="4363770" cy="3702866"/>
          </a:xfrm>
          <a:prstGeom prst="rect">
            <a:avLst/>
          </a:prstGeom>
        </p:spPr>
      </p:pic>
      <p:pic>
        <p:nvPicPr>
          <p:cNvPr id="16" name="Picture 15"/>
          <p:cNvPicPr>
            <a:picLocks noChangeAspect="1"/>
          </p:cNvPicPr>
          <p:nvPr/>
        </p:nvPicPr>
        <p:blipFill rotWithShape="1">
          <a:blip r:embed="rId3"/>
          <a:srcRect l="1" t="30182" r="12587" b="29725"/>
          <a:stretch>
            <a:fillRect/>
          </a:stretch>
        </p:blipFill>
        <p:spPr>
          <a:xfrm>
            <a:off x="6164655" y="1294414"/>
            <a:ext cx="5015618" cy="4089716"/>
          </a:xfrm>
          <a:prstGeom prst="rect">
            <a:avLst/>
          </a:prstGeom>
        </p:spPr>
      </p:pic>
      <p:sp>
        <p:nvSpPr>
          <p:cNvPr id="17" name="Rectangle 16"/>
          <p:cNvSpPr/>
          <p:nvPr/>
        </p:nvSpPr>
        <p:spPr>
          <a:xfrm>
            <a:off x="5785163" y="1294414"/>
            <a:ext cx="3051017" cy="584775"/>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Không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bào</a:t>
            </a:r>
            <a:endParaRPr lang="en-US" sz="1600" b="1"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sp>
        <p:nvSpPr>
          <p:cNvPr id="19" name="Rectangle 18"/>
          <p:cNvSpPr/>
          <p:nvPr/>
        </p:nvSpPr>
        <p:spPr>
          <a:xfrm>
            <a:off x="9578565" y="4341539"/>
            <a:ext cx="1702053" cy="584775"/>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Thành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tế</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bào</a:t>
            </a:r>
            <a:r>
              <a:rPr lang="en-US" sz="1600" b="1" dirty="0">
                <a:latin typeface="Times New Roman" panose="02020603050405020304" pitchFamily="18" charset="0"/>
                <a:cs typeface="Times New Roman" panose="02020603050405020304" pitchFamily="18" charset="0"/>
              </a:rPr>
              <a:t> </a:t>
            </a:r>
          </a:p>
          <a:p>
            <a:pPr algn="ctr"/>
            <a:endParaRPr lang="en-US" sz="1600" dirty="0">
              <a:latin typeface="Times New Roman" panose="02020603050405020304" pitchFamily="18" charset="0"/>
              <a:cs typeface="Times New Roman" panose="02020603050405020304" pitchFamily="18" charset="0"/>
            </a:endParaRPr>
          </a:p>
        </p:txBody>
      </p:sp>
      <p:sp>
        <p:nvSpPr>
          <p:cNvPr id="20" name="Rectangle 19"/>
          <p:cNvSpPr/>
          <p:nvPr/>
        </p:nvSpPr>
        <p:spPr>
          <a:xfrm>
            <a:off x="10718548" y="3576108"/>
            <a:ext cx="1124140" cy="338554"/>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Lục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lạp</a:t>
            </a:r>
            <a:endParaRPr lang="en-US" sz="1600" dirty="0">
              <a:latin typeface="Times New Roman" panose="02020603050405020304" pitchFamily="18" charset="0"/>
              <a:cs typeface="Times New Roman" panose="02020603050405020304" pitchFamily="18" charset="0"/>
            </a:endParaRPr>
          </a:p>
        </p:txBody>
      </p:sp>
      <p:sp>
        <p:nvSpPr>
          <p:cNvPr id="21" name="Oval Callout 20"/>
          <p:cNvSpPr/>
          <p:nvPr/>
        </p:nvSpPr>
        <p:spPr>
          <a:xfrm>
            <a:off x="190122" y="5347174"/>
            <a:ext cx="11949066" cy="1392530"/>
          </a:xfrm>
          <a:prstGeom prst="wedgeEllipseCallout">
            <a:avLst>
              <a:gd name="adj1" fmla="val -3282"/>
              <a:gd name="adj2" fmla="val -6971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cấu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so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tê</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400050" y="210207"/>
            <a:ext cx="11391900" cy="523220"/>
          </a:xfrm>
          <a:prstGeom prst="rect">
            <a:avLst/>
          </a:prstGeom>
          <a:solidFill>
            <a:srgbClr val="FF000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III. CẤU TẠO TẾ BÀO ĐỘNG VẬT VÀ TẾ BÀO THỰC VẬT</a:t>
            </a:r>
          </a:p>
        </p:txBody>
      </p:sp>
      <p:sp>
        <p:nvSpPr>
          <p:cNvPr id="2" name="Oval Callout 20">
            <a:extLst>
              <a:ext uri="{FF2B5EF4-FFF2-40B4-BE49-F238E27FC236}">
                <a16:creationId xmlns:a16="http://schemas.microsoft.com/office/drawing/2014/main" id="{536A4C06-B685-3CA1-D0BD-AC4BFE639126}"/>
              </a:ext>
            </a:extLst>
          </p:cNvPr>
          <p:cNvSpPr/>
          <p:nvPr/>
        </p:nvSpPr>
        <p:spPr>
          <a:xfrm>
            <a:off x="190122" y="5148049"/>
            <a:ext cx="11949066" cy="1765856"/>
          </a:xfrm>
          <a:prstGeom prst="wedgeEllipseCallout">
            <a:avLst>
              <a:gd name="adj1" fmla="val -3282"/>
              <a:gd name="adj2" fmla="val -6971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Giống</a:t>
            </a:r>
            <a:r>
              <a:rPr lang="en-US" sz="2800" dirty="0"/>
              <a:t> </a:t>
            </a:r>
            <a:r>
              <a:rPr lang="en-US" sz="2800" dirty="0" err="1"/>
              <a:t>nhau</a:t>
            </a:r>
            <a:r>
              <a:rPr lang="en-US" sz="2800" dirty="0"/>
              <a:t>: Đ</a:t>
            </a:r>
            <a:r>
              <a:rPr lang="vi-VN" sz="2800" dirty="0"/>
              <a:t>ều là tế bào nhân thực và có các thành phần cơ bản như màng tế bào, tế bào chất và nhân. </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Oval Callout 20">
            <a:extLst>
              <a:ext uri="{FF2B5EF4-FFF2-40B4-BE49-F238E27FC236}">
                <a16:creationId xmlns:a16="http://schemas.microsoft.com/office/drawing/2014/main" id="{957AA7CE-6462-E752-95E0-263AA036487C}"/>
              </a:ext>
            </a:extLst>
          </p:cNvPr>
          <p:cNvSpPr/>
          <p:nvPr/>
        </p:nvSpPr>
        <p:spPr>
          <a:xfrm>
            <a:off x="190122" y="4838262"/>
            <a:ext cx="11949066" cy="2325123"/>
          </a:xfrm>
          <a:prstGeom prst="wedgeEllipseCallout">
            <a:avLst>
              <a:gd name="adj1" fmla="val -3282"/>
              <a:gd name="adj2" fmla="val -6971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K</a:t>
            </a:r>
            <a:r>
              <a:rPr lang="vi-VN" sz="2800" dirty="0"/>
              <a:t>hác nhau ở các cấu trúc như: tế bào thực vật có thành tế bào, lục lạp và không bào lớn, trong khi tế bào động vật không có các cấu trúc này mà có trung thể thay vào đó</a:t>
            </a:r>
            <a:r>
              <a:rPr lang="vi-VN" dirty="0"/>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0" y="-69236"/>
            <a:ext cx="12112028" cy="865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Times New Roman" panose="02020603050405020304" pitchFamily="18" charset="0"/>
                <a:cs typeface="Times New Roman" panose="02020603050405020304" pitchFamily="18" charset="0"/>
              </a:rPr>
              <a:t>BÀI 2: CẤU TẠO VÀ CHỨC NĂNG CÁC THÀNH PHẦN CỦA TẾ BÀO</a:t>
            </a:r>
          </a:p>
        </p:txBody>
      </p:sp>
      <p:sp>
        <p:nvSpPr>
          <p:cNvPr id="5" name="Rectangle 4"/>
          <p:cNvSpPr/>
          <p:nvPr/>
        </p:nvSpPr>
        <p:spPr>
          <a:xfrm>
            <a:off x="3073937" y="572844"/>
            <a:ext cx="6181436" cy="523220"/>
          </a:xfrm>
          <a:prstGeom prst="rect">
            <a:avLst/>
          </a:prstGeom>
        </p:spPr>
        <p:txBody>
          <a:bodyPr wrap="none">
            <a:spAutoFit/>
          </a:bodyPr>
          <a:lstStyle/>
          <a:p>
            <a:r>
              <a:rPr lang="en-US" sz="2800" b="1" dirty="0">
                <a:solidFill>
                  <a:srgbClr val="7030A0"/>
                </a:solidFill>
                <a:latin typeface="Times New Roman" panose="02020603050405020304" pitchFamily="18" charset="0"/>
                <a:cs typeface="Times New Roman" panose="02020603050405020304" pitchFamily="18" charset="0"/>
              </a:rPr>
              <a:t>III. </a:t>
            </a:r>
            <a:r>
              <a:rPr lang="en-US" sz="2800" b="1" dirty="0" err="1">
                <a:solidFill>
                  <a:srgbClr val="7030A0"/>
                </a:solidFill>
                <a:latin typeface="Times New Roman" panose="02020603050405020304" pitchFamily="18" charset="0"/>
                <a:cs typeface="Times New Roman" panose="02020603050405020304" pitchFamily="18" charset="0"/>
              </a:rPr>
              <a:t>Tế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bào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động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và</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bào</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thực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a:t>
            </a:r>
            <a:endParaRPr lang="en-US" b="1" dirty="0">
              <a:solidFill>
                <a:srgbClr val="7030A0"/>
              </a:solidFill>
            </a:endParaRPr>
          </a:p>
        </p:txBody>
      </p:sp>
      <p:pic>
        <p:nvPicPr>
          <p:cNvPr id="3" name="Picture 2"/>
          <p:cNvPicPr>
            <a:picLocks noChangeAspect="1"/>
          </p:cNvPicPr>
          <p:nvPr/>
        </p:nvPicPr>
        <p:blipFill rotWithShape="1">
          <a:blip r:embed="rId2"/>
          <a:srcRect l="2629" t="28987" b="18936"/>
          <a:stretch>
            <a:fillRect/>
          </a:stretch>
        </p:blipFill>
        <p:spPr>
          <a:xfrm>
            <a:off x="602432" y="1089305"/>
            <a:ext cx="4363770" cy="3702866"/>
          </a:xfrm>
          <a:prstGeom prst="rect">
            <a:avLst/>
          </a:prstGeom>
        </p:spPr>
      </p:pic>
      <p:pic>
        <p:nvPicPr>
          <p:cNvPr id="16" name="Picture 15"/>
          <p:cNvPicPr>
            <a:picLocks noChangeAspect="1"/>
          </p:cNvPicPr>
          <p:nvPr/>
        </p:nvPicPr>
        <p:blipFill rotWithShape="1">
          <a:blip r:embed="rId3"/>
          <a:srcRect l="1" t="30182" r="12587" b="29725"/>
          <a:stretch>
            <a:fillRect/>
          </a:stretch>
        </p:blipFill>
        <p:spPr>
          <a:xfrm>
            <a:off x="6164655" y="1294414"/>
            <a:ext cx="5015618" cy="4089716"/>
          </a:xfrm>
          <a:prstGeom prst="rect">
            <a:avLst/>
          </a:prstGeom>
        </p:spPr>
      </p:pic>
      <p:sp>
        <p:nvSpPr>
          <p:cNvPr id="17" name="Rectangle 16"/>
          <p:cNvSpPr/>
          <p:nvPr/>
        </p:nvSpPr>
        <p:spPr>
          <a:xfrm>
            <a:off x="5785163" y="1294414"/>
            <a:ext cx="3051017" cy="584775"/>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Không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bào</a:t>
            </a:r>
            <a:endParaRPr lang="en-US" sz="1600" b="1"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sp>
        <p:nvSpPr>
          <p:cNvPr id="19" name="Rectangle 18"/>
          <p:cNvSpPr/>
          <p:nvPr/>
        </p:nvSpPr>
        <p:spPr>
          <a:xfrm>
            <a:off x="9578565" y="4341539"/>
            <a:ext cx="1702053" cy="584775"/>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Thành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tế</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bào</a:t>
            </a:r>
            <a:r>
              <a:rPr lang="en-US" sz="1600" b="1" dirty="0">
                <a:latin typeface="Times New Roman" panose="02020603050405020304" pitchFamily="18" charset="0"/>
                <a:cs typeface="Times New Roman" panose="02020603050405020304" pitchFamily="18" charset="0"/>
              </a:rPr>
              <a:t> </a:t>
            </a:r>
          </a:p>
          <a:p>
            <a:pPr algn="ctr"/>
            <a:endParaRPr lang="en-US" sz="1600" dirty="0">
              <a:latin typeface="Times New Roman" panose="02020603050405020304" pitchFamily="18" charset="0"/>
              <a:cs typeface="Times New Roman" panose="02020603050405020304" pitchFamily="18" charset="0"/>
            </a:endParaRPr>
          </a:p>
        </p:txBody>
      </p:sp>
      <p:sp>
        <p:nvSpPr>
          <p:cNvPr id="20" name="Rectangle 19"/>
          <p:cNvSpPr/>
          <p:nvPr/>
        </p:nvSpPr>
        <p:spPr>
          <a:xfrm>
            <a:off x="10718548" y="3576108"/>
            <a:ext cx="1124140" cy="338554"/>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Lục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lạp</a:t>
            </a:r>
            <a:endParaRPr lang="en-US" sz="1600" dirty="0">
              <a:latin typeface="Times New Roman" panose="02020603050405020304" pitchFamily="18" charset="0"/>
              <a:cs typeface="Times New Roman" panose="02020603050405020304" pitchFamily="18" charset="0"/>
            </a:endParaRPr>
          </a:p>
        </p:txBody>
      </p:sp>
      <p:sp>
        <p:nvSpPr>
          <p:cNvPr id="21" name="Oval Callout 20"/>
          <p:cNvSpPr/>
          <p:nvPr/>
        </p:nvSpPr>
        <p:spPr>
          <a:xfrm>
            <a:off x="162962" y="5332491"/>
            <a:ext cx="11949066" cy="1444170"/>
          </a:xfrm>
          <a:prstGeom prst="wedgeEllipseCallout">
            <a:avLst>
              <a:gd name="adj1" fmla="val -3282"/>
              <a:gd name="adj2" fmla="val -69712"/>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Cấu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giúp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dù</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nâng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như</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Oval Callout 9"/>
          <p:cNvSpPr/>
          <p:nvPr/>
        </p:nvSpPr>
        <p:spPr>
          <a:xfrm>
            <a:off x="162962" y="5326061"/>
            <a:ext cx="11949066" cy="1521373"/>
          </a:xfrm>
          <a:prstGeom prst="wedgeEllipseCallout">
            <a:avLst>
              <a:gd name="adj1" fmla="val -3282"/>
              <a:gd name="adj2" fmla="val -69712"/>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latin typeface="Times New Roman" panose="02020603050405020304" pitchFamily="18" charset="0"/>
                <a:cs typeface="Times New Roman" panose="02020603050405020304" pitchFamily="18" charset="0"/>
              </a:rPr>
              <a:t>Do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thực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vật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có</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thành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cứng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cáp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nó</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vừa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định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hình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dạng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vừa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bảo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vệ</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tế</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bào</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và</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vừa</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giúp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cây</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cứng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cáp</a:t>
            </a:r>
            <a:r>
              <a:rPr lang="en-US" sz="2800"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629" t="28987" b="18936"/>
          <a:stretch>
            <a:fillRect/>
          </a:stretch>
        </p:blipFill>
        <p:spPr>
          <a:xfrm>
            <a:off x="602432" y="1089305"/>
            <a:ext cx="4363770" cy="3702866"/>
          </a:xfrm>
          <a:prstGeom prst="rect">
            <a:avLst/>
          </a:prstGeom>
        </p:spPr>
      </p:pic>
      <p:pic>
        <p:nvPicPr>
          <p:cNvPr id="16" name="Picture 15"/>
          <p:cNvPicPr>
            <a:picLocks noChangeAspect="1"/>
          </p:cNvPicPr>
          <p:nvPr/>
        </p:nvPicPr>
        <p:blipFill rotWithShape="1">
          <a:blip r:embed="rId3"/>
          <a:srcRect l="1" t="30182" r="12587" b="29725"/>
          <a:stretch>
            <a:fillRect/>
          </a:stretch>
        </p:blipFill>
        <p:spPr>
          <a:xfrm>
            <a:off x="6164655" y="1294414"/>
            <a:ext cx="5015618" cy="4089716"/>
          </a:xfrm>
          <a:prstGeom prst="rect">
            <a:avLst/>
          </a:prstGeom>
        </p:spPr>
      </p:pic>
      <p:sp>
        <p:nvSpPr>
          <p:cNvPr id="17" name="Rectangle 16"/>
          <p:cNvSpPr/>
          <p:nvPr/>
        </p:nvSpPr>
        <p:spPr>
          <a:xfrm>
            <a:off x="5785163" y="1294414"/>
            <a:ext cx="3051017" cy="584775"/>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Không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bào</a:t>
            </a:r>
            <a:endParaRPr lang="en-US" sz="1600" b="1" dirty="0">
              <a:latin typeface="Times New Roman" panose="02020603050405020304" pitchFamily="18" charset="0"/>
              <a:cs typeface="Times New Roman" panose="02020603050405020304" pitchFamily="18" charset="0"/>
            </a:endParaRPr>
          </a:p>
          <a:p>
            <a:pPr algn="ctr"/>
            <a:endParaRPr lang="en-US" sz="1600" dirty="0">
              <a:latin typeface="Times New Roman" panose="02020603050405020304" pitchFamily="18" charset="0"/>
              <a:cs typeface="Times New Roman" panose="02020603050405020304" pitchFamily="18" charset="0"/>
            </a:endParaRPr>
          </a:p>
        </p:txBody>
      </p:sp>
      <p:sp>
        <p:nvSpPr>
          <p:cNvPr id="19" name="Rectangle 18"/>
          <p:cNvSpPr/>
          <p:nvPr/>
        </p:nvSpPr>
        <p:spPr>
          <a:xfrm>
            <a:off x="9578565" y="4341539"/>
            <a:ext cx="1702053" cy="584775"/>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Thành</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tế</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bào</a:t>
            </a:r>
            <a:r>
              <a:rPr lang="en-US" sz="1600" b="1" dirty="0">
                <a:latin typeface="Times New Roman" panose="02020603050405020304" pitchFamily="18" charset="0"/>
                <a:cs typeface="Times New Roman" panose="02020603050405020304" pitchFamily="18" charset="0"/>
              </a:rPr>
              <a:t> </a:t>
            </a:r>
          </a:p>
          <a:p>
            <a:pPr algn="ctr"/>
            <a:endParaRPr lang="en-US" sz="1600" dirty="0">
              <a:latin typeface="Times New Roman" panose="02020603050405020304" pitchFamily="18" charset="0"/>
              <a:cs typeface="Times New Roman" panose="02020603050405020304" pitchFamily="18" charset="0"/>
            </a:endParaRPr>
          </a:p>
        </p:txBody>
      </p:sp>
      <p:sp>
        <p:nvSpPr>
          <p:cNvPr id="20" name="Rectangle 19"/>
          <p:cNvSpPr/>
          <p:nvPr/>
        </p:nvSpPr>
        <p:spPr>
          <a:xfrm>
            <a:off x="10718548" y="3576108"/>
            <a:ext cx="1124140" cy="338554"/>
          </a:xfrm>
          <a:prstGeom prst="rect">
            <a:avLst/>
          </a:prstGeom>
          <a:solidFill>
            <a:schemeClr val="bg1"/>
          </a:solid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Lục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lạp</a:t>
            </a:r>
            <a:endParaRPr lang="en-US" sz="1600" dirty="0">
              <a:latin typeface="Times New Roman" panose="02020603050405020304" pitchFamily="18" charset="0"/>
              <a:cs typeface="Times New Roman" panose="02020603050405020304" pitchFamily="18" charset="0"/>
            </a:endParaRPr>
          </a:p>
        </p:txBody>
      </p:sp>
      <p:sp>
        <p:nvSpPr>
          <p:cNvPr id="21" name="Oval Callout 20"/>
          <p:cNvSpPr/>
          <p:nvPr/>
        </p:nvSpPr>
        <p:spPr>
          <a:xfrm>
            <a:off x="162962" y="5332491"/>
            <a:ext cx="11949066" cy="1444170"/>
          </a:xfrm>
          <a:prstGeom prst="wedgeEllipseCallout">
            <a:avLst>
              <a:gd name="adj1" fmla="val -3282"/>
              <a:gd name="adj2" fmla="val -69712"/>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liên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chúng</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Oval Callout 9"/>
          <p:cNvSpPr/>
          <p:nvPr/>
        </p:nvSpPr>
        <p:spPr>
          <a:xfrm>
            <a:off x="162962" y="5353191"/>
            <a:ext cx="11949066" cy="1444170"/>
          </a:xfrm>
          <a:prstGeom prst="wedgeEllipseCallout">
            <a:avLst>
              <a:gd name="adj1" fmla="val -3282"/>
              <a:gd name="adj2" fmla="val -69712"/>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FF00"/>
                </a:solidFill>
                <a:latin typeface="Times New Roman" panose="02020603050405020304" pitchFamily="18" charset="0"/>
                <a:cs typeface="Times New Roman" panose="02020603050405020304" pitchFamily="18" charset="0"/>
              </a:rPr>
              <a:t>Thực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vật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có</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hình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thức</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sống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không</a:t>
            </a:r>
            <a:r>
              <a:rPr lang="en-US" sz="2800" dirty="0">
                <a:solidFill>
                  <a:srgbClr val="FFFF00"/>
                </a:solidFill>
                <a:latin typeface="Times New Roman" panose="02020603050405020304" pitchFamily="18" charset="0"/>
                <a:cs typeface="Times New Roman" panose="02020603050405020304" pitchFamily="18" charset="0"/>
              </a:rPr>
              <a:t> di </a:t>
            </a:r>
            <a:r>
              <a:rPr lang="en-US" sz="2800" dirty="0" err="1">
                <a:solidFill>
                  <a:srgbClr val="FFFF00"/>
                </a:solidFill>
                <a:latin typeface="Times New Roman" panose="02020603050405020304" pitchFamily="18" charset="0"/>
                <a:cs typeface="Times New Roman" panose="02020603050405020304" pitchFamily="18" charset="0"/>
              </a:rPr>
              <a:t>chuyển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hấp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thụ</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năng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lượng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ánh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sáng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mặt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trời</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để</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tổng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hợp</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nên</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chất</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dinh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dưỡng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trong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quá</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trình</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quang</a:t>
            </a:r>
            <a:r>
              <a:rPr lang="en-US" sz="2800" dirty="0">
                <a:solidFill>
                  <a:srgbClr val="FFFF00"/>
                </a:solidFill>
                <a:latin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cs typeface="Times New Roman" panose="02020603050405020304" pitchFamily="18" charset="0"/>
              </a:rPr>
              <a:t>hợp</a:t>
            </a:r>
            <a:r>
              <a:rPr lang="en-US" sz="2800"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752233" y="273867"/>
            <a:ext cx="2735603" cy="2090681"/>
          </a:xfrm>
          <a:prstGeom prst="rect">
            <a:avLst/>
          </a:prstGeom>
        </p:spPr>
      </p:pic>
      <p:pic>
        <p:nvPicPr>
          <p:cNvPr id="3" name="Picture 2"/>
          <p:cNvPicPr>
            <a:picLocks noChangeAspect="1"/>
          </p:cNvPicPr>
          <p:nvPr/>
        </p:nvPicPr>
        <p:blipFill rotWithShape="1">
          <a:blip r:embed="rId3"/>
          <a:srcRect l="2629" t="28987" b="18936"/>
          <a:stretch>
            <a:fillRect/>
          </a:stretch>
        </p:blipFill>
        <p:spPr>
          <a:xfrm>
            <a:off x="2358311" y="847657"/>
            <a:ext cx="2081458" cy="1582089"/>
          </a:xfrm>
          <a:prstGeom prst="rect">
            <a:avLst/>
          </a:prstGeom>
        </p:spPr>
      </p:pic>
      <p:sp>
        <p:nvSpPr>
          <p:cNvPr id="11" name="TextBox 10"/>
          <p:cNvSpPr txBox="1"/>
          <p:nvPr/>
        </p:nvSpPr>
        <p:spPr>
          <a:xfrm>
            <a:off x="822647" y="144334"/>
            <a:ext cx="11035977" cy="523220"/>
          </a:xfrm>
          <a:prstGeom prst="rect">
            <a:avLst/>
          </a:prstGeom>
          <a:solidFill>
            <a:srgbClr val="FF000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III. CẤU TẠO TẾ BÀO ĐỘNG VẬT VÀ TẾ BÀO THỰC VẬT</a:t>
            </a:r>
          </a:p>
        </p:txBody>
      </p:sp>
      <p:graphicFrame>
        <p:nvGraphicFramePr>
          <p:cNvPr id="2" name="Table 1"/>
          <p:cNvGraphicFramePr>
            <a:graphicFrameLocks noGrp="1"/>
          </p:cNvGraphicFramePr>
          <p:nvPr/>
        </p:nvGraphicFramePr>
        <p:xfrm>
          <a:off x="211931" y="2337719"/>
          <a:ext cx="11768137" cy="4311468"/>
        </p:xfrm>
        <a:graphic>
          <a:graphicData uri="http://schemas.openxmlformats.org/drawingml/2006/table">
            <a:tbl>
              <a:tblPr firstRow="1" firstCol="1" bandRow="1">
                <a:tableStyleId>{5C22544A-7EE6-4342-B048-85BDC9FD1C3A}</a:tableStyleId>
              </a:tblPr>
              <a:tblGrid>
                <a:gridCol w="976649">
                  <a:extLst>
                    <a:ext uri="{9D8B030D-6E8A-4147-A177-3AD203B41FA5}">
                      <a16:colId xmlns:a16="http://schemas.microsoft.com/office/drawing/2014/main" val="20000"/>
                    </a:ext>
                  </a:extLst>
                </a:gridCol>
                <a:gridCol w="4724064">
                  <a:extLst>
                    <a:ext uri="{9D8B030D-6E8A-4147-A177-3AD203B41FA5}">
                      <a16:colId xmlns:a16="http://schemas.microsoft.com/office/drawing/2014/main" val="20001"/>
                    </a:ext>
                  </a:extLst>
                </a:gridCol>
                <a:gridCol w="6067424">
                  <a:extLst>
                    <a:ext uri="{9D8B030D-6E8A-4147-A177-3AD203B41FA5}">
                      <a16:colId xmlns:a16="http://schemas.microsoft.com/office/drawing/2014/main" val="20002"/>
                    </a:ext>
                  </a:extLst>
                </a:gridCol>
              </a:tblGrid>
              <a:tr h="0">
                <a:tc>
                  <a:txBody>
                    <a:bodyPr/>
                    <a:lstStyle/>
                    <a:p>
                      <a:pPr algn="just">
                        <a:lnSpc>
                          <a:spcPct val="100000"/>
                        </a:lnSpc>
                      </a:pPr>
                      <a:endParaRPr lang="en-SG" sz="2400" dirty="0">
                        <a:solidFill>
                          <a:srgbClr val="00000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tc>
                  <a:txBody>
                    <a:bodyPr/>
                    <a:lstStyle/>
                    <a:p>
                      <a:pPr algn="ctr">
                        <a:lnSpc>
                          <a:spcPct val="100000"/>
                        </a:lnSpc>
                      </a:pPr>
                      <a:r>
                        <a:rPr lang="en-US" sz="2400" dirty="0" err="1">
                          <a:solidFill>
                            <a:srgbClr val="7030A0"/>
                          </a:solidFill>
                          <a:effectLst/>
                        </a:rPr>
                        <a:t>Tế</a:t>
                      </a:r>
                      <a:r>
                        <a:rPr lang="en-US" sz="2400" dirty="0">
                          <a:solidFill>
                            <a:srgbClr val="7030A0"/>
                          </a:solidFill>
                          <a:effectLst/>
                        </a:rPr>
                        <a:t> </a:t>
                      </a:r>
                      <a:r>
                        <a:rPr lang="en-US" sz="2400" dirty="0" err="1">
                          <a:solidFill>
                            <a:srgbClr val="7030A0"/>
                          </a:solidFill>
                          <a:effectLst/>
                        </a:rPr>
                        <a:t>bào</a:t>
                      </a:r>
                      <a:r>
                        <a:rPr lang="en-US" sz="2400" dirty="0">
                          <a:solidFill>
                            <a:srgbClr val="7030A0"/>
                          </a:solidFill>
                          <a:effectLst/>
                        </a:rPr>
                        <a:t> </a:t>
                      </a:r>
                      <a:r>
                        <a:rPr lang="en-US" sz="2400" dirty="0" err="1">
                          <a:solidFill>
                            <a:srgbClr val="7030A0"/>
                          </a:solidFill>
                          <a:effectLst/>
                        </a:rPr>
                        <a:t>động</a:t>
                      </a:r>
                      <a:r>
                        <a:rPr lang="en-US" sz="2400" dirty="0">
                          <a:solidFill>
                            <a:srgbClr val="7030A0"/>
                          </a:solidFill>
                          <a:effectLst/>
                        </a:rPr>
                        <a:t> </a:t>
                      </a:r>
                      <a:r>
                        <a:rPr lang="en-US" sz="2400" dirty="0" err="1">
                          <a:solidFill>
                            <a:srgbClr val="7030A0"/>
                          </a:solidFill>
                          <a:effectLst/>
                        </a:rPr>
                        <a:t>vật</a:t>
                      </a:r>
                      <a:endParaRPr lang="en-SG" sz="2400" dirty="0">
                        <a:solidFill>
                          <a:srgbClr val="7030A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tc>
                  <a:txBody>
                    <a:bodyPr/>
                    <a:lstStyle/>
                    <a:p>
                      <a:pPr algn="ctr">
                        <a:lnSpc>
                          <a:spcPct val="100000"/>
                        </a:lnSpc>
                      </a:pPr>
                      <a:r>
                        <a:rPr lang="en-US" sz="2400" dirty="0" err="1">
                          <a:solidFill>
                            <a:srgbClr val="7030A0"/>
                          </a:solidFill>
                          <a:effectLst/>
                        </a:rPr>
                        <a:t>Tế</a:t>
                      </a:r>
                      <a:r>
                        <a:rPr lang="en-US" sz="2400" dirty="0">
                          <a:solidFill>
                            <a:srgbClr val="7030A0"/>
                          </a:solidFill>
                          <a:effectLst/>
                        </a:rPr>
                        <a:t> </a:t>
                      </a:r>
                      <a:r>
                        <a:rPr lang="en-US" sz="2400" dirty="0" err="1">
                          <a:solidFill>
                            <a:srgbClr val="7030A0"/>
                          </a:solidFill>
                          <a:effectLst/>
                        </a:rPr>
                        <a:t>bào</a:t>
                      </a:r>
                      <a:r>
                        <a:rPr lang="en-US" sz="2400" dirty="0">
                          <a:solidFill>
                            <a:srgbClr val="7030A0"/>
                          </a:solidFill>
                          <a:effectLst/>
                        </a:rPr>
                        <a:t> </a:t>
                      </a:r>
                      <a:r>
                        <a:rPr lang="en-US" sz="2400" dirty="0" err="1">
                          <a:solidFill>
                            <a:srgbClr val="7030A0"/>
                          </a:solidFill>
                          <a:effectLst/>
                        </a:rPr>
                        <a:t>thực</a:t>
                      </a:r>
                      <a:r>
                        <a:rPr lang="en-US" sz="2400" dirty="0">
                          <a:solidFill>
                            <a:srgbClr val="7030A0"/>
                          </a:solidFill>
                          <a:effectLst/>
                        </a:rPr>
                        <a:t> </a:t>
                      </a:r>
                      <a:r>
                        <a:rPr lang="en-US" sz="2400" dirty="0" err="1">
                          <a:solidFill>
                            <a:srgbClr val="7030A0"/>
                          </a:solidFill>
                          <a:effectLst/>
                        </a:rPr>
                        <a:t>vật</a:t>
                      </a:r>
                      <a:endParaRPr lang="en-SG" sz="2400" dirty="0">
                        <a:solidFill>
                          <a:srgbClr val="7030A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extLst>
                  <a:ext uri="{0D108BD9-81ED-4DB2-BD59-A6C34878D82A}">
                    <a16:rowId xmlns:a16="http://schemas.microsoft.com/office/drawing/2014/main" val="10000"/>
                  </a:ext>
                </a:extLst>
              </a:tr>
              <a:tr h="1620852">
                <a:tc>
                  <a:txBody>
                    <a:bodyPr/>
                    <a:lstStyle/>
                    <a:p>
                      <a:pPr algn="just">
                        <a:lnSpc>
                          <a:spcPct val="100000"/>
                        </a:lnSpc>
                      </a:pPr>
                      <a:endParaRPr lang="en-US" sz="2400" dirty="0">
                        <a:solidFill>
                          <a:srgbClr val="7030A0"/>
                        </a:solidFill>
                        <a:effectLst/>
                      </a:endParaRPr>
                    </a:p>
                    <a:p>
                      <a:pPr algn="just">
                        <a:lnSpc>
                          <a:spcPct val="100000"/>
                        </a:lnSpc>
                      </a:pPr>
                      <a:r>
                        <a:rPr lang="en-US" sz="2400" dirty="0" err="1">
                          <a:solidFill>
                            <a:srgbClr val="7030A0"/>
                          </a:solidFill>
                          <a:effectLst/>
                        </a:rPr>
                        <a:t>Giống</a:t>
                      </a:r>
                      <a:r>
                        <a:rPr lang="en-US" sz="2400" dirty="0">
                          <a:solidFill>
                            <a:srgbClr val="7030A0"/>
                          </a:solidFill>
                          <a:effectLst/>
                        </a:rPr>
                        <a:t> </a:t>
                      </a:r>
                      <a:r>
                        <a:rPr lang="en-US" sz="2400" dirty="0" err="1">
                          <a:solidFill>
                            <a:srgbClr val="7030A0"/>
                          </a:solidFill>
                          <a:effectLst/>
                        </a:rPr>
                        <a:t>nhau</a:t>
                      </a:r>
                      <a:endParaRPr lang="en-SG" sz="2400" dirty="0">
                        <a:solidFill>
                          <a:srgbClr val="7030A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tc gridSpan="2">
                  <a:txBody>
                    <a:bodyPr/>
                    <a:lstStyle/>
                    <a:p>
                      <a:pPr algn="ctr">
                        <a:lnSpc>
                          <a:spcPct val="100000"/>
                        </a:lnSpc>
                      </a:pPr>
                      <a:r>
                        <a:rPr lang="en-US" sz="2400" dirty="0" err="1">
                          <a:solidFill>
                            <a:srgbClr val="002060"/>
                          </a:solidFill>
                          <a:effectLst/>
                        </a:rPr>
                        <a:t>Đều</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3 </a:t>
                      </a:r>
                      <a:r>
                        <a:rPr lang="en-US" sz="2400" dirty="0" err="1">
                          <a:solidFill>
                            <a:srgbClr val="002060"/>
                          </a:solidFill>
                          <a:effectLst/>
                        </a:rPr>
                        <a:t>thành</a:t>
                      </a:r>
                      <a:r>
                        <a:rPr lang="en-US" sz="2400" dirty="0">
                          <a:solidFill>
                            <a:srgbClr val="002060"/>
                          </a:solidFill>
                          <a:effectLst/>
                        </a:rPr>
                        <a:t> </a:t>
                      </a:r>
                      <a:r>
                        <a:rPr lang="en-US" sz="2400" dirty="0" err="1">
                          <a:solidFill>
                            <a:srgbClr val="002060"/>
                          </a:solidFill>
                          <a:effectLst/>
                        </a:rPr>
                        <a:t>phần</a:t>
                      </a:r>
                      <a:endParaRPr lang="en-SG" sz="2400" dirty="0">
                        <a:solidFill>
                          <a:srgbClr val="002060"/>
                        </a:solidFill>
                        <a:effectLst/>
                      </a:endParaRPr>
                    </a:p>
                    <a:p>
                      <a:pPr algn="l">
                        <a:lnSpc>
                          <a:spcPct val="100000"/>
                        </a:lnSpc>
                      </a:pPr>
                      <a:r>
                        <a:rPr lang="en-US" sz="2400" dirty="0">
                          <a:solidFill>
                            <a:srgbClr val="002060"/>
                          </a:solidFill>
                          <a:effectLst/>
                        </a:rPr>
                        <a:t>+ </a:t>
                      </a:r>
                      <a:r>
                        <a:rPr lang="en-US" sz="2400" dirty="0" err="1">
                          <a:solidFill>
                            <a:srgbClr val="002060"/>
                          </a:solidFill>
                          <a:effectLst/>
                        </a:rPr>
                        <a:t>Màng</a:t>
                      </a:r>
                      <a:r>
                        <a:rPr lang="en-US" sz="2400" dirty="0">
                          <a:solidFill>
                            <a:srgbClr val="002060"/>
                          </a:solidFill>
                          <a:effectLst/>
                        </a:rPr>
                        <a:t>: </a:t>
                      </a:r>
                      <a:r>
                        <a:rPr lang="en-US" sz="2400" dirty="0" err="1">
                          <a:solidFill>
                            <a:srgbClr val="002060"/>
                          </a:solidFill>
                          <a:effectLst/>
                        </a:rPr>
                        <a:t>kiểm</a:t>
                      </a:r>
                      <a:r>
                        <a:rPr lang="en-US" sz="2400" dirty="0">
                          <a:solidFill>
                            <a:srgbClr val="002060"/>
                          </a:solidFill>
                          <a:effectLst/>
                        </a:rPr>
                        <a:t> </a:t>
                      </a:r>
                      <a:r>
                        <a:rPr lang="en-US" sz="2400" dirty="0" err="1">
                          <a:solidFill>
                            <a:srgbClr val="002060"/>
                          </a:solidFill>
                          <a:effectLst/>
                        </a:rPr>
                        <a:t>soát</a:t>
                      </a:r>
                      <a:r>
                        <a:rPr lang="en-US" sz="2400" dirty="0">
                          <a:solidFill>
                            <a:srgbClr val="002060"/>
                          </a:solidFill>
                          <a:effectLst/>
                        </a:rPr>
                        <a:t> </a:t>
                      </a:r>
                      <a:r>
                        <a:rPr lang="en-US" sz="2400" dirty="0" err="1">
                          <a:solidFill>
                            <a:srgbClr val="002060"/>
                          </a:solidFill>
                          <a:effectLst/>
                        </a:rPr>
                        <a:t>sự</a:t>
                      </a:r>
                      <a:r>
                        <a:rPr lang="en-US" sz="2400" dirty="0">
                          <a:solidFill>
                            <a:srgbClr val="002060"/>
                          </a:solidFill>
                          <a:effectLst/>
                        </a:rPr>
                        <a:t> di </a:t>
                      </a:r>
                      <a:r>
                        <a:rPr lang="en-US" sz="2400" dirty="0" err="1">
                          <a:solidFill>
                            <a:srgbClr val="002060"/>
                          </a:solidFill>
                          <a:effectLst/>
                        </a:rPr>
                        <a:t>chuyển</a:t>
                      </a:r>
                      <a:r>
                        <a:rPr lang="en-US" sz="2400" dirty="0">
                          <a:solidFill>
                            <a:srgbClr val="002060"/>
                          </a:solidFill>
                          <a:effectLst/>
                        </a:rPr>
                        <a:t> </a:t>
                      </a:r>
                      <a:r>
                        <a:rPr lang="en-US" sz="2400" dirty="0" err="1">
                          <a:solidFill>
                            <a:srgbClr val="002060"/>
                          </a:solidFill>
                          <a:effectLst/>
                        </a:rPr>
                        <a:t>các</a:t>
                      </a:r>
                      <a:r>
                        <a:rPr lang="en-US" sz="2400" dirty="0">
                          <a:solidFill>
                            <a:srgbClr val="002060"/>
                          </a:solidFill>
                          <a:effectLst/>
                        </a:rPr>
                        <a:t> </a:t>
                      </a:r>
                      <a:r>
                        <a:rPr lang="en-US" sz="2400" dirty="0" err="1">
                          <a:solidFill>
                            <a:srgbClr val="002060"/>
                          </a:solidFill>
                          <a:effectLst/>
                        </a:rPr>
                        <a:t>chất</a:t>
                      </a:r>
                      <a:r>
                        <a:rPr lang="en-US" sz="2400" dirty="0">
                          <a:solidFill>
                            <a:srgbClr val="002060"/>
                          </a:solidFill>
                          <a:effectLst/>
                        </a:rPr>
                        <a:t> ra </a:t>
                      </a:r>
                      <a:r>
                        <a:rPr lang="en-US" sz="2400" dirty="0" err="1">
                          <a:solidFill>
                            <a:srgbClr val="002060"/>
                          </a:solidFill>
                          <a:effectLst/>
                        </a:rPr>
                        <a:t>vào</a:t>
                      </a:r>
                      <a:r>
                        <a:rPr lang="en-US" sz="2400" dirty="0">
                          <a:solidFill>
                            <a:srgbClr val="002060"/>
                          </a:solidFill>
                          <a:effectLst/>
                        </a:rPr>
                        <a:t> </a:t>
                      </a:r>
                      <a:r>
                        <a:rPr lang="en-US" sz="2400" dirty="0" err="1">
                          <a:solidFill>
                            <a:srgbClr val="002060"/>
                          </a:solidFill>
                          <a:effectLst/>
                        </a:rPr>
                        <a:t>tế</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a:t>
                      </a:r>
                      <a:endParaRPr lang="en-SG" sz="2400" dirty="0">
                        <a:solidFill>
                          <a:srgbClr val="002060"/>
                        </a:solidFill>
                        <a:effectLst/>
                      </a:endParaRPr>
                    </a:p>
                    <a:p>
                      <a:pPr algn="l">
                        <a:lnSpc>
                          <a:spcPct val="100000"/>
                        </a:lnSpc>
                      </a:pPr>
                      <a:r>
                        <a:rPr lang="en-US" sz="2400" dirty="0">
                          <a:solidFill>
                            <a:srgbClr val="002060"/>
                          </a:solidFill>
                          <a:effectLst/>
                        </a:rPr>
                        <a:t>+ </a:t>
                      </a:r>
                      <a:r>
                        <a:rPr lang="en-US" sz="2400" dirty="0" err="1">
                          <a:solidFill>
                            <a:srgbClr val="002060"/>
                          </a:solidFill>
                          <a:effectLst/>
                        </a:rPr>
                        <a:t>Chất</a:t>
                      </a:r>
                      <a:r>
                        <a:rPr lang="en-US" sz="2400" dirty="0">
                          <a:solidFill>
                            <a:srgbClr val="002060"/>
                          </a:solidFill>
                          <a:effectLst/>
                        </a:rPr>
                        <a:t> </a:t>
                      </a:r>
                      <a:r>
                        <a:rPr lang="en-US" sz="2400" dirty="0" err="1">
                          <a:solidFill>
                            <a:srgbClr val="002060"/>
                          </a:solidFill>
                          <a:effectLst/>
                        </a:rPr>
                        <a:t>tế</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r>
                        <a:rPr lang="en-US" sz="2400" dirty="0" err="1">
                          <a:solidFill>
                            <a:srgbClr val="002060"/>
                          </a:solidFill>
                          <a:effectLst/>
                        </a:rPr>
                        <a:t>chứa</a:t>
                      </a:r>
                      <a:r>
                        <a:rPr lang="en-US" sz="2400" dirty="0">
                          <a:solidFill>
                            <a:srgbClr val="002060"/>
                          </a:solidFill>
                          <a:effectLst/>
                        </a:rPr>
                        <a:t> </a:t>
                      </a:r>
                      <a:r>
                        <a:rPr lang="en-US" sz="2400" dirty="0" err="1">
                          <a:solidFill>
                            <a:srgbClr val="002060"/>
                          </a:solidFill>
                          <a:effectLst/>
                        </a:rPr>
                        <a:t>nhiều</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r>
                        <a:rPr lang="en-US" sz="2400" dirty="0" err="1">
                          <a:solidFill>
                            <a:srgbClr val="002060"/>
                          </a:solidFill>
                          <a:effectLst/>
                        </a:rPr>
                        <a:t>quan</a:t>
                      </a:r>
                      <a:r>
                        <a:rPr lang="en-US" sz="2400" dirty="0">
                          <a:solidFill>
                            <a:srgbClr val="002060"/>
                          </a:solidFill>
                          <a:effectLst/>
                        </a:rPr>
                        <a:t>, </a:t>
                      </a:r>
                      <a:r>
                        <a:rPr lang="en-US" sz="2400" dirty="0" err="1">
                          <a:solidFill>
                            <a:srgbClr val="002060"/>
                          </a:solidFill>
                          <a:effectLst/>
                        </a:rPr>
                        <a:t>là</a:t>
                      </a:r>
                      <a:r>
                        <a:rPr lang="en-US" sz="2400" dirty="0">
                          <a:solidFill>
                            <a:srgbClr val="002060"/>
                          </a:solidFill>
                          <a:effectLst/>
                        </a:rPr>
                        <a:t> </a:t>
                      </a:r>
                      <a:r>
                        <a:rPr lang="en-US" sz="2400" dirty="0" err="1">
                          <a:solidFill>
                            <a:srgbClr val="002060"/>
                          </a:solidFill>
                          <a:effectLst/>
                        </a:rPr>
                        <a:t>nơi</a:t>
                      </a:r>
                      <a:r>
                        <a:rPr lang="en-US" sz="2400" dirty="0">
                          <a:solidFill>
                            <a:srgbClr val="002060"/>
                          </a:solidFill>
                          <a:effectLst/>
                        </a:rPr>
                        <a:t> </a:t>
                      </a:r>
                      <a:r>
                        <a:rPr lang="en-US" sz="2400" dirty="0" err="1">
                          <a:solidFill>
                            <a:srgbClr val="002060"/>
                          </a:solidFill>
                          <a:effectLst/>
                        </a:rPr>
                        <a:t>diễn</a:t>
                      </a:r>
                      <a:r>
                        <a:rPr lang="en-US" sz="2400" dirty="0">
                          <a:solidFill>
                            <a:srgbClr val="002060"/>
                          </a:solidFill>
                          <a:effectLst/>
                        </a:rPr>
                        <a:t> ra </a:t>
                      </a:r>
                      <a:r>
                        <a:rPr lang="en-US" sz="2400" dirty="0" err="1">
                          <a:solidFill>
                            <a:srgbClr val="002060"/>
                          </a:solidFill>
                          <a:effectLst/>
                        </a:rPr>
                        <a:t>hoạt</a:t>
                      </a:r>
                      <a:r>
                        <a:rPr lang="en-US" sz="2400" dirty="0">
                          <a:solidFill>
                            <a:srgbClr val="002060"/>
                          </a:solidFill>
                          <a:effectLst/>
                        </a:rPr>
                        <a:t> </a:t>
                      </a:r>
                      <a:r>
                        <a:rPr lang="en-US" sz="2400" dirty="0" err="1">
                          <a:solidFill>
                            <a:srgbClr val="002060"/>
                          </a:solidFill>
                          <a:effectLst/>
                        </a:rPr>
                        <a:t>động</a:t>
                      </a:r>
                      <a:r>
                        <a:rPr lang="en-US" sz="2400" dirty="0">
                          <a:solidFill>
                            <a:srgbClr val="002060"/>
                          </a:solidFill>
                          <a:effectLst/>
                        </a:rPr>
                        <a:t> </a:t>
                      </a:r>
                      <a:r>
                        <a:rPr lang="en-US" sz="2400" dirty="0" err="1">
                          <a:solidFill>
                            <a:srgbClr val="002060"/>
                          </a:solidFill>
                          <a:effectLst/>
                        </a:rPr>
                        <a:t>sống</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TB.</a:t>
                      </a:r>
                      <a:endParaRPr lang="en-SG" sz="2400" dirty="0">
                        <a:solidFill>
                          <a:srgbClr val="002060"/>
                        </a:solidFill>
                        <a:effectLst/>
                      </a:endParaRPr>
                    </a:p>
                    <a:p>
                      <a:pPr algn="l">
                        <a:lnSpc>
                          <a:spcPct val="100000"/>
                        </a:lnSpc>
                      </a:pPr>
                      <a:r>
                        <a:rPr lang="en-US" sz="2400" dirty="0">
                          <a:solidFill>
                            <a:srgbClr val="002060"/>
                          </a:solidFill>
                          <a:effectLst/>
                        </a:rPr>
                        <a:t>+ </a:t>
                      </a:r>
                      <a:r>
                        <a:rPr lang="en-US" sz="2400" dirty="0" err="1">
                          <a:solidFill>
                            <a:srgbClr val="002060"/>
                          </a:solidFill>
                          <a:effectLst/>
                        </a:rPr>
                        <a:t>Nhân</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màng</a:t>
                      </a:r>
                      <a:r>
                        <a:rPr lang="en-US" sz="2400" dirty="0">
                          <a:solidFill>
                            <a:srgbClr val="002060"/>
                          </a:solidFill>
                          <a:effectLst/>
                        </a:rPr>
                        <a:t> </a:t>
                      </a:r>
                      <a:r>
                        <a:rPr lang="en-US" sz="2400" dirty="0" err="1">
                          <a:solidFill>
                            <a:srgbClr val="002060"/>
                          </a:solidFill>
                          <a:effectLst/>
                        </a:rPr>
                        <a:t>nhân</a:t>
                      </a:r>
                      <a:r>
                        <a:rPr lang="en-US" sz="2400" dirty="0">
                          <a:solidFill>
                            <a:srgbClr val="002060"/>
                          </a:solidFill>
                          <a:effectLst/>
                        </a:rPr>
                        <a:t> (</a:t>
                      </a:r>
                      <a:r>
                        <a:rPr lang="en-US" sz="2400" dirty="0" err="1">
                          <a:solidFill>
                            <a:srgbClr val="002060"/>
                          </a:solidFill>
                          <a:effectLst/>
                        </a:rPr>
                        <a:t>hoàn</a:t>
                      </a:r>
                      <a:r>
                        <a:rPr lang="en-US" sz="2400" dirty="0">
                          <a:solidFill>
                            <a:srgbClr val="002060"/>
                          </a:solidFill>
                          <a:effectLst/>
                        </a:rPr>
                        <a:t> </a:t>
                      </a:r>
                      <a:r>
                        <a:rPr lang="en-US" sz="2400" dirty="0" err="1">
                          <a:solidFill>
                            <a:srgbClr val="002060"/>
                          </a:solidFill>
                          <a:effectLst/>
                        </a:rPr>
                        <a:t>chỉnh</a:t>
                      </a:r>
                      <a:r>
                        <a:rPr lang="en-US" sz="2400" dirty="0">
                          <a:solidFill>
                            <a:srgbClr val="002060"/>
                          </a:solidFill>
                          <a:effectLst/>
                        </a:rPr>
                        <a:t>) bao </a:t>
                      </a:r>
                      <a:r>
                        <a:rPr lang="en-US" sz="2400" dirty="0" err="1">
                          <a:solidFill>
                            <a:srgbClr val="002060"/>
                          </a:solidFill>
                          <a:effectLst/>
                        </a:rPr>
                        <a:t>bọc</a:t>
                      </a:r>
                      <a:r>
                        <a:rPr lang="en-US" sz="2400" dirty="0">
                          <a:solidFill>
                            <a:srgbClr val="002060"/>
                          </a:solidFill>
                          <a:effectLst/>
                        </a:rPr>
                        <a:t> </a:t>
                      </a:r>
                      <a:r>
                        <a:rPr lang="en-US" sz="2400" dirty="0" err="1">
                          <a:solidFill>
                            <a:srgbClr val="002060"/>
                          </a:solidFill>
                          <a:effectLst/>
                        </a:rPr>
                        <a:t>bảo</a:t>
                      </a:r>
                      <a:r>
                        <a:rPr lang="en-US" sz="2400" dirty="0">
                          <a:solidFill>
                            <a:srgbClr val="002060"/>
                          </a:solidFill>
                          <a:effectLst/>
                        </a:rPr>
                        <a:t> </a:t>
                      </a:r>
                      <a:r>
                        <a:rPr lang="en-US" sz="2400" dirty="0" err="1">
                          <a:solidFill>
                            <a:srgbClr val="002060"/>
                          </a:solidFill>
                          <a:effectLst/>
                        </a:rPr>
                        <a:t>vệ</a:t>
                      </a:r>
                      <a:r>
                        <a:rPr lang="en-US" sz="2400" dirty="0">
                          <a:solidFill>
                            <a:srgbClr val="002060"/>
                          </a:solidFill>
                          <a:effectLst/>
                        </a:rPr>
                        <a:t> </a:t>
                      </a:r>
                      <a:r>
                        <a:rPr lang="en-US" sz="2400" dirty="0" err="1">
                          <a:solidFill>
                            <a:srgbClr val="002060"/>
                          </a:solidFill>
                          <a:effectLst/>
                        </a:rPr>
                        <a:t>vật</a:t>
                      </a:r>
                      <a:r>
                        <a:rPr lang="en-US" sz="2400" dirty="0">
                          <a:solidFill>
                            <a:srgbClr val="002060"/>
                          </a:solidFill>
                          <a:effectLst/>
                        </a:rPr>
                        <a:t> </a:t>
                      </a:r>
                      <a:r>
                        <a:rPr lang="en-US" sz="2400" dirty="0" err="1">
                          <a:solidFill>
                            <a:srgbClr val="002060"/>
                          </a:solidFill>
                          <a:effectLst/>
                        </a:rPr>
                        <a:t>chất</a:t>
                      </a:r>
                      <a:r>
                        <a:rPr lang="en-US" sz="2400" dirty="0">
                          <a:solidFill>
                            <a:srgbClr val="002060"/>
                          </a:solidFill>
                          <a:effectLst/>
                        </a:rPr>
                        <a:t> di </a:t>
                      </a:r>
                      <a:r>
                        <a:rPr lang="en-US" sz="2400" dirty="0" err="1">
                          <a:solidFill>
                            <a:srgbClr val="002060"/>
                          </a:solidFill>
                          <a:effectLst/>
                        </a:rPr>
                        <a:t>truyền</a:t>
                      </a:r>
                      <a:r>
                        <a:rPr lang="en-US" sz="2400" dirty="0">
                          <a:solidFill>
                            <a:srgbClr val="002060"/>
                          </a:solidFill>
                          <a:effectLst/>
                        </a:rPr>
                        <a:t>.</a:t>
                      </a:r>
                      <a:endParaRPr lang="en-SG" sz="2400" dirty="0">
                        <a:solidFill>
                          <a:srgbClr val="00206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10001"/>
                  </a:ext>
                </a:extLst>
              </a:tr>
              <a:tr h="766606">
                <a:tc rowSpan="2">
                  <a:txBody>
                    <a:bodyPr/>
                    <a:lstStyle/>
                    <a:p>
                      <a:pPr algn="just">
                        <a:lnSpc>
                          <a:spcPct val="100000"/>
                        </a:lnSpc>
                      </a:pPr>
                      <a:endParaRPr lang="en-US" sz="2400" dirty="0">
                        <a:solidFill>
                          <a:srgbClr val="7030A0"/>
                        </a:solidFill>
                        <a:effectLst/>
                      </a:endParaRPr>
                    </a:p>
                    <a:p>
                      <a:pPr algn="just">
                        <a:lnSpc>
                          <a:spcPct val="100000"/>
                        </a:lnSpc>
                      </a:pPr>
                      <a:r>
                        <a:rPr lang="en-US" sz="2400" dirty="0" err="1">
                          <a:solidFill>
                            <a:srgbClr val="7030A0"/>
                          </a:solidFill>
                          <a:effectLst/>
                        </a:rPr>
                        <a:t>Khác</a:t>
                      </a:r>
                      <a:r>
                        <a:rPr lang="en-US" sz="2400" dirty="0">
                          <a:solidFill>
                            <a:srgbClr val="7030A0"/>
                          </a:solidFill>
                          <a:effectLst/>
                        </a:rPr>
                        <a:t> </a:t>
                      </a:r>
                      <a:r>
                        <a:rPr lang="en-US" sz="2400" dirty="0" err="1">
                          <a:solidFill>
                            <a:srgbClr val="7030A0"/>
                          </a:solidFill>
                          <a:effectLst/>
                        </a:rPr>
                        <a:t>nhau</a:t>
                      </a:r>
                      <a:endParaRPr lang="en-SG" sz="2400" dirty="0">
                        <a:solidFill>
                          <a:srgbClr val="7030A0"/>
                        </a:solidFill>
                        <a:effectLst/>
                      </a:endParaRPr>
                    </a:p>
                    <a:p>
                      <a:pPr algn="just">
                        <a:lnSpc>
                          <a:spcPct val="100000"/>
                        </a:lnSpc>
                      </a:pPr>
                      <a:r>
                        <a:rPr lang="en-US" sz="2400" dirty="0">
                          <a:solidFill>
                            <a:srgbClr val="7030A0"/>
                          </a:solidFill>
                          <a:effectLst/>
                        </a:rPr>
                        <a:t> </a:t>
                      </a:r>
                      <a:endParaRPr lang="en-SG" sz="2400" dirty="0">
                        <a:solidFill>
                          <a:srgbClr val="7030A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tc>
                  <a:txBody>
                    <a:bodyPr/>
                    <a:lstStyle/>
                    <a:p>
                      <a:pPr algn="just">
                        <a:lnSpc>
                          <a:spcPct val="100000"/>
                        </a:lnSpc>
                      </a:pP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thành</a:t>
                      </a:r>
                      <a:r>
                        <a:rPr lang="en-US" sz="2400" dirty="0">
                          <a:solidFill>
                            <a:srgbClr val="002060"/>
                          </a:solidFill>
                          <a:effectLst/>
                        </a:rPr>
                        <a:t> </a:t>
                      </a:r>
                      <a:r>
                        <a:rPr lang="en-US" sz="2400" dirty="0" err="1">
                          <a:solidFill>
                            <a:srgbClr val="002060"/>
                          </a:solidFill>
                          <a:effectLst/>
                        </a:rPr>
                        <a:t>tế</a:t>
                      </a:r>
                      <a:r>
                        <a:rPr lang="en-US" sz="2400" dirty="0">
                          <a:solidFill>
                            <a:srgbClr val="002060"/>
                          </a:solidFill>
                          <a:effectLst/>
                        </a:rPr>
                        <a:t> </a:t>
                      </a:r>
                      <a:r>
                        <a:rPr lang="en-US" sz="2400" dirty="0" err="1">
                          <a:solidFill>
                            <a:srgbClr val="002060"/>
                          </a:solidFill>
                          <a:effectLst/>
                        </a:rPr>
                        <a:t>bào</a:t>
                      </a:r>
                      <a:endParaRPr lang="en-SG" sz="2400" dirty="0">
                        <a:solidFill>
                          <a:srgbClr val="00206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tc>
                  <a:txBody>
                    <a:bodyPr/>
                    <a:lstStyle/>
                    <a:p>
                      <a:pPr algn="just">
                        <a:lnSpc>
                          <a:spcPct val="100000"/>
                        </a:lnSpc>
                      </a:pP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thành</a:t>
                      </a:r>
                      <a:r>
                        <a:rPr lang="en-US" sz="2400" dirty="0">
                          <a:solidFill>
                            <a:srgbClr val="002060"/>
                          </a:solidFill>
                          <a:effectLst/>
                        </a:rPr>
                        <a:t> </a:t>
                      </a:r>
                      <a:r>
                        <a:rPr lang="en-US" sz="2400" dirty="0" err="1">
                          <a:solidFill>
                            <a:srgbClr val="002060"/>
                          </a:solidFill>
                          <a:effectLst/>
                        </a:rPr>
                        <a:t>tế</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r>
                        <a:rPr lang="en-US" sz="2400" dirty="0">
                          <a:solidFill>
                            <a:srgbClr val="002060"/>
                          </a:solidFill>
                          <a:effectLst/>
                          <a:sym typeface="Wingdings" panose="05000000000000000000" pitchFamily="2" charset="2"/>
                        </a:rPr>
                        <a:t></a:t>
                      </a:r>
                      <a:r>
                        <a:rPr lang="en-US" sz="2400" dirty="0" err="1">
                          <a:solidFill>
                            <a:srgbClr val="002060"/>
                          </a:solidFill>
                          <a:effectLst/>
                        </a:rPr>
                        <a:t>tế</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hình</a:t>
                      </a:r>
                      <a:r>
                        <a:rPr lang="en-US" sz="2400" dirty="0">
                          <a:solidFill>
                            <a:srgbClr val="002060"/>
                          </a:solidFill>
                          <a:effectLst/>
                        </a:rPr>
                        <a:t> </a:t>
                      </a:r>
                      <a:r>
                        <a:rPr lang="en-US" sz="2400" dirty="0" err="1">
                          <a:solidFill>
                            <a:srgbClr val="002060"/>
                          </a:solidFill>
                          <a:effectLst/>
                        </a:rPr>
                        <a:t>dạng</a:t>
                      </a:r>
                      <a:r>
                        <a:rPr lang="en-US" sz="2400" dirty="0">
                          <a:solidFill>
                            <a:srgbClr val="002060"/>
                          </a:solidFill>
                          <a:effectLst/>
                        </a:rPr>
                        <a:t> </a:t>
                      </a:r>
                      <a:r>
                        <a:rPr lang="en-US" sz="2400" dirty="0" err="1">
                          <a:solidFill>
                            <a:srgbClr val="002060"/>
                          </a:solidFill>
                          <a:effectLst/>
                        </a:rPr>
                        <a:t>xác</a:t>
                      </a:r>
                      <a:r>
                        <a:rPr lang="en-US" sz="2400" dirty="0">
                          <a:solidFill>
                            <a:srgbClr val="002060"/>
                          </a:solidFill>
                          <a:effectLst/>
                        </a:rPr>
                        <a:t> </a:t>
                      </a:r>
                      <a:r>
                        <a:rPr lang="en-US" sz="2400" dirty="0" err="1">
                          <a:solidFill>
                            <a:srgbClr val="002060"/>
                          </a:solidFill>
                          <a:effectLst/>
                        </a:rPr>
                        <a:t>định</a:t>
                      </a:r>
                      <a:endParaRPr lang="en-SG" sz="2400" dirty="0">
                        <a:solidFill>
                          <a:srgbClr val="00206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extLst>
                  <a:ext uri="{0D108BD9-81ED-4DB2-BD59-A6C34878D82A}">
                    <a16:rowId xmlns:a16="http://schemas.microsoft.com/office/drawing/2014/main" val="10002"/>
                  </a:ext>
                </a:extLst>
              </a:tr>
              <a:tr h="1558250">
                <a:tc vMerge="1">
                  <a:txBody>
                    <a:bodyPr/>
                    <a:lstStyle/>
                    <a:p>
                      <a:endParaRPr lang="en-US"/>
                    </a:p>
                  </a:txBody>
                  <a:tcPr/>
                </a:tc>
                <a:tc>
                  <a:txBody>
                    <a:bodyPr/>
                    <a:lstStyle/>
                    <a:p>
                      <a:pPr algn="just">
                        <a:lnSpc>
                          <a:spcPct val="100000"/>
                        </a:lnSpc>
                      </a:pPr>
                      <a:r>
                        <a:rPr lang="en-US" sz="2400" dirty="0" err="1">
                          <a:solidFill>
                            <a:srgbClr val="002060"/>
                          </a:solidFill>
                          <a:effectLst/>
                        </a:rPr>
                        <a:t>Chất</a:t>
                      </a:r>
                      <a:r>
                        <a:rPr lang="en-US" sz="2400" dirty="0">
                          <a:solidFill>
                            <a:srgbClr val="002060"/>
                          </a:solidFill>
                          <a:effectLst/>
                        </a:rPr>
                        <a:t> </a:t>
                      </a:r>
                      <a:r>
                        <a:rPr lang="en-US" sz="2400" dirty="0" err="1">
                          <a:solidFill>
                            <a:srgbClr val="002060"/>
                          </a:solidFill>
                          <a:effectLst/>
                        </a:rPr>
                        <a:t>tế</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endParaRPr lang="en-SG" sz="2400" dirty="0">
                        <a:solidFill>
                          <a:srgbClr val="002060"/>
                        </a:solidFill>
                        <a:effectLst/>
                      </a:endParaRPr>
                    </a:p>
                    <a:p>
                      <a:pPr algn="just">
                        <a:lnSpc>
                          <a:spcPct val="100000"/>
                        </a:lnSpc>
                      </a:pP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lục</a:t>
                      </a:r>
                      <a:r>
                        <a:rPr lang="en-US" sz="2400" dirty="0">
                          <a:solidFill>
                            <a:srgbClr val="002060"/>
                          </a:solidFill>
                          <a:effectLst/>
                        </a:rPr>
                        <a:t> </a:t>
                      </a:r>
                      <a:r>
                        <a:rPr lang="en-US" sz="2400" dirty="0" err="1">
                          <a:solidFill>
                            <a:srgbClr val="002060"/>
                          </a:solidFill>
                          <a:effectLst/>
                        </a:rPr>
                        <a:t>lạp</a:t>
                      </a:r>
                      <a:endParaRPr lang="en-SG" sz="2400" dirty="0">
                        <a:solidFill>
                          <a:srgbClr val="002060"/>
                        </a:solidFill>
                        <a:effectLst/>
                      </a:endParaRPr>
                    </a:p>
                    <a:p>
                      <a:pPr algn="just">
                        <a:lnSpc>
                          <a:spcPct val="100000"/>
                        </a:lnSpc>
                      </a:pPr>
                      <a:r>
                        <a:rPr lang="en-US" sz="2400" dirty="0">
                          <a:solidFill>
                            <a:srgbClr val="002060"/>
                          </a:solidFill>
                          <a:effectLst/>
                        </a:rPr>
                        <a:t> +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r>
                        <a:rPr lang="en-US" sz="2400" dirty="0" err="1">
                          <a:solidFill>
                            <a:srgbClr val="002060"/>
                          </a:solidFill>
                          <a:effectLst/>
                        </a:rPr>
                        <a:t>nhỏ</a:t>
                      </a:r>
                      <a:endParaRPr lang="en-SG" sz="2400" dirty="0">
                        <a:solidFill>
                          <a:srgbClr val="00206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tc>
                  <a:txBody>
                    <a:bodyPr/>
                    <a:lstStyle/>
                    <a:p>
                      <a:pPr algn="just">
                        <a:lnSpc>
                          <a:spcPct val="100000"/>
                        </a:lnSpc>
                      </a:pPr>
                      <a:r>
                        <a:rPr lang="en-US" sz="2400" dirty="0" err="1">
                          <a:solidFill>
                            <a:srgbClr val="002060"/>
                          </a:solidFill>
                          <a:effectLst/>
                        </a:rPr>
                        <a:t>Chất</a:t>
                      </a:r>
                      <a:r>
                        <a:rPr lang="en-US" sz="2400" dirty="0">
                          <a:solidFill>
                            <a:srgbClr val="002060"/>
                          </a:solidFill>
                          <a:effectLst/>
                        </a:rPr>
                        <a:t> </a:t>
                      </a:r>
                      <a:r>
                        <a:rPr lang="en-US" sz="2400" dirty="0" err="1">
                          <a:solidFill>
                            <a:srgbClr val="002060"/>
                          </a:solidFill>
                          <a:effectLst/>
                        </a:rPr>
                        <a:t>tế</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endParaRPr lang="en-SG" sz="2400" dirty="0">
                        <a:solidFill>
                          <a:srgbClr val="002060"/>
                        </a:solidFill>
                        <a:effectLst/>
                      </a:endParaRPr>
                    </a:p>
                    <a:p>
                      <a:pPr algn="just">
                        <a:lnSpc>
                          <a:spcPct val="100000"/>
                        </a:lnSpc>
                      </a:pPr>
                      <a:r>
                        <a:rPr lang="en-US" sz="2400" dirty="0">
                          <a:solidFill>
                            <a:srgbClr val="002060"/>
                          </a:solidFill>
                          <a:effectLst/>
                        </a:rPr>
                        <a:t>+ </a:t>
                      </a:r>
                      <a:r>
                        <a:rPr lang="en-US" sz="2400" dirty="0" err="1">
                          <a:solidFill>
                            <a:srgbClr val="002060"/>
                          </a:solidFill>
                          <a:effectLst/>
                        </a:rPr>
                        <a:t>có</a:t>
                      </a:r>
                      <a:r>
                        <a:rPr lang="en-US" sz="2400" dirty="0">
                          <a:solidFill>
                            <a:srgbClr val="002060"/>
                          </a:solidFill>
                          <a:effectLst/>
                        </a:rPr>
                        <a:t> </a:t>
                      </a:r>
                      <a:r>
                        <a:rPr lang="en-US" sz="2400" dirty="0" err="1">
                          <a:solidFill>
                            <a:srgbClr val="002060"/>
                          </a:solidFill>
                          <a:effectLst/>
                        </a:rPr>
                        <a:t>lục</a:t>
                      </a:r>
                      <a:r>
                        <a:rPr lang="en-US" sz="2400" dirty="0">
                          <a:solidFill>
                            <a:srgbClr val="002060"/>
                          </a:solidFill>
                          <a:effectLst/>
                        </a:rPr>
                        <a:t> </a:t>
                      </a:r>
                      <a:r>
                        <a:rPr lang="en-US" sz="2400" dirty="0" err="1">
                          <a:solidFill>
                            <a:srgbClr val="002060"/>
                          </a:solidFill>
                          <a:effectLst/>
                        </a:rPr>
                        <a:t>lạp</a:t>
                      </a:r>
                      <a:r>
                        <a:rPr lang="en-US" sz="2400" dirty="0">
                          <a:solidFill>
                            <a:srgbClr val="002060"/>
                          </a:solidFill>
                          <a:effectLst/>
                        </a:rPr>
                        <a:t> </a:t>
                      </a:r>
                      <a:r>
                        <a:rPr lang="en-US" sz="2400" dirty="0">
                          <a:solidFill>
                            <a:srgbClr val="002060"/>
                          </a:solidFill>
                          <a:effectLst/>
                          <a:sym typeface="Wingdings" panose="05000000000000000000" pitchFamily="2" charset="2"/>
                        </a:rPr>
                        <a:t></a:t>
                      </a:r>
                      <a:r>
                        <a:rPr lang="en-US" sz="2400" dirty="0">
                          <a:solidFill>
                            <a:srgbClr val="002060"/>
                          </a:solidFill>
                          <a:effectLst/>
                        </a:rPr>
                        <a:t> </a:t>
                      </a:r>
                      <a:r>
                        <a:rPr lang="en-US" sz="2400" dirty="0" err="1">
                          <a:solidFill>
                            <a:srgbClr val="002060"/>
                          </a:solidFill>
                          <a:effectLst/>
                        </a:rPr>
                        <a:t>khả</a:t>
                      </a:r>
                      <a:r>
                        <a:rPr lang="en-US" sz="2400" dirty="0">
                          <a:solidFill>
                            <a:srgbClr val="002060"/>
                          </a:solidFill>
                          <a:effectLst/>
                        </a:rPr>
                        <a:t> </a:t>
                      </a:r>
                      <a:r>
                        <a:rPr lang="en-US" sz="2400" dirty="0" err="1">
                          <a:solidFill>
                            <a:srgbClr val="002060"/>
                          </a:solidFill>
                          <a:effectLst/>
                        </a:rPr>
                        <a:t>năng</a:t>
                      </a:r>
                      <a:r>
                        <a:rPr lang="en-US" sz="2400" dirty="0">
                          <a:solidFill>
                            <a:srgbClr val="002060"/>
                          </a:solidFill>
                          <a:effectLst/>
                        </a:rPr>
                        <a:t> </a:t>
                      </a:r>
                      <a:r>
                        <a:rPr lang="en-US" sz="2400" dirty="0" err="1">
                          <a:solidFill>
                            <a:srgbClr val="002060"/>
                          </a:solidFill>
                          <a:effectLst/>
                        </a:rPr>
                        <a:t>quang</a:t>
                      </a:r>
                      <a:r>
                        <a:rPr lang="en-US" sz="2400" dirty="0">
                          <a:solidFill>
                            <a:srgbClr val="002060"/>
                          </a:solidFill>
                          <a:effectLst/>
                        </a:rPr>
                        <a:t> </a:t>
                      </a:r>
                      <a:r>
                        <a:rPr lang="en-US" sz="2400" dirty="0" err="1">
                          <a:solidFill>
                            <a:srgbClr val="002060"/>
                          </a:solidFill>
                          <a:effectLst/>
                        </a:rPr>
                        <a:t>hợp</a:t>
                      </a:r>
                      <a:r>
                        <a:rPr lang="en-US" sz="2400" dirty="0">
                          <a:solidFill>
                            <a:srgbClr val="002060"/>
                          </a:solidFill>
                          <a:effectLst/>
                        </a:rPr>
                        <a:t> </a:t>
                      </a:r>
                      <a:r>
                        <a:rPr lang="en-US" sz="2400" dirty="0" err="1">
                          <a:solidFill>
                            <a:srgbClr val="002060"/>
                          </a:solidFill>
                          <a:effectLst/>
                        </a:rPr>
                        <a:t>của</a:t>
                      </a:r>
                      <a:r>
                        <a:rPr lang="en-US" sz="2400" dirty="0">
                          <a:solidFill>
                            <a:srgbClr val="002060"/>
                          </a:solidFill>
                          <a:effectLst/>
                        </a:rPr>
                        <a:t> TBTV</a:t>
                      </a:r>
                      <a:endParaRPr lang="en-SG" sz="2400" dirty="0">
                        <a:solidFill>
                          <a:srgbClr val="002060"/>
                        </a:solidFill>
                        <a:effectLst/>
                      </a:endParaRPr>
                    </a:p>
                    <a:p>
                      <a:pPr algn="just">
                        <a:lnSpc>
                          <a:spcPct val="100000"/>
                        </a:lnSpc>
                      </a:pPr>
                      <a:r>
                        <a:rPr lang="en-US" sz="2400" dirty="0">
                          <a:solidFill>
                            <a:srgbClr val="002060"/>
                          </a:solidFill>
                          <a:effectLst/>
                        </a:rPr>
                        <a:t>+ </a:t>
                      </a:r>
                      <a:r>
                        <a:rPr lang="en-US" sz="2400" dirty="0" err="1">
                          <a:solidFill>
                            <a:srgbClr val="002060"/>
                          </a:solidFill>
                          <a:effectLst/>
                        </a:rPr>
                        <a:t>Không</a:t>
                      </a:r>
                      <a:r>
                        <a:rPr lang="en-US" sz="2400" dirty="0">
                          <a:solidFill>
                            <a:srgbClr val="002060"/>
                          </a:solidFill>
                          <a:effectLst/>
                        </a:rPr>
                        <a:t> </a:t>
                      </a:r>
                      <a:r>
                        <a:rPr lang="en-US" sz="2400" dirty="0" err="1">
                          <a:solidFill>
                            <a:srgbClr val="002060"/>
                          </a:solidFill>
                          <a:effectLst/>
                        </a:rPr>
                        <a:t>bào</a:t>
                      </a:r>
                      <a:r>
                        <a:rPr lang="en-US" sz="2400" dirty="0">
                          <a:solidFill>
                            <a:srgbClr val="002060"/>
                          </a:solidFill>
                          <a:effectLst/>
                        </a:rPr>
                        <a:t> </a:t>
                      </a:r>
                      <a:r>
                        <a:rPr lang="en-US" sz="2400" dirty="0" err="1">
                          <a:solidFill>
                            <a:srgbClr val="002060"/>
                          </a:solidFill>
                          <a:effectLst/>
                        </a:rPr>
                        <a:t>lớn</a:t>
                      </a:r>
                      <a:r>
                        <a:rPr lang="en-US" sz="2400" dirty="0">
                          <a:solidFill>
                            <a:srgbClr val="002060"/>
                          </a:solidFill>
                          <a:effectLst/>
                        </a:rPr>
                        <a:t> </a:t>
                      </a:r>
                      <a:r>
                        <a:rPr lang="en-US" sz="2400" dirty="0" err="1">
                          <a:solidFill>
                            <a:srgbClr val="002060"/>
                          </a:solidFill>
                          <a:effectLst/>
                        </a:rPr>
                        <a:t>hơn</a:t>
                      </a:r>
                      <a:r>
                        <a:rPr lang="en-US" sz="2400" dirty="0">
                          <a:solidFill>
                            <a:srgbClr val="002060"/>
                          </a:solidFill>
                          <a:effectLst/>
                        </a:rPr>
                        <a:t> </a:t>
                      </a:r>
                      <a:r>
                        <a:rPr lang="en-US" sz="2400" dirty="0" err="1">
                          <a:solidFill>
                            <a:srgbClr val="002060"/>
                          </a:solidFill>
                          <a:effectLst/>
                        </a:rPr>
                        <a:t>nhiều</a:t>
                      </a:r>
                      <a:r>
                        <a:rPr lang="en-US" sz="2400" dirty="0">
                          <a:solidFill>
                            <a:srgbClr val="002060"/>
                          </a:solidFill>
                          <a:effectLst/>
                        </a:rPr>
                        <a:t>.</a:t>
                      </a:r>
                      <a:endParaRPr lang="en-SG" sz="2400" dirty="0">
                        <a:solidFill>
                          <a:srgbClr val="002060"/>
                        </a:solidFill>
                        <a:effectLst/>
                        <a:latin typeface="Times New Roman" panose="02020603050405020304" pitchFamily="18" charset="0"/>
                        <a:ea typeface="Calibri" panose="020F0502020204030204" pitchFamily="34" charset="0"/>
                      </a:endParaRPr>
                    </a:p>
                  </a:txBody>
                  <a:tcPr marL="60417" marR="60417" marT="0" marB="0">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4590" y="776318"/>
            <a:ext cx="5101109" cy="5148232"/>
          </a:xfrm>
          <a:prstGeom prst="rect">
            <a:avLst/>
          </a:prstGeom>
        </p:spPr>
      </p:pic>
      <p:sp>
        <p:nvSpPr>
          <p:cNvPr id="7" name="Cloud Callout 6"/>
          <p:cNvSpPr/>
          <p:nvPr/>
        </p:nvSpPr>
        <p:spPr>
          <a:xfrm>
            <a:off x="5658417" y="776318"/>
            <a:ext cx="5930020" cy="2888055"/>
          </a:xfrm>
          <a:prstGeom prst="cloudCallout">
            <a:avLst>
              <a:gd name="adj1" fmla="val -48633"/>
              <a:gd name="adj2" fmla="val 51528"/>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Nếu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nhìn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từ</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vũ</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trụ</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em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sẽ</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thấy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hầu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hết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vùng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liền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là</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màu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xanh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lá</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cây.Màu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xanh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đó</a:t>
            </a:r>
            <a:r>
              <a:rPr lang="en-US" sz="2800" dirty="0">
                <a:solidFill>
                  <a:srgbClr val="C00000"/>
                </a:solidFill>
                <a:latin typeface="Times New Roman" panose="02020603050405020304" pitchFamily="18" charset="0"/>
                <a:cs typeface="Times New Roman" panose="02020603050405020304" pitchFamily="18" charset="0"/>
              </a:rPr>
              <a:t> do </a:t>
            </a:r>
            <a:r>
              <a:rPr lang="en-US" sz="2800" dirty="0" err="1">
                <a:solidFill>
                  <a:srgbClr val="C00000"/>
                </a:solidFill>
                <a:latin typeface="Times New Roman" panose="02020603050405020304" pitchFamily="18" charset="0"/>
                <a:cs typeface="Times New Roman" panose="02020603050405020304" pitchFamily="18" charset="0"/>
              </a:rPr>
              <a:t>đâu</a:t>
            </a:r>
            <a:r>
              <a:rPr lang="en-US" sz="2800" dirty="0">
                <a:solidFill>
                  <a:srgbClr val="C00000"/>
                </a:solidFill>
                <a:latin typeface="Times New Roman" panose="02020603050405020304" pitchFamily="18" charset="0"/>
                <a:cs typeface="Times New Roman" panose="02020603050405020304" pitchFamily="18" charset="0"/>
              </a:rPr>
              <a:t>?</a:t>
            </a:r>
          </a:p>
        </p:txBody>
      </p:sp>
      <p:sp>
        <p:nvSpPr>
          <p:cNvPr id="8" name="Cloud Callout 7"/>
          <p:cNvSpPr/>
          <p:nvPr/>
        </p:nvSpPr>
        <p:spPr>
          <a:xfrm>
            <a:off x="5382524" y="459394"/>
            <a:ext cx="6205913" cy="3521902"/>
          </a:xfrm>
          <a:prstGeom prst="cloudCallout">
            <a:avLst>
              <a:gd name="adj1" fmla="val -44657"/>
              <a:gd name="adj2" fmla="val 4139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6">
                    <a:lumMod val="50000"/>
                  </a:schemeClr>
                </a:solidFill>
                <a:latin typeface="Times New Roman" panose="02020603050405020304" pitchFamily="18" charset="0"/>
                <a:cs typeface="Times New Roman" panose="02020603050405020304" pitchFamily="18" charset="0"/>
              </a:rPr>
              <a:t>Màu</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xanh</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3600" b="1" dirty="0">
                <a:solidFill>
                  <a:schemeClr val="accent6">
                    <a:lumMod val="50000"/>
                  </a:schemeClr>
                </a:solidFill>
                <a:latin typeface="Times New Roman" panose="02020603050405020304" pitchFamily="18" charset="0"/>
                <a:cs typeface="Times New Roman" panose="02020603050405020304" pitchFamily="18" charset="0"/>
              </a:rPr>
              <a:t> do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diệp</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lục</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tế</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bào</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cây</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tạo</a:t>
            </a:r>
            <a:r>
              <a:rPr lang="en-US" sz="3600" b="1" dirty="0">
                <a:solidFill>
                  <a:schemeClr val="accent6">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36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680" y="461432"/>
            <a:ext cx="3571875" cy="3581400"/>
          </a:xfrm>
          <a:prstGeom prst="rect">
            <a:avLst/>
          </a:prstGeom>
        </p:spPr>
      </p:pic>
      <p:sp>
        <p:nvSpPr>
          <p:cNvPr id="12" name="Speech Bubble: Oval 11"/>
          <p:cNvSpPr/>
          <p:nvPr/>
        </p:nvSpPr>
        <p:spPr>
          <a:xfrm>
            <a:off x="4862511" y="1669789"/>
            <a:ext cx="2703833" cy="1444517"/>
          </a:xfrm>
          <a:prstGeom prst="wedgeEllipseCallout">
            <a:avLst>
              <a:gd name="adj1" fmla="val 81002"/>
              <a:gd name="adj2" fmla="val -2259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69" y="1126496"/>
            <a:ext cx="3501975" cy="292374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2198" r="100000">
                        <a14:backgroundMark x1="47253" y1="2717" x2="47253" y2="2717"/>
                        <a14:backgroundMark x1="56410" y1="14130" x2="56410" y2="14130"/>
                        <a14:backgroundMark x1="71429" y1="1630" x2="71429" y2="1630"/>
                      </a14:backgroundRemoval>
                    </a14:imgEffect>
                  </a14:imgLayer>
                </a14:imgProps>
              </a:ext>
              <a:ext uri="{28A0092B-C50C-407E-A947-70E740481C1C}">
                <a14:useLocalDpi xmlns:a14="http://schemas.microsoft.com/office/drawing/2010/main" val="0"/>
              </a:ext>
            </a:extLst>
          </a:blip>
          <a:stretch>
            <a:fillRect/>
          </a:stretch>
        </p:blipFill>
        <p:spPr>
          <a:xfrm>
            <a:off x="3659187" y="3675377"/>
            <a:ext cx="3557537" cy="2397754"/>
          </a:xfrm>
          <a:prstGeom prst="rect">
            <a:avLst/>
          </a:prstGeom>
        </p:spPr>
      </p:pic>
      <p:sp>
        <p:nvSpPr>
          <p:cNvPr id="11" name="Speech Bubble: Rectangle 10"/>
          <p:cNvSpPr/>
          <p:nvPr/>
        </p:nvSpPr>
        <p:spPr>
          <a:xfrm>
            <a:off x="4829175" y="1601473"/>
            <a:ext cx="2703832" cy="1581150"/>
          </a:xfrm>
          <a:prstGeom prst="wedgeRectCallout">
            <a:avLst>
              <a:gd name="adj1" fmla="val -1105"/>
              <a:gd name="adj2" fmla="val 9623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Cấu</a:t>
            </a:r>
            <a:r>
              <a:rPr lang="en-US" sz="2400" dirty="0"/>
              <a:t> </a:t>
            </a:r>
            <a:r>
              <a:rPr lang="en-US" sz="2400" dirty="0" err="1"/>
              <a:t>tạo</a:t>
            </a:r>
            <a:r>
              <a:rPr lang="en-US" sz="2400" dirty="0"/>
              <a:t> </a:t>
            </a:r>
            <a:r>
              <a:rPr lang="en-US" sz="2400" dirty="0" err="1"/>
              <a:t>từ</a:t>
            </a:r>
            <a:r>
              <a:rPr lang="en-US" sz="2400" dirty="0"/>
              <a:t> </a:t>
            </a:r>
            <a:r>
              <a:rPr lang="en-US" sz="2400" dirty="0" err="1"/>
              <a:t>đơn</a:t>
            </a:r>
            <a:r>
              <a:rPr lang="en-US" sz="2400" dirty="0"/>
              <a:t> </a:t>
            </a:r>
            <a:r>
              <a:rPr lang="en-US" sz="2400" dirty="0" err="1"/>
              <a:t>vị</a:t>
            </a:r>
            <a:r>
              <a:rPr lang="en-US" sz="2400" dirty="0"/>
              <a:t> </a:t>
            </a:r>
            <a:r>
              <a:rPr lang="en-US" sz="2400" dirty="0" err="1"/>
              <a:t>cấu</a:t>
            </a:r>
            <a:r>
              <a:rPr lang="en-US" sz="2400" dirty="0"/>
              <a:t> </a:t>
            </a:r>
            <a:r>
              <a:rPr lang="en-US" sz="2400" dirty="0" err="1"/>
              <a:t>trúc</a:t>
            </a:r>
            <a:r>
              <a:rPr lang="en-US" sz="2400" dirty="0"/>
              <a:t> </a:t>
            </a:r>
            <a:r>
              <a:rPr lang="en-US" sz="2400" dirty="0" err="1"/>
              <a:t>nào</a:t>
            </a:r>
            <a:r>
              <a:rPr lang="en-US" sz="2400" dirty="0"/>
              <a:t>?</a:t>
            </a:r>
            <a:endParaRPr lang="en-SG" sz="2400" dirty="0"/>
          </a:p>
        </p:txBody>
      </p:sp>
      <p:sp>
        <p:nvSpPr>
          <p:cNvPr id="13" name="Speech Bubble: Oval 12"/>
          <p:cNvSpPr/>
          <p:nvPr/>
        </p:nvSpPr>
        <p:spPr>
          <a:xfrm>
            <a:off x="567738" y="3876675"/>
            <a:ext cx="2337387" cy="1485900"/>
          </a:xfrm>
          <a:prstGeom prst="wedgeEllipseCallout">
            <a:avLst>
              <a:gd name="adj1" fmla="val 62706"/>
              <a:gd name="adj2" fmla="val -7083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Đơn</a:t>
            </a:r>
            <a:r>
              <a:rPr lang="en-US" sz="2400" dirty="0"/>
              <a:t> </a:t>
            </a:r>
            <a:r>
              <a:rPr lang="en-US" sz="2400" dirty="0" err="1"/>
              <a:t>vị</a:t>
            </a:r>
            <a:r>
              <a:rPr lang="en-US" sz="2400" dirty="0"/>
              <a:t> </a:t>
            </a:r>
            <a:r>
              <a:rPr lang="en-US" sz="2400" dirty="0" err="1"/>
              <a:t>cấu</a:t>
            </a:r>
            <a:r>
              <a:rPr lang="en-US" sz="2400" dirty="0"/>
              <a:t> </a:t>
            </a:r>
            <a:r>
              <a:rPr lang="en-US" sz="2400" dirty="0" err="1"/>
              <a:t>trúc</a:t>
            </a:r>
            <a:r>
              <a:rPr lang="en-US" sz="2400" dirty="0"/>
              <a:t> </a:t>
            </a:r>
            <a:r>
              <a:rPr lang="en-US" sz="2400" dirty="0" err="1"/>
              <a:t>của</a:t>
            </a:r>
            <a:r>
              <a:rPr lang="en-US" sz="2400" dirty="0"/>
              <a:t> </a:t>
            </a:r>
            <a:r>
              <a:rPr lang="en-US" sz="2400" dirty="0" err="1"/>
              <a:t>ngôi</a:t>
            </a:r>
            <a:r>
              <a:rPr lang="en-US" sz="2400" dirty="0"/>
              <a:t> </a:t>
            </a:r>
            <a:r>
              <a:rPr lang="en-US" sz="2400" dirty="0" err="1"/>
              <a:t>nhà</a:t>
            </a:r>
            <a:endParaRPr lang="en-SG" sz="2400"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838" y="1496697"/>
            <a:ext cx="2705100" cy="1685925"/>
          </a:xfrm>
          <a:prstGeom prst="rect">
            <a:avLst/>
          </a:prstGeom>
        </p:spPr>
      </p:pic>
      <p:sp>
        <p:nvSpPr>
          <p:cNvPr id="16" name="TextBox 15"/>
          <p:cNvSpPr txBox="1"/>
          <p:nvPr/>
        </p:nvSpPr>
        <p:spPr>
          <a:xfrm>
            <a:off x="5437955" y="1126496"/>
            <a:ext cx="1778769" cy="370200"/>
          </a:xfrm>
          <a:prstGeom prst="rect">
            <a:avLst/>
          </a:prstGeom>
          <a:noFill/>
        </p:spPr>
        <p:txBody>
          <a:bodyPr wrap="square" rtlCol="0">
            <a:spAutoFit/>
          </a:bodyPr>
          <a:lstStyle/>
          <a:p>
            <a:pPr algn="ctr"/>
            <a:r>
              <a:rPr lang="en-US" b="1" dirty="0" err="1"/>
              <a:t>Tế</a:t>
            </a:r>
            <a:r>
              <a:rPr lang="en-US" b="1" dirty="0"/>
              <a:t> </a:t>
            </a:r>
            <a:r>
              <a:rPr lang="en-US" b="1" dirty="0" err="1"/>
              <a:t>bào</a:t>
            </a:r>
            <a:endParaRPr lang="en-SG"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050" y="210207"/>
            <a:ext cx="11391900" cy="523220"/>
          </a:xfrm>
          <a:prstGeom prst="rect">
            <a:avLst/>
          </a:prstGeom>
          <a:solidFill>
            <a:srgbClr val="FF000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IV. CẤU TẠO TẾ BÀO NHÂN SƠ VÀ NHÂN THỰC</a:t>
            </a:r>
          </a:p>
        </p:txBody>
      </p:sp>
      <p:sp>
        <p:nvSpPr>
          <p:cNvPr id="3" name="Content Placeholder 2"/>
          <p:cNvSpPr>
            <a:spLocks noGrp="1"/>
          </p:cNvSpPr>
          <p:nvPr>
            <p:ph idx="1"/>
          </p:nvPr>
        </p:nvSpPr>
        <p:spPr>
          <a:xfrm>
            <a:off x="3628055" y="977279"/>
            <a:ext cx="8075824" cy="2395755"/>
          </a:xfrm>
        </p:spPr>
        <p:txBody>
          <a:bodyPr>
            <a:normAutofit/>
          </a:bodyPr>
          <a:lstStyle/>
          <a:p>
            <a:pPr marL="0" indent="0" algn="ctr">
              <a:lnSpc>
                <a:spcPct val="120000"/>
              </a:lnSpc>
              <a:spcBef>
                <a:spcPts val="0"/>
              </a:spcBef>
              <a:buNone/>
            </a:pP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mô</a:t>
            </a:r>
            <a:r>
              <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endParaRPr lang="en-US" sz="3200" b="1" dirty="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a:lnSpc>
                <a:spcPct val="120000"/>
              </a:lnSpc>
              <a:spcBef>
                <a:spcPts val="0"/>
              </a:spcBef>
            </a:pP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5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endPar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a:lnSpc>
                <a:spcPct val="120000"/>
              </a:lnSpc>
              <a:spcBef>
                <a:spcPts val="0"/>
              </a:spcBef>
            </a:pPr>
            <a:r>
              <a:rPr lang="en-US"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Cấu</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tạo</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phần</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b="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sơ</a:t>
            </a:r>
            <a:r>
              <a:rPr lang="en-US"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khuẩn</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khác</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với</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b="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b="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thực</a:t>
            </a:r>
            <a:r>
              <a:rPr lang="en-US" b="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(TB TV, TBĐV)</a:t>
            </a:r>
          </a:p>
          <a:p>
            <a:pPr marL="0" indent="0" algn="just">
              <a:lnSpc>
                <a:spcPct val="120000"/>
              </a:lnSpc>
              <a:spcBef>
                <a:spcPts val="0"/>
              </a:spcBef>
              <a:buNone/>
            </a:pPr>
            <a:endPar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pic>
        <p:nvPicPr>
          <p:cNvPr id="4" name="Graphic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21" y="2383517"/>
            <a:ext cx="2395755" cy="2395755"/>
          </a:xfrm>
          <a:prstGeom prst="rect">
            <a:avLst/>
          </a:prstGeom>
        </p:spPr>
      </p:pic>
      <p:pic>
        <p:nvPicPr>
          <p:cNvPr id="5" name="Countdown 5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2609" y="5094232"/>
            <a:ext cx="2663453" cy="1463346"/>
          </a:xfrm>
          <a:prstGeom prst="rect">
            <a:avLst/>
          </a:prstGeom>
        </p:spPr>
      </p:pic>
      <p:sp>
        <p:nvSpPr>
          <p:cNvPr id="6" name="TextBox 5"/>
          <p:cNvSpPr txBox="1"/>
          <p:nvPr/>
        </p:nvSpPr>
        <p:spPr>
          <a:xfrm>
            <a:off x="270050" y="928671"/>
            <a:ext cx="2985916" cy="1323439"/>
          </a:xfrm>
          <a:prstGeom prst="rect">
            <a:avLst/>
          </a:prstGeom>
          <a:noFill/>
        </p:spPr>
        <p:txBody>
          <a:bodyPr wrap="square" rtlCol="0">
            <a:spAutoFit/>
          </a:bodyPr>
          <a:lstStyle/>
          <a:p>
            <a:pPr algn="ctr"/>
            <a:r>
              <a:rPr lang="en-US" sz="4000" b="1" dirty="0"/>
              <a:t>TẾ BÀO NHÂN SƠ</a:t>
            </a:r>
            <a:endParaRPr lang="en-SG" sz="4000" b="1" dirty="0"/>
          </a:p>
        </p:txBody>
      </p:sp>
      <p:sp>
        <p:nvSpPr>
          <p:cNvPr id="7" name="TextBox 6"/>
          <p:cNvSpPr txBox="1"/>
          <p:nvPr/>
        </p:nvSpPr>
        <p:spPr>
          <a:xfrm>
            <a:off x="3168566" y="3700185"/>
            <a:ext cx="8690059" cy="2554545"/>
          </a:xfrm>
          <a:prstGeom prst="rect">
            <a:avLst/>
          </a:prstGeom>
          <a:noFill/>
        </p:spPr>
        <p:txBody>
          <a:bodyPr wrap="square" rtlCol="0">
            <a:spAutoFit/>
          </a:bodyPr>
          <a:lstStyle/>
          <a:p>
            <a:pPr algn="ctr"/>
            <a:r>
              <a:rPr lang="en-US" sz="3200" b="1" dirty="0" err="1">
                <a:solidFill>
                  <a:srgbClr val="0070C0"/>
                </a:solidFill>
              </a:rPr>
              <a:t>Thành</a:t>
            </a:r>
            <a:r>
              <a:rPr lang="en-US" sz="3200" b="1" dirty="0">
                <a:solidFill>
                  <a:srgbClr val="0070C0"/>
                </a:solidFill>
              </a:rPr>
              <a:t> </a:t>
            </a:r>
            <a:r>
              <a:rPr lang="en-US" sz="3200" b="1" dirty="0" err="1">
                <a:solidFill>
                  <a:srgbClr val="0070C0"/>
                </a:solidFill>
              </a:rPr>
              <a:t>viên</a:t>
            </a:r>
            <a:r>
              <a:rPr lang="en-US" sz="3200" b="1" dirty="0">
                <a:solidFill>
                  <a:srgbClr val="0070C0"/>
                </a:solidFill>
              </a:rPr>
              <a:t> </a:t>
            </a:r>
            <a:r>
              <a:rPr lang="en-US" sz="3200" b="1" dirty="0" err="1">
                <a:solidFill>
                  <a:srgbClr val="0070C0"/>
                </a:solidFill>
              </a:rPr>
              <a:t>còn</a:t>
            </a:r>
            <a:r>
              <a:rPr lang="en-US" sz="3200" b="1" dirty="0">
                <a:solidFill>
                  <a:srgbClr val="0070C0"/>
                </a:solidFill>
              </a:rPr>
              <a:t> </a:t>
            </a:r>
            <a:r>
              <a:rPr lang="en-US" sz="3200" b="1" dirty="0" err="1">
                <a:solidFill>
                  <a:srgbClr val="0070C0"/>
                </a:solidFill>
              </a:rPr>
              <a:t>lại</a:t>
            </a:r>
            <a:endParaRPr lang="en-US" sz="3200" b="1" dirty="0">
              <a:solidFill>
                <a:srgbClr val="0070C0"/>
              </a:solidFill>
            </a:endParaRPr>
          </a:p>
          <a:p>
            <a:pPr marL="457200" indent="-457200">
              <a:buFont typeface="Arial" panose="020B0604020202020204" pitchFamily="34" charset="0"/>
              <a:buChar char="•"/>
            </a:pPr>
            <a:r>
              <a:rPr lang="en-US" sz="3200" dirty="0"/>
              <a:t>Nghe, </a:t>
            </a:r>
            <a:r>
              <a:rPr lang="en-US" sz="3200" dirty="0" err="1"/>
              <a:t>phản</a:t>
            </a:r>
            <a:r>
              <a:rPr lang="en-US" sz="3200" dirty="0"/>
              <a:t> </a:t>
            </a:r>
            <a:r>
              <a:rPr lang="en-US" sz="3200" dirty="0" err="1"/>
              <a:t>biện</a:t>
            </a:r>
            <a:r>
              <a:rPr lang="en-US" sz="3200" dirty="0"/>
              <a:t>.</a:t>
            </a:r>
          </a:p>
          <a:p>
            <a:pPr marL="457200" indent="-457200">
              <a:buFont typeface="Arial" panose="020B0604020202020204" pitchFamily="34" charset="0"/>
              <a:buChar char="•"/>
            </a:pPr>
            <a:r>
              <a:rPr lang="en-US" sz="3200" dirty="0" err="1"/>
              <a:t>Tìm</a:t>
            </a:r>
            <a:r>
              <a:rPr lang="en-US" sz="3200" dirty="0"/>
              <a:t> </a:t>
            </a:r>
            <a:r>
              <a:rPr lang="en-US" sz="3200" dirty="0" err="1"/>
              <a:t>điểm</a:t>
            </a:r>
            <a:r>
              <a:rPr lang="en-US" sz="3200" dirty="0"/>
              <a:t> </a:t>
            </a:r>
            <a:r>
              <a:rPr lang="en-US" sz="3200" dirty="0" err="1"/>
              <a:t>giống</a:t>
            </a:r>
            <a:r>
              <a:rPr lang="en-US" sz="3200" dirty="0"/>
              <a:t> </a:t>
            </a:r>
            <a:r>
              <a:rPr lang="en-US" sz="3200" dirty="0" err="1"/>
              <a:t>và</a:t>
            </a:r>
            <a:r>
              <a:rPr lang="en-US" sz="3200" dirty="0"/>
              <a:t> </a:t>
            </a:r>
            <a:r>
              <a:rPr lang="en-US" sz="3200" dirty="0" err="1"/>
              <a:t>khác</a:t>
            </a:r>
            <a:r>
              <a:rPr lang="en-US" sz="3200" dirty="0"/>
              <a:t> </a:t>
            </a:r>
            <a:r>
              <a:rPr lang="en-US" sz="3200" dirty="0" err="1"/>
              <a:t>nhau</a:t>
            </a:r>
            <a:r>
              <a:rPr lang="en-US" sz="3200" dirty="0"/>
              <a:t> </a:t>
            </a:r>
            <a:r>
              <a:rPr lang="en-US" sz="3200" dirty="0" err="1"/>
              <a:t>giữa</a:t>
            </a:r>
            <a:r>
              <a:rPr lang="en-US" sz="3200" dirty="0"/>
              <a:t> </a:t>
            </a:r>
            <a:r>
              <a:rPr lang="en-US" sz="3200" dirty="0" err="1"/>
              <a:t>tế</a:t>
            </a:r>
            <a:r>
              <a:rPr lang="en-US" sz="3200" dirty="0"/>
              <a:t> </a:t>
            </a:r>
            <a:r>
              <a:rPr lang="en-US" sz="3200" dirty="0" err="1"/>
              <a:t>bào</a:t>
            </a:r>
            <a:r>
              <a:rPr lang="en-US" sz="3200" dirty="0"/>
              <a:t> </a:t>
            </a:r>
            <a:r>
              <a:rPr lang="en-US" sz="3200" dirty="0" err="1"/>
              <a:t>nhân</a:t>
            </a:r>
            <a:r>
              <a:rPr lang="en-US" sz="3200" dirty="0"/>
              <a:t> </a:t>
            </a:r>
            <a:r>
              <a:rPr lang="en-US" sz="3200" dirty="0" err="1"/>
              <a:t>sơ</a:t>
            </a:r>
            <a:r>
              <a:rPr lang="en-US" sz="3200" dirty="0"/>
              <a:t> (vi </a:t>
            </a:r>
            <a:r>
              <a:rPr lang="en-US" sz="3200" dirty="0" err="1"/>
              <a:t>khuẩn</a:t>
            </a:r>
            <a:r>
              <a:rPr lang="en-US" sz="3200" dirty="0"/>
              <a:t>) </a:t>
            </a:r>
            <a:r>
              <a:rPr lang="en-US" sz="3200" dirty="0" err="1"/>
              <a:t>với</a:t>
            </a:r>
            <a:r>
              <a:rPr lang="en-US" sz="3200" dirty="0"/>
              <a:t> </a:t>
            </a:r>
            <a:r>
              <a:rPr lang="en-US" sz="3200" dirty="0" err="1"/>
              <a:t>tế</a:t>
            </a:r>
            <a:r>
              <a:rPr lang="en-US" sz="3200" dirty="0"/>
              <a:t> </a:t>
            </a:r>
            <a:r>
              <a:rPr lang="en-US" sz="3200" dirty="0" err="1"/>
              <a:t>bào</a:t>
            </a:r>
            <a:r>
              <a:rPr lang="en-US" sz="3200" dirty="0"/>
              <a:t> </a:t>
            </a:r>
            <a:r>
              <a:rPr lang="en-US" sz="3200" dirty="0" err="1"/>
              <a:t>nhân</a:t>
            </a:r>
            <a:r>
              <a:rPr lang="en-US" sz="3200" dirty="0"/>
              <a:t> </a:t>
            </a:r>
            <a:r>
              <a:rPr lang="en-US" sz="3200" dirty="0" err="1"/>
              <a:t>thực</a:t>
            </a:r>
            <a:r>
              <a:rPr lang="en-US" sz="3200" dirty="0"/>
              <a:t> (TB </a:t>
            </a:r>
            <a:r>
              <a:rPr lang="en-US" sz="3200" dirty="0" err="1"/>
              <a:t>thực</a:t>
            </a:r>
            <a:r>
              <a:rPr lang="en-US" sz="3200" dirty="0"/>
              <a:t> </a:t>
            </a:r>
            <a:r>
              <a:rPr lang="en-US" sz="3200" dirty="0" err="1"/>
              <a:t>vật</a:t>
            </a:r>
            <a:r>
              <a:rPr lang="en-US" sz="3200" dirty="0"/>
              <a:t>, </a:t>
            </a:r>
            <a:r>
              <a:rPr lang="en-US" sz="3200" dirty="0" err="1"/>
              <a:t>động</a:t>
            </a:r>
            <a:r>
              <a:rPr lang="en-US" sz="3200" dirty="0"/>
              <a:t> </a:t>
            </a:r>
            <a:r>
              <a:rPr lang="en-US" sz="3200" dirty="0" err="1"/>
              <a:t>vật</a:t>
            </a:r>
            <a:r>
              <a:rPr lang="en-US" sz="3200" dirty="0"/>
              <a:t>)?</a:t>
            </a:r>
            <a:endParaRPr lang="en-SG"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9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25000">
                <p:cTn id="12"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128" t="39235" r="8759" b="44018"/>
          <a:stretch>
            <a:fillRect/>
          </a:stretch>
        </p:blipFill>
        <p:spPr>
          <a:xfrm>
            <a:off x="4345663" y="2276475"/>
            <a:ext cx="7686392" cy="4105776"/>
          </a:xfrm>
          <a:prstGeom prst="rect">
            <a:avLst/>
          </a:prstGeom>
        </p:spPr>
      </p:pic>
      <p:sp>
        <p:nvSpPr>
          <p:cNvPr id="3" name="Oval Callout 2"/>
          <p:cNvSpPr/>
          <p:nvPr/>
        </p:nvSpPr>
        <p:spPr>
          <a:xfrm>
            <a:off x="159945" y="1809750"/>
            <a:ext cx="3784348" cy="4645465"/>
          </a:xfrm>
          <a:prstGeom prst="wedgeEllipseCallout">
            <a:avLst>
              <a:gd name="adj1" fmla="val 57295"/>
              <a:gd name="adj2" fmla="val -983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Điểm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giống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khác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về</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cấu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giữa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400050" y="210207"/>
            <a:ext cx="11391900" cy="523220"/>
          </a:xfrm>
          <a:prstGeom prst="rect">
            <a:avLst/>
          </a:prstGeom>
          <a:solidFill>
            <a:srgbClr val="FF000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IV. CẤU TẠO TẾ BÀO NHÂN SƠ VÀ NHÂN THỰC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29415"/>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AI NHANH HƠN?</a:t>
            </a:r>
          </a:p>
        </p:txBody>
      </p:sp>
      <p:sp>
        <p:nvSpPr>
          <p:cNvPr id="5" name="Content Placeholder 2"/>
          <p:cNvSpPr>
            <a:spLocks noGrp="1"/>
          </p:cNvSpPr>
          <p:nvPr>
            <p:ph idx="1"/>
          </p:nvPr>
        </p:nvSpPr>
        <p:spPr>
          <a:xfrm>
            <a:off x="686091" y="1075746"/>
            <a:ext cx="11299534" cy="5520784"/>
          </a:xfrm>
        </p:spPr>
        <p:txBody>
          <a:bodyPr>
            <a:normAutofit/>
          </a:bodyPr>
          <a:lstStyle/>
          <a:p>
            <a:pPr marL="0" indent="0" algn="ctr">
              <a:lnSpc>
                <a:spcPct val="140000"/>
              </a:lnSpc>
              <a:spcBef>
                <a:spcPts val="0"/>
              </a:spcBef>
              <a:buNone/>
            </a:pPr>
            <a:r>
              <a:rPr lang="en-US" sz="2400" b="1" dirty="0">
                <a:solidFill>
                  <a:srgbClr val="7030A0"/>
                </a:solidFill>
                <a:highlight>
                  <a:srgbClr val="FFFFFF"/>
                </a:highlight>
                <a:latin typeface="A3.BoosterNextFYBlackRegular-Sa" panose="02000A03000000020004" pitchFamily="2" charset="0"/>
              </a:rPr>
              <a:t>LUẬT CHƠI</a:t>
            </a:r>
          </a:p>
          <a:p>
            <a:pPr algn="just">
              <a:lnSpc>
                <a:spcPct val="140000"/>
              </a:lnSpc>
              <a:spcBef>
                <a:spcPts val="0"/>
              </a:spcBef>
            </a:pPr>
            <a:r>
              <a:rPr lang="en-US" sz="2400" b="1" u="sng"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Bước</a:t>
            </a:r>
            <a:r>
              <a:rPr lang="en-US" sz="2400" b="1" u="sng"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1</a:t>
            </a:r>
            <a:r>
              <a:rPr lang="en-US" sz="24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Mỗi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cặp</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đôi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(1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thảo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luận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liệt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kê</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những</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điều</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đã</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biết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hoặc</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câu</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hỏi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ít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nhất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2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câu</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muốn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biết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về</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PHT KWL.</a:t>
            </a:r>
          </a:p>
          <a:p>
            <a:pPr algn="just">
              <a:lnSpc>
                <a:spcPct val="140000"/>
              </a:lnSpc>
              <a:spcBef>
                <a:spcPts val="0"/>
              </a:spcBef>
            </a:pPr>
            <a:r>
              <a:rPr lang="en-US" sz="2400" b="1" u="sng"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Bước</a:t>
            </a:r>
            <a:r>
              <a:rPr lang="en-US" sz="2400" b="1" u="sng"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2</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40000"/>
              </a:lnSpc>
              <a:spcBef>
                <a:spcPts val="0"/>
              </a:spcBef>
              <a:buNone/>
            </a:pP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u="sng"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2.1</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Giáo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viên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gọi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1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cặp</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đôi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kết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quả</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đọc</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đã</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muốn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biết</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khác</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bổ</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sung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theo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nguyên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tắc</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người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trình</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bày</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sau</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không</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trùng</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ý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với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người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trình</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bày</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trước</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0" indent="0" algn="just">
              <a:lnSpc>
                <a:spcPct val="140000"/>
              </a:lnSpc>
              <a:spcBef>
                <a:spcPts val="0"/>
              </a:spcBef>
              <a:buNone/>
            </a:pP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u="sng"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2.2</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còn</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dùng</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bút</a:t>
            </a:r>
            <a:r>
              <a:rPr lang="en-US" sz="24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màu</a:t>
            </a:r>
            <a:r>
              <a:rPr lang="en-US" sz="24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đỏ</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đánh</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dấu</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 </a:t>
            </a:r>
            <a:r>
              <a:rPr lang="en-US" sz="2400"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trùng</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bút</a:t>
            </a:r>
            <a:r>
              <a:rPr lang="en-US" sz="2400" dirty="0">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màu</a:t>
            </a:r>
            <a:r>
              <a:rPr lang="en-US" sz="2400" dirty="0">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xanh</a:t>
            </a:r>
            <a:r>
              <a:rPr lang="en-US" sz="2400" dirty="0">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bổ</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sung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 </a:t>
            </a:r>
            <a:r>
              <a:rPr lang="en-US" sz="2400" dirty="0" err="1">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chưa</a:t>
            </a:r>
            <a:r>
              <a:rPr lang="en-US" sz="2400" dirty="0">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2400" dirty="0">
                <a:solidFill>
                  <a:srgbClr val="4472C4"/>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vào</a:t>
            </a:r>
            <a:r>
              <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PHT KWL.</a:t>
            </a:r>
          </a:p>
        </p:txBody>
      </p:sp>
      <p:pic>
        <p:nvPicPr>
          <p:cNvPr id="6" name="Countdown 2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24748" y="5389855"/>
            <a:ext cx="2391052" cy="1343997"/>
          </a:xfrm>
          <a:prstGeom prst="rect">
            <a:avLst/>
          </a:prstGeom>
          <a:solidFill>
            <a:srgbClr val="4472C4"/>
          </a:solidFill>
        </p:spPr>
      </p:pic>
      <p:pic>
        <p:nvPicPr>
          <p:cNvPr id="8" name="Picture 7"/>
          <p:cNvPicPr>
            <a:picLocks noChangeAspect="1"/>
          </p:cNvPicPr>
          <p:nvPr/>
        </p:nvPicPr>
        <p:blipFill>
          <a:blip r:embed="rId5"/>
          <a:stretch>
            <a:fillRect/>
          </a:stretch>
        </p:blipFill>
        <p:spPr>
          <a:xfrm>
            <a:off x="8695055" y="735965"/>
            <a:ext cx="1434465" cy="2548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100"/>
                                  </p:stCondLst>
                                  <p:childTnLst>
                                    <p:set>
                                      <p:cBhvr>
                                        <p:cTn id="6" dur="1" fill="hold">
                                          <p:stCondLst>
                                            <p:cond delay="99"/>
                                          </p:stCondLst>
                                        </p:cTn>
                                        <p:tgtEl>
                                          <p:spTgt spid="5">
                                            <p:txEl>
                                              <p:pRg st="0" end="0"/>
                                            </p:txEl>
                                          </p:spTgt>
                                        </p:tgtEl>
                                        <p:attrNameLst>
                                          <p:attrName>style.visibility</p:attrName>
                                        </p:attrNameLst>
                                      </p:cBhvr>
                                      <p:to>
                                        <p:strVal val="visible"/>
                                      </p:to>
                                    </p:set>
                                    <p:anim calcmode="lin" valueType="num">
                                      <p:cBhvr additive="base">
                                        <p:cTn id="7" dur="1"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2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2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decel="10000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3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8" dur="300" fill="hold"/>
                                        <p:tgtEl>
                                          <p:spTgt spid="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decel="100000" fill="hold" grpId="0" nodeType="withEffect">
                                  <p:stCondLst>
                                    <p:cond delay="40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4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2" dur="400" fill="hold"/>
                                        <p:tgtEl>
                                          <p:spTgt spid="5">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50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49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600"/>
                                  </p:stCondLst>
                                  <p:childTnLst>
                                    <p:cmd type="call" cmd="togglePause">
                                      <p:cBhvr>
                                        <p:cTn id="35" dur="1" fill="hold"/>
                                        <p:tgtEl>
                                          <p:spTgt spid="6"/>
                                        </p:tgtEl>
                                      </p:cBhvr>
                                    </p:cmd>
                                  </p:childTnLst>
                                </p:cTn>
                              </p:par>
                            </p:childTnLst>
                          </p:cTn>
                        </p:par>
                      </p:childTnLst>
                    </p:cTn>
                  </p:par>
                </p:childTnLst>
              </p:cTn>
              <p:nextCondLst>
                <p:cond evt="onClick" delay="0">
                  <p:tgtEl>
                    <p:spTgt spid="6"/>
                  </p:tgtEl>
                </p:cond>
              </p:nextCondLst>
            </p:seq>
            <p:video>
              <p:cMediaNode vol="80000">
                <p:cTn id="36" fill="hold" display="0">
                  <p:stCondLst>
                    <p:cond delay="indefinite"/>
                  </p:stCondLst>
                </p:cTn>
                <p:tgtEl>
                  <p:spTgt spid="6"/>
                </p:tgtEl>
              </p:cMediaNode>
            </p:video>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0050" y="200682"/>
            <a:ext cx="11391900" cy="523220"/>
          </a:xfrm>
          <a:prstGeom prst="rect">
            <a:avLst/>
          </a:prstGeom>
          <a:solidFill>
            <a:srgbClr val="00B05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 TẾ BÀO LÀ GÌ ?</a:t>
            </a:r>
          </a:p>
        </p:txBody>
      </p:sp>
      <p:pic>
        <p:nvPicPr>
          <p:cNvPr id="9" name="Picture 8"/>
          <p:cNvPicPr>
            <a:picLocks noChangeAspect="1"/>
          </p:cNvPicPr>
          <p:nvPr/>
        </p:nvPicPr>
        <p:blipFill>
          <a:blip r:embed="rId2"/>
          <a:stretch>
            <a:fillRect/>
          </a:stretch>
        </p:blipFill>
        <p:spPr>
          <a:xfrm>
            <a:off x="7858125" y="1614487"/>
            <a:ext cx="2819400" cy="2200275"/>
          </a:xfrm>
          <a:prstGeom prst="rect">
            <a:avLst/>
          </a:prstGeom>
        </p:spPr>
      </p:pic>
      <p:pic>
        <p:nvPicPr>
          <p:cNvPr id="11" name="Picture 10"/>
          <p:cNvPicPr>
            <a:picLocks noChangeAspect="1"/>
          </p:cNvPicPr>
          <p:nvPr/>
        </p:nvPicPr>
        <p:blipFill>
          <a:blip r:embed="rId3"/>
          <a:stretch>
            <a:fillRect/>
          </a:stretch>
        </p:blipFill>
        <p:spPr>
          <a:xfrm>
            <a:off x="7858125" y="4157663"/>
            <a:ext cx="2809875" cy="2171700"/>
          </a:xfrm>
          <a:prstGeom prst="rect">
            <a:avLst/>
          </a:prstGeom>
        </p:spPr>
      </p:pic>
      <p:sp>
        <p:nvSpPr>
          <p:cNvPr id="13" name="Rectangle 12"/>
          <p:cNvSpPr/>
          <p:nvPr/>
        </p:nvSpPr>
        <p:spPr>
          <a:xfrm>
            <a:off x="400050" y="832927"/>
            <a:ext cx="4622600" cy="321571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err="1">
                <a:solidFill>
                  <a:schemeClr val="accent2">
                    <a:lumMod val="50000"/>
                  </a:schemeClr>
                </a:solidFill>
                <a:latin typeface="Times New Roman" panose="02020603050405020304" pitchFamily="18" charset="0"/>
                <a:cs typeface="Times New Roman" panose="02020603050405020304" pitchFamily="18" charset="0"/>
              </a:rPr>
              <a:t>Tất</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cả</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các</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cơ</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sinh</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vật</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đều</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cấu</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tạo</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từ</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những</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tế</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bào</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rất</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nhỏ</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bé</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Tuy</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nhỏ</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bé</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nhưng</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tế</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bào</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thực</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hiện</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đầy</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đủ</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các</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quá</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trình</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cơ</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bản</a:t>
            </a:r>
            <a:r>
              <a:rPr lang="en-US" sz="2600" dirty="0">
                <a:solidFill>
                  <a:schemeClr val="accent2">
                    <a:lumMod val="50000"/>
                  </a:schemeClr>
                </a:solidFill>
                <a:latin typeface="Times New Roman" panose="02020603050405020304" pitchFamily="18" charset="0"/>
                <a:cs typeface="Times New Roman" panose="02020603050405020304" pitchFamily="18" charset="0"/>
              </a:rPr>
              <a:t>, do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vậy</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tế</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bào</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được</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xem</a:t>
            </a:r>
            <a:r>
              <a:rPr lang="en-US" sz="2600" dirty="0">
                <a:solidFill>
                  <a:schemeClr val="accent2">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2600" dirty="0">
                <a:solidFill>
                  <a:schemeClr val="accent2">
                    <a:lumMod val="50000"/>
                  </a:schemeClr>
                </a:solidFill>
                <a:latin typeface="Times New Roman" panose="02020603050405020304" pitchFamily="18" charset="0"/>
                <a:cs typeface="Times New Roman" panose="02020603050405020304" pitchFamily="18" charset="0"/>
              </a:rPr>
              <a:t> “ </a:t>
            </a:r>
            <a:r>
              <a:rPr lang="en-US" sz="2600" u="sng" dirty="0" err="1">
                <a:solidFill>
                  <a:schemeClr val="accent2">
                    <a:lumMod val="50000"/>
                  </a:schemeClr>
                </a:solidFill>
                <a:latin typeface="Times New Roman" panose="02020603050405020304" pitchFamily="18" charset="0"/>
                <a:cs typeface="Times New Roman" panose="02020603050405020304" pitchFamily="18" charset="0"/>
              </a:rPr>
              <a:t>đơn</a:t>
            </a:r>
            <a:r>
              <a:rPr lang="en-US" sz="2600" u="sng" dirty="0">
                <a:solidFill>
                  <a:schemeClr val="accent2">
                    <a:lumMod val="50000"/>
                  </a:schemeClr>
                </a:solidFill>
                <a:latin typeface="Times New Roman" panose="02020603050405020304" pitchFamily="18" charset="0"/>
                <a:cs typeface="Times New Roman" panose="02020603050405020304" pitchFamily="18" charset="0"/>
              </a:rPr>
              <a:t> </a:t>
            </a:r>
            <a:r>
              <a:rPr lang="en-US" sz="2600" u="sng" dirty="0" err="1">
                <a:solidFill>
                  <a:schemeClr val="accent2">
                    <a:lumMod val="50000"/>
                  </a:schemeClr>
                </a:solidFill>
                <a:latin typeface="Times New Roman" panose="02020603050405020304" pitchFamily="18" charset="0"/>
                <a:cs typeface="Times New Roman" panose="02020603050405020304" pitchFamily="18" charset="0"/>
              </a:rPr>
              <a:t>vị</a:t>
            </a:r>
            <a:r>
              <a:rPr lang="en-US" sz="2600" u="sng" dirty="0">
                <a:solidFill>
                  <a:schemeClr val="accent2">
                    <a:lumMod val="50000"/>
                  </a:schemeClr>
                </a:solidFill>
                <a:latin typeface="Times New Roman" panose="02020603050405020304" pitchFamily="18" charset="0"/>
                <a:cs typeface="Times New Roman" panose="02020603050405020304" pitchFamily="18" charset="0"/>
              </a:rPr>
              <a:t> </a:t>
            </a:r>
            <a:r>
              <a:rPr lang="en-US" sz="2600" u="sng" dirty="0" err="1">
                <a:solidFill>
                  <a:schemeClr val="accent2">
                    <a:lumMod val="50000"/>
                  </a:schemeClr>
                </a:solidFill>
                <a:latin typeface="Times New Roman" panose="02020603050405020304" pitchFamily="18" charset="0"/>
                <a:cs typeface="Times New Roman" panose="02020603050405020304" pitchFamily="18" charset="0"/>
              </a:rPr>
              <a:t>cấu</a:t>
            </a:r>
            <a:r>
              <a:rPr lang="en-US" sz="2600" u="sng" dirty="0">
                <a:solidFill>
                  <a:schemeClr val="accent2">
                    <a:lumMod val="50000"/>
                  </a:schemeClr>
                </a:solidFill>
                <a:latin typeface="Times New Roman" panose="02020603050405020304" pitchFamily="18" charset="0"/>
                <a:cs typeface="Times New Roman" panose="02020603050405020304" pitchFamily="18" charset="0"/>
              </a:rPr>
              <a:t> </a:t>
            </a:r>
            <a:r>
              <a:rPr lang="en-US" sz="2600" u="sng" dirty="0" err="1">
                <a:solidFill>
                  <a:schemeClr val="accent2">
                    <a:lumMod val="50000"/>
                  </a:schemeClr>
                </a:solidFill>
                <a:latin typeface="Times New Roman" panose="02020603050405020304" pitchFamily="18" charset="0"/>
                <a:cs typeface="Times New Roman" panose="02020603050405020304" pitchFamily="18" charset="0"/>
              </a:rPr>
              <a:t>trúc</a:t>
            </a:r>
            <a:r>
              <a:rPr lang="en-US" sz="2600" u="sng" dirty="0">
                <a:solidFill>
                  <a:schemeClr val="accent2">
                    <a:lumMod val="50000"/>
                  </a:schemeClr>
                </a:solidFill>
                <a:latin typeface="Times New Roman" panose="02020603050405020304" pitchFamily="18" charset="0"/>
                <a:cs typeface="Times New Roman" panose="02020603050405020304" pitchFamily="18" charset="0"/>
              </a:rPr>
              <a:t> </a:t>
            </a:r>
            <a:r>
              <a:rPr lang="en-US" sz="2600" u="sng" dirty="0" err="1">
                <a:solidFill>
                  <a:schemeClr val="accent2">
                    <a:lumMod val="50000"/>
                  </a:schemeClr>
                </a:solidFill>
                <a:latin typeface="Times New Roman" panose="02020603050405020304" pitchFamily="18" charset="0"/>
                <a:cs typeface="Times New Roman" panose="02020603050405020304" pitchFamily="18" charset="0"/>
              </a:rPr>
              <a:t>của</a:t>
            </a:r>
            <a:r>
              <a:rPr lang="en-US" sz="2600" u="sng" dirty="0">
                <a:solidFill>
                  <a:schemeClr val="accent2">
                    <a:lumMod val="50000"/>
                  </a:schemeClr>
                </a:solidFill>
                <a:latin typeface="Times New Roman" panose="02020603050405020304" pitchFamily="18" charset="0"/>
                <a:cs typeface="Times New Roman" panose="02020603050405020304" pitchFamily="18" charset="0"/>
              </a:rPr>
              <a:t> </a:t>
            </a:r>
            <a:r>
              <a:rPr lang="en-US" sz="2600" u="sng" dirty="0" err="1">
                <a:solidFill>
                  <a:schemeClr val="accent2">
                    <a:lumMod val="50000"/>
                  </a:schemeClr>
                </a:solidFill>
                <a:latin typeface="Times New Roman" panose="02020603050405020304" pitchFamily="18" charset="0"/>
                <a:cs typeface="Times New Roman" panose="02020603050405020304" pitchFamily="18" charset="0"/>
              </a:rPr>
              <a:t>sự</a:t>
            </a:r>
            <a:r>
              <a:rPr lang="en-US" sz="2600" u="sng" dirty="0">
                <a:solidFill>
                  <a:schemeClr val="accent2">
                    <a:lumMod val="50000"/>
                  </a:schemeClr>
                </a:solidFill>
                <a:latin typeface="Times New Roman" panose="02020603050405020304" pitchFamily="18" charset="0"/>
                <a:cs typeface="Times New Roman" panose="02020603050405020304" pitchFamily="18" charset="0"/>
              </a:rPr>
              <a:t> </a:t>
            </a:r>
            <a:r>
              <a:rPr lang="en-US" sz="2600" u="sng" dirty="0" err="1">
                <a:solidFill>
                  <a:schemeClr val="accent2">
                    <a:lumMod val="50000"/>
                  </a:schemeClr>
                </a:solidFill>
                <a:latin typeface="Times New Roman" panose="02020603050405020304" pitchFamily="18" charset="0"/>
                <a:cs typeface="Times New Roman" panose="02020603050405020304" pitchFamily="18" charset="0"/>
              </a:rPr>
              <a:t>sống</a:t>
            </a:r>
            <a:r>
              <a:rPr lang="en-US" sz="2600" dirty="0">
                <a:solidFill>
                  <a:schemeClr val="accent2">
                    <a:lumMod val="50000"/>
                  </a:schemeClr>
                </a:solidFill>
                <a:latin typeface="Times New Roman" panose="02020603050405020304" pitchFamily="18" charset="0"/>
                <a:cs typeface="Times New Roman" panose="02020603050405020304" pitchFamily="18" charset="0"/>
              </a:rPr>
              <a:t>”</a:t>
            </a:r>
          </a:p>
          <a:p>
            <a:pPr algn="ctr"/>
            <a:r>
              <a:rPr lang="en-US" sz="2800" dirty="0">
                <a:solidFill>
                  <a:schemeClr val="accent2">
                    <a:lumMod val="50000"/>
                  </a:schemeClr>
                </a:solidFill>
                <a:latin typeface="Times New Roman" panose="02020603050405020304" pitchFamily="18" charset="0"/>
                <a:cs typeface="Times New Roman" panose="02020603050405020304" pitchFamily="18" charset="0"/>
              </a:rPr>
              <a:t> </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711423" y="3756250"/>
            <a:ext cx="1482927" cy="584775"/>
          </a:xfrm>
          <a:prstGeom prst="rect">
            <a:avLst/>
          </a:prstGeom>
          <a:noFill/>
        </p:spPr>
        <p:txBody>
          <a:bodyPr wrap="square" rtlCol="0">
            <a:spAutoFit/>
          </a:bodyPr>
          <a:lstStyle/>
          <a:p>
            <a:r>
              <a:rPr lang="en-SG" sz="3200" b="1" dirty="0" err="1"/>
              <a:t>Ví</a:t>
            </a:r>
            <a:r>
              <a:rPr lang="en-SG" sz="3200" b="1" dirty="0"/>
              <a:t> </a:t>
            </a:r>
            <a:r>
              <a:rPr lang="en-SG" sz="3200" b="1" dirty="0" err="1"/>
              <a:t>dụ</a:t>
            </a:r>
            <a:r>
              <a:rPr lang="en-SG" sz="3200" b="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291" y="205116"/>
            <a:ext cx="11998709" cy="523220"/>
          </a:xfrm>
          <a:prstGeom prst="rect">
            <a:avLst/>
          </a:prstGeom>
          <a:solidFill>
            <a:schemeClr val="accent6">
              <a:lumMod val="40000"/>
              <a:lumOff val="60000"/>
            </a:schemeClr>
          </a:solidFill>
        </p:spPr>
        <p:txBody>
          <a:bodyPr wrap="square" rtlCol="0">
            <a:spAutoFit/>
          </a:bodyPr>
          <a:lstStyle/>
          <a:p>
            <a:pPr algn="ctr"/>
            <a:r>
              <a:rPr lang="en-SG" sz="2800" b="1" dirty="0" err="1">
                <a:latin typeface="Cambria" panose="02040503050406030204" pitchFamily="18" charset="0"/>
                <a:ea typeface="Cambria" panose="02040503050406030204" pitchFamily="18" charset="0"/>
              </a:rPr>
              <a:t>Hãy</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kể</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tên</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một</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số</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loại</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tế</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bào</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cấu</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tạo</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nên</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cây</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cà</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chua</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và</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cơ</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thể</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người</a:t>
            </a:r>
            <a:r>
              <a:rPr lang="en-SG" sz="2800" b="1" dirty="0">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2"/>
          <a:stretch>
            <a:fillRect/>
          </a:stretch>
        </p:blipFill>
        <p:spPr>
          <a:xfrm>
            <a:off x="581024" y="1033245"/>
            <a:ext cx="5317743" cy="5358029"/>
          </a:xfrm>
          <a:prstGeom prst="rect">
            <a:avLst/>
          </a:prstGeom>
        </p:spPr>
      </p:pic>
      <p:pic>
        <p:nvPicPr>
          <p:cNvPr id="7" name="Picture 6"/>
          <p:cNvPicPr>
            <a:picLocks noChangeAspect="1"/>
          </p:cNvPicPr>
          <p:nvPr/>
        </p:nvPicPr>
        <p:blipFill>
          <a:blip r:embed="rId3"/>
          <a:stretch>
            <a:fillRect/>
          </a:stretch>
        </p:blipFill>
        <p:spPr>
          <a:xfrm>
            <a:off x="6334125" y="923270"/>
            <a:ext cx="5457825" cy="5565901"/>
          </a:xfrm>
          <a:prstGeom prst="rect">
            <a:avLst/>
          </a:prstGeom>
        </p:spPr>
      </p:pic>
      <p:sp>
        <p:nvSpPr>
          <p:cNvPr id="8" name="TextBox 7"/>
          <p:cNvSpPr txBox="1"/>
          <p:nvPr/>
        </p:nvSpPr>
        <p:spPr>
          <a:xfrm>
            <a:off x="193291" y="205116"/>
            <a:ext cx="11998709" cy="523220"/>
          </a:xfrm>
          <a:prstGeom prst="rect">
            <a:avLst/>
          </a:prstGeom>
          <a:solidFill>
            <a:srgbClr val="FFC00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Phát </a:t>
            </a:r>
            <a:r>
              <a:rPr lang="en-SG" sz="2800" b="1" dirty="0" err="1">
                <a:latin typeface="Cambria" panose="02040503050406030204" pitchFamily="18" charset="0"/>
                <a:ea typeface="Cambria" panose="02040503050406030204" pitchFamily="18" charset="0"/>
              </a:rPr>
              <a:t>biểu</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khái</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niệm</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tế</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bào</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Chức</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năng</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của</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tế</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bào</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với</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cơ</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thể</a:t>
            </a:r>
            <a:r>
              <a:rPr lang="en-SG" sz="2800" b="1" dirty="0">
                <a:latin typeface="Cambria" panose="02040503050406030204" pitchFamily="18" charset="0"/>
                <a:ea typeface="Cambria" panose="02040503050406030204" pitchFamily="18" charset="0"/>
              </a:rPr>
              <a:t> </a:t>
            </a:r>
            <a:r>
              <a:rPr lang="en-SG" sz="2800" b="1" dirty="0" err="1">
                <a:latin typeface="Cambria" panose="02040503050406030204" pitchFamily="18" charset="0"/>
                <a:ea typeface="Cambria" panose="02040503050406030204" pitchFamily="18" charset="0"/>
              </a:rPr>
              <a:t>sống</a:t>
            </a:r>
            <a:r>
              <a:rPr lang="en-SG" sz="2800" b="1"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236720" y="2471440"/>
            <a:ext cx="7364413" cy="2293600"/>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962683480"/>
              </p:ext>
            </p:extLst>
          </p:nvPr>
        </p:nvGraphicFramePr>
        <p:xfrm>
          <a:off x="4105275" y="1647826"/>
          <a:ext cx="7495858" cy="4634456"/>
        </p:xfrm>
        <a:graphic>
          <a:graphicData uri="http://schemas.openxmlformats.org/drawingml/2006/table">
            <a:tbl>
              <a:tblPr firstRow="1" firstCol="1" bandRow="1">
                <a:tableStyleId>{93296810-A885-4BE3-A3E7-6D5BEEA58F35}</a:tableStyleId>
              </a:tblPr>
              <a:tblGrid>
                <a:gridCol w="1496078">
                  <a:extLst>
                    <a:ext uri="{9D8B030D-6E8A-4147-A177-3AD203B41FA5}">
                      <a16:colId xmlns:a16="http://schemas.microsoft.com/office/drawing/2014/main" val="20000"/>
                    </a:ext>
                  </a:extLst>
                </a:gridCol>
                <a:gridCol w="2999483">
                  <a:extLst>
                    <a:ext uri="{9D8B030D-6E8A-4147-A177-3AD203B41FA5}">
                      <a16:colId xmlns:a16="http://schemas.microsoft.com/office/drawing/2014/main" val="20001"/>
                    </a:ext>
                  </a:extLst>
                </a:gridCol>
                <a:gridCol w="3000297">
                  <a:extLst>
                    <a:ext uri="{9D8B030D-6E8A-4147-A177-3AD203B41FA5}">
                      <a16:colId xmlns:a16="http://schemas.microsoft.com/office/drawing/2014/main" val="20002"/>
                    </a:ext>
                  </a:extLst>
                </a:gridCol>
              </a:tblGrid>
              <a:tr h="568274">
                <a:tc>
                  <a:txBody>
                    <a:bodyPr/>
                    <a:lstStyle/>
                    <a:p>
                      <a:pPr algn="ctr">
                        <a:lnSpc>
                          <a:spcPct val="115000"/>
                        </a:lnSpc>
                      </a:pPr>
                      <a:r>
                        <a:rPr lang="en-SG" sz="1600" dirty="0" err="1">
                          <a:effectLst/>
                        </a:rPr>
                        <a:t>Tế</a:t>
                      </a:r>
                      <a:r>
                        <a:rPr lang="en-SG" sz="1600" dirty="0">
                          <a:effectLst/>
                        </a:rPr>
                        <a:t> </a:t>
                      </a:r>
                      <a:r>
                        <a:rPr lang="en-SG" sz="1600" dirty="0" err="1">
                          <a:effectLst/>
                        </a:rPr>
                        <a:t>bào</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2000" b="1" dirty="0" err="1">
                          <a:effectLst/>
                        </a:rPr>
                        <a:t>Hình</a:t>
                      </a:r>
                      <a:r>
                        <a:rPr lang="en-SG" sz="2000" b="1" dirty="0">
                          <a:effectLst/>
                        </a:rPr>
                        <a:t> </a:t>
                      </a:r>
                      <a:r>
                        <a:rPr lang="en-SG" sz="2000" b="1" dirty="0" err="1">
                          <a:effectLst/>
                        </a:rPr>
                        <a:t>dạng</a:t>
                      </a:r>
                      <a:endParaRPr lang="en-SG"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2000" b="1" dirty="0" err="1">
                          <a:effectLst/>
                        </a:rPr>
                        <a:t>Kích</a:t>
                      </a:r>
                      <a:r>
                        <a:rPr lang="en-SG" sz="2000" b="1" dirty="0">
                          <a:effectLst/>
                        </a:rPr>
                        <a:t> </a:t>
                      </a:r>
                      <a:r>
                        <a:rPr lang="en-SG" sz="2000" b="1" dirty="0" err="1">
                          <a:effectLst/>
                        </a:rPr>
                        <a:t>thước</a:t>
                      </a:r>
                      <a:endParaRPr lang="en-SG"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667059">
                <a:tc>
                  <a:txBody>
                    <a:bodyPr/>
                    <a:lstStyle/>
                    <a:p>
                      <a:pPr algn="ctr">
                        <a:lnSpc>
                          <a:spcPct val="115000"/>
                        </a:lnSpc>
                      </a:pPr>
                      <a:r>
                        <a:rPr lang="en-SG" sz="1600" dirty="0">
                          <a:effectLst/>
                        </a:rPr>
                        <a:t>Vi </a:t>
                      </a:r>
                      <a:r>
                        <a:rPr lang="en-SG" sz="1600" dirty="0" err="1">
                          <a:effectLst/>
                        </a:rPr>
                        <a:t>khuẩn</a:t>
                      </a:r>
                      <a:r>
                        <a:rPr lang="en-SG" sz="1600" dirty="0">
                          <a:effectLst/>
                        </a:rPr>
                        <a:t> </a:t>
                      </a:r>
                    </a:p>
                    <a:p>
                      <a:pPr algn="ctr">
                        <a:lnSpc>
                          <a:spcPct val="115000"/>
                        </a:lnSpc>
                      </a:pPr>
                      <a:r>
                        <a:rPr lang="en-SG" sz="1600" dirty="0">
                          <a:effectLst/>
                        </a:rPr>
                        <a:t>E.coli</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a:effectLst/>
                        </a:rPr>
                        <a:t> </a:t>
                      </a:r>
                      <a:endParaRPr lang="en-SG"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528511">
                <a:tc>
                  <a:txBody>
                    <a:bodyPr/>
                    <a:lstStyle/>
                    <a:p>
                      <a:pPr algn="ctr">
                        <a:lnSpc>
                          <a:spcPct val="115000"/>
                        </a:lnSpc>
                      </a:pPr>
                      <a:r>
                        <a:rPr lang="en-SG" sz="1600" dirty="0" err="1">
                          <a:effectLst/>
                        </a:rPr>
                        <a:t>Nấm</a:t>
                      </a:r>
                      <a:r>
                        <a:rPr lang="en-SG" sz="1600" dirty="0">
                          <a:effectLst/>
                        </a:rPr>
                        <a:t> men</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p>
                    <a:p>
                      <a:pPr algn="ctr">
                        <a:lnSpc>
                          <a:spcPct val="115000"/>
                        </a:lnSpc>
                      </a:pP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a:effectLst/>
                        </a:rPr>
                        <a:t> </a:t>
                      </a:r>
                      <a:endParaRPr lang="en-SG"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756568">
                <a:tc>
                  <a:txBody>
                    <a:bodyPr/>
                    <a:lstStyle/>
                    <a:p>
                      <a:pPr algn="ctr">
                        <a:lnSpc>
                          <a:spcPct val="115000"/>
                        </a:lnSpc>
                      </a:pPr>
                      <a:r>
                        <a:rPr lang="en-SG" sz="1600" dirty="0" err="1">
                          <a:effectLst/>
                        </a:rPr>
                        <a:t>Biểu</a:t>
                      </a:r>
                      <a:r>
                        <a:rPr lang="en-SG" sz="1600" dirty="0">
                          <a:effectLst/>
                        </a:rPr>
                        <a:t> </a:t>
                      </a:r>
                      <a:r>
                        <a:rPr lang="en-SG" sz="1600" dirty="0" err="1">
                          <a:effectLst/>
                        </a:rPr>
                        <a:t>bì</a:t>
                      </a:r>
                      <a:r>
                        <a:rPr lang="en-SG" sz="1600" dirty="0">
                          <a:effectLst/>
                        </a:rPr>
                        <a:t> </a:t>
                      </a:r>
                    </a:p>
                    <a:p>
                      <a:pPr algn="ctr">
                        <a:lnSpc>
                          <a:spcPct val="115000"/>
                        </a:lnSpc>
                      </a:pPr>
                      <a:r>
                        <a:rPr lang="en-SG" sz="1600" dirty="0" err="1">
                          <a:effectLst/>
                        </a:rPr>
                        <a:t>vảy</a:t>
                      </a:r>
                      <a:r>
                        <a:rPr lang="en-SG" sz="1600" dirty="0">
                          <a:effectLst/>
                        </a:rPr>
                        <a:t> </a:t>
                      </a:r>
                      <a:r>
                        <a:rPr lang="en-SG" sz="1600" dirty="0" err="1">
                          <a:effectLst/>
                        </a:rPr>
                        <a:t>hành</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a:effectLst/>
                        </a:rPr>
                        <a:t> </a:t>
                      </a:r>
                      <a:endParaRPr lang="en-SG"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528511">
                <a:tc>
                  <a:txBody>
                    <a:bodyPr/>
                    <a:lstStyle/>
                    <a:p>
                      <a:pPr algn="ctr">
                        <a:lnSpc>
                          <a:spcPct val="115000"/>
                        </a:lnSpc>
                      </a:pPr>
                      <a:r>
                        <a:rPr lang="en-SG" sz="1600" dirty="0" err="1">
                          <a:effectLst/>
                        </a:rPr>
                        <a:t>Hồng</a:t>
                      </a:r>
                      <a:r>
                        <a:rPr lang="en-SG" sz="1600" dirty="0">
                          <a:effectLst/>
                        </a:rPr>
                        <a:t> </a:t>
                      </a:r>
                      <a:r>
                        <a:rPr lang="en-SG" sz="1600" dirty="0" err="1">
                          <a:effectLst/>
                        </a:rPr>
                        <a:t>cầu</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p>
                    <a:p>
                      <a:pPr algn="ctr">
                        <a:lnSpc>
                          <a:spcPct val="115000"/>
                        </a:lnSpc>
                      </a:pP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a:effectLst/>
                        </a:rPr>
                        <a:t> </a:t>
                      </a:r>
                      <a:endParaRPr lang="en-SG"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28511">
                <a:tc>
                  <a:txBody>
                    <a:bodyPr/>
                    <a:lstStyle/>
                    <a:p>
                      <a:pPr algn="ctr">
                        <a:lnSpc>
                          <a:spcPct val="115000"/>
                        </a:lnSpc>
                      </a:pPr>
                      <a:r>
                        <a:rPr lang="en-SG" sz="1600" dirty="0" err="1">
                          <a:effectLst/>
                        </a:rPr>
                        <a:t>Xương</a:t>
                      </a:r>
                      <a:r>
                        <a:rPr lang="en-SG" sz="1600" dirty="0">
                          <a:effectLst/>
                        </a:rPr>
                        <a:t> </a:t>
                      </a:r>
                      <a:r>
                        <a:rPr lang="en-SG" sz="1600" dirty="0" err="1">
                          <a:effectLst/>
                        </a:rPr>
                        <a:t>người</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p>
                    <a:p>
                      <a:pPr algn="ctr">
                        <a:lnSpc>
                          <a:spcPct val="115000"/>
                        </a:lnSpc>
                      </a:pP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a:effectLst/>
                        </a:rPr>
                        <a:t> </a:t>
                      </a:r>
                      <a:endParaRPr lang="en-SG"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528511">
                <a:tc>
                  <a:txBody>
                    <a:bodyPr/>
                    <a:lstStyle/>
                    <a:p>
                      <a:pPr algn="ctr">
                        <a:lnSpc>
                          <a:spcPct val="115000"/>
                        </a:lnSpc>
                      </a:pPr>
                      <a:r>
                        <a:rPr lang="en-SG" sz="1600" dirty="0" err="1">
                          <a:effectLst/>
                        </a:rPr>
                        <a:t>Thần</a:t>
                      </a:r>
                      <a:r>
                        <a:rPr lang="en-SG" sz="1600" dirty="0">
                          <a:effectLst/>
                        </a:rPr>
                        <a:t> </a:t>
                      </a:r>
                      <a:r>
                        <a:rPr lang="en-SG" sz="1600" dirty="0" err="1">
                          <a:effectLst/>
                        </a:rPr>
                        <a:t>kinh</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p>
                    <a:p>
                      <a:pPr algn="ctr">
                        <a:lnSpc>
                          <a:spcPct val="115000"/>
                        </a:lnSpc>
                      </a:pP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a:effectLst/>
                        </a:rPr>
                        <a:t> </a:t>
                      </a:r>
                      <a:endParaRPr lang="en-SG"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528511">
                <a:tc>
                  <a:txBody>
                    <a:bodyPr/>
                    <a:lstStyle/>
                    <a:p>
                      <a:pPr algn="ctr">
                        <a:lnSpc>
                          <a:spcPct val="115000"/>
                        </a:lnSpc>
                      </a:pPr>
                      <a:r>
                        <a:rPr lang="en-SG" sz="1600" dirty="0" err="1">
                          <a:effectLst/>
                        </a:rPr>
                        <a:t>Tép</a:t>
                      </a:r>
                      <a:r>
                        <a:rPr lang="en-SG" sz="1600" dirty="0">
                          <a:effectLst/>
                        </a:rPr>
                        <a:t> </a:t>
                      </a:r>
                      <a:r>
                        <a:rPr lang="en-SG" sz="1600" dirty="0" err="1">
                          <a:effectLst/>
                        </a:rPr>
                        <a:t>bưởi</a:t>
                      </a:r>
                      <a:endParaRPr lang="en-SG"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p>
                    <a:p>
                      <a:pPr algn="ctr">
                        <a:lnSpc>
                          <a:spcPct val="115000"/>
                        </a:lnSpc>
                      </a:pP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SG" sz="1300" dirty="0">
                          <a:effectLst/>
                        </a:rPr>
                        <a:t> </a:t>
                      </a:r>
                      <a:endParaRPr lang="en-SG"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3" name="TextBox 2"/>
          <p:cNvSpPr txBox="1"/>
          <p:nvPr/>
        </p:nvSpPr>
        <p:spPr>
          <a:xfrm>
            <a:off x="400050" y="200682"/>
            <a:ext cx="11391900" cy="523220"/>
          </a:xfrm>
          <a:prstGeom prst="rect">
            <a:avLst/>
          </a:prstGeom>
          <a:solidFill>
            <a:srgbClr val="00B050"/>
          </a:solidFill>
        </p:spPr>
        <p:txBody>
          <a:bodyPr wrap="square" rtlCol="0">
            <a:spAutoFit/>
          </a:bodyPr>
          <a:lstStyle/>
          <a:p>
            <a:pPr algn="ctr"/>
            <a:r>
              <a:rPr lang="en-SG" sz="2800" b="1" dirty="0">
                <a:latin typeface="Cambria" panose="02040503050406030204" pitchFamily="18" charset="0"/>
                <a:ea typeface="Cambria" panose="02040503050406030204" pitchFamily="18" charset="0"/>
              </a:rPr>
              <a:t>II. HÌNH DẠNG, KÍCH THƯỚC CỦA MỘT SỐ LOẠI TẾ BÀO</a:t>
            </a:r>
          </a:p>
        </p:txBody>
      </p:sp>
      <p:sp>
        <p:nvSpPr>
          <p:cNvPr id="4" name="TextBox 3"/>
          <p:cNvSpPr txBox="1"/>
          <p:nvPr/>
        </p:nvSpPr>
        <p:spPr>
          <a:xfrm>
            <a:off x="4772025" y="1085850"/>
            <a:ext cx="6696075" cy="461665"/>
          </a:xfrm>
          <a:prstGeom prst="rect">
            <a:avLst/>
          </a:prstGeom>
          <a:noFill/>
        </p:spPr>
        <p:txBody>
          <a:bodyPr wrap="square" rtlCol="0">
            <a:spAutoFit/>
          </a:bodyPr>
          <a:lstStyle/>
          <a:p>
            <a:r>
              <a:rPr lang="en-SG" sz="2400" b="1" dirty="0" err="1"/>
              <a:t>Bảng</a:t>
            </a:r>
            <a:r>
              <a:rPr lang="en-SG" sz="2400" b="1" dirty="0"/>
              <a:t> 12.1 </a:t>
            </a:r>
            <a:r>
              <a:rPr lang="en-SG" sz="2400" b="1" dirty="0" err="1"/>
              <a:t>Hình</a:t>
            </a:r>
            <a:r>
              <a:rPr lang="en-SG" sz="2400" b="1" dirty="0"/>
              <a:t> </a:t>
            </a:r>
            <a:r>
              <a:rPr lang="en-SG" sz="2400" b="1" dirty="0" err="1"/>
              <a:t>dạng</a:t>
            </a:r>
            <a:r>
              <a:rPr lang="en-SG" sz="2400" b="1" dirty="0"/>
              <a:t> </a:t>
            </a:r>
            <a:r>
              <a:rPr lang="en-SG" sz="2400" b="1" dirty="0" err="1"/>
              <a:t>kích</a:t>
            </a:r>
            <a:r>
              <a:rPr lang="en-SG" sz="2400" b="1" dirty="0"/>
              <a:t> </a:t>
            </a:r>
            <a:r>
              <a:rPr lang="en-SG" sz="2400" b="1" dirty="0" err="1"/>
              <a:t>thước</a:t>
            </a:r>
            <a:r>
              <a:rPr lang="en-SG" sz="2400" b="1" dirty="0"/>
              <a:t> </a:t>
            </a:r>
            <a:r>
              <a:rPr lang="en-SG" sz="2400" b="1" dirty="0" err="1"/>
              <a:t>một</a:t>
            </a:r>
            <a:r>
              <a:rPr lang="en-SG" sz="2400" b="1" dirty="0"/>
              <a:t> </a:t>
            </a:r>
            <a:r>
              <a:rPr lang="en-SG" sz="2400" b="1" dirty="0" err="1"/>
              <a:t>số</a:t>
            </a:r>
            <a:r>
              <a:rPr lang="en-SG" sz="2400" b="1" dirty="0"/>
              <a:t> </a:t>
            </a:r>
            <a:r>
              <a:rPr lang="en-SG" sz="2400" b="1" dirty="0" err="1"/>
              <a:t>tế</a:t>
            </a:r>
            <a:r>
              <a:rPr lang="en-SG" sz="2400" b="1" dirty="0"/>
              <a:t> </a:t>
            </a:r>
            <a:r>
              <a:rPr lang="en-SG" sz="2400" b="1" dirty="0" err="1"/>
              <a:t>bào</a:t>
            </a:r>
            <a:endParaRPr lang="en-SG" sz="2400" b="1" dirty="0"/>
          </a:p>
        </p:txBody>
      </p:sp>
      <p:pic>
        <p:nvPicPr>
          <p:cNvPr id="5" name="Graphic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733" y="2536241"/>
            <a:ext cx="2472433" cy="2472433"/>
          </a:xfrm>
          <a:prstGeom prst="rect">
            <a:avLst/>
          </a:prstGeom>
        </p:spPr>
      </p:pic>
      <p:pic>
        <p:nvPicPr>
          <p:cNvPr id="6" name="Countdown 3 minutes-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18141" y="5133974"/>
            <a:ext cx="2352025" cy="1359485"/>
          </a:xfrm>
          <a:prstGeom prst="rect">
            <a:avLst/>
          </a:prstGeom>
        </p:spPr>
      </p:pic>
      <p:sp>
        <p:nvSpPr>
          <p:cNvPr id="8" name="TextBox 7"/>
          <p:cNvSpPr txBox="1"/>
          <p:nvPr/>
        </p:nvSpPr>
        <p:spPr>
          <a:xfrm>
            <a:off x="962025" y="1044120"/>
            <a:ext cx="2472433" cy="1938992"/>
          </a:xfrm>
          <a:prstGeom prst="rect">
            <a:avLst/>
          </a:prstGeom>
          <a:noFill/>
        </p:spPr>
        <p:txBody>
          <a:bodyPr wrap="square">
            <a:spAutoFit/>
          </a:bodyPr>
          <a:lstStyle/>
          <a:p>
            <a:r>
              <a:rPr lang="en-US" sz="2400" b="1" i="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2400" b="1" i="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i="1" dirty="0" err="1">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2400" b="1" i="1" dirty="0">
                <a:solidFill>
                  <a:srgbClr val="FF000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i="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 </a:t>
            </a:r>
            <a:r>
              <a:rPr lang="en-US" sz="2400" b="1" i="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2400" b="1" i="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H12.6 SGK , </a:t>
            </a:r>
            <a:r>
              <a:rPr lang="en-US" sz="2400" b="1" i="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hoàn</a:t>
            </a:r>
            <a:r>
              <a:rPr lang="en-US" sz="2400" b="1" i="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i="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thành</a:t>
            </a:r>
            <a:r>
              <a:rPr lang="en-US" sz="2400" b="1" i="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i="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bảng</a:t>
            </a:r>
            <a:r>
              <a:rPr lang="en-US" sz="2400" b="1" i="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12.1 </a:t>
            </a:r>
            <a:endParaRPr lang="en-SG"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a:t>Kiểm</a:t>
            </a:r>
            <a:r>
              <a:rPr lang="en-US" dirty="0"/>
              <a:t> </a:t>
            </a:r>
            <a:r>
              <a:rPr lang="en-US" dirty="0" err="1"/>
              <a:t>tra</a:t>
            </a:r>
            <a:r>
              <a:rPr lang="en-US" dirty="0"/>
              <a:t> </a:t>
            </a:r>
            <a:r>
              <a:rPr lang="en-US" dirty="0" err="1"/>
              <a:t>bài</a:t>
            </a:r>
            <a:r>
              <a:rPr lang="en-US" dirty="0"/>
              <a:t> </a:t>
            </a:r>
            <a:r>
              <a:rPr lang="en-US" dirty="0" err="1"/>
              <a:t>cũ</a:t>
            </a:r>
            <a:r>
              <a:rPr lang="en-US" dirty="0"/>
              <a:t>:</a:t>
            </a:r>
          </a:p>
          <a:p>
            <a:r>
              <a:rPr lang="en-US" dirty="0" err="1"/>
              <a:t>Câu</a:t>
            </a:r>
            <a:r>
              <a:rPr lang="en-US" dirty="0"/>
              <a:t> 1: </a:t>
            </a:r>
            <a:r>
              <a:rPr lang="en-US" dirty="0" err="1"/>
              <a:t>Tế</a:t>
            </a:r>
            <a:r>
              <a:rPr lang="en-US" dirty="0"/>
              <a:t> </a:t>
            </a:r>
            <a:r>
              <a:rPr lang="en-US" dirty="0" err="1"/>
              <a:t>bào</a:t>
            </a:r>
            <a:r>
              <a:rPr lang="en-US" dirty="0"/>
              <a:t> </a:t>
            </a:r>
            <a:r>
              <a:rPr lang="en-US" dirty="0" err="1"/>
              <a:t>là</a:t>
            </a:r>
            <a:r>
              <a:rPr lang="en-US" dirty="0"/>
              <a:t> </a:t>
            </a:r>
            <a:r>
              <a:rPr lang="en-US" dirty="0" err="1"/>
              <a:t>gì</a:t>
            </a:r>
            <a:r>
              <a:rPr lang="en-US" dirty="0"/>
              <a:t>? </a:t>
            </a:r>
          </a:p>
          <a:p>
            <a:r>
              <a:rPr lang="en-US" dirty="0" err="1"/>
              <a:t>Câu</a:t>
            </a:r>
            <a:r>
              <a:rPr lang="en-US" dirty="0"/>
              <a:t> 2: </a:t>
            </a:r>
            <a:r>
              <a:rPr lang="en-US" dirty="0" err="1"/>
              <a:t>tế</a:t>
            </a:r>
            <a:r>
              <a:rPr lang="en-US" dirty="0"/>
              <a:t> </a:t>
            </a:r>
            <a:r>
              <a:rPr lang="en-US" dirty="0" err="1"/>
              <a:t>bào</a:t>
            </a:r>
            <a:r>
              <a:rPr lang="en-US" dirty="0"/>
              <a:t> </a:t>
            </a:r>
            <a:r>
              <a:rPr lang="en-US" dirty="0" err="1"/>
              <a:t>có</a:t>
            </a:r>
            <a:r>
              <a:rPr lang="en-US" dirty="0"/>
              <a:t> </a:t>
            </a:r>
            <a:r>
              <a:rPr lang="en-US" dirty="0" err="1"/>
              <a:t>những</a:t>
            </a:r>
            <a:r>
              <a:rPr lang="en-US" dirty="0"/>
              <a:t> </a:t>
            </a:r>
            <a:r>
              <a:rPr lang="en-US" dirty="0" err="1"/>
              <a:t>hình</a:t>
            </a:r>
            <a:r>
              <a:rPr lang="en-US" dirty="0"/>
              <a:t> </a:t>
            </a:r>
            <a:r>
              <a:rPr lang="en-US" dirty="0" err="1"/>
              <a:t>dạng</a:t>
            </a:r>
            <a:r>
              <a:rPr lang="en-US" dirty="0"/>
              <a:t> </a:t>
            </a:r>
            <a:r>
              <a:rPr lang="en-US" dirty="0" err="1"/>
              <a:t>nào</a:t>
            </a:r>
            <a:r>
              <a:rPr lang="en-US" dirty="0"/>
              <a:t>?</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61041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1217</Words>
  <Application>Microsoft Office PowerPoint</Application>
  <PresentationFormat>Widescreen</PresentationFormat>
  <Paragraphs>120</Paragraphs>
  <Slides>21</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A3.BoosterNextFYBlackRegular-Sa</vt:lpstr>
      <vt:lpstr>A3.NotoSans-San</vt: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dtv</dc:creator>
  <cp:lastModifiedBy>Administrator</cp:lastModifiedBy>
  <cp:revision>153</cp:revision>
  <dcterms:created xsi:type="dcterms:W3CDTF">2020-12-29T17:49:00Z</dcterms:created>
  <dcterms:modified xsi:type="dcterms:W3CDTF">2025-12-24T22:49:07Z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857650932E8A49E8AD37EC843F5594C1</vt:lpwstr>
  </property>
  <property fmtid="{D5CDD505-2E9C-101B-9397-08002B2CF9AE}" pid="3" name="KSOProductBuildVer">
    <vt:lpwstr>1033-11.2.0.11213</vt:lpwstr>
  </property>
</Properties>
</file>