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7" r:id="rId1"/>
  </p:sldMasterIdLst>
  <p:notesMasterIdLst>
    <p:notesMasterId r:id="rId61"/>
  </p:notesMasterIdLst>
  <p:sldIdLst>
    <p:sldId id="256" r:id="rId2"/>
    <p:sldId id="436" r:id="rId3"/>
    <p:sldId id="432" r:id="rId4"/>
    <p:sldId id="447" r:id="rId5"/>
    <p:sldId id="443" r:id="rId6"/>
    <p:sldId id="442" r:id="rId7"/>
    <p:sldId id="445" r:id="rId8"/>
    <p:sldId id="449" r:id="rId9"/>
    <p:sldId id="257" r:id="rId10"/>
    <p:sldId id="452" r:id="rId11"/>
    <p:sldId id="467" r:id="rId12"/>
    <p:sldId id="303" r:id="rId13"/>
    <p:sldId id="423" r:id="rId14"/>
    <p:sldId id="402" r:id="rId15"/>
    <p:sldId id="454" r:id="rId16"/>
    <p:sldId id="428" r:id="rId17"/>
    <p:sldId id="456" r:id="rId18"/>
    <p:sldId id="458" r:id="rId19"/>
    <p:sldId id="426" r:id="rId20"/>
    <p:sldId id="462" r:id="rId21"/>
    <p:sldId id="464" r:id="rId22"/>
    <p:sldId id="283" r:id="rId23"/>
    <p:sldId id="259" r:id="rId24"/>
    <p:sldId id="260" r:id="rId25"/>
    <p:sldId id="404" r:id="rId26"/>
    <p:sldId id="405" r:id="rId27"/>
    <p:sldId id="469" r:id="rId28"/>
    <p:sldId id="391" r:id="rId29"/>
    <p:sldId id="471" r:id="rId30"/>
    <p:sldId id="322" r:id="rId31"/>
    <p:sldId id="335" r:id="rId32"/>
    <p:sldId id="327" r:id="rId33"/>
    <p:sldId id="328" r:id="rId34"/>
    <p:sldId id="330" r:id="rId35"/>
    <p:sldId id="337" r:id="rId36"/>
    <p:sldId id="331" r:id="rId37"/>
    <p:sldId id="339" r:id="rId38"/>
    <p:sldId id="332" r:id="rId39"/>
    <p:sldId id="465" r:id="rId40"/>
    <p:sldId id="472" r:id="rId41"/>
    <p:sldId id="473" r:id="rId42"/>
    <p:sldId id="419" r:id="rId43"/>
    <p:sldId id="474" r:id="rId44"/>
    <p:sldId id="476" r:id="rId45"/>
    <p:sldId id="475" r:id="rId46"/>
    <p:sldId id="477" r:id="rId47"/>
    <p:sldId id="478" r:id="rId48"/>
    <p:sldId id="262" r:id="rId49"/>
    <p:sldId id="425" r:id="rId50"/>
    <p:sldId id="270" r:id="rId51"/>
    <p:sldId id="421" r:id="rId52"/>
    <p:sldId id="300" r:id="rId53"/>
    <p:sldId id="433" r:id="rId54"/>
    <p:sldId id="427" r:id="rId55"/>
    <p:sldId id="291" r:id="rId56"/>
    <p:sldId id="434" r:id="rId57"/>
    <p:sldId id="437" r:id="rId58"/>
    <p:sldId id="481" r:id="rId59"/>
    <p:sldId id="482" r:id="rId60"/>
  </p:sldIdLst>
  <p:sldSz cx="9144000" cy="5143500" type="screen16x9"/>
  <p:notesSz cx="6858000" cy="9144000"/>
  <p:embeddedFontLst>
    <p:embeddedFont>
      <p:font typeface="Segoe UI" panose="020B0502040204020203" pitchFamily="34" charset="0"/>
      <p:regular r:id="rId62"/>
      <p:bold r:id="rId63"/>
      <p:italic r:id="rId64"/>
      <p:boldItalic r:id="rId65"/>
    </p:embeddedFont>
    <p:embeddedFont>
      <p:font typeface="Tahoma" panose="020B0604030504040204" pitchFamily="34" charset="0"/>
      <p:regular r:id="rId66"/>
      <p:bold r:id="rId6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àng Thị Huế" initials="HTH" lastIdx="1" clrIdx="0">
    <p:extLst>
      <p:ext uri="{19B8F6BF-5375-455C-9EA6-DF929625EA0E}">
        <p15:presenceInfo xmlns:p15="http://schemas.microsoft.com/office/powerpoint/2012/main" userId="Hoàng Thị Huế"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086A"/>
    <a:srgbClr val="0000FF"/>
    <a:srgbClr val="0BC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0C35A8-31EE-4B06-98D1-F3640B604409}">
  <a:tblStyle styleId="{2C0C35A8-31EE-4B06-98D1-F3640B60440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12D37EB-A914-4A42-9CBE-EA1083F15C18}"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73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190191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EDD518C5-607C-49B9-B89E-105A94F4A263}" type="slidenum">
              <a:rPr lang="en-US" smtClean="0"/>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6F0D77-97F0-4373-A87F-5D9E3A4B3573}" type="slidenum">
              <a:rPr lang="en-US" smtClean="0"/>
              <a:t>49</a:t>
            </a:fld>
            <a:endParaRPr lang="en-US"/>
          </a:p>
        </p:txBody>
      </p:sp>
    </p:spTree>
    <p:extLst>
      <p:ext uri="{BB962C8B-B14F-4D97-AF65-F5344CB8AC3E}">
        <p14:creationId xmlns:p14="http://schemas.microsoft.com/office/powerpoint/2010/main" val="363557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6F0D77-97F0-4373-A87F-5D9E3A4B3573}" type="slidenum">
              <a:rPr lang="en-US" smtClean="0"/>
              <a:t>50</a:t>
            </a:fld>
            <a:endParaRPr lang="en-US"/>
          </a:p>
        </p:txBody>
      </p:sp>
    </p:spTree>
    <p:extLst>
      <p:ext uri="{BB962C8B-B14F-4D97-AF65-F5344CB8AC3E}">
        <p14:creationId xmlns:p14="http://schemas.microsoft.com/office/powerpoint/2010/main" val="264601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4"/>
        <p:cNvGrpSpPr/>
        <p:nvPr/>
      </p:nvGrpSpPr>
      <p:grpSpPr>
        <a:xfrm>
          <a:off x="0" y="0"/>
          <a:ext cx="0" cy="0"/>
          <a:chOff x="0" y="0"/>
          <a:chExt cx="0" cy="0"/>
        </a:xfrm>
      </p:grpSpPr>
      <p:sp>
        <p:nvSpPr>
          <p:cNvPr id="6065" name="Google Shape;6065;g7736e98c0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6" name="Google Shape;6066;g7736e98c03_0_6:notes"/>
          <p:cNvSpPr txBox="1">
            <a:spLocks noGrp="1"/>
          </p:cNvSpPr>
          <p:nvPr>
            <p:ph type="body" idx="1"/>
          </p:nvPr>
        </p:nvSpPr>
        <p:spPr>
          <a:xfrm>
            <a:off x="685800" y="4343400"/>
            <a:ext cx="5486400" cy="4114800"/>
          </a:xfrm>
          <a:prstGeom prst="rect">
            <a:avLst/>
          </a:prstGeom>
        </p:spPr>
        <p:txBody>
          <a:bodyPr spcFirstLastPara="1" wrap="square" lIns="91422" tIns="91422" rIns="91422" bIns="91422"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54BC24-524E-419B-853C-8816D4F1990D}" type="slidenum">
              <a:rPr lang="en-US" smtClean="0"/>
              <a:pPr>
                <a:defRPr/>
              </a:pPr>
              <a:t>‹#›</a:t>
            </a:fld>
            <a:endParaRPr lang="en-US"/>
          </a:p>
        </p:txBody>
      </p:sp>
    </p:spTree>
    <p:extLst>
      <p:ext uri="{BB962C8B-B14F-4D97-AF65-F5344CB8AC3E}">
        <p14:creationId xmlns:p14="http://schemas.microsoft.com/office/powerpoint/2010/main" val="916863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smtClean="0"/>
              <a:t>12/17/2025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120361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4441721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306806"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 name="Text Placeholder 9"/>
          <p:cNvSpPr>
            <a:spLocks noGrp="1"/>
          </p:cNvSpPr>
          <p:nvPr>
            <p:ph type="body" sz="quarter" idx="10" hasCustomPrompt="1"/>
          </p:nvPr>
        </p:nvSpPr>
        <p:spPr>
          <a:xfrm>
            <a:off x="1369990" y="480632"/>
            <a:ext cx="7491269" cy="543185"/>
          </a:xfrm>
          <a:prstGeom prst="rect">
            <a:avLst/>
          </a:prstGeom>
        </p:spPr>
        <p:txBody>
          <a:bodyPr anchor="ctr"/>
          <a:lstStyle>
            <a:lvl1pPr marL="0" indent="0" algn="l">
              <a:buNone/>
              <a:defRPr sz="41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7683" y="138831"/>
            <a:ext cx="608548" cy="683602"/>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182" y="254822"/>
            <a:ext cx="124097" cy="7690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813475" y="796855"/>
            <a:ext cx="391599" cy="439896"/>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416055" y="1188290"/>
            <a:ext cx="272304" cy="305888"/>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1527413" y="129889"/>
            <a:ext cx="155444" cy="9633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2075" y="894656"/>
            <a:ext cx="124097" cy="76905"/>
          </a:xfrm>
          <a:prstGeom prst="rect">
            <a:avLst/>
          </a:prstGeom>
        </p:spPr>
      </p:pic>
    </p:spTree>
    <p:extLst>
      <p:ext uri="{BB962C8B-B14F-4D97-AF65-F5344CB8AC3E}">
        <p14:creationId xmlns:p14="http://schemas.microsoft.com/office/powerpoint/2010/main" val="167145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47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1F4607-BC20-4DBC-A902-10F2658DFF60}"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8C3448-DE64-452A-A817-BD3379A41CDB}" type="slidenum">
              <a:rPr lang="en-US" smtClean="0"/>
              <a:t>‹#›</a:t>
            </a:fld>
            <a:endParaRPr lang="en-US"/>
          </a:p>
        </p:txBody>
      </p:sp>
    </p:spTree>
    <p:extLst>
      <p:ext uri="{BB962C8B-B14F-4D97-AF65-F5344CB8AC3E}">
        <p14:creationId xmlns:p14="http://schemas.microsoft.com/office/powerpoint/2010/main" val="718784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21109607"/>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smtClean="0"/>
              <a:t>12/17/2025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4439846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12/17/2025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3804093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7025741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3386096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4884734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873363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12/17/2025</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2495395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3" r:id="rId12"/>
    <p:sldLayoutId id="2147483704" r:id="rId13"/>
  </p:sldLayoutIdLst>
  <p:transition>
    <p:fade thruBlk="1"/>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image" Target="../media/image37.bin"/><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image" Target="../media/image37.bin"/><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5.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xml"/><Relationship Id="rId5" Type="http://schemas.openxmlformats.org/officeDocument/2006/relationships/image" Target="../media/image71.jpg"/><Relationship Id="rId4" Type="http://schemas.openxmlformats.org/officeDocument/2006/relationships/image" Target="../media/image7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8.jp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6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6.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6.jpe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2.xml"/><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06489" y="2401202"/>
            <a:ext cx="2592604" cy="3171380"/>
          </a:xfrm>
          <a:prstGeom prst="rect">
            <a:avLst/>
          </a:prstGeom>
        </p:spPr>
      </p:pic>
      <p:pic>
        <p:nvPicPr>
          <p:cNvPr id="3" name="Picture 3"/>
          <p:cNvPicPr>
            <a:picLocks noChangeAspect="1"/>
          </p:cNvPicPr>
          <p:nvPr/>
        </p:nvPicPr>
        <p:blipFill>
          <a:blip r:embed="rId3"/>
          <a:srcRect/>
          <a:stretch>
            <a:fillRect/>
          </a:stretch>
        </p:blipFill>
        <p:spPr>
          <a:xfrm>
            <a:off x="-571737" y="3679109"/>
            <a:ext cx="2045803" cy="1900083"/>
          </a:xfrm>
          <a:prstGeom prst="rect">
            <a:avLst/>
          </a:prstGeom>
        </p:spPr>
      </p:pic>
      <p:pic>
        <p:nvPicPr>
          <p:cNvPr id="4" name="Picture 4"/>
          <p:cNvPicPr>
            <a:picLocks noChangeAspect="1"/>
          </p:cNvPicPr>
          <p:nvPr/>
        </p:nvPicPr>
        <p:blipFill>
          <a:blip r:embed="rId4"/>
          <a:srcRect l="34276" r="6363"/>
          <a:stretch>
            <a:fillRect/>
          </a:stretch>
        </p:blipFill>
        <p:spPr>
          <a:xfrm>
            <a:off x="5616581" y="-210850"/>
            <a:ext cx="3861789" cy="6042350"/>
          </a:xfrm>
          <a:prstGeom prst="rect">
            <a:avLst/>
          </a:prstGeom>
        </p:spPr>
      </p:pic>
      <p:grpSp>
        <p:nvGrpSpPr>
          <p:cNvPr id="5" name="Group 5"/>
          <p:cNvGrpSpPr/>
          <p:nvPr/>
        </p:nvGrpSpPr>
        <p:grpSpPr>
          <a:xfrm>
            <a:off x="1297477" y="133350"/>
            <a:ext cx="6858000" cy="4495800"/>
            <a:chOff x="0" y="0"/>
            <a:chExt cx="812800" cy="533400"/>
          </a:xfrm>
        </p:grpSpPr>
        <p:sp>
          <p:nvSpPr>
            <p:cNvPr id="6" name="Freeform 6"/>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solidFill>
              <a:srgbClr val="FFFFFF"/>
            </a:solidFill>
          </p:spPr>
        </p:sp>
        <p:sp>
          <p:nvSpPr>
            <p:cNvPr id="7" name="TextBox 7"/>
            <p:cNvSpPr txBox="1"/>
            <p:nvPr/>
          </p:nvSpPr>
          <p:spPr>
            <a:xfrm>
              <a:off x="38100" y="50800"/>
              <a:ext cx="736600" cy="406400"/>
            </a:xfrm>
            <a:prstGeom prst="rect">
              <a:avLst/>
            </a:prstGeom>
          </p:spPr>
          <p:txBody>
            <a:bodyPr lIns="25400" tIns="25400" rIns="25400" bIns="25400" rtlCol="0" anchor="ctr"/>
            <a:lstStyle/>
            <a:p>
              <a:pPr algn="ctr">
                <a:lnSpc>
                  <a:spcPts val="1330"/>
                </a:lnSpc>
                <a:spcBef>
                  <a:spcPct val="0"/>
                </a:spcBef>
              </a:pPr>
              <a:endParaRPr sz="900"/>
            </a:p>
          </p:txBody>
        </p:sp>
      </p:grpSp>
      <p:pic>
        <p:nvPicPr>
          <p:cNvPr id="10" name="Picture 10"/>
          <p:cNvPicPr>
            <a:picLocks noChangeAspect="1"/>
          </p:cNvPicPr>
          <p:nvPr/>
        </p:nvPicPr>
        <p:blipFill>
          <a:blip r:embed="rId5"/>
          <a:srcRect/>
          <a:stretch>
            <a:fillRect/>
          </a:stretch>
        </p:blipFill>
        <p:spPr>
          <a:xfrm>
            <a:off x="7042495" y="2323760"/>
            <a:ext cx="2435874" cy="2979663"/>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7290" y="0"/>
            <a:ext cx="2071636" cy="1059124"/>
          </a:xfrm>
          <a:prstGeom prst="rect">
            <a:avLst/>
          </a:prstGeom>
        </p:spPr>
      </p:pic>
      <p:sp>
        <p:nvSpPr>
          <p:cNvPr id="14" name="TextBox 13">
            <a:extLst>
              <a:ext uri="{FF2B5EF4-FFF2-40B4-BE49-F238E27FC236}">
                <a16:creationId xmlns:a16="http://schemas.microsoft.com/office/drawing/2014/main" id="{18F5BA13-45F2-CA70-304C-BCCD2DCBBFCC}"/>
              </a:ext>
            </a:extLst>
          </p:cNvPr>
          <p:cNvSpPr txBox="1"/>
          <p:nvPr/>
        </p:nvSpPr>
        <p:spPr>
          <a:xfrm>
            <a:off x="1777924" y="1304320"/>
            <a:ext cx="6039012" cy="2748253"/>
          </a:xfrm>
          <a:prstGeom prst="rect">
            <a:avLst/>
          </a:prstGeom>
          <a:noFill/>
        </p:spPr>
        <p:txBody>
          <a:bodyPr wrap="square">
            <a:spAutoFit/>
          </a:bodyPr>
          <a:lstStyle/>
          <a:p>
            <a:pPr algn="ctr">
              <a:lnSpc>
                <a:spcPct val="150000"/>
              </a:lnSpc>
            </a:pPr>
            <a:r>
              <a:rPr lang="en-US" sz="4000" b="1" dirty="0">
                <a:solidFill>
                  <a:schemeClr val="tx1">
                    <a:lumMod val="75000"/>
                    <a:lumOff val="25000"/>
                  </a:schemeClr>
                </a:solidFill>
                <a:latin typeface="Arial" panose="020B0604020202020204" pitchFamily="34" charset="0"/>
                <a:cs typeface="Arial" panose="020B0604020202020204" pitchFamily="34" charset="0"/>
              </a:rPr>
              <a:t>CHÀO MỪNG CÁC EM </a:t>
            </a:r>
          </a:p>
          <a:p>
            <a:pPr algn="ctr">
              <a:lnSpc>
                <a:spcPct val="150000"/>
              </a:lnSpc>
            </a:pPr>
            <a:r>
              <a:rPr lang="en-US" sz="4000" b="1" dirty="0">
                <a:solidFill>
                  <a:schemeClr val="tx1">
                    <a:lumMod val="75000"/>
                    <a:lumOff val="25000"/>
                  </a:schemeClr>
                </a:solidFill>
                <a:latin typeface="Arial" panose="020B0604020202020204" pitchFamily="34" charset="0"/>
                <a:cs typeface="Arial" panose="020B0604020202020204" pitchFamily="34" charset="0"/>
              </a:rPr>
              <a:t>ĐẾN VỚI TIẾT HỌC HÔM NAY!</a:t>
            </a:r>
          </a:p>
        </p:txBody>
      </p:sp>
    </p:spTree>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20210909_1106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1907"/>
            <a:ext cx="8382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5"/>
          <p:cNvSpPr txBox="1">
            <a:spLocks noChangeArrowheads="1"/>
          </p:cNvSpPr>
          <p:nvPr/>
        </p:nvSpPr>
        <p:spPr bwMode="auto">
          <a:xfrm>
            <a:off x="609600" y="2404740"/>
            <a:ext cx="8229600" cy="1415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nSpc>
                <a:spcPct val="150000"/>
              </a:lnSpc>
            </a:pPr>
            <a:r>
              <a:rPr lang="en-US" altLang="vi-VN" sz="2000" dirty="0" err="1">
                <a:latin typeface="Arial" panose="020B0604020202020204" pitchFamily="34" charset="0"/>
                <a:cs typeface="Arial" panose="020B0604020202020204" pitchFamily="34" charset="0"/>
              </a:rPr>
              <a:t>Khi</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bước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vào</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một</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khu</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vườn</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rộng</a:t>
            </a:r>
            <a:r>
              <a:rPr lang="en-US" altLang="vi-VN" sz="2000" dirty="0">
                <a:latin typeface="Arial" panose="020B0604020202020204" pitchFamily="34" charset="0"/>
                <a:cs typeface="Arial" panose="020B0604020202020204" pitchFamily="34" charset="0"/>
              </a:rPr>
              <a:t>, </a:t>
            </a:r>
            <a:r>
              <a:rPr lang="vi-VN" altLang="vi-VN" sz="2000" dirty="0">
                <a:latin typeface="Arial" panose="020B0604020202020204" pitchFamily="34" charset="0"/>
                <a:cs typeface="Arial" panose="020B0604020202020204" pitchFamily="34" charset="0"/>
              </a:rPr>
              <a:t>em bắt gặp rất nhiều sinh vật khác nhau bao gồm thực vật, động vật, nấm, ... Em có thể phân biệt được các loài không? Làm thế nào em có thể thực hiện được việc đó? </a:t>
            </a:r>
          </a:p>
        </p:txBody>
      </p:sp>
      <p:sp>
        <p:nvSpPr>
          <p:cNvPr id="4" name="Rectangle 3"/>
          <p:cNvSpPr>
            <a:spLocks noChangeArrowheads="1"/>
          </p:cNvSpPr>
          <p:nvPr/>
        </p:nvSpPr>
        <p:spPr bwMode="auto">
          <a:xfrm>
            <a:off x="2955703" y="3994699"/>
            <a:ext cx="3053233" cy="39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071" tIns="43536" rIns="87071" bIns="43536">
            <a:spAutoFit/>
          </a:bodyPr>
          <a:lstStyle/>
          <a:p>
            <a:r>
              <a:rPr lang="en-US" altLang="vi-VN" sz="2000" b="1" dirty="0" err="1">
                <a:solidFill>
                  <a:srgbClr val="000000"/>
                </a:solidFill>
                <a:latin typeface="Arial" panose="020B0604020202020204" pitchFamily="34" charset="0"/>
                <a:cs typeface="Arial" panose="020B0604020202020204" pitchFamily="34" charset="0"/>
              </a:rPr>
              <a:t>Khóa</a:t>
            </a:r>
            <a:r>
              <a:rPr lang="en-US" altLang="vi-VN" sz="2000" b="1" dirty="0">
                <a:solidFill>
                  <a:srgbClr val="000000"/>
                </a:solidFill>
                <a:latin typeface="Arial" panose="020B0604020202020204" pitchFamily="34" charset="0"/>
                <a:cs typeface="Arial" panose="020B0604020202020204" pitchFamily="34" charset="0"/>
              </a:rPr>
              <a:t> </a:t>
            </a:r>
            <a:r>
              <a:rPr lang="en-US" altLang="vi-VN" sz="2000" b="1" dirty="0" err="1">
                <a:solidFill>
                  <a:srgbClr val="000000"/>
                </a:solidFill>
                <a:latin typeface="Arial" panose="020B0604020202020204" pitchFamily="34" charset="0"/>
                <a:cs typeface="Arial" panose="020B0604020202020204" pitchFamily="34" charset="0"/>
              </a:rPr>
              <a:t>phân</a:t>
            </a:r>
            <a:r>
              <a:rPr lang="en-US" altLang="vi-VN" sz="2000" b="1" dirty="0">
                <a:solidFill>
                  <a:srgbClr val="000000"/>
                </a:solidFill>
                <a:latin typeface="Arial" panose="020B0604020202020204" pitchFamily="34" charset="0"/>
                <a:cs typeface="Arial" panose="020B0604020202020204" pitchFamily="34" charset="0"/>
              </a:rPr>
              <a:t> </a:t>
            </a:r>
            <a:r>
              <a:rPr lang="en-US" altLang="vi-VN" sz="2000" b="1" dirty="0" err="1">
                <a:solidFill>
                  <a:srgbClr val="000000"/>
                </a:solidFill>
                <a:latin typeface="Arial" panose="020B0604020202020204" pitchFamily="34" charset="0"/>
                <a:cs typeface="Arial" panose="020B0604020202020204" pitchFamily="34" charset="0"/>
              </a:rPr>
              <a:t>loại</a:t>
            </a:r>
            <a:r>
              <a:rPr lang="en-US" altLang="vi-VN" sz="2000" b="1" dirty="0">
                <a:solidFill>
                  <a:srgbClr val="000000"/>
                </a:solidFill>
                <a:latin typeface="Arial" panose="020B0604020202020204" pitchFamily="34" charset="0"/>
                <a:cs typeface="Arial" panose="020B0604020202020204" pitchFamily="34" charset="0"/>
              </a:rPr>
              <a:t> </a:t>
            </a:r>
            <a:r>
              <a:rPr lang="en-US" altLang="vi-VN" sz="2000" b="1" dirty="0" err="1">
                <a:solidFill>
                  <a:srgbClr val="000000"/>
                </a:solidFill>
                <a:latin typeface="Arial" panose="020B0604020202020204" pitchFamily="34" charset="0"/>
                <a:cs typeface="Arial" panose="020B0604020202020204" pitchFamily="34" charset="0"/>
              </a:rPr>
              <a:t>sinh</a:t>
            </a:r>
            <a:r>
              <a:rPr lang="en-US" altLang="vi-VN" sz="2000" b="1" dirty="0">
                <a:solidFill>
                  <a:srgbClr val="000000"/>
                </a:solidFill>
                <a:latin typeface="Arial" panose="020B0604020202020204" pitchFamily="34" charset="0"/>
                <a:cs typeface="Arial" panose="020B0604020202020204" pitchFamily="34" charset="0"/>
              </a:rPr>
              <a:t> </a:t>
            </a:r>
            <a:r>
              <a:rPr lang="en-US" altLang="vi-VN" sz="2000" b="1" dirty="0" err="1">
                <a:solidFill>
                  <a:srgbClr val="000000"/>
                </a:solidFill>
                <a:latin typeface="Arial" panose="020B0604020202020204" pitchFamily="34" charset="0"/>
                <a:cs typeface="Arial" panose="020B0604020202020204" pitchFamily="34" charset="0"/>
              </a:rPr>
              <a:t>vật</a:t>
            </a:r>
            <a:endParaRPr lang="en-US" altLang="vi-VN" sz="2000" dirty="0">
              <a:solidFill>
                <a:srgbClr val="000000"/>
              </a:solidFill>
              <a:latin typeface="Arial" panose="020B0604020202020204" pitchFamily="34" charset="0"/>
              <a:cs typeface="Arial" panose="020B0604020202020204" pitchFamily="34" charset="0"/>
            </a:endParaRPr>
          </a:p>
        </p:txBody>
      </p:sp>
      <p:sp>
        <p:nvSpPr>
          <p:cNvPr id="5" name="Rectangle 4"/>
          <p:cNvSpPr>
            <a:spLocks noChangeArrowheads="1"/>
          </p:cNvSpPr>
          <p:nvPr/>
        </p:nvSpPr>
        <p:spPr bwMode="auto">
          <a:xfrm>
            <a:off x="3155950" y="4461274"/>
            <a:ext cx="2436077" cy="41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071" tIns="43536" rIns="87071" bIns="43536">
            <a:spAutoFit/>
          </a:bodyPr>
          <a:lstStyle/>
          <a:p>
            <a:r>
              <a:rPr lang="en-US" altLang="vi-VN" sz="2100" b="1" dirty="0" err="1">
                <a:solidFill>
                  <a:srgbClr val="000000"/>
                </a:solidFill>
                <a:latin typeface="Arial" panose="020B0604020202020204" pitchFamily="34" charset="0"/>
                <a:cs typeface="Arial" panose="020B0604020202020204" pitchFamily="34" charset="0"/>
              </a:rPr>
              <a:t>Khóa</a:t>
            </a:r>
            <a:r>
              <a:rPr lang="en-US" altLang="vi-VN" sz="2100" b="1" dirty="0">
                <a:solidFill>
                  <a:srgbClr val="000000"/>
                </a:solidFill>
                <a:latin typeface="Arial" panose="020B0604020202020204" pitchFamily="34" charset="0"/>
                <a:cs typeface="Arial" panose="020B0604020202020204" pitchFamily="34" charset="0"/>
              </a:rPr>
              <a:t> </a:t>
            </a:r>
            <a:r>
              <a:rPr lang="en-US" altLang="vi-VN" sz="2100" b="1" dirty="0" err="1">
                <a:solidFill>
                  <a:srgbClr val="000000"/>
                </a:solidFill>
                <a:latin typeface="Arial" panose="020B0604020202020204" pitchFamily="34" charset="0"/>
                <a:cs typeface="Arial" panose="020B0604020202020204" pitchFamily="34" charset="0"/>
              </a:rPr>
              <a:t>lưỡng</a:t>
            </a:r>
            <a:r>
              <a:rPr lang="en-US" altLang="vi-VN" sz="2100" b="1" dirty="0">
                <a:solidFill>
                  <a:srgbClr val="000000"/>
                </a:solidFill>
                <a:latin typeface="Arial" panose="020B0604020202020204" pitchFamily="34" charset="0"/>
                <a:cs typeface="Arial" panose="020B0604020202020204" pitchFamily="34" charset="0"/>
              </a:rPr>
              <a:t> </a:t>
            </a:r>
            <a:r>
              <a:rPr lang="en-US" altLang="vi-VN" sz="2100" b="1" dirty="0" err="1">
                <a:solidFill>
                  <a:srgbClr val="000000"/>
                </a:solidFill>
                <a:latin typeface="Arial" panose="020B0604020202020204" pitchFamily="34" charset="0"/>
                <a:cs typeface="Arial" panose="020B0604020202020204" pitchFamily="34" charset="0"/>
              </a:rPr>
              <a:t>phân</a:t>
            </a:r>
            <a:endParaRPr lang="en-US" altLang="vi-VN" sz="21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501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fade">
                                      <p:cBhvr>
                                        <p:cTn id="14" dur="500"/>
                                        <p:tgtEl>
                                          <p:spTgt spid="307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DF75A6-19A3-1061-0AB0-B5BE2A672F20}"/>
              </a:ext>
            </a:extLst>
          </p:cNvPr>
          <p:cNvPicPr>
            <a:picLocks noChangeAspect="1"/>
          </p:cNvPicPr>
          <p:nvPr/>
        </p:nvPicPr>
        <p:blipFill>
          <a:blip r:embed="rId2"/>
          <a:srcRect l="15478" t="-368" r="7798" b="368"/>
          <a:stretch>
            <a:fillRect/>
          </a:stretch>
        </p:blipFill>
        <p:spPr>
          <a:xfrm>
            <a:off x="5110531" y="714856"/>
            <a:ext cx="1981864" cy="2171633"/>
          </a:xfrm>
          <a:prstGeom prst="rect">
            <a:avLst/>
          </a:prstGeom>
        </p:spPr>
      </p:pic>
      <p:pic>
        <p:nvPicPr>
          <p:cNvPr id="10" name="Picture 9">
            <a:extLst>
              <a:ext uri="{FF2B5EF4-FFF2-40B4-BE49-F238E27FC236}">
                <a16:creationId xmlns:a16="http://schemas.microsoft.com/office/drawing/2014/main" id="{630E4F8E-29CF-1F02-0120-E5F58E118880}"/>
              </a:ext>
            </a:extLst>
          </p:cNvPr>
          <p:cNvPicPr>
            <a:picLocks noChangeAspect="1"/>
          </p:cNvPicPr>
          <p:nvPr/>
        </p:nvPicPr>
        <p:blipFill>
          <a:blip r:embed="rId3"/>
          <a:srcRect l="24388"/>
          <a:stretch>
            <a:fillRect/>
          </a:stretch>
        </p:blipFill>
        <p:spPr>
          <a:xfrm>
            <a:off x="6927727" y="664558"/>
            <a:ext cx="1914055" cy="2063143"/>
          </a:xfrm>
          <a:prstGeom prst="rect">
            <a:avLst/>
          </a:prstGeom>
        </p:spPr>
      </p:pic>
      <p:sp>
        <p:nvSpPr>
          <p:cNvPr id="13" name="TextBox 13">
            <a:extLst>
              <a:ext uri="{FF2B5EF4-FFF2-40B4-BE49-F238E27FC236}">
                <a16:creationId xmlns:a16="http://schemas.microsoft.com/office/drawing/2014/main" id="{17542582-C81E-6A55-2B96-0DD49E7C4777}"/>
              </a:ext>
            </a:extLst>
          </p:cNvPr>
          <p:cNvSpPr txBox="1">
            <a:spLocks noChangeArrowheads="1"/>
          </p:cNvSpPr>
          <p:nvPr/>
        </p:nvSpPr>
        <p:spPr bwMode="auto">
          <a:xfrm>
            <a:off x="54246" y="664558"/>
            <a:ext cx="3973396" cy="3224917"/>
          </a:xfrm>
          <a:prstGeom prst="cloudCallout">
            <a:avLst>
              <a:gd name="adj1" fmla="val 73949"/>
              <a:gd name="adj2" fmla="val 14922"/>
            </a:avLst>
          </a:prstGeom>
          <a:ln/>
        </p:spPr>
        <p:style>
          <a:lnRef idx="1">
            <a:schemeClr val="accent5"/>
          </a:lnRef>
          <a:fillRef idx="2">
            <a:schemeClr val="accent5"/>
          </a:fillRef>
          <a:effectRef idx="1">
            <a:schemeClr val="accent5"/>
          </a:effectRef>
          <a:fontRef idx="minor">
            <a:schemeClr val="dk1"/>
          </a:fontRef>
        </p:style>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50000"/>
              </a:lnSpc>
              <a:spcBef>
                <a:spcPct val="0"/>
              </a:spcBef>
              <a:buFontTx/>
              <a:buNone/>
            </a:pPr>
            <a:r>
              <a:rPr lang="en-US" altLang="vi-VN" sz="1800" dirty="0" err="1">
                <a:solidFill>
                  <a:srgbClr val="14086A"/>
                </a:solidFill>
                <a:latin typeface="Arial" panose="020B0604020202020204" pitchFamily="34" charset="0"/>
                <a:cs typeface="Arial" panose="020B0604020202020204" pitchFamily="34" charset="0"/>
              </a:rPr>
              <a:t>Chúng</a:t>
            </a:r>
            <a:r>
              <a:rPr lang="en-US" altLang="vi-VN" sz="1800" dirty="0">
                <a:solidFill>
                  <a:srgbClr val="14086A"/>
                </a:solidFill>
                <a:latin typeface="Arial" panose="020B0604020202020204" pitchFamily="34" charset="0"/>
                <a:cs typeface="Arial" panose="020B0604020202020204" pitchFamily="34" charset="0"/>
              </a:rPr>
              <a:t> ta </a:t>
            </a:r>
            <a:r>
              <a:rPr lang="en-US" altLang="vi-VN" sz="1800" dirty="0" err="1">
                <a:solidFill>
                  <a:srgbClr val="14086A"/>
                </a:solidFill>
                <a:latin typeface="Arial" panose="020B0604020202020204" pitchFamily="34" charset="0"/>
                <a:cs typeface="Arial" panose="020B0604020202020204" pitchFamily="34" charset="0"/>
              </a:rPr>
              <a:t>có</a:t>
            </a:r>
            <a:r>
              <a:rPr lang="en-US" altLang="vi-VN" sz="1800" dirty="0">
                <a:solidFill>
                  <a:srgbClr val="14086A"/>
                </a:solidFill>
                <a:latin typeface="Arial" panose="020B0604020202020204" pitchFamily="34" charset="0"/>
                <a:cs typeface="Arial" panose="020B0604020202020204" pitchFamily="34" charset="0"/>
              </a:rPr>
              <a:t> 4 </a:t>
            </a:r>
            <a:r>
              <a:rPr lang="en-US" altLang="vi-VN" sz="1800" dirty="0" err="1">
                <a:solidFill>
                  <a:srgbClr val="14086A"/>
                </a:solidFill>
                <a:latin typeface="Arial" panose="020B0604020202020204" pitchFamily="34" charset="0"/>
                <a:cs typeface="Arial" panose="020B0604020202020204" pitchFamily="34" charset="0"/>
              </a:rPr>
              <a:t>bạn</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học</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sinh</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chúng</a:t>
            </a:r>
            <a:r>
              <a:rPr lang="en-US" altLang="vi-VN" sz="1800" dirty="0">
                <a:solidFill>
                  <a:srgbClr val="14086A"/>
                </a:solidFill>
                <a:latin typeface="Arial" panose="020B0604020202020204" pitchFamily="34" charset="0"/>
                <a:cs typeface="Arial" panose="020B0604020202020204" pitchFamily="34" charset="0"/>
              </a:rPr>
              <a:t> ta </a:t>
            </a:r>
            <a:r>
              <a:rPr lang="en-US" altLang="vi-VN" sz="1800" dirty="0" err="1">
                <a:solidFill>
                  <a:srgbClr val="14086A"/>
                </a:solidFill>
                <a:latin typeface="Arial" panose="020B0604020202020204" pitchFamily="34" charset="0"/>
                <a:cs typeface="Arial" panose="020B0604020202020204" pitchFamily="34" charset="0"/>
              </a:rPr>
              <a:t>sẽ</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phân</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loại</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các</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bạn</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thành</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những</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nhóm</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phân</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biệt</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như</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thế</a:t>
            </a:r>
            <a:r>
              <a:rPr lang="en-US" altLang="vi-VN" sz="1800" dirty="0">
                <a:solidFill>
                  <a:srgbClr val="14086A"/>
                </a:solidFill>
                <a:latin typeface="Arial" panose="020B0604020202020204" pitchFamily="34" charset="0"/>
                <a:cs typeface="Arial" panose="020B0604020202020204" pitchFamily="34" charset="0"/>
              </a:rPr>
              <a:t> </a:t>
            </a:r>
            <a:r>
              <a:rPr lang="en-US" altLang="vi-VN" sz="1800" dirty="0" err="1">
                <a:solidFill>
                  <a:srgbClr val="14086A"/>
                </a:solidFill>
                <a:latin typeface="Arial" panose="020B0604020202020204" pitchFamily="34" charset="0"/>
                <a:cs typeface="Arial" panose="020B0604020202020204" pitchFamily="34" charset="0"/>
              </a:rPr>
              <a:t>nào</a:t>
            </a:r>
            <a:r>
              <a:rPr lang="en-US" altLang="vi-VN" sz="1800" dirty="0">
                <a:solidFill>
                  <a:srgbClr val="14086A"/>
                </a:solidFill>
                <a:latin typeface="Arial" panose="020B0604020202020204" pitchFamily="34" charset="0"/>
                <a:cs typeface="Arial" panose="020B0604020202020204" pitchFamily="34" charset="0"/>
              </a:rPr>
              <a:t>?</a:t>
            </a:r>
            <a:endParaRPr lang="vi-VN" altLang="vi-VN" sz="1800" dirty="0">
              <a:solidFill>
                <a:srgbClr val="14086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D589EF9-CAB9-4E6E-946B-A082E2B9502D}"/>
              </a:ext>
            </a:extLst>
          </p:cNvPr>
          <p:cNvSpPr txBox="1"/>
          <p:nvPr/>
        </p:nvSpPr>
        <p:spPr>
          <a:xfrm>
            <a:off x="251042" y="95731"/>
            <a:ext cx="8006486" cy="510778"/>
          </a:xfrm>
          <a:prstGeom prst="roundRect">
            <a:avLst/>
          </a:prstGeom>
          <a:solidFill>
            <a:schemeClr val="accent6">
              <a:lumMod val="20000"/>
              <a:lumOff val="80000"/>
            </a:schemeClr>
          </a:solidFill>
          <a:ln>
            <a:solidFill>
              <a:srgbClr val="00B050"/>
            </a:solidFill>
          </a:ln>
        </p:spPr>
        <p:txBody>
          <a:bodyPr wrap="square">
            <a:spAutoFit/>
          </a:bodyPr>
          <a:lstStyle/>
          <a:p>
            <a:pPr marL="0" indent="0">
              <a:buNone/>
            </a:pPr>
            <a:r>
              <a:rPr lang="en-US" sz="2400" b="1" dirty="0">
                <a:solidFill>
                  <a:srgbClr val="FF0000"/>
                </a:solidFill>
                <a:latin typeface="Arial" panose="020B0604020202020204" pitchFamily="34" charset="0"/>
                <a:cs typeface="Arial" panose="020B0604020202020204" pitchFamily="34" charset="0"/>
              </a:rPr>
              <a:t>I. </a:t>
            </a:r>
            <a:r>
              <a:rPr lang="en-US" altLang="zh-CN" sz="2400" b="1" dirty="0" err="1">
                <a:solidFill>
                  <a:srgbClr val="FF0000"/>
                </a:solidFill>
                <a:latin typeface="Arial" panose="020B0604020202020204" pitchFamily="34" charset="0"/>
                <a:cs typeface="Arial" panose="020B0604020202020204" pitchFamily="34" charset="0"/>
              </a:rPr>
              <a:t>Sử</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dụng</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khóa</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lưỡng</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phân</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trong</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phân</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loại</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sinh</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vật</a:t>
            </a:r>
            <a:endParaRPr lang="en-US" altLang="zh-CN" sz="2400" b="1" dirty="0">
              <a:solidFill>
                <a:srgbClr val="FF000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0EEC1116-E7C8-BA51-9E2D-825B107703AE}"/>
              </a:ext>
            </a:extLst>
          </p:cNvPr>
          <p:cNvPicPr>
            <a:picLocks noChangeAspect="1"/>
          </p:cNvPicPr>
          <p:nvPr/>
        </p:nvPicPr>
        <p:blipFill>
          <a:blip r:embed="rId4"/>
          <a:stretch>
            <a:fillRect/>
          </a:stretch>
        </p:blipFill>
        <p:spPr>
          <a:xfrm>
            <a:off x="6781475" y="2956232"/>
            <a:ext cx="2308279" cy="2063143"/>
          </a:xfrm>
          <a:prstGeom prst="rect">
            <a:avLst/>
          </a:prstGeom>
        </p:spPr>
      </p:pic>
      <p:pic>
        <p:nvPicPr>
          <p:cNvPr id="20" name="Picture 19">
            <a:extLst>
              <a:ext uri="{FF2B5EF4-FFF2-40B4-BE49-F238E27FC236}">
                <a16:creationId xmlns:a16="http://schemas.microsoft.com/office/drawing/2014/main" id="{4E52D631-A56E-6056-94B2-4C79FF415514}"/>
              </a:ext>
            </a:extLst>
          </p:cNvPr>
          <p:cNvPicPr>
            <a:picLocks noChangeAspect="1"/>
          </p:cNvPicPr>
          <p:nvPr/>
        </p:nvPicPr>
        <p:blipFill>
          <a:blip r:embed="rId5"/>
          <a:stretch>
            <a:fillRect/>
          </a:stretch>
        </p:blipFill>
        <p:spPr>
          <a:xfrm>
            <a:off x="5110531" y="2950870"/>
            <a:ext cx="1817196" cy="2143125"/>
          </a:xfrm>
          <a:prstGeom prst="rect">
            <a:avLst/>
          </a:prstGeom>
        </p:spPr>
      </p:pic>
    </p:spTree>
    <p:extLst>
      <p:ext uri="{BB962C8B-B14F-4D97-AF65-F5344CB8AC3E}">
        <p14:creationId xmlns:p14="http://schemas.microsoft.com/office/powerpoint/2010/main" val="282430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7546" y="230672"/>
            <a:ext cx="1931252" cy="369332"/>
          </a:xfrm>
          <a:prstGeom prst="rect">
            <a:avLst/>
          </a:prstGeom>
          <a:solidFill>
            <a:schemeClr val="bg1"/>
          </a:solidFill>
          <a:ln w="19050">
            <a:solidFill>
              <a:schemeClr val="tx1"/>
            </a:solidFill>
          </a:ln>
        </p:spPr>
        <p:txBody>
          <a:bodyPr wrap="square" rtlCol="0">
            <a:spAutoFit/>
          </a:bodyPr>
          <a:lstStyle/>
          <a:p>
            <a:pPr algn="ctr"/>
            <a:r>
              <a:rPr lang="en-US" b="1" dirty="0" err="1">
                <a:solidFill>
                  <a:srgbClr val="FF0000"/>
                </a:solidFill>
                <a:latin typeface="Arial" panose="020B0604020202020204" pitchFamily="34" charset="0"/>
                <a:cs typeface="Arial" panose="020B0604020202020204" pitchFamily="34" charset="0"/>
              </a:rPr>
              <a:t>Nhóm</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học</a:t>
            </a:r>
            <a:r>
              <a:rPr lang="en-US" b="1" dirty="0">
                <a:solidFill>
                  <a:srgbClr val="FF0000"/>
                </a:solidFill>
                <a:latin typeface="Arial" panose="020B0604020202020204" pitchFamily="34" charset="0"/>
                <a:cs typeface="Arial" panose="020B0604020202020204" pitchFamily="34" charset="0"/>
              </a:rPr>
              <a:t> </a:t>
            </a:r>
            <a:r>
              <a:rPr lang="en-US" b="1" dirty="0" err="1">
                <a:solidFill>
                  <a:srgbClr val="FF0000"/>
                </a:solidFill>
                <a:latin typeface="Arial" panose="020B0604020202020204" pitchFamily="34" charset="0"/>
                <a:cs typeface="Arial" panose="020B0604020202020204" pitchFamily="34" charset="0"/>
              </a:rPr>
              <a:t>sinh</a:t>
            </a:r>
            <a:endParaRPr lang="en-US" b="1" dirty="0">
              <a:solidFill>
                <a:srgbClr val="FF000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4282737" y="600004"/>
            <a:ext cx="0" cy="776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781028" y="1474999"/>
            <a:ext cx="20522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785206" y="1459513"/>
            <a:ext cx="0" cy="7020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06126" y="1459513"/>
            <a:ext cx="0" cy="756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94634" y="2156883"/>
            <a:ext cx="14581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994634" y="2156883"/>
            <a:ext cx="0" cy="7020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52796" y="2156883"/>
            <a:ext cx="0" cy="7560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85444" y="2259576"/>
            <a:ext cx="21062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85444" y="2259576"/>
            <a:ext cx="0" cy="864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789904" y="2259576"/>
            <a:ext cx="0" cy="864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48011" y="1133684"/>
            <a:ext cx="634425" cy="369332"/>
          </a:xfrm>
          <a:prstGeom prst="rect">
            <a:avLst/>
          </a:prstGeom>
          <a:noFill/>
          <a:ln w="19050">
            <a:solidFill>
              <a:schemeClr val="bg1"/>
            </a:solidFill>
          </a:ln>
        </p:spPr>
        <p:txBody>
          <a:bodyPr wrap="square" rtlCol="0">
            <a:spAutoFit/>
          </a:bodyPr>
          <a:lstStyle/>
          <a:p>
            <a:r>
              <a:rPr lang="en-US" b="1" dirty="0" err="1">
                <a:solidFill>
                  <a:srgbClr val="0000FF"/>
                </a:solidFill>
                <a:latin typeface="Times New Roman" panose="02020603050405020304" pitchFamily="18" charset="0"/>
                <a:cs typeface="Times New Roman" panose="02020603050405020304" pitchFamily="18" charset="0"/>
              </a:rPr>
              <a:t>Nữ</a:t>
            </a:r>
            <a:endParaRPr lang="en-US" b="1" dirty="0">
              <a:solidFill>
                <a:srgbClr val="0000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4927402" y="1096164"/>
            <a:ext cx="1203140" cy="369332"/>
          </a:xfrm>
          <a:prstGeom prst="rect">
            <a:avLst/>
          </a:prstGeom>
          <a:noFill/>
          <a:ln w="19050">
            <a:solidFill>
              <a:schemeClr val="bg1"/>
            </a:solidFill>
          </a:ln>
        </p:spPr>
        <p:txBody>
          <a:bodyPr wrap="square" rtlCol="0">
            <a:spAutoFit/>
          </a:bodyPr>
          <a:lstStyle/>
          <a:p>
            <a:pPr algn="ctr"/>
            <a:r>
              <a:rPr lang="en-US" b="1" dirty="0">
                <a:solidFill>
                  <a:srgbClr val="0000FF"/>
                </a:solidFill>
                <a:latin typeface="Times New Roman" panose="02020603050405020304" pitchFamily="18" charset="0"/>
                <a:cs typeface="Times New Roman" panose="02020603050405020304" pitchFamily="18" charset="0"/>
              </a:rPr>
              <a:t>Nam</a:t>
            </a:r>
          </a:p>
        </p:txBody>
      </p:sp>
      <p:sp>
        <p:nvSpPr>
          <p:cNvPr id="29" name="TextBox 28"/>
          <p:cNvSpPr txBox="1"/>
          <p:nvPr/>
        </p:nvSpPr>
        <p:spPr>
          <a:xfrm>
            <a:off x="1940119" y="1868998"/>
            <a:ext cx="997924" cy="338554"/>
          </a:xfrm>
          <a:prstGeom prst="rect">
            <a:avLst/>
          </a:prstGeom>
          <a:noFill/>
          <a:ln w="19050">
            <a:solidFill>
              <a:schemeClr val="bg1"/>
            </a:solidFill>
          </a:ln>
        </p:spPr>
        <p:txBody>
          <a:bodyPr wrap="square" rtlCol="0">
            <a:spAutoFit/>
          </a:bodyPr>
          <a:lstStyle/>
          <a:p>
            <a:r>
              <a:rPr lang="en-US" sz="1600" b="1" dirty="0" err="1">
                <a:latin typeface="Times New Roman" panose="02020603050405020304" pitchFamily="18" charset="0"/>
                <a:cs typeface="Times New Roman" panose="02020603050405020304" pitchFamily="18" charset="0"/>
              </a:rPr>
              <a:t>Tóc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dài</a:t>
            </a:r>
            <a:endParaRPr lang="en-US" sz="1600"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812632" y="1875608"/>
            <a:ext cx="1160055" cy="338554"/>
          </a:xfrm>
          <a:prstGeom prst="rect">
            <a:avLst/>
          </a:prstGeom>
          <a:noFill/>
          <a:ln w="19050">
            <a:solidFill>
              <a:schemeClr val="bg1"/>
            </a:solidFill>
          </a:ln>
        </p:spPr>
        <p:txBody>
          <a:bodyPr wrap="square" rtlCol="0">
            <a:spAutoFit/>
          </a:bodyPr>
          <a:lstStyle/>
          <a:p>
            <a:r>
              <a:rPr lang="en-US" sz="1600" b="1" dirty="0" err="1">
                <a:latin typeface="Times New Roman" panose="02020603050405020304" pitchFamily="18" charset="0"/>
                <a:cs typeface="Times New Roman" panose="02020603050405020304" pitchFamily="18" charset="0"/>
              </a:rPr>
              <a:t>Tóc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ngắn</a:t>
            </a:r>
            <a:endParaRPr lang="en-US" sz="1600" b="1" dirty="0">
              <a:latin typeface="Times New Roman" panose="02020603050405020304" pitchFamily="18" charset="0"/>
              <a:cs typeface="Times New Roman" panose="02020603050405020304" pitchFamily="18" charset="0"/>
            </a:endParaRPr>
          </a:p>
        </p:txBody>
      </p:sp>
      <p:cxnSp>
        <p:nvCxnSpPr>
          <p:cNvPr id="32" name="Straight Connector 31"/>
          <p:cNvCxnSpPr/>
          <p:nvPr/>
        </p:nvCxnSpPr>
        <p:spPr>
          <a:xfrm flipV="1">
            <a:off x="4833634" y="1459513"/>
            <a:ext cx="872492" cy="139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108890" y="1969014"/>
            <a:ext cx="1470320" cy="338554"/>
          </a:xfrm>
          <a:prstGeom prst="rect">
            <a:avLst/>
          </a:prstGeom>
          <a:noFill/>
          <a:ln w="19050">
            <a:solidFill>
              <a:schemeClr val="bg1"/>
            </a:solidFill>
          </a:ln>
        </p:spPr>
        <p:txBody>
          <a:bodyPr wrap="square" rtlCol="0">
            <a:spAutoFit/>
          </a:bodyPr>
          <a:lstStyle/>
          <a:p>
            <a:r>
              <a:rPr lang="en-US" sz="1600" b="1" dirty="0" err="1">
                <a:latin typeface="Times New Roman" panose="02020603050405020304" pitchFamily="18" charset="0"/>
                <a:cs typeface="Times New Roman" panose="02020603050405020304" pitchFamily="18" charset="0"/>
              </a:rPr>
              <a:t>Không</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có</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kính</a:t>
            </a:r>
            <a:endParaRPr lang="en-US" sz="16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5833044" y="1969014"/>
            <a:ext cx="880171" cy="338554"/>
          </a:xfrm>
          <a:prstGeom prst="rect">
            <a:avLst/>
          </a:prstGeom>
          <a:noFill/>
          <a:ln w="19050">
            <a:solidFill>
              <a:schemeClr val="bg1"/>
            </a:solidFill>
          </a:ln>
        </p:spPr>
        <p:txBody>
          <a:bodyPr wrap="square" rtlCol="0">
            <a:spAutoFit/>
          </a:bodyPr>
          <a:lstStyle/>
          <a:p>
            <a:r>
              <a:rPr lang="en-US" sz="1600" b="1" dirty="0" err="1">
                <a:latin typeface="Times New Roman" panose="02020603050405020304" pitchFamily="18" charset="0"/>
                <a:cs typeface="Times New Roman" panose="02020603050405020304" pitchFamily="18" charset="0"/>
              </a:rPr>
              <a:t>Có</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kính</a:t>
            </a:r>
            <a:endParaRPr lang="en-US" sz="1600" b="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4215076" y="718878"/>
            <a:ext cx="1203140" cy="369332"/>
          </a:xfrm>
          <a:prstGeom prst="rect">
            <a:avLst/>
          </a:prstGeom>
          <a:noFill/>
        </p:spPr>
        <p:txBody>
          <a:bodyPr wrap="square" rtlCol="0">
            <a:spAutoFit/>
          </a:bodyPr>
          <a:lstStyle/>
          <a:p>
            <a:r>
              <a:rPr lang="en-US" b="1" dirty="0" err="1">
                <a:latin typeface="Arial" panose="020B0604020202020204" pitchFamily="34" charset="0"/>
                <a:cs typeface="Arial" panose="020B0604020202020204" pitchFamily="34" charset="0"/>
              </a:rPr>
              <a:t>Giới</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tính</a:t>
            </a:r>
            <a:endParaRPr lang="en-US"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D5DE74B-3830-A214-AE7F-0B5BC4353FF5}"/>
              </a:ext>
            </a:extLst>
          </p:cNvPr>
          <p:cNvPicPr>
            <a:picLocks noChangeAspect="1"/>
          </p:cNvPicPr>
          <p:nvPr/>
        </p:nvPicPr>
        <p:blipFill>
          <a:blip r:embed="rId2"/>
          <a:srcRect l="23006" t="-368" r="22860" b="368"/>
          <a:stretch>
            <a:fillRect/>
          </a:stretch>
        </p:blipFill>
        <p:spPr>
          <a:xfrm>
            <a:off x="6287456" y="3239146"/>
            <a:ext cx="1128483" cy="1437885"/>
          </a:xfrm>
          <a:prstGeom prst="rect">
            <a:avLst/>
          </a:prstGeom>
        </p:spPr>
      </p:pic>
      <p:pic>
        <p:nvPicPr>
          <p:cNvPr id="5" name="Picture 4">
            <a:extLst>
              <a:ext uri="{FF2B5EF4-FFF2-40B4-BE49-F238E27FC236}">
                <a16:creationId xmlns:a16="http://schemas.microsoft.com/office/drawing/2014/main" id="{F6BCFC25-D755-C74E-248D-C294085584F4}"/>
              </a:ext>
            </a:extLst>
          </p:cNvPr>
          <p:cNvPicPr>
            <a:picLocks noChangeAspect="1"/>
          </p:cNvPicPr>
          <p:nvPr/>
        </p:nvPicPr>
        <p:blipFill>
          <a:blip r:embed="rId3"/>
          <a:srcRect l="31946"/>
          <a:stretch>
            <a:fillRect/>
          </a:stretch>
        </p:blipFill>
        <p:spPr>
          <a:xfrm>
            <a:off x="4227876" y="3143236"/>
            <a:ext cx="1161491" cy="1400260"/>
          </a:xfrm>
          <a:prstGeom prst="rect">
            <a:avLst/>
          </a:prstGeom>
        </p:spPr>
      </p:pic>
      <p:pic>
        <p:nvPicPr>
          <p:cNvPr id="7" name="Picture 6">
            <a:extLst>
              <a:ext uri="{FF2B5EF4-FFF2-40B4-BE49-F238E27FC236}">
                <a16:creationId xmlns:a16="http://schemas.microsoft.com/office/drawing/2014/main" id="{D6D077CF-019B-A6DF-BDF9-17C291B2CF86}"/>
              </a:ext>
            </a:extLst>
          </p:cNvPr>
          <p:cNvPicPr>
            <a:picLocks noChangeAspect="1"/>
          </p:cNvPicPr>
          <p:nvPr/>
        </p:nvPicPr>
        <p:blipFill>
          <a:blip r:embed="rId4"/>
          <a:stretch>
            <a:fillRect/>
          </a:stretch>
        </p:blipFill>
        <p:spPr>
          <a:xfrm>
            <a:off x="1187556" y="2858961"/>
            <a:ext cx="1283635" cy="1552676"/>
          </a:xfrm>
          <a:prstGeom prst="rect">
            <a:avLst/>
          </a:prstGeom>
        </p:spPr>
      </p:pic>
      <p:pic>
        <p:nvPicPr>
          <p:cNvPr id="9" name="Picture 8">
            <a:extLst>
              <a:ext uri="{FF2B5EF4-FFF2-40B4-BE49-F238E27FC236}">
                <a16:creationId xmlns:a16="http://schemas.microsoft.com/office/drawing/2014/main" id="{BB74D6C8-4FE4-569A-FD5F-AD1C29D93CFC}"/>
              </a:ext>
            </a:extLst>
          </p:cNvPr>
          <p:cNvPicPr>
            <a:picLocks noChangeAspect="1"/>
          </p:cNvPicPr>
          <p:nvPr/>
        </p:nvPicPr>
        <p:blipFill>
          <a:blip r:embed="rId5"/>
          <a:stretch>
            <a:fillRect/>
          </a:stretch>
        </p:blipFill>
        <p:spPr>
          <a:xfrm>
            <a:off x="2723715" y="2981910"/>
            <a:ext cx="1414916" cy="1552676"/>
          </a:xfrm>
          <a:prstGeom prst="rect">
            <a:avLst/>
          </a:prstGeom>
        </p:spPr>
      </p:pic>
    </p:spTree>
    <p:extLst>
      <p:ext uri="{BB962C8B-B14F-4D97-AF65-F5344CB8AC3E}">
        <p14:creationId xmlns:p14="http://schemas.microsoft.com/office/powerpoint/2010/main" val="308728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par>
                                <p:cTn id="54" presetID="22" presetClass="entr" presetSubtype="4"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down)">
                                      <p:cBhvr>
                                        <p:cTn id="56" dur="500"/>
                                        <p:tgtEl>
                                          <p:spTgt spid="5"/>
                                        </p:tgtEl>
                                      </p:cBhvr>
                                    </p:animEffect>
                                  </p:childTnLst>
                                </p:cTn>
                              </p:par>
                              <p:par>
                                <p:cTn id="57" presetID="22" presetClass="entr" presetSubtype="4"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par>
                                <p:cTn id="60" presetID="22" presetClass="entr" presetSubtype="4" fill="hold"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down)">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6" grpId="0" animBg="1"/>
      <p:bldP spid="29" grpId="0" animBg="1"/>
      <p:bldP spid="30" grpId="0" animBg="1"/>
      <p:bldP spid="35" grpId="0" animBg="1"/>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12F80-749F-4323-8117-BFCEDFA2DBF2}"/>
              </a:ext>
            </a:extLst>
          </p:cNvPr>
          <p:cNvSpPr>
            <a:spLocks noGrp="1"/>
          </p:cNvSpPr>
          <p:nvPr>
            <p:ph idx="1"/>
          </p:nvPr>
        </p:nvSpPr>
        <p:spPr>
          <a:xfrm>
            <a:off x="623095" y="852719"/>
            <a:ext cx="3948905" cy="544098"/>
          </a:xfrm>
          <a:ln>
            <a:noFill/>
          </a:ln>
        </p:spPr>
        <p:txBody>
          <a:bodyPr>
            <a:noAutofit/>
          </a:bodyPr>
          <a:lstStyle/>
          <a:p>
            <a:pPr marL="0" indent="0">
              <a:buNone/>
            </a:pPr>
            <a:r>
              <a:rPr lang="en-US" sz="2000" b="1" i="1" dirty="0" err="1">
                <a:latin typeface="Arial" panose="020B0604020202020204" pitchFamily="34" charset="0"/>
                <a:cs typeface="Arial" panose="020B0604020202020204" pitchFamily="34" charset="0"/>
              </a:rPr>
              <a:t>Khoá</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lưỡng</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phân</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là</a:t>
            </a:r>
            <a:r>
              <a:rPr lang="en-US" sz="2000" b="1" i="1" dirty="0">
                <a:latin typeface="Arial" panose="020B0604020202020204" pitchFamily="34" charset="0"/>
                <a:cs typeface="Arial" panose="020B0604020202020204" pitchFamily="34" charset="0"/>
              </a:rPr>
              <a:t> </a:t>
            </a:r>
            <a:r>
              <a:rPr lang="en-US" sz="2000" b="1" i="1" dirty="0" err="1">
                <a:latin typeface="Arial" panose="020B0604020202020204" pitchFamily="34" charset="0"/>
                <a:cs typeface="Arial" panose="020B0604020202020204" pitchFamily="34" charset="0"/>
              </a:rPr>
              <a:t>gì</a:t>
            </a:r>
            <a:r>
              <a:rPr lang="en-US" sz="2000" b="1" i="1"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266226FE-FE41-49A7-B5DB-B80A852D3B19}"/>
              </a:ext>
            </a:extLst>
          </p:cNvPr>
          <p:cNvSpPr>
            <a:spLocks noGrp="1"/>
          </p:cNvSpPr>
          <p:nvPr>
            <p:ph type="sldNum" sz="quarter" idx="12"/>
          </p:nvPr>
        </p:nvSpPr>
        <p:spPr/>
        <p:txBody>
          <a:bodyPr/>
          <a:lstStyle/>
          <a:p>
            <a:fld id="{228C3448-DE64-452A-A817-BD3379A41CDB}" type="slidenum">
              <a:rPr lang="en-US" smtClean="0"/>
              <a:t>13</a:t>
            </a:fld>
            <a:endParaRPr lang="en-US"/>
          </a:p>
        </p:txBody>
      </p:sp>
      <p:sp>
        <p:nvSpPr>
          <p:cNvPr id="7" name="Content Placeholder 2">
            <a:extLst>
              <a:ext uri="{FF2B5EF4-FFF2-40B4-BE49-F238E27FC236}">
                <a16:creationId xmlns:a16="http://schemas.microsoft.com/office/drawing/2014/main" id="{AA4E603C-3C6C-9B72-5EEF-67DD183C53AB}"/>
              </a:ext>
            </a:extLst>
          </p:cNvPr>
          <p:cNvSpPr txBox="1">
            <a:spLocks/>
          </p:cNvSpPr>
          <p:nvPr/>
        </p:nvSpPr>
        <p:spPr>
          <a:xfrm>
            <a:off x="318583" y="2001473"/>
            <a:ext cx="8664482" cy="192678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spcBef>
                <a:spcPts val="0"/>
              </a:spcBef>
              <a:buNone/>
            </a:pPr>
            <a:r>
              <a:rPr lang="en-US" altLang="vi-VN" sz="2000" dirty="0">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Khóa</a:t>
            </a:r>
            <a:r>
              <a:rPr lang="en-US" altLang="vi-VN" sz="2000" dirty="0">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lưỡng</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phân</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là</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kiểu</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phổ</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biến</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nhất</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trong</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các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khóa</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phân</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loại</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sinh</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vật</a:t>
            </a:r>
            <a:endParaRPr lang="en-US" altLang="en-US" sz="2000" dirty="0">
              <a:solidFill>
                <a:srgbClr val="002060"/>
              </a:solidFill>
              <a:latin typeface="Arial" panose="020B0604020202020204" pitchFamily="34" charset="0"/>
              <a:cs typeface="Arial" panose="020B0604020202020204" pitchFamily="34" charset="0"/>
            </a:endParaRPr>
          </a:p>
          <a:p>
            <a:pPr marL="0" indent="0" algn="just">
              <a:lnSpc>
                <a:spcPct val="150000"/>
              </a:lnSpc>
              <a:spcBef>
                <a:spcPts val="0"/>
              </a:spcBef>
              <a:buFont typeface="Arial" pitchFamily="34" charset="0"/>
              <a:buNone/>
            </a:pP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Khoá</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lưỡng</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phân</a:t>
            </a:r>
            <a:r>
              <a:rPr lang="en-US" altLang="en-US" sz="2000" dirty="0">
                <a:solidFill>
                  <a:srgbClr val="002060"/>
                </a:solidFill>
                <a:latin typeface="Arial" panose="020B0604020202020204" pitchFamily="34" charset="0"/>
                <a:cs typeface="Arial" panose="020B0604020202020204" pitchFamily="34" charset="0"/>
              </a:rPr>
              <a:t> </a:t>
            </a:r>
            <a:r>
              <a:rPr lang="en-US" altLang="en-US" sz="2000" dirty="0" err="1">
                <a:solidFill>
                  <a:srgbClr val="002060"/>
                </a:solidFill>
                <a:latin typeface="Arial" panose="020B0604020202020204" pitchFamily="34" charset="0"/>
                <a:cs typeface="Arial" panose="020B0604020202020204" pitchFamily="34" charset="0"/>
              </a:rPr>
              <a:t>là</a:t>
            </a:r>
            <a:r>
              <a:rPr lang="en-US" alt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phương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pháp</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được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dùng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để</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phân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chia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sinh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vật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thành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từng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nhóm</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dựa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trên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sự</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giống</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hoặc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khác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nhau</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ở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mỗi</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đặc</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điểm</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của</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sinh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latin typeface="Arial" panose="020B0604020202020204" pitchFamily="34" charset="0"/>
                <a:ea typeface="Calibri" panose="020F0502020204030204" pitchFamily="34" charset="0"/>
                <a:cs typeface="Arial" panose="020B0604020202020204" pitchFamily="34" charset="0"/>
              </a:rPr>
              <a:t>vật</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a:t>
            </a:r>
          </a:p>
        </p:txBody>
      </p:sp>
      <p:sp>
        <p:nvSpPr>
          <p:cNvPr id="8" name="TextBox 7">
            <a:extLst>
              <a:ext uri="{FF2B5EF4-FFF2-40B4-BE49-F238E27FC236}">
                <a16:creationId xmlns:a16="http://schemas.microsoft.com/office/drawing/2014/main" id="{05B0FF73-C592-87E8-3B74-DBCC52610ED8}"/>
              </a:ext>
            </a:extLst>
          </p:cNvPr>
          <p:cNvSpPr txBox="1"/>
          <p:nvPr/>
        </p:nvSpPr>
        <p:spPr>
          <a:xfrm>
            <a:off x="251042" y="95731"/>
            <a:ext cx="8006486" cy="510778"/>
          </a:xfrm>
          <a:prstGeom prst="roundRect">
            <a:avLst/>
          </a:prstGeom>
          <a:solidFill>
            <a:schemeClr val="accent6">
              <a:lumMod val="20000"/>
              <a:lumOff val="80000"/>
            </a:schemeClr>
          </a:solidFill>
          <a:ln>
            <a:solidFill>
              <a:srgbClr val="00B050"/>
            </a:solidFill>
          </a:ln>
        </p:spPr>
        <p:txBody>
          <a:bodyPr wrap="square">
            <a:spAutoFit/>
          </a:bodyPr>
          <a:lstStyle/>
          <a:p>
            <a:pPr marL="0" indent="0">
              <a:buNone/>
            </a:pPr>
            <a:r>
              <a:rPr lang="en-US" sz="2400" b="1" dirty="0">
                <a:solidFill>
                  <a:srgbClr val="FF0000"/>
                </a:solidFill>
                <a:latin typeface="Arial" panose="020B0604020202020204" pitchFamily="34" charset="0"/>
                <a:cs typeface="Arial" panose="020B0604020202020204" pitchFamily="34" charset="0"/>
              </a:rPr>
              <a:t>I. </a:t>
            </a:r>
            <a:r>
              <a:rPr lang="en-US" altLang="zh-CN" sz="2400" b="1" dirty="0" err="1">
                <a:solidFill>
                  <a:srgbClr val="FF0000"/>
                </a:solidFill>
                <a:latin typeface="Arial" panose="020B0604020202020204" pitchFamily="34" charset="0"/>
                <a:cs typeface="Arial" panose="020B0604020202020204" pitchFamily="34" charset="0"/>
              </a:rPr>
              <a:t>Sử</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dụng</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khóa</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lưỡng</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phân</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trong</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phân</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loại</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sinh</a:t>
            </a:r>
            <a:r>
              <a:rPr lang="en-US" altLang="zh-CN" sz="2400" b="1" dirty="0">
                <a:solidFill>
                  <a:srgbClr val="FF0000"/>
                </a:solidFill>
                <a:latin typeface="Arial" panose="020B0604020202020204" pitchFamily="34" charset="0"/>
                <a:cs typeface="Arial" panose="020B0604020202020204" pitchFamily="34" charset="0"/>
              </a:rPr>
              <a:t> </a:t>
            </a:r>
            <a:r>
              <a:rPr lang="en-US" altLang="zh-CN" sz="2400" b="1" dirty="0" err="1">
                <a:solidFill>
                  <a:srgbClr val="FF0000"/>
                </a:solidFill>
                <a:latin typeface="Arial" panose="020B0604020202020204" pitchFamily="34" charset="0"/>
                <a:cs typeface="Arial" panose="020B0604020202020204" pitchFamily="34" charset="0"/>
              </a:rPr>
              <a:t>vật</a:t>
            </a:r>
            <a:endParaRPr lang="en-US" altLang="zh-CN" sz="2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C9A7D9A-44B4-6E23-525F-F5FBE8E0BD73}"/>
              </a:ext>
            </a:extLst>
          </p:cNvPr>
          <p:cNvSpPr txBox="1"/>
          <p:nvPr/>
        </p:nvSpPr>
        <p:spPr>
          <a:xfrm>
            <a:off x="318583" y="1410604"/>
            <a:ext cx="950768" cy="577081"/>
          </a:xfrm>
          <a:prstGeom prst="rect">
            <a:avLst/>
          </a:prstGeom>
          <a:noFill/>
        </p:spPr>
        <p:txBody>
          <a:bodyPr wrap="square" lIns="68580" tIns="34290" rIns="68580" bIns="34290">
            <a:spAutoFit/>
          </a:bodyPr>
          <a:lstStyle/>
          <a:p>
            <a:pPr algn="ctr"/>
            <a:r>
              <a:rPr lang="en-US" altLang="en-US" sz="33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en-US" sz="3300" dirty="0"/>
          </a:p>
        </p:txBody>
      </p:sp>
    </p:spTree>
    <p:extLst>
      <p:ext uri="{BB962C8B-B14F-4D97-AF65-F5344CB8AC3E}">
        <p14:creationId xmlns:p14="http://schemas.microsoft.com/office/powerpoint/2010/main" val="158317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3C9EAA93-ECDA-4C6F-A470-E20ADCF6D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623" y="1003698"/>
            <a:ext cx="1482328" cy="111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a:extLst>
              <a:ext uri="{FF2B5EF4-FFF2-40B4-BE49-F238E27FC236}">
                <a16:creationId xmlns:a16="http://schemas.microsoft.com/office/drawing/2014/main" id="{055FFC52-C5A2-41E3-83D2-6717E830F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291" y="1003698"/>
            <a:ext cx="1484709" cy="111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a:extLst>
              <a:ext uri="{FF2B5EF4-FFF2-40B4-BE49-F238E27FC236}">
                <a16:creationId xmlns:a16="http://schemas.microsoft.com/office/drawing/2014/main" id="{EC332D0D-8AA9-4075-98F8-2B748C80C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244" y="1003698"/>
            <a:ext cx="1497806" cy="111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a:extLst>
              <a:ext uri="{FF2B5EF4-FFF2-40B4-BE49-F238E27FC236}">
                <a16:creationId xmlns:a16="http://schemas.microsoft.com/office/drawing/2014/main" id="{01A07C57-434E-4E5E-AB34-4E1D2086A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3391" y="1003698"/>
            <a:ext cx="1370409" cy="1110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3" name="Rectangle 6">
            <a:extLst>
              <a:ext uri="{FF2B5EF4-FFF2-40B4-BE49-F238E27FC236}">
                <a16:creationId xmlns:a16="http://schemas.microsoft.com/office/drawing/2014/main" id="{DD296E7F-003E-4299-A7EE-2F8C6983F4A8}"/>
              </a:ext>
            </a:extLst>
          </p:cNvPr>
          <p:cNvSpPr>
            <a:spLocks noChangeArrowheads="1"/>
          </p:cNvSpPr>
          <p:nvPr/>
        </p:nvSpPr>
        <p:spPr bwMode="auto">
          <a:xfrm>
            <a:off x="4514850" y="2408635"/>
            <a:ext cx="13003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350" i="1">
                <a:solidFill>
                  <a:srgbClr val="000000"/>
                </a:solidFill>
              </a:rPr>
              <a:t>(Có mấy chân?)</a:t>
            </a:r>
            <a:endParaRPr lang="vi-VN" altLang="vi-VN" sz="1350" i="1"/>
          </a:p>
        </p:txBody>
      </p:sp>
      <p:sp>
        <p:nvSpPr>
          <p:cNvPr id="9227" name="Rectangle 11">
            <a:extLst>
              <a:ext uri="{FF2B5EF4-FFF2-40B4-BE49-F238E27FC236}">
                <a16:creationId xmlns:a16="http://schemas.microsoft.com/office/drawing/2014/main" id="{FCAB1EED-9FD7-491F-86BB-E29CC1024000}"/>
              </a:ext>
            </a:extLst>
          </p:cNvPr>
          <p:cNvSpPr>
            <a:spLocks noChangeArrowheads="1"/>
          </p:cNvSpPr>
          <p:nvPr/>
        </p:nvSpPr>
        <p:spPr bwMode="auto">
          <a:xfrm>
            <a:off x="2391966" y="2843213"/>
            <a:ext cx="14798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a:solidFill>
                  <a:srgbClr val="000000"/>
                </a:solidFill>
              </a:rPr>
              <a:t>Cơ thể có 4 chân</a:t>
            </a:r>
            <a:endParaRPr lang="vi-VN" altLang="vi-VN" sz="1800"/>
          </a:p>
        </p:txBody>
      </p:sp>
      <p:sp>
        <p:nvSpPr>
          <p:cNvPr id="9228" name="Rectangle 12">
            <a:extLst>
              <a:ext uri="{FF2B5EF4-FFF2-40B4-BE49-F238E27FC236}">
                <a16:creationId xmlns:a16="http://schemas.microsoft.com/office/drawing/2014/main" id="{41D1DDA6-8E12-49E2-A8D6-BE2E7F58CFD3}"/>
              </a:ext>
            </a:extLst>
          </p:cNvPr>
          <p:cNvSpPr>
            <a:spLocks noChangeArrowheads="1"/>
          </p:cNvSpPr>
          <p:nvPr/>
        </p:nvSpPr>
        <p:spPr bwMode="auto">
          <a:xfrm>
            <a:off x="5143500" y="2843213"/>
            <a:ext cx="14798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a:solidFill>
                  <a:srgbClr val="000000"/>
                </a:solidFill>
              </a:rPr>
              <a:t>Cơ thể có 2 chân</a:t>
            </a:r>
            <a:endParaRPr lang="vi-VN" altLang="vi-VN" sz="1800"/>
          </a:p>
        </p:txBody>
      </p:sp>
      <p:pic>
        <p:nvPicPr>
          <p:cNvPr id="9229" name="Picture 7">
            <a:extLst>
              <a:ext uri="{FF2B5EF4-FFF2-40B4-BE49-F238E27FC236}">
                <a16:creationId xmlns:a16="http://schemas.microsoft.com/office/drawing/2014/main" id="{D77C554D-CAEF-4502-B825-0BC257D3A4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9262" y="3975498"/>
            <a:ext cx="1195388" cy="93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0" name="Picture 8">
            <a:extLst>
              <a:ext uri="{FF2B5EF4-FFF2-40B4-BE49-F238E27FC236}">
                <a16:creationId xmlns:a16="http://schemas.microsoft.com/office/drawing/2014/main" id="{B5317BFB-DCA0-41E7-9640-2BB86A17C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3975498"/>
            <a:ext cx="1201341" cy="93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1" name="Picture 9">
            <a:extLst>
              <a:ext uri="{FF2B5EF4-FFF2-40B4-BE49-F238E27FC236}">
                <a16:creationId xmlns:a16="http://schemas.microsoft.com/office/drawing/2014/main" id="{5A07ACC8-6742-45B3-842C-F56133253C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1785" y="3975498"/>
            <a:ext cx="1134665" cy="93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32" name="Picture 10">
            <a:extLst>
              <a:ext uri="{FF2B5EF4-FFF2-40B4-BE49-F238E27FC236}">
                <a16:creationId xmlns:a16="http://schemas.microsoft.com/office/drawing/2014/main" id="{6A65A68F-9B72-4B78-879C-B60559A3EC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3975498"/>
            <a:ext cx="1143000" cy="93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33" name="TextBox 13">
            <a:extLst>
              <a:ext uri="{FF2B5EF4-FFF2-40B4-BE49-F238E27FC236}">
                <a16:creationId xmlns:a16="http://schemas.microsoft.com/office/drawing/2014/main" id="{69C129C9-E123-4F6F-927A-D7E6B72E4DA5}"/>
              </a:ext>
            </a:extLst>
          </p:cNvPr>
          <p:cNvSpPr txBox="1">
            <a:spLocks noChangeArrowheads="1"/>
          </p:cNvSpPr>
          <p:nvPr/>
        </p:nvSpPr>
        <p:spPr bwMode="auto">
          <a:xfrm>
            <a:off x="970087" y="-25498"/>
            <a:ext cx="7903249" cy="87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50000"/>
              </a:lnSpc>
              <a:spcBef>
                <a:spcPct val="0"/>
              </a:spcBef>
              <a:buFontTx/>
              <a:buNone/>
            </a:pPr>
            <a:r>
              <a:rPr lang="en-US" altLang="vi-VN" sz="1800" b="1" dirty="0" err="1">
                <a:solidFill>
                  <a:srgbClr val="FF0000"/>
                </a:solidFill>
                <a:latin typeface="Arial" panose="020B0604020202020204" pitchFamily="34" charset="0"/>
                <a:cs typeface="Arial" panose="020B0604020202020204" pitchFamily="34" charset="0"/>
              </a:rPr>
              <a:t>Ví</a:t>
            </a:r>
            <a:r>
              <a:rPr lang="en-US" altLang="vi-VN" sz="1800" b="1" dirty="0">
                <a:solidFill>
                  <a:srgbClr val="FF0000"/>
                </a:solidFill>
                <a:latin typeface="Arial" panose="020B0604020202020204" pitchFamily="34" charset="0"/>
                <a:cs typeface="Arial" panose="020B0604020202020204" pitchFamily="34" charset="0"/>
              </a:rPr>
              <a:t> </a:t>
            </a:r>
            <a:r>
              <a:rPr lang="en-US" altLang="vi-VN" sz="1800" b="1" dirty="0" err="1">
                <a:solidFill>
                  <a:srgbClr val="FF0000"/>
                </a:solidFill>
                <a:latin typeface="Arial" panose="020B0604020202020204" pitchFamily="34" charset="0"/>
                <a:cs typeface="Arial" panose="020B0604020202020204" pitchFamily="34" charset="0"/>
              </a:rPr>
              <a:t>dụ</a:t>
            </a:r>
            <a:r>
              <a:rPr lang="en-US" altLang="vi-VN" sz="1800" b="1" dirty="0">
                <a:solidFill>
                  <a:srgbClr val="FF0000"/>
                </a:solidFill>
                <a:latin typeface="Arial" panose="020B0604020202020204" pitchFamily="34" charset="0"/>
                <a:cs typeface="Arial" panose="020B0604020202020204" pitchFamily="34" charset="0"/>
              </a:rPr>
              <a:t> 1: </a:t>
            </a:r>
            <a:r>
              <a:rPr lang="en-US" altLang="vi-VN" sz="1800" dirty="0" err="1">
                <a:solidFill>
                  <a:srgbClr val="FF0000"/>
                </a:solidFill>
                <a:latin typeface="Arial" panose="020B0604020202020204" pitchFamily="34" charset="0"/>
                <a:cs typeface="Arial" panose="020B0604020202020204" pitchFamily="34" charset="0"/>
              </a:rPr>
              <a:t>Em</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hãy</a:t>
            </a:r>
            <a:r>
              <a:rPr lang="en-US" altLang="vi-VN" sz="1800" dirty="0">
                <a:solidFill>
                  <a:srgbClr val="FF0000"/>
                </a:solidFill>
                <a:latin typeface="Arial" panose="020B0604020202020204" pitchFamily="34" charset="0"/>
                <a:cs typeface="Arial" panose="020B0604020202020204" pitchFamily="34" charset="0"/>
              </a:rPr>
              <a:t> chia </a:t>
            </a:r>
            <a:r>
              <a:rPr lang="en-US" altLang="vi-VN" sz="1800" dirty="0" err="1">
                <a:solidFill>
                  <a:srgbClr val="FF0000"/>
                </a:solidFill>
                <a:latin typeface="Arial" panose="020B0604020202020204" pitchFamily="34" charset="0"/>
                <a:cs typeface="Arial" panose="020B0604020202020204" pitchFamily="34" charset="0"/>
              </a:rPr>
              <a:t>các</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động</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vật</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sau</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thành</a:t>
            </a:r>
            <a:r>
              <a:rPr lang="en-US" altLang="vi-VN" sz="1800" dirty="0">
                <a:solidFill>
                  <a:srgbClr val="FF0000"/>
                </a:solidFill>
                <a:latin typeface="Arial" panose="020B0604020202020204" pitchFamily="34" charset="0"/>
                <a:cs typeface="Arial" panose="020B0604020202020204" pitchFamily="34" charset="0"/>
              </a:rPr>
              <a:t> 2 </a:t>
            </a:r>
            <a:r>
              <a:rPr lang="en-US" altLang="vi-VN" sz="1800" dirty="0" err="1">
                <a:solidFill>
                  <a:srgbClr val="FF0000"/>
                </a:solidFill>
                <a:latin typeface="Arial" panose="020B0604020202020204" pitchFamily="34" charset="0"/>
                <a:cs typeface="Arial" panose="020B0604020202020204" pitchFamily="34" charset="0"/>
              </a:rPr>
              <a:t>nhóm</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sau</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đó</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lại</a:t>
            </a:r>
            <a:r>
              <a:rPr lang="en-US" altLang="vi-VN" sz="1800" dirty="0">
                <a:solidFill>
                  <a:srgbClr val="FF0000"/>
                </a:solidFill>
                <a:latin typeface="Arial" panose="020B0604020202020204" pitchFamily="34" charset="0"/>
                <a:cs typeface="Arial" panose="020B0604020202020204" pitchFamily="34" charset="0"/>
              </a:rPr>
              <a:t> chia </a:t>
            </a:r>
            <a:r>
              <a:rPr lang="en-US" altLang="vi-VN" sz="1800" dirty="0" err="1">
                <a:solidFill>
                  <a:srgbClr val="FF0000"/>
                </a:solidFill>
                <a:latin typeface="Arial" panose="020B0604020202020204" pitchFamily="34" charset="0"/>
                <a:cs typeface="Arial" panose="020B0604020202020204" pitchFamily="34" charset="0"/>
              </a:rPr>
              <a:t>mỗi</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nhóm</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đó</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thành</a:t>
            </a:r>
            <a:r>
              <a:rPr lang="en-US" altLang="vi-VN" sz="1800" dirty="0">
                <a:solidFill>
                  <a:srgbClr val="FF0000"/>
                </a:solidFill>
                <a:latin typeface="Arial" panose="020B0604020202020204" pitchFamily="34" charset="0"/>
                <a:cs typeface="Arial" panose="020B0604020202020204" pitchFamily="34" charset="0"/>
              </a:rPr>
              <a:t> 2 </a:t>
            </a:r>
            <a:r>
              <a:rPr lang="en-US" altLang="vi-VN" sz="1800" dirty="0" err="1">
                <a:solidFill>
                  <a:srgbClr val="FF0000"/>
                </a:solidFill>
                <a:latin typeface="Arial" panose="020B0604020202020204" pitchFamily="34" charset="0"/>
                <a:cs typeface="Arial" panose="020B0604020202020204" pitchFamily="34" charset="0"/>
              </a:rPr>
              <a:t>nhóm</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nhỏ</a:t>
            </a:r>
            <a:r>
              <a:rPr lang="en-US" altLang="vi-VN" sz="1800" dirty="0">
                <a:solidFill>
                  <a:srgbClr val="FF0000"/>
                </a:solidFill>
                <a:latin typeface="Arial" panose="020B0604020202020204" pitchFamily="34" charset="0"/>
                <a:cs typeface="Arial" panose="020B0604020202020204" pitchFamily="34" charset="0"/>
              </a:rPr>
              <a:t> </a:t>
            </a:r>
            <a:r>
              <a:rPr lang="en-US" altLang="vi-VN" sz="1800" dirty="0" err="1">
                <a:solidFill>
                  <a:srgbClr val="FF0000"/>
                </a:solidFill>
                <a:latin typeface="Arial" panose="020B0604020202020204" pitchFamily="34" charset="0"/>
                <a:cs typeface="Arial" panose="020B0604020202020204" pitchFamily="34" charset="0"/>
              </a:rPr>
              <a:t>hơn</a:t>
            </a:r>
            <a:r>
              <a:rPr lang="en-US" altLang="vi-VN" sz="1800" dirty="0">
                <a:solidFill>
                  <a:srgbClr val="FF0000"/>
                </a:solidFill>
                <a:latin typeface="Arial" panose="020B0604020202020204" pitchFamily="34" charset="0"/>
                <a:cs typeface="Arial" panose="020B0604020202020204" pitchFamily="34" charset="0"/>
              </a:rPr>
              <a:t>?</a:t>
            </a:r>
            <a:endParaRPr lang="vi-VN" altLang="vi-VN" sz="1800" dirty="0">
              <a:solidFill>
                <a:srgbClr val="FF0000"/>
              </a:solidFill>
              <a:latin typeface="Arial" panose="020B0604020202020204" pitchFamily="34"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D88923F7-66F5-4430-981F-FD5831BE5BB3}"/>
              </a:ext>
            </a:extLst>
          </p:cNvPr>
          <p:cNvCxnSpPr/>
          <p:nvPr/>
        </p:nvCxnSpPr>
        <p:spPr>
          <a:xfrm>
            <a:off x="3086100" y="314325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372ABDD-D2A2-4032-AB79-D0823DD795D4}"/>
              </a:ext>
            </a:extLst>
          </p:cNvPr>
          <p:cNvCxnSpPr/>
          <p:nvPr/>
        </p:nvCxnSpPr>
        <p:spPr>
          <a:xfrm>
            <a:off x="2400300" y="3371850"/>
            <a:ext cx="12573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B7EA4EC-19C3-4305-B8FE-FCFC1EB92D01}"/>
              </a:ext>
            </a:extLst>
          </p:cNvPr>
          <p:cNvCxnSpPr/>
          <p:nvPr/>
        </p:nvCxnSpPr>
        <p:spPr>
          <a:xfrm>
            <a:off x="2400300" y="33718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BFB5FF7-BC2D-40D4-A9A3-A20AB5823296}"/>
              </a:ext>
            </a:extLst>
          </p:cNvPr>
          <p:cNvCxnSpPr/>
          <p:nvPr/>
        </p:nvCxnSpPr>
        <p:spPr>
          <a:xfrm>
            <a:off x="3657600" y="33718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18E27A9-CFB9-4967-8EA3-88B8A2790A64}"/>
              </a:ext>
            </a:extLst>
          </p:cNvPr>
          <p:cNvSpPr txBox="1">
            <a:spLocks noChangeArrowheads="1"/>
          </p:cNvSpPr>
          <p:nvPr/>
        </p:nvSpPr>
        <p:spPr bwMode="auto">
          <a:xfrm>
            <a:off x="1775223" y="3494485"/>
            <a:ext cx="119657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vi-VN" altLang="vi-VN" sz="1350"/>
              <a:t>Cơ thể tai nhỏ</a:t>
            </a:r>
          </a:p>
        </p:txBody>
      </p:sp>
      <p:cxnSp>
        <p:nvCxnSpPr>
          <p:cNvPr id="16" name="Straight Arrow Connector 15">
            <a:extLst>
              <a:ext uri="{FF2B5EF4-FFF2-40B4-BE49-F238E27FC236}">
                <a16:creationId xmlns:a16="http://schemas.microsoft.com/office/drawing/2014/main" id="{65DACA97-CB1D-412F-9718-79DEFED449ED}"/>
              </a:ext>
            </a:extLst>
          </p:cNvPr>
          <p:cNvCxnSpPr/>
          <p:nvPr/>
        </p:nvCxnSpPr>
        <p:spPr>
          <a:xfrm>
            <a:off x="2400300" y="3739753"/>
            <a:ext cx="0" cy="203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3A94F42-ACD6-45C1-89CE-A0B1AECB11B1}"/>
              </a:ext>
            </a:extLst>
          </p:cNvPr>
          <p:cNvSpPr txBox="1">
            <a:spLocks noChangeArrowheads="1"/>
          </p:cNvSpPr>
          <p:nvPr/>
        </p:nvSpPr>
        <p:spPr bwMode="auto">
          <a:xfrm>
            <a:off x="3143249" y="3494485"/>
            <a:ext cx="114419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vi-VN" altLang="vi-VN" sz="1350" dirty="0"/>
              <a:t>Cơ thể tai to</a:t>
            </a:r>
          </a:p>
        </p:txBody>
      </p:sp>
      <p:cxnSp>
        <p:nvCxnSpPr>
          <p:cNvPr id="19" name="Straight Arrow Connector 18">
            <a:extLst>
              <a:ext uri="{FF2B5EF4-FFF2-40B4-BE49-F238E27FC236}">
                <a16:creationId xmlns:a16="http://schemas.microsoft.com/office/drawing/2014/main" id="{DF5034D1-6BAF-4837-A7AA-5E21D95639CB}"/>
              </a:ext>
            </a:extLst>
          </p:cNvPr>
          <p:cNvCxnSpPr/>
          <p:nvPr/>
        </p:nvCxnSpPr>
        <p:spPr>
          <a:xfrm>
            <a:off x="3657600" y="3739753"/>
            <a:ext cx="1191" cy="203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2C71112-8046-42D4-A9E4-5AD46E46FF63}"/>
              </a:ext>
            </a:extLst>
          </p:cNvPr>
          <p:cNvSpPr txBox="1">
            <a:spLocks noChangeArrowheads="1"/>
          </p:cNvSpPr>
          <p:nvPr/>
        </p:nvSpPr>
        <p:spPr bwMode="auto">
          <a:xfrm>
            <a:off x="3549253" y="2214563"/>
            <a:ext cx="18228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dirty="0" err="1"/>
              <a:t>Một</a:t>
            </a:r>
            <a:r>
              <a:rPr lang="en-US" altLang="vi-VN" sz="1500" dirty="0"/>
              <a:t> </a:t>
            </a:r>
            <a:r>
              <a:rPr lang="en-US" altLang="vi-VN" sz="1500" dirty="0" err="1"/>
              <a:t>số</a:t>
            </a:r>
            <a:r>
              <a:rPr lang="en-US" altLang="vi-VN" sz="1500" dirty="0"/>
              <a:t> </a:t>
            </a:r>
            <a:r>
              <a:rPr lang="en-US" altLang="vi-VN" sz="1500" dirty="0" err="1"/>
              <a:t>loài</a:t>
            </a:r>
            <a:r>
              <a:rPr lang="en-US" altLang="vi-VN" sz="1500" dirty="0"/>
              <a:t> </a:t>
            </a:r>
            <a:r>
              <a:rPr lang="en-US" altLang="vi-VN" sz="1500" dirty="0" err="1"/>
              <a:t>động</a:t>
            </a:r>
            <a:r>
              <a:rPr lang="en-US" altLang="vi-VN" sz="1500" dirty="0"/>
              <a:t> </a:t>
            </a:r>
            <a:r>
              <a:rPr lang="en-US" altLang="vi-VN" sz="1500" dirty="0" err="1"/>
              <a:t>vật</a:t>
            </a:r>
            <a:endParaRPr lang="vi-VN" altLang="vi-VN" sz="1500" dirty="0"/>
          </a:p>
        </p:txBody>
      </p:sp>
      <p:cxnSp>
        <p:nvCxnSpPr>
          <p:cNvPr id="24" name="Straight Arrow Connector 23">
            <a:extLst>
              <a:ext uri="{FF2B5EF4-FFF2-40B4-BE49-F238E27FC236}">
                <a16:creationId xmlns:a16="http://schemas.microsoft.com/office/drawing/2014/main" id="{E68C37D4-BC4C-452B-ADF5-086938B85B08}"/>
              </a:ext>
            </a:extLst>
          </p:cNvPr>
          <p:cNvCxnSpPr/>
          <p:nvPr/>
        </p:nvCxnSpPr>
        <p:spPr>
          <a:xfrm>
            <a:off x="4460081" y="2465785"/>
            <a:ext cx="0" cy="2202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AB600AB-578A-4E91-8FFD-8F8BFC16AF4E}"/>
              </a:ext>
            </a:extLst>
          </p:cNvPr>
          <p:cNvCxnSpPr/>
          <p:nvPr/>
        </p:nvCxnSpPr>
        <p:spPr>
          <a:xfrm>
            <a:off x="3087291" y="2686050"/>
            <a:ext cx="27991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093F469-F382-43C3-9D88-0A1A391925A1}"/>
              </a:ext>
            </a:extLst>
          </p:cNvPr>
          <p:cNvCxnSpPr/>
          <p:nvPr/>
        </p:nvCxnSpPr>
        <p:spPr>
          <a:xfrm>
            <a:off x="3087291" y="26860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D5582A4-28BB-4E47-A42F-9ADD08A9F85E}"/>
              </a:ext>
            </a:extLst>
          </p:cNvPr>
          <p:cNvCxnSpPr/>
          <p:nvPr/>
        </p:nvCxnSpPr>
        <p:spPr>
          <a:xfrm>
            <a:off x="5886450" y="26860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EA3890D-A991-4923-9161-8542A73B310F}"/>
              </a:ext>
            </a:extLst>
          </p:cNvPr>
          <p:cNvCxnSpPr/>
          <p:nvPr/>
        </p:nvCxnSpPr>
        <p:spPr>
          <a:xfrm>
            <a:off x="5886450" y="314325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4681E69-79F7-4594-8DD8-FEE54C74DDE4}"/>
              </a:ext>
            </a:extLst>
          </p:cNvPr>
          <p:cNvCxnSpPr/>
          <p:nvPr/>
        </p:nvCxnSpPr>
        <p:spPr>
          <a:xfrm>
            <a:off x="5257800" y="3371850"/>
            <a:ext cx="14287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23013F1-8526-4BDA-979C-3121ECCE048B}"/>
              </a:ext>
            </a:extLst>
          </p:cNvPr>
          <p:cNvCxnSpPr/>
          <p:nvPr/>
        </p:nvCxnSpPr>
        <p:spPr>
          <a:xfrm>
            <a:off x="5257800" y="3363516"/>
            <a:ext cx="0" cy="1797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4B032C34-87F9-49A4-A390-50C007FE120D}"/>
              </a:ext>
            </a:extLst>
          </p:cNvPr>
          <p:cNvCxnSpPr/>
          <p:nvPr/>
        </p:nvCxnSpPr>
        <p:spPr>
          <a:xfrm>
            <a:off x="6686550" y="33718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AC691F6-CB6B-4577-8B72-D1880A90C13C}"/>
              </a:ext>
            </a:extLst>
          </p:cNvPr>
          <p:cNvSpPr txBox="1">
            <a:spLocks noChangeArrowheads="1"/>
          </p:cNvSpPr>
          <p:nvPr/>
        </p:nvSpPr>
        <p:spPr bwMode="auto">
          <a:xfrm>
            <a:off x="4686300" y="3494485"/>
            <a:ext cx="12001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vi-VN" altLang="vi-VN" sz="1350"/>
              <a:t>Cơ thể có mào</a:t>
            </a:r>
          </a:p>
        </p:txBody>
      </p:sp>
      <p:cxnSp>
        <p:nvCxnSpPr>
          <p:cNvPr id="45" name="Straight Arrow Connector 44">
            <a:extLst>
              <a:ext uri="{FF2B5EF4-FFF2-40B4-BE49-F238E27FC236}">
                <a16:creationId xmlns:a16="http://schemas.microsoft.com/office/drawing/2014/main" id="{0657ADFB-FCBD-409E-9272-84A97A243CFE}"/>
              </a:ext>
            </a:extLst>
          </p:cNvPr>
          <p:cNvCxnSpPr/>
          <p:nvPr/>
        </p:nvCxnSpPr>
        <p:spPr>
          <a:xfrm>
            <a:off x="5257800" y="3739753"/>
            <a:ext cx="0" cy="2035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590FDED-9C21-428C-B8A2-3B0E1DDE38A2}"/>
              </a:ext>
            </a:extLst>
          </p:cNvPr>
          <p:cNvSpPr txBox="1">
            <a:spLocks noChangeArrowheads="1"/>
          </p:cNvSpPr>
          <p:nvPr/>
        </p:nvSpPr>
        <p:spPr bwMode="auto">
          <a:xfrm>
            <a:off x="5943600" y="3494485"/>
            <a:ext cx="16573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vi-VN" altLang="vi-VN" sz="1350"/>
              <a:t>Cơ thể không có mào</a:t>
            </a:r>
          </a:p>
        </p:txBody>
      </p:sp>
      <p:cxnSp>
        <p:nvCxnSpPr>
          <p:cNvPr id="48" name="Straight Arrow Connector 47">
            <a:extLst>
              <a:ext uri="{FF2B5EF4-FFF2-40B4-BE49-F238E27FC236}">
                <a16:creationId xmlns:a16="http://schemas.microsoft.com/office/drawing/2014/main" id="{E710632F-0EE2-462F-B656-98582524C246}"/>
              </a:ext>
            </a:extLst>
          </p:cNvPr>
          <p:cNvCxnSpPr/>
          <p:nvPr/>
        </p:nvCxnSpPr>
        <p:spPr>
          <a:xfrm>
            <a:off x="6686550" y="3758803"/>
            <a:ext cx="0" cy="1845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AAD5BD8-CB1B-496C-B782-33F3783C2D91}"/>
              </a:ext>
            </a:extLst>
          </p:cNvPr>
          <p:cNvSpPr txBox="1">
            <a:spLocks noChangeArrowheads="1"/>
          </p:cNvSpPr>
          <p:nvPr/>
        </p:nvSpPr>
        <p:spPr bwMode="auto">
          <a:xfrm>
            <a:off x="3083719" y="3086100"/>
            <a:ext cx="13168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350" i="1"/>
              <a:t>(Tai to hay nhỏ?)</a:t>
            </a:r>
            <a:endParaRPr lang="vi-VN" altLang="vi-VN" sz="1350" i="1"/>
          </a:p>
        </p:txBody>
      </p:sp>
      <p:sp>
        <p:nvSpPr>
          <p:cNvPr id="51" name="TextBox 50">
            <a:extLst>
              <a:ext uri="{FF2B5EF4-FFF2-40B4-BE49-F238E27FC236}">
                <a16:creationId xmlns:a16="http://schemas.microsoft.com/office/drawing/2014/main" id="{93ACBDB3-FD0B-4D14-A608-60DD6EBF09E2}"/>
              </a:ext>
            </a:extLst>
          </p:cNvPr>
          <p:cNvSpPr txBox="1">
            <a:spLocks noChangeArrowheads="1"/>
          </p:cNvSpPr>
          <p:nvPr/>
        </p:nvSpPr>
        <p:spPr bwMode="auto">
          <a:xfrm>
            <a:off x="5829300" y="3094435"/>
            <a:ext cx="22574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350" i="1"/>
              <a:t>(Có mào hay không có mào?)</a:t>
            </a:r>
            <a:endParaRPr lang="vi-VN" altLang="vi-VN" sz="135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233"/>
                                        </p:tgtEl>
                                        <p:attrNameLst>
                                          <p:attrName>style.visibility</p:attrName>
                                        </p:attrNameLst>
                                      </p:cBhvr>
                                      <p:to>
                                        <p:strVal val="visible"/>
                                      </p:to>
                                    </p:set>
                                    <p:animEffect transition="in" filter="barn(inVertical)">
                                      <p:cBhvr>
                                        <p:cTn id="7" dur="500"/>
                                        <p:tgtEl>
                                          <p:spTgt spid="92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barn(inVertical)">
                                      <p:cBhvr>
                                        <p:cTn id="15" dur="500"/>
                                        <p:tgtEl>
                                          <p:spTgt spid="9219"/>
                                        </p:tgtEl>
                                      </p:cBhvr>
                                    </p:animEffect>
                                  </p:childTnLst>
                                </p:cTn>
                              </p:par>
                              <p:par>
                                <p:cTn id="16" presetID="16" presetClass="entr" presetSubtype="21"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barn(inVertical)">
                                      <p:cBhvr>
                                        <p:cTn id="18" dur="500"/>
                                        <p:tgtEl>
                                          <p:spTgt spid="9220"/>
                                        </p:tgtEl>
                                      </p:cBhvr>
                                    </p:animEffect>
                                  </p:childTnLst>
                                </p:cTn>
                              </p:par>
                              <p:par>
                                <p:cTn id="19" presetID="16" presetClass="entr" presetSubtype="21"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barn(inVertical)">
                                      <p:cBhvr>
                                        <p:cTn id="21" dur="500"/>
                                        <p:tgtEl>
                                          <p:spTgt spid="92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223"/>
                                        </p:tgtEl>
                                        <p:attrNameLst>
                                          <p:attrName>style.visibility</p:attrName>
                                        </p:attrNameLst>
                                      </p:cBhvr>
                                      <p:to>
                                        <p:strVal val="visible"/>
                                      </p:to>
                                    </p:set>
                                    <p:animEffect transition="in" filter="barn(inVertical)">
                                      <p:cBhvr>
                                        <p:cTn id="45" dur="500"/>
                                        <p:tgtEl>
                                          <p:spTgt spid="922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9227"/>
                                        </p:tgtEl>
                                        <p:attrNameLst>
                                          <p:attrName>style.visibility</p:attrName>
                                        </p:attrNameLst>
                                      </p:cBhvr>
                                      <p:to>
                                        <p:strVal val="visible"/>
                                      </p:to>
                                    </p:set>
                                    <p:animEffect transition="in" filter="barn(inVertical)">
                                      <p:cBhvr>
                                        <p:cTn id="50" dur="500"/>
                                        <p:tgtEl>
                                          <p:spTgt spid="922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9228"/>
                                        </p:tgtEl>
                                        <p:attrNameLst>
                                          <p:attrName>style.visibility</p:attrName>
                                        </p:attrNameLst>
                                      </p:cBhvr>
                                      <p:to>
                                        <p:strVal val="visible"/>
                                      </p:to>
                                    </p:set>
                                    <p:animEffect transition="in" filter="barn(inVertical)">
                                      <p:cBhvr>
                                        <p:cTn id="53" dur="500"/>
                                        <p:tgtEl>
                                          <p:spTgt spid="922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par>
                                <p:cTn id="59" presetID="16" presetClass="entr" presetSubtype="21"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par>
                                <p:cTn id="62" presetID="16" presetClass="entr" presetSubtype="21"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cTn>
                              </p:par>
                              <p:par>
                                <p:cTn id="65" presetID="16" presetClass="entr" presetSubtype="21"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barn(inVertical)">
                                      <p:cBhvr>
                                        <p:cTn id="72" dur="500"/>
                                        <p:tgtEl>
                                          <p:spTgt spid="5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barn(inVertical)">
                                      <p:cBhvr>
                                        <p:cTn id="77" dur="500"/>
                                        <p:tgtEl>
                                          <p:spTgt spid="14"/>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barn(inVertical)">
                                      <p:cBhvr>
                                        <p:cTn id="80" dur="500"/>
                                        <p:tgtEl>
                                          <p:spTgt spid="17"/>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6" presetClass="entr" presetSubtype="21"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barn(inVertical)">
                                      <p:cBhvr>
                                        <p:cTn id="85" dur="500"/>
                                        <p:tgtEl>
                                          <p:spTgt spid="16"/>
                                        </p:tgtEl>
                                      </p:cBhvr>
                                    </p:animEffect>
                                  </p:childTnLst>
                                </p:cTn>
                              </p:par>
                              <p:par>
                                <p:cTn id="86" presetID="16" presetClass="entr" presetSubtype="21" fill="hold" nodeType="withEffect">
                                  <p:stCondLst>
                                    <p:cond delay="0"/>
                                  </p:stCondLst>
                                  <p:childTnLst>
                                    <p:set>
                                      <p:cBhvr>
                                        <p:cTn id="87" dur="1" fill="hold">
                                          <p:stCondLst>
                                            <p:cond delay="0"/>
                                          </p:stCondLst>
                                        </p:cTn>
                                        <p:tgtEl>
                                          <p:spTgt spid="9229"/>
                                        </p:tgtEl>
                                        <p:attrNameLst>
                                          <p:attrName>style.visibility</p:attrName>
                                        </p:attrNameLst>
                                      </p:cBhvr>
                                      <p:to>
                                        <p:strVal val="visible"/>
                                      </p:to>
                                    </p:set>
                                    <p:animEffect transition="in" filter="barn(inVertical)">
                                      <p:cBhvr>
                                        <p:cTn id="88" dur="500"/>
                                        <p:tgtEl>
                                          <p:spTgt spid="9229"/>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6" presetClass="entr" presetSubtype="21"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barn(inVertical)">
                                      <p:cBhvr>
                                        <p:cTn id="93" dur="500"/>
                                        <p:tgtEl>
                                          <p:spTgt spid="19"/>
                                        </p:tgtEl>
                                      </p:cBhvr>
                                    </p:animEffect>
                                  </p:childTnLst>
                                </p:cTn>
                              </p:par>
                              <p:par>
                                <p:cTn id="94" presetID="16" presetClass="entr" presetSubtype="21" fill="hold" nodeType="withEffect">
                                  <p:stCondLst>
                                    <p:cond delay="0"/>
                                  </p:stCondLst>
                                  <p:childTnLst>
                                    <p:set>
                                      <p:cBhvr>
                                        <p:cTn id="95" dur="1" fill="hold">
                                          <p:stCondLst>
                                            <p:cond delay="0"/>
                                          </p:stCondLst>
                                        </p:cTn>
                                        <p:tgtEl>
                                          <p:spTgt spid="9230"/>
                                        </p:tgtEl>
                                        <p:attrNameLst>
                                          <p:attrName>style.visibility</p:attrName>
                                        </p:attrNameLst>
                                      </p:cBhvr>
                                      <p:to>
                                        <p:strVal val="visible"/>
                                      </p:to>
                                    </p:set>
                                    <p:animEffect transition="in" filter="barn(inVertical)">
                                      <p:cBhvr>
                                        <p:cTn id="96" dur="500"/>
                                        <p:tgtEl>
                                          <p:spTgt spid="9230"/>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6" presetClass="entr" presetSubtype="21" fill="hold" nodeType="click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par>
                                <p:cTn id="102" presetID="16" presetClass="entr" presetSubtype="21" fill="hold" nodeType="withEffect">
                                  <p:stCondLst>
                                    <p:cond delay="0"/>
                                  </p:stCondLst>
                                  <p:childTnLst>
                                    <p:set>
                                      <p:cBhvr>
                                        <p:cTn id="103" dur="1" fill="hold">
                                          <p:stCondLst>
                                            <p:cond delay="0"/>
                                          </p:stCondLst>
                                        </p:cTn>
                                        <p:tgtEl>
                                          <p:spTgt spid="40"/>
                                        </p:tgtEl>
                                        <p:attrNameLst>
                                          <p:attrName>style.visibility</p:attrName>
                                        </p:attrNameLst>
                                      </p:cBhvr>
                                      <p:to>
                                        <p:strVal val="visible"/>
                                      </p:to>
                                    </p:set>
                                    <p:animEffect transition="in" filter="barn(inVertical)">
                                      <p:cBhvr>
                                        <p:cTn id="104" dur="500"/>
                                        <p:tgtEl>
                                          <p:spTgt spid="40"/>
                                        </p:tgtEl>
                                      </p:cBhvr>
                                    </p:animEffect>
                                  </p:childTnLst>
                                </p:cTn>
                              </p:par>
                              <p:par>
                                <p:cTn id="105" presetID="16" presetClass="entr" presetSubtype="21"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barn(inVertical)">
                                      <p:cBhvr>
                                        <p:cTn id="107" dur="500"/>
                                        <p:tgtEl>
                                          <p:spTgt spid="36"/>
                                        </p:tgtEl>
                                      </p:cBhvr>
                                    </p:animEffect>
                                  </p:childTnLst>
                                </p:cTn>
                              </p:par>
                              <p:par>
                                <p:cTn id="108" presetID="16" presetClass="entr" presetSubtype="21" fill="hold" nodeType="withEffect">
                                  <p:stCondLst>
                                    <p:cond delay="0"/>
                                  </p:stCondLst>
                                  <p:childTnLst>
                                    <p:set>
                                      <p:cBhvr>
                                        <p:cTn id="109" dur="1" fill="hold">
                                          <p:stCondLst>
                                            <p:cond delay="0"/>
                                          </p:stCondLst>
                                        </p:cTn>
                                        <p:tgtEl>
                                          <p:spTgt spid="42"/>
                                        </p:tgtEl>
                                        <p:attrNameLst>
                                          <p:attrName>style.visibility</p:attrName>
                                        </p:attrNameLst>
                                      </p:cBhvr>
                                      <p:to>
                                        <p:strVal val="visible"/>
                                      </p:to>
                                    </p:set>
                                    <p:animEffect transition="in" filter="barn(inVertical)">
                                      <p:cBhvr>
                                        <p:cTn id="110" dur="500"/>
                                        <p:tgtEl>
                                          <p:spTgt spid="42"/>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barn(inVertical)">
                                      <p:cBhvr>
                                        <p:cTn id="115" dur="500"/>
                                        <p:tgtEl>
                                          <p:spTgt spid="51"/>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barn(inVertical)">
                                      <p:cBhvr>
                                        <p:cTn id="120" dur="500"/>
                                        <p:tgtEl>
                                          <p:spTgt spid="43"/>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inVertical)">
                                      <p:cBhvr>
                                        <p:cTn id="123" dur="500"/>
                                        <p:tgtEl>
                                          <p:spTgt spid="46"/>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6" presetClass="entr" presetSubtype="21" fill="hold" nodeType="clickEffect">
                                  <p:stCondLst>
                                    <p:cond delay="0"/>
                                  </p:stCondLst>
                                  <p:childTnLst>
                                    <p:set>
                                      <p:cBhvr>
                                        <p:cTn id="127" dur="1" fill="hold">
                                          <p:stCondLst>
                                            <p:cond delay="0"/>
                                          </p:stCondLst>
                                        </p:cTn>
                                        <p:tgtEl>
                                          <p:spTgt spid="45"/>
                                        </p:tgtEl>
                                        <p:attrNameLst>
                                          <p:attrName>style.visibility</p:attrName>
                                        </p:attrNameLst>
                                      </p:cBhvr>
                                      <p:to>
                                        <p:strVal val="visible"/>
                                      </p:to>
                                    </p:set>
                                    <p:animEffect transition="in" filter="barn(inVertical)">
                                      <p:cBhvr>
                                        <p:cTn id="128" dur="500"/>
                                        <p:tgtEl>
                                          <p:spTgt spid="45"/>
                                        </p:tgtEl>
                                      </p:cBhvr>
                                    </p:animEffect>
                                  </p:childTnLst>
                                </p:cTn>
                              </p:par>
                              <p:par>
                                <p:cTn id="129" presetID="16" presetClass="entr" presetSubtype="21" fill="hold" nodeType="withEffect">
                                  <p:stCondLst>
                                    <p:cond delay="0"/>
                                  </p:stCondLst>
                                  <p:childTnLst>
                                    <p:set>
                                      <p:cBhvr>
                                        <p:cTn id="130" dur="1" fill="hold">
                                          <p:stCondLst>
                                            <p:cond delay="0"/>
                                          </p:stCondLst>
                                        </p:cTn>
                                        <p:tgtEl>
                                          <p:spTgt spid="9231"/>
                                        </p:tgtEl>
                                        <p:attrNameLst>
                                          <p:attrName>style.visibility</p:attrName>
                                        </p:attrNameLst>
                                      </p:cBhvr>
                                      <p:to>
                                        <p:strVal val="visible"/>
                                      </p:to>
                                    </p:set>
                                    <p:animEffect transition="in" filter="barn(inVertical)">
                                      <p:cBhvr>
                                        <p:cTn id="131" dur="500"/>
                                        <p:tgtEl>
                                          <p:spTgt spid="9231"/>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6" presetClass="entr" presetSubtype="21" fill="hold" nodeType="click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barn(inVertical)">
                                      <p:cBhvr>
                                        <p:cTn id="136" dur="500"/>
                                        <p:tgtEl>
                                          <p:spTgt spid="48"/>
                                        </p:tgtEl>
                                      </p:cBhvr>
                                    </p:animEffect>
                                  </p:childTnLst>
                                </p:cTn>
                              </p:par>
                              <p:par>
                                <p:cTn id="137" presetID="16" presetClass="entr" presetSubtype="21" fill="hold" nodeType="withEffect">
                                  <p:stCondLst>
                                    <p:cond delay="0"/>
                                  </p:stCondLst>
                                  <p:childTnLst>
                                    <p:set>
                                      <p:cBhvr>
                                        <p:cTn id="138" dur="1" fill="hold">
                                          <p:stCondLst>
                                            <p:cond delay="0"/>
                                          </p:stCondLst>
                                        </p:cTn>
                                        <p:tgtEl>
                                          <p:spTgt spid="9232"/>
                                        </p:tgtEl>
                                        <p:attrNameLst>
                                          <p:attrName>style.visibility</p:attrName>
                                        </p:attrNameLst>
                                      </p:cBhvr>
                                      <p:to>
                                        <p:strVal val="visible"/>
                                      </p:to>
                                    </p:set>
                                    <p:animEffect transition="in" filter="barn(inVertical)">
                                      <p:cBhvr>
                                        <p:cTn id="139" dur="500"/>
                                        <p:tgtEl>
                                          <p:spTgt spid="9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9227" grpId="0"/>
      <p:bldP spid="9228" grpId="0"/>
      <p:bldP spid="9233" grpId="0"/>
      <p:bldP spid="14" grpId="0"/>
      <p:bldP spid="17" grpId="0"/>
      <p:bldP spid="22" grpId="0"/>
      <p:bldP spid="43" grpId="0"/>
      <p:bldP spid="46" grpId="0"/>
      <p:bldP spid="50"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558567" y="998789"/>
            <a:ext cx="2347115" cy="3243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50000"/>
              </a:lnSpc>
            </a:pPr>
            <a:r>
              <a:rPr lang="en-US" altLang="en-US" sz="2000" b="1" i="1" dirty="0">
                <a:ln w="0"/>
                <a:solidFill>
                  <a:srgbClr val="FF0000"/>
                </a:solidFill>
                <a:effectLst>
                  <a:outerShdw blurRad="38100" dist="19050" dir="2700000" algn="tl" rotWithShape="0">
                    <a:schemeClr val="dk1">
                      <a:alpha val="40000"/>
                    </a:schemeClr>
                  </a:outerShdw>
                </a:effectLst>
                <a:cs typeface="Arial" panose="020B0604020202020204" pitchFamily="34" charset="0"/>
                <a:sym typeface="Wingdings" pitchFamily="2" charset="2"/>
              </a:rPr>
              <a:t> </a:t>
            </a:r>
            <a:r>
              <a:rPr lang="en-US" altLang="en-US" sz="2000" dirty="0" err="1">
                <a:solidFill>
                  <a:srgbClr val="333333"/>
                </a:solidFill>
                <a:cs typeface="Arial" panose="020B0604020202020204" pitchFamily="34" charset="0"/>
              </a:rPr>
              <a:t>Các</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loài</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sinh</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vật</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được</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phân</a:t>
            </a:r>
            <a:r>
              <a:rPr lang="en-US" altLang="en-US" sz="2000" dirty="0">
                <a:solidFill>
                  <a:srgbClr val="333333"/>
                </a:solidFill>
                <a:cs typeface="Arial" panose="020B0604020202020204" pitchFamily="34" charset="0"/>
              </a:rPr>
              <a:t> chia </a:t>
            </a:r>
            <a:r>
              <a:rPr lang="en-US" altLang="en-US" sz="2000" dirty="0" err="1">
                <a:solidFill>
                  <a:srgbClr val="333333"/>
                </a:solidFill>
                <a:cs typeface="Arial" panose="020B0604020202020204" pitchFamily="34" charset="0"/>
              </a:rPr>
              <a:t>thành</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từng</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nhóm</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dựa</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trên</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sự</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giống</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và</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khác</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nhau</a:t>
            </a:r>
            <a:r>
              <a:rPr lang="en-US" altLang="en-US" sz="2000" dirty="0">
                <a:solidFill>
                  <a:srgbClr val="333333"/>
                </a:solidFill>
                <a:cs typeface="Arial" panose="020B0604020202020204" pitchFamily="34" charset="0"/>
              </a:rPr>
              <a:t> ở </a:t>
            </a:r>
            <a:r>
              <a:rPr lang="en-US" altLang="en-US" sz="2000" dirty="0" err="1">
                <a:solidFill>
                  <a:srgbClr val="333333"/>
                </a:solidFill>
                <a:cs typeface="Arial" panose="020B0604020202020204" pitchFamily="34" charset="0"/>
              </a:rPr>
              <a:t>mỗi</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đặc</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điểm</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của</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sinh</a:t>
            </a:r>
            <a:r>
              <a:rPr lang="en-US" altLang="en-US" sz="2000" dirty="0">
                <a:solidFill>
                  <a:srgbClr val="333333"/>
                </a:solidFill>
                <a:cs typeface="Arial" panose="020B0604020202020204" pitchFamily="34" charset="0"/>
              </a:rPr>
              <a:t> </a:t>
            </a:r>
            <a:r>
              <a:rPr lang="en-US" altLang="en-US" sz="2000" dirty="0" err="1">
                <a:solidFill>
                  <a:srgbClr val="333333"/>
                </a:solidFill>
                <a:cs typeface="Arial" panose="020B0604020202020204" pitchFamily="34" charset="0"/>
              </a:rPr>
              <a:t>vật</a:t>
            </a:r>
            <a:r>
              <a:rPr lang="en-US" altLang="en-US" sz="2000" dirty="0">
                <a:solidFill>
                  <a:srgbClr val="333333"/>
                </a:solidFill>
                <a:cs typeface="Arial" panose="020B0604020202020204" pitchFamily="34" charset="0"/>
              </a:rPr>
              <a:t>.  </a:t>
            </a:r>
          </a:p>
        </p:txBody>
      </p:sp>
      <p:pic>
        <p:nvPicPr>
          <p:cNvPr id="2050" name="Picture 2" descr="https://hoc24.vn/source/KHTN%206/Ch%C6%B0%C6%A1ng%208/Kh%C3%B3a%20l%C6%B0%E1%BB%A1ng%20ph%C3%A2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6322143" cy="5121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63709" y="4157550"/>
            <a:ext cx="2894858" cy="900247"/>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algn="ctr"/>
            <a:r>
              <a:rPr lang="en-US" sz="2700" b="1" dirty="0" err="1">
                <a:solidFill>
                  <a:srgbClr val="FF0000"/>
                </a:solidFill>
                <a:latin typeface="Times New Roman" panose="02020603050405020304" pitchFamily="18" charset="0"/>
                <a:cs typeface="Times New Roman" panose="02020603050405020304" pitchFamily="18" charset="0"/>
              </a:rPr>
              <a:t>Cây</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phân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loại</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mèo</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chó</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thỏ</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cá</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1D29DFC-80D7-45AA-9888-A3A2BE0E5CB3}"/>
              </a:ext>
            </a:extLst>
          </p:cNvPr>
          <p:cNvSpPr txBox="1"/>
          <p:nvPr/>
        </p:nvSpPr>
        <p:spPr>
          <a:xfrm>
            <a:off x="836469" y="15588"/>
            <a:ext cx="950768" cy="577081"/>
          </a:xfrm>
          <a:prstGeom prst="rect">
            <a:avLst/>
          </a:prstGeom>
          <a:noFill/>
        </p:spPr>
        <p:txBody>
          <a:bodyPr wrap="square" lIns="68580" tIns="34290" rIns="68580" bIns="34290">
            <a:spAutoFit/>
          </a:bodyPr>
          <a:lstStyle/>
          <a:p>
            <a:pPr algn="ctr"/>
            <a:r>
              <a:rPr lang="en-US" altLang="en-US" sz="33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en-US" sz="3300" dirty="0"/>
          </a:p>
        </p:txBody>
      </p:sp>
    </p:spTree>
    <p:extLst>
      <p:ext uri="{BB962C8B-B14F-4D97-AF65-F5344CB8AC3E}">
        <p14:creationId xmlns:p14="http://schemas.microsoft.com/office/powerpoint/2010/main" val="85876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A12F80-749F-4323-8117-BFCEDFA2DBF2}"/>
              </a:ext>
            </a:extLst>
          </p:cNvPr>
          <p:cNvSpPr>
            <a:spLocks noGrp="1"/>
          </p:cNvSpPr>
          <p:nvPr>
            <p:ph idx="1"/>
          </p:nvPr>
        </p:nvSpPr>
        <p:spPr>
          <a:xfrm>
            <a:off x="196892" y="230818"/>
            <a:ext cx="7913721" cy="482106"/>
          </a:xfrm>
        </p:spPr>
        <p:txBody>
          <a:bodyPr>
            <a:noAutofit/>
          </a:bodyPr>
          <a:lstStyle/>
          <a:p>
            <a:pPr>
              <a:spcBef>
                <a:spcPct val="0"/>
              </a:spcBef>
              <a:buNone/>
            </a:pPr>
            <a:r>
              <a:rPr lang="en-US" altLang="vi-VN" sz="2400" b="1" i="1" dirty="0">
                <a:solidFill>
                  <a:srgbClr val="FF0000"/>
                </a:solidFill>
                <a:latin typeface="Times New Roman" panose="02020603050405020304" pitchFamily="18" charset="0"/>
                <a:cs typeface="Times New Roman" panose="02020603050405020304" pitchFamily="18" charset="0"/>
              </a:rPr>
              <a:t>- Nguyên </a:t>
            </a:r>
            <a:r>
              <a:rPr lang="en-US" altLang="vi-VN" sz="2400" b="1" i="1" dirty="0" err="1">
                <a:solidFill>
                  <a:srgbClr val="FF0000"/>
                </a:solidFill>
                <a:latin typeface="Times New Roman" panose="02020603050405020304" pitchFamily="18" charset="0"/>
                <a:cs typeface="Times New Roman" panose="02020603050405020304" pitchFamily="18" charset="0"/>
              </a:rPr>
              <a:t>tắc</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của</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khóa</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lưỡng</a:t>
            </a:r>
            <a:r>
              <a:rPr lang="en-US" altLang="vi-VN" sz="2400" b="1" i="1" dirty="0">
                <a:solidFill>
                  <a:srgbClr val="FF0000"/>
                </a:solidFill>
                <a:latin typeface="Times New Roman" panose="02020603050405020304" pitchFamily="18" charset="0"/>
                <a:cs typeface="Times New Roman" panose="02020603050405020304" pitchFamily="18" charset="0"/>
              </a:rPr>
              <a:t> </a:t>
            </a:r>
            <a:r>
              <a:rPr lang="en-US" altLang="vi-VN" sz="2400" b="1" i="1" dirty="0" err="1">
                <a:solidFill>
                  <a:srgbClr val="FF0000"/>
                </a:solidFill>
                <a:latin typeface="Times New Roman" panose="02020603050405020304" pitchFamily="18" charset="0"/>
                <a:cs typeface="Times New Roman" panose="02020603050405020304" pitchFamily="18" charset="0"/>
              </a:rPr>
              <a:t>phân</a:t>
            </a:r>
            <a:r>
              <a:rPr lang="en-US" altLang="vi-VN" sz="2400" b="1" i="1" dirty="0">
                <a:solidFill>
                  <a:srgbClr val="FF0000"/>
                </a:solidFill>
                <a:latin typeface="Times New Roman" panose="02020603050405020304" pitchFamily="18" charset="0"/>
                <a:cs typeface="Times New Roman" panose="02020603050405020304" pitchFamily="18" charset="0"/>
              </a:rPr>
              <a:t>:</a:t>
            </a:r>
          </a:p>
        </p:txBody>
      </p:sp>
      <p:sp>
        <p:nvSpPr>
          <p:cNvPr id="4" name="Slide Number Placeholder 3">
            <a:extLst>
              <a:ext uri="{FF2B5EF4-FFF2-40B4-BE49-F238E27FC236}">
                <a16:creationId xmlns:a16="http://schemas.microsoft.com/office/drawing/2014/main" id="{266226FE-FE41-49A7-B5DB-B80A852D3B19}"/>
              </a:ext>
            </a:extLst>
          </p:cNvPr>
          <p:cNvSpPr>
            <a:spLocks noGrp="1"/>
          </p:cNvSpPr>
          <p:nvPr>
            <p:ph type="sldNum" sz="quarter" idx="12"/>
          </p:nvPr>
        </p:nvSpPr>
        <p:spPr/>
        <p:txBody>
          <a:bodyPr/>
          <a:lstStyle/>
          <a:p>
            <a:fld id="{228C3448-DE64-452A-A817-BD3379A41CDB}" type="slidenum">
              <a:rPr lang="en-US" smtClean="0"/>
              <a:t>16</a:t>
            </a:fld>
            <a:endParaRPr lang="en-US"/>
          </a:p>
        </p:txBody>
      </p:sp>
      <p:sp>
        <p:nvSpPr>
          <p:cNvPr id="7" name="Content Placeholder 2">
            <a:extLst>
              <a:ext uri="{FF2B5EF4-FFF2-40B4-BE49-F238E27FC236}">
                <a16:creationId xmlns:a16="http://schemas.microsoft.com/office/drawing/2014/main" id="{8BA4EADB-193C-ED7A-9CA4-005D1B442403}"/>
              </a:ext>
            </a:extLst>
          </p:cNvPr>
          <p:cNvSpPr txBox="1">
            <a:spLocks/>
          </p:cNvSpPr>
          <p:nvPr/>
        </p:nvSpPr>
        <p:spPr>
          <a:xfrm>
            <a:off x="351874" y="712924"/>
            <a:ext cx="7913722" cy="23961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ct val="0"/>
              </a:spcBef>
              <a:buFont typeface="Arial" pitchFamily="34" charset="0"/>
              <a:buNone/>
            </a:pP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Từ</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một</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tập</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hợp</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các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đối</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tượng</a:t>
            </a:r>
            <a:r>
              <a:rPr lang="en-US" altLang="vi-VN" sz="2000" dirty="0">
                <a:latin typeface="Arial" panose="020B0604020202020204" pitchFamily="34" charset="0"/>
                <a:cs typeface="Arial" panose="020B0604020202020204" pitchFamily="34" charset="0"/>
              </a:rPr>
              <a:t> ban </a:t>
            </a:r>
            <a:r>
              <a:rPr lang="en-US" altLang="vi-VN" sz="2000" dirty="0" err="1">
                <a:latin typeface="Arial" panose="020B0604020202020204" pitchFamily="34" charset="0"/>
                <a:cs typeface="Arial" panose="020B0604020202020204" pitchFamily="34" charset="0"/>
              </a:rPr>
              <a:t>đầu</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được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tách</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thành</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hai</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nhóm</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có</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những</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đặc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điểm</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đối</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lập</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nhau</a:t>
            </a:r>
            <a:r>
              <a:rPr lang="en-US" altLang="vi-VN" sz="2000" dirty="0">
                <a:latin typeface="Arial" panose="020B0604020202020204" pitchFamily="34" charset="0"/>
                <a:cs typeface="Arial" panose="020B0604020202020204" pitchFamily="34" charset="0"/>
              </a:rPr>
              <a:t>. </a:t>
            </a:r>
          </a:p>
          <a:p>
            <a:pPr>
              <a:lnSpc>
                <a:spcPct val="150000"/>
              </a:lnSpc>
              <a:spcBef>
                <a:spcPct val="0"/>
              </a:spcBef>
              <a:buFont typeface="Arial" pitchFamily="34" charset="0"/>
              <a:buNone/>
            </a:pPr>
            <a:r>
              <a:rPr lang="en-US" altLang="vi-VN" sz="2000" dirty="0">
                <a:latin typeface="Arial" panose="020B0604020202020204" pitchFamily="34" charset="0"/>
                <a:cs typeface="Arial" panose="020B0604020202020204" pitchFamily="34" charset="0"/>
              </a:rPr>
              <a:t>+ Sau </a:t>
            </a:r>
            <a:r>
              <a:rPr lang="en-US" altLang="vi-VN" sz="2000" dirty="0" err="1">
                <a:latin typeface="Arial" panose="020B0604020202020204" pitchFamily="34" charset="0"/>
                <a:cs typeface="Arial" panose="020B0604020202020204" pitchFamily="34" charset="0"/>
              </a:rPr>
              <a:t>mỗi</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lần</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tách</a:t>
            </a:r>
            <a:r>
              <a:rPr lang="en-US" altLang="vi-VN" sz="2000" dirty="0">
                <a:latin typeface="Arial" panose="020B0604020202020204" pitchFamily="34" charset="0"/>
                <a:cs typeface="Arial" panose="020B0604020202020204" pitchFamily="34" charset="0"/>
              </a:rPr>
              <a:t>, ta </a:t>
            </a:r>
            <a:r>
              <a:rPr lang="en-US" altLang="vi-VN" sz="2000" dirty="0" err="1">
                <a:latin typeface="Arial" panose="020B0604020202020204" pitchFamily="34" charset="0"/>
                <a:cs typeface="Arial" panose="020B0604020202020204" pitchFamily="34" charset="0"/>
              </a:rPr>
              <a:t>được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hai</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nhóm</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nhỏ</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hơn</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và</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khác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nhau</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bởi</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các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đặc</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điểm</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dùng</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để</a:t>
            </a:r>
            <a:r>
              <a:rPr lang="en-US" altLang="vi-VN" sz="2000" dirty="0">
                <a:latin typeface="Arial" panose="020B0604020202020204" pitchFamily="34" charset="0"/>
                <a:cs typeface="Arial" panose="020B0604020202020204" pitchFamily="34" charset="0"/>
              </a:rPr>
              <a:t> </a:t>
            </a:r>
            <a:r>
              <a:rPr lang="en-US" altLang="vi-VN" sz="2000" dirty="0" err="1">
                <a:latin typeface="Arial" panose="020B0604020202020204" pitchFamily="34" charset="0"/>
                <a:cs typeface="Arial" panose="020B0604020202020204" pitchFamily="34" charset="0"/>
              </a:rPr>
              <a:t>tách</a:t>
            </a:r>
            <a:r>
              <a:rPr lang="en-US" altLang="vi-VN"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281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0403" y="408255"/>
            <a:ext cx="5003597" cy="4326989"/>
          </a:xfrm>
          <a:prstGeom prst="rect">
            <a:avLst/>
          </a:prstGeom>
        </p:spPr>
      </p:pic>
      <p:sp>
        <p:nvSpPr>
          <p:cNvPr id="5" name="TextBox 4"/>
          <p:cNvSpPr txBox="1"/>
          <p:nvPr/>
        </p:nvSpPr>
        <p:spPr>
          <a:xfrm>
            <a:off x="146268" y="79513"/>
            <a:ext cx="5183535" cy="433452"/>
          </a:xfrm>
          <a:prstGeom prst="rect">
            <a:avLst/>
          </a:prstGeom>
          <a:noFill/>
        </p:spPr>
        <p:txBody>
          <a:bodyPr wrap="square" lIns="68580" tIns="34290" rIns="68580" bIns="34290" rtlCol="0">
            <a:spAutoFit/>
          </a:bodyPr>
          <a:lstStyle/>
          <a:p>
            <a:pPr algn="just">
              <a:lnSpc>
                <a:spcPct val="150000"/>
              </a:lnSpc>
            </a:pPr>
            <a:r>
              <a:rPr lang="en-US" dirty="0" err="1">
                <a:latin typeface="Arial" panose="020B0604020202020204" pitchFamily="34" charset="0"/>
                <a:ea typeface="Tahoma" panose="020B0604030504040204" pitchFamily="34" charset="0"/>
                <a:cs typeface="Arial" panose="020B0604020202020204" pitchFamily="34" charset="0"/>
              </a:rPr>
              <a:t>Quan</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sát</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hình</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bên</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và</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trả</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lời</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một</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số</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câu</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hỏi</a:t>
            </a:r>
            <a:r>
              <a:rPr lang="en-US" dirty="0">
                <a:latin typeface="Arial" panose="020B0604020202020204" pitchFamily="34" charset="0"/>
                <a:ea typeface="Tahoma" panose="020B0604030504040204" pitchFamily="34" charset="0"/>
                <a:cs typeface="Arial" panose="020B0604020202020204" pitchFamily="34" charset="0"/>
              </a:rPr>
              <a:t> </a:t>
            </a:r>
            <a:r>
              <a:rPr lang="en-US" dirty="0" err="1">
                <a:latin typeface="Arial" panose="020B0604020202020204" pitchFamily="34" charset="0"/>
                <a:ea typeface="Tahoma" panose="020B0604030504040204" pitchFamily="34" charset="0"/>
                <a:cs typeface="Arial" panose="020B0604020202020204" pitchFamily="34" charset="0"/>
              </a:rPr>
              <a:t>sau</a:t>
            </a:r>
            <a:r>
              <a:rPr lang="en-US" dirty="0">
                <a:latin typeface="Arial" panose="020B0604020202020204" pitchFamily="34" charset="0"/>
                <a:ea typeface="Tahoma" panose="020B0604030504040204" pitchFamily="34" charset="0"/>
                <a:cs typeface="Arial" panose="020B0604020202020204" pitchFamily="34" charset="0"/>
              </a:rPr>
              <a:t>:</a:t>
            </a:r>
          </a:p>
        </p:txBody>
      </p:sp>
      <p:sp>
        <p:nvSpPr>
          <p:cNvPr id="6" name="TextBox 5"/>
          <p:cNvSpPr txBox="1"/>
          <p:nvPr/>
        </p:nvSpPr>
        <p:spPr>
          <a:xfrm>
            <a:off x="246429" y="607294"/>
            <a:ext cx="3714036" cy="1131592"/>
          </a:xfrm>
          <a:prstGeom prst="rect">
            <a:avLst/>
          </a:prstGeom>
          <a:solidFill>
            <a:schemeClr val="accent2">
              <a:lumMod val="20000"/>
              <a:lumOff val="80000"/>
            </a:schemeClr>
          </a:solidFill>
        </p:spPr>
        <p:txBody>
          <a:bodyPr wrap="square" lIns="68580" tIns="34290" rIns="68580" bIns="34290" rtlCol="0">
            <a:spAutoFit/>
          </a:bodyPr>
          <a:lstStyle/>
          <a:p>
            <a:pPr algn="just">
              <a:lnSpc>
                <a:spcPct val="150000"/>
              </a:lnSpc>
            </a:pPr>
            <a:r>
              <a:rPr lang="en-US" sz="1600" dirty="0">
                <a:latin typeface="Arial" panose="020B0604020202020204" pitchFamily="34" charset="0"/>
                <a:ea typeface="Tahoma" panose="020B0604030504040204" pitchFamily="34" charset="0"/>
                <a:cs typeface="Arial" panose="020B0604020202020204" pitchFamily="34" charset="0"/>
              </a:rPr>
              <a:t>1. </a:t>
            </a:r>
            <a:r>
              <a:rPr lang="en-US" sz="1600" dirty="0" err="1">
                <a:latin typeface="Arial" panose="020B0604020202020204" pitchFamily="34" charset="0"/>
                <a:ea typeface="Tahoma" panose="020B0604030504040204" pitchFamily="34" charset="0"/>
                <a:cs typeface="Arial" panose="020B0604020202020204" pitchFamily="34" charset="0"/>
              </a:rPr>
              <a:t>Các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đặc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điểm</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giúp</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phân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loại</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các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động</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vật</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trong</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hình</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thành</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các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nhóm</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khác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nhau</a:t>
            </a:r>
            <a:r>
              <a:rPr lang="en-US" sz="1600" dirty="0">
                <a:latin typeface="Arial" panose="020B0604020202020204" pitchFamily="34" charset="0"/>
                <a:ea typeface="Tahoma" panose="020B0604030504040204" pitchFamily="34" charset="0"/>
                <a:cs typeface="Arial" panose="020B0604020202020204" pitchFamily="34" charset="0"/>
              </a:rPr>
              <a:t> ở </a:t>
            </a:r>
            <a:r>
              <a:rPr lang="en-US" sz="1600" dirty="0" err="1">
                <a:latin typeface="Arial" panose="020B0604020202020204" pitchFamily="34" charset="0"/>
                <a:ea typeface="Tahoma" panose="020B0604030504040204" pitchFamily="34" charset="0"/>
                <a:cs typeface="Arial" panose="020B0604020202020204" pitchFamily="34" charset="0"/>
              </a:rPr>
              <a:t>các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bước</a:t>
            </a:r>
            <a:r>
              <a:rPr lang="en-US" sz="1600" dirty="0">
                <a:latin typeface="Arial" panose="020B0604020202020204" pitchFamily="34" charset="0"/>
                <a:ea typeface="Tahoma" panose="020B0604030504040204" pitchFamily="34" charset="0"/>
                <a:cs typeface="Arial" panose="020B0604020202020204" pitchFamily="34" charset="0"/>
              </a:rPr>
              <a:t> 1, 2, 3 </a:t>
            </a:r>
            <a:r>
              <a:rPr lang="en-US" sz="1600" dirty="0" err="1">
                <a:latin typeface="Arial" panose="020B0604020202020204" pitchFamily="34" charset="0"/>
                <a:ea typeface="Tahoma" panose="020B0604030504040204" pitchFamily="34" charset="0"/>
                <a:cs typeface="Arial" panose="020B0604020202020204" pitchFamily="34" charset="0"/>
              </a:rPr>
              <a:t>là</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gì</a:t>
            </a:r>
            <a:r>
              <a:rPr lang="en-US" sz="1600" dirty="0">
                <a:latin typeface="Arial" panose="020B0604020202020204" pitchFamily="34" charset="0"/>
                <a:ea typeface="Tahoma" panose="020B0604030504040204" pitchFamily="34" charset="0"/>
                <a:cs typeface="Arial" panose="020B0604020202020204" pitchFamily="34" charset="0"/>
              </a:rPr>
              <a:t>?</a:t>
            </a:r>
          </a:p>
        </p:txBody>
      </p:sp>
      <p:sp>
        <p:nvSpPr>
          <p:cNvPr id="7" name="TextBox 6"/>
          <p:cNvSpPr txBox="1"/>
          <p:nvPr/>
        </p:nvSpPr>
        <p:spPr>
          <a:xfrm>
            <a:off x="246429" y="3094511"/>
            <a:ext cx="3714036" cy="1131592"/>
          </a:xfrm>
          <a:prstGeom prst="rect">
            <a:avLst/>
          </a:prstGeom>
          <a:solidFill>
            <a:schemeClr val="accent1">
              <a:lumMod val="20000"/>
              <a:lumOff val="80000"/>
            </a:schemeClr>
          </a:solidFill>
        </p:spPr>
        <p:txBody>
          <a:bodyPr wrap="square" lIns="68580" tIns="34290" rIns="68580" bIns="34290" rtlCol="0">
            <a:spAutoFit/>
          </a:bodyPr>
          <a:lstStyle/>
          <a:p>
            <a:pPr algn="just">
              <a:lnSpc>
                <a:spcPct val="150000"/>
              </a:lnSpc>
            </a:pPr>
            <a:r>
              <a:rPr lang="en-US" sz="1600" dirty="0">
                <a:latin typeface="Arial" panose="020B0604020202020204" pitchFamily="34" charset="0"/>
                <a:ea typeface="Tahoma" panose="020B0604030504040204" pitchFamily="34" charset="0"/>
                <a:cs typeface="Arial" panose="020B0604020202020204" pitchFamily="34" charset="0"/>
              </a:rPr>
              <a:t>2. </a:t>
            </a:r>
            <a:r>
              <a:rPr lang="en-US" sz="1600" dirty="0" err="1">
                <a:latin typeface="Arial" panose="020B0604020202020204" pitchFamily="34" charset="0"/>
                <a:ea typeface="Tahoma" panose="020B0604030504040204" pitchFamily="34" charset="0"/>
                <a:cs typeface="Arial" panose="020B0604020202020204" pitchFamily="34" charset="0"/>
              </a:rPr>
              <a:t>Trong</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từng</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bước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phân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loại</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từ</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đầu</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đến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cuối</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người</a:t>
            </a:r>
            <a:r>
              <a:rPr lang="en-US" sz="1600" dirty="0">
                <a:latin typeface="Arial" panose="020B0604020202020204" pitchFamily="34" charset="0"/>
                <a:ea typeface="Tahoma" panose="020B0604030504040204" pitchFamily="34" charset="0"/>
                <a:cs typeface="Arial" panose="020B0604020202020204" pitchFamily="34" charset="0"/>
              </a:rPr>
              <a:t> ta </a:t>
            </a:r>
            <a:r>
              <a:rPr lang="en-US" sz="1600" dirty="0" err="1">
                <a:latin typeface="Arial" panose="020B0604020202020204" pitchFamily="34" charset="0"/>
                <a:ea typeface="Tahoma" panose="020B0604030504040204" pitchFamily="34" charset="0"/>
                <a:cs typeface="Arial" panose="020B0604020202020204" pitchFamily="34" charset="0"/>
              </a:rPr>
              <a:t>luôn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phân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loại</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các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loài</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động</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vật</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trên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thành</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mấy</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nhóm</a:t>
            </a:r>
            <a:r>
              <a:rPr lang="en-US" sz="1600" dirty="0">
                <a:latin typeface="Arial" panose="020B0604020202020204" pitchFamily="34" charset="0"/>
                <a:ea typeface="Tahoma" panose="020B0604030504040204" pitchFamily="34" charset="0"/>
                <a:cs typeface="Arial" panose="020B0604020202020204" pitchFamily="34" charset="0"/>
              </a:rPr>
              <a:t>? </a:t>
            </a:r>
          </a:p>
        </p:txBody>
      </p:sp>
      <p:sp>
        <p:nvSpPr>
          <p:cNvPr id="10" name="TextBox 9"/>
          <p:cNvSpPr txBox="1"/>
          <p:nvPr/>
        </p:nvSpPr>
        <p:spPr>
          <a:xfrm>
            <a:off x="320367" y="1833215"/>
            <a:ext cx="3566161" cy="1131592"/>
          </a:xfrm>
          <a:prstGeom prst="rect">
            <a:avLst/>
          </a:prstGeom>
          <a:solidFill>
            <a:srgbClr val="FFFF00"/>
          </a:solidFill>
        </p:spPr>
        <p:txBody>
          <a:bodyPr wrap="square" lIns="68580" tIns="34290" rIns="68580" bIns="34290" rtlCol="0">
            <a:spAutoFit/>
          </a:bodyPr>
          <a:lstStyle/>
          <a:p>
            <a:pPr algn="just">
              <a:lnSpc>
                <a:spcPct val="150000"/>
              </a:lnSpc>
            </a:pPr>
            <a:r>
              <a:rPr lang="en-US" sz="1600" dirty="0" err="1">
                <a:latin typeface="Arial" panose="020B0604020202020204" pitchFamily="34" charset="0"/>
                <a:ea typeface="Tahoma" panose="020B0604030504040204" pitchFamily="34" charset="0"/>
                <a:cs typeface="Arial" panose="020B0604020202020204" pitchFamily="34" charset="0"/>
              </a:rPr>
              <a:t>Bước</a:t>
            </a:r>
            <a:r>
              <a:rPr lang="en-US" sz="1600" dirty="0">
                <a:latin typeface="Arial" panose="020B0604020202020204" pitchFamily="34" charset="0"/>
                <a:ea typeface="Tahoma" panose="020B0604030504040204" pitchFamily="34" charset="0"/>
                <a:cs typeface="Arial" panose="020B0604020202020204" pitchFamily="34" charset="0"/>
              </a:rPr>
              <a:t> 1: </a:t>
            </a:r>
            <a:r>
              <a:rPr lang="en-US" sz="1600" dirty="0" err="1">
                <a:latin typeface="Arial" panose="020B0604020202020204" pitchFamily="34" charset="0"/>
                <a:ea typeface="Tahoma" panose="020B0604030504040204" pitchFamily="34" charset="0"/>
                <a:cs typeface="Arial" panose="020B0604020202020204" pitchFamily="34" charset="0"/>
              </a:rPr>
              <a:t>Dựa</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vào</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môi</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trường</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sống</a:t>
            </a:r>
            <a:endParaRPr lang="en-US" sz="1600" dirty="0">
              <a:latin typeface="Arial" panose="020B0604020202020204" pitchFamily="34" charset="0"/>
              <a:ea typeface="Tahoma" panose="020B0604030504040204" pitchFamily="34" charset="0"/>
              <a:cs typeface="Arial" panose="020B0604020202020204" pitchFamily="34" charset="0"/>
            </a:endParaRPr>
          </a:p>
          <a:p>
            <a:pPr algn="just">
              <a:lnSpc>
                <a:spcPct val="150000"/>
              </a:lnSpc>
            </a:pPr>
            <a:r>
              <a:rPr lang="en-US" sz="1600" dirty="0" err="1">
                <a:latin typeface="Arial" panose="020B0604020202020204" pitchFamily="34" charset="0"/>
                <a:ea typeface="Tahoma" panose="020B0604030504040204" pitchFamily="34" charset="0"/>
                <a:cs typeface="Arial" panose="020B0604020202020204" pitchFamily="34" charset="0"/>
              </a:rPr>
              <a:t>Bước</a:t>
            </a:r>
            <a:r>
              <a:rPr lang="en-US" sz="1600" dirty="0">
                <a:latin typeface="Arial" panose="020B0604020202020204" pitchFamily="34" charset="0"/>
                <a:ea typeface="Tahoma" panose="020B0604030504040204" pitchFamily="34" charset="0"/>
                <a:cs typeface="Arial" panose="020B0604020202020204" pitchFamily="34" charset="0"/>
              </a:rPr>
              <a:t> 2: </a:t>
            </a:r>
            <a:r>
              <a:rPr lang="en-US" sz="1600" dirty="0" err="1">
                <a:latin typeface="Arial" panose="020B0604020202020204" pitchFamily="34" charset="0"/>
                <a:ea typeface="Tahoma" panose="020B0604030504040204" pitchFamily="34" charset="0"/>
                <a:cs typeface="Arial" panose="020B0604020202020204" pitchFamily="34" charset="0"/>
              </a:rPr>
              <a:t>Dựa</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vào</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đặc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điểm</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của</a:t>
            </a:r>
            <a:r>
              <a:rPr lang="en-US" sz="1600" dirty="0">
                <a:latin typeface="Arial" panose="020B0604020202020204" pitchFamily="34" charset="0"/>
                <a:ea typeface="Tahoma" panose="020B0604030504040204" pitchFamily="34" charset="0"/>
                <a:cs typeface="Arial" panose="020B0604020202020204" pitchFamily="34" charset="0"/>
              </a:rPr>
              <a:t> tai</a:t>
            </a:r>
          </a:p>
          <a:p>
            <a:pPr algn="just">
              <a:lnSpc>
                <a:spcPct val="150000"/>
              </a:lnSpc>
            </a:pPr>
            <a:r>
              <a:rPr lang="en-US" sz="1600" dirty="0" err="1">
                <a:latin typeface="Arial" panose="020B0604020202020204" pitchFamily="34" charset="0"/>
                <a:ea typeface="Tahoma" panose="020B0604030504040204" pitchFamily="34" charset="0"/>
                <a:cs typeface="Arial" panose="020B0604020202020204" pitchFamily="34" charset="0"/>
              </a:rPr>
              <a:t>Bước</a:t>
            </a:r>
            <a:r>
              <a:rPr lang="en-US" sz="1600" dirty="0">
                <a:latin typeface="Arial" panose="020B0604020202020204" pitchFamily="34" charset="0"/>
                <a:ea typeface="Tahoma" panose="020B0604030504040204" pitchFamily="34" charset="0"/>
                <a:cs typeface="Arial" panose="020B0604020202020204" pitchFamily="34" charset="0"/>
              </a:rPr>
              <a:t> 3: </a:t>
            </a:r>
            <a:r>
              <a:rPr lang="en-US" sz="1600" dirty="0" err="1">
                <a:latin typeface="Arial" panose="020B0604020202020204" pitchFamily="34" charset="0"/>
                <a:ea typeface="Tahoma" panose="020B0604030504040204" pitchFamily="34" charset="0"/>
                <a:cs typeface="Arial" panose="020B0604020202020204" pitchFamily="34" charset="0"/>
              </a:rPr>
              <a:t>Dựa</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vào</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khả</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năng</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sủa</a:t>
            </a:r>
            <a:endParaRPr lang="en-US" sz="1600" dirty="0">
              <a:latin typeface="Arial" panose="020B0604020202020204" pitchFamily="34" charset="0"/>
              <a:ea typeface="Tahoma" panose="020B0604030504040204" pitchFamily="34" charset="0"/>
              <a:cs typeface="Arial" panose="020B0604020202020204" pitchFamily="34" charset="0"/>
            </a:endParaRPr>
          </a:p>
        </p:txBody>
      </p:sp>
      <p:sp>
        <p:nvSpPr>
          <p:cNvPr id="12" name="TextBox 11"/>
          <p:cNvSpPr txBox="1"/>
          <p:nvPr/>
        </p:nvSpPr>
        <p:spPr>
          <a:xfrm>
            <a:off x="146268" y="4343536"/>
            <a:ext cx="3714036" cy="762260"/>
          </a:xfrm>
          <a:prstGeom prst="rect">
            <a:avLst/>
          </a:prstGeom>
          <a:solidFill>
            <a:srgbClr val="FFFF00"/>
          </a:solidFill>
        </p:spPr>
        <p:txBody>
          <a:bodyPr wrap="square" lIns="68580" tIns="34290" rIns="68580" bIns="34290" rtlCol="0">
            <a:spAutoFit/>
          </a:bodyPr>
          <a:lstStyle/>
          <a:p>
            <a:pPr algn="just">
              <a:lnSpc>
                <a:spcPct val="150000"/>
              </a:lnSpc>
            </a:pPr>
            <a:r>
              <a:rPr lang="en-US" sz="1600" dirty="0" err="1">
                <a:latin typeface="Arial" panose="020B0604020202020204" pitchFamily="34" charset="0"/>
                <a:ea typeface="Tahoma" panose="020B0604030504040204" pitchFamily="34" charset="0"/>
                <a:cs typeface="Arial" panose="020B0604020202020204" pitchFamily="34" charset="0"/>
              </a:rPr>
              <a:t>Trong</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mỗi</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bước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các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sinh</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vật</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luôn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được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phân</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làm</a:t>
            </a:r>
            <a:r>
              <a:rPr lang="en-US" sz="1600" dirty="0">
                <a:latin typeface="Arial" panose="020B0604020202020204" pitchFamily="34" charset="0"/>
                <a:ea typeface="Tahoma" panose="020B0604030504040204" pitchFamily="34" charset="0"/>
                <a:cs typeface="Arial" panose="020B0604020202020204" pitchFamily="34" charset="0"/>
              </a:rPr>
              <a:t> 2 </a:t>
            </a:r>
            <a:r>
              <a:rPr lang="en-US" sz="1600" dirty="0" err="1">
                <a:latin typeface="Arial" panose="020B0604020202020204" pitchFamily="34" charset="0"/>
                <a:ea typeface="Tahoma" panose="020B0604030504040204" pitchFamily="34" charset="0"/>
                <a:cs typeface="Arial" panose="020B0604020202020204" pitchFamily="34" charset="0"/>
              </a:rPr>
              <a:t>nhóm</a:t>
            </a:r>
            <a:r>
              <a:rPr lang="en-US" sz="1600" dirty="0">
                <a:latin typeface="Arial" panose="020B0604020202020204" pitchFamily="34" charset="0"/>
                <a:ea typeface="Tahoma" panose="020B0604030504040204" pitchFamily="34" charset="0"/>
                <a:cs typeface="Arial" panose="020B0604020202020204" pitchFamily="34" charset="0"/>
              </a:rPr>
              <a:t>.</a:t>
            </a:r>
          </a:p>
        </p:txBody>
      </p:sp>
    </p:spTree>
    <p:extLst>
      <p:ext uri="{BB962C8B-B14F-4D97-AF65-F5344CB8AC3E}">
        <p14:creationId xmlns:p14="http://schemas.microsoft.com/office/powerpoint/2010/main" val="2495358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3848252"/>
              </p:ext>
            </p:extLst>
          </p:nvPr>
        </p:nvGraphicFramePr>
        <p:xfrm>
          <a:off x="1280243" y="694638"/>
          <a:ext cx="6049588" cy="3490202"/>
        </p:xfrm>
        <a:graphic>
          <a:graphicData uri="http://schemas.openxmlformats.org/drawingml/2006/table">
            <a:tbl>
              <a:tblPr firstRow="1" firstCol="1" bandRow="1">
                <a:tableStyleId>{C4B1156A-380E-4F78-BDF5-A606A8083BF9}</a:tableStyleId>
              </a:tblPr>
              <a:tblGrid>
                <a:gridCol w="1423432">
                  <a:extLst>
                    <a:ext uri="{9D8B030D-6E8A-4147-A177-3AD203B41FA5}">
                      <a16:colId xmlns:a16="http://schemas.microsoft.com/office/drawing/2014/main" val="815275549"/>
                    </a:ext>
                  </a:extLst>
                </a:gridCol>
                <a:gridCol w="2122108">
                  <a:extLst>
                    <a:ext uri="{9D8B030D-6E8A-4147-A177-3AD203B41FA5}">
                      <a16:colId xmlns:a16="http://schemas.microsoft.com/office/drawing/2014/main" val="1741039298"/>
                    </a:ext>
                  </a:extLst>
                </a:gridCol>
                <a:gridCol w="2504048">
                  <a:extLst>
                    <a:ext uri="{9D8B030D-6E8A-4147-A177-3AD203B41FA5}">
                      <a16:colId xmlns:a16="http://schemas.microsoft.com/office/drawing/2014/main" val="1794231481"/>
                    </a:ext>
                  </a:extLst>
                </a:gridCol>
              </a:tblGrid>
              <a:tr h="454581">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Các</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bước</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Đặc</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điểm</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a:effectLst/>
                          <a:latin typeface="Arial" panose="020B0604020202020204" pitchFamily="34" charset="0"/>
                          <a:cs typeface="Arial" panose="020B0604020202020204" pitchFamily="34" charset="0"/>
                        </a:rPr>
                        <a:t>Tên động vật</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extLst>
                  <a:ext uri="{0D108BD9-81ED-4DB2-BD59-A6C34878D82A}">
                    <a16:rowId xmlns:a16="http://schemas.microsoft.com/office/drawing/2014/main" val="4239311028"/>
                  </a:ext>
                </a:extLst>
              </a:tr>
              <a:tr h="454581">
                <a:tc rowSpan="2">
                  <a:txBody>
                    <a:bodyPr/>
                    <a:lstStyle/>
                    <a:p>
                      <a:pPr algn="ctr">
                        <a:lnSpc>
                          <a:spcPct val="150000"/>
                        </a:lnSpc>
                        <a:spcAft>
                          <a:spcPts val="0"/>
                        </a:spcAft>
                      </a:pPr>
                      <a:r>
                        <a:rPr lang="en-US" sz="2000" dirty="0">
                          <a:effectLst/>
                          <a:latin typeface="Arial" panose="020B0604020202020204" pitchFamily="34" charset="0"/>
                          <a:cs typeface="Arial" panose="020B0604020202020204" pitchFamily="34" charset="0"/>
                        </a:rPr>
                        <a:t>1a</a:t>
                      </a:r>
                      <a:br>
                        <a:rPr lang="en-US" sz="2000" dirty="0">
                          <a:effectLst/>
                          <a:latin typeface="Arial" panose="020B0604020202020204" pitchFamily="34" charset="0"/>
                          <a:cs typeface="Arial" panose="020B0604020202020204" pitchFamily="34" charset="0"/>
                        </a:rPr>
                      </a:br>
                      <a:r>
                        <a:rPr lang="en-US" sz="2000" dirty="0">
                          <a:effectLst/>
                          <a:latin typeface="Arial" panose="020B0604020202020204" pitchFamily="34" charset="0"/>
                          <a:cs typeface="Arial" panose="020B0604020202020204" pitchFamily="34" charset="0"/>
                        </a:rPr>
                        <a:t>1b</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Sống</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dưới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nước</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Cá</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extLst>
                  <a:ext uri="{0D108BD9-81ED-4DB2-BD59-A6C34878D82A}">
                    <a16:rowId xmlns:a16="http://schemas.microsoft.com/office/drawing/2014/main" val="3552578151"/>
                  </a:ext>
                </a:extLst>
              </a:tr>
              <a:tr h="454581">
                <a:tc vMerge="1">
                  <a:txBody>
                    <a:bodyPr/>
                    <a:lstStyle/>
                    <a:p>
                      <a:endParaRPr lang="en-US"/>
                    </a:p>
                  </a:txBody>
                  <a:tcP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Sống</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trên</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cạn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a:effectLst/>
                          <a:latin typeface="Arial" panose="020B0604020202020204" pitchFamily="34" charset="0"/>
                          <a:cs typeface="Arial" panose="020B0604020202020204" pitchFamily="34" charset="0"/>
                        </a:rPr>
                        <a:t>(</a:t>
                      </a:r>
                      <a:r>
                        <a:rPr lang="en-US" sz="2000" dirty="0" err="1">
                          <a:effectLst/>
                          <a:latin typeface="Arial" panose="020B0604020202020204" pitchFamily="34" charset="0"/>
                          <a:cs typeface="Arial" panose="020B0604020202020204" pitchFamily="34" charset="0"/>
                        </a:rPr>
                        <a:t>Đi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tới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bước</a:t>
                      </a:r>
                      <a:r>
                        <a:rPr lang="en-US" sz="2000" dirty="0">
                          <a:effectLst/>
                          <a:latin typeface="Arial" panose="020B0604020202020204" pitchFamily="34" charset="0"/>
                          <a:cs typeface="Arial" panose="020B0604020202020204" pitchFamily="34" charset="0"/>
                        </a:rPr>
                        <a:t> 2)</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extLst>
                  <a:ext uri="{0D108BD9-81ED-4DB2-BD59-A6C34878D82A}">
                    <a16:rowId xmlns:a16="http://schemas.microsoft.com/office/drawing/2014/main" val="251738859"/>
                  </a:ext>
                </a:extLst>
              </a:tr>
              <a:tr h="454581">
                <a:tc rowSpan="2">
                  <a:txBody>
                    <a:bodyPr/>
                    <a:lstStyle/>
                    <a:p>
                      <a:pPr algn="ctr">
                        <a:lnSpc>
                          <a:spcPct val="150000"/>
                        </a:lnSpc>
                        <a:spcAft>
                          <a:spcPts val="0"/>
                        </a:spcAft>
                      </a:pPr>
                      <a:r>
                        <a:rPr lang="en-US" sz="2000" dirty="0">
                          <a:effectLst/>
                          <a:latin typeface="Arial" panose="020B0604020202020204" pitchFamily="34" charset="0"/>
                          <a:cs typeface="Arial" panose="020B0604020202020204" pitchFamily="34" charset="0"/>
                        </a:rPr>
                        <a:t>2a</a:t>
                      </a:r>
                      <a:br>
                        <a:rPr lang="en-US" sz="2000" dirty="0">
                          <a:effectLst/>
                          <a:latin typeface="Arial" panose="020B0604020202020204" pitchFamily="34" charset="0"/>
                          <a:cs typeface="Arial" panose="020B0604020202020204" pitchFamily="34" charset="0"/>
                        </a:rPr>
                      </a:br>
                      <a:r>
                        <a:rPr lang="en-US" sz="2000" dirty="0">
                          <a:effectLst/>
                          <a:latin typeface="Arial" panose="020B0604020202020204" pitchFamily="34" charset="0"/>
                          <a:cs typeface="Arial" panose="020B0604020202020204" pitchFamily="34" charset="0"/>
                        </a:rPr>
                        <a:t>2b</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Có</a:t>
                      </a:r>
                      <a:r>
                        <a:rPr lang="en-US" sz="2000" dirty="0">
                          <a:effectLst/>
                          <a:latin typeface="Arial" panose="020B0604020202020204" pitchFamily="34" charset="0"/>
                          <a:cs typeface="Arial" panose="020B0604020202020204" pitchFamily="34" charset="0"/>
                        </a:rPr>
                        <a:t> tai </a:t>
                      </a:r>
                      <a:r>
                        <a:rPr lang="en-US" sz="2000" dirty="0" err="1">
                          <a:effectLst/>
                          <a:latin typeface="Arial" panose="020B0604020202020204" pitchFamily="34" charset="0"/>
                          <a:cs typeface="Arial" panose="020B0604020202020204" pitchFamily="34" charset="0"/>
                        </a:rPr>
                        <a:t>lớn</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a:effectLst/>
                          <a:latin typeface="Arial" panose="020B0604020202020204" pitchFamily="34" charset="0"/>
                          <a:cs typeface="Arial" panose="020B0604020202020204" pitchFamily="34" charset="0"/>
                        </a:rPr>
                        <a:t>Thỏ</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extLst>
                  <a:ext uri="{0D108BD9-81ED-4DB2-BD59-A6C34878D82A}">
                    <a16:rowId xmlns:a16="http://schemas.microsoft.com/office/drawing/2014/main" val="1602278266"/>
                  </a:ext>
                </a:extLst>
              </a:tr>
              <a:tr h="454581">
                <a:tc vMerge="1">
                  <a:txBody>
                    <a:bodyPr/>
                    <a:lstStyle/>
                    <a:p>
                      <a:endParaRPr lang="en-US"/>
                    </a:p>
                  </a:txBody>
                  <a:tcP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Có</a:t>
                      </a:r>
                      <a:r>
                        <a:rPr lang="en-US" sz="2000" dirty="0">
                          <a:effectLst/>
                          <a:latin typeface="Arial" panose="020B0604020202020204" pitchFamily="34" charset="0"/>
                          <a:cs typeface="Arial" panose="020B0604020202020204" pitchFamily="34" charset="0"/>
                        </a:rPr>
                        <a:t> tai </a:t>
                      </a:r>
                      <a:r>
                        <a:rPr lang="en-US" sz="2000" dirty="0" err="1">
                          <a:effectLst/>
                          <a:latin typeface="Arial" panose="020B0604020202020204" pitchFamily="34" charset="0"/>
                          <a:cs typeface="Arial" panose="020B0604020202020204" pitchFamily="34" charset="0"/>
                        </a:rPr>
                        <a:t>nhỏ</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a:effectLst/>
                          <a:latin typeface="Arial" panose="020B0604020202020204" pitchFamily="34" charset="0"/>
                          <a:cs typeface="Arial" panose="020B0604020202020204" pitchFamily="34" charset="0"/>
                        </a:rPr>
                        <a:t>(</a:t>
                      </a:r>
                      <a:r>
                        <a:rPr lang="en-US" sz="2000" dirty="0" err="1">
                          <a:effectLst/>
                          <a:latin typeface="Arial" panose="020B0604020202020204" pitchFamily="34" charset="0"/>
                          <a:cs typeface="Arial" panose="020B0604020202020204" pitchFamily="34" charset="0"/>
                        </a:rPr>
                        <a:t>Đi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tới</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bước</a:t>
                      </a:r>
                      <a:r>
                        <a:rPr lang="en-US" sz="2000" dirty="0">
                          <a:effectLst/>
                          <a:latin typeface="Arial" panose="020B0604020202020204" pitchFamily="34" charset="0"/>
                          <a:cs typeface="Arial" panose="020B0604020202020204" pitchFamily="34" charset="0"/>
                        </a:rPr>
                        <a:t> 3)</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extLst>
                  <a:ext uri="{0D108BD9-81ED-4DB2-BD59-A6C34878D82A}">
                    <a16:rowId xmlns:a16="http://schemas.microsoft.com/office/drawing/2014/main" val="3764053363"/>
                  </a:ext>
                </a:extLst>
              </a:tr>
              <a:tr h="454581">
                <a:tc rowSpan="2">
                  <a:txBody>
                    <a:bodyPr/>
                    <a:lstStyle/>
                    <a:p>
                      <a:pPr algn="ctr">
                        <a:lnSpc>
                          <a:spcPct val="150000"/>
                        </a:lnSpc>
                        <a:spcAft>
                          <a:spcPts val="0"/>
                        </a:spcAft>
                      </a:pPr>
                      <a:r>
                        <a:rPr lang="en-US" sz="2000">
                          <a:effectLst/>
                          <a:latin typeface="Arial" panose="020B0604020202020204" pitchFamily="34" charset="0"/>
                          <a:cs typeface="Arial" panose="020B0604020202020204" pitchFamily="34" charset="0"/>
                        </a:rPr>
                        <a:t>3a</a:t>
                      </a:r>
                      <a:br>
                        <a:rPr lang="en-US" sz="2000">
                          <a:effectLst/>
                          <a:latin typeface="Arial" panose="020B0604020202020204" pitchFamily="34" charset="0"/>
                          <a:cs typeface="Arial" panose="020B0604020202020204" pitchFamily="34" charset="0"/>
                        </a:rPr>
                      </a:br>
                      <a:r>
                        <a:rPr lang="en-US" sz="2000">
                          <a:effectLst/>
                          <a:latin typeface="Arial" panose="020B0604020202020204" pitchFamily="34" charset="0"/>
                          <a:cs typeface="Arial" panose="020B0604020202020204" pitchFamily="34" charset="0"/>
                        </a:rPr>
                        <a:t>3b</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Không</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thể</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sủa</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Mèo</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extLst>
                  <a:ext uri="{0D108BD9-81ED-4DB2-BD59-A6C34878D82A}">
                    <a16:rowId xmlns:a16="http://schemas.microsoft.com/office/drawing/2014/main" val="1413815009"/>
                  </a:ext>
                </a:extLst>
              </a:tr>
              <a:tr h="762716">
                <a:tc vMerge="1">
                  <a:txBody>
                    <a:bodyPr/>
                    <a:lstStyle/>
                    <a:p>
                      <a:endParaRPr lang="en-US"/>
                    </a:p>
                  </a:txBody>
                  <a:tcP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Có</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thể</a:t>
                      </a:r>
                      <a:r>
                        <a:rPr lang="en-US" sz="2000" dirty="0">
                          <a:effectLst/>
                          <a:latin typeface="Arial" panose="020B0604020202020204" pitchFamily="34" charset="0"/>
                          <a:cs typeface="Arial" panose="020B0604020202020204" pitchFamily="34" charset="0"/>
                        </a:rPr>
                        <a:t> </a:t>
                      </a:r>
                      <a:r>
                        <a:rPr lang="en-US" sz="2000" dirty="0" err="1">
                          <a:effectLst/>
                          <a:latin typeface="Arial" panose="020B0604020202020204" pitchFamily="34" charset="0"/>
                          <a:cs typeface="Arial" panose="020B0604020202020204" pitchFamily="34" charset="0"/>
                        </a:rPr>
                        <a:t>sủa</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tc>
                  <a:txBody>
                    <a:bodyPr/>
                    <a:lstStyle/>
                    <a:p>
                      <a:pPr algn="ctr">
                        <a:lnSpc>
                          <a:spcPct val="150000"/>
                        </a:lnSpc>
                        <a:spcAft>
                          <a:spcPts val="0"/>
                        </a:spcAft>
                      </a:pPr>
                      <a:r>
                        <a:rPr lang="en-US" sz="2000" dirty="0" err="1">
                          <a:effectLst/>
                          <a:latin typeface="Arial" panose="020B0604020202020204" pitchFamily="34" charset="0"/>
                          <a:cs typeface="Arial" panose="020B0604020202020204" pitchFamily="34" charset="0"/>
                        </a:rPr>
                        <a:t>Chó</a:t>
                      </a:r>
                      <a:endParaRPr lang="en-US" sz="2000" dirty="0">
                        <a:effectLst/>
                        <a:latin typeface="Arial" panose="020B0604020202020204" pitchFamily="34" charset="0"/>
                        <a:ea typeface="Calibri" panose="020F0502020204030204" pitchFamily="34" charset="0"/>
                        <a:cs typeface="Arial" panose="020B0604020202020204" pitchFamily="34" charset="0"/>
                      </a:endParaRPr>
                    </a:p>
                  </a:txBody>
                  <a:tcPr marL="7144" marR="7144" marT="7144" marB="7144" anchor="ctr"/>
                </a:tc>
                <a:extLst>
                  <a:ext uri="{0D108BD9-81ED-4DB2-BD59-A6C34878D82A}">
                    <a16:rowId xmlns:a16="http://schemas.microsoft.com/office/drawing/2014/main" val="3014591767"/>
                  </a:ext>
                </a:extLst>
              </a:tr>
            </a:tbl>
          </a:graphicData>
        </a:graphic>
      </p:graphicFrame>
      <p:sp>
        <p:nvSpPr>
          <p:cNvPr id="4" name="Rectangle 3"/>
          <p:cNvSpPr/>
          <p:nvPr/>
        </p:nvSpPr>
        <p:spPr>
          <a:xfrm>
            <a:off x="923003" y="241922"/>
            <a:ext cx="6465349" cy="377026"/>
          </a:xfrm>
          <a:prstGeom prst="rect">
            <a:avLst/>
          </a:prstGeom>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algn="ctr">
              <a:spcAft>
                <a:spcPts val="563"/>
              </a:spcAft>
            </a:pP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Khóa</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lưỡng</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phân</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dùng</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phân</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mèo</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chó</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thỏ</a:t>
            </a:r>
            <a:r>
              <a:rPr lang="en-US" sz="20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a:t>
            </a:r>
            <a:endParaRPr lang="en-US"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F6F6A91-E8CC-4AC9-8AE1-10A6E6903FAE}"/>
              </a:ext>
            </a:extLst>
          </p:cNvPr>
          <p:cNvSpPr/>
          <p:nvPr/>
        </p:nvSpPr>
        <p:spPr>
          <a:xfrm>
            <a:off x="460858" y="4184840"/>
            <a:ext cx="8434425" cy="958660"/>
          </a:xfrm>
          <a:prstGeom prst="rect">
            <a:avLst/>
          </a:prstGeom>
        </p:spPr>
        <p:txBody>
          <a:bodyPr wrap="square">
            <a:spAutoFit/>
          </a:bodyPr>
          <a:lstStyle/>
          <a:p>
            <a:pPr algn="just">
              <a:lnSpc>
                <a:spcPct val="150000"/>
              </a:lnSpc>
            </a:pP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Những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đặc điểm nào của sinh vật đã được sử dụng để phân loại đ</a:t>
            </a:r>
            <a:r>
              <a:rPr lang="en-US" sz="2000" dirty="0">
                <a:solidFill>
                  <a:srgbClr val="FF0000"/>
                </a:solidFill>
                <a:latin typeface="Arial" panose="020B0604020202020204" pitchFamily="34" charset="0"/>
                <a:cs typeface="Arial" panose="020B0604020202020204" pitchFamily="34" charset="0"/>
              </a:rPr>
              <a:t>ộng vật trong khóa lưỡng phân trên?</a:t>
            </a:r>
          </a:p>
        </p:txBody>
      </p:sp>
    </p:spTree>
    <p:extLst>
      <p:ext uri="{BB962C8B-B14F-4D97-AF65-F5344CB8AC3E}">
        <p14:creationId xmlns:p14="http://schemas.microsoft.com/office/powerpoint/2010/main" val="290514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EF3594-D519-4465-A900-8F324D9557B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4" name="Picture 3">
            <a:extLst>
              <a:ext uri="{FF2B5EF4-FFF2-40B4-BE49-F238E27FC236}">
                <a16:creationId xmlns:a16="http://schemas.microsoft.com/office/drawing/2014/main" id="{154826F4-1C8A-F12B-A684-ED5221B10D8B}"/>
              </a:ext>
            </a:extLst>
          </p:cNvPr>
          <p:cNvPicPr>
            <a:picLocks noChangeAspect="1"/>
          </p:cNvPicPr>
          <p:nvPr/>
        </p:nvPicPr>
        <p:blipFill>
          <a:blip r:embed="rId2"/>
          <a:stretch>
            <a:fillRect/>
          </a:stretch>
        </p:blipFill>
        <p:spPr>
          <a:xfrm>
            <a:off x="4652236" y="0"/>
            <a:ext cx="4442686" cy="3841927"/>
          </a:xfrm>
          <a:prstGeom prst="rect">
            <a:avLst/>
          </a:prstGeom>
        </p:spPr>
      </p:pic>
      <p:sp>
        <p:nvSpPr>
          <p:cNvPr id="5" name="TextBox 4">
            <a:extLst>
              <a:ext uri="{FF2B5EF4-FFF2-40B4-BE49-F238E27FC236}">
                <a16:creationId xmlns:a16="http://schemas.microsoft.com/office/drawing/2014/main" id="{11D40E0C-98F8-D12E-DBED-13550CF53341}"/>
              </a:ext>
            </a:extLst>
          </p:cNvPr>
          <p:cNvSpPr txBox="1"/>
          <p:nvPr/>
        </p:nvSpPr>
        <p:spPr>
          <a:xfrm>
            <a:off x="49078" y="0"/>
            <a:ext cx="4572000" cy="400110"/>
          </a:xfrm>
          <a:prstGeom prst="rect">
            <a:avLst/>
          </a:prstGeom>
          <a:noFill/>
        </p:spPr>
        <p:txBody>
          <a:bodyPr wrap="square">
            <a:spAutoFit/>
          </a:bodyPr>
          <a:lstStyle/>
          <a:p>
            <a:pPr algn="just">
              <a:spcAft>
                <a:spcPts val="563"/>
              </a:spcAft>
            </a:pPr>
            <a:r>
              <a:rPr lang="en-US" altLang="en-US" sz="20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 </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Các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khóa</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lưỡng</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sz="2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21286" y="390353"/>
            <a:ext cx="4442685" cy="1608133"/>
          </a:xfrm>
          <a:prstGeom prst="rect">
            <a:avLst/>
          </a:prstGeom>
        </p:spPr>
        <p:txBody>
          <a:bodyPr wrap="square" lIns="68580" tIns="34290" rIns="68580" bIns="34290">
            <a:spAutoFit/>
          </a:bodyPr>
          <a:lstStyle/>
          <a:p>
            <a:pPr algn="just">
              <a:spcAft>
                <a:spcPts val="600"/>
              </a:spcAft>
              <a:buSzPts val="1000"/>
              <a:tabLst>
                <a:tab pos="342900" algn="l"/>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1a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1b: Chia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chiếu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C1FD4EA-8AA5-0620-2D44-977EB8CFA043}"/>
              </a:ext>
            </a:extLst>
          </p:cNvPr>
          <p:cNvSpPr txBox="1"/>
          <p:nvPr/>
        </p:nvSpPr>
        <p:spPr>
          <a:xfrm>
            <a:off x="254691" y="2020938"/>
            <a:ext cx="4575874" cy="1323439"/>
          </a:xfrm>
          <a:prstGeom prst="rect">
            <a:avLst/>
          </a:prstGeom>
          <a:noFill/>
        </p:spPr>
        <p:txBody>
          <a:bodyPr wrap="square">
            <a:spAutoFit/>
          </a:bodyPr>
          <a:lstStyle/>
          <a:p>
            <a:pPr algn="just">
              <a:spcAft>
                <a:spcPts val="600"/>
              </a:spcAft>
              <a:buSzPts val="1000"/>
              <a:tabLst>
                <a:tab pos="342900" algn="l"/>
              </a:tabLst>
            </a:pP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2a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2b: Chia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cạn</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cạn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tai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thỏ</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301701" y="3930226"/>
            <a:ext cx="8540597" cy="1110882"/>
          </a:xfrm>
          <a:prstGeom prst="rect">
            <a:avLst/>
          </a:prstGeom>
        </p:spPr>
        <p:txBody>
          <a:bodyPr wrap="square" lIns="68580" tIns="34290" rIns="68580" bIns="34290">
            <a:spAutoFit/>
          </a:bodyPr>
          <a:lstStyle/>
          <a:p>
            <a:pPr algn="just">
              <a:lnSpc>
                <a:spcPct val="150000"/>
              </a:lnSpc>
              <a:spcAft>
                <a:spcPts val="600"/>
              </a:spcAft>
              <a:buSzPts val="1000"/>
              <a:tabLst>
                <a:tab pos="342900" algn="l"/>
              </a:tabLs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Bước</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3a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3b: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cạn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mèo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sủa</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chó</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672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2311400" y="30050"/>
            <a:ext cx="4343400" cy="54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ctr"/>
            <a:r>
              <a:rPr lang="en-US" altLang="vi-VN" sz="3000" b="1" dirty="0">
                <a:solidFill>
                  <a:srgbClr val="FF0000"/>
                </a:solidFill>
                <a:latin typeface="Arial" panose="020B0604020202020204" pitchFamily="34" charset="0"/>
                <a:cs typeface="Arial" panose="020B0604020202020204" pitchFamily="34" charset="0"/>
              </a:rPr>
              <a:t>KHỞI ĐỘNG</a:t>
            </a:r>
            <a:endParaRPr lang="vi-VN" altLang="vi-VN" sz="3000" b="1" dirty="0">
              <a:solidFill>
                <a:srgbClr val="FF0000"/>
              </a:solidFill>
              <a:latin typeface="Arial" panose="020B0604020202020204" pitchFamily="34" charset="0"/>
              <a:cs typeface="Arial" panose="020B0604020202020204" pitchFamily="34" charset="0"/>
            </a:endParaRPr>
          </a:p>
        </p:txBody>
      </p:sp>
      <p:sp>
        <p:nvSpPr>
          <p:cNvPr id="5" name="TextBox 4"/>
          <p:cNvSpPr txBox="1">
            <a:spLocks noChangeArrowheads="1"/>
          </p:cNvSpPr>
          <p:nvPr/>
        </p:nvSpPr>
        <p:spPr bwMode="auto">
          <a:xfrm>
            <a:off x="77274" y="614164"/>
            <a:ext cx="8954036" cy="395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pPr algn="just" eaLnBrk="0" hangingPunct="0"/>
            <a:r>
              <a:rPr lang="vi-VN" altLang="vi-VN" sz="2000" b="1" dirty="0">
                <a:latin typeface="Arial" panose="020B0604020202020204" pitchFamily="34" charset="0"/>
                <a:cs typeface="Arial" panose="020B0604020202020204" pitchFamily="34" charset="0"/>
              </a:rPr>
              <a:t>Câu 1:</a:t>
            </a:r>
            <a:r>
              <a:rPr lang="en-US" altLang="vi-VN" sz="2000" b="1" dirty="0">
                <a:latin typeface="Arial" panose="020B0604020202020204" pitchFamily="34" charset="0"/>
                <a:cs typeface="Arial" panose="020B0604020202020204" pitchFamily="34" charset="0"/>
              </a:rPr>
              <a:t> </a:t>
            </a:r>
            <a:r>
              <a:rPr lang="en-US" altLang="vi-VN" sz="2000" b="1" dirty="0" err="1">
                <a:latin typeface="Arial" panose="020B0604020202020204" pitchFamily="34" charset="0"/>
                <a:cs typeface="Arial" panose="020B0604020202020204" pitchFamily="34" charset="0"/>
              </a:rPr>
              <a:t>Em</a:t>
            </a:r>
            <a:r>
              <a:rPr lang="en-US" altLang="vi-VN" sz="2000" b="1" dirty="0">
                <a:latin typeface="Arial" panose="020B0604020202020204" pitchFamily="34" charset="0"/>
                <a:cs typeface="Arial" panose="020B0604020202020204" pitchFamily="34" charset="0"/>
              </a:rPr>
              <a:t> </a:t>
            </a:r>
            <a:r>
              <a:rPr lang="en-US" altLang="vi-VN" sz="2000" b="1" dirty="0" err="1">
                <a:latin typeface="Arial" panose="020B0604020202020204" pitchFamily="34" charset="0"/>
                <a:cs typeface="Arial" panose="020B0604020202020204" pitchFamily="34" charset="0"/>
              </a:rPr>
              <a:t>hãy</a:t>
            </a:r>
            <a:r>
              <a:rPr lang="en-US" altLang="vi-VN" sz="2000" b="1" dirty="0">
                <a:latin typeface="Arial" panose="020B0604020202020204" pitchFamily="34" charset="0"/>
                <a:cs typeface="Arial" panose="020B0604020202020204" pitchFamily="34" charset="0"/>
              </a:rPr>
              <a:t> </a:t>
            </a:r>
            <a:r>
              <a:rPr lang="en-US" altLang="vi-VN" sz="2000" b="1" dirty="0" err="1">
                <a:latin typeface="Arial" panose="020B0604020202020204" pitchFamily="34" charset="0"/>
                <a:cs typeface="Arial" panose="020B0604020202020204" pitchFamily="34" charset="0"/>
              </a:rPr>
              <a:t>nêu</a:t>
            </a:r>
            <a:r>
              <a:rPr lang="en-US" altLang="vi-VN" sz="2000" b="1" dirty="0">
                <a:latin typeface="Arial" panose="020B0604020202020204" pitchFamily="34" charset="0"/>
                <a:cs typeface="Arial" panose="020B0604020202020204" pitchFamily="34" charset="0"/>
              </a:rPr>
              <a:t> </a:t>
            </a:r>
            <a:r>
              <a:rPr lang="en-US" altLang="vi-VN" sz="2000" b="1" dirty="0" err="1">
                <a:latin typeface="Arial" panose="020B0604020202020204" pitchFamily="34" charset="0"/>
                <a:cs typeface="Arial" panose="020B0604020202020204" pitchFamily="34" charset="0"/>
              </a:rPr>
              <a:t>c</a:t>
            </a:r>
            <a:r>
              <a:rPr lang="en-US" sz="2000" b="1" dirty="0" err="1">
                <a:latin typeface="Arial" panose="020B0604020202020204" pitchFamily="34" charset="0"/>
                <a:cs typeface="Arial" panose="020B0604020202020204" pitchFamily="34" charset="0"/>
              </a:rPr>
              <a: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bậc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phân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loại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thế</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giới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sống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từ</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thấp</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đến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cao</a:t>
            </a:r>
            <a:r>
              <a:rPr lang="en-US" altLang="vi-VN" sz="2000" b="1" dirty="0">
                <a:latin typeface="Arial" panose="020B0604020202020204" pitchFamily="34" charset="0"/>
                <a:cs typeface="Arial" panose="020B0604020202020204" pitchFamily="34" charset="0"/>
              </a:rPr>
              <a:t>?</a:t>
            </a:r>
            <a:endParaRPr lang="vi-VN" altLang="vi-VN" sz="2000" b="1" dirty="0">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77273" y="1458511"/>
            <a:ext cx="8077200" cy="44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2300" b="1" dirty="0"/>
              <a:t>Câu 2: Kể tên 5 giới sinh vật trong tự nhiên?</a:t>
            </a:r>
            <a:endParaRPr lang="en-US" altLang="vi-VN" sz="2300" b="1"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53" y="2931913"/>
            <a:ext cx="1524000" cy="111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453" y="2931913"/>
            <a:ext cx="1600200" cy="111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853" y="2931914"/>
            <a:ext cx="1600200" cy="110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066" y="2909292"/>
            <a:ext cx="1652587" cy="110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0853" y="2906911"/>
            <a:ext cx="1752600" cy="111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a:spLocks noChangeArrowheads="1"/>
          </p:cNvSpPr>
          <p:nvPr/>
        </p:nvSpPr>
        <p:spPr bwMode="auto">
          <a:xfrm>
            <a:off x="255253" y="4074913"/>
            <a:ext cx="15240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a:t>Cây hoa hồng</a:t>
            </a:r>
          </a:p>
        </p:txBody>
      </p:sp>
      <p:sp>
        <p:nvSpPr>
          <p:cNvPr id="8" name="TextBox 7"/>
          <p:cNvSpPr txBox="1">
            <a:spLocks noChangeArrowheads="1"/>
          </p:cNvSpPr>
          <p:nvPr/>
        </p:nvSpPr>
        <p:spPr bwMode="auto">
          <a:xfrm>
            <a:off x="2160253" y="4074913"/>
            <a:ext cx="12954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a:t>Con thỏ</a:t>
            </a:r>
          </a:p>
        </p:txBody>
      </p:sp>
      <p:sp>
        <p:nvSpPr>
          <p:cNvPr id="9" name="TextBox 8"/>
          <p:cNvSpPr txBox="1">
            <a:spLocks noChangeArrowheads="1"/>
          </p:cNvSpPr>
          <p:nvPr/>
        </p:nvSpPr>
        <p:spPr bwMode="auto">
          <a:xfrm>
            <a:off x="3684253" y="4074913"/>
            <a:ext cx="14478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a:t>Nấm hương</a:t>
            </a:r>
          </a:p>
        </p:txBody>
      </p:sp>
      <p:sp>
        <p:nvSpPr>
          <p:cNvPr id="10" name="TextBox 9"/>
          <p:cNvSpPr txBox="1">
            <a:spLocks noChangeArrowheads="1"/>
          </p:cNvSpPr>
          <p:nvPr/>
        </p:nvSpPr>
        <p:spPr bwMode="auto">
          <a:xfrm>
            <a:off x="5360653" y="4074913"/>
            <a:ext cx="16002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a:t>Vi khuẩn</a:t>
            </a:r>
          </a:p>
        </p:txBody>
      </p:sp>
      <p:sp>
        <p:nvSpPr>
          <p:cNvPr id="11" name="TextBox 10"/>
          <p:cNvSpPr txBox="1">
            <a:spLocks noChangeArrowheads="1"/>
          </p:cNvSpPr>
          <p:nvPr/>
        </p:nvSpPr>
        <p:spPr bwMode="auto">
          <a:xfrm>
            <a:off x="7037053" y="4074913"/>
            <a:ext cx="16764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a:t>Trùng roi xanh</a:t>
            </a:r>
          </a:p>
        </p:txBody>
      </p:sp>
      <p:sp>
        <p:nvSpPr>
          <p:cNvPr id="12" name="TextBox 11"/>
          <p:cNvSpPr txBox="1">
            <a:spLocks noChangeArrowheads="1"/>
          </p:cNvSpPr>
          <p:nvPr/>
        </p:nvSpPr>
        <p:spPr bwMode="auto">
          <a:xfrm>
            <a:off x="254000" y="4531582"/>
            <a:ext cx="14478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dirty="0">
                <a:solidFill>
                  <a:srgbClr val="FF0000"/>
                </a:solidFill>
              </a:rPr>
              <a:t>Giới thực vật</a:t>
            </a:r>
          </a:p>
        </p:txBody>
      </p:sp>
      <p:sp>
        <p:nvSpPr>
          <p:cNvPr id="18" name="TextBox 17"/>
          <p:cNvSpPr txBox="1">
            <a:spLocks noChangeArrowheads="1"/>
          </p:cNvSpPr>
          <p:nvPr/>
        </p:nvSpPr>
        <p:spPr bwMode="auto">
          <a:xfrm>
            <a:off x="1930400" y="4539917"/>
            <a:ext cx="14478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dirty="0">
                <a:solidFill>
                  <a:srgbClr val="FF0000"/>
                </a:solidFill>
              </a:rPr>
              <a:t>Giới động vật</a:t>
            </a:r>
          </a:p>
        </p:txBody>
      </p:sp>
      <p:sp>
        <p:nvSpPr>
          <p:cNvPr id="19" name="TextBox 18"/>
          <p:cNvSpPr txBox="1">
            <a:spLocks noChangeArrowheads="1"/>
          </p:cNvSpPr>
          <p:nvPr/>
        </p:nvSpPr>
        <p:spPr bwMode="auto">
          <a:xfrm>
            <a:off x="3759200" y="4539917"/>
            <a:ext cx="14478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dirty="0">
                <a:solidFill>
                  <a:srgbClr val="FF0000"/>
                </a:solidFill>
              </a:rPr>
              <a:t>Giới nấm</a:t>
            </a:r>
          </a:p>
        </p:txBody>
      </p:sp>
      <p:sp>
        <p:nvSpPr>
          <p:cNvPr id="20" name="TextBox 19"/>
          <p:cNvSpPr txBox="1">
            <a:spLocks noChangeArrowheads="1"/>
          </p:cNvSpPr>
          <p:nvPr/>
        </p:nvSpPr>
        <p:spPr bwMode="auto">
          <a:xfrm>
            <a:off x="5207000" y="4531582"/>
            <a:ext cx="16764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a:solidFill>
                  <a:srgbClr val="FF0000"/>
                </a:solidFill>
              </a:rPr>
              <a:t>Giới khởi sinh</a:t>
            </a:r>
          </a:p>
        </p:txBody>
      </p:sp>
      <p:sp>
        <p:nvSpPr>
          <p:cNvPr id="21" name="TextBox 20"/>
          <p:cNvSpPr txBox="1">
            <a:spLocks noChangeArrowheads="1"/>
          </p:cNvSpPr>
          <p:nvPr/>
        </p:nvSpPr>
        <p:spPr bwMode="auto">
          <a:xfrm>
            <a:off x="6959601" y="4531582"/>
            <a:ext cx="1803400" cy="34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1700" dirty="0">
                <a:solidFill>
                  <a:srgbClr val="FF0000"/>
                </a:solidFill>
              </a:rPr>
              <a:t>Giới nguyên sinh</a:t>
            </a:r>
          </a:p>
        </p:txBody>
      </p:sp>
      <p:sp>
        <p:nvSpPr>
          <p:cNvPr id="22" name="TextBox 21"/>
          <p:cNvSpPr txBox="1"/>
          <p:nvPr/>
        </p:nvSpPr>
        <p:spPr>
          <a:xfrm>
            <a:off x="617737" y="1068730"/>
            <a:ext cx="7916663" cy="392415"/>
          </a:xfrm>
          <a:prstGeom prst="rect">
            <a:avLst/>
          </a:prstGeom>
          <a:noFill/>
        </p:spPr>
        <p:txBody>
          <a:bodyPr wrap="square" lIns="68580" tIns="34290" rIns="68580" bIns="34290" rtlCol="0">
            <a:spAutoFit/>
          </a:bodyPr>
          <a:lstStyle/>
          <a:p>
            <a:r>
              <a:rPr lang="en-US" sz="2100" b="1" dirty="0" err="1">
                <a:solidFill>
                  <a:srgbClr val="0000CC"/>
                </a:solidFill>
                <a:latin typeface="Times New Roman" pitchFamily="18" charset="0"/>
                <a:cs typeface="Times New Roman" pitchFamily="18" charset="0"/>
              </a:rPr>
              <a:t>Loài</a:t>
            </a:r>
            <a:r>
              <a:rPr lang="en-US" sz="2100" b="1" dirty="0">
                <a:solidFill>
                  <a:srgbClr val="0000CC"/>
                </a:solidFill>
                <a:latin typeface="Times New Roman" pitchFamily="18" charset="0"/>
                <a:cs typeface="Times New Roman" pitchFamily="18" charset="0"/>
              </a:rPr>
              <a:t> – Chi (</a:t>
            </a:r>
            <a:r>
              <a:rPr lang="en-US" sz="2100" b="1" dirty="0" err="1">
                <a:solidFill>
                  <a:srgbClr val="0000CC"/>
                </a:solidFill>
                <a:latin typeface="Times New Roman" pitchFamily="18" charset="0"/>
                <a:cs typeface="Times New Roman" pitchFamily="18" charset="0"/>
              </a:rPr>
              <a:t>giống</a:t>
            </a:r>
            <a:r>
              <a:rPr lang="en-US" sz="2100" b="1" dirty="0">
                <a:solidFill>
                  <a:srgbClr val="0000CC"/>
                </a:solidFill>
                <a:latin typeface="Times New Roman" pitchFamily="18" charset="0"/>
                <a:cs typeface="Times New Roman" pitchFamily="18" charset="0"/>
              </a:rPr>
              <a:t>) – </a:t>
            </a:r>
            <a:r>
              <a:rPr lang="en-US" sz="2100" b="1" dirty="0" err="1">
                <a:solidFill>
                  <a:srgbClr val="0000CC"/>
                </a:solidFill>
                <a:latin typeface="Times New Roman" pitchFamily="18" charset="0"/>
                <a:cs typeface="Times New Roman" pitchFamily="18" charset="0"/>
              </a:rPr>
              <a:t>Họ</a:t>
            </a:r>
            <a:r>
              <a:rPr lang="en-US" sz="2100" b="1" dirty="0">
                <a:solidFill>
                  <a:srgbClr val="0000CC"/>
                </a:solidFill>
                <a:latin typeface="Times New Roman" pitchFamily="18" charset="0"/>
                <a:cs typeface="Times New Roman" pitchFamily="18" charset="0"/>
              </a:rPr>
              <a:t> - </a:t>
            </a:r>
            <a:r>
              <a:rPr lang="en-US" sz="2100" b="1" dirty="0" err="1">
                <a:solidFill>
                  <a:srgbClr val="0000CC"/>
                </a:solidFill>
                <a:latin typeface="Times New Roman" pitchFamily="18" charset="0"/>
                <a:cs typeface="Times New Roman" pitchFamily="18" charset="0"/>
              </a:rPr>
              <a:t>Bộ</a:t>
            </a:r>
            <a:r>
              <a:rPr lang="en-US" sz="2100" b="1" dirty="0">
                <a:solidFill>
                  <a:srgbClr val="0000CC"/>
                </a:solidFill>
                <a:latin typeface="Times New Roman" pitchFamily="18" charset="0"/>
                <a:cs typeface="Times New Roman" pitchFamily="18" charset="0"/>
              </a:rPr>
              <a:t> - </a:t>
            </a:r>
            <a:r>
              <a:rPr lang="en-US" sz="2100" b="1" dirty="0" err="1">
                <a:solidFill>
                  <a:srgbClr val="0000CC"/>
                </a:solidFill>
                <a:latin typeface="Times New Roman" pitchFamily="18" charset="0"/>
                <a:cs typeface="Times New Roman" pitchFamily="18" charset="0"/>
              </a:rPr>
              <a:t>Lớp</a:t>
            </a:r>
            <a:r>
              <a:rPr lang="en-US" sz="2100" b="1" dirty="0">
                <a:solidFill>
                  <a:srgbClr val="0000CC"/>
                </a:solidFill>
                <a:latin typeface="Times New Roman" pitchFamily="18" charset="0"/>
                <a:cs typeface="Times New Roman" pitchFamily="18" charset="0"/>
              </a:rPr>
              <a:t> – </a:t>
            </a:r>
            <a:r>
              <a:rPr lang="en-US" sz="2100" b="1" dirty="0" err="1">
                <a:solidFill>
                  <a:srgbClr val="0000CC"/>
                </a:solidFill>
                <a:latin typeface="Times New Roman" pitchFamily="18" charset="0"/>
                <a:cs typeface="Times New Roman" pitchFamily="18" charset="0"/>
              </a:rPr>
              <a:t>Ngành</a:t>
            </a:r>
            <a:r>
              <a:rPr lang="en-US" sz="2100" b="1" dirty="0">
                <a:solidFill>
                  <a:srgbClr val="0000CC"/>
                </a:solidFill>
                <a:latin typeface="Times New Roman" pitchFamily="18" charset="0"/>
                <a:cs typeface="Times New Roman" pitchFamily="18" charset="0"/>
              </a:rPr>
              <a:t> – </a:t>
            </a:r>
            <a:r>
              <a:rPr lang="en-US" sz="2100" b="1" dirty="0" err="1">
                <a:solidFill>
                  <a:srgbClr val="0000CC"/>
                </a:solidFill>
                <a:latin typeface="Times New Roman" pitchFamily="18" charset="0"/>
                <a:cs typeface="Times New Roman" pitchFamily="18" charset="0"/>
              </a:rPr>
              <a:t>Giới</a:t>
            </a:r>
            <a:endParaRPr lang="en-US" sz="2100" b="1" dirty="0">
              <a:solidFill>
                <a:srgbClr val="0000CC"/>
              </a:solidFill>
              <a:latin typeface="Times New Roman" pitchFamily="18" charset="0"/>
              <a:cs typeface="Times New Roman" pitchFamily="18" charset="0"/>
            </a:endParaRPr>
          </a:p>
        </p:txBody>
      </p:sp>
      <p:sp>
        <p:nvSpPr>
          <p:cNvPr id="23" name="TextBox 22"/>
          <p:cNvSpPr txBox="1"/>
          <p:nvPr/>
        </p:nvSpPr>
        <p:spPr>
          <a:xfrm>
            <a:off x="530225" y="1904223"/>
            <a:ext cx="6457950" cy="392415"/>
          </a:xfrm>
          <a:prstGeom prst="rect">
            <a:avLst/>
          </a:prstGeom>
          <a:noFill/>
        </p:spPr>
        <p:txBody>
          <a:bodyPr wrap="square" lIns="68580" tIns="34290" rIns="68580" bIns="34290" rtlCol="0">
            <a:spAutoFit/>
          </a:bodyPr>
          <a:lstStyle/>
          <a:p>
            <a:r>
              <a:rPr lang="en-US" sz="2100" b="1" dirty="0" err="1">
                <a:solidFill>
                  <a:srgbClr val="0000CC"/>
                </a:solidFill>
                <a:latin typeface="Times New Roman" pitchFamily="18" charset="0"/>
                <a:cs typeface="Times New Roman" pitchFamily="18" charset="0"/>
              </a:rPr>
              <a:t>Khởi</a:t>
            </a:r>
            <a:r>
              <a:rPr lang="en-US" sz="2100" b="1" dirty="0">
                <a:solidFill>
                  <a:srgbClr val="0000CC"/>
                </a:solidFill>
                <a:latin typeface="Times New Roman" pitchFamily="18" charset="0"/>
                <a:cs typeface="Times New Roman" pitchFamily="18" charset="0"/>
              </a:rPr>
              <a:t> </a:t>
            </a:r>
            <a:r>
              <a:rPr lang="en-US" sz="2100" b="1" dirty="0" err="1">
                <a:solidFill>
                  <a:srgbClr val="0000CC"/>
                </a:solidFill>
                <a:latin typeface="Times New Roman" pitchFamily="18" charset="0"/>
                <a:cs typeface="Times New Roman" pitchFamily="18" charset="0"/>
              </a:rPr>
              <a:t>sinh</a:t>
            </a:r>
            <a:r>
              <a:rPr lang="en-US" sz="2100" b="1" dirty="0">
                <a:solidFill>
                  <a:srgbClr val="0000CC"/>
                </a:solidFill>
                <a:latin typeface="Times New Roman" pitchFamily="18" charset="0"/>
                <a:cs typeface="Times New Roman" pitchFamily="18" charset="0"/>
              </a:rPr>
              <a:t> – </a:t>
            </a:r>
            <a:r>
              <a:rPr lang="en-US" sz="2100" b="1" dirty="0" err="1">
                <a:solidFill>
                  <a:srgbClr val="0000CC"/>
                </a:solidFill>
                <a:latin typeface="Times New Roman" pitchFamily="18" charset="0"/>
                <a:cs typeface="Times New Roman" pitchFamily="18" charset="0"/>
              </a:rPr>
              <a:t>Nguyên</a:t>
            </a:r>
            <a:r>
              <a:rPr lang="en-US" sz="2100" b="1" dirty="0">
                <a:solidFill>
                  <a:srgbClr val="0000CC"/>
                </a:solidFill>
                <a:latin typeface="Times New Roman" pitchFamily="18" charset="0"/>
                <a:cs typeface="Times New Roman" pitchFamily="18" charset="0"/>
              </a:rPr>
              <a:t> </a:t>
            </a:r>
            <a:r>
              <a:rPr lang="en-US" sz="2100" b="1" dirty="0" err="1">
                <a:solidFill>
                  <a:srgbClr val="0000CC"/>
                </a:solidFill>
                <a:latin typeface="Times New Roman" pitchFamily="18" charset="0"/>
                <a:cs typeface="Times New Roman" pitchFamily="18" charset="0"/>
              </a:rPr>
              <a:t>sinh</a:t>
            </a:r>
            <a:r>
              <a:rPr lang="en-US" sz="2100" b="1" dirty="0">
                <a:solidFill>
                  <a:srgbClr val="0000CC"/>
                </a:solidFill>
                <a:latin typeface="Times New Roman" pitchFamily="18" charset="0"/>
                <a:cs typeface="Times New Roman" pitchFamily="18" charset="0"/>
              </a:rPr>
              <a:t>- </a:t>
            </a:r>
            <a:r>
              <a:rPr lang="en-US" sz="2100" b="1" dirty="0" err="1">
                <a:solidFill>
                  <a:srgbClr val="0000CC"/>
                </a:solidFill>
                <a:latin typeface="Times New Roman" pitchFamily="18" charset="0"/>
                <a:cs typeface="Times New Roman" pitchFamily="18" charset="0"/>
              </a:rPr>
              <a:t>Nấm</a:t>
            </a:r>
            <a:r>
              <a:rPr lang="en-US" sz="2100" b="1" dirty="0">
                <a:solidFill>
                  <a:srgbClr val="0000CC"/>
                </a:solidFill>
                <a:latin typeface="Times New Roman" pitchFamily="18" charset="0"/>
                <a:cs typeface="Times New Roman" pitchFamily="18" charset="0"/>
              </a:rPr>
              <a:t> – </a:t>
            </a:r>
            <a:r>
              <a:rPr lang="en-US" sz="2100" b="1" dirty="0" err="1">
                <a:solidFill>
                  <a:srgbClr val="0000CC"/>
                </a:solidFill>
                <a:latin typeface="Times New Roman" pitchFamily="18" charset="0"/>
                <a:cs typeface="Times New Roman" pitchFamily="18" charset="0"/>
              </a:rPr>
              <a:t>Thực</a:t>
            </a:r>
            <a:r>
              <a:rPr lang="en-US" sz="2100" b="1" dirty="0">
                <a:solidFill>
                  <a:srgbClr val="0000CC"/>
                </a:solidFill>
                <a:latin typeface="Times New Roman" pitchFamily="18" charset="0"/>
                <a:cs typeface="Times New Roman" pitchFamily="18" charset="0"/>
              </a:rPr>
              <a:t> </a:t>
            </a:r>
            <a:r>
              <a:rPr lang="en-US" sz="2100" b="1" dirty="0" err="1">
                <a:solidFill>
                  <a:srgbClr val="0000CC"/>
                </a:solidFill>
                <a:latin typeface="Times New Roman" pitchFamily="18" charset="0"/>
                <a:cs typeface="Times New Roman" pitchFamily="18" charset="0"/>
              </a:rPr>
              <a:t>vật</a:t>
            </a:r>
            <a:r>
              <a:rPr lang="en-US" sz="2100" b="1" dirty="0">
                <a:solidFill>
                  <a:srgbClr val="0000CC"/>
                </a:solidFill>
                <a:latin typeface="Times New Roman" pitchFamily="18" charset="0"/>
                <a:cs typeface="Times New Roman" pitchFamily="18" charset="0"/>
              </a:rPr>
              <a:t> – </a:t>
            </a:r>
            <a:r>
              <a:rPr lang="en-US" sz="2100" b="1" dirty="0" err="1">
                <a:solidFill>
                  <a:srgbClr val="0000CC"/>
                </a:solidFill>
                <a:latin typeface="Times New Roman" pitchFamily="18" charset="0"/>
                <a:cs typeface="Times New Roman" pitchFamily="18" charset="0"/>
              </a:rPr>
              <a:t>Động</a:t>
            </a:r>
            <a:r>
              <a:rPr lang="en-US" sz="2100" b="1" dirty="0">
                <a:solidFill>
                  <a:srgbClr val="0000CC"/>
                </a:solidFill>
                <a:latin typeface="Times New Roman" pitchFamily="18" charset="0"/>
                <a:cs typeface="Times New Roman" pitchFamily="18" charset="0"/>
              </a:rPr>
              <a:t> </a:t>
            </a:r>
            <a:r>
              <a:rPr lang="en-US" sz="2100" b="1" dirty="0" err="1">
                <a:solidFill>
                  <a:srgbClr val="0000CC"/>
                </a:solidFill>
                <a:latin typeface="Times New Roman" pitchFamily="18" charset="0"/>
                <a:cs typeface="Times New Roman" pitchFamily="18" charset="0"/>
              </a:rPr>
              <a:t>vật</a:t>
            </a:r>
            <a:endParaRPr lang="en-US" sz="2100" b="1" dirty="0">
              <a:solidFill>
                <a:srgbClr val="0000CC"/>
              </a:solidFill>
              <a:latin typeface="Times New Roman" pitchFamily="18" charset="0"/>
              <a:cs typeface="Times New Roman" pitchFamily="18" charset="0"/>
            </a:endParaRPr>
          </a:p>
        </p:txBody>
      </p:sp>
      <p:sp>
        <p:nvSpPr>
          <p:cNvPr id="24" name="TextBox 23"/>
          <p:cNvSpPr txBox="1">
            <a:spLocks noChangeArrowheads="1"/>
          </p:cNvSpPr>
          <p:nvPr/>
        </p:nvSpPr>
        <p:spPr bwMode="auto">
          <a:xfrm>
            <a:off x="70118" y="2355620"/>
            <a:ext cx="8622764" cy="426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071" tIns="43536" rIns="87071" bIns="43536">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eaLnBrk="0" hangingPunct="0">
              <a:defRPr sz="2000">
                <a:solidFill>
                  <a:schemeClr val="tx1"/>
                </a:solidFill>
                <a:latin typeface="Times New Roman" pitchFamily="18" charset="0"/>
              </a:defRPr>
            </a:lvl6pPr>
            <a:lvl7pPr eaLnBrk="0" hangingPunct="0">
              <a:defRPr sz="2000">
                <a:solidFill>
                  <a:schemeClr val="tx1"/>
                </a:solidFill>
                <a:latin typeface="Times New Roman" pitchFamily="18" charset="0"/>
              </a:defRPr>
            </a:lvl7pPr>
            <a:lvl8pPr eaLnBrk="0" hangingPunct="0">
              <a:defRPr sz="2000">
                <a:solidFill>
                  <a:schemeClr val="tx1"/>
                </a:solidFill>
                <a:latin typeface="Times New Roman" pitchFamily="18" charset="0"/>
              </a:defRPr>
            </a:lvl8pPr>
            <a:lvl9pPr eaLnBrk="0" hangingPunct="0">
              <a:defRPr sz="2000">
                <a:solidFill>
                  <a:schemeClr val="tx1"/>
                </a:solidFill>
                <a:latin typeface="Times New Roman" pitchFamily="18" charset="0"/>
              </a:defRPr>
            </a:lvl9pPr>
          </a:lstStyle>
          <a:p>
            <a:r>
              <a:rPr lang="vi-VN" altLang="vi-VN" sz="2200" b="1" dirty="0"/>
              <a:t>Cho các sinh vật sau, em hãy sắp xếp chúng vào từng giới cho đúng?</a:t>
            </a:r>
          </a:p>
        </p:txBody>
      </p:sp>
    </p:spTree>
    <p:extLst>
      <p:ext uri="{BB962C8B-B14F-4D97-AF65-F5344CB8AC3E}">
        <p14:creationId xmlns:p14="http://schemas.microsoft.com/office/powerpoint/2010/main" val="65805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A3463E-F9E2-44ED-944D-23D7A6F2C985}"/>
              </a:ext>
            </a:extLst>
          </p:cNvPr>
          <p:cNvSpPr txBox="1"/>
          <p:nvPr/>
        </p:nvSpPr>
        <p:spPr>
          <a:xfrm>
            <a:off x="463866" y="71065"/>
            <a:ext cx="7934632" cy="2500685"/>
          </a:xfrm>
          <a:prstGeom prst="rect">
            <a:avLst/>
          </a:prstGeom>
          <a:noFill/>
        </p:spPr>
        <p:txBody>
          <a:bodyPr wrap="square" lIns="68580" tIns="34290" rIns="68580" bIns="34290">
            <a:spAutoFit/>
          </a:bodyPr>
          <a:lstStyle/>
          <a:p>
            <a:pPr algn="just">
              <a:lnSpc>
                <a:spcPct val="115000"/>
              </a:lnSpc>
            </a:pPr>
            <a:r>
              <a:rPr lang="en-US" altLang="en-US" sz="20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Wingdings" pitchFamily="2" charset="2"/>
              </a:rPr>
              <a:t> </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Một</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số</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lưu</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ý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khi</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xây</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dựng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khóa</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lưỡng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phân</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15000"/>
              </a:lnSpc>
            </a:pP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Chỉ</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xem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xét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một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đặc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điểm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tại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một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thời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điểm</a:t>
            </a:r>
            <a:r>
              <a:rPr lang="en-US" sz="2000" dirty="0">
                <a:latin typeface="Arial" panose="020B0604020202020204" pitchFamily="34" charset="0"/>
                <a:ea typeface="Calibri" panose="020F0502020204030204" pitchFamily="34" charset="0"/>
                <a:cs typeface="Arial" panose="020B0604020202020204" pitchFamily="34" charset="0"/>
              </a:rPr>
              <a:t>. </a:t>
            </a:r>
          </a:p>
          <a:p>
            <a:pPr algn="just">
              <a:lnSpc>
                <a:spcPct val="115000"/>
              </a:lnSpc>
            </a:pP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dụng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đặc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điểm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hình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thái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nhiều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nhất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có</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thể</a:t>
            </a:r>
            <a:r>
              <a:rPr lang="en-US" sz="2000" dirty="0">
                <a:latin typeface="Arial" panose="020B0604020202020204" pitchFamily="34" charset="0"/>
                <a:ea typeface="Calibri" panose="020F0502020204030204" pitchFamily="34" charset="0"/>
                <a:cs typeface="Arial" panose="020B0604020202020204" pitchFamily="34" charset="0"/>
              </a:rPr>
              <a:t>.</a:t>
            </a:r>
          </a:p>
          <a:p>
            <a:pPr algn="just">
              <a:lnSpc>
                <a:spcPct val="115000"/>
              </a:lnSpc>
            </a:pP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dụng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đặc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điểm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chung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nhất</a:t>
            </a:r>
            <a:r>
              <a:rPr lang="en-US" sz="2000" dirty="0">
                <a:latin typeface="Arial" panose="020B0604020202020204" pitchFamily="34" charset="0"/>
                <a:ea typeface="Calibri" panose="020F0502020204030204" pitchFamily="34" charset="0"/>
                <a:cs typeface="Arial" panose="020B0604020202020204" pitchFamily="34" charset="0"/>
              </a:rPr>
              <a:t> ở </a:t>
            </a:r>
            <a:r>
              <a:rPr lang="en-US" sz="2000" dirty="0" err="1">
                <a:latin typeface="Arial" panose="020B0604020202020204" pitchFamily="34" charset="0"/>
                <a:ea typeface="Calibri" panose="020F0502020204030204" pitchFamily="34" charset="0"/>
                <a:cs typeface="Arial" panose="020B0604020202020204" pitchFamily="34" charset="0"/>
              </a:rPr>
              <a:t>bước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đầu</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và</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dụng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đặc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điểm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ít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điểm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chung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hoặc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ít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rõ</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ràng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hơn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để</a:t>
            </a:r>
            <a:r>
              <a:rPr lang="en-US" sz="2000" dirty="0">
                <a:latin typeface="Arial" panose="020B0604020202020204" pitchFamily="34" charset="0"/>
                <a:ea typeface="Calibri" panose="020F0502020204030204" pitchFamily="34" charset="0"/>
                <a:cs typeface="Arial" panose="020B0604020202020204" pitchFamily="34" charset="0"/>
              </a:rPr>
              <a:t> chia </a:t>
            </a:r>
            <a:r>
              <a:rPr lang="en-US" sz="2000" dirty="0" err="1">
                <a:latin typeface="Arial" panose="020B0604020202020204" pitchFamily="34" charset="0"/>
                <a:ea typeface="Calibri" panose="020F0502020204030204" pitchFamily="34" charset="0"/>
                <a:cs typeface="Arial" panose="020B0604020202020204" pitchFamily="34" charset="0"/>
              </a:rPr>
              <a:t>chúng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thành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nhóm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nhỏ</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hơn</a:t>
            </a:r>
            <a:r>
              <a:rPr lang="en-US" sz="2000" dirty="0">
                <a:latin typeface="Arial" panose="020B0604020202020204" pitchFamily="34" charset="0"/>
                <a:ea typeface="Calibri" panose="020F0502020204030204" pitchFamily="34" charset="0"/>
                <a:cs typeface="Arial" panose="020B0604020202020204" pitchFamily="34" charset="0"/>
              </a:rPr>
              <a:t>.</a:t>
            </a:r>
          </a:p>
          <a:p>
            <a:pPr algn="just"/>
            <a:r>
              <a:rPr lang="en-US" sz="2000" dirty="0">
                <a:latin typeface="Arial" panose="020B0604020202020204" pitchFamily="34" charset="0"/>
                <a:ea typeface="Calibri" panose="020F0502020204030204" pitchFamily="34" charset="0"/>
                <a:cs typeface="Arial" panose="020B0604020202020204" pitchFamily="34" charset="0"/>
              </a:rPr>
              <a:t>+ Khi </a:t>
            </a:r>
            <a:r>
              <a:rPr lang="en-US" sz="2000" dirty="0" err="1">
                <a:latin typeface="Arial" panose="020B0604020202020204" pitchFamily="34" charset="0"/>
                <a:ea typeface="Calibri" panose="020F0502020204030204" pitchFamily="34" charset="0"/>
                <a:cs typeface="Arial" panose="020B0604020202020204" pitchFamily="34" charset="0"/>
              </a:rPr>
              <a:t>viết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hãy</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sử</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dụng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từ</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tương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phản</a:t>
            </a:r>
            <a:r>
              <a:rPr lang="en-US" sz="2000" dirty="0">
                <a:latin typeface="Arial" panose="020B0604020202020204" pitchFamily="34" charset="0"/>
                <a:ea typeface="Calibri" panose="020F050202020403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79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á cây ô rô"/>
          <p:cNvPicPr/>
          <p:nvPr/>
        </p:nvPicPr>
        <p:blipFill>
          <a:blip r:embed="rId2">
            <a:extLst>
              <a:ext uri="{28A0092B-C50C-407E-A947-70E740481C1C}">
                <a14:useLocalDpi xmlns:a14="http://schemas.microsoft.com/office/drawing/2010/main" val="0"/>
              </a:ext>
            </a:extLst>
          </a:blip>
          <a:srcRect/>
          <a:stretch>
            <a:fillRect/>
          </a:stretch>
        </p:blipFill>
        <p:spPr bwMode="auto">
          <a:xfrm>
            <a:off x="210806" y="3195118"/>
            <a:ext cx="3597486" cy="1641643"/>
          </a:xfrm>
          <a:prstGeom prst="rect">
            <a:avLst/>
          </a:prstGeom>
          <a:noFill/>
          <a:ln>
            <a:noFill/>
          </a:ln>
        </p:spPr>
      </p:pic>
      <p:sp>
        <p:nvSpPr>
          <p:cNvPr id="3" name="Rectangle 2"/>
          <p:cNvSpPr/>
          <p:nvPr/>
        </p:nvSpPr>
        <p:spPr>
          <a:xfrm>
            <a:off x="13062" y="4321456"/>
            <a:ext cx="2652645" cy="807913"/>
          </a:xfrm>
          <a:prstGeom prst="rect">
            <a:avLst/>
          </a:prstGeom>
        </p:spPr>
        <p:style>
          <a:lnRef idx="2">
            <a:schemeClr val="dk1"/>
          </a:lnRef>
          <a:fillRef idx="1">
            <a:schemeClr val="lt1"/>
          </a:fillRef>
          <a:effectRef idx="0">
            <a:schemeClr val="dk1"/>
          </a:effectRef>
          <a:fontRef idx="minor">
            <a:schemeClr val="dk1"/>
          </a:fontRef>
        </p:style>
        <p:txBody>
          <a:bodyPr wrap="square" lIns="68580" tIns="34290" rIns="68580" bIns="34290">
            <a:spAutoFit/>
          </a:bodyPr>
          <a:lstStyle/>
          <a:p>
            <a:pPr algn="ctr"/>
            <a:r>
              <a:rPr lang="en-US" sz="1600" b="1" dirty="0" err="1">
                <a:latin typeface="Arial" panose="020B0604020202020204" pitchFamily="34" charset="0"/>
                <a:ea typeface="Times New Roman" panose="02020603050405020304" pitchFamily="18" charset="0"/>
                <a:cs typeface="Arial" panose="020B0604020202020204" pitchFamily="34" charset="0"/>
              </a:rPr>
              <a:t>Lá</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cây</a:t>
            </a:r>
            <a:r>
              <a:rPr lang="en-US" sz="1600" b="1" dirty="0">
                <a:latin typeface="Arial" panose="020B0604020202020204" pitchFamily="34" charset="0"/>
                <a:ea typeface="Times New Roman" panose="02020603050405020304" pitchFamily="18" charset="0"/>
                <a:cs typeface="Arial" panose="020B0604020202020204" pitchFamily="34" charset="0"/>
              </a:rPr>
              <a:t> ô </a:t>
            </a:r>
            <a:r>
              <a:rPr lang="en-US" sz="1600" b="1" dirty="0" err="1">
                <a:latin typeface="Arial" panose="020B0604020202020204" pitchFamily="34" charset="0"/>
                <a:ea typeface="Times New Roman" panose="02020603050405020304" pitchFamily="18" charset="0"/>
                <a:cs typeface="Arial" panose="020B0604020202020204" pitchFamily="34" charset="0"/>
              </a:rPr>
              <a:t>rô</a:t>
            </a:r>
            <a:endParaRPr lang="en-US" sz="1600" dirty="0">
              <a:latin typeface="Arial" panose="020B0604020202020204" pitchFamily="34" charset="0"/>
              <a:ea typeface="Calibri" panose="020F0502020204030204" pitchFamily="34" charset="0"/>
              <a:cs typeface="Arial" panose="020B0604020202020204" pitchFamily="34" charset="0"/>
            </a:endParaRPr>
          </a:p>
          <a:p>
            <a:pPr algn="ctr"/>
            <a:r>
              <a:rPr lang="en-US" sz="1600" dirty="0" err="1">
                <a:latin typeface="Arial" panose="020B0604020202020204" pitchFamily="34" charset="0"/>
                <a:ea typeface="Times New Roman" panose="02020603050405020304" pitchFamily="18" charset="0"/>
                <a:cs typeface="Arial" panose="020B0604020202020204" pitchFamily="34" charset="0"/>
              </a:rPr>
              <a:t>Lá</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không</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xẻ</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thành</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nhiều</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thùy</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mép</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là</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có</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răng</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cưa</a:t>
            </a:r>
            <a:r>
              <a:rPr lang="en-US" sz="1600" dirty="0">
                <a:latin typeface="Arial" panose="020B0604020202020204" pitchFamily="34" charset="0"/>
                <a:ea typeface="Times New Roman" panose="02020603050405020304" pitchFamily="18"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4" name="Picture 3" descr="Lá hoa hồng"/>
          <p:cNvPicPr/>
          <p:nvPr/>
        </p:nvPicPr>
        <p:blipFill>
          <a:blip r:embed="rId3">
            <a:extLst>
              <a:ext uri="{28A0092B-C50C-407E-A947-70E740481C1C}">
                <a14:useLocalDpi xmlns:a14="http://schemas.microsoft.com/office/drawing/2010/main" val="0"/>
              </a:ext>
            </a:extLst>
          </a:blip>
          <a:srcRect/>
          <a:stretch>
            <a:fillRect/>
          </a:stretch>
        </p:blipFill>
        <p:spPr bwMode="auto">
          <a:xfrm>
            <a:off x="3640408" y="2571750"/>
            <a:ext cx="4545881" cy="2391549"/>
          </a:xfrm>
          <a:prstGeom prst="rect">
            <a:avLst/>
          </a:prstGeom>
          <a:noFill/>
          <a:ln>
            <a:noFill/>
          </a:ln>
        </p:spPr>
      </p:pic>
      <p:sp>
        <p:nvSpPr>
          <p:cNvPr id="5" name="Rectangle 4"/>
          <p:cNvSpPr/>
          <p:nvPr/>
        </p:nvSpPr>
        <p:spPr>
          <a:xfrm>
            <a:off x="5974598" y="4305751"/>
            <a:ext cx="3126954" cy="807913"/>
          </a:xfrm>
          <a:prstGeom prst="rect">
            <a:avLst/>
          </a:prstGeom>
        </p:spPr>
        <p:style>
          <a:lnRef idx="2">
            <a:schemeClr val="accent1"/>
          </a:lnRef>
          <a:fillRef idx="1">
            <a:schemeClr val="lt1"/>
          </a:fillRef>
          <a:effectRef idx="0">
            <a:schemeClr val="accent1"/>
          </a:effectRef>
          <a:fontRef idx="minor">
            <a:schemeClr val="dk1"/>
          </a:fontRef>
        </p:style>
        <p:txBody>
          <a:bodyPr wrap="square" lIns="68580" tIns="34290" rIns="68580" bIns="34290">
            <a:spAutoFit/>
          </a:bodyPr>
          <a:lstStyle/>
          <a:p>
            <a:pPr algn="ctr"/>
            <a:r>
              <a:rPr lang="en-US" sz="1600" b="1" dirty="0" err="1">
                <a:latin typeface="Arial" panose="020B0604020202020204" pitchFamily="34" charset="0"/>
                <a:ea typeface="Times New Roman" panose="02020603050405020304" pitchFamily="18" charset="0"/>
                <a:cs typeface="Arial" panose="020B0604020202020204" pitchFamily="34" charset="0"/>
              </a:rPr>
              <a:t>Lá</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cây</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hoa</a:t>
            </a:r>
            <a:r>
              <a:rPr lang="en-US" sz="1600" b="1" dirty="0">
                <a:latin typeface="Arial" panose="020B0604020202020204" pitchFamily="34" charset="0"/>
                <a:ea typeface="Times New Roman" panose="02020603050405020304" pitchFamily="18" charset="0"/>
                <a:cs typeface="Arial" panose="020B0604020202020204" pitchFamily="34" charset="0"/>
              </a:rPr>
              <a:t> </a:t>
            </a:r>
            <a:r>
              <a:rPr lang="en-US" sz="1600" b="1" dirty="0" err="1">
                <a:latin typeface="Arial" panose="020B0604020202020204" pitchFamily="34" charset="0"/>
                <a:ea typeface="Times New Roman" panose="02020603050405020304" pitchFamily="18" charset="0"/>
                <a:cs typeface="Arial" panose="020B0604020202020204" pitchFamily="34" charset="0"/>
              </a:rPr>
              <a:t>hồng</a:t>
            </a:r>
            <a:endParaRPr lang="en-US" sz="1600" dirty="0">
              <a:latin typeface="Arial" panose="020B0604020202020204" pitchFamily="34" charset="0"/>
              <a:ea typeface="Calibri" panose="020F0502020204030204" pitchFamily="34" charset="0"/>
              <a:cs typeface="Arial" panose="020B0604020202020204" pitchFamily="34" charset="0"/>
            </a:endParaRPr>
          </a:p>
          <a:p>
            <a:pPr algn="ctr"/>
            <a:r>
              <a:rPr lang="en-US" sz="1600" dirty="0" err="1">
                <a:latin typeface="Arial" panose="020B0604020202020204" pitchFamily="34" charset="0"/>
                <a:ea typeface="Times New Roman" panose="02020603050405020304" pitchFamily="18" charset="0"/>
                <a:cs typeface="Arial" panose="020B0604020202020204" pitchFamily="34" charset="0"/>
              </a:rPr>
              <a:t>Lá</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xẻ</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thành</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nhiều</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thùy</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là</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những</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là</a:t>
            </a:r>
            <a:r>
              <a:rPr lang="en-US" sz="1600" dirty="0">
                <a:latin typeface="Arial" panose="020B0604020202020204" pitchFamily="34" charset="0"/>
                <a:ea typeface="Times New Roman" panose="02020603050405020304" pitchFamily="18" charset="0"/>
                <a:cs typeface="Arial" panose="020B0604020202020204" pitchFamily="34" charset="0"/>
              </a:rPr>
              <a:t> con, </a:t>
            </a:r>
            <a:r>
              <a:rPr lang="en-US" sz="1600" dirty="0" err="1">
                <a:latin typeface="Arial" panose="020B0604020202020204" pitchFamily="34" charset="0"/>
                <a:ea typeface="Times New Roman" panose="02020603050405020304" pitchFamily="18" charset="0"/>
                <a:cs typeface="Arial" panose="020B0604020202020204" pitchFamily="34" charset="0"/>
              </a:rPr>
              <a:t>xếp</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dọc</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hai</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bên</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cuống</a:t>
            </a:r>
            <a:r>
              <a:rPr lang="en-US" sz="1600" dirty="0">
                <a:latin typeface="Arial" panose="020B0604020202020204" pitchFamily="34" charset="0"/>
                <a:ea typeface="Times New Roman" panose="02020603050405020304" pitchFamily="18" charset="0"/>
                <a:cs typeface="Arial" panose="020B0604020202020204" pitchFamily="34" charset="0"/>
              </a:rPr>
              <a:t> </a:t>
            </a:r>
            <a:r>
              <a:rPr lang="en-US" sz="1600" dirty="0" err="1">
                <a:latin typeface="Arial" panose="020B0604020202020204" pitchFamily="34" charset="0"/>
                <a:ea typeface="Times New Roman" panose="02020603050405020304" pitchFamily="18" charset="0"/>
                <a:cs typeface="Arial" panose="020B0604020202020204" pitchFamily="34" charset="0"/>
              </a:rPr>
              <a:t>lá</a:t>
            </a:r>
            <a:r>
              <a:rPr lang="en-US" sz="1600" dirty="0">
                <a:latin typeface="Arial" panose="020B0604020202020204" pitchFamily="34" charset="0"/>
                <a:ea typeface="Times New Roman" panose="02020603050405020304" pitchFamily="18"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6" name="Picture 5" descr="Lá bèo Nhật Bản"/>
          <p:cNvPicPr/>
          <p:nvPr/>
        </p:nvPicPr>
        <p:blipFill>
          <a:blip r:embed="rId4">
            <a:extLst>
              <a:ext uri="{28A0092B-C50C-407E-A947-70E740481C1C}">
                <a14:useLocalDpi xmlns:a14="http://schemas.microsoft.com/office/drawing/2010/main" val="0"/>
              </a:ext>
            </a:extLst>
          </a:blip>
          <a:srcRect/>
          <a:stretch>
            <a:fillRect/>
          </a:stretch>
        </p:blipFill>
        <p:spPr bwMode="auto">
          <a:xfrm>
            <a:off x="46578" y="306739"/>
            <a:ext cx="3122908" cy="2133305"/>
          </a:xfrm>
          <a:prstGeom prst="rect">
            <a:avLst/>
          </a:prstGeom>
          <a:noFill/>
          <a:ln>
            <a:noFill/>
          </a:ln>
        </p:spPr>
      </p:pic>
      <p:pic>
        <p:nvPicPr>
          <p:cNvPr id="7" name="Picture 6" descr="Lá khoai mì"/>
          <p:cNvPicPr/>
          <p:nvPr/>
        </p:nvPicPr>
        <p:blipFill>
          <a:blip r:embed="rId5">
            <a:extLst>
              <a:ext uri="{28A0092B-C50C-407E-A947-70E740481C1C}">
                <a14:useLocalDpi xmlns:a14="http://schemas.microsoft.com/office/drawing/2010/main" val="0"/>
              </a:ext>
            </a:extLst>
          </a:blip>
          <a:srcRect/>
          <a:stretch>
            <a:fillRect/>
          </a:stretch>
        </p:blipFill>
        <p:spPr bwMode="auto">
          <a:xfrm>
            <a:off x="6099331" y="306739"/>
            <a:ext cx="2809239" cy="1997055"/>
          </a:xfrm>
          <a:prstGeom prst="rect">
            <a:avLst/>
          </a:prstGeom>
          <a:noFill/>
          <a:ln>
            <a:noFill/>
          </a:ln>
        </p:spPr>
      </p:pic>
      <p:sp>
        <p:nvSpPr>
          <p:cNvPr id="8" name="Rectangle 7"/>
          <p:cNvSpPr/>
          <p:nvPr/>
        </p:nvSpPr>
        <p:spPr>
          <a:xfrm>
            <a:off x="-176574" y="1989921"/>
            <a:ext cx="3028263" cy="900246"/>
          </a:xfrm>
          <a:prstGeom prst="rect">
            <a:avLst/>
          </a:prstGeom>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p>
            <a:pPr algn="ctr"/>
            <a:r>
              <a:rPr lang="en-US" b="1" dirty="0" err="1">
                <a:latin typeface="Arial" panose="020B0604020202020204" pitchFamily="34" charset="0"/>
                <a:ea typeface="Times New Roman" panose="02020603050405020304" pitchFamily="18" charset="0"/>
                <a:cs typeface="Arial" panose="020B0604020202020204" pitchFamily="34" charset="0"/>
              </a:rPr>
              <a:t>Lá</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b="1" dirty="0" err="1">
                <a:latin typeface="Arial" panose="020B0604020202020204" pitchFamily="34" charset="0"/>
                <a:ea typeface="Times New Roman" panose="02020603050405020304" pitchFamily="18" charset="0"/>
                <a:cs typeface="Arial" panose="020B0604020202020204" pitchFamily="34" charset="0"/>
              </a:rPr>
              <a:t>bèo</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b="1" dirty="0" err="1">
                <a:latin typeface="Arial" panose="020B0604020202020204" pitchFamily="34" charset="0"/>
                <a:ea typeface="Times New Roman" panose="02020603050405020304" pitchFamily="18" charset="0"/>
                <a:cs typeface="Arial" panose="020B0604020202020204" pitchFamily="34" charset="0"/>
              </a:rPr>
              <a:t>Nhật</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b="1" dirty="0" err="1">
                <a:latin typeface="Arial" panose="020B0604020202020204" pitchFamily="34" charset="0"/>
                <a:ea typeface="Times New Roman" panose="02020603050405020304" pitchFamily="18" charset="0"/>
                <a:cs typeface="Arial" panose="020B0604020202020204" pitchFamily="34" charset="0"/>
              </a:rPr>
              <a:t>bản</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b="1" dirty="0" err="1">
                <a:latin typeface="Arial" panose="020B0604020202020204" pitchFamily="34" charset="0"/>
                <a:ea typeface="Times New Roman" panose="02020603050405020304" pitchFamily="18" charset="0"/>
                <a:cs typeface="Arial" panose="020B0604020202020204" pitchFamily="34" charset="0"/>
              </a:rPr>
              <a:t>lục</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b="1" dirty="0" err="1">
                <a:latin typeface="Arial" panose="020B0604020202020204" pitchFamily="34" charset="0"/>
                <a:ea typeface="Times New Roman" panose="02020603050405020304" pitchFamily="18" charset="0"/>
                <a:cs typeface="Arial" panose="020B0604020202020204" pitchFamily="34" charset="0"/>
              </a:rPr>
              <a:t>bình</a:t>
            </a:r>
            <a:r>
              <a:rPr lang="en-US" b="1"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ea typeface="Calibri" panose="020F0502020204030204" pitchFamily="34" charset="0"/>
              <a:cs typeface="Arial" panose="020B0604020202020204" pitchFamily="34" charset="0"/>
            </a:endParaRPr>
          </a:p>
          <a:p>
            <a:pPr algn="ctr"/>
            <a:r>
              <a:rPr lang="en-US" dirty="0" err="1">
                <a:latin typeface="Arial" panose="020B0604020202020204" pitchFamily="34" charset="0"/>
                <a:ea typeface="Times New Roman" panose="02020603050405020304" pitchFamily="18" charset="0"/>
                <a:cs typeface="Arial" panose="020B0604020202020204" pitchFamily="34" charset="0"/>
              </a:rPr>
              <a:t>Lá</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không</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xẻ</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nhiều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thùy</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mép</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nhẵn</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9" name="Rectangle 8"/>
          <p:cNvSpPr/>
          <p:nvPr/>
        </p:nvSpPr>
        <p:spPr>
          <a:xfrm>
            <a:off x="6417128" y="1772696"/>
            <a:ext cx="2726871" cy="946413"/>
          </a:xfrm>
          <a:prstGeom prst="rect">
            <a:avLst/>
          </a:prstGeom>
        </p:spPr>
        <p:style>
          <a:lnRef idx="2">
            <a:schemeClr val="accent5"/>
          </a:lnRef>
          <a:fillRef idx="1">
            <a:schemeClr val="lt1"/>
          </a:fillRef>
          <a:effectRef idx="0">
            <a:schemeClr val="accent5"/>
          </a:effectRef>
          <a:fontRef idx="minor">
            <a:schemeClr val="dk1"/>
          </a:fontRef>
        </p:style>
        <p:txBody>
          <a:bodyPr wrap="square" lIns="68580" tIns="34290" rIns="68580" bIns="34290">
            <a:spAutoFit/>
          </a:bodyPr>
          <a:lstStyle/>
          <a:p>
            <a:pPr algn="ctr"/>
            <a:r>
              <a:rPr lang="en-US" b="1" dirty="0" err="1">
                <a:latin typeface="Arial" panose="020B0604020202020204" pitchFamily="34" charset="0"/>
                <a:ea typeface="Times New Roman" panose="02020603050405020304" pitchFamily="18" charset="0"/>
                <a:cs typeface="Arial" panose="020B0604020202020204" pitchFamily="34" charset="0"/>
              </a:rPr>
              <a:t>Lá</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b="1" dirty="0" err="1">
                <a:latin typeface="Arial" panose="020B0604020202020204" pitchFamily="34" charset="0"/>
                <a:ea typeface="Times New Roman" panose="02020603050405020304" pitchFamily="18" charset="0"/>
                <a:cs typeface="Arial" panose="020B0604020202020204" pitchFamily="34" charset="0"/>
              </a:rPr>
              <a:t>cây</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sz="2100" b="1" dirty="0" err="1">
                <a:latin typeface="Arial" panose="020B0604020202020204" pitchFamily="34" charset="0"/>
                <a:ea typeface="Times New Roman" panose="02020603050405020304" pitchFamily="18" charset="0"/>
                <a:cs typeface="Arial" panose="020B0604020202020204" pitchFamily="34" charset="0"/>
              </a:rPr>
              <a:t>sắn</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b="1" dirty="0" err="1">
                <a:latin typeface="Arial" panose="020B0604020202020204" pitchFamily="34" charset="0"/>
                <a:ea typeface="Times New Roman" panose="02020603050405020304" pitchFamily="18" charset="0"/>
                <a:cs typeface="Arial" panose="020B0604020202020204" pitchFamily="34" charset="0"/>
              </a:rPr>
              <a:t>khoai</a:t>
            </a:r>
            <a:r>
              <a:rPr lang="en-US" b="1" dirty="0">
                <a:latin typeface="Arial" panose="020B0604020202020204" pitchFamily="34" charset="0"/>
                <a:ea typeface="Times New Roman" panose="02020603050405020304" pitchFamily="18" charset="0"/>
                <a:cs typeface="Arial" panose="020B0604020202020204" pitchFamily="34" charset="0"/>
              </a:rPr>
              <a:t> </a:t>
            </a:r>
            <a:r>
              <a:rPr lang="en-US" b="1" dirty="0" err="1">
                <a:latin typeface="Arial" panose="020B0604020202020204" pitchFamily="34" charset="0"/>
                <a:ea typeface="Times New Roman" panose="02020603050405020304" pitchFamily="18" charset="0"/>
                <a:cs typeface="Arial" panose="020B0604020202020204" pitchFamily="34" charset="0"/>
              </a:rPr>
              <a:t>mì</a:t>
            </a:r>
            <a:r>
              <a:rPr lang="en-US" b="1"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ea typeface="Calibri" panose="020F0502020204030204" pitchFamily="34" charset="0"/>
              <a:cs typeface="Arial" panose="020B0604020202020204" pitchFamily="34" charset="0"/>
            </a:endParaRPr>
          </a:p>
          <a:p>
            <a:pPr algn="ctr"/>
            <a:r>
              <a:rPr lang="en-US" dirty="0" err="1">
                <a:latin typeface="Arial" panose="020B0604020202020204" pitchFamily="34" charset="0"/>
                <a:ea typeface="Times New Roman" panose="02020603050405020304" pitchFamily="18" charset="0"/>
                <a:cs typeface="Arial" panose="020B0604020202020204" pitchFamily="34" charset="0"/>
              </a:rPr>
              <a:t>Lá</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xẻ</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thành</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nhiều</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thùy</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các</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thùy</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xẻ</a:t>
            </a:r>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err="1">
                <a:latin typeface="Arial" panose="020B0604020202020204" pitchFamily="34" charset="0"/>
                <a:ea typeface="Times New Roman" panose="02020603050405020304" pitchFamily="18" charset="0"/>
                <a:cs typeface="Arial" panose="020B0604020202020204" pitchFamily="34" charset="0"/>
              </a:rPr>
              <a:t>sâu</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0" name="Rectangle 9"/>
          <p:cNvSpPr/>
          <p:nvPr/>
        </p:nvSpPr>
        <p:spPr>
          <a:xfrm>
            <a:off x="774915" y="-14842"/>
            <a:ext cx="7594170" cy="684803"/>
          </a:xfrm>
          <a:prstGeom prst="rect">
            <a:avLst/>
          </a:prstGeom>
        </p:spPr>
        <p:txBody>
          <a:bodyPr wrap="square" lIns="68580" tIns="34290" rIns="68580" bIns="34290">
            <a:spAutoFit/>
          </a:bodyPr>
          <a:lstStyle/>
          <a:p>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Dựa</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vào</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đặc</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điểm</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lá</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cây</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đã</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cho</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dưới</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đây</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hoàn</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thiện</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khóa</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lưỡng</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phân</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để</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phân</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chia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các</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nhóm</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thực</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2000" i="1" dirty="0" err="1">
                <a:solidFill>
                  <a:srgbClr val="FF0000"/>
                </a:solidFill>
                <a:latin typeface="Arial" panose="020B0604020202020204" pitchFamily="34" charset="0"/>
                <a:ea typeface="Times New Roman" panose="02020603050405020304" pitchFamily="18" charset="0"/>
                <a:cs typeface="Arial" panose="020B0604020202020204" pitchFamily="34" charset="0"/>
              </a:rPr>
              <a:t>vật</a:t>
            </a:r>
            <a:r>
              <a:rPr lang="en-US" sz="2000" i="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en-US" sz="20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323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21" presetClass="entr" presetSubtype="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par>
                                <p:cTn id="22" presetID="21" presetClass="entr" presetSubtype="1"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1)">
                                      <p:cBhvr>
                                        <p:cTn id="27" dur="2000"/>
                                        <p:tgtEl>
                                          <p:spTgt spid="3"/>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par>
                                <p:cTn id="31" presetID="21" presetClass="entr" presetSubtype="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1)">
                                      <p:cBhvr>
                                        <p:cTn id="3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p:nvPr/>
        </p:nvPicPr>
        <p:blipFill>
          <a:blip r:embed="rId2"/>
          <a:stretch>
            <a:fillRect/>
          </a:stretch>
        </p:blipFill>
        <p:spPr>
          <a:xfrm>
            <a:off x="202883" y="1349216"/>
            <a:ext cx="1783556" cy="1918335"/>
          </a:xfrm>
          <a:prstGeom prst="rect">
            <a:avLst/>
          </a:prstGeom>
          <a:noFill/>
          <a:ln w="9525">
            <a:noFill/>
          </a:ln>
        </p:spPr>
      </p:pic>
      <p:graphicFrame>
        <p:nvGraphicFramePr>
          <p:cNvPr id="4" name="Table 3"/>
          <p:cNvGraphicFramePr>
            <a:graphicFrameLocks noGrp="1"/>
          </p:cNvGraphicFramePr>
          <p:nvPr>
            <p:extLst>
              <p:ext uri="{D42A27DB-BD31-4B8C-83A1-F6EECF244321}">
                <p14:modId xmlns:p14="http://schemas.microsoft.com/office/powerpoint/2010/main" val="2229625963"/>
              </p:ext>
            </p:extLst>
          </p:nvPr>
        </p:nvGraphicFramePr>
        <p:xfrm>
          <a:off x="3941444" y="1145515"/>
          <a:ext cx="5202556" cy="3825240"/>
        </p:xfrm>
        <a:graphic>
          <a:graphicData uri="http://schemas.openxmlformats.org/drawingml/2006/table">
            <a:tbl>
              <a:tblPr firstRow="1" bandRow="1">
                <a:tableStyleId>{5C22544A-7EE6-4342-B048-85BDC9FD1C3A}</a:tableStyleId>
              </a:tblPr>
              <a:tblGrid>
                <a:gridCol w="854393">
                  <a:extLst>
                    <a:ext uri="{9D8B030D-6E8A-4147-A177-3AD203B41FA5}">
                      <a16:colId xmlns:a16="http://schemas.microsoft.com/office/drawing/2014/main" val="20000"/>
                    </a:ext>
                  </a:extLst>
                </a:gridCol>
                <a:gridCol w="2710815">
                  <a:extLst>
                    <a:ext uri="{9D8B030D-6E8A-4147-A177-3AD203B41FA5}">
                      <a16:colId xmlns:a16="http://schemas.microsoft.com/office/drawing/2014/main" val="20001"/>
                    </a:ext>
                  </a:extLst>
                </a:gridCol>
                <a:gridCol w="1637348">
                  <a:extLst>
                    <a:ext uri="{9D8B030D-6E8A-4147-A177-3AD203B41FA5}">
                      <a16:colId xmlns:a16="http://schemas.microsoft.com/office/drawing/2014/main" val="20002"/>
                    </a:ext>
                  </a:extLst>
                </a:gridCol>
              </a:tblGrid>
              <a:tr h="525780">
                <a:tc>
                  <a:txBody>
                    <a:bodyPr/>
                    <a:lstStyle/>
                    <a:p>
                      <a:pPr algn="ctr"/>
                      <a:r>
                        <a:rPr lang="en-US" sz="1600" dirty="0" err="1">
                          <a:latin typeface="Arial" panose="020B0604020202020204" pitchFamily="34" charset="0"/>
                          <a:ea typeface="Tahoma" panose="020B0604030504040204" pitchFamily="34" charset="0"/>
                          <a:cs typeface="Arial" panose="020B0604020202020204" pitchFamily="34" charset="0"/>
                        </a:rPr>
                        <a:t>Các</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bước</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dirty="0" err="1">
                          <a:latin typeface="Arial" panose="020B0604020202020204" pitchFamily="34" charset="0"/>
                          <a:ea typeface="Tahoma" panose="020B0604030504040204" pitchFamily="34" charset="0"/>
                          <a:cs typeface="Arial" panose="020B0604020202020204" pitchFamily="34" charset="0"/>
                        </a:rPr>
                        <a:t>Đặc</a:t>
                      </a:r>
                      <a:r>
                        <a:rPr lang="en-US" sz="1600" dirty="0">
                          <a:latin typeface="Arial" panose="020B0604020202020204" pitchFamily="34" charset="0"/>
                          <a:ea typeface="Tahoma" panose="020B0604030504040204" pitchFamily="34" charset="0"/>
                          <a:cs typeface="Arial" panose="020B0604020202020204" pitchFamily="34" charset="0"/>
                        </a:rPr>
                        <a:t> </a:t>
                      </a:r>
                      <a:r>
                        <a:rPr lang="en-US" sz="1600" dirty="0" err="1">
                          <a:latin typeface="Arial" panose="020B0604020202020204" pitchFamily="34" charset="0"/>
                          <a:ea typeface="Tahoma" panose="020B0604030504040204" pitchFamily="34" charset="0"/>
                          <a:cs typeface="Arial" panose="020B0604020202020204" pitchFamily="34" charset="0"/>
                        </a:rPr>
                        <a:t>điểm</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600" dirty="0" err="1">
                          <a:latin typeface="Arial" panose="020B0604020202020204" pitchFamily="34" charset="0"/>
                          <a:ea typeface="Tahoma" panose="020B0604030504040204" pitchFamily="34" charset="0"/>
                          <a:cs typeface="Arial" panose="020B0604020202020204" pitchFamily="34" charset="0"/>
                        </a:rPr>
                        <a:t>Tên</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cây</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96729">
                <a:tc rowSpan="2">
                  <a:txBody>
                    <a:bodyPr/>
                    <a:lstStyle/>
                    <a:p>
                      <a:pPr algn="ctr"/>
                      <a:r>
                        <a:rPr lang="en-US" sz="1600" dirty="0">
                          <a:latin typeface="Arial" panose="020B0604020202020204" pitchFamily="34" charset="0"/>
                          <a:ea typeface="Tahoma" panose="020B0604030504040204" pitchFamily="34" charset="0"/>
                          <a:cs typeface="Arial" panose="020B0604020202020204" pitchFamily="34" charset="0"/>
                        </a:rPr>
                        <a:t>1a</a:t>
                      </a:r>
                    </a:p>
                    <a:p>
                      <a:pPr algn="ctr"/>
                      <a:endParaRPr lang="en-US" sz="1600" dirty="0">
                        <a:latin typeface="Arial" panose="020B0604020202020204" pitchFamily="34" charset="0"/>
                        <a:ea typeface="Tahoma" panose="020B0604030504040204" pitchFamily="34" charset="0"/>
                        <a:cs typeface="Arial" panose="020B0604020202020204" pitchFamily="34" charset="0"/>
                      </a:endParaRPr>
                    </a:p>
                    <a:p>
                      <a:pPr algn="ctr"/>
                      <a:r>
                        <a:rPr lang="en-US" sz="1600" dirty="0">
                          <a:latin typeface="Arial" panose="020B0604020202020204" pitchFamily="34" charset="0"/>
                          <a:ea typeface="Tahoma" panose="020B0604030504040204" pitchFamily="34" charset="0"/>
                          <a:cs typeface="Arial" panose="020B0604020202020204" pitchFamily="34" charset="0"/>
                        </a:rPr>
                        <a:t>1b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không</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xẻ</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thành</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nhiều</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thùy</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latin typeface="Arial" panose="020B0604020202020204" pitchFamily="34" charset="0"/>
                          <a:ea typeface="Tahoma" panose="020B0604030504040204" pitchFamily="34" charset="0"/>
                          <a:cs typeface="Arial" panose="020B0604020202020204" pitchFamily="34" charset="0"/>
                        </a:rPr>
                        <a:t>Đi</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tới</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bước</a:t>
                      </a:r>
                      <a:r>
                        <a:rPr lang="en-US" sz="1600" baseline="0" dirty="0">
                          <a:latin typeface="Arial" panose="020B0604020202020204" pitchFamily="34" charset="0"/>
                          <a:ea typeface="Tahoma" panose="020B0604030504040204" pitchFamily="34" charset="0"/>
                          <a:cs typeface="Arial" panose="020B0604020202020204" pitchFamily="34" charset="0"/>
                        </a:rPr>
                        <a:t> 2</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2578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xẻ</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thành</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nhiều</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thùy</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hoặc</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xẻ</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thành</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con</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dirty="0" err="1">
                          <a:latin typeface="Arial" panose="020B0604020202020204" pitchFamily="34" charset="0"/>
                          <a:ea typeface="Tahoma" panose="020B0604030504040204" pitchFamily="34" charset="0"/>
                          <a:cs typeface="Arial" panose="020B0604020202020204" pitchFamily="34" charset="0"/>
                        </a:rPr>
                        <a:t>Đi</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tới</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bước</a:t>
                      </a:r>
                      <a:r>
                        <a:rPr lang="en-US" sz="1600" baseline="0" dirty="0">
                          <a:latin typeface="Arial" panose="020B0604020202020204" pitchFamily="34" charset="0"/>
                          <a:ea typeface="Tahoma" panose="020B0604030504040204" pitchFamily="34" charset="0"/>
                          <a:cs typeface="Arial" panose="020B0604020202020204" pitchFamily="34" charset="0"/>
                        </a:rPr>
                        <a:t> 3</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7180">
                <a:tc rowSpan="2">
                  <a:txBody>
                    <a:bodyPr/>
                    <a:lstStyle/>
                    <a:p>
                      <a:pPr algn="ctr"/>
                      <a:r>
                        <a:rPr lang="en-US" sz="1600" dirty="0">
                          <a:latin typeface="Arial" panose="020B0604020202020204" pitchFamily="34" charset="0"/>
                          <a:ea typeface="Tahoma" panose="020B0604030504040204" pitchFamily="34" charset="0"/>
                          <a:cs typeface="Arial" panose="020B0604020202020204" pitchFamily="34" charset="0"/>
                        </a:rPr>
                        <a:t>2a</a:t>
                      </a:r>
                    </a:p>
                    <a:p>
                      <a:pPr algn="ctr"/>
                      <a:endParaRPr lang="en-US" sz="1600" dirty="0">
                        <a:latin typeface="Arial" panose="020B0604020202020204" pitchFamily="34" charset="0"/>
                        <a:ea typeface="Tahoma" panose="020B0604030504040204" pitchFamily="34" charset="0"/>
                        <a:cs typeface="Arial" panose="020B0604020202020204" pitchFamily="34" charset="0"/>
                      </a:endParaRPr>
                    </a:p>
                    <a:p>
                      <a:pPr algn="ctr"/>
                      <a:r>
                        <a:rPr lang="en-US" sz="1600" dirty="0">
                          <a:latin typeface="Arial" panose="020B0604020202020204" pitchFamily="34" charset="0"/>
                          <a:ea typeface="Tahoma" panose="020B0604030504040204" pitchFamily="34" charset="0"/>
                          <a:cs typeface="Arial" panose="020B0604020202020204" pitchFamily="34" charset="0"/>
                        </a:rPr>
                        <a:t>2b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có</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mép</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nhẵn</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600" b="1" dirty="0">
                          <a:latin typeface="Arial" panose="020B0604020202020204" pitchFamily="34" charset="0"/>
                          <a:ea typeface="Tahoma" panose="020B0604030504040204" pitchFamily="34" charset="0"/>
                          <a:cs typeface="Arial" panose="020B0604020202020204" pitchFamily="34"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5720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có</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mép</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răng</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cưa</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600" b="1" dirty="0">
                          <a:latin typeface="Arial" panose="020B0604020202020204" pitchFamily="34" charset="0"/>
                          <a:ea typeface="Tahoma" panose="020B0604030504040204" pitchFamily="34" charset="0"/>
                          <a:cs typeface="Arial" panose="020B0604020202020204" pitchFamily="34"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25780">
                <a:tc rowSpan="2">
                  <a:txBody>
                    <a:bodyPr/>
                    <a:lstStyle/>
                    <a:p>
                      <a:pPr algn="ctr"/>
                      <a:r>
                        <a:rPr lang="en-US" sz="1600" dirty="0">
                          <a:latin typeface="Arial" panose="020B0604020202020204" pitchFamily="34" charset="0"/>
                          <a:ea typeface="Tahoma" panose="020B0604030504040204" pitchFamily="34" charset="0"/>
                          <a:cs typeface="Arial" panose="020B0604020202020204" pitchFamily="34" charset="0"/>
                        </a:rPr>
                        <a:t>3a</a:t>
                      </a:r>
                    </a:p>
                    <a:p>
                      <a:pPr algn="ctr"/>
                      <a:endParaRPr lang="en-US" sz="1600" dirty="0">
                        <a:latin typeface="Arial" panose="020B0604020202020204" pitchFamily="34" charset="0"/>
                        <a:ea typeface="Tahoma" panose="020B0604030504040204" pitchFamily="34" charset="0"/>
                        <a:cs typeface="Arial" panose="020B0604020202020204" pitchFamily="34" charset="0"/>
                      </a:endParaRPr>
                    </a:p>
                    <a:p>
                      <a:pPr algn="ctr"/>
                      <a:endParaRPr lang="en-US" sz="1600" dirty="0">
                        <a:latin typeface="Arial" panose="020B0604020202020204" pitchFamily="34" charset="0"/>
                        <a:ea typeface="Tahoma" panose="020B0604030504040204" pitchFamily="34" charset="0"/>
                        <a:cs typeface="Arial" panose="020B0604020202020204" pitchFamily="34" charset="0"/>
                      </a:endParaRPr>
                    </a:p>
                    <a:p>
                      <a:pPr algn="ctr"/>
                      <a:r>
                        <a:rPr lang="en-US" sz="1600" dirty="0">
                          <a:latin typeface="Arial" panose="020B0604020202020204" pitchFamily="34" charset="0"/>
                          <a:ea typeface="Tahoma" panose="020B0604030504040204" pitchFamily="34" charset="0"/>
                          <a:cs typeface="Arial" panose="020B0604020202020204" pitchFamily="34" charset="0"/>
                        </a:rPr>
                        <a:t>3b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xẻ</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thành</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nhiều</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thùy</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các</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thùy</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xẻ</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sâu</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600" b="1" dirty="0">
                          <a:latin typeface="Arial" panose="020B0604020202020204" pitchFamily="34" charset="0"/>
                          <a:ea typeface="Tahoma" panose="020B0604030504040204" pitchFamily="34" charset="0"/>
                          <a:cs typeface="Arial" panose="020B0604020202020204" pitchFamily="34"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712946">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60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xẻ</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thành</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nhiều</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thùy</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là</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những</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lá</a:t>
                      </a:r>
                      <a:r>
                        <a:rPr lang="en-US" sz="1600" baseline="0" dirty="0">
                          <a:latin typeface="Arial" panose="020B0604020202020204" pitchFamily="34" charset="0"/>
                          <a:ea typeface="Tahoma" panose="020B0604030504040204" pitchFamily="34" charset="0"/>
                          <a:cs typeface="Arial" panose="020B0604020202020204" pitchFamily="34" charset="0"/>
                        </a:rPr>
                        <a:t> con, </a:t>
                      </a:r>
                      <a:r>
                        <a:rPr lang="en-US" sz="1600" baseline="0" dirty="0" err="1">
                          <a:latin typeface="Arial" panose="020B0604020202020204" pitchFamily="34" charset="0"/>
                          <a:ea typeface="Tahoma" panose="020B0604030504040204" pitchFamily="34" charset="0"/>
                          <a:cs typeface="Arial" panose="020B0604020202020204" pitchFamily="34" charset="0"/>
                        </a:rPr>
                        <a:t>xếp</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dọc</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hai</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bên</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cuống</a:t>
                      </a:r>
                      <a:r>
                        <a:rPr lang="en-US" sz="1600" baseline="0" dirty="0">
                          <a:latin typeface="Arial" panose="020B0604020202020204" pitchFamily="34" charset="0"/>
                          <a:ea typeface="Tahoma" panose="020B0604030504040204" pitchFamily="34" charset="0"/>
                          <a:cs typeface="Arial" panose="020B0604020202020204" pitchFamily="34" charset="0"/>
                        </a:rPr>
                        <a:t> </a:t>
                      </a:r>
                      <a:r>
                        <a:rPr lang="en-US" sz="1600" baseline="0" dirty="0" err="1">
                          <a:latin typeface="Arial" panose="020B0604020202020204" pitchFamily="34" charset="0"/>
                          <a:ea typeface="Tahoma" panose="020B0604030504040204" pitchFamily="34" charset="0"/>
                          <a:cs typeface="Arial" panose="020B0604020202020204" pitchFamily="34" charset="0"/>
                        </a:rPr>
                        <a:t>lá</a:t>
                      </a:r>
                      <a:endParaRPr lang="en-US" sz="1600" dirty="0">
                        <a:latin typeface="Arial" panose="020B0604020202020204" pitchFamily="34" charset="0"/>
                        <a:ea typeface="Tahoma" panose="020B060403050404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600" b="1" dirty="0">
                          <a:latin typeface="Arial" panose="020B0604020202020204" pitchFamily="34" charset="0"/>
                          <a:ea typeface="Tahoma" panose="020B0604030504040204" pitchFamily="34" charset="0"/>
                          <a:cs typeface="Arial" panose="020B0604020202020204" pitchFamily="34"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pic>
        <p:nvPicPr>
          <p:cNvPr id="107" name="Picture 106"/>
          <p:cNvPicPr/>
          <p:nvPr/>
        </p:nvPicPr>
        <p:blipFill>
          <a:blip r:embed="rId3"/>
          <a:stretch>
            <a:fillRect/>
          </a:stretch>
        </p:blipFill>
        <p:spPr>
          <a:xfrm>
            <a:off x="2274570" y="1588294"/>
            <a:ext cx="1503998" cy="1308259"/>
          </a:xfrm>
          <a:prstGeom prst="rect">
            <a:avLst/>
          </a:prstGeom>
          <a:noFill/>
          <a:ln w="9525">
            <a:noFill/>
          </a:ln>
        </p:spPr>
      </p:pic>
      <p:pic>
        <p:nvPicPr>
          <p:cNvPr id="108" name="Picture 107"/>
          <p:cNvPicPr/>
          <p:nvPr/>
        </p:nvPicPr>
        <p:blipFill>
          <a:blip r:embed="rId4"/>
          <a:stretch>
            <a:fillRect/>
          </a:stretch>
        </p:blipFill>
        <p:spPr>
          <a:xfrm>
            <a:off x="193834" y="3398520"/>
            <a:ext cx="1792605" cy="1288733"/>
          </a:xfrm>
          <a:prstGeom prst="rect">
            <a:avLst/>
          </a:prstGeom>
          <a:noFill/>
          <a:ln w="9525">
            <a:noFill/>
          </a:ln>
        </p:spPr>
      </p:pic>
      <p:pic>
        <p:nvPicPr>
          <p:cNvPr id="109" name="Picture 108"/>
          <p:cNvPicPr/>
          <p:nvPr/>
        </p:nvPicPr>
        <p:blipFill>
          <a:blip r:embed="rId5"/>
          <a:stretch>
            <a:fillRect/>
          </a:stretch>
        </p:blipFill>
        <p:spPr>
          <a:xfrm>
            <a:off x="2316004" y="3447574"/>
            <a:ext cx="1411129" cy="1239679"/>
          </a:xfrm>
          <a:prstGeom prst="rect">
            <a:avLst/>
          </a:prstGeom>
          <a:noFill/>
          <a:ln w="9525">
            <a:noFill/>
          </a:ln>
        </p:spPr>
      </p:pic>
      <p:sp>
        <p:nvSpPr>
          <p:cNvPr id="5" name="Text Box 4"/>
          <p:cNvSpPr txBox="1"/>
          <p:nvPr/>
        </p:nvSpPr>
        <p:spPr>
          <a:xfrm>
            <a:off x="206216" y="2896553"/>
            <a:ext cx="1678305" cy="323165"/>
          </a:xfrm>
          <a:prstGeom prst="rect">
            <a:avLst/>
          </a:prstGeom>
          <a:noFill/>
        </p:spPr>
        <p:txBody>
          <a:bodyPr wrap="square" rtlCol="0">
            <a:spAutoFit/>
          </a:bodyPr>
          <a:lstStyle/>
          <a:p>
            <a:pPr algn="ctr"/>
            <a:r>
              <a:rPr lang="en-US" sz="1500" dirty="0" err="1">
                <a:solidFill>
                  <a:srgbClr val="FF0000"/>
                </a:solidFill>
                <a:latin typeface="Times New Roman" panose="02020603050405020304" pitchFamily="18" charset="0"/>
                <a:cs typeface="Times New Roman" panose="02020603050405020304" pitchFamily="18" charset="0"/>
              </a:rPr>
              <a:t>Bèo</a:t>
            </a:r>
            <a:r>
              <a:rPr lang="en-US" sz="1500" dirty="0">
                <a:solidFill>
                  <a:srgbClr val="FF0000"/>
                </a:solidFill>
                <a:latin typeface="Times New Roman" panose="02020603050405020304" pitchFamily="18" charset="0"/>
                <a:cs typeface="Times New Roman" panose="02020603050405020304" pitchFamily="18" charset="0"/>
              </a:rPr>
              <a:t> </a:t>
            </a:r>
            <a:r>
              <a:rPr lang="en-US" sz="1500" dirty="0" err="1">
                <a:solidFill>
                  <a:srgbClr val="FF0000"/>
                </a:solidFill>
                <a:latin typeface="Times New Roman" panose="02020603050405020304" pitchFamily="18" charset="0"/>
                <a:cs typeface="Times New Roman" panose="02020603050405020304" pitchFamily="18" charset="0"/>
              </a:rPr>
              <a:t>Nhật</a:t>
            </a:r>
            <a:r>
              <a:rPr lang="en-US" sz="1500" dirty="0">
                <a:solidFill>
                  <a:srgbClr val="FF0000"/>
                </a:solidFill>
                <a:latin typeface="Times New Roman" panose="02020603050405020304" pitchFamily="18" charset="0"/>
                <a:cs typeface="Times New Roman" panose="02020603050405020304" pitchFamily="18" charset="0"/>
              </a:rPr>
              <a:t> </a:t>
            </a:r>
            <a:r>
              <a:rPr lang="en-US" sz="1500" dirty="0" err="1">
                <a:solidFill>
                  <a:srgbClr val="FF0000"/>
                </a:solidFill>
                <a:latin typeface="Times New Roman" panose="02020603050405020304" pitchFamily="18" charset="0"/>
                <a:cs typeface="Times New Roman" panose="02020603050405020304" pitchFamily="18" charset="0"/>
              </a:rPr>
              <a:t>bản</a:t>
            </a:r>
            <a:endParaRPr lang="en-US" sz="1500"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2310289" y="2896553"/>
            <a:ext cx="1426845" cy="323165"/>
          </a:xfrm>
          <a:prstGeom prst="rect">
            <a:avLst/>
          </a:prstGeom>
          <a:noFill/>
        </p:spPr>
        <p:txBody>
          <a:bodyPr wrap="square" rtlCol="0">
            <a:spAutoFit/>
          </a:bodyPr>
          <a:lstStyle/>
          <a:p>
            <a:pPr algn="ctr"/>
            <a:r>
              <a:rPr lang="en-US" sz="1500" dirty="0" err="1">
                <a:solidFill>
                  <a:srgbClr val="FF0000"/>
                </a:solidFill>
                <a:latin typeface="Times New Roman" panose="02020603050405020304" pitchFamily="18" charset="0"/>
                <a:cs typeface="Times New Roman" panose="02020603050405020304" pitchFamily="18" charset="0"/>
              </a:rPr>
              <a:t>Cây</a:t>
            </a:r>
            <a:r>
              <a:rPr lang="en-US" sz="1500" dirty="0">
                <a:solidFill>
                  <a:srgbClr val="FF0000"/>
                </a:solidFill>
                <a:latin typeface="Times New Roman" panose="02020603050405020304" pitchFamily="18" charset="0"/>
                <a:cs typeface="Times New Roman" panose="02020603050405020304" pitchFamily="18" charset="0"/>
              </a:rPr>
              <a:t> </a:t>
            </a:r>
            <a:r>
              <a:rPr lang="en-US" sz="1500" dirty="0" err="1">
                <a:solidFill>
                  <a:srgbClr val="FF0000"/>
                </a:solidFill>
                <a:latin typeface="Times New Roman" panose="02020603050405020304" pitchFamily="18" charset="0"/>
                <a:cs typeface="Times New Roman" panose="02020603050405020304" pitchFamily="18" charset="0"/>
              </a:rPr>
              <a:t>Sắn</a:t>
            </a:r>
            <a:endParaRPr lang="en-US" sz="1500" dirty="0">
              <a:solidFill>
                <a:srgbClr val="FF0000"/>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193834" y="4723448"/>
            <a:ext cx="1702594" cy="323165"/>
          </a:xfrm>
          <a:prstGeom prst="rect">
            <a:avLst/>
          </a:prstGeom>
          <a:noFill/>
        </p:spPr>
        <p:txBody>
          <a:bodyPr wrap="square" rtlCol="0">
            <a:spAutoFit/>
          </a:bodyPr>
          <a:lstStyle/>
          <a:p>
            <a:pPr algn="ctr"/>
            <a:r>
              <a:rPr lang="en-US" sz="1500" dirty="0" err="1">
                <a:solidFill>
                  <a:srgbClr val="FF0000"/>
                </a:solidFill>
                <a:latin typeface="Times New Roman" panose="02020603050405020304" pitchFamily="18" charset="0"/>
                <a:cs typeface="Times New Roman" panose="02020603050405020304" pitchFamily="18" charset="0"/>
              </a:rPr>
              <a:t>Cây</a:t>
            </a:r>
            <a:r>
              <a:rPr lang="en-US" sz="1500" dirty="0">
                <a:solidFill>
                  <a:srgbClr val="FF0000"/>
                </a:solidFill>
                <a:latin typeface="Times New Roman" panose="02020603050405020304" pitchFamily="18" charset="0"/>
                <a:cs typeface="Times New Roman" panose="02020603050405020304" pitchFamily="18" charset="0"/>
              </a:rPr>
              <a:t> </a:t>
            </a:r>
            <a:r>
              <a:rPr lang="en-US" sz="1500" dirty="0" err="1">
                <a:solidFill>
                  <a:srgbClr val="FF0000"/>
                </a:solidFill>
                <a:latin typeface="Times New Roman" panose="02020603050405020304" pitchFamily="18" charset="0"/>
                <a:cs typeface="Times New Roman" panose="02020603050405020304" pitchFamily="18" charset="0"/>
              </a:rPr>
              <a:t>ôrô</a:t>
            </a:r>
            <a:endParaRPr lang="en-US" sz="1500" dirty="0">
              <a:solidFill>
                <a:srgbClr val="FF0000"/>
              </a:solidFill>
              <a:latin typeface="Times New Roman" panose="02020603050405020304" pitchFamily="18" charset="0"/>
              <a:cs typeface="Times New Roman" panose="02020603050405020304" pitchFamily="18" charset="0"/>
            </a:endParaRPr>
          </a:p>
        </p:txBody>
      </p:sp>
      <p:sp>
        <p:nvSpPr>
          <p:cNvPr id="8" name="Text Box 7"/>
          <p:cNvSpPr txBox="1"/>
          <p:nvPr/>
        </p:nvSpPr>
        <p:spPr>
          <a:xfrm>
            <a:off x="2204562" y="4788218"/>
            <a:ext cx="1434941" cy="323165"/>
          </a:xfrm>
          <a:prstGeom prst="rect">
            <a:avLst/>
          </a:prstGeom>
          <a:noFill/>
        </p:spPr>
        <p:txBody>
          <a:bodyPr wrap="square" rtlCol="0">
            <a:spAutoFit/>
          </a:bodyPr>
          <a:lstStyle/>
          <a:p>
            <a:r>
              <a:rPr lang="en-US" sz="1500" dirty="0" err="1">
                <a:solidFill>
                  <a:srgbClr val="FF0000"/>
                </a:solidFill>
                <a:latin typeface="Times New Roman" panose="02020603050405020304" pitchFamily="18" charset="0"/>
                <a:cs typeface="Times New Roman" panose="02020603050405020304" pitchFamily="18" charset="0"/>
              </a:rPr>
              <a:t>Cây</a:t>
            </a:r>
            <a:r>
              <a:rPr lang="en-US" sz="1500" dirty="0">
                <a:solidFill>
                  <a:srgbClr val="FF0000"/>
                </a:solidFill>
                <a:latin typeface="Times New Roman" panose="02020603050405020304" pitchFamily="18" charset="0"/>
                <a:cs typeface="Times New Roman" panose="02020603050405020304" pitchFamily="18" charset="0"/>
              </a:rPr>
              <a:t> </a:t>
            </a:r>
            <a:r>
              <a:rPr lang="en-US" sz="1500" dirty="0" err="1">
                <a:solidFill>
                  <a:srgbClr val="FF0000"/>
                </a:solidFill>
                <a:latin typeface="Times New Roman" panose="02020603050405020304" pitchFamily="18" charset="0"/>
                <a:cs typeface="Times New Roman" panose="02020603050405020304" pitchFamily="18" charset="0"/>
              </a:rPr>
              <a:t>hoa</a:t>
            </a:r>
            <a:r>
              <a:rPr lang="en-US" sz="1500" dirty="0">
                <a:solidFill>
                  <a:srgbClr val="FF0000"/>
                </a:solidFill>
                <a:latin typeface="Times New Roman" panose="02020603050405020304" pitchFamily="18" charset="0"/>
                <a:cs typeface="Times New Roman" panose="02020603050405020304" pitchFamily="18" charset="0"/>
              </a:rPr>
              <a:t> </a:t>
            </a:r>
            <a:r>
              <a:rPr lang="en-US" sz="1500" dirty="0" err="1">
                <a:solidFill>
                  <a:srgbClr val="FF0000"/>
                </a:solidFill>
                <a:latin typeface="Times New Roman" panose="02020603050405020304" pitchFamily="18" charset="0"/>
                <a:cs typeface="Times New Roman" panose="02020603050405020304" pitchFamily="18" charset="0"/>
              </a:rPr>
              <a:t>hồng</a:t>
            </a:r>
            <a:endParaRPr lang="en-US" sz="1500" dirty="0">
              <a:solidFill>
                <a:srgbClr val="FF0000"/>
              </a:solidFill>
              <a:latin typeface="Times New Roman" panose="02020603050405020304" pitchFamily="18" charset="0"/>
              <a:cs typeface="Times New Roman" panose="02020603050405020304" pitchFamily="18" charset="0"/>
            </a:endParaRPr>
          </a:p>
        </p:txBody>
      </p:sp>
      <p:sp>
        <p:nvSpPr>
          <p:cNvPr id="9" name="Text Box 8"/>
          <p:cNvSpPr txBox="1"/>
          <p:nvPr/>
        </p:nvSpPr>
        <p:spPr>
          <a:xfrm>
            <a:off x="0" y="19794"/>
            <a:ext cx="8746808" cy="1001941"/>
          </a:xfrm>
          <a:prstGeom prst="rect">
            <a:avLst/>
          </a:prstGeom>
          <a:noFill/>
        </p:spPr>
        <p:txBody>
          <a:bodyPr wrap="square" rtlCol="0">
            <a:spAutoFit/>
          </a:bodyPr>
          <a:lstStyle/>
          <a:p>
            <a:pPr>
              <a:lnSpc>
                <a:spcPct val="150000"/>
              </a:lnSpc>
            </a:pP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Hãy</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hoàn</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thiện</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khóa</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lưỡng</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phân</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Bảng</a:t>
            </a:r>
            <a:r>
              <a:rPr lang="en-US" sz="2100" b="1" dirty="0">
                <a:solidFill>
                  <a:srgbClr val="FF0000"/>
                </a:solidFill>
                <a:latin typeface="Arial" panose="020B0604020202020204" pitchFamily="34" charset="0"/>
                <a:cs typeface="Arial" panose="020B0604020202020204" pitchFamily="34" charset="0"/>
              </a:rPr>
              <a:t> 15.2) </a:t>
            </a:r>
            <a:r>
              <a:rPr lang="en-US" sz="2100" b="1" dirty="0" err="1">
                <a:solidFill>
                  <a:srgbClr val="FF0000"/>
                </a:solidFill>
                <a:latin typeface="Arial" panose="020B0604020202020204" pitchFamily="34" charset="0"/>
                <a:cs typeface="Arial" panose="020B0604020202020204" pitchFamily="34" charset="0"/>
              </a:rPr>
              <a:t>để</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xác</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định</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tên</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mỗi</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loài</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cây</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dựa</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vào</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đặc</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điểm</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lá</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cây</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trong</a:t>
            </a:r>
            <a:r>
              <a:rPr lang="en-US" sz="2100" b="1" dirty="0">
                <a:solidFill>
                  <a:srgbClr val="FF0000"/>
                </a:solidFill>
                <a:latin typeface="Arial" panose="020B0604020202020204" pitchFamily="34" charset="0"/>
                <a:cs typeface="Arial" panose="020B0604020202020204" pitchFamily="34" charset="0"/>
              </a:rPr>
              <a:t> </a:t>
            </a:r>
            <a:r>
              <a:rPr lang="en-US" sz="2100" b="1" dirty="0" err="1">
                <a:solidFill>
                  <a:srgbClr val="FF0000"/>
                </a:solidFill>
                <a:latin typeface="Arial" panose="020B0604020202020204" pitchFamily="34" charset="0"/>
                <a:cs typeface="Arial" panose="020B0604020202020204" pitchFamily="34" charset="0"/>
              </a:rPr>
              <a:t>hình</a:t>
            </a:r>
            <a:r>
              <a:rPr lang="en-US" sz="2100" b="1" dirty="0">
                <a:solidFill>
                  <a:srgbClr val="FF0000"/>
                </a:solidFill>
                <a:latin typeface="Arial" panose="020B0604020202020204" pitchFamily="34" charset="0"/>
                <a:cs typeface="Arial" panose="020B0604020202020204" pitchFamily="34" charset="0"/>
              </a:rPr>
              <a:t> 15.3</a:t>
            </a:r>
          </a:p>
        </p:txBody>
      </p:sp>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21072831"/>
              </p:ext>
            </p:extLst>
          </p:nvPr>
        </p:nvGraphicFramePr>
        <p:xfrm>
          <a:off x="129301" y="321912"/>
          <a:ext cx="8885397" cy="4194334"/>
        </p:xfrm>
        <a:graphic>
          <a:graphicData uri="http://schemas.openxmlformats.org/drawingml/2006/table">
            <a:tbl>
              <a:tblPr firstRow="1" bandRow="1">
                <a:tableStyleId>{5C22544A-7EE6-4342-B048-85BDC9FD1C3A}</a:tableStyleId>
              </a:tblPr>
              <a:tblGrid>
                <a:gridCol w="1604010">
                  <a:extLst>
                    <a:ext uri="{9D8B030D-6E8A-4147-A177-3AD203B41FA5}">
                      <a16:colId xmlns:a16="http://schemas.microsoft.com/office/drawing/2014/main" val="20000"/>
                    </a:ext>
                  </a:extLst>
                </a:gridCol>
                <a:gridCol w="4319588">
                  <a:extLst>
                    <a:ext uri="{9D8B030D-6E8A-4147-A177-3AD203B41FA5}">
                      <a16:colId xmlns:a16="http://schemas.microsoft.com/office/drawing/2014/main" val="20001"/>
                    </a:ext>
                  </a:extLst>
                </a:gridCol>
                <a:gridCol w="2961799">
                  <a:extLst>
                    <a:ext uri="{9D8B030D-6E8A-4147-A177-3AD203B41FA5}">
                      <a16:colId xmlns:a16="http://schemas.microsoft.com/office/drawing/2014/main" val="20002"/>
                    </a:ext>
                  </a:extLst>
                </a:gridCol>
              </a:tblGrid>
              <a:tr h="380048">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Các</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bước</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Đặc</a:t>
                      </a:r>
                      <a:r>
                        <a:rPr lang="en-US" sz="1800" dirty="0">
                          <a:latin typeface="Tahoma" panose="020B0604030504040204" pitchFamily="34" charset="0"/>
                          <a:ea typeface="Tahoma" panose="020B0604030504040204" pitchFamily="34" charset="0"/>
                          <a:cs typeface="Tahoma" panose="020B0604030504040204" pitchFamily="34" charset="0"/>
                        </a:rPr>
                        <a:t> </a:t>
                      </a:r>
                      <a:r>
                        <a:rPr lang="en-US" sz="1800" dirty="0" err="1">
                          <a:latin typeface="Tahoma" panose="020B0604030504040204" pitchFamily="34" charset="0"/>
                          <a:ea typeface="Tahoma" panose="020B0604030504040204" pitchFamily="34" charset="0"/>
                          <a:cs typeface="Tahoma" panose="020B0604030504040204" pitchFamily="34" charset="0"/>
                        </a:rPr>
                        <a:t>điểm</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Tên</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cây</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60070">
                <a:tc rowSpan="2">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1a</a:t>
                      </a:r>
                    </a:p>
                    <a:p>
                      <a:pPr algn="ctr"/>
                      <a:endParaRPr lang="en-US" sz="1800" dirty="0">
                        <a:latin typeface="Tahoma" panose="020B0604030504040204" pitchFamily="34" charset="0"/>
                        <a:ea typeface="Tahoma" panose="020B0604030504040204" pitchFamily="34" charset="0"/>
                        <a:cs typeface="Tahoma" panose="020B0604030504040204" pitchFamily="34" charset="0"/>
                      </a:endParaRPr>
                    </a:p>
                    <a:p>
                      <a:pPr algn="ctr"/>
                      <a:r>
                        <a:rPr lang="en-US" sz="1800" dirty="0">
                          <a:latin typeface="Tahoma" panose="020B0604030504040204" pitchFamily="34" charset="0"/>
                          <a:ea typeface="Tahoma" panose="020B0604030504040204" pitchFamily="34" charset="0"/>
                          <a:cs typeface="Tahoma" panose="020B0604030504040204" pitchFamily="34" charset="0"/>
                        </a:rPr>
                        <a:t>1b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không</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xẻ</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thành</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nhiều</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thùy</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Đi</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tới</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bước</a:t>
                      </a:r>
                      <a:r>
                        <a:rPr lang="en-US" sz="1800" baseline="0" dirty="0">
                          <a:latin typeface="Tahoma" panose="020B0604030504040204" pitchFamily="34" charset="0"/>
                          <a:ea typeface="Tahoma" panose="020B0604030504040204" pitchFamily="34" charset="0"/>
                          <a:cs typeface="Tahoma" panose="020B0604030504040204" pitchFamily="34" charset="0"/>
                        </a:rPr>
                        <a:t> 2</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9601">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xẻ</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thành</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nhiều</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thùy</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hoặc</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xẻ</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thành</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con</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err="1">
                          <a:latin typeface="Tahoma" panose="020B0604030504040204" pitchFamily="34" charset="0"/>
                          <a:ea typeface="Tahoma" panose="020B0604030504040204" pitchFamily="34" charset="0"/>
                          <a:cs typeface="Tahoma" panose="020B0604030504040204" pitchFamily="34" charset="0"/>
                        </a:rPr>
                        <a:t>Đi</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tới</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bước</a:t>
                      </a:r>
                      <a:r>
                        <a:rPr lang="en-US" sz="1800" baseline="0" dirty="0">
                          <a:latin typeface="Tahoma" panose="020B0604030504040204" pitchFamily="34" charset="0"/>
                          <a:ea typeface="Tahoma" panose="020B0604030504040204" pitchFamily="34" charset="0"/>
                          <a:cs typeface="Tahoma" panose="020B0604030504040204" pitchFamily="34" charset="0"/>
                        </a:rPr>
                        <a:t> 3</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60546">
                <a:tc rowSpan="2">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2a</a:t>
                      </a:r>
                    </a:p>
                    <a:p>
                      <a:pPr algn="ctr"/>
                      <a:endParaRPr lang="en-US" sz="1800" dirty="0">
                        <a:latin typeface="Tahoma" panose="020B0604030504040204" pitchFamily="34" charset="0"/>
                        <a:ea typeface="Tahoma" panose="020B0604030504040204" pitchFamily="34" charset="0"/>
                        <a:cs typeface="Tahoma" panose="020B0604030504040204" pitchFamily="34" charset="0"/>
                      </a:endParaRPr>
                    </a:p>
                    <a:p>
                      <a:pPr algn="ctr"/>
                      <a:r>
                        <a:rPr lang="en-US" sz="1800" dirty="0">
                          <a:latin typeface="Tahoma" panose="020B0604030504040204" pitchFamily="34" charset="0"/>
                          <a:ea typeface="Tahoma" panose="020B0604030504040204" pitchFamily="34" charset="0"/>
                          <a:cs typeface="Tahoma" panose="020B0604030504040204" pitchFamily="34" charset="0"/>
                        </a:rPr>
                        <a:t>2b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có</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mép</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nhẵn</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59594">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có</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mép</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răng</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cưa</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latin typeface="Tahoma" panose="020B0604030504040204" pitchFamily="34" charset="0"/>
                          <a:ea typeface="Tahoma" panose="020B0604030504040204" pitchFamily="34" charset="0"/>
                          <a:cs typeface="Tahoma" panose="020B0604030504040204" pitchFamily="34"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619601">
                <a:tc rowSpan="2">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3a</a:t>
                      </a:r>
                    </a:p>
                    <a:p>
                      <a:pPr algn="ctr"/>
                      <a:endParaRPr lang="en-US" sz="1800" dirty="0">
                        <a:latin typeface="Tahoma" panose="020B0604030504040204" pitchFamily="34" charset="0"/>
                        <a:ea typeface="Tahoma" panose="020B0604030504040204" pitchFamily="34" charset="0"/>
                        <a:cs typeface="Tahoma" panose="020B0604030504040204" pitchFamily="34" charset="0"/>
                      </a:endParaRPr>
                    </a:p>
                    <a:p>
                      <a:pPr algn="ctr"/>
                      <a:endParaRPr lang="en-US" sz="1800" dirty="0">
                        <a:latin typeface="Tahoma" panose="020B0604030504040204" pitchFamily="34" charset="0"/>
                        <a:ea typeface="Tahoma" panose="020B0604030504040204" pitchFamily="34" charset="0"/>
                        <a:cs typeface="Tahoma" panose="020B0604030504040204" pitchFamily="34" charset="0"/>
                      </a:endParaRPr>
                    </a:p>
                    <a:p>
                      <a:pPr algn="ctr"/>
                      <a:r>
                        <a:rPr lang="en-US" sz="1800" dirty="0">
                          <a:latin typeface="Tahoma" panose="020B0604030504040204" pitchFamily="34" charset="0"/>
                          <a:ea typeface="Tahoma" panose="020B0604030504040204" pitchFamily="34" charset="0"/>
                          <a:cs typeface="Tahoma" panose="020B0604030504040204" pitchFamily="34" charset="0"/>
                        </a:rPr>
                        <a:t>3b</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xẻ</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thành</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nhiều</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thùy</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các</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thùy</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xẻ</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sâu</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latin typeface="Tahoma" panose="020B0604030504040204" pitchFamily="34" charset="0"/>
                          <a:ea typeface="Tahoma" panose="020B0604030504040204" pitchFamily="34" charset="0"/>
                          <a:cs typeface="Tahoma" panose="020B0604030504040204" pitchFamily="34"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94874">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180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xẻ</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thành</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nhiều</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thùy</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là</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những</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lá</a:t>
                      </a:r>
                      <a:r>
                        <a:rPr lang="en-US" sz="1800" baseline="0" dirty="0">
                          <a:latin typeface="Tahoma" panose="020B0604030504040204" pitchFamily="34" charset="0"/>
                          <a:ea typeface="Tahoma" panose="020B0604030504040204" pitchFamily="34" charset="0"/>
                          <a:cs typeface="Tahoma" panose="020B0604030504040204" pitchFamily="34" charset="0"/>
                        </a:rPr>
                        <a:t> con, </a:t>
                      </a:r>
                      <a:r>
                        <a:rPr lang="en-US" sz="1800" baseline="0" dirty="0" err="1">
                          <a:latin typeface="Tahoma" panose="020B0604030504040204" pitchFamily="34" charset="0"/>
                          <a:ea typeface="Tahoma" panose="020B0604030504040204" pitchFamily="34" charset="0"/>
                          <a:cs typeface="Tahoma" panose="020B0604030504040204" pitchFamily="34" charset="0"/>
                        </a:rPr>
                        <a:t>xếp</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dọc</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hai</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bên</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cuống</a:t>
                      </a:r>
                      <a:r>
                        <a:rPr lang="en-US" sz="1800" baseline="0" dirty="0">
                          <a:latin typeface="Tahoma" panose="020B0604030504040204" pitchFamily="34" charset="0"/>
                          <a:ea typeface="Tahoma" panose="020B0604030504040204" pitchFamily="34" charset="0"/>
                          <a:cs typeface="Tahoma" panose="020B0604030504040204" pitchFamily="34" charset="0"/>
                        </a:rPr>
                        <a:t> </a:t>
                      </a:r>
                      <a:r>
                        <a:rPr lang="en-US" sz="1800" baseline="0" dirty="0" err="1">
                          <a:latin typeface="Tahoma" panose="020B0604030504040204" pitchFamily="34" charset="0"/>
                          <a:ea typeface="Tahoma" panose="020B0604030504040204" pitchFamily="34" charset="0"/>
                          <a:cs typeface="Tahoma" panose="020B0604030504040204" pitchFamily="34" charset="0"/>
                        </a:rPr>
                        <a:t>lá</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2400" b="1" dirty="0">
                          <a:latin typeface="Tahoma" panose="020B0604030504040204" pitchFamily="34" charset="0"/>
                          <a:ea typeface="Tahoma" panose="020B0604030504040204" pitchFamily="34" charset="0"/>
                          <a:cs typeface="Tahoma" panose="020B0604030504040204" pitchFamily="34" charset="0"/>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8" name="TextBox 7"/>
          <p:cNvSpPr txBox="1"/>
          <p:nvPr/>
        </p:nvSpPr>
        <p:spPr>
          <a:xfrm>
            <a:off x="6215608" y="1971922"/>
            <a:ext cx="2027144" cy="369332"/>
          </a:xfrm>
          <a:prstGeom prst="rect">
            <a:avLst/>
          </a:prstGeom>
          <a:solidFill>
            <a:schemeClr val="bg1"/>
          </a:solidFill>
        </p:spPr>
        <p:txBody>
          <a:bodyPr wrap="square" rtlCol="0">
            <a:spAutoFit/>
          </a:bodyPr>
          <a:lstStyle/>
          <a:p>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Lá</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cây</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lục</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bình</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6215606" y="2567086"/>
            <a:ext cx="2027144" cy="369332"/>
          </a:xfrm>
          <a:prstGeom prst="rect">
            <a:avLst/>
          </a:prstGeom>
          <a:solidFill>
            <a:schemeClr val="bg1"/>
          </a:solidFill>
        </p:spPr>
        <p:txBody>
          <a:bodyPr wrap="square" rtlCol="0">
            <a:spAutoFit/>
          </a:bodyPr>
          <a:lstStyle/>
          <a:p>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Lá</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cây</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ô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rô</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6215606" y="3144274"/>
            <a:ext cx="2027144" cy="369332"/>
          </a:xfrm>
          <a:prstGeom prst="rect">
            <a:avLst/>
          </a:prstGeom>
          <a:solidFill>
            <a:schemeClr val="bg1"/>
          </a:solidFill>
        </p:spPr>
        <p:txBody>
          <a:bodyPr wrap="square" rtlCol="0">
            <a:spAutoFit/>
          </a:bodyPr>
          <a:lstStyle/>
          <a:p>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Lá</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cây</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sắn</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06" name="Picture 105"/>
          <p:cNvPicPr/>
          <p:nvPr/>
        </p:nvPicPr>
        <p:blipFill>
          <a:blip r:embed="rId2"/>
          <a:stretch>
            <a:fillRect/>
          </a:stretch>
        </p:blipFill>
        <p:spPr>
          <a:xfrm>
            <a:off x="8242696" y="1871153"/>
            <a:ext cx="705326" cy="518872"/>
          </a:xfrm>
          <a:prstGeom prst="rect">
            <a:avLst/>
          </a:prstGeom>
          <a:noFill/>
          <a:ln w="9525">
            <a:noFill/>
          </a:ln>
        </p:spPr>
      </p:pic>
      <p:sp>
        <p:nvSpPr>
          <p:cNvPr id="11" name="TextBox 10"/>
          <p:cNvSpPr txBox="1"/>
          <p:nvPr/>
        </p:nvSpPr>
        <p:spPr>
          <a:xfrm>
            <a:off x="6127304" y="3924267"/>
            <a:ext cx="2203748" cy="369332"/>
          </a:xfrm>
          <a:prstGeom prst="rect">
            <a:avLst/>
          </a:prstGeom>
          <a:solidFill>
            <a:schemeClr val="bg1"/>
          </a:solidFill>
        </p:spPr>
        <p:txBody>
          <a:bodyPr wrap="square" rtlCol="0">
            <a:spAutoFit/>
          </a:bodyPr>
          <a:lstStyle/>
          <a:p>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Lá</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cây</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hoa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hồng</a:t>
            </a:r>
            <a:endParaRPr lang="en-US"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08" name="Picture 107"/>
          <p:cNvPicPr/>
          <p:nvPr/>
        </p:nvPicPr>
        <p:blipFill>
          <a:blip r:embed="rId3"/>
          <a:stretch>
            <a:fillRect/>
          </a:stretch>
        </p:blipFill>
        <p:spPr>
          <a:xfrm>
            <a:off x="8105544" y="2564029"/>
            <a:ext cx="698659" cy="406241"/>
          </a:xfrm>
          <a:prstGeom prst="rect">
            <a:avLst/>
          </a:prstGeom>
          <a:noFill/>
          <a:ln w="9525">
            <a:noFill/>
          </a:ln>
        </p:spPr>
      </p:pic>
      <p:pic>
        <p:nvPicPr>
          <p:cNvPr id="107" name="Picture 106"/>
          <p:cNvPicPr/>
          <p:nvPr/>
        </p:nvPicPr>
        <p:blipFill>
          <a:blip r:embed="rId4"/>
          <a:stretch>
            <a:fillRect/>
          </a:stretch>
        </p:blipFill>
        <p:spPr>
          <a:xfrm>
            <a:off x="8230313" y="3086713"/>
            <a:ext cx="717709" cy="400526"/>
          </a:xfrm>
          <a:prstGeom prst="rect">
            <a:avLst/>
          </a:prstGeom>
          <a:noFill/>
          <a:ln w="9525">
            <a:noFill/>
          </a:ln>
        </p:spPr>
      </p:pic>
      <p:pic>
        <p:nvPicPr>
          <p:cNvPr id="109" name="Picture 108"/>
          <p:cNvPicPr/>
          <p:nvPr/>
        </p:nvPicPr>
        <p:blipFill>
          <a:blip r:embed="rId5"/>
          <a:stretch>
            <a:fillRect/>
          </a:stretch>
        </p:blipFill>
        <p:spPr>
          <a:xfrm>
            <a:off x="8320775" y="3924267"/>
            <a:ext cx="681990" cy="4857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2000" fill="hold">
                                          <p:stCondLst>
                                            <p:cond delay="0"/>
                                          </p:stCondLst>
                                        </p:cTn>
                                        <p:tgtEl>
                                          <p:spTgt spid="8"/>
                                        </p:tgtEl>
                                        <p:attrNameLst>
                                          <p:attrName>style.visibility</p:attrName>
                                        </p:attrNameLst>
                                      </p:cBhvr>
                                      <p:to>
                                        <p:strVal val="visible"/>
                                      </p:to>
                                    </p:set>
                                    <p:animEffect transition="in" filter="blinds(horizontal)">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linds(horizont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75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blinds(horizontal)">
                                      <p:cBhvr>
                                        <p:cTn id="22" dur="500"/>
                                        <p:tgtEl>
                                          <p:spTgt spid="10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75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blinds(horizontal)">
                                      <p:cBhvr>
                                        <p:cTn id="32" dur="500"/>
                                        <p:tgtEl>
                                          <p:spTgt spid="10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75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blinds(horizontal)">
                                      <p:cBhvr>
                                        <p:cTn id="42"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10" grpId="0" bldLvl="0" animBg="1"/>
      <p:bldP spid="11"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Picture 105"/>
          <p:cNvPicPr/>
          <p:nvPr/>
        </p:nvPicPr>
        <p:blipFill>
          <a:blip r:embed="rId2"/>
          <a:stretch>
            <a:fillRect/>
          </a:stretch>
        </p:blipFill>
        <p:spPr>
          <a:xfrm>
            <a:off x="919639" y="3516630"/>
            <a:ext cx="1381601" cy="1547813"/>
          </a:xfrm>
          <a:prstGeom prst="rect">
            <a:avLst/>
          </a:prstGeom>
          <a:noFill/>
          <a:ln w="9525">
            <a:noFill/>
          </a:ln>
        </p:spPr>
      </p:pic>
      <p:sp>
        <p:nvSpPr>
          <p:cNvPr id="4" name="Rectangle 3"/>
          <p:cNvSpPr>
            <a:spLocks noChangeArrowheads="1"/>
          </p:cNvSpPr>
          <p:nvPr/>
        </p:nvSpPr>
        <p:spPr bwMode="auto">
          <a:xfrm>
            <a:off x="2266627" y="552653"/>
            <a:ext cx="4793079" cy="403280"/>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Cây</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bèo</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cây</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sắn</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cây</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hoa</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hồng</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cây</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ô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rô</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a:spLocks noChangeArrowheads="1"/>
          </p:cNvSpPr>
          <p:nvPr/>
        </p:nvSpPr>
        <p:spPr bwMode="auto">
          <a:xfrm>
            <a:off x="1491503" y="1426233"/>
            <a:ext cx="2350559" cy="374570"/>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Lá</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không</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xẻ</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thùy</a:t>
            </a:r>
            <a:endParaRPr lang="en-US" altLang="en-US"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p:nvSpPr>
        <p:spPr bwMode="auto">
          <a:xfrm>
            <a:off x="5156974" y="1421765"/>
            <a:ext cx="3073178" cy="374570"/>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Lá</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xẻ</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thùy</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hoặc</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lá</a:t>
            </a:r>
            <a:r>
              <a:rPr lang="en-US" altLang="en-US" b="1" dirty="0">
                <a:solidFill>
                  <a:srgbClr val="000000"/>
                </a:solidFill>
                <a:latin typeface="Tahoma" panose="020B0604030504040204" pitchFamily="34" charset="0"/>
                <a:ea typeface="Tahoma" panose="020B0604030504040204" pitchFamily="34" charset="0"/>
                <a:cs typeface="Tahoma" panose="020B0604030504040204" pitchFamily="34" charset="0"/>
              </a:rPr>
              <a:t> con</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23"/>
          <p:cNvSpPr>
            <a:spLocks noChangeArrowheads="1"/>
          </p:cNvSpPr>
          <p:nvPr/>
        </p:nvSpPr>
        <p:spPr bwMode="auto">
          <a:xfrm>
            <a:off x="645319" y="2288858"/>
            <a:ext cx="1617821" cy="622459"/>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b="1">
                <a:solidFill>
                  <a:srgbClr val="000000"/>
                </a:solidFill>
                <a:latin typeface="Tahoma" panose="020B0604030504040204" pitchFamily="34" charset="0"/>
                <a:ea typeface="Tahoma" panose="020B0604030504040204" pitchFamily="34" charset="0"/>
                <a:cs typeface="Tahoma" panose="020B0604030504040204" pitchFamily="34" charset="0"/>
              </a:rPr>
              <a:t>Mép lá nhẵn</a:t>
            </a:r>
            <a:endParaRPr lang="en-US" altLang="en-US">
              <a:latin typeface="Tahoma" panose="020B0604030504040204" pitchFamily="34" charset="0"/>
              <a:ea typeface="Tahoma" panose="020B0604030504040204" pitchFamily="34" charset="0"/>
              <a:cs typeface="Tahoma" panose="020B0604030504040204" pitchFamily="34" charset="0"/>
            </a:endParaRPr>
          </a:p>
        </p:txBody>
      </p:sp>
      <p:sp>
        <p:nvSpPr>
          <p:cNvPr id="20" name="Rectangle 24"/>
          <p:cNvSpPr>
            <a:spLocks noChangeArrowheads="1"/>
          </p:cNvSpPr>
          <p:nvPr/>
        </p:nvSpPr>
        <p:spPr bwMode="auto">
          <a:xfrm>
            <a:off x="4995371" y="2196030"/>
            <a:ext cx="1257901" cy="661556"/>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b="1">
                <a:solidFill>
                  <a:srgbClr val="000000"/>
                </a:solidFill>
                <a:latin typeface="Tahoma" panose="020B0604030504040204" pitchFamily="34" charset="0"/>
                <a:ea typeface="Tahoma" panose="020B0604030504040204" pitchFamily="34" charset="0"/>
                <a:cs typeface="Tahoma" panose="020B0604030504040204" pitchFamily="34" charset="0"/>
              </a:rPr>
              <a:t>Các thùy xẻ sâu</a:t>
            </a:r>
            <a:endParaRPr lang="en-US" altLang="en-US">
              <a:latin typeface="Tahoma" panose="020B0604030504040204" pitchFamily="34" charset="0"/>
              <a:ea typeface="Tahoma" panose="020B0604030504040204" pitchFamily="34" charset="0"/>
              <a:cs typeface="Tahoma" panose="020B0604030504040204" pitchFamily="34" charset="0"/>
            </a:endParaRPr>
          </a:p>
        </p:txBody>
      </p:sp>
      <p:sp>
        <p:nvSpPr>
          <p:cNvPr id="21" name="Rectangle 25"/>
          <p:cNvSpPr>
            <a:spLocks noChangeArrowheads="1"/>
          </p:cNvSpPr>
          <p:nvPr/>
        </p:nvSpPr>
        <p:spPr bwMode="auto">
          <a:xfrm>
            <a:off x="2667606" y="2257589"/>
            <a:ext cx="1923454" cy="58701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b="1" dirty="0" err="1">
                <a:solidFill>
                  <a:srgbClr val="00B050"/>
                </a:solidFill>
                <a:latin typeface="Tahoma" panose="020B0604030504040204" pitchFamily="34" charset="0"/>
                <a:ea typeface="Tahoma" panose="020B0604030504040204" pitchFamily="34" charset="0"/>
                <a:cs typeface="Tahoma" panose="020B0604030504040204" pitchFamily="34" charset="0"/>
              </a:rPr>
              <a:t>Mép</a:t>
            </a:r>
            <a:r>
              <a:rPr lang="en-US" altLang="en-US"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B050"/>
                </a:solidFill>
                <a:latin typeface="Tahoma" panose="020B0604030504040204" pitchFamily="34" charset="0"/>
                <a:ea typeface="Tahoma" panose="020B0604030504040204" pitchFamily="34" charset="0"/>
                <a:cs typeface="Tahoma" panose="020B0604030504040204" pitchFamily="34" charset="0"/>
              </a:rPr>
              <a:t>lá</a:t>
            </a:r>
            <a:r>
              <a:rPr lang="en-US" altLang="en-US"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B050"/>
                </a:solidFill>
                <a:latin typeface="Tahoma" panose="020B0604030504040204" pitchFamily="34" charset="0"/>
                <a:ea typeface="Tahoma" panose="020B0604030504040204" pitchFamily="34" charset="0"/>
                <a:cs typeface="Tahoma" panose="020B0604030504040204" pitchFamily="34" charset="0"/>
              </a:rPr>
              <a:t>có</a:t>
            </a:r>
            <a:r>
              <a:rPr lang="en-US" altLang="en-US"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B050"/>
                </a:solidFill>
                <a:latin typeface="Tahoma" panose="020B0604030504040204" pitchFamily="34" charset="0"/>
                <a:ea typeface="Tahoma" panose="020B0604030504040204" pitchFamily="34" charset="0"/>
                <a:cs typeface="Tahoma" panose="020B0604030504040204" pitchFamily="34" charset="0"/>
              </a:rPr>
              <a:t>nhiều</a:t>
            </a:r>
            <a:r>
              <a:rPr lang="en-US" altLang="en-US"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B050"/>
                </a:solidFill>
                <a:latin typeface="Tahoma" panose="020B0604030504040204" pitchFamily="34" charset="0"/>
                <a:ea typeface="Tahoma" panose="020B0604030504040204" pitchFamily="34" charset="0"/>
                <a:cs typeface="Tahoma" panose="020B0604030504040204" pitchFamily="34" charset="0"/>
              </a:rPr>
              <a:t>răng</a:t>
            </a:r>
            <a:r>
              <a:rPr lang="en-US" altLang="en-US"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B050"/>
                </a:solidFill>
                <a:latin typeface="Tahoma" panose="020B0604030504040204" pitchFamily="34" charset="0"/>
                <a:ea typeface="Tahoma" panose="020B0604030504040204" pitchFamily="34" charset="0"/>
                <a:cs typeface="Tahoma" panose="020B0604030504040204" pitchFamily="34" charset="0"/>
              </a:rPr>
              <a:t>cưa</a:t>
            </a:r>
            <a:endParaRPr lang="en-US" altLang="en-US"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6"/>
          <p:cNvSpPr>
            <a:spLocks noChangeArrowheads="1"/>
          </p:cNvSpPr>
          <p:nvPr/>
        </p:nvSpPr>
        <p:spPr bwMode="auto">
          <a:xfrm>
            <a:off x="6453119" y="2183626"/>
            <a:ext cx="2518950" cy="661556"/>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Có</a:t>
            </a:r>
            <a:r>
              <a:rPr lang="en-US" alt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nhiều</a:t>
            </a:r>
            <a:r>
              <a:rPr lang="en-US" alt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lá</a:t>
            </a:r>
            <a:r>
              <a:rPr lang="en-US" altLang="en-US" b="1" dirty="0">
                <a:solidFill>
                  <a:srgbClr val="0070C0"/>
                </a:solidFill>
                <a:latin typeface="Tahoma" panose="020B0604030504040204" pitchFamily="34" charset="0"/>
                <a:ea typeface="Tahoma" panose="020B0604030504040204" pitchFamily="34" charset="0"/>
                <a:cs typeface="Tahoma" panose="020B0604030504040204" pitchFamily="34" charset="0"/>
              </a:rPr>
              <a:t> con </a:t>
            </a:r>
            <a:r>
              <a:rPr lang="en-US" alt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xếp</a:t>
            </a:r>
            <a:r>
              <a:rPr lang="en-US" alt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dọc</a:t>
            </a:r>
            <a:r>
              <a:rPr lang="en-US" altLang="en-US" b="1" dirty="0">
                <a:solidFill>
                  <a:srgbClr val="0070C0"/>
                </a:solidFill>
                <a:latin typeface="Tahoma" panose="020B0604030504040204" pitchFamily="34" charset="0"/>
                <a:ea typeface="Tahoma" panose="020B0604030504040204" pitchFamily="34" charset="0"/>
                <a:cs typeface="Tahoma" panose="020B0604030504040204" pitchFamily="34" charset="0"/>
              </a:rPr>
              <a:t> 2 </a:t>
            </a:r>
            <a:r>
              <a:rPr lang="en-US" alt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bên</a:t>
            </a:r>
            <a:r>
              <a:rPr lang="en-US" alt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cuống</a:t>
            </a:r>
            <a:r>
              <a:rPr lang="en-US" altLang="en-US"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lá</a:t>
            </a:r>
            <a:endParaRPr lang="en-US" alt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Arrow Connector 22"/>
          <p:cNvCxnSpPr/>
          <p:nvPr/>
        </p:nvCxnSpPr>
        <p:spPr>
          <a:xfrm flipH="1">
            <a:off x="1604486" y="2906078"/>
            <a:ext cx="5715" cy="2952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872889" y="2857501"/>
            <a:ext cx="6191" cy="40052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798344" y="2873693"/>
            <a:ext cx="6668" cy="3790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801139" y="2873533"/>
            <a:ext cx="7739" cy="343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32"/>
          <p:cNvSpPr>
            <a:spLocks noChangeArrowheads="1"/>
          </p:cNvSpPr>
          <p:nvPr/>
        </p:nvSpPr>
        <p:spPr bwMode="auto">
          <a:xfrm>
            <a:off x="500907" y="3237438"/>
            <a:ext cx="8643095"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spAutoFit/>
          </a:bodyPr>
          <a:lstStyle>
            <a:lvl1pPr eaLnBrk="0" fontAlgn="base" hangingPunct="0">
              <a:spcBef>
                <a:spcPct val="0"/>
              </a:spcBef>
              <a:spcAft>
                <a:spcPct val="0"/>
              </a:spcAft>
              <a:tabLst>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Lst>
              <a:defRPr>
                <a:solidFill>
                  <a:schemeClr val="tx1"/>
                </a:solidFill>
                <a:latin typeface="Arial" panose="020B0604020202020204" pitchFamily="34" charset="0"/>
              </a:defRPr>
            </a:lvl9pPr>
          </a:lstStyle>
          <a:p>
            <a:pPr defTabSz="685800">
              <a:tabLst>
                <a:tab pos="404813" algn="l"/>
              </a:tabLst>
            </a:pP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Cây</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bèo</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lục</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bình</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Cây</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ô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rô</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Cây</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sắn</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Cây</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hoa</a:t>
            </a:r>
            <a:r>
              <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hồng</a:t>
            </a:r>
            <a:endParaRPr lang="en-US" alt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84" name="Group 83"/>
          <p:cNvGrpSpPr/>
          <p:nvPr/>
        </p:nvGrpSpPr>
        <p:grpSpPr>
          <a:xfrm>
            <a:off x="2667000" y="955834"/>
            <a:ext cx="4135755" cy="465773"/>
            <a:chOff x="3539635" y="1956364"/>
            <a:chExt cx="5514655" cy="974758"/>
          </a:xfrm>
        </p:grpSpPr>
        <p:cxnSp>
          <p:nvCxnSpPr>
            <p:cNvPr id="6" name="Straight Connector 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610201" y="1877378"/>
            <a:ext cx="2190750" cy="390525"/>
            <a:chOff x="3539635" y="1956364"/>
            <a:chExt cx="5514655" cy="974758"/>
          </a:xfrm>
        </p:grpSpPr>
        <p:cxnSp>
          <p:nvCxnSpPr>
            <p:cNvPr id="86" name="Straight Connector 8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5805011" y="1793082"/>
            <a:ext cx="2067878" cy="403384"/>
            <a:chOff x="3539635" y="1956364"/>
            <a:chExt cx="5514655" cy="974758"/>
          </a:xfrm>
        </p:grpSpPr>
        <p:cxnSp>
          <p:nvCxnSpPr>
            <p:cNvPr id="91" name="Straight Connector 90"/>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8" name="Picture 107"/>
          <p:cNvPicPr/>
          <p:nvPr/>
        </p:nvPicPr>
        <p:blipFill>
          <a:blip r:embed="rId3"/>
          <a:stretch>
            <a:fillRect/>
          </a:stretch>
        </p:blipFill>
        <p:spPr>
          <a:xfrm>
            <a:off x="3209926" y="3745231"/>
            <a:ext cx="1381601" cy="1179671"/>
          </a:xfrm>
          <a:prstGeom prst="rect">
            <a:avLst/>
          </a:prstGeom>
          <a:noFill/>
          <a:ln w="9525">
            <a:noFill/>
          </a:ln>
        </p:spPr>
      </p:pic>
      <p:pic>
        <p:nvPicPr>
          <p:cNvPr id="107" name="Picture 106"/>
          <p:cNvPicPr/>
          <p:nvPr/>
        </p:nvPicPr>
        <p:blipFill>
          <a:blip r:embed="rId4"/>
          <a:stretch>
            <a:fillRect/>
          </a:stretch>
        </p:blipFill>
        <p:spPr>
          <a:xfrm>
            <a:off x="5191125" y="3725228"/>
            <a:ext cx="1611630" cy="1202055"/>
          </a:xfrm>
          <a:prstGeom prst="rect">
            <a:avLst/>
          </a:prstGeom>
          <a:noFill/>
          <a:ln w="9525">
            <a:noFill/>
          </a:ln>
        </p:spPr>
      </p:pic>
      <p:pic>
        <p:nvPicPr>
          <p:cNvPr id="109" name="Picture 108"/>
          <p:cNvPicPr/>
          <p:nvPr/>
        </p:nvPicPr>
        <p:blipFill>
          <a:blip r:embed="rId5"/>
          <a:stretch>
            <a:fillRect/>
          </a:stretch>
        </p:blipFill>
        <p:spPr>
          <a:xfrm>
            <a:off x="7402354" y="3744754"/>
            <a:ext cx="1594961" cy="12306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3">
            <a:extLst>
              <a:ext uri="{FF2B5EF4-FFF2-40B4-BE49-F238E27FC236}">
                <a16:creationId xmlns:a16="http://schemas.microsoft.com/office/drawing/2014/main" id="{FAC54C45-19DA-47A6-A7A5-43C9D75BABD8}"/>
              </a:ext>
            </a:extLst>
          </p:cNvPr>
          <p:cNvSpPr txBox="1">
            <a:spLocks noChangeArrowheads="1"/>
          </p:cNvSpPr>
          <p:nvPr/>
        </p:nvSpPr>
        <p:spPr bwMode="auto">
          <a:xfrm>
            <a:off x="111979" y="151046"/>
            <a:ext cx="8920042" cy="49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150000"/>
              </a:lnSpc>
              <a:spcBef>
                <a:spcPct val="0"/>
              </a:spcBef>
              <a:buFontTx/>
              <a:buNone/>
            </a:pPr>
            <a:r>
              <a:rPr lang="en-US" altLang="vi-VN" sz="2000" b="1" dirty="0">
                <a:solidFill>
                  <a:srgbClr val="FF0000"/>
                </a:solidFill>
                <a:latin typeface="Arial" panose="020B0604020202020204" pitchFamily="34" charset="0"/>
                <a:cs typeface="Arial" panose="020B0604020202020204" pitchFamily="34" charset="0"/>
              </a:rPr>
              <a:t>VD 1: </a:t>
            </a:r>
            <a:r>
              <a:rPr lang="en-US" altLang="vi-VN" sz="2000" b="1" dirty="0" err="1">
                <a:solidFill>
                  <a:srgbClr val="FF0000"/>
                </a:solidFill>
                <a:latin typeface="Arial" panose="020B0604020202020204" pitchFamily="34" charset="0"/>
                <a:cs typeface="Arial" panose="020B0604020202020204" pitchFamily="34" charset="0"/>
              </a:rPr>
              <a:t>Xây</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dựng</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khóa</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lưỡng</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phân</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để</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phân</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loại</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một</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số</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loài</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động</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vật</a:t>
            </a:r>
            <a:r>
              <a:rPr lang="en-US" altLang="vi-VN" sz="2000" b="1" dirty="0">
                <a:solidFill>
                  <a:srgbClr val="FF0000"/>
                </a:solidFill>
                <a:latin typeface="Arial" panose="020B0604020202020204" pitchFamily="34" charset="0"/>
                <a:cs typeface="Arial" panose="020B0604020202020204" pitchFamily="34" charset="0"/>
              </a:rPr>
              <a:t> </a:t>
            </a:r>
            <a:r>
              <a:rPr lang="en-US" altLang="vi-VN" sz="2000" b="1" dirty="0" err="1">
                <a:solidFill>
                  <a:srgbClr val="FF0000"/>
                </a:solidFill>
                <a:latin typeface="Arial" panose="020B0604020202020204" pitchFamily="34" charset="0"/>
                <a:cs typeface="Arial" panose="020B0604020202020204" pitchFamily="34" charset="0"/>
              </a:rPr>
              <a:t>sau</a:t>
            </a:r>
            <a:r>
              <a:rPr lang="en-US" altLang="vi-VN" sz="2000" b="1" dirty="0">
                <a:solidFill>
                  <a:srgbClr val="FF0000"/>
                </a:solidFill>
                <a:latin typeface="Arial" panose="020B0604020202020204" pitchFamily="34" charset="0"/>
                <a:cs typeface="Arial" panose="020B0604020202020204" pitchFamily="34" charset="0"/>
              </a:rPr>
              <a:t>: </a:t>
            </a:r>
            <a:endParaRPr lang="vi-VN" altLang="vi-VN" sz="2000" b="1" dirty="0">
              <a:solidFill>
                <a:srgbClr val="FF0000"/>
              </a:solidFill>
              <a:latin typeface="Arial" panose="020B0604020202020204" pitchFamily="34" charset="0"/>
              <a:cs typeface="Arial" panose="020B0604020202020204" pitchFamily="34" charset="0"/>
            </a:endParaRPr>
          </a:p>
        </p:txBody>
      </p:sp>
      <p:pic>
        <p:nvPicPr>
          <p:cNvPr id="12291" name="Picture 2">
            <a:extLst>
              <a:ext uri="{FF2B5EF4-FFF2-40B4-BE49-F238E27FC236}">
                <a16:creationId xmlns:a16="http://schemas.microsoft.com/office/drawing/2014/main" id="{86E3C73F-6371-4FE7-92DD-1958E3E48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535" y="1152524"/>
            <a:ext cx="1907381"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a:extLst>
              <a:ext uri="{FF2B5EF4-FFF2-40B4-BE49-F238E27FC236}">
                <a16:creationId xmlns:a16="http://schemas.microsoft.com/office/drawing/2014/main" id="{2DE493BA-EFC2-496E-BA53-7D7DBFA83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212" y="1182290"/>
            <a:ext cx="1714500" cy="146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a:extLst>
              <a:ext uri="{FF2B5EF4-FFF2-40B4-BE49-F238E27FC236}">
                <a16:creationId xmlns:a16="http://schemas.microsoft.com/office/drawing/2014/main" id="{27FFAFBA-80DD-4D47-B135-F2683B51B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509" y="3143250"/>
            <a:ext cx="188595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a:extLst>
              <a:ext uri="{FF2B5EF4-FFF2-40B4-BE49-F238E27FC236}">
                <a16:creationId xmlns:a16="http://schemas.microsoft.com/office/drawing/2014/main" id="{088BF073-9346-4868-BD3B-D5C499A0EE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8160" y="3143250"/>
            <a:ext cx="1993106"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8">
            <a:extLst>
              <a:ext uri="{FF2B5EF4-FFF2-40B4-BE49-F238E27FC236}">
                <a16:creationId xmlns:a16="http://schemas.microsoft.com/office/drawing/2014/main" id="{AFDEFFFA-16DB-4D12-8DE4-EE4F35F72B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1018" y="1076325"/>
            <a:ext cx="1993106"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9">
            <a:extLst>
              <a:ext uri="{FF2B5EF4-FFF2-40B4-BE49-F238E27FC236}">
                <a16:creationId xmlns:a16="http://schemas.microsoft.com/office/drawing/2014/main" id="{6918F6E8-F633-41D3-BD21-EA3AB8447C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5212" y="3303985"/>
            <a:ext cx="17145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barn(inVertical)">
                                      <p:cBhvr>
                                        <p:cTn id="7" dur="500"/>
                                        <p:tgtEl>
                                          <p:spTgt spid="12291"/>
                                        </p:tgtEl>
                                      </p:cBhvr>
                                    </p:animEffect>
                                  </p:childTnLst>
                                </p:cTn>
                              </p:par>
                              <p:par>
                                <p:cTn id="8" presetID="16" presetClass="entr" presetSubtype="21" fill="hold" nodeType="withEffect">
                                  <p:stCondLst>
                                    <p:cond delay="0"/>
                                  </p:stCondLst>
                                  <p:childTnLst>
                                    <p:set>
                                      <p:cBhvr>
                                        <p:cTn id="9" dur="1" fill="hold">
                                          <p:stCondLst>
                                            <p:cond delay="0"/>
                                          </p:stCondLst>
                                        </p:cTn>
                                        <p:tgtEl>
                                          <p:spTgt spid="12295"/>
                                        </p:tgtEl>
                                        <p:attrNameLst>
                                          <p:attrName>style.visibility</p:attrName>
                                        </p:attrNameLst>
                                      </p:cBhvr>
                                      <p:to>
                                        <p:strVal val="visible"/>
                                      </p:to>
                                    </p:set>
                                    <p:animEffect transition="in" filter="barn(inVertical)">
                                      <p:cBhvr>
                                        <p:cTn id="10" dur="500"/>
                                        <p:tgtEl>
                                          <p:spTgt spid="12295"/>
                                        </p:tgtEl>
                                      </p:cBhvr>
                                    </p:animEffect>
                                  </p:childTnLst>
                                </p:cTn>
                              </p:par>
                              <p:par>
                                <p:cTn id="11" presetID="16" presetClass="entr" presetSubtype="21"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barn(inVertical)">
                                      <p:cBhvr>
                                        <p:cTn id="13" dur="500"/>
                                        <p:tgtEl>
                                          <p:spTgt spid="12292"/>
                                        </p:tgtEl>
                                      </p:cBhvr>
                                    </p:animEffect>
                                  </p:childTnLst>
                                </p:cTn>
                              </p:par>
                              <p:par>
                                <p:cTn id="14" presetID="16" presetClass="entr" presetSubtype="21" fill="hold" nodeType="withEffect">
                                  <p:stCondLst>
                                    <p:cond delay="0"/>
                                  </p:stCondLst>
                                  <p:childTnLst>
                                    <p:set>
                                      <p:cBhvr>
                                        <p:cTn id="15" dur="1" fill="hold">
                                          <p:stCondLst>
                                            <p:cond delay="0"/>
                                          </p:stCondLst>
                                        </p:cTn>
                                        <p:tgtEl>
                                          <p:spTgt spid="12293"/>
                                        </p:tgtEl>
                                        <p:attrNameLst>
                                          <p:attrName>style.visibility</p:attrName>
                                        </p:attrNameLst>
                                      </p:cBhvr>
                                      <p:to>
                                        <p:strVal val="visible"/>
                                      </p:to>
                                    </p:set>
                                    <p:animEffect transition="in" filter="barn(inVertical)">
                                      <p:cBhvr>
                                        <p:cTn id="16" dur="500"/>
                                        <p:tgtEl>
                                          <p:spTgt spid="12293"/>
                                        </p:tgtEl>
                                      </p:cBhvr>
                                    </p:animEffect>
                                  </p:childTnLst>
                                </p:cTn>
                              </p:par>
                              <p:par>
                                <p:cTn id="17" presetID="16" presetClass="entr" presetSubtype="21" fill="hold" nodeType="withEffect">
                                  <p:stCondLst>
                                    <p:cond delay="0"/>
                                  </p:stCondLst>
                                  <p:childTnLst>
                                    <p:set>
                                      <p:cBhvr>
                                        <p:cTn id="18" dur="1" fill="hold">
                                          <p:stCondLst>
                                            <p:cond delay="0"/>
                                          </p:stCondLst>
                                        </p:cTn>
                                        <p:tgtEl>
                                          <p:spTgt spid="12294"/>
                                        </p:tgtEl>
                                        <p:attrNameLst>
                                          <p:attrName>style.visibility</p:attrName>
                                        </p:attrNameLst>
                                      </p:cBhvr>
                                      <p:to>
                                        <p:strVal val="visible"/>
                                      </p:to>
                                    </p:set>
                                    <p:animEffect transition="in" filter="barn(inVertical)">
                                      <p:cBhvr>
                                        <p:cTn id="19" dur="500"/>
                                        <p:tgtEl>
                                          <p:spTgt spid="12294"/>
                                        </p:tgtEl>
                                      </p:cBhvr>
                                    </p:animEffect>
                                  </p:childTnLst>
                                </p:cTn>
                              </p:par>
                              <p:par>
                                <p:cTn id="20" presetID="16" presetClass="entr" presetSubtype="21" fill="hold" nodeType="withEffect">
                                  <p:stCondLst>
                                    <p:cond delay="0"/>
                                  </p:stCondLst>
                                  <p:childTnLst>
                                    <p:set>
                                      <p:cBhvr>
                                        <p:cTn id="21" dur="1" fill="hold">
                                          <p:stCondLst>
                                            <p:cond delay="0"/>
                                          </p:stCondLst>
                                        </p:cTn>
                                        <p:tgtEl>
                                          <p:spTgt spid="12296"/>
                                        </p:tgtEl>
                                        <p:attrNameLst>
                                          <p:attrName>style.visibility</p:attrName>
                                        </p:attrNameLst>
                                      </p:cBhvr>
                                      <p:to>
                                        <p:strVal val="visible"/>
                                      </p:to>
                                    </p:set>
                                    <p:animEffect transition="in" filter="barn(inVertical)">
                                      <p:cBhvr>
                                        <p:cTn id="22" dur="500"/>
                                        <p:tgtEl>
                                          <p:spTgt spid="12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DE87E04A-58A2-43C6-8CA8-1F4733FB6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450" y="67866"/>
            <a:ext cx="1095375" cy="67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4">
            <a:extLst>
              <a:ext uri="{FF2B5EF4-FFF2-40B4-BE49-F238E27FC236}">
                <a16:creationId xmlns:a16="http://schemas.microsoft.com/office/drawing/2014/main" id="{EC99DE9C-692E-4A0F-896E-7B7084F0D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1028700" cy="72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5">
            <a:extLst>
              <a:ext uri="{FF2B5EF4-FFF2-40B4-BE49-F238E27FC236}">
                <a16:creationId xmlns:a16="http://schemas.microsoft.com/office/drawing/2014/main" id="{AB9D7E43-B5CE-4D41-9F30-6B38396B7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3450" y="45244"/>
            <a:ext cx="97155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6">
            <a:extLst>
              <a:ext uri="{FF2B5EF4-FFF2-40B4-BE49-F238E27FC236}">
                <a16:creationId xmlns:a16="http://schemas.microsoft.com/office/drawing/2014/main" id="{F1B0B0AD-1CE2-4007-B8C0-5CC779069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9300" y="57150"/>
            <a:ext cx="9144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8">
            <a:extLst>
              <a:ext uri="{FF2B5EF4-FFF2-40B4-BE49-F238E27FC236}">
                <a16:creationId xmlns:a16="http://schemas.microsoft.com/office/drawing/2014/main" id="{99614118-A97F-4F9E-AA33-B1C8AA5F1F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1750" y="67866"/>
            <a:ext cx="971550" cy="67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9">
            <a:extLst>
              <a:ext uri="{FF2B5EF4-FFF2-40B4-BE49-F238E27FC236}">
                <a16:creationId xmlns:a16="http://schemas.microsoft.com/office/drawing/2014/main" id="{7AB01FD6-EA85-433B-BF2A-A05854C83B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17860"/>
            <a:ext cx="857250" cy="706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0" name="TextBox 1">
            <a:extLst>
              <a:ext uri="{FF2B5EF4-FFF2-40B4-BE49-F238E27FC236}">
                <a16:creationId xmlns:a16="http://schemas.microsoft.com/office/drawing/2014/main" id="{1B806CB6-3C39-40FD-993E-9F729A2CE996}"/>
              </a:ext>
            </a:extLst>
          </p:cNvPr>
          <p:cNvSpPr txBox="1">
            <a:spLocks noChangeArrowheads="1"/>
          </p:cNvSpPr>
          <p:nvPr/>
        </p:nvSpPr>
        <p:spPr bwMode="auto">
          <a:xfrm>
            <a:off x="3543300" y="857250"/>
            <a:ext cx="2228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800"/>
              <a:t>Một số loài động vật</a:t>
            </a:r>
            <a:endParaRPr lang="vi-VN" altLang="vi-VN" sz="1800"/>
          </a:p>
        </p:txBody>
      </p:sp>
      <p:sp>
        <p:nvSpPr>
          <p:cNvPr id="13321" name="TextBox 5">
            <a:extLst>
              <a:ext uri="{FF2B5EF4-FFF2-40B4-BE49-F238E27FC236}">
                <a16:creationId xmlns:a16="http://schemas.microsoft.com/office/drawing/2014/main" id="{0C8FC363-B1F3-432B-866F-22F0A9F42E30}"/>
              </a:ext>
            </a:extLst>
          </p:cNvPr>
          <p:cNvSpPr txBox="1">
            <a:spLocks noChangeArrowheads="1"/>
          </p:cNvSpPr>
          <p:nvPr/>
        </p:nvSpPr>
        <p:spPr bwMode="auto">
          <a:xfrm>
            <a:off x="4457700" y="1203722"/>
            <a:ext cx="24574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350" i="1"/>
              <a:t>(Có chân hay không có chân?)</a:t>
            </a:r>
            <a:endParaRPr lang="vi-VN" altLang="vi-VN" sz="1350" i="1"/>
          </a:p>
        </p:txBody>
      </p:sp>
      <p:cxnSp>
        <p:nvCxnSpPr>
          <p:cNvPr id="14" name="Straight Arrow Connector 13">
            <a:extLst>
              <a:ext uri="{FF2B5EF4-FFF2-40B4-BE49-F238E27FC236}">
                <a16:creationId xmlns:a16="http://schemas.microsoft.com/office/drawing/2014/main" id="{53A5DE25-B2C9-43B3-9FA3-7F722BAB3FC5}"/>
              </a:ext>
            </a:extLst>
          </p:cNvPr>
          <p:cNvCxnSpPr/>
          <p:nvPr/>
        </p:nvCxnSpPr>
        <p:spPr>
          <a:xfrm>
            <a:off x="4514850" y="1200150"/>
            <a:ext cx="0" cy="3155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A7D1B1-7AFB-40B9-AF54-870A7DB9E900}"/>
              </a:ext>
            </a:extLst>
          </p:cNvPr>
          <p:cNvCxnSpPr/>
          <p:nvPr/>
        </p:nvCxnSpPr>
        <p:spPr>
          <a:xfrm>
            <a:off x="2286000" y="1543050"/>
            <a:ext cx="3943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7B21F1F-A91B-42AE-A206-24263315F7FB}"/>
              </a:ext>
            </a:extLst>
          </p:cNvPr>
          <p:cNvCxnSpPr/>
          <p:nvPr/>
        </p:nvCxnSpPr>
        <p:spPr>
          <a:xfrm>
            <a:off x="2286000" y="154305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D1559C-27AD-4D93-BF04-00E9D806E036}"/>
              </a:ext>
            </a:extLst>
          </p:cNvPr>
          <p:cNvCxnSpPr/>
          <p:nvPr/>
        </p:nvCxnSpPr>
        <p:spPr>
          <a:xfrm>
            <a:off x="6229350" y="154305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26" name="TextBox 22">
            <a:extLst>
              <a:ext uri="{FF2B5EF4-FFF2-40B4-BE49-F238E27FC236}">
                <a16:creationId xmlns:a16="http://schemas.microsoft.com/office/drawing/2014/main" id="{555E96E7-4B81-42FA-84EA-347CC2377BB9}"/>
              </a:ext>
            </a:extLst>
          </p:cNvPr>
          <p:cNvSpPr txBox="1">
            <a:spLocks noChangeArrowheads="1"/>
          </p:cNvSpPr>
          <p:nvPr/>
        </p:nvSpPr>
        <p:spPr bwMode="auto">
          <a:xfrm>
            <a:off x="1314449" y="1762959"/>
            <a:ext cx="20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b="1" dirty="0" err="1">
                <a:solidFill>
                  <a:srgbClr val="FF0000"/>
                </a:solidFill>
              </a:rPr>
              <a:t>Cơ</a:t>
            </a:r>
            <a:r>
              <a:rPr lang="en-US" altLang="vi-VN" sz="1500" b="1" dirty="0">
                <a:solidFill>
                  <a:srgbClr val="FF0000"/>
                </a:solidFill>
              </a:rPr>
              <a:t> </a:t>
            </a:r>
            <a:r>
              <a:rPr lang="en-US" altLang="vi-VN" sz="1500" b="1" dirty="0" err="1">
                <a:solidFill>
                  <a:srgbClr val="FF0000"/>
                </a:solidFill>
              </a:rPr>
              <a:t>thể</a:t>
            </a:r>
            <a:r>
              <a:rPr lang="en-US" altLang="vi-VN" sz="1500" b="1" dirty="0">
                <a:solidFill>
                  <a:srgbClr val="FF0000"/>
                </a:solidFill>
              </a:rPr>
              <a:t> </a:t>
            </a:r>
            <a:r>
              <a:rPr lang="en-US" altLang="vi-VN" sz="1500" b="1" dirty="0" err="1">
                <a:solidFill>
                  <a:srgbClr val="FF0000"/>
                </a:solidFill>
              </a:rPr>
              <a:t>không</a:t>
            </a:r>
            <a:r>
              <a:rPr lang="en-US" altLang="vi-VN" sz="1500" b="1" dirty="0">
                <a:solidFill>
                  <a:srgbClr val="FF0000"/>
                </a:solidFill>
              </a:rPr>
              <a:t> </a:t>
            </a:r>
            <a:r>
              <a:rPr lang="en-US" altLang="vi-VN" sz="1500" b="1" dirty="0" err="1">
                <a:solidFill>
                  <a:srgbClr val="FF0000"/>
                </a:solidFill>
              </a:rPr>
              <a:t>có</a:t>
            </a:r>
            <a:r>
              <a:rPr lang="en-US" altLang="vi-VN" sz="1500" b="1" dirty="0">
                <a:solidFill>
                  <a:srgbClr val="FF0000"/>
                </a:solidFill>
              </a:rPr>
              <a:t> </a:t>
            </a:r>
            <a:r>
              <a:rPr lang="en-US" altLang="vi-VN" sz="1500" b="1" dirty="0" err="1">
                <a:solidFill>
                  <a:srgbClr val="FF0000"/>
                </a:solidFill>
              </a:rPr>
              <a:t>chân</a:t>
            </a:r>
            <a:endParaRPr lang="vi-VN" altLang="vi-VN" sz="1500" b="1" dirty="0">
              <a:solidFill>
                <a:srgbClr val="FF0000"/>
              </a:solidFill>
            </a:endParaRPr>
          </a:p>
        </p:txBody>
      </p:sp>
      <p:sp>
        <p:nvSpPr>
          <p:cNvPr id="13327" name="TextBox 23">
            <a:extLst>
              <a:ext uri="{FF2B5EF4-FFF2-40B4-BE49-F238E27FC236}">
                <a16:creationId xmlns:a16="http://schemas.microsoft.com/office/drawing/2014/main" id="{FC6C14C2-1132-4EE6-8C44-F24D380832B5}"/>
              </a:ext>
            </a:extLst>
          </p:cNvPr>
          <p:cNvSpPr txBox="1">
            <a:spLocks noChangeArrowheads="1"/>
          </p:cNvSpPr>
          <p:nvPr/>
        </p:nvSpPr>
        <p:spPr bwMode="auto">
          <a:xfrm>
            <a:off x="5772150" y="1772678"/>
            <a:ext cx="15430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b="1" dirty="0" err="1"/>
              <a:t>Cơ</a:t>
            </a:r>
            <a:r>
              <a:rPr lang="en-US" altLang="vi-VN" sz="1500" b="1" dirty="0"/>
              <a:t> </a:t>
            </a:r>
            <a:r>
              <a:rPr lang="en-US" altLang="vi-VN" sz="1500" b="1" dirty="0" err="1"/>
              <a:t>thể</a:t>
            </a:r>
            <a:r>
              <a:rPr lang="en-US" altLang="vi-VN" sz="1500" b="1" dirty="0"/>
              <a:t> </a:t>
            </a:r>
            <a:r>
              <a:rPr lang="en-US" altLang="vi-VN" sz="1500" b="1" dirty="0" err="1"/>
              <a:t>có</a:t>
            </a:r>
            <a:r>
              <a:rPr lang="en-US" altLang="vi-VN" sz="1500" b="1" dirty="0"/>
              <a:t> </a:t>
            </a:r>
            <a:r>
              <a:rPr lang="en-US" altLang="vi-VN" sz="1500" b="1" dirty="0" err="1"/>
              <a:t>chân</a:t>
            </a:r>
            <a:endParaRPr lang="vi-VN" altLang="vi-VN" sz="1500" b="1" dirty="0"/>
          </a:p>
        </p:txBody>
      </p:sp>
      <p:cxnSp>
        <p:nvCxnSpPr>
          <p:cNvPr id="30" name="Straight Arrow Connector 29">
            <a:extLst>
              <a:ext uri="{FF2B5EF4-FFF2-40B4-BE49-F238E27FC236}">
                <a16:creationId xmlns:a16="http://schemas.microsoft.com/office/drawing/2014/main" id="{D6926392-D2C4-4A0E-8306-FED0623DBB38}"/>
              </a:ext>
            </a:extLst>
          </p:cNvPr>
          <p:cNvCxnSpPr/>
          <p:nvPr/>
        </p:nvCxnSpPr>
        <p:spPr>
          <a:xfrm>
            <a:off x="2286000" y="20574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29" name="TextBox 30">
            <a:extLst>
              <a:ext uri="{FF2B5EF4-FFF2-40B4-BE49-F238E27FC236}">
                <a16:creationId xmlns:a16="http://schemas.microsoft.com/office/drawing/2014/main" id="{19DA0846-0D42-4CB3-BC9D-22EE9A1400D2}"/>
              </a:ext>
            </a:extLst>
          </p:cNvPr>
          <p:cNvSpPr txBox="1">
            <a:spLocks noChangeArrowheads="1"/>
          </p:cNvSpPr>
          <p:nvPr/>
        </p:nvSpPr>
        <p:spPr bwMode="auto">
          <a:xfrm>
            <a:off x="2228850" y="2145507"/>
            <a:ext cx="2171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200" i="1"/>
              <a:t>(Có vảy hay không có vảy?)</a:t>
            </a:r>
            <a:endParaRPr lang="vi-VN" altLang="vi-VN" sz="1200" i="1"/>
          </a:p>
        </p:txBody>
      </p:sp>
      <p:cxnSp>
        <p:nvCxnSpPr>
          <p:cNvPr id="33" name="Straight Arrow Connector 32">
            <a:extLst>
              <a:ext uri="{FF2B5EF4-FFF2-40B4-BE49-F238E27FC236}">
                <a16:creationId xmlns:a16="http://schemas.microsoft.com/office/drawing/2014/main" id="{C37B9665-E4CD-4A0B-A9D3-A605171AA64D}"/>
              </a:ext>
            </a:extLst>
          </p:cNvPr>
          <p:cNvCxnSpPr/>
          <p:nvPr/>
        </p:nvCxnSpPr>
        <p:spPr>
          <a:xfrm>
            <a:off x="6229350" y="20574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31" name="TextBox 35">
            <a:extLst>
              <a:ext uri="{FF2B5EF4-FFF2-40B4-BE49-F238E27FC236}">
                <a16:creationId xmlns:a16="http://schemas.microsoft.com/office/drawing/2014/main" id="{CF6E3E41-A7FC-4F1C-995F-F599A75CD241}"/>
              </a:ext>
            </a:extLst>
          </p:cNvPr>
          <p:cNvSpPr txBox="1">
            <a:spLocks noChangeArrowheads="1"/>
          </p:cNvSpPr>
          <p:nvPr/>
        </p:nvSpPr>
        <p:spPr bwMode="auto">
          <a:xfrm>
            <a:off x="6286500" y="2030016"/>
            <a:ext cx="1543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200" i="1"/>
              <a:t>(Có cánh hay không có cánh?)</a:t>
            </a:r>
            <a:endParaRPr lang="vi-VN" altLang="vi-VN" sz="1200" i="1"/>
          </a:p>
        </p:txBody>
      </p:sp>
      <p:cxnSp>
        <p:nvCxnSpPr>
          <p:cNvPr id="41" name="Straight Connector 40">
            <a:extLst>
              <a:ext uri="{FF2B5EF4-FFF2-40B4-BE49-F238E27FC236}">
                <a16:creationId xmlns:a16="http://schemas.microsoft.com/office/drawing/2014/main" id="{97E9B0C0-0EB8-43AB-90B0-F2EDBC8E10B9}"/>
              </a:ext>
            </a:extLst>
          </p:cNvPr>
          <p:cNvCxnSpPr/>
          <p:nvPr/>
        </p:nvCxnSpPr>
        <p:spPr>
          <a:xfrm>
            <a:off x="1485900" y="2514600"/>
            <a:ext cx="1657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FD2A3DD-CE64-45A0-90A4-A2997901BBD1}"/>
              </a:ext>
            </a:extLst>
          </p:cNvPr>
          <p:cNvCxnSpPr/>
          <p:nvPr/>
        </p:nvCxnSpPr>
        <p:spPr>
          <a:xfrm>
            <a:off x="1485900" y="2514600"/>
            <a:ext cx="0"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3DB7EB7-9E39-4A57-87FC-CCC9632A2589}"/>
              </a:ext>
            </a:extLst>
          </p:cNvPr>
          <p:cNvCxnSpPr/>
          <p:nvPr/>
        </p:nvCxnSpPr>
        <p:spPr>
          <a:xfrm>
            <a:off x="3143250" y="2514600"/>
            <a:ext cx="0"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35" name="TextBox 45">
            <a:extLst>
              <a:ext uri="{FF2B5EF4-FFF2-40B4-BE49-F238E27FC236}">
                <a16:creationId xmlns:a16="http://schemas.microsoft.com/office/drawing/2014/main" id="{94BC9B54-E7B7-42D1-A9EE-D5A1B53D5093}"/>
              </a:ext>
            </a:extLst>
          </p:cNvPr>
          <p:cNvSpPr txBox="1">
            <a:spLocks noChangeArrowheads="1"/>
          </p:cNvSpPr>
          <p:nvPr/>
        </p:nvSpPr>
        <p:spPr bwMode="auto">
          <a:xfrm>
            <a:off x="894523" y="2857500"/>
            <a:ext cx="14486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b="1" dirty="0" err="1">
                <a:solidFill>
                  <a:srgbClr val="0070C0"/>
                </a:solidFill>
              </a:rPr>
              <a:t>Cơ</a:t>
            </a:r>
            <a:r>
              <a:rPr lang="en-US" altLang="vi-VN" sz="1500" b="1" dirty="0">
                <a:solidFill>
                  <a:srgbClr val="0070C0"/>
                </a:solidFill>
              </a:rPr>
              <a:t> </a:t>
            </a:r>
            <a:r>
              <a:rPr lang="en-US" altLang="vi-VN" sz="1500" b="1" dirty="0" err="1">
                <a:solidFill>
                  <a:srgbClr val="0070C0"/>
                </a:solidFill>
              </a:rPr>
              <a:t>thể</a:t>
            </a:r>
            <a:r>
              <a:rPr lang="en-US" altLang="vi-VN" sz="1500" b="1" dirty="0">
                <a:solidFill>
                  <a:srgbClr val="0070C0"/>
                </a:solidFill>
              </a:rPr>
              <a:t> </a:t>
            </a:r>
            <a:r>
              <a:rPr lang="en-US" altLang="vi-VN" sz="1500" b="1" dirty="0" err="1">
                <a:solidFill>
                  <a:srgbClr val="0070C0"/>
                </a:solidFill>
              </a:rPr>
              <a:t>có</a:t>
            </a:r>
            <a:r>
              <a:rPr lang="en-US" altLang="vi-VN" sz="1500" b="1" dirty="0">
                <a:solidFill>
                  <a:srgbClr val="0070C0"/>
                </a:solidFill>
              </a:rPr>
              <a:t> </a:t>
            </a:r>
            <a:r>
              <a:rPr lang="en-US" altLang="vi-VN" sz="1500" b="1" dirty="0" err="1">
                <a:solidFill>
                  <a:srgbClr val="0070C0"/>
                </a:solidFill>
              </a:rPr>
              <a:t>vảy</a:t>
            </a:r>
            <a:endParaRPr lang="vi-VN" altLang="vi-VN" sz="1500" b="1" dirty="0">
              <a:solidFill>
                <a:srgbClr val="0070C0"/>
              </a:solidFill>
            </a:endParaRPr>
          </a:p>
        </p:txBody>
      </p:sp>
      <p:sp>
        <p:nvSpPr>
          <p:cNvPr id="13336" name="TextBox 46">
            <a:extLst>
              <a:ext uri="{FF2B5EF4-FFF2-40B4-BE49-F238E27FC236}">
                <a16:creationId xmlns:a16="http://schemas.microsoft.com/office/drawing/2014/main" id="{D259239D-CC20-4887-ACC3-88F0CA51FB20}"/>
              </a:ext>
            </a:extLst>
          </p:cNvPr>
          <p:cNvSpPr txBox="1">
            <a:spLocks noChangeArrowheads="1"/>
          </p:cNvSpPr>
          <p:nvPr/>
        </p:nvSpPr>
        <p:spPr bwMode="auto">
          <a:xfrm>
            <a:off x="2514600" y="2800350"/>
            <a:ext cx="13144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b="1" dirty="0" err="1"/>
              <a:t>Cơ</a:t>
            </a:r>
            <a:r>
              <a:rPr lang="en-US" altLang="vi-VN" sz="1500" b="1" dirty="0"/>
              <a:t> </a:t>
            </a:r>
            <a:r>
              <a:rPr lang="en-US" altLang="vi-VN" sz="1500" b="1" dirty="0" err="1"/>
              <a:t>thể</a:t>
            </a:r>
            <a:r>
              <a:rPr lang="en-US" altLang="vi-VN" sz="1500" b="1" dirty="0"/>
              <a:t> </a:t>
            </a:r>
            <a:r>
              <a:rPr lang="en-US" altLang="vi-VN" sz="1500" b="1" dirty="0" err="1"/>
              <a:t>không</a:t>
            </a:r>
            <a:r>
              <a:rPr lang="en-US" altLang="vi-VN" sz="1500" b="1" dirty="0"/>
              <a:t> </a:t>
            </a:r>
            <a:r>
              <a:rPr lang="en-US" altLang="vi-VN" sz="1500" b="1" dirty="0" err="1"/>
              <a:t>có</a:t>
            </a:r>
            <a:r>
              <a:rPr lang="en-US" altLang="vi-VN" sz="1500" b="1" dirty="0"/>
              <a:t> </a:t>
            </a:r>
            <a:r>
              <a:rPr lang="en-US" altLang="vi-VN" sz="1500" b="1" dirty="0" err="1"/>
              <a:t>vảy</a:t>
            </a:r>
            <a:endParaRPr lang="vi-VN" altLang="vi-VN" sz="1500" b="1" dirty="0"/>
          </a:p>
        </p:txBody>
      </p:sp>
      <p:cxnSp>
        <p:nvCxnSpPr>
          <p:cNvPr id="49" name="Straight Arrow Connector 48">
            <a:extLst>
              <a:ext uri="{FF2B5EF4-FFF2-40B4-BE49-F238E27FC236}">
                <a16:creationId xmlns:a16="http://schemas.microsoft.com/office/drawing/2014/main" id="{AB4C3CBA-3182-4E00-8D9A-9E7668442D7F}"/>
              </a:ext>
            </a:extLst>
          </p:cNvPr>
          <p:cNvCxnSpPr/>
          <p:nvPr/>
        </p:nvCxnSpPr>
        <p:spPr>
          <a:xfrm>
            <a:off x="1485900" y="3143250"/>
            <a:ext cx="0" cy="442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1B5289B-E845-42EE-AD37-1718AD13FFE3}"/>
              </a:ext>
            </a:extLst>
          </p:cNvPr>
          <p:cNvCxnSpPr/>
          <p:nvPr/>
        </p:nvCxnSpPr>
        <p:spPr>
          <a:xfrm>
            <a:off x="3143250" y="3314700"/>
            <a:ext cx="0"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39" name="TextBox 52">
            <a:extLst>
              <a:ext uri="{FF2B5EF4-FFF2-40B4-BE49-F238E27FC236}">
                <a16:creationId xmlns:a16="http://schemas.microsoft.com/office/drawing/2014/main" id="{1B347960-CDD8-4844-9A67-B047F01250C1}"/>
              </a:ext>
            </a:extLst>
          </p:cNvPr>
          <p:cNvSpPr txBox="1">
            <a:spLocks noChangeArrowheads="1"/>
          </p:cNvSpPr>
          <p:nvPr/>
        </p:nvSpPr>
        <p:spPr bwMode="auto">
          <a:xfrm>
            <a:off x="1143000" y="3586163"/>
            <a:ext cx="10382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a:solidFill>
                  <a:srgbClr val="FF0000"/>
                </a:solidFill>
              </a:rPr>
              <a:t>Con cá rô</a:t>
            </a:r>
            <a:endParaRPr lang="vi-VN" altLang="vi-VN" sz="1500">
              <a:solidFill>
                <a:srgbClr val="FF0000"/>
              </a:solidFill>
            </a:endParaRPr>
          </a:p>
        </p:txBody>
      </p:sp>
      <p:sp>
        <p:nvSpPr>
          <p:cNvPr id="13340" name="TextBox 53">
            <a:extLst>
              <a:ext uri="{FF2B5EF4-FFF2-40B4-BE49-F238E27FC236}">
                <a16:creationId xmlns:a16="http://schemas.microsoft.com/office/drawing/2014/main" id="{2085CD95-E86F-4707-A8AC-06F07E996FBF}"/>
              </a:ext>
            </a:extLst>
          </p:cNvPr>
          <p:cNvSpPr txBox="1">
            <a:spLocks noChangeArrowheads="1"/>
          </p:cNvSpPr>
          <p:nvPr/>
        </p:nvSpPr>
        <p:spPr bwMode="auto">
          <a:xfrm>
            <a:off x="2686050" y="3600450"/>
            <a:ext cx="9715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a:solidFill>
                  <a:srgbClr val="FF0000"/>
                </a:solidFill>
              </a:rPr>
              <a:t>Con lươn</a:t>
            </a:r>
            <a:endParaRPr lang="vi-VN" altLang="vi-VN" sz="1500">
              <a:solidFill>
                <a:srgbClr val="FF0000"/>
              </a:solidFill>
            </a:endParaRPr>
          </a:p>
        </p:txBody>
      </p:sp>
      <p:cxnSp>
        <p:nvCxnSpPr>
          <p:cNvPr id="57" name="Straight Connector 56">
            <a:extLst>
              <a:ext uri="{FF2B5EF4-FFF2-40B4-BE49-F238E27FC236}">
                <a16:creationId xmlns:a16="http://schemas.microsoft.com/office/drawing/2014/main" id="{D61AC975-0FE6-4F3E-9B21-9FED4A8EDB58}"/>
              </a:ext>
            </a:extLst>
          </p:cNvPr>
          <p:cNvCxnSpPr/>
          <p:nvPr/>
        </p:nvCxnSpPr>
        <p:spPr>
          <a:xfrm>
            <a:off x="4743450" y="2514600"/>
            <a:ext cx="21717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F12A776-0B3F-4471-823D-C491AA3F3B05}"/>
              </a:ext>
            </a:extLst>
          </p:cNvPr>
          <p:cNvCxnSpPr/>
          <p:nvPr/>
        </p:nvCxnSpPr>
        <p:spPr>
          <a:xfrm>
            <a:off x="4743450" y="2514600"/>
            <a:ext cx="0"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43" name="TextBox 59">
            <a:extLst>
              <a:ext uri="{FF2B5EF4-FFF2-40B4-BE49-F238E27FC236}">
                <a16:creationId xmlns:a16="http://schemas.microsoft.com/office/drawing/2014/main" id="{0B105A48-BFDB-4E8B-9B70-23605B1F543B}"/>
              </a:ext>
            </a:extLst>
          </p:cNvPr>
          <p:cNvSpPr txBox="1">
            <a:spLocks noChangeArrowheads="1"/>
          </p:cNvSpPr>
          <p:nvPr/>
        </p:nvSpPr>
        <p:spPr bwMode="auto">
          <a:xfrm>
            <a:off x="4112315" y="2801363"/>
            <a:ext cx="14859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b="1" dirty="0" err="1">
                <a:solidFill>
                  <a:srgbClr val="FF0000"/>
                </a:solidFill>
              </a:rPr>
              <a:t>Cơ</a:t>
            </a:r>
            <a:r>
              <a:rPr lang="en-US" altLang="vi-VN" sz="1500" b="1" dirty="0">
                <a:solidFill>
                  <a:srgbClr val="FF0000"/>
                </a:solidFill>
              </a:rPr>
              <a:t> </a:t>
            </a:r>
            <a:r>
              <a:rPr lang="en-US" altLang="vi-VN" sz="1500" b="1" dirty="0" err="1">
                <a:solidFill>
                  <a:srgbClr val="FF0000"/>
                </a:solidFill>
              </a:rPr>
              <a:t>thể</a:t>
            </a:r>
            <a:r>
              <a:rPr lang="en-US" altLang="vi-VN" sz="1500" b="1" dirty="0">
                <a:solidFill>
                  <a:srgbClr val="FF0000"/>
                </a:solidFill>
              </a:rPr>
              <a:t> </a:t>
            </a:r>
            <a:r>
              <a:rPr lang="en-US" altLang="vi-VN" sz="1500" b="1" dirty="0" err="1">
                <a:solidFill>
                  <a:srgbClr val="FF0000"/>
                </a:solidFill>
              </a:rPr>
              <a:t>có</a:t>
            </a:r>
            <a:r>
              <a:rPr lang="en-US" altLang="vi-VN" sz="1500" b="1" dirty="0">
                <a:solidFill>
                  <a:srgbClr val="FF0000"/>
                </a:solidFill>
              </a:rPr>
              <a:t> </a:t>
            </a:r>
            <a:r>
              <a:rPr lang="en-US" altLang="vi-VN" sz="1500" b="1" dirty="0" err="1">
                <a:solidFill>
                  <a:srgbClr val="FF0000"/>
                </a:solidFill>
              </a:rPr>
              <a:t>cánh</a:t>
            </a:r>
            <a:endParaRPr lang="vi-VN" altLang="vi-VN" sz="1500" b="1" dirty="0">
              <a:solidFill>
                <a:srgbClr val="FF0000"/>
              </a:solidFill>
            </a:endParaRPr>
          </a:p>
        </p:txBody>
      </p:sp>
      <p:cxnSp>
        <p:nvCxnSpPr>
          <p:cNvPr id="62" name="Straight Arrow Connector 61">
            <a:extLst>
              <a:ext uri="{FF2B5EF4-FFF2-40B4-BE49-F238E27FC236}">
                <a16:creationId xmlns:a16="http://schemas.microsoft.com/office/drawing/2014/main" id="{7DA23008-9FA8-41C1-B81F-B54CFD8B83CD}"/>
              </a:ext>
            </a:extLst>
          </p:cNvPr>
          <p:cNvCxnSpPr/>
          <p:nvPr/>
        </p:nvCxnSpPr>
        <p:spPr>
          <a:xfrm>
            <a:off x="6915150" y="2514600"/>
            <a:ext cx="0"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45" name="TextBox 62">
            <a:extLst>
              <a:ext uri="{FF2B5EF4-FFF2-40B4-BE49-F238E27FC236}">
                <a16:creationId xmlns:a16="http://schemas.microsoft.com/office/drawing/2014/main" id="{F251B1BC-F33F-4089-A94E-EBB500B03DB7}"/>
              </a:ext>
            </a:extLst>
          </p:cNvPr>
          <p:cNvSpPr txBox="1">
            <a:spLocks noChangeArrowheads="1"/>
          </p:cNvSpPr>
          <p:nvPr/>
        </p:nvSpPr>
        <p:spPr bwMode="auto">
          <a:xfrm>
            <a:off x="6172200" y="2800350"/>
            <a:ext cx="185737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350" b="1" dirty="0" err="1"/>
              <a:t>Cơ</a:t>
            </a:r>
            <a:r>
              <a:rPr lang="en-US" altLang="vi-VN" sz="1350" b="1" dirty="0"/>
              <a:t> </a:t>
            </a:r>
            <a:r>
              <a:rPr lang="en-US" altLang="vi-VN" sz="1350" b="1" dirty="0" err="1"/>
              <a:t>thể</a:t>
            </a:r>
            <a:r>
              <a:rPr lang="en-US" altLang="vi-VN" sz="1350" b="1" dirty="0"/>
              <a:t> </a:t>
            </a:r>
            <a:r>
              <a:rPr lang="en-US" altLang="vi-VN" sz="1350" b="1" dirty="0" err="1"/>
              <a:t>không</a:t>
            </a:r>
            <a:r>
              <a:rPr lang="en-US" altLang="vi-VN" sz="1350" b="1" dirty="0"/>
              <a:t> </a:t>
            </a:r>
            <a:r>
              <a:rPr lang="en-US" altLang="vi-VN" sz="1350" b="1" dirty="0" err="1"/>
              <a:t>có</a:t>
            </a:r>
            <a:r>
              <a:rPr lang="en-US" altLang="vi-VN" sz="1350" b="1" dirty="0"/>
              <a:t> </a:t>
            </a:r>
            <a:r>
              <a:rPr lang="en-US" altLang="vi-VN" sz="1350" b="1" dirty="0" err="1"/>
              <a:t>cánh</a:t>
            </a:r>
            <a:endParaRPr lang="vi-VN" altLang="vi-VN" sz="1350" b="1" dirty="0"/>
          </a:p>
        </p:txBody>
      </p:sp>
      <p:cxnSp>
        <p:nvCxnSpPr>
          <p:cNvPr id="174081" name="Straight Arrow Connector 174080">
            <a:extLst>
              <a:ext uri="{FF2B5EF4-FFF2-40B4-BE49-F238E27FC236}">
                <a16:creationId xmlns:a16="http://schemas.microsoft.com/office/drawing/2014/main" id="{F7DF1E74-BA4A-413D-81CB-34CFA2F65665}"/>
              </a:ext>
            </a:extLst>
          </p:cNvPr>
          <p:cNvCxnSpPr/>
          <p:nvPr/>
        </p:nvCxnSpPr>
        <p:spPr>
          <a:xfrm>
            <a:off x="4743450" y="3086100"/>
            <a:ext cx="0" cy="257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47" name="TextBox 174082">
            <a:extLst>
              <a:ext uri="{FF2B5EF4-FFF2-40B4-BE49-F238E27FC236}">
                <a16:creationId xmlns:a16="http://schemas.microsoft.com/office/drawing/2014/main" id="{11027F9A-72E2-4CD3-B036-186F5AC8F6BF}"/>
              </a:ext>
            </a:extLst>
          </p:cNvPr>
          <p:cNvSpPr txBox="1">
            <a:spLocks noChangeArrowheads="1"/>
          </p:cNvSpPr>
          <p:nvPr/>
        </p:nvSpPr>
        <p:spPr bwMode="auto">
          <a:xfrm>
            <a:off x="4886325" y="3090761"/>
            <a:ext cx="114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200" i="1" dirty="0"/>
              <a:t>(</a:t>
            </a:r>
            <a:r>
              <a:rPr lang="en-US" altLang="vi-VN" sz="1200" i="1" dirty="0" err="1"/>
              <a:t>Có</a:t>
            </a:r>
            <a:r>
              <a:rPr lang="en-US" altLang="vi-VN" sz="1200" i="1" dirty="0"/>
              <a:t> </a:t>
            </a:r>
            <a:r>
              <a:rPr lang="en-US" altLang="vi-VN" sz="1200" i="1" dirty="0" err="1"/>
              <a:t>mấy</a:t>
            </a:r>
            <a:r>
              <a:rPr lang="en-US" altLang="vi-VN" sz="1200" i="1" dirty="0"/>
              <a:t> </a:t>
            </a:r>
            <a:r>
              <a:rPr lang="en-US" altLang="vi-VN" sz="1200" i="1" dirty="0" err="1"/>
              <a:t>cánh</a:t>
            </a:r>
            <a:r>
              <a:rPr lang="en-US" altLang="vi-VN" sz="1200" i="1" dirty="0"/>
              <a:t>?)</a:t>
            </a:r>
            <a:endParaRPr lang="vi-VN" altLang="vi-VN" sz="1200" i="1" dirty="0"/>
          </a:p>
        </p:txBody>
      </p:sp>
      <p:cxnSp>
        <p:nvCxnSpPr>
          <p:cNvPr id="174092" name="Straight Arrow Connector 174091">
            <a:extLst>
              <a:ext uri="{FF2B5EF4-FFF2-40B4-BE49-F238E27FC236}">
                <a16:creationId xmlns:a16="http://schemas.microsoft.com/office/drawing/2014/main" id="{C75B3813-EB3F-4925-B7C0-30C92CE242C7}"/>
              </a:ext>
            </a:extLst>
          </p:cNvPr>
          <p:cNvCxnSpPr/>
          <p:nvPr/>
        </p:nvCxnSpPr>
        <p:spPr>
          <a:xfrm>
            <a:off x="6915150" y="3082528"/>
            <a:ext cx="0" cy="2321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49" name="TextBox 174093">
            <a:extLst>
              <a:ext uri="{FF2B5EF4-FFF2-40B4-BE49-F238E27FC236}">
                <a16:creationId xmlns:a16="http://schemas.microsoft.com/office/drawing/2014/main" id="{A6CB4033-4F90-40C0-9D30-CC8382270F19}"/>
              </a:ext>
            </a:extLst>
          </p:cNvPr>
          <p:cNvSpPr txBox="1">
            <a:spLocks noChangeArrowheads="1"/>
          </p:cNvSpPr>
          <p:nvPr/>
        </p:nvSpPr>
        <p:spPr bwMode="auto">
          <a:xfrm>
            <a:off x="6858000" y="3061098"/>
            <a:ext cx="114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200" i="1"/>
              <a:t>(Có mấy chân?)</a:t>
            </a:r>
            <a:endParaRPr lang="vi-VN" altLang="vi-VN" sz="1200" i="1"/>
          </a:p>
        </p:txBody>
      </p:sp>
      <p:cxnSp>
        <p:nvCxnSpPr>
          <p:cNvPr id="174096" name="Straight Connector 174095">
            <a:extLst>
              <a:ext uri="{FF2B5EF4-FFF2-40B4-BE49-F238E27FC236}">
                <a16:creationId xmlns:a16="http://schemas.microsoft.com/office/drawing/2014/main" id="{03CC0938-85BD-4416-A6B3-1815BB183113}"/>
              </a:ext>
            </a:extLst>
          </p:cNvPr>
          <p:cNvCxnSpPr/>
          <p:nvPr/>
        </p:nvCxnSpPr>
        <p:spPr>
          <a:xfrm flipV="1">
            <a:off x="4229100" y="3364707"/>
            <a:ext cx="1085850" cy="71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098" name="Straight Arrow Connector 174097">
            <a:extLst>
              <a:ext uri="{FF2B5EF4-FFF2-40B4-BE49-F238E27FC236}">
                <a16:creationId xmlns:a16="http://schemas.microsoft.com/office/drawing/2014/main" id="{5D9EE996-6951-4B0B-99E4-5272BF473DCA}"/>
              </a:ext>
            </a:extLst>
          </p:cNvPr>
          <p:cNvCxnSpPr/>
          <p:nvPr/>
        </p:nvCxnSpPr>
        <p:spPr>
          <a:xfrm>
            <a:off x="4229100" y="337185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4100" name="Straight Arrow Connector 174099">
            <a:extLst>
              <a:ext uri="{FF2B5EF4-FFF2-40B4-BE49-F238E27FC236}">
                <a16:creationId xmlns:a16="http://schemas.microsoft.com/office/drawing/2014/main" id="{EB323A7A-D9CA-4EE2-8F14-A7F4778697FA}"/>
              </a:ext>
            </a:extLst>
          </p:cNvPr>
          <p:cNvCxnSpPr/>
          <p:nvPr/>
        </p:nvCxnSpPr>
        <p:spPr>
          <a:xfrm>
            <a:off x="5314950" y="337185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53" name="TextBox 174100">
            <a:extLst>
              <a:ext uri="{FF2B5EF4-FFF2-40B4-BE49-F238E27FC236}">
                <a16:creationId xmlns:a16="http://schemas.microsoft.com/office/drawing/2014/main" id="{EBB32B0B-9395-46A2-8239-8781F446580C}"/>
              </a:ext>
            </a:extLst>
          </p:cNvPr>
          <p:cNvSpPr txBox="1">
            <a:spLocks noChangeArrowheads="1"/>
          </p:cNvSpPr>
          <p:nvPr/>
        </p:nvSpPr>
        <p:spPr bwMode="auto">
          <a:xfrm>
            <a:off x="3829050" y="3600450"/>
            <a:ext cx="91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a:t>Cơ thể có 4 cánh</a:t>
            </a:r>
            <a:endParaRPr lang="vi-VN" altLang="vi-VN" sz="1500"/>
          </a:p>
        </p:txBody>
      </p:sp>
      <p:sp>
        <p:nvSpPr>
          <p:cNvPr id="13354" name="TextBox 174101">
            <a:extLst>
              <a:ext uri="{FF2B5EF4-FFF2-40B4-BE49-F238E27FC236}">
                <a16:creationId xmlns:a16="http://schemas.microsoft.com/office/drawing/2014/main" id="{76F81A2D-C6DC-47CB-B6EC-E83206E89A94}"/>
              </a:ext>
            </a:extLst>
          </p:cNvPr>
          <p:cNvSpPr txBox="1">
            <a:spLocks noChangeArrowheads="1"/>
          </p:cNvSpPr>
          <p:nvPr/>
        </p:nvSpPr>
        <p:spPr bwMode="auto">
          <a:xfrm>
            <a:off x="4857750" y="3600450"/>
            <a:ext cx="9429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dirty="0" err="1">
                <a:solidFill>
                  <a:srgbClr val="0070C0"/>
                </a:solidFill>
              </a:rPr>
              <a:t>Cơ</a:t>
            </a:r>
            <a:r>
              <a:rPr lang="en-US" altLang="vi-VN" sz="1500" dirty="0">
                <a:solidFill>
                  <a:srgbClr val="0070C0"/>
                </a:solidFill>
              </a:rPr>
              <a:t> </a:t>
            </a:r>
            <a:r>
              <a:rPr lang="en-US" altLang="vi-VN" sz="1500" dirty="0" err="1">
                <a:solidFill>
                  <a:srgbClr val="0070C0"/>
                </a:solidFill>
              </a:rPr>
              <a:t>thể</a:t>
            </a:r>
            <a:r>
              <a:rPr lang="en-US" altLang="vi-VN" sz="1500" dirty="0">
                <a:solidFill>
                  <a:srgbClr val="0070C0"/>
                </a:solidFill>
              </a:rPr>
              <a:t> </a:t>
            </a:r>
            <a:r>
              <a:rPr lang="en-US" altLang="vi-VN" sz="1500" dirty="0" err="1">
                <a:solidFill>
                  <a:srgbClr val="0070C0"/>
                </a:solidFill>
              </a:rPr>
              <a:t>có</a:t>
            </a:r>
            <a:r>
              <a:rPr lang="en-US" altLang="vi-VN" sz="1500" dirty="0">
                <a:solidFill>
                  <a:srgbClr val="0070C0"/>
                </a:solidFill>
              </a:rPr>
              <a:t> 2 </a:t>
            </a:r>
            <a:r>
              <a:rPr lang="en-US" altLang="vi-VN" sz="1500" dirty="0" err="1">
                <a:solidFill>
                  <a:srgbClr val="0070C0"/>
                </a:solidFill>
              </a:rPr>
              <a:t>cánh</a:t>
            </a:r>
            <a:endParaRPr lang="vi-VN" altLang="vi-VN" sz="1500" dirty="0">
              <a:solidFill>
                <a:srgbClr val="0070C0"/>
              </a:solidFill>
            </a:endParaRPr>
          </a:p>
        </p:txBody>
      </p:sp>
      <p:cxnSp>
        <p:nvCxnSpPr>
          <p:cNvPr id="174110" name="Straight Arrow Connector 174109">
            <a:extLst>
              <a:ext uri="{FF2B5EF4-FFF2-40B4-BE49-F238E27FC236}">
                <a16:creationId xmlns:a16="http://schemas.microsoft.com/office/drawing/2014/main" id="{7B3E6E5C-E33D-48A8-BAFD-A92CDCDC52DB}"/>
              </a:ext>
            </a:extLst>
          </p:cNvPr>
          <p:cNvCxnSpPr/>
          <p:nvPr/>
        </p:nvCxnSpPr>
        <p:spPr>
          <a:xfrm>
            <a:off x="4229100" y="41148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4112" name="Straight Arrow Connector 174111">
            <a:extLst>
              <a:ext uri="{FF2B5EF4-FFF2-40B4-BE49-F238E27FC236}">
                <a16:creationId xmlns:a16="http://schemas.microsoft.com/office/drawing/2014/main" id="{3DA06FF9-9013-4CB7-BCC2-6C33B10D22BA}"/>
              </a:ext>
            </a:extLst>
          </p:cNvPr>
          <p:cNvCxnSpPr/>
          <p:nvPr/>
        </p:nvCxnSpPr>
        <p:spPr>
          <a:xfrm>
            <a:off x="5314950" y="41148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57" name="TextBox 174112">
            <a:extLst>
              <a:ext uri="{FF2B5EF4-FFF2-40B4-BE49-F238E27FC236}">
                <a16:creationId xmlns:a16="http://schemas.microsoft.com/office/drawing/2014/main" id="{098B7692-6FB2-4E79-8A9B-F62FBF041ABE}"/>
              </a:ext>
            </a:extLst>
          </p:cNvPr>
          <p:cNvSpPr txBox="1">
            <a:spLocks noChangeArrowheads="1"/>
          </p:cNvSpPr>
          <p:nvPr/>
        </p:nvSpPr>
        <p:spPr bwMode="auto">
          <a:xfrm>
            <a:off x="3657600" y="4286250"/>
            <a:ext cx="114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a:solidFill>
                  <a:srgbClr val="FF0000"/>
                </a:solidFill>
              </a:rPr>
              <a:t>Con chuồn chuồn</a:t>
            </a:r>
            <a:endParaRPr lang="vi-VN" altLang="vi-VN" sz="1500">
              <a:solidFill>
                <a:srgbClr val="FF0000"/>
              </a:solidFill>
            </a:endParaRPr>
          </a:p>
        </p:txBody>
      </p:sp>
      <p:sp>
        <p:nvSpPr>
          <p:cNvPr id="13358" name="TextBox 174113">
            <a:extLst>
              <a:ext uri="{FF2B5EF4-FFF2-40B4-BE49-F238E27FC236}">
                <a16:creationId xmlns:a16="http://schemas.microsoft.com/office/drawing/2014/main" id="{AD4F055D-A087-4F28-BE58-ACD08C3F4178}"/>
              </a:ext>
            </a:extLst>
          </p:cNvPr>
          <p:cNvSpPr txBox="1">
            <a:spLocks noChangeArrowheads="1"/>
          </p:cNvSpPr>
          <p:nvPr/>
        </p:nvSpPr>
        <p:spPr bwMode="auto">
          <a:xfrm>
            <a:off x="4857750" y="4286250"/>
            <a:ext cx="1028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a:solidFill>
                  <a:srgbClr val="FF0000"/>
                </a:solidFill>
              </a:rPr>
              <a:t>Con nhặng xanh</a:t>
            </a:r>
            <a:endParaRPr lang="vi-VN" altLang="vi-VN" sz="1500">
              <a:solidFill>
                <a:srgbClr val="FF0000"/>
              </a:solidFill>
            </a:endParaRPr>
          </a:p>
        </p:txBody>
      </p:sp>
      <p:cxnSp>
        <p:nvCxnSpPr>
          <p:cNvPr id="174117" name="Straight Connector 174116">
            <a:extLst>
              <a:ext uri="{FF2B5EF4-FFF2-40B4-BE49-F238E27FC236}">
                <a16:creationId xmlns:a16="http://schemas.microsoft.com/office/drawing/2014/main" id="{0E1682E8-8ADD-4CDB-994F-037C4DF55F8F}"/>
              </a:ext>
            </a:extLst>
          </p:cNvPr>
          <p:cNvCxnSpPr/>
          <p:nvPr/>
        </p:nvCxnSpPr>
        <p:spPr>
          <a:xfrm>
            <a:off x="6286500" y="3314700"/>
            <a:ext cx="1200150" cy="16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121" name="Straight Arrow Connector 174120">
            <a:extLst>
              <a:ext uri="{FF2B5EF4-FFF2-40B4-BE49-F238E27FC236}">
                <a16:creationId xmlns:a16="http://schemas.microsoft.com/office/drawing/2014/main" id="{239ED743-27E4-47CB-9203-9BE763354AEB}"/>
              </a:ext>
            </a:extLst>
          </p:cNvPr>
          <p:cNvCxnSpPr/>
          <p:nvPr/>
        </p:nvCxnSpPr>
        <p:spPr>
          <a:xfrm>
            <a:off x="6286500" y="3323035"/>
            <a:ext cx="0" cy="263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4123" name="Straight Arrow Connector 174122">
            <a:extLst>
              <a:ext uri="{FF2B5EF4-FFF2-40B4-BE49-F238E27FC236}">
                <a16:creationId xmlns:a16="http://schemas.microsoft.com/office/drawing/2014/main" id="{076BA06C-703C-4360-AA3B-61F33DF82DF2}"/>
              </a:ext>
            </a:extLst>
          </p:cNvPr>
          <p:cNvCxnSpPr/>
          <p:nvPr/>
        </p:nvCxnSpPr>
        <p:spPr>
          <a:xfrm>
            <a:off x="7486650" y="3343275"/>
            <a:ext cx="0" cy="257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62" name="TextBox 174123">
            <a:extLst>
              <a:ext uri="{FF2B5EF4-FFF2-40B4-BE49-F238E27FC236}">
                <a16:creationId xmlns:a16="http://schemas.microsoft.com/office/drawing/2014/main" id="{11E539F6-306F-4CDE-A97F-FC49E9668CD4}"/>
              </a:ext>
            </a:extLst>
          </p:cNvPr>
          <p:cNvSpPr txBox="1">
            <a:spLocks noChangeArrowheads="1"/>
          </p:cNvSpPr>
          <p:nvPr/>
        </p:nvSpPr>
        <p:spPr bwMode="auto">
          <a:xfrm>
            <a:off x="5886450" y="3600450"/>
            <a:ext cx="914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a:t>Cơ thể có 8 chân</a:t>
            </a:r>
            <a:endParaRPr lang="vi-VN" altLang="vi-VN" sz="1500"/>
          </a:p>
        </p:txBody>
      </p:sp>
      <p:sp>
        <p:nvSpPr>
          <p:cNvPr id="13363" name="TextBox 174124">
            <a:extLst>
              <a:ext uri="{FF2B5EF4-FFF2-40B4-BE49-F238E27FC236}">
                <a16:creationId xmlns:a16="http://schemas.microsoft.com/office/drawing/2014/main" id="{5070B756-297A-43EE-9E56-7F746E95086C}"/>
              </a:ext>
            </a:extLst>
          </p:cNvPr>
          <p:cNvSpPr txBox="1">
            <a:spLocks noChangeArrowheads="1"/>
          </p:cNvSpPr>
          <p:nvPr/>
        </p:nvSpPr>
        <p:spPr bwMode="auto">
          <a:xfrm>
            <a:off x="7029450" y="3600450"/>
            <a:ext cx="100012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dirty="0" err="1"/>
              <a:t>Cơ</a:t>
            </a:r>
            <a:r>
              <a:rPr lang="en-US" altLang="vi-VN" sz="1500" dirty="0"/>
              <a:t> </a:t>
            </a:r>
            <a:r>
              <a:rPr lang="en-US" altLang="vi-VN" sz="1500" dirty="0" err="1"/>
              <a:t>thể</a:t>
            </a:r>
            <a:r>
              <a:rPr lang="en-US" altLang="vi-VN" sz="1500" dirty="0"/>
              <a:t> </a:t>
            </a:r>
            <a:r>
              <a:rPr lang="en-US" altLang="vi-VN" sz="1500" dirty="0" err="1"/>
              <a:t>có</a:t>
            </a:r>
            <a:r>
              <a:rPr lang="en-US" altLang="vi-VN" sz="1500" dirty="0"/>
              <a:t> 10 </a:t>
            </a:r>
            <a:r>
              <a:rPr lang="en-US" altLang="vi-VN" sz="1500" dirty="0" err="1"/>
              <a:t>chân</a:t>
            </a:r>
            <a:endParaRPr lang="vi-VN" altLang="vi-VN" sz="1500" dirty="0"/>
          </a:p>
        </p:txBody>
      </p:sp>
      <p:cxnSp>
        <p:nvCxnSpPr>
          <p:cNvPr id="174129" name="Straight Arrow Connector 174128">
            <a:extLst>
              <a:ext uri="{FF2B5EF4-FFF2-40B4-BE49-F238E27FC236}">
                <a16:creationId xmlns:a16="http://schemas.microsoft.com/office/drawing/2014/main" id="{9570A2E1-C908-4180-999D-9E7E60163446}"/>
              </a:ext>
            </a:extLst>
          </p:cNvPr>
          <p:cNvCxnSpPr/>
          <p:nvPr/>
        </p:nvCxnSpPr>
        <p:spPr>
          <a:xfrm>
            <a:off x="6286500" y="41148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4131" name="Straight Arrow Connector 174130">
            <a:extLst>
              <a:ext uri="{FF2B5EF4-FFF2-40B4-BE49-F238E27FC236}">
                <a16:creationId xmlns:a16="http://schemas.microsoft.com/office/drawing/2014/main" id="{5C82B17F-4D9F-49B1-9B38-8748B71D995C}"/>
              </a:ext>
            </a:extLst>
          </p:cNvPr>
          <p:cNvCxnSpPr/>
          <p:nvPr/>
        </p:nvCxnSpPr>
        <p:spPr>
          <a:xfrm>
            <a:off x="7486650" y="41148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66" name="TextBox 174131">
            <a:extLst>
              <a:ext uri="{FF2B5EF4-FFF2-40B4-BE49-F238E27FC236}">
                <a16:creationId xmlns:a16="http://schemas.microsoft.com/office/drawing/2014/main" id="{A743BC9A-C3F1-48EB-B863-C18EA88C7DA4}"/>
              </a:ext>
            </a:extLst>
          </p:cNvPr>
          <p:cNvSpPr txBox="1">
            <a:spLocks noChangeArrowheads="1"/>
          </p:cNvSpPr>
          <p:nvPr/>
        </p:nvSpPr>
        <p:spPr bwMode="auto">
          <a:xfrm>
            <a:off x="5829300" y="4286250"/>
            <a:ext cx="9715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a:solidFill>
                  <a:srgbClr val="FF0000"/>
                </a:solidFill>
              </a:rPr>
              <a:t>Con nhện nhà</a:t>
            </a:r>
            <a:endParaRPr lang="vi-VN" altLang="vi-VN" sz="1500">
              <a:solidFill>
                <a:srgbClr val="FF0000"/>
              </a:solidFill>
            </a:endParaRPr>
          </a:p>
        </p:txBody>
      </p:sp>
      <p:sp>
        <p:nvSpPr>
          <p:cNvPr id="13367" name="TextBox 174132">
            <a:extLst>
              <a:ext uri="{FF2B5EF4-FFF2-40B4-BE49-F238E27FC236}">
                <a16:creationId xmlns:a16="http://schemas.microsoft.com/office/drawing/2014/main" id="{736C3C10-DE3E-44FA-977F-6F5BE4CE0452}"/>
              </a:ext>
            </a:extLst>
          </p:cNvPr>
          <p:cNvSpPr txBox="1">
            <a:spLocks noChangeArrowheads="1"/>
          </p:cNvSpPr>
          <p:nvPr/>
        </p:nvSpPr>
        <p:spPr bwMode="auto">
          <a:xfrm>
            <a:off x="7100887" y="4286250"/>
            <a:ext cx="78581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a:solidFill>
                  <a:srgbClr val="FF0000"/>
                </a:solidFill>
              </a:rPr>
              <a:t>Con cua đồng</a:t>
            </a:r>
            <a:endParaRPr lang="vi-VN" altLang="vi-VN" sz="15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par>
                                <p:cTn id="8" presetID="16" presetClass="entr" presetSubtype="21" fill="hold" nodeType="withEffect">
                                  <p:stCondLst>
                                    <p:cond delay="0"/>
                                  </p:stCondLst>
                                  <p:childTnLst>
                                    <p:set>
                                      <p:cBhvr>
                                        <p:cTn id="9" dur="1" fill="hold">
                                          <p:stCondLst>
                                            <p:cond delay="0"/>
                                          </p:stCondLst>
                                        </p:cTn>
                                        <p:tgtEl>
                                          <p:spTgt spid="13318"/>
                                        </p:tgtEl>
                                        <p:attrNameLst>
                                          <p:attrName>style.visibility</p:attrName>
                                        </p:attrNameLst>
                                      </p:cBhvr>
                                      <p:to>
                                        <p:strVal val="visible"/>
                                      </p:to>
                                    </p:set>
                                    <p:animEffect transition="in" filter="barn(inVertical)">
                                      <p:cBhvr>
                                        <p:cTn id="10" dur="500"/>
                                        <p:tgtEl>
                                          <p:spTgt spid="13318"/>
                                        </p:tgtEl>
                                      </p:cBhvr>
                                    </p:animEffect>
                                  </p:childTnLst>
                                </p:cTn>
                              </p:par>
                              <p:par>
                                <p:cTn id="11" presetID="16" presetClass="entr" presetSubtype="21" fill="hold" nodeType="withEffect">
                                  <p:stCondLst>
                                    <p:cond delay="0"/>
                                  </p:stCondLst>
                                  <p:childTnLst>
                                    <p:set>
                                      <p:cBhvr>
                                        <p:cTn id="12" dur="1" fill="hold">
                                          <p:stCondLst>
                                            <p:cond delay="0"/>
                                          </p:stCondLst>
                                        </p:cTn>
                                        <p:tgtEl>
                                          <p:spTgt spid="13315"/>
                                        </p:tgtEl>
                                        <p:attrNameLst>
                                          <p:attrName>style.visibility</p:attrName>
                                        </p:attrNameLst>
                                      </p:cBhvr>
                                      <p:to>
                                        <p:strVal val="visible"/>
                                      </p:to>
                                    </p:set>
                                    <p:animEffect transition="in" filter="barn(inVertical)">
                                      <p:cBhvr>
                                        <p:cTn id="13" dur="500"/>
                                        <p:tgtEl>
                                          <p:spTgt spid="13315"/>
                                        </p:tgtEl>
                                      </p:cBhvr>
                                    </p:animEffect>
                                  </p:childTnLst>
                                </p:cTn>
                              </p:par>
                              <p:par>
                                <p:cTn id="14" presetID="16" presetClass="entr" presetSubtype="21" fill="hold" nodeType="withEffect">
                                  <p:stCondLst>
                                    <p:cond delay="0"/>
                                  </p:stCondLst>
                                  <p:childTnLst>
                                    <p:set>
                                      <p:cBhvr>
                                        <p:cTn id="15" dur="1" fill="hold">
                                          <p:stCondLst>
                                            <p:cond delay="0"/>
                                          </p:stCondLst>
                                        </p:cTn>
                                        <p:tgtEl>
                                          <p:spTgt spid="13316"/>
                                        </p:tgtEl>
                                        <p:attrNameLst>
                                          <p:attrName>style.visibility</p:attrName>
                                        </p:attrNameLst>
                                      </p:cBhvr>
                                      <p:to>
                                        <p:strVal val="visible"/>
                                      </p:to>
                                    </p:set>
                                    <p:animEffect transition="in" filter="barn(inVertical)">
                                      <p:cBhvr>
                                        <p:cTn id="16" dur="500"/>
                                        <p:tgtEl>
                                          <p:spTgt spid="13316"/>
                                        </p:tgtEl>
                                      </p:cBhvr>
                                    </p:animEffect>
                                  </p:childTnLst>
                                </p:cTn>
                              </p:par>
                              <p:par>
                                <p:cTn id="17" presetID="16" presetClass="entr" presetSubtype="21" fill="hold" nodeType="withEffect">
                                  <p:stCondLst>
                                    <p:cond delay="0"/>
                                  </p:stCondLst>
                                  <p:childTnLst>
                                    <p:set>
                                      <p:cBhvr>
                                        <p:cTn id="18" dur="1" fill="hold">
                                          <p:stCondLst>
                                            <p:cond delay="0"/>
                                          </p:stCondLst>
                                        </p:cTn>
                                        <p:tgtEl>
                                          <p:spTgt spid="13317"/>
                                        </p:tgtEl>
                                        <p:attrNameLst>
                                          <p:attrName>style.visibility</p:attrName>
                                        </p:attrNameLst>
                                      </p:cBhvr>
                                      <p:to>
                                        <p:strVal val="visible"/>
                                      </p:to>
                                    </p:set>
                                    <p:animEffect transition="in" filter="barn(inVertical)">
                                      <p:cBhvr>
                                        <p:cTn id="19" dur="500"/>
                                        <p:tgtEl>
                                          <p:spTgt spid="13317"/>
                                        </p:tgtEl>
                                      </p:cBhvr>
                                    </p:animEffect>
                                  </p:childTnLst>
                                </p:cTn>
                              </p:par>
                              <p:par>
                                <p:cTn id="20" presetID="16" presetClass="entr" presetSubtype="21" fill="hold" nodeType="withEffect">
                                  <p:stCondLst>
                                    <p:cond delay="0"/>
                                  </p:stCondLst>
                                  <p:childTnLst>
                                    <p:set>
                                      <p:cBhvr>
                                        <p:cTn id="21" dur="1" fill="hold">
                                          <p:stCondLst>
                                            <p:cond delay="0"/>
                                          </p:stCondLst>
                                        </p:cTn>
                                        <p:tgtEl>
                                          <p:spTgt spid="13319"/>
                                        </p:tgtEl>
                                        <p:attrNameLst>
                                          <p:attrName>style.visibility</p:attrName>
                                        </p:attrNameLst>
                                      </p:cBhvr>
                                      <p:to>
                                        <p:strVal val="visible"/>
                                      </p:to>
                                    </p:set>
                                    <p:animEffect transition="in" filter="barn(inVertical)">
                                      <p:cBhvr>
                                        <p:cTn id="22" dur="500"/>
                                        <p:tgtEl>
                                          <p:spTgt spid="133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animEffect transition="in" filter="barn(inVertical)">
                                      <p:cBhvr>
                                        <p:cTn id="27" dur="500"/>
                                        <p:tgtEl>
                                          <p:spTgt spid="133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321"/>
                                        </p:tgtEl>
                                        <p:attrNameLst>
                                          <p:attrName>style.visibility</p:attrName>
                                        </p:attrNameLst>
                                      </p:cBhvr>
                                      <p:to>
                                        <p:strVal val="visible"/>
                                      </p:to>
                                    </p:set>
                                    <p:animEffect transition="in" filter="barn(inVertical)">
                                      <p:cBhvr>
                                        <p:cTn id="32" dur="500"/>
                                        <p:tgtEl>
                                          <p:spTgt spid="133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3326"/>
                                        </p:tgtEl>
                                        <p:attrNameLst>
                                          <p:attrName>style.visibility</p:attrName>
                                        </p:attrNameLst>
                                      </p:cBhvr>
                                      <p:to>
                                        <p:strVal val="visible"/>
                                      </p:to>
                                    </p:set>
                                    <p:animEffect transition="in" filter="barn(inVertical)">
                                      <p:cBhvr>
                                        <p:cTn id="51" dur="500"/>
                                        <p:tgtEl>
                                          <p:spTgt spid="1332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3327"/>
                                        </p:tgtEl>
                                        <p:attrNameLst>
                                          <p:attrName>style.visibility</p:attrName>
                                        </p:attrNameLst>
                                      </p:cBhvr>
                                      <p:to>
                                        <p:strVal val="visible"/>
                                      </p:to>
                                    </p:set>
                                    <p:animEffect transition="in" filter="barn(inVertical)">
                                      <p:cBhvr>
                                        <p:cTn id="54" dur="500"/>
                                        <p:tgtEl>
                                          <p:spTgt spid="1332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3329"/>
                                        </p:tgtEl>
                                        <p:attrNameLst>
                                          <p:attrName>style.visibility</p:attrName>
                                        </p:attrNameLst>
                                      </p:cBhvr>
                                      <p:to>
                                        <p:strVal val="visible"/>
                                      </p:to>
                                    </p:set>
                                    <p:animEffect transition="in" filter="barn(inVertical)">
                                      <p:cBhvr>
                                        <p:cTn id="59" dur="500"/>
                                        <p:tgtEl>
                                          <p:spTgt spid="1332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6" presetClass="entr" presetSubtype="21"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par>
                                <p:cTn id="65" presetID="16" presetClass="entr" presetSubtype="21"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barn(inVertical)">
                                      <p:cBhvr>
                                        <p:cTn id="67" dur="500"/>
                                        <p:tgtEl>
                                          <p:spTgt spid="43"/>
                                        </p:tgtEl>
                                      </p:cBhvr>
                                    </p:animEffect>
                                  </p:childTnLst>
                                </p:cTn>
                              </p:par>
                              <p:par>
                                <p:cTn id="68" presetID="16" presetClass="entr" presetSubtype="21"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par>
                                <p:cTn id="71" presetID="16" presetClass="entr" presetSubtype="21"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barn(inVertical)">
                                      <p:cBhvr>
                                        <p:cTn id="73" dur="500"/>
                                        <p:tgtEl>
                                          <p:spTgt spid="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13335"/>
                                        </p:tgtEl>
                                        <p:attrNameLst>
                                          <p:attrName>style.visibility</p:attrName>
                                        </p:attrNameLst>
                                      </p:cBhvr>
                                      <p:to>
                                        <p:strVal val="visible"/>
                                      </p:to>
                                    </p:set>
                                    <p:animEffect transition="in" filter="barn(inVertical)">
                                      <p:cBhvr>
                                        <p:cTn id="78" dur="500"/>
                                        <p:tgtEl>
                                          <p:spTgt spid="13335"/>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13336"/>
                                        </p:tgtEl>
                                        <p:attrNameLst>
                                          <p:attrName>style.visibility</p:attrName>
                                        </p:attrNameLst>
                                      </p:cBhvr>
                                      <p:to>
                                        <p:strVal val="visible"/>
                                      </p:to>
                                    </p:set>
                                    <p:animEffect transition="in" filter="barn(inVertical)">
                                      <p:cBhvr>
                                        <p:cTn id="81" dur="500"/>
                                        <p:tgtEl>
                                          <p:spTgt spid="1333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6" presetClass="entr" presetSubtype="21" fill="hold" nodeType="click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barn(inVertical)">
                                      <p:cBhvr>
                                        <p:cTn id="86" dur="500"/>
                                        <p:tgtEl>
                                          <p:spTgt spid="49"/>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3339"/>
                                        </p:tgtEl>
                                        <p:attrNameLst>
                                          <p:attrName>style.visibility</p:attrName>
                                        </p:attrNameLst>
                                      </p:cBhvr>
                                      <p:to>
                                        <p:strVal val="visible"/>
                                      </p:to>
                                    </p:set>
                                    <p:animEffect transition="in" filter="barn(inVertical)">
                                      <p:cBhvr>
                                        <p:cTn id="89" dur="500"/>
                                        <p:tgtEl>
                                          <p:spTgt spid="13339"/>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6" presetClass="entr" presetSubtype="21" fill="hold" nodeType="click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arn(inVertical)">
                                      <p:cBhvr>
                                        <p:cTn id="94" dur="500"/>
                                        <p:tgtEl>
                                          <p:spTgt spid="51"/>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13340"/>
                                        </p:tgtEl>
                                        <p:attrNameLst>
                                          <p:attrName>style.visibility</p:attrName>
                                        </p:attrNameLst>
                                      </p:cBhvr>
                                      <p:to>
                                        <p:strVal val="visible"/>
                                      </p:to>
                                    </p:set>
                                    <p:animEffect transition="in" filter="barn(inVertical)">
                                      <p:cBhvr>
                                        <p:cTn id="97" dur="500"/>
                                        <p:tgtEl>
                                          <p:spTgt spid="13340"/>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13331"/>
                                        </p:tgtEl>
                                        <p:attrNameLst>
                                          <p:attrName>style.visibility</p:attrName>
                                        </p:attrNameLst>
                                      </p:cBhvr>
                                      <p:to>
                                        <p:strVal val="visible"/>
                                      </p:to>
                                    </p:set>
                                    <p:animEffect transition="in" filter="barn(inVertical)">
                                      <p:cBhvr>
                                        <p:cTn id="102" dur="500"/>
                                        <p:tgtEl>
                                          <p:spTgt spid="13331"/>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6" presetClass="entr" presetSubtype="21" fill="hold" nodeType="click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barn(inVertical)">
                                      <p:cBhvr>
                                        <p:cTn id="107" dur="500"/>
                                        <p:tgtEl>
                                          <p:spTgt spid="33"/>
                                        </p:tgtEl>
                                      </p:cBhvr>
                                    </p:animEffect>
                                  </p:childTnLst>
                                </p:cTn>
                              </p:par>
                              <p:par>
                                <p:cTn id="108" presetID="16" presetClass="entr" presetSubtype="21"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Effect transition="in" filter="barn(inVertical)">
                                      <p:cBhvr>
                                        <p:cTn id="110" dur="500"/>
                                        <p:tgtEl>
                                          <p:spTgt spid="57"/>
                                        </p:tgtEl>
                                      </p:cBhvr>
                                    </p:animEffect>
                                  </p:childTnLst>
                                </p:cTn>
                              </p:par>
                              <p:par>
                                <p:cTn id="111" presetID="16" presetClass="entr" presetSubtype="21" fill="hold" nodeType="withEffect">
                                  <p:stCondLst>
                                    <p:cond delay="0"/>
                                  </p:stCondLst>
                                  <p:childTnLst>
                                    <p:set>
                                      <p:cBhvr>
                                        <p:cTn id="112" dur="1" fill="hold">
                                          <p:stCondLst>
                                            <p:cond delay="0"/>
                                          </p:stCondLst>
                                        </p:cTn>
                                        <p:tgtEl>
                                          <p:spTgt spid="59"/>
                                        </p:tgtEl>
                                        <p:attrNameLst>
                                          <p:attrName>style.visibility</p:attrName>
                                        </p:attrNameLst>
                                      </p:cBhvr>
                                      <p:to>
                                        <p:strVal val="visible"/>
                                      </p:to>
                                    </p:set>
                                    <p:animEffect transition="in" filter="barn(inVertical)">
                                      <p:cBhvr>
                                        <p:cTn id="113" dur="500"/>
                                        <p:tgtEl>
                                          <p:spTgt spid="59"/>
                                        </p:tgtEl>
                                      </p:cBhvr>
                                    </p:animEffect>
                                  </p:childTnLst>
                                </p:cTn>
                              </p:par>
                              <p:par>
                                <p:cTn id="114" presetID="16" presetClass="entr" presetSubtype="21" fill="hold" nodeType="withEffect">
                                  <p:stCondLst>
                                    <p:cond delay="0"/>
                                  </p:stCondLst>
                                  <p:childTnLst>
                                    <p:set>
                                      <p:cBhvr>
                                        <p:cTn id="115" dur="1" fill="hold">
                                          <p:stCondLst>
                                            <p:cond delay="0"/>
                                          </p:stCondLst>
                                        </p:cTn>
                                        <p:tgtEl>
                                          <p:spTgt spid="62"/>
                                        </p:tgtEl>
                                        <p:attrNameLst>
                                          <p:attrName>style.visibility</p:attrName>
                                        </p:attrNameLst>
                                      </p:cBhvr>
                                      <p:to>
                                        <p:strVal val="visible"/>
                                      </p:to>
                                    </p:set>
                                    <p:animEffect transition="in" filter="barn(inVertical)">
                                      <p:cBhvr>
                                        <p:cTn id="116" dur="500"/>
                                        <p:tgtEl>
                                          <p:spTgt spid="62"/>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13343"/>
                                        </p:tgtEl>
                                        <p:attrNameLst>
                                          <p:attrName>style.visibility</p:attrName>
                                        </p:attrNameLst>
                                      </p:cBhvr>
                                      <p:to>
                                        <p:strVal val="visible"/>
                                      </p:to>
                                    </p:set>
                                    <p:animEffect transition="in" filter="barn(inVertical)">
                                      <p:cBhvr>
                                        <p:cTn id="121" dur="500"/>
                                        <p:tgtEl>
                                          <p:spTgt spid="13343"/>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13345"/>
                                        </p:tgtEl>
                                        <p:attrNameLst>
                                          <p:attrName>style.visibility</p:attrName>
                                        </p:attrNameLst>
                                      </p:cBhvr>
                                      <p:to>
                                        <p:strVal val="visible"/>
                                      </p:to>
                                    </p:set>
                                    <p:animEffect transition="in" filter="barn(inVertical)">
                                      <p:cBhvr>
                                        <p:cTn id="124" dur="500"/>
                                        <p:tgtEl>
                                          <p:spTgt spid="13345"/>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13347"/>
                                        </p:tgtEl>
                                        <p:attrNameLst>
                                          <p:attrName>style.visibility</p:attrName>
                                        </p:attrNameLst>
                                      </p:cBhvr>
                                      <p:to>
                                        <p:strVal val="visible"/>
                                      </p:to>
                                    </p:set>
                                    <p:animEffect transition="in" filter="barn(inVertical)">
                                      <p:cBhvr>
                                        <p:cTn id="129" dur="500"/>
                                        <p:tgtEl>
                                          <p:spTgt spid="13347"/>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6" presetClass="entr" presetSubtype="21" fill="hold" nodeType="clickEffect">
                                  <p:stCondLst>
                                    <p:cond delay="0"/>
                                  </p:stCondLst>
                                  <p:childTnLst>
                                    <p:set>
                                      <p:cBhvr>
                                        <p:cTn id="133" dur="1" fill="hold">
                                          <p:stCondLst>
                                            <p:cond delay="0"/>
                                          </p:stCondLst>
                                        </p:cTn>
                                        <p:tgtEl>
                                          <p:spTgt spid="174081"/>
                                        </p:tgtEl>
                                        <p:attrNameLst>
                                          <p:attrName>style.visibility</p:attrName>
                                        </p:attrNameLst>
                                      </p:cBhvr>
                                      <p:to>
                                        <p:strVal val="visible"/>
                                      </p:to>
                                    </p:set>
                                    <p:animEffect transition="in" filter="barn(inVertical)">
                                      <p:cBhvr>
                                        <p:cTn id="134" dur="500"/>
                                        <p:tgtEl>
                                          <p:spTgt spid="174081"/>
                                        </p:tgtEl>
                                      </p:cBhvr>
                                    </p:animEffect>
                                  </p:childTnLst>
                                </p:cTn>
                              </p:par>
                              <p:par>
                                <p:cTn id="135" presetID="16" presetClass="entr" presetSubtype="21" fill="hold" nodeType="withEffect">
                                  <p:stCondLst>
                                    <p:cond delay="0"/>
                                  </p:stCondLst>
                                  <p:childTnLst>
                                    <p:set>
                                      <p:cBhvr>
                                        <p:cTn id="136" dur="1" fill="hold">
                                          <p:stCondLst>
                                            <p:cond delay="0"/>
                                          </p:stCondLst>
                                        </p:cTn>
                                        <p:tgtEl>
                                          <p:spTgt spid="174096"/>
                                        </p:tgtEl>
                                        <p:attrNameLst>
                                          <p:attrName>style.visibility</p:attrName>
                                        </p:attrNameLst>
                                      </p:cBhvr>
                                      <p:to>
                                        <p:strVal val="visible"/>
                                      </p:to>
                                    </p:set>
                                    <p:animEffect transition="in" filter="barn(inVertical)">
                                      <p:cBhvr>
                                        <p:cTn id="137" dur="500"/>
                                        <p:tgtEl>
                                          <p:spTgt spid="174096"/>
                                        </p:tgtEl>
                                      </p:cBhvr>
                                    </p:animEffect>
                                  </p:childTnLst>
                                </p:cTn>
                              </p:par>
                              <p:par>
                                <p:cTn id="138" presetID="16" presetClass="entr" presetSubtype="21" fill="hold" nodeType="withEffect">
                                  <p:stCondLst>
                                    <p:cond delay="0"/>
                                  </p:stCondLst>
                                  <p:childTnLst>
                                    <p:set>
                                      <p:cBhvr>
                                        <p:cTn id="139" dur="1" fill="hold">
                                          <p:stCondLst>
                                            <p:cond delay="0"/>
                                          </p:stCondLst>
                                        </p:cTn>
                                        <p:tgtEl>
                                          <p:spTgt spid="174098"/>
                                        </p:tgtEl>
                                        <p:attrNameLst>
                                          <p:attrName>style.visibility</p:attrName>
                                        </p:attrNameLst>
                                      </p:cBhvr>
                                      <p:to>
                                        <p:strVal val="visible"/>
                                      </p:to>
                                    </p:set>
                                    <p:animEffect transition="in" filter="barn(inVertical)">
                                      <p:cBhvr>
                                        <p:cTn id="140" dur="500"/>
                                        <p:tgtEl>
                                          <p:spTgt spid="174098"/>
                                        </p:tgtEl>
                                      </p:cBhvr>
                                    </p:animEffect>
                                  </p:childTnLst>
                                </p:cTn>
                              </p:par>
                              <p:par>
                                <p:cTn id="141" presetID="16" presetClass="entr" presetSubtype="21" fill="hold" nodeType="withEffect">
                                  <p:stCondLst>
                                    <p:cond delay="0"/>
                                  </p:stCondLst>
                                  <p:childTnLst>
                                    <p:set>
                                      <p:cBhvr>
                                        <p:cTn id="142" dur="1" fill="hold">
                                          <p:stCondLst>
                                            <p:cond delay="0"/>
                                          </p:stCondLst>
                                        </p:cTn>
                                        <p:tgtEl>
                                          <p:spTgt spid="174100"/>
                                        </p:tgtEl>
                                        <p:attrNameLst>
                                          <p:attrName>style.visibility</p:attrName>
                                        </p:attrNameLst>
                                      </p:cBhvr>
                                      <p:to>
                                        <p:strVal val="visible"/>
                                      </p:to>
                                    </p:set>
                                    <p:animEffect transition="in" filter="barn(inVertical)">
                                      <p:cBhvr>
                                        <p:cTn id="143" dur="500"/>
                                        <p:tgtEl>
                                          <p:spTgt spid="174100"/>
                                        </p:tgtEl>
                                      </p:cBhvr>
                                    </p:animEffec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16" presetClass="entr" presetSubtype="21" fill="hold" grpId="0" nodeType="clickEffect">
                                  <p:stCondLst>
                                    <p:cond delay="0"/>
                                  </p:stCondLst>
                                  <p:childTnLst>
                                    <p:set>
                                      <p:cBhvr>
                                        <p:cTn id="147" dur="1" fill="hold">
                                          <p:stCondLst>
                                            <p:cond delay="0"/>
                                          </p:stCondLst>
                                        </p:cTn>
                                        <p:tgtEl>
                                          <p:spTgt spid="13353"/>
                                        </p:tgtEl>
                                        <p:attrNameLst>
                                          <p:attrName>style.visibility</p:attrName>
                                        </p:attrNameLst>
                                      </p:cBhvr>
                                      <p:to>
                                        <p:strVal val="visible"/>
                                      </p:to>
                                    </p:set>
                                    <p:animEffect transition="in" filter="barn(inVertical)">
                                      <p:cBhvr>
                                        <p:cTn id="148" dur="500"/>
                                        <p:tgtEl>
                                          <p:spTgt spid="13353"/>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13354"/>
                                        </p:tgtEl>
                                        <p:attrNameLst>
                                          <p:attrName>style.visibility</p:attrName>
                                        </p:attrNameLst>
                                      </p:cBhvr>
                                      <p:to>
                                        <p:strVal val="visible"/>
                                      </p:to>
                                    </p:set>
                                    <p:animEffect transition="in" filter="barn(inVertical)">
                                      <p:cBhvr>
                                        <p:cTn id="151" dur="500"/>
                                        <p:tgtEl>
                                          <p:spTgt spid="13354"/>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6" presetClass="entr" presetSubtype="21" fill="hold" nodeType="clickEffect">
                                  <p:stCondLst>
                                    <p:cond delay="0"/>
                                  </p:stCondLst>
                                  <p:childTnLst>
                                    <p:set>
                                      <p:cBhvr>
                                        <p:cTn id="155" dur="1" fill="hold">
                                          <p:stCondLst>
                                            <p:cond delay="0"/>
                                          </p:stCondLst>
                                        </p:cTn>
                                        <p:tgtEl>
                                          <p:spTgt spid="174110"/>
                                        </p:tgtEl>
                                        <p:attrNameLst>
                                          <p:attrName>style.visibility</p:attrName>
                                        </p:attrNameLst>
                                      </p:cBhvr>
                                      <p:to>
                                        <p:strVal val="visible"/>
                                      </p:to>
                                    </p:set>
                                    <p:animEffect transition="in" filter="barn(inVertical)">
                                      <p:cBhvr>
                                        <p:cTn id="156" dur="500"/>
                                        <p:tgtEl>
                                          <p:spTgt spid="174110"/>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13357"/>
                                        </p:tgtEl>
                                        <p:attrNameLst>
                                          <p:attrName>style.visibility</p:attrName>
                                        </p:attrNameLst>
                                      </p:cBhvr>
                                      <p:to>
                                        <p:strVal val="visible"/>
                                      </p:to>
                                    </p:set>
                                    <p:animEffect transition="in" filter="barn(inVertical)">
                                      <p:cBhvr>
                                        <p:cTn id="159" dur="500"/>
                                        <p:tgtEl>
                                          <p:spTgt spid="1335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6" presetClass="entr" presetSubtype="21" fill="hold" nodeType="clickEffect">
                                  <p:stCondLst>
                                    <p:cond delay="0"/>
                                  </p:stCondLst>
                                  <p:childTnLst>
                                    <p:set>
                                      <p:cBhvr>
                                        <p:cTn id="163" dur="1" fill="hold">
                                          <p:stCondLst>
                                            <p:cond delay="0"/>
                                          </p:stCondLst>
                                        </p:cTn>
                                        <p:tgtEl>
                                          <p:spTgt spid="174112"/>
                                        </p:tgtEl>
                                        <p:attrNameLst>
                                          <p:attrName>style.visibility</p:attrName>
                                        </p:attrNameLst>
                                      </p:cBhvr>
                                      <p:to>
                                        <p:strVal val="visible"/>
                                      </p:to>
                                    </p:set>
                                    <p:animEffect transition="in" filter="barn(inVertical)">
                                      <p:cBhvr>
                                        <p:cTn id="164" dur="500"/>
                                        <p:tgtEl>
                                          <p:spTgt spid="174112"/>
                                        </p:tgtEl>
                                      </p:cBhvr>
                                    </p:animEffect>
                                  </p:childTnLst>
                                </p:cTn>
                              </p:par>
                              <p:par>
                                <p:cTn id="165" presetID="16" presetClass="entr" presetSubtype="21" fill="hold" grpId="0" nodeType="withEffect">
                                  <p:stCondLst>
                                    <p:cond delay="0"/>
                                  </p:stCondLst>
                                  <p:childTnLst>
                                    <p:set>
                                      <p:cBhvr>
                                        <p:cTn id="166" dur="1" fill="hold">
                                          <p:stCondLst>
                                            <p:cond delay="0"/>
                                          </p:stCondLst>
                                        </p:cTn>
                                        <p:tgtEl>
                                          <p:spTgt spid="13358"/>
                                        </p:tgtEl>
                                        <p:attrNameLst>
                                          <p:attrName>style.visibility</p:attrName>
                                        </p:attrNameLst>
                                      </p:cBhvr>
                                      <p:to>
                                        <p:strVal val="visible"/>
                                      </p:to>
                                    </p:set>
                                    <p:animEffect transition="in" filter="barn(inVertical)">
                                      <p:cBhvr>
                                        <p:cTn id="167" dur="500"/>
                                        <p:tgtEl>
                                          <p:spTgt spid="13358"/>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6" presetClass="entr" presetSubtype="21" fill="hold" grpId="0" nodeType="clickEffect">
                                  <p:stCondLst>
                                    <p:cond delay="0"/>
                                  </p:stCondLst>
                                  <p:childTnLst>
                                    <p:set>
                                      <p:cBhvr>
                                        <p:cTn id="171" dur="1" fill="hold">
                                          <p:stCondLst>
                                            <p:cond delay="0"/>
                                          </p:stCondLst>
                                        </p:cTn>
                                        <p:tgtEl>
                                          <p:spTgt spid="13349"/>
                                        </p:tgtEl>
                                        <p:attrNameLst>
                                          <p:attrName>style.visibility</p:attrName>
                                        </p:attrNameLst>
                                      </p:cBhvr>
                                      <p:to>
                                        <p:strVal val="visible"/>
                                      </p:to>
                                    </p:set>
                                    <p:animEffect transition="in" filter="barn(inVertical)">
                                      <p:cBhvr>
                                        <p:cTn id="172" dur="500"/>
                                        <p:tgtEl>
                                          <p:spTgt spid="13349"/>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6" presetClass="entr" presetSubtype="21" fill="hold" nodeType="clickEffect">
                                  <p:stCondLst>
                                    <p:cond delay="0"/>
                                  </p:stCondLst>
                                  <p:childTnLst>
                                    <p:set>
                                      <p:cBhvr>
                                        <p:cTn id="176" dur="1" fill="hold">
                                          <p:stCondLst>
                                            <p:cond delay="0"/>
                                          </p:stCondLst>
                                        </p:cTn>
                                        <p:tgtEl>
                                          <p:spTgt spid="174092"/>
                                        </p:tgtEl>
                                        <p:attrNameLst>
                                          <p:attrName>style.visibility</p:attrName>
                                        </p:attrNameLst>
                                      </p:cBhvr>
                                      <p:to>
                                        <p:strVal val="visible"/>
                                      </p:to>
                                    </p:set>
                                    <p:animEffect transition="in" filter="barn(inVertical)">
                                      <p:cBhvr>
                                        <p:cTn id="177" dur="500"/>
                                        <p:tgtEl>
                                          <p:spTgt spid="174092"/>
                                        </p:tgtEl>
                                      </p:cBhvr>
                                    </p:animEffect>
                                  </p:childTnLst>
                                </p:cTn>
                              </p:par>
                              <p:par>
                                <p:cTn id="178" presetID="16" presetClass="entr" presetSubtype="21" fill="hold" nodeType="withEffect">
                                  <p:stCondLst>
                                    <p:cond delay="0"/>
                                  </p:stCondLst>
                                  <p:childTnLst>
                                    <p:set>
                                      <p:cBhvr>
                                        <p:cTn id="179" dur="1" fill="hold">
                                          <p:stCondLst>
                                            <p:cond delay="0"/>
                                          </p:stCondLst>
                                        </p:cTn>
                                        <p:tgtEl>
                                          <p:spTgt spid="174117"/>
                                        </p:tgtEl>
                                        <p:attrNameLst>
                                          <p:attrName>style.visibility</p:attrName>
                                        </p:attrNameLst>
                                      </p:cBhvr>
                                      <p:to>
                                        <p:strVal val="visible"/>
                                      </p:to>
                                    </p:set>
                                    <p:animEffect transition="in" filter="barn(inVertical)">
                                      <p:cBhvr>
                                        <p:cTn id="180" dur="500"/>
                                        <p:tgtEl>
                                          <p:spTgt spid="174117"/>
                                        </p:tgtEl>
                                      </p:cBhvr>
                                    </p:animEffect>
                                  </p:childTnLst>
                                </p:cTn>
                              </p:par>
                              <p:par>
                                <p:cTn id="181" presetID="16" presetClass="entr" presetSubtype="21" fill="hold" nodeType="withEffect">
                                  <p:stCondLst>
                                    <p:cond delay="0"/>
                                  </p:stCondLst>
                                  <p:childTnLst>
                                    <p:set>
                                      <p:cBhvr>
                                        <p:cTn id="182" dur="1" fill="hold">
                                          <p:stCondLst>
                                            <p:cond delay="0"/>
                                          </p:stCondLst>
                                        </p:cTn>
                                        <p:tgtEl>
                                          <p:spTgt spid="174121"/>
                                        </p:tgtEl>
                                        <p:attrNameLst>
                                          <p:attrName>style.visibility</p:attrName>
                                        </p:attrNameLst>
                                      </p:cBhvr>
                                      <p:to>
                                        <p:strVal val="visible"/>
                                      </p:to>
                                    </p:set>
                                    <p:animEffect transition="in" filter="barn(inVertical)">
                                      <p:cBhvr>
                                        <p:cTn id="183" dur="500"/>
                                        <p:tgtEl>
                                          <p:spTgt spid="174121"/>
                                        </p:tgtEl>
                                      </p:cBhvr>
                                    </p:animEffect>
                                  </p:childTnLst>
                                </p:cTn>
                              </p:par>
                              <p:par>
                                <p:cTn id="184" presetID="16" presetClass="entr" presetSubtype="21" fill="hold" nodeType="withEffect">
                                  <p:stCondLst>
                                    <p:cond delay="0"/>
                                  </p:stCondLst>
                                  <p:childTnLst>
                                    <p:set>
                                      <p:cBhvr>
                                        <p:cTn id="185" dur="1" fill="hold">
                                          <p:stCondLst>
                                            <p:cond delay="0"/>
                                          </p:stCondLst>
                                        </p:cTn>
                                        <p:tgtEl>
                                          <p:spTgt spid="174123"/>
                                        </p:tgtEl>
                                        <p:attrNameLst>
                                          <p:attrName>style.visibility</p:attrName>
                                        </p:attrNameLst>
                                      </p:cBhvr>
                                      <p:to>
                                        <p:strVal val="visible"/>
                                      </p:to>
                                    </p:set>
                                    <p:animEffect transition="in" filter="barn(inVertical)">
                                      <p:cBhvr>
                                        <p:cTn id="186" dur="500"/>
                                        <p:tgtEl>
                                          <p:spTgt spid="17412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6" presetClass="entr" presetSubtype="21" fill="hold" grpId="0" nodeType="clickEffect">
                                  <p:stCondLst>
                                    <p:cond delay="0"/>
                                  </p:stCondLst>
                                  <p:childTnLst>
                                    <p:set>
                                      <p:cBhvr>
                                        <p:cTn id="190" dur="1" fill="hold">
                                          <p:stCondLst>
                                            <p:cond delay="0"/>
                                          </p:stCondLst>
                                        </p:cTn>
                                        <p:tgtEl>
                                          <p:spTgt spid="13362"/>
                                        </p:tgtEl>
                                        <p:attrNameLst>
                                          <p:attrName>style.visibility</p:attrName>
                                        </p:attrNameLst>
                                      </p:cBhvr>
                                      <p:to>
                                        <p:strVal val="visible"/>
                                      </p:to>
                                    </p:set>
                                    <p:animEffect transition="in" filter="barn(inVertical)">
                                      <p:cBhvr>
                                        <p:cTn id="191" dur="500"/>
                                        <p:tgtEl>
                                          <p:spTgt spid="13362"/>
                                        </p:tgtEl>
                                      </p:cBhvr>
                                    </p:animEffect>
                                  </p:childTnLst>
                                </p:cTn>
                              </p:par>
                              <p:par>
                                <p:cTn id="192" presetID="16" presetClass="entr" presetSubtype="21" fill="hold" grpId="0" nodeType="withEffect">
                                  <p:stCondLst>
                                    <p:cond delay="0"/>
                                  </p:stCondLst>
                                  <p:childTnLst>
                                    <p:set>
                                      <p:cBhvr>
                                        <p:cTn id="193" dur="1" fill="hold">
                                          <p:stCondLst>
                                            <p:cond delay="0"/>
                                          </p:stCondLst>
                                        </p:cTn>
                                        <p:tgtEl>
                                          <p:spTgt spid="13363"/>
                                        </p:tgtEl>
                                        <p:attrNameLst>
                                          <p:attrName>style.visibility</p:attrName>
                                        </p:attrNameLst>
                                      </p:cBhvr>
                                      <p:to>
                                        <p:strVal val="visible"/>
                                      </p:to>
                                    </p:set>
                                    <p:animEffect transition="in" filter="barn(inVertical)">
                                      <p:cBhvr>
                                        <p:cTn id="194" dur="500"/>
                                        <p:tgtEl>
                                          <p:spTgt spid="13363"/>
                                        </p:tgtEl>
                                      </p:cBhvr>
                                    </p:animEffec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16" presetClass="entr" presetSubtype="21" fill="hold" nodeType="clickEffect">
                                  <p:stCondLst>
                                    <p:cond delay="0"/>
                                  </p:stCondLst>
                                  <p:childTnLst>
                                    <p:set>
                                      <p:cBhvr>
                                        <p:cTn id="198" dur="1" fill="hold">
                                          <p:stCondLst>
                                            <p:cond delay="0"/>
                                          </p:stCondLst>
                                        </p:cTn>
                                        <p:tgtEl>
                                          <p:spTgt spid="174129"/>
                                        </p:tgtEl>
                                        <p:attrNameLst>
                                          <p:attrName>style.visibility</p:attrName>
                                        </p:attrNameLst>
                                      </p:cBhvr>
                                      <p:to>
                                        <p:strVal val="visible"/>
                                      </p:to>
                                    </p:set>
                                    <p:animEffect transition="in" filter="barn(inVertical)">
                                      <p:cBhvr>
                                        <p:cTn id="199" dur="500"/>
                                        <p:tgtEl>
                                          <p:spTgt spid="174129"/>
                                        </p:tgtEl>
                                      </p:cBhvr>
                                    </p:animEffect>
                                  </p:childTnLst>
                                </p:cTn>
                              </p:par>
                              <p:par>
                                <p:cTn id="200" presetID="16" presetClass="entr" presetSubtype="21" fill="hold" grpId="0" nodeType="withEffect">
                                  <p:stCondLst>
                                    <p:cond delay="0"/>
                                  </p:stCondLst>
                                  <p:childTnLst>
                                    <p:set>
                                      <p:cBhvr>
                                        <p:cTn id="201" dur="1" fill="hold">
                                          <p:stCondLst>
                                            <p:cond delay="0"/>
                                          </p:stCondLst>
                                        </p:cTn>
                                        <p:tgtEl>
                                          <p:spTgt spid="13366"/>
                                        </p:tgtEl>
                                        <p:attrNameLst>
                                          <p:attrName>style.visibility</p:attrName>
                                        </p:attrNameLst>
                                      </p:cBhvr>
                                      <p:to>
                                        <p:strVal val="visible"/>
                                      </p:to>
                                    </p:set>
                                    <p:animEffect transition="in" filter="barn(inVertical)">
                                      <p:cBhvr>
                                        <p:cTn id="202" dur="500"/>
                                        <p:tgtEl>
                                          <p:spTgt spid="13366"/>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6" presetClass="entr" presetSubtype="21" fill="hold" nodeType="clickEffect">
                                  <p:stCondLst>
                                    <p:cond delay="0"/>
                                  </p:stCondLst>
                                  <p:childTnLst>
                                    <p:set>
                                      <p:cBhvr>
                                        <p:cTn id="206" dur="1" fill="hold">
                                          <p:stCondLst>
                                            <p:cond delay="0"/>
                                          </p:stCondLst>
                                        </p:cTn>
                                        <p:tgtEl>
                                          <p:spTgt spid="174131"/>
                                        </p:tgtEl>
                                        <p:attrNameLst>
                                          <p:attrName>style.visibility</p:attrName>
                                        </p:attrNameLst>
                                      </p:cBhvr>
                                      <p:to>
                                        <p:strVal val="visible"/>
                                      </p:to>
                                    </p:set>
                                    <p:animEffect transition="in" filter="barn(inVertical)">
                                      <p:cBhvr>
                                        <p:cTn id="207" dur="500"/>
                                        <p:tgtEl>
                                          <p:spTgt spid="174131"/>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3367"/>
                                        </p:tgtEl>
                                        <p:attrNameLst>
                                          <p:attrName>style.visibility</p:attrName>
                                        </p:attrNameLst>
                                      </p:cBhvr>
                                      <p:to>
                                        <p:strVal val="visible"/>
                                      </p:to>
                                    </p:set>
                                    <p:animEffect transition="in" filter="barn(inVertical)">
                                      <p:cBhvr>
                                        <p:cTn id="210" dur="500"/>
                                        <p:tgtEl>
                                          <p:spTgt spid="1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13321" grpId="0"/>
      <p:bldP spid="13326" grpId="0"/>
      <p:bldP spid="13327" grpId="0"/>
      <p:bldP spid="13329" grpId="0"/>
      <p:bldP spid="13331" grpId="0"/>
      <p:bldP spid="13335" grpId="0"/>
      <p:bldP spid="13336" grpId="0"/>
      <p:bldP spid="13339" grpId="0"/>
      <p:bldP spid="13340" grpId="0"/>
      <p:bldP spid="13343" grpId="0"/>
      <p:bldP spid="13345" grpId="0"/>
      <p:bldP spid="13347" grpId="0"/>
      <p:bldP spid="13349" grpId="0"/>
      <p:bldP spid="13353" grpId="0"/>
      <p:bldP spid="13354" grpId="0"/>
      <p:bldP spid="13357" grpId="0"/>
      <p:bldP spid="13358" grpId="0"/>
      <p:bldP spid="13362" grpId="0"/>
      <p:bldP spid="13363" grpId="0"/>
      <p:bldP spid="13366" grpId="0"/>
      <p:bldP spid="1336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FEC9D9-83E1-B47E-D735-DB15037671EF}"/>
              </a:ext>
            </a:extLst>
          </p:cNvPr>
          <p:cNvSpPr txBox="1"/>
          <p:nvPr/>
        </p:nvSpPr>
        <p:spPr>
          <a:xfrm>
            <a:off x="604684" y="535419"/>
            <a:ext cx="7934632" cy="2782237"/>
          </a:xfrm>
          <a:prstGeom prst="rect">
            <a:avLst/>
          </a:prstGeom>
          <a:noFill/>
        </p:spPr>
        <p:txBody>
          <a:bodyPr wrap="square" lIns="68580" tIns="34290" rIns="68580" bIns="34290">
            <a:spAutoFit/>
          </a:bodyPr>
          <a:lstStyle/>
          <a:p>
            <a:pPr algn="just">
              <a:lnSpc>
                <a:spcPct val="150000"/>
              </a:lnSpc>
            </a:pPr>
            <a:r>
              <a:rPr lang="en-US" altLang="en-US" sz="20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sym typeface="Wingdings" pitchFamily="2" charset="2"/>
              </a:rPr>
              <a:t> </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Cách</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xây</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dựng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khóa</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lưỡng</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FF0000"/>
                </a:solidFill>
                <a:latin typeface="Arial" panose="020B0604020202020204" pitchFamily="34" charset="0"/>
                <a:ea typeface="Calibri" panose="020F0502020204030204" pitchFamily="34" charset="0"/>
                <a:cs typeface="Arial" panose="020B0604020202020204" pitchFamily="34" charset="0"/>
              </a:rPr>
              <a:t>phân</a:t>
            </a:r>
            <a:r>
              <a:rPr lang="en-US" sz="2000" dirty="0">
                <a:solidFill>
                  <a:srgbClr val="FF0000"/>
                </a:solidFill>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Xác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định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đặc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điểm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đặc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trưng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của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mỗi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loài</a:t>
            </a:r>
            <a:r>
              <a:rPr lang="en-US" sz="20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Dựa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vào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đặc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điểm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đối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lập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để</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phân</a:t>
            </a:r>
            <a:r>
              <a:rPr lang="en-US" sz="2000" dirty="0">
                <a:latin typeface="Arial" panose="020B0604020202020204" pitchFamily="34" charset="0"/>
                <a:ea typeface="Calibri" panose="020F0502020204030204" pitchFamily="34" charset="0"/>
                <a:cs typeface="Arial" panose="020B0604020202020204" pitchFamily="34" charset="0"/>
              </a:rPr>
              <a:t> chia </a:t>
            </a:r>
            <a:r>
              <a:rPr lang="en-US" sz="2000" dirty="0" err="1">
                <a:latin typeface="Arial" panose="020B0604020202020204" pitchFamily="34" charset="0"/>
                <a:ea typeface="Calibri" panose="020F0502020204030204" pitchFamily="34" charset="0"/>
                <a:cs typeface="Arial" panose="020B0604020202020204" pitchFamily="34" charset="0"/>
              </a:rPr>
              <a:t>sinh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vật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thành</a:t>
            </a:r>
            <a:r>
              <a:rPr lang="en-US" sz="2000" dirty="0">
                <a:latin typeface="Arial" panose="020B0604020202020204" pitchFamily="34" charset="0"/>
                <a:ea typeface="Calibri" panose="020F0502020204030204" pitchFamily="34" charset="0"/>
                <a:cs typeface="Arial" panose="020B0604020202020204" pitchFamily="34" charset="0"/>
              </a:rPr>
              <a:t> 2 </a:t>
            </a:r>
            <a:r>
              <a:rPr lang="en-US" sz="2000" dirty="0" err="1">
                <a:latin typeface="Arial" panose="020B0604020202020204" pitchFamily="34" charset="0"/>
                <a:ea typeface="Calibri" panose="020F0502020204030204" pitchFamily="34" charset="0"/>
                <a:cs typeface="Arial" panose="020B0604020202020204" pitchFamily="34" charset="0"/>
              </a:rPr>
              <a:t>nhóm</a:t>
            </a:r>
            <a:r>
              <a:rPr lang="en-US" sz="2000" dirty="0">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Tiếp</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tục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phân</a:t>
            </a:r>
            <a:r>
              <a:rPr lang="en-US" sz="2000" dirty="0">
                <a:latin typeface="Arial" panose="020B0604020202020204" pitchFamily="34" charset="0"/>
                <a:ea typeface="Calibri" panose="020F0502020204030204" pitchFamily="34" charset="0"/>
                <a:cs typeface="Arial" panose="020B0604020202020204" pitchFamily="34" charset="0"/>
              </a:rPr>
              <a:t> chia </a:t>
            </a:r>
            <a:r>
              <a:rPr lang="en-US" sz="2000" dirty="0" err="1">
                <a:latin typeface="Arial" panose="020B0604020202020204" pitchFamily="34" charset="0"/>
                <a:ea typeface="Calibri" panose="020F0502020204030204" pitchFamily="34" charset="0"/>
                <a:cs typeface="Arial" panose="020B0604020202020204" pitchFamily="34" charset="0"/>
              </a:rPr>
              <a:t>các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nhóm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trên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thành</a:t>
            </a:r>
            <a:r>
              <a:rPr lang="en-US" sz="2000" dirty="0">
                <a:latin typeface="Arial" panose="020B0604020202020204" pitchFamily="34" charset="0"/>
                <a:ea typeface="Calibri" panose="020F0502020204030204" pitchFamily="34" charset="0"/>
                <a:cs typeface="Arial" panose="020B0604020202020204" pitchFamily="34" charset="0"/>
              </a:rPr>
              <a:t> 2 </a:t>
            </a:r>
            <a:r>
              <a:rPr lang="en-US" sz="2000" dirty="0" err="1">
                <a:latin typeface="Arial" panose="020B0604020202020204" pitchFamily="34" charset="0"/>
                <a:ea typeface="Calibri" panose="020F0502020204030204" pitchFamily="34" charset="0"/>
                <a:cs typeface="Arial" panose="020B0604020202020204" pitchFamily="34" charset="0"/>
              </a:rPr>
              <a:t>cho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đến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mỗi</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nhóm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chỉ</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còn</a:t>
            </a:r>
            <a:r>
              <a:rPr lang="en-US" sz="2000" dirty="0">
                <a:latin typeface="Arial" panose="020B0604020202020204" pitchFamily="34" charset="0"/>
                <a:ea typeface="Calibri" panose="020F0502020204030204" pitchFamily="34" charset="0"/>
                <a:cs typeface="Arial" panose="020B0604020202020204" pitchFamily="34" charset="0"/>
              </a:rPr>
              <a:t> 1 </a:t>
            </a:r>
            <a:r>
              <a:rPr lang="en-US" sz="2000" dirty="0" err="1">
                <a:latin typeface="Arial" panose="020B0604020202020204" pitchFamily="34" charset="0"/>
                <a:ea typeface="Calibri" panose="020F0502020204030204" pitchFamily="34" charset="0"/>
                <a:cs typeface="Arial" panose="020B0604020202020204" pitchFamily="34" charset="0"/>
              </a:rPr>
              <a:t>sinh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vật</a:t>
            </a:r>
            <a:endParaRPr lang="en-US" sz="20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Vẽ</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sơ</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đồ</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khóa</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lưỡng</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phân</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14128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879B867-F29F-4D05-A2E0-239CAD96BA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035" y="1428750"/>
            <a:ext cx="7589862" cy="308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81176151-E0EB-4AB0-9D5D-9AC83E7CAEC9}"/>
              </a:ext>
            </a:extLst>
          </p:cNvPr>
          <p:cNvSpPr/>
          <p:nvPr/>
        </p:nvSpPr>
        <p:spPr>
          <a:xfrm>
            <a:off x="539865" y="153070"/>
            <a:ext cx="8458201" cy="958660"/>
          </a:xfrm>
          <a:prstGeom prst="rect">
            <a:avLst/>
          </a:prstGeom>
        </p:spPr>
        <p:txBody>
          <a:bodyPr wrap="square">
            <a:spAutoFit/>
          </a:bodyPr>
          <a:lstStyle/>
          <a:p>
            <a:pPr>
              <a:lnSpc>
                <a:spcPct val="150000"/>
              </a:lnSpc>
              <a:defRPr/>
            </a:pPr>
            <a:r>
              <a:rPr lang="en-US" sz="2000" i="1" dirty="0">
                <a:solidFill>
                  <a:srgbClr val="FF0000"/>
                </a:solidFill>
                <a:latin typeface="Arial" panose="020B0604020202020204" pitchFamily="34" charset="0"/>
                <a:cs typeface="Arial" panose="020B0604020202020204" pitchFamily="34" charset="0"/>
              </a:rPr>
              <a:t>VD2</a:t>
            </a:r>
            <a:r>
              <a:rPr lang="vi-VN" sz="2000" i="1" dirty="0">
                <a:solidFill>
                  <a:srgbClr val="FF0000"/>
                </a:solidFill>
                <a:latin typeface="Arial" panose="020B0604020202020204" pitchFamily="34" charset="0"/>
                <a:cs typeface="Arial" panose="020B0604020202020204" pitchFamily="34" charset="0"/>
              </a:rPr>
              <a:t>: Cho các loài sinh vật như hình bên. Tiến hành xây dựng khóa lưỡng phân để phân loại chúng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Effect transition="in" filter="barn(inVertical)">
                                      <p:cBhvr>
                                        <p:cTn id="10"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t>29</a:t>
            </a:fld>
            <a:endParaRPr lang="en"/>
          </a:p>
        </p:txBody>
      </p:sp>
      <p:sp>
        <p:nvSpPr>
          <p:cNvPr id="17" name="Rounded Rectangle 16"/>
          <p:cNvSpPr/>
          <p:nvPr/>
        </p:nvSpPr>
        <p:spPr>
          <a:xfrm>
            <a:off x="2572722" y="396797"/>
            <a:ext cx="4470400" cy="58420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solidFill>
                  <a:srgbClr val="FF0000"/>
                </a:solidFill>
              </a:rPr>
              <a:t>Động vật</a:t>
            </a:r>
          </a:p>
        </p:txBody>
      </p:sp>
      <p:sp>
        <p:nvSpPr>
          <p:cNvPr id="18" name="Rounded Rectangle 17"/>
          <p:cNvSpPr/>
          <p:nvPr/>
        </p:nvSpPr>
        <p:spPr>
          <a:xfrm>
            <a:off x="1777518" y="1598228"/>
            <a:ext cx="2899507" cy="5744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b="1" dirty="0">
                <a:solidFill>
                  <a:schemeClr val="tx1"/>
                </a:solidFill>
              </a:rPr>
              <a:t>Có chân</a:t>
            </a:r>
          </a:p>
        </p:txBody>
      </p:sp>
      <p:sp>
        <p:nvSpPr>
          <p:cNvPr id="19" name="Rounded Rectangle 18"/>
          <p:cNvSpPr/>
          <p:nvPr/>
        </p:nvSpPr>
        <p:spPr>
          <a:xfrm>
            <a:off x="4985231" y="1566373"/>
            <a:ext cx="2899507" cy="57443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rgbClr val="C00000"/>
                </a:solidFill>
              </a:rPr>
              <a:t>Không có chân</a:t>
            </a:r>
          </a:p>
        </p:txBody>
      </p:sp>
      <p:sp>
        <p:nvSpPr>
          <p:cNvPr id="20" name="Rounded Rectangle 19"/>
          <p:cNvSpPr/>
          <p:nvPr/>
        </p:nvSpPr>
        <p:spPr>
          <a:xfrm>
            <a:off x="595441" y="2519854"/>
            <a:ext cx="2364154" cy="56270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solidFill>
                  <a:srgbClr val="0070C0"/>
                </a:solidFill>
              </a:rPr>
              <a:t>Có cánh</a:t>
            </a:r>
          </a:p>
        </p:txBody>
      </p:sp>
      <p:sp>
        <p:nvSpPr>
          <p:cNvPr id="21" name="Rounded Rectangle 20"/>
          <p:cNvSpPr/>
          <p:nvPr/>
        </p:nvSpPr>
        <p:spPr>
          <a:xfrm>
            <a:off x="3558437" y="2519854"/>
            <a:ext cx="2498970" cy="562701"/>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rgbClr val="FF0000"/>
                </a:solidFill>
              </a:rPr>
              <a:t>Không có cánh</a:t>
            </a:r>
          </a:p>
        </p:txBody>
      </p:sp>
      <p:sp>
        <p:nvSpPr>
          <p:cNvPr id="22" name="Rounded Rectangle 21"/>
          <p:cNvSpPr/>
          <p:nvPr/>
        </p:nvSpPr>
        <p:spPr>
          <a:xfrm>
            <a:off x="3367936" y="3531554"/>
            <a:ext cx="1271461" cy="81670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0070C0"/>
                </a:solidFill>
              </a:rPr>
              <a:t>Có lông</a:t>
            </a:r>
          </a:p>
        </p:txBody>
      </p:sp>
      <p:sp>
        <p:nvSpPr>
          <p:cNvPr id="23" name="Rounded Rectangle 22"/>
          <p:cNvSpPr/>
          <p:nvPr/>
        </p:nvSpPr>
        <p:spPr>
          <a:xfrm>
            <a:off x="5064994" y="3591171"/>
            <a:ext cx="1339353" cy="81670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rgbClr val="0070C0"/>
                </a:solidFill>
              </a:rPr>
              <a:t>Không có lông</a:t>
            </a:r>
          </a:p>
        </p:txBody>
      </p:sp>
      <p:sp>
        <p:nvSpPr>
          <p:cNvPr id="24" name="Rounded Rectangle 23"/>
          <p:cNvSpPr/>
          <p:nvPr/>
        </p:nvSpPr>
        <p:spPr>
          <a:xfrm>
            <a:off x="377093" y="3612666"/>
            <a:ext cx="1328615" cy="79521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rgbClr val="C00000"/>
                </a:solidFill>
              </a:rPr>
              <a:t>Có mỏ</a:t>
            </a:r>
          </a:p>
        </p:txBody>
      </p:sp>
      <p:sp>
        <p:nvSpPr>
          <p:cNvPr id="25" name="Rounded Rectangle 24"/>
          <p:cNvSpPr/>
          <p:nvPr/>
        </p:nvSpPr>
        <p:spPr>
          <a:xfrm>
            <a:off x="1891324" y="3591172"/>
            <a:ext cx="1254370" cy="816706"/>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rgbClr val="C00000"/>
                </a:solidFill>
              </a:rPr>
              <a:t>Không có mỏ</a:t>
            </a:r>
          </a:p>
        </p:txBody>
      </p:sp>
      <p:cxnSp>
        <p:nvCxnSpPr>
          <p:cNvPr id="27" name="Straight Connector 26"/>
          <p:cNvCxnSpPr>
            <a:stCxn id="17" idx="2"/>
            <a:endCxn id="18" idx="0"/>
          </p:cNvCxnSpPr>
          <p:nvPr/>
        </p:nvCxnSpPr>
        <p:spPr>
          <a:xfrm flipH="1">
            <a:off x="3227272" y="981001"/>
            <a:ext cx="1580650" cy="6172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17" idx="2"/>
          </p:cNvCxnSpPr>
          <p:nvPr/>
        </p:nvCxnSpPr>
        <p:spPr>
          <a:xfrm>
            <a:off x="4807922" y="981001"/>
            <a:ext cx="1627063" cy="587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18" idx="2"/>
            <a:endCxn id="20" idx="0"/>
          </p:cNvCxnSpPr>
          <p:nvPr/>
        </p:nvCxnSpPr>
        <p:spPr>
          <a:xfrm flipH="1">
            <a:off x="1777518" y="2172663"/>
            <a:ext cx="1449754" cy="347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18" idx="2"/>
          </p:cNvCxnSpPr>
          <p:nvPr/>
        </p:nvCxnSpPr>
        <p:spPr>
          <a:xfrm>
            <a:off x="3227272" y="2172663"/>
            <a:ext cx="1580650" cy="349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20" idx="2"/>
            <a:endCxn id="24" idx="0"/>
          </p:cNvCxnSpPr>
          <p:nvPr/>
        </p:nvCxnSpPr>
        <p:spPr>
          <a:xfrm flipH="1">
            <a:off x="1041401" y="3082554"/>
            <a:ext cx="736117" cy="5301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20" idx="2"/>
            <a:endCxn id="25" idx="0"/>
          </p:cNvCxnSpPr>
          <p:nvPr/>
        </p:nvCxnSpPr>
        <p:spPr>
          <a:xfrm>
            <a:off x="1777518" y="3082554"/>
            <a:ext cx="740991" cy="5086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21" idx="2"/>
            <a:endCxn id="22" idx="0"/>
          </p:cNvCxnSpPr>
          <p:nvPr/>
        </p:nvCxnSpPr>
        <p:spPr>
          <a:xfrm flipH="1">
            <a:off x="4003667" y="3082555"/>
            <a:ext cx="804255" cy="4489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800765" y="3091733"/>
            <a:ext cx="926749" cy="508616"/>
          </a:xfrm>
          <a:prstGeom prst="line">
            <a:avLst/>
          </a:prstGeom>
        </p:spPr>
        <p:style>
          <a:lnRef idx="1">
            <a:schemeClr val="accent1"/>
          </a:lnRef>
          <a:fillRef idx="0">
            <a:schemeClr val="accent1"/>
          </a:fillRef>
          <a:effectRef idx="0">
            <a:schemeClr val="accent1"/>
          </a:effectRef>
          <a:fontRef idx="minor">
            <a:schemeClr val="tx1"/>
          </a:fontRef>
        </p:style>
      </p:cxnSp>
      <p:sp>
        <p:nvSpPr>
          <p:cNvPr id="79" name="Rectangle 78"/>
          <p:cNvSpPr/>
          <p:nvPr/>
        </p:nvSpPr>
        <p:spPr>
          <a:xfrm>
            <a:off x="1777518" y="4540819"/>
            <a:ext cx="1358064" cy="369332"/>
          </a:xfrm>
          <a:prstGeom prst="rect">
            <a:avLst/>
          </a:prstGeom>
        </p:spPr>
        <p:txBody>
          <a:bodyPr wrap="none">
            <a:spAutoFit/>
          </a:bodyPr>
          <a:lstStyle/>
          <a:p>
            <a:pPr marL="285750" indent="-285750">
              <a:buFont typeface="Wingdings" panose="05000000000000000000" pitchFamily="2" charset="2"/>
              <a:buChar char="§"/>
            </a:pPr>
            <a:r>
              <a:rPr lang="en-US" sz="1800" dirty="0">
                <a:solidFill>
                  <a:schemeClr val="tx1"/>
                </a:solidFill>
              </a:rPr>
              <a:t>Bọ ngựa</a:t>
            </a:r>
          </a:p>
        </p:txBody>
      </p:sp>
      <p:sp>
        <p:nvSpPr>
          <p:cNvPr id="80" name="Rectangle 79"/>
          <p:cNvSpPr/>
          <p:nvPr/>
        </p:nvSpPr>
        <p:spPr>
          <a:xfrm>
            <a:off x="4985230" y="2180882"/>
            <a:ext cx="2899507" cy="369332"/>
          </a:xfrm>
          <a:prstGeom prst="rect">
            <a:avLst/>
          </a:prstGeom>
        </p:spPr>
        <p:txBody>
          <a:bodyPr wrap="square">
            <a:spAutoFit/>
          </a:bodyPr>
          <a:lstStyle/>
          <a:p>
            <a:pPr marL="285750" indent="-285750" algn="ctr">
              <a:buFont typeface="Wingdings" panose="05000000000000000000" pitchFamily="2" charset="2"/>
              <a:buChar char="§"/>
            </a:pPr>
            <a:r>
              <a:rPr lang="en-US" sz="1800" dirty="0">
                <a:solidFill>
                  <a:schemeClr val="tx1"/>
                </a:solidFill>
              </a:rPr>
              <a:t>Cá mập</a:t>
            </a:r>
          </a:p>
        </p:txBody>
      </p:sp>
      <p:sp>
        <p:nvSpPr>
          <p:cNvPr id="81" name="Rectangle 80"/>
          <p:cNvSpPr/>
          <p:nvPr/>
        </p:nvSpPr>
        <p:spPr>
          <a:xfrm>
            <a:off x="3367937" y="4502608"/>
            <a:ext cx="1309088" cy="369332"/>
          </a:xfrm>
          <a:prstGeom prst="rect">
            <a:avLst/>
          </a:prstGeom>
        </p:spPr>
        <p:txBody>
          <a:bodyPr wrap="square">
            <a:spAutoFit/>
          </a:bodyPr>
          <a:lstStyle/>
          <a:p>
            <a:pPr marL="285750" indent="-285750" algn="ctr">
              <a:buFont typeface="Wingdings" panose="05000000000000000000" pitchFamily="2" charset="2"/>
              <a:buChar char="§"/>
            </a:pPr>
            <a:r>
              <a:rPr lang="en-US" sz="1800" dirty="0">
                <a:solidFill>
                  <a:srgbClr val="FF0000"/>
                </a:solidFill>
              </a:rPr>
              <a:t>Khỉ</a:t>
            </a:r>
          </a:p>
        </p:txBody>
      </p:sp>
      <p:sp>
        <p:nvSpPr>
          <p:cNvPr id="82" name="Rectangle 81"/>
          <p:cNvSpPr/>
          <p:nvPr/>
        </p:nvSpPr>
        <p:spPr>
          <a:xfrm>
            <a:off x="5127517" y="4502608"/>
            <a:ext cx="1307467" cy="369332"/>
          </a:xfrm>
          <a:prstGeom prst="rect">
            <a:avLst/>
          </a:prstGeom>
        </p:spPr>
        <p:txBody>
          <a:bodyPr wrap="square">
            <a:spAutoFit/>
          </a:bodyPr>
          <a:lstStyle/>
          <a:p>
            <a:pPr marL="285750" indent="-285750" algn="ctr">
              <a:buFont typeface="Wingdings" panose="05000000000000000000" pitchFamily="2" charset="2"/>
              <a:buChar char="§"/>
            </a:pPr>
            <a:r>
              <a:rPr lang="en-US" sz="1800" dirty="0">
                <a:solidFill>
                  <a:schemeClr val="tx1"/>
                </a:solidFill>
              </a:rPr>
              <a:t>Rùa</a:t>
            </a:r>
          </a:p>
        </p:txBody>
      </p:sp>
      <p:sp>
        <p:nvSpPr>
          <p:cNvPr id="86" name="Rectangle 85"/>
          <p:cNvSpPr/>
          <p:nvPr/>
        </p:nvSpPr>
        <p:spPr>
          <a:xfrm>
            <a:off x="377093" y="4576450"/>
            <a:ext cx="1011815" cy="369332"/>
          </a:xfrm>
          <a:prstGeom prst="rect">
            <a:avLst/>
          </a:prstGeom>
        </p:spPr>
        <p:txBody>
          <a:bodyPr wrap="none">
            <a:spAutoFit/>
          </a:bodyPr>
          <a:lstStyle/>
          <a:p>
            <a:pPr marL="285750" indent="-285750">
              <a:buFont typeface="Wingdings" panose="05000000000000000000" pitchFamily="2" charset="2"/>
              <a:buChar char="§"/>
            </a:pPr>
            <a:r>
              <a:rPr lang="en-US" sz="1800" dirty="0">
                <a:solidFill>
                  <a:srgbClr val="FF0000"/>
                </a:solidFill>
              </a:rPr>
              <a:t>Chim</a:t>
            </a:r>
          </a:p>
        </p:txBody>
      </p:sp>
    </p:spTree>
    <p:extLst>
      <p:ext uri="{BB962C8B-B14F-4D97-AF65-F5344CB8AC3E}">
        <p14:creationId xmlns:p14="http://schemas.microsoft.com/office/powerpoint/2010/main" val="287044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down)">
                                      <p:cBhvr>
                                        <p:cTn id="25" dur="500"/>
                                        <p:tgtEl>
                                          <p:spTgt spid="48"/>
                                        </p:tgtEl>
                                      </p:cBhvr>
                                    </p:animEffect>
                                  </p:childTnLst>
                                </p:cTn>
                              </p:par>
                              <p:par>
                                <p:cTn id="26" presetID="22" presetClass="entr" presetSubtype="4" fill="hold"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0"/>
                                        </p:tgtEl>
                                        <p:attrNameLst>
                                          <p:attrName>style.visibility</p:attrName>
                                        </p:attrNameLst>
                                      </p:cBhvr>
                                      <p:to>
                                        <p:strVal val="visible"/>
                                      </p:to>
                                    </p:set>
                                    <p:animEffect transition="in" filter="wipe(down)">
                                      <p:cBhvr>
                                        <p:cTn id="34" dur="500"/>
                                        <p:tgtEl>
                                          <p:spTgt spid="80"/>
                                        </p:tgtEl>
                                      </p:cBhvr>
                                    </p:animEffect>
                                  </p:childTnLst>
                                </p:cTn>
                              </p:par>
                              <p:par>
                                <p:cTn id="35" presetID="22" presetClass="entr" presetSubtype="4" fill="hold" nodeType="withEffect">
                                  <p:stCondLst>
                                    <p:cond delay="0"/>
                                  </p:stCondLst>
                                  <p:childTnLst>
                                    <p:set>
                                      <p:cBhvr>
                                        <p:cTn id="36" dur="1" fill="hold">
                                          <p:stCondLst>
                                            <p:cond delay="0"/>
                                          </p:stCondLst>
                                        </p:cTn>
                                        <p:tgtEl>
                                          <p:spTgt spid="63"/>
                                        </p:tgtEl>
                                        <p:attrNameLst>
                                          <p:attrName>style.visibility</p:attrName>
                                        </p:attrNameLst>
                                      </p:cBhvr>
                                      <p:to>
                                        <p:strVal val="visible"/>
                                      </p:to>
                                    </p:set>
                                    <p:animEffect transition="in" filter="wipe(down)">
                                      <p:cBhvr>
                                        <p:cTn id="37" dur="500"/>
                                        <p:tgtEl>
                                          <p:spTgt spid="63"/>
                                        </p:tgtEl>
                                      </p:cBhvr>
                                    </p:animEffect>
                                  </p:childTnLst>
                                </p:cTn>
                              </p:par>
                              <p:par>
                                <p:cTn id="38" presetID="22" presetClass="entr" presetSubtype="4" fill="hold" nodeType="with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wipe(down)">
                                      <p:cBhvr>
                                        <p:cTn id="40" dur="500"/>
                                        <p:tgtEl>
                                          <p:spTgt spid="6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wipe(down)">
                                      <p:cBhvr>
                                        <p:cTn id="49" dur="500"/>
                                        <p:tgtEl>
                                          <p:spTgt spid="8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79"/>
                                        </p:tgtEl>
                                        <p:attrNameLst>
                                          <p:attrName>style.visibility</p:attrName>
                                        </p:attrNameLst>
                                      </p:cBhvr>
                                      <p:to>
                                        <p:strVal val="visible"/>
                                      </p:to>
                                    </p:set>
                                    <p:animEffect transition="in" filter="wipe(down)">
                                      <p:cBhvr>
                                        <p:cTn id="52" dur="500"/>
                                        <p:tgtEl>
                                          <p:spTgt spid="79"/>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wipe(down)">
                                      <p:cBhvr>
                                        <p:cTn id="55" dur="500"/>
                                        <p:tgtEl>
                                          <p:spTgt spid="81"/>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wipe(down)">
                                      <p:cBhvr>
                                        <p:cTn id="58" dur="500"/>
                                        <p:tgtEl>
                                          <p:spTgt spid="8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down)">
                                      <p:cBhvr>
                                        <p:cTn id="61" dur="500"/>
                                        <p:tgtEl>
                                          <p:spTgt spid="2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down)">
                                      <p:cBhvr>
                                        <p:cTn id="64" dur="500"/>
                                        <p:tgtEl>
                                          <p:spTgt spid="22"/>
                                        </p:tgtEl>
                                      </p:cBhvr>
                                    </p:animEffect>
                                  </p:childTnLst>
                                </p:cTn>
                              </p:par>
                              <p:par>
                                <p:cTn id="65" presetID="22" presetClass="entr" presetSubtype="4" fill="hold"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in" filter="wipe(down)">
                                      <p:cBhvr>
                                        <p:cTn id="67" dur="500"/>
                                        <p:tgtEl>
                                          <p:spTgt spid="70"/>
                                        </p:tgtEl>
                                      </p:cBhvr>
                                    </p:animEffect>
                                  </p:childTnLst>
                                </p:cTn>
                              </p:par>
                              <p:par>
                                <p:cTn id="68" presetID="22" presetClass="entr" presetSubtype="4" fill="hold" nodeType="with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ipe(down)">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79" grpId="0"/>
      <p:bldP spid="80" grpId="0"/>
      <p:bldP spid="81" grpId="0"/>
      <p:bldP spid="82" grpId="0"/>
      <p:bldP spid="8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5774"/>
          <a:stretch>
            <a:fillRect/>
          </a:stretch>
        </p:blipFill>
        <p:spPr>
          <a:xfrm>
            <a:off x="6481982" y="2338179"/>
            <a:ext cx="2620371" cy="2526838"/>
          </a:xfrm>
          <a:prstGeom prst="rect">
            <a:avLst/>
          </a:prstGeom>
        </p:spPr>
      </p:pic>
      <p:sp>
        <p:nvSpPr>
          <p:cNvPr id="8" name="Rectangle 7"/>
          <p:cNvSpPr/>
          <p:nvPr/>
        </p:nvSpPr>
        <p:spPr>
          <a:xfrm>
            <a:off x="1694906" y="275033"/>
            <a:ext cx="6299562" cy="71696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61721" tIns="30860" rIns="61721" bIns="30860">
            <a:prstTxWarp prst="textPlain">
              <a:avLst>
                <a:gd name="adj" fmla="val 50175"/>
              </a:avLst>
            </a:prstTxWarp>
            <a:spAutoFit/>
          </a:bodyPr>
          <a:lstStyle/>
          <a:p>
            <a:pPr algn="ctr"/>
            <a:r>
              <a:rPr lang="en-US" sz="3600" b="1" dirty="0">
                <a:ln w="0">
                  <a:noFill/>
                </a:ln>
                <a:solidFill>
                  <a:srgbClr val="00682F"/>
                </a:solidFill>
                <a:effectLst>
                  <a:outerShdw blurRad="38100" dist="38100" dir="2700000" algn="tl">
                    <a:srgbClr val="000000">
                      <a:alpha val="43137"/>
                    </a:srgbClr>
                  </a:outerShdw>
                </a:effectLst>
                <a:latin typeface="Arial" panose="020B0604020202020204" pitchFamily="34" charset="0"/>
                <a:ea typeface="Segoe UI Black" panose="020B0A02040204020203" pitchFamily="34" charset="0"/>
                <a:cs typeface="Arial" panose="020B0604020202020204" pitchFamily="34" charset="0"/>
              </a:rPr>
              <a:t>KHOA HỌC TỰ NHIÊN 6</a:t>
            </a:r>
          </a:p>
        </p:txBody>
      </p:sp>
      <p:sp>
        <p:nvSpPr>
          <p:cNvPr id="9" name="TextBox 8"/>
          <p:cNvSpPr txBox="1"/>
          <p:nvPr/>
        </p:nvSpPr>
        <p:spPr>
          <a:xfrm>
            <a:off x="1028700" y="1236281"/>
            <a:ext cx="7086600" cy="577081"/>
          </a:xfrm>
          <a:prstGeom prst="rect">
            <a:avLst/>
          </a:prstGeom>
          <a:noFill/>
        </p:spPr>
        <p:txBody>
          <a:bodyPr wrap="square" lIns="68580" tIns="34290" rIns="68580" bIns="34290" rtlCol="0">
            <a:spAutoFit/>
          </a:bodyPr>
          <a:lstStyle/>
          <a:p>
            <a:pPr algn="ctr"/>
            <a:r>
              <a:rPr lang="en-US" sz="3300" b="1" dirty="0">
                <a:solidFill>
                  <a:srgbClr val="FF0000"/>
                </a:solidFill>
                <a:latin typeface="Arial" panose="020B0604020202020204" pitchFamily="34" charset="0"/>
                <a:cs typeface="Arial" panose="020B0604020202020204" pitchFamily="34" charset="0"/>
              </a:rPr>
              <a:t>BÀI 15 – KHÓA LƯỠNG PHÂN</a:t>
            </a:r>
          </a:p>
        </p:txBody>
      </p:sp>
      <p:pic>
        <p:nvPicPr>
          <p:cNvPr id="11" name="Picture 2" descr="130 Render( plants) ideas | plants, plant illustration, tree photoshop"/>
          <p:cNvPicPr>
            <a:picLocks noChangeAspect="1" noChangeArrowheads="1"/>
          </p:cNvPicPr>
          <p:nvPr/>
        </p:nvPicPr>
        <p:blipFill>
          <a:blip r:embed="rId4" cstate="print">
            <a:clrChange>
              <a:clrFrom>
                <a:srgbClr val="F8F8F6"/>
              </a:clrFrom>
              <a:clrTo>
                <a:srgbClr val="F8F8F6">
                  <a:alpha val="0"/>
                </a:srgbClr>
              </a:clrTo>
            </a:clrChange>
            <a:extLst>
              <a:ext uri="{28A0092B-C50C-407E-A947-70E740481C1C}">
                <a14:useLocalDpi xmlns:a14="http://schemas.microsoft.com/office/drawing/2010/main" val="0"/>
              </a:ext>
            </a:extLst>
          </a:blip>
          <a:srcRect/>
          <a:stretch>
            <a:fillRect/>
          </a:stretch>
        </p:blipFill>
        <p:spPr bwMode="auto">
          <a:xfrm flipH="1">
            <a:off x="7994469" y="481084"/>
            <a:ext cx="1149532" cy="14996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à chua chữa nhuận tràng, lao phổi, trĩ, mụn nhọt"/>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603" r="4986"/>
          <a:stretch/>
        </p:blipFill>
        <p:spPr bwMode="auto">
          <a:xfrm>
            <a:off x="245660" y="2344003"/>
            <a:ext cx="2937680" cy="252683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Bướm ngày – Wikipedia tiếng Việ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119" r="10061"/>
          <a:stretch/>
        </p:blipFill>
        <p:spPr bwMode="auto">
          <a:xfrm>
            <a:off x="3183340" y="2344004"/>
            <a:ext cx="3298642" cy="252101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13165"/>
            <a:ext cx="1574800" cy="201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228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579" y="676354"/>
            <a:ext cx="6909421" cy="725877"/>
          </a:xfrm>
        </p:spPr>
        <p:txBody>
          <a:bodyPr>
            <a:noAutofit/>
          </a:bodyPr>
          <a:lstStyle/>
          <a:p>
            <a:pPr algn="ctr"/>
            <a:r>
              <a:rPr lang="en-US" sz="2400" b="1" dirty="0">
                <a:latin typeface="Arial" panose="020B0604020202020204" pitchFamily="34" charset="0"/>
                <a:cs typeface="Arial" panose="020B0604020202020204" pitchFamily="34" charset="0"/>
              </a:rPr>
              <a:t>Các bước để xây dựng một khóa lưỡng phân</a:t>
            </a:r>
          </a:p>
        </p:txBody>
      </p:sp>
      <p:sp>
        <p:nvSpPr>
          <p:cNvPr id="3" name="Slide Number Placeholder 2"/>
          <p:cNvSpPr>
            <a:spLocks noGrp="1"/>
          </p:cNvSpPr>
          <p:nvPr>
            <p:ph type="sldNum" sz="quarter" idx="12"/>
          </p:nvPr>
        </p:nvSpPr>
        <p:spPr/>
        <p:txBody>
          <a:bodyPr/>
          <a:lstStyle/>
          <a:p>
            <a:fld id="{00000000-1234-1234-1234-123412341234}" type="slidenum">
              <a:rPr lang="en" smtClean="0"/>
              <a:pPr/>
              <a:t>30</a:t>
            </a:fld>
            <a:endParaRPr lang="en"/>
          </a:p>
        </p:txBody>
      </p:sp>
      <p:sp>
        <p:nvSpPr>
          <p:cNvPr id="4" name="Rounded Rectangle 3"/>
          <p:cNvSpPr/>
          <p:nvPr/>
        </p:nvSpPr>
        <p:spPr>
          <a:xfrm>
            <a:off x="178677" y="1655021"/>
            <a:ext cx="3864613" cy="79735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dirty="0">
                <a:ln w="0"/>
                <a:solidFill>
                  <a:srgbClr val="FF0000"/>
                </a:solidFill>
                <a:latin typeface="Arial" panose="020B0604020202020204" pitchFamily="34" charset="0"/>
                <a:cs typeface="Arial" panose="020B0604020202020204" pitchFamily="34" charset="0"/>
              </a:rPr>
              <a:t>Bước 1: </a:t>
            </a:r>
            <a:r>
              <a:rPr lang="vi-VN" dirty="0">
                <a:ln w="0"/>
                <a:solidFill>
                  <a:srgbClr val="FF0000"/>
                </a:solidFill>
                <a:latin typeface="Arial" panose="020B0604020202020204" pitchFamily="34" charset="0"/>
                <a:cs typeface="Arial" panose="020B0604020202020204" pitchFamily="34" charset="0"/>
              </a:rPr>
              <a:t>Xác định đặc điểm đặc trưng của mỗi sinh vật </a:t>
            </a:r>
            <a:endParaRPr lang="en-US" dirty="0">
              <a:ln w="0"/>
              <a:solidFill>
                <a:srgbClr val="FF0000"/>
              </a:solidFill>
              <a:latin typeface="Arial" panose="020B0604020202020204" pitchFamily="34" charset="0"/>
              <a:cs typeface="Arial" panose="020B0604020202020204" pitchFamily="34" charset="0"/>
            </a:endParaRPr>
          </a:p>
        </p:txBody>
      </p:sp>
      <p:sp>
        <p:nvSpPr>
          <p:cNvPr id="5" name="Rounded Rectangle 4"/>
          <p:cNvSpPr/>
          <p:nvPr/>
        </p:nvSpPr>
        <p:spPr>
          <a:xfrm>
            <a:off x="178677" y="3030120"/>
            <a:ext cx="3864613" cy="1654879"/>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ln w="0"/>
                <a:solidFill>
                  <a:schemeClr val="tx1"/>
                </a:solidFill>
                <a:latin typeface="Arial" panose="020B0604020202020204" pitchFamily="34" charset="0"/>
                <a:cs typeface="Arial" panose="020B0604020202020204" pitchFamily="34" charset="0"/>
              </a:rPr>
              <a:t>Bước</a:t>
            </a:r>
            <a:r>
              <a:rPr lang="en-US" sz="2000" dirty="0">
                <a:ln w="0"/>
                <a:solidFill>
                  <a:schemeClr val="tx1"/>
                </a:solidFill>
                <a:latin typeface="Arial" panose="020B0604020202020204" pitchFamily="34" charset="0"/>
                <a:cs typeface="Arial" panose="020B0604020202020204" pitchFamily="34" charset="0"/>
              </a:rPr>
              <a:t> 2: </a:t>
            </a:r>
            <a:r>
              <a:rPr lang="vi-VN" sz="2000" dirty="0">
                <a:ln w="0"/>
                <a:solidFill>
                  <a:schemeClr val="tx1"/>
                </a:solidFill>
                <a:latin typeface="Arial" panose="020B0604020202020204" pitchFamily="34" charset="0"/>
                <a:cs typeface="Arial" panose="020B0604020202020204" pitchFamily="34" charset="0"/>
              </a:rPr>
              <a:t>Dựa vào đặc điểm đặc trưng nhất để phân chia sinh vật thành 2 nhóm.</a:t>
            </a:r>
            <a:endParaRPr lang="en-US" sz="2000" dirty="0">
              <a:ln w="0"/>
              <a:solidFill>
                <a:schemeClr val="tx1"/>
              </a:solidFill>
              <a:latin typeface="Arial" panose="020B0604020202020204" pitchFamily="34" charset="0"/>
              <a:cs typeface="Arial" panose="020B0604020202020204" pitchFamily="34" charset="0"/>
            </a:endParaRPr>
          </a:p>
        </p:txBody>
      </p:sp>
      <p:sp>
        <p:nvSpPr>
          <p:cNvPr id="9" name="Rounded Rectangle 8"/>
          <p:cNvSpPr/>
          <p:nvPr/>
        </p:nvSpPr>
        <p:spPr>
          <a:xfrm>
            <a:off x="4474911" y="1357173"/>
            <a:ext cx="4390120" cy="2137695"/>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dirty="0" err="1">
                <a:solidFill>
                  <a:srgbClr val="00B050"/>
                </a:solidFill>
                <a:latin typeface="Arial" panose="020B0604020202020204" pitchFamily="34" charset="0"/>
                <a:cs typeface="Arial" panose="020B0604020202020204" pitchFamily="34" charset="0"/>
              </a:rPr>
              <a:t>Bước</a:t>
            </a:r>
            <a:r>
              <a:rPr lang="en-US" dirty="0">
                <a:solidFill>
                  <a:srgbClr val="00B050"/>
                </a:solidFill>
                <a:latin typeface="Arial" panose="020B0604020202020204" pitchFamily="34" charset="0"/>
                <a:cs typeface="Arial" panose="020B0604020202020204" pitchFamily="34" charset="0"/>
              </a:rPr>
              <a:t> </a:t>
            </a:r>
            <a:r>
              <a:rPr lang="vi-VN" dirty="0">
                <a:solidFill>
                  <a:srgbClr val="00B050"/>
                </a:solidFill>
                <a:latin typeface="Arial" panose="020B0604020202020204" pitchFamily="34" charset="0"/>
                <a:cs typeface="Arial" panose="020B0604020202020204" pitchFamily="34" charset="0"/>
              </a:rPr>
              <a:t>3</a:t>
            </a:r>
            <a:r>
              <a:rPr lang="en-US" dirty="0">
                <a:solidFill>
                  <a:srgbClr val="00B050"/>
                </a:solidFill>
                <a:latin typeface="Arial" panose="020B0604020202020204" pitchFamily="34" charset="0"/>
                <a:cs typeface="Arial" panose="020B0604020202020204" pitchFamily="34" charset="0"/>
              </a:rPr>
              <a:t>: Dựa vào đặc điểm tương phản tiếp theo, chia nhỏ mẫu vật. Tiếp tục chia nhỏ các mẫu còn lại bằng cách đặt câu hỏi cho đến khi xác định và đặt tên cho tất cả chúng. </a:t>
            </a:r>
          </a:p>
        </p:txBody>
      </p:sp>
      <p:sp>
        <p:nvSpPr>
          <p:cNvPr id="11" name="Rounded Rectangle 10"/>
          <p:cNvSpPr/>
          <p:nvPr/>
        </p:nvSpPr>
        <p:spPr>
          <a:xfrm>
            <a:off x="4365637" y="3741270"/>
            <a:ext cx="4499394" cy="1182029"/>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dirty="0" err="1">
                <a:solidFill>
                  <a:srgbClr val="14086A"/>
                </a:solidFill>
                <a:latin typeface="Arial" panose="020B0604020202020204" pitchFamily="34" charset="0"/>
                <a:cs typeface="Arial" panose="020B0604020202020204" pitchFamily="34" charset="0"/>
              </a:rPr>
              <a:t>Bước</a:t>
            </a:r>
            <a:r>
              <a:rPr lang="en-US" dirty="0">
                <a:solidFill>
                  <a:srgbClr val="14086A"/>
                </a:solidFill>
                <a:latin typeface="Arial" panose="020B0604020202020204" pitchFamily="34" charset="0"/>
                <a:cs typeface="Arial" panose="020B0604020202020204" pitchFamily="34" charset="0"/>
              </a:rPr>
              <a:t> </a:t>
            </a:r>
            <a:r>
              <a:rPr lang="vi-VN" dirty="0">
                <a:solidFill>
                  <a:srgbClr val="14086A"/>
                </a:solidFill>
                <a:latin typeface="Arial" panose="020B0604020202020204" pitchFamily="34" charset="0"/>
                <a:cs typeface="Arial" panose="020B0604020202020204" pitchFamily="34" charset="0"/>
              </a:rPr>
              <a:t>4</a:t>
            </a:r>
            <a:r>
              <a:rPr lang="en-US" dirty="0">
                <a:solidFill>
                  <a:srgbClr val="14086A"/>
                </a:solidFill>
                <a:latin typeface="Arial" panose="020B0604020202020204" pitchFamily="34" charset="0"/>
                <a:cs typeface="Arial" panose="020B0604020202020204" pitchFamily="34" charset="0"/>
              </a:rPr>
              <a:t>: Vẽ sơ đồ khoá lưỡng phân bằng cách viết hoặc vẽ sơ </a:t>
            </a:r>
            <a:r>
              <a:rPr lang="en-US" dirty="0" err="1">
                <a:solidFill>
                  <a:srgbClr val="14086A"/>
                </a:solidFill>
                <a:latin typeface="Arial" panose="020B0604020202020204" pitchFamily="34" charset="0"/>
                <a:cs typeface="Arial" panose="020B0604020202020204" pitchFamily="34" charset="0"/>
              </a:rPr>
              <a:t>đồ</a:t>
            </a:r>
            <a:r>
              <a:rPr lang="en-US" dirty="0">
                <a:solidFill>
                  <a:srgbClr val="14086A"/>
                </a:solidFill>
                <a:latin typeface="Arial" panose="020B0604020202020204" pitchFamily="34" charset="0"/>
                <a:cs typeface="Arial" panose="020B0604020202020204" pitchFamily="34" charset="0"/>
              </a:rPr>
              <a:t>.</a:t>
            </a:r>
            <a:r>
              <a:rPr lang="vi-VN" dirty="0">
                <a:solidFill>
                  <a:srgbClr val="14086A"/>
                </a:solidFill>
                <a:latin typeface="Arial" panose="020B0604020202020204" pitchFamily="34" charset="0"/>
                <a:cs typeface="Arial" panose="020B0604020202020204" pitchFamily="34" charset="0"/>
              </a:rPr>
              <a:t> Xây dựng khóa lưỡng phân hoàn chỉnh.</a:t>
            </a:r>
            <a:endParaRPr lang="en-US" dirty="0">
              <a:solidFill>
                <a:srgbClr val="14086A"/>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srcRect r="24241"/>
          <a:stretch>
            <a:fillRect/>
          </a:stretch>
        </p:blipFill>
        <p:spPr>
          <a:xfrm>
            <a:off x="690122" y="167936"/>
            <a:ext cx="5594441" cy="581130"/>
          </a:xfrm>
          <a:prstGeom prst="rect">
            <a:avLst/>
          </a:prstGeom>
        </p:spPr>
      </p:pic>
    </p:spTree>
    <p:extLst>
      <p:ext uri="{BB962C8B-B14F-4D97-AF65-F5344CB8AC3E}">
        <p14:creationId xmlns:p14="http://schemas.microsoft.com/office/powerpoint/2010/main" val="373605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7831" y="-40829"/>
            <a:ext cx="3790820" cy="472479"/>
          </a:xfrm>
        </p:spPr>
        <p:txBody>
          <a:bodyPr>
            <a:normAutofit/>
          </a:bodyPr>
          <a:lstStyle/>
          <a:p>
            <a:pPr algn="ctr"/>
            <a:r>
              <a:rPr lang="en-US" sz="2000" b="1" dirty="0" err="1">
                <a:latin typeface="Arial" panose="020B0604020202020204" pitchFamily="34" charset="0"/>
                <a:cs typeface="Arial" panose="020B0604020202020204" pitchFamily="34" charset="0"/>
              </a:rPr>
              <a:t>Các</a:t>
            </a:r>
            <a:r>
              <a:rPr lang="en-US" sz="2000" b="1" dirty="0">
                <a:latin typeface="Arial" panose="020B0604020202020204" pitchFamily="34" charset="0"/>
                <a:cs typeface="Arial" panose="020B0604020202020204" pitchFamily="34" charset="0"/>
              </a:rPr>
              <a:t> </a:t>
            </a:r>
            <a:r>
              <a:rPr lang="vi-VN" sz="2000" b="1" dirty="0">
                <a:latin typeface="Arial" panose="020B0604020202020204" pitchFamily="34" charset="0"/>
                <a:cs typeface="Arial" panose="020B0604020202020204" pitchFamily="34" charset="0"/>
              </a:rPr>
              <a:t>đặc điểm của cây</a:t>
            </a:r>
            <a:endParaRPr lang="en-US" sz="2000" b="1"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0000000-1234-1234-1234-123412341234}" type="slidenum">
              <a:rPr lang="en" smtClean="0"/>
              <a:pPr/>
              <a:t>31</a:t>
            </a:fld>
            <a:endParaRPr lang="en"/>
          </a:p>
        </p:txBody>
      </p:sp>
      <p:sp>
        <p:nvSpPr>
          <p:cNvPr id="4" name="Rounded Rectangle 3"/>
          <p:cNvSpPr/>
          <p:nvPr/>
        </p:nvSpPr>
        <p:spPr>
          <a:xfrm>
            <a:off x="2804954" y="689913"/>
            <a:ext cx="4378510" cy="79735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b="1" dirty="0">
                <a:ln w="0"/>
                <a:solidFill>
                  <a:srgbClr val="FF0000"/>
                </a:solidFill>
                <a:cs typeface="Times New Roman" panose="02020603050405020304" pitchFamily="18" charset="0"/>
              </a:rPr>
              <a:t>Hoa sen</a:t>
            </a:r>
            <a:r>
              <a:rPr lang="en-US" b="1" dirty="0">
                <a:ln w="0"/>
                <a:solidFill>
                  <a:srgbClr val="FF0000"/>
                </a:solidFill>
                <a:cs typeface="Times New Roman" panose="02020603050405020304" pitchFamily="18" charset="0"/>
              </a:rPr>
              <a:t>: </a:t>
            </a:r>
            <a:r>
              <a:rPr lang="vi-VN" b="1" dirty="0">
                <a:ln w="0"/>
                <a:solidFill>
                  <a:srgbClr val="FF0000"/>
                </a:solidFill>
                <a:cs typeface="Times New Roman" panose="02020603050405020304" pitchFamily="18" charset="0"/>
              </a:rPr>
              <a:t>sống dưới nước, lá vươn cao khỏi mặt nước</a:t>
            </a:r>
            <a:endParaRPr lang="en-US" b="1" dirty="0">
              <a:ln w="0"/>
              <a:solidFill>
                <a:srgbClr val="FF0000"/>
              </a:solidFill>
              <a:cs typeface="Times New Roman" panose="02020603050405020304" pitchFamily="18" charset="0"/>
            </a:endParaRPr>
          </a:p>
        </p:txBody>
      </p:sp>
      <p:sp>
        <p:nvSpPr>
          <p:cNvPr id="5" name="Rounded Rectangle 4"/>
          <p:cNvSpPr/>
          <p:nvPr/>
        </p:nvSpPr>
        <p:spPr>
          <a:xfrm>
            <a:off x="2830399" y="1745533"/>
            <a:ext cx="4996245" cy="901337"/>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b="1" dirty="0">
                <a:ln w="0"/>
                <a:solidFill>
                  <a:srgbClr val="00B0F0"/>
                </a:solidFill>
                <a:latin typeface="Arial" panose="020B0604020202020204" pitchFamily="34" charset="0"/>
                <a:cs typeface="Arial" panose="020B0604020202020204" pitchFamily="34" charset="0"/>
              </a:rPr>
              <a:t>Cây bèo dâu</a:t>
            </a:r>
            <a:r>
              <a:rPr lang="en-US" b="1" dirty="0">
                <a:ln w="0"/>
                <a:solidFill>
                  <a:srgbClr val="00B0F0"/>
                </a:solidFill>
                <a:latin typeface="Arial" panose="020B0604020202020204" pitchFamily="34" charset="0"/>
                <a:cs typeface="Arial" panose="020B0604020202020204" pitchFamily="34" charset="0"/>
              </a:rPr>
              <a:t> </a:t>
            </a:r>
            <a:r>
              <a:rPr lang="vi-VN" b="1" dirty="0">
                <a:ln w="0"/>
                <a:solidFill>
                  <a:srgbClr val="00B0F0"/>
                </a:solidFill>
                <a:latin typeface="Arial" panose="020B0604020202020204" pitchFamily="34" charset="0"/>
                <a:cs typeface="Arial" panose="020B0604020202020204" pitchFamily="34" charset="0"/>
              </a:rPr>
              <a:t>(lục bình): Sống dưới nước, cuống lá phình to, nổi trên mặt nước.</a:t>
            </a:r>
            <a:endParaRPr lang="en-US" b="1" dirty="0">
              <a:ln w="0"/>
              <a:solidFill>
                <a:srgbClr val="00B0F0"/>
              </a:solidFill>
              <a:latin typeface="Arial" panose="020B0604020202020204" pitchFamily="34" charset="0"/>
              <a:cs typeface="Arial" panose="020B0604020202020204" pitchFamily="34" charset="0"/>
            </a:endParaRPr>
          </a:p>
        </p:txBody>
      </p:sp>
      <p:sp>
        <p:nvSpPr>
          <p:cNvPr id="9" name="Rounded Rectangle 8"/>
          <p:cNvSpPr/>
          <p:nvPr/>
        </p:nvSpPr>
        <p:spPr>
          <a:xfrm>
            <a:off x="2930639" y="3986563"/>
            <a:ext cx="5345456" cy="90201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rgbClr val="00B050"/>
                </a:solidFill>
                <a:cs typeface="Times New Roman" panose="02020603050405020304" pitchFamily="18" charset="0"/>
              </a:rPr>
              <a:t>Cây sắn: sống trên cạn, có củ nằm trong đất.</a:t>
            </a:r>
            <a:endParaRPr lang="en-US" b="1" dirty="0">
              <a:solidFill>
                <a:srgbClr val="00B050"/>
              </a:solidFill>
              <a:cs typeface="Times New Roman" panose="02020603050405020304" pitchFamily="18" charset="0"/>
            </a:endParaRPr>
          </a:p>
        </p:txBody>
      </p:sp>
      <p:sp>
        <p:nvSpPr>
          <p:cNvPr id="11" name="Rounded Rectangle 10"/>
          <p:cNvSpPr/>
          <p:nvPr/>
        </p:nvSpPr>
        <p:spPr>
          <a:xfrm>
            <a:off x="2830399" y="2970048"/>
            <a:ext cx="4499394" cy="78823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dirty="0">
                <a:solidFill>
                  <a:srgbClr val="FFC000"/>
                </a:solidFill>
                <a:cs typeface="Times New Roman" panose="02020603050405020304" pitchFamily="18" charset="0"/>
              </a:rPr>
              <a:t>Cây hoa súng: Sống dưới nước, cuông lá vươn dài, phiến lá nổi trên mặt nước.</a:t>
            </a:r>
            <a:endParaRPr lang="en-US" dirty="0">
              <a:solidFill>
                <a:srgbClr val="FFC000"/>
              </a:solidFill>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603" y="711599"/>
            <a:ext cx="2326424" cy="77567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88" y="1745533"/>
            <a:ext cx="2267639" cy="8017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214" y="2868247"/>
            <a:ext cx="2183813" cy="89003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729" y="3986563"/>
            <a:ext cx="2013123" cy="902017"/>
          </a:xfrm>
          <a:prstGeom prst="rect">
            <a:avLst/>
          </a:prstGeom>
        </p:spPr>
      </p:pic>
    </p:spTree>
    <p:extLst>
      <p:ext uri="{BB962C8B-B14F-4D97-AF65-F5344CB8AC3E}">
        <p14:creationId xmlns:p14="http://schemas.microsoft.com/office/powerpoint/2010/main" val="2643441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999"/>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100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1000"/>
                                        <p:tgtEl>
                                          <p:spTgt spid="9"/>
                                        </p:tgtEl>
                                      </p:cBhvr>
                                    </p:animEffect>
                                    <p:anim calcmode="lin" valueType="num">
                                      <p:cBhvr>
                                        <p:cTn id="51" dur="1000" fill="hold"/>
                                        <p:tgtEl>
                                          <p:spTgt spid="9"/>
                                        </p:tgtEl>
                                        <p:attrNameLst>
                                          <p:attrName>ppt_x</p:attrName>
                                        </p:attrNameLst>
                                      </p:cBhvr>
                                      <p:tavLst>
                                        <p:tav tm="0">
                                          <p:val>
                                            <p:strVal val="#ppt_x"/>
                                          </p:val>
                                        </p:tav>
                                        <p:tav tm="100000">
                                          <p:val>
                                            <p:strVal val="#ppt_x"/>
                                          </p:val>
                                        </p:tav>
                                      </p:tavLst>
                                    </p:anim>
                                    <p:anim calcmode="lin" valueType="num">
                                      <p:cBhvr>
                                        <p:cTn id="5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9"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26634" y="65449"/>
            <a:ext cx="4793079" cy="514148"/>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b="1" dirty="0">
                <a:solidFill>
                  <a:srgbClr val="000000"/>
                </a:solidFill>
                <a:latin typeface="+mj-lt"/>
                <a:ea typeface="Tahoma" panose="020B0604030504040204" pitchFamily="34" charset="0"/>
                <a:cs typeface="Tahoma" panose="020B0604030504040204" pitchFamily="34" charset="0"/>
              </a:rPr>
              <a:t>Hoa sen, Hoa súng, cây sắn, Bèo dâu</a:t>
            </a:r>
            <a:endParaRPr lang="en-US" altLang="en-US" dirty="0">
              <a:latin typeface="+mj-lt"/>
              <a:ea typeface="Tahoma" panose="020B0604030504040204" pitchFamily="34" charset="0"/>
              <a:cs typeface="Tahoma" panose="020B0604030504040204" pitchFamily="34" charset="0"/>
            </a:endParaRPr>
          </a:p>
        </p:txBody>
      </p:sp>
      <p:sp>
        <p:nvSpPr>
          <p:cNvPr id="9" name="Rectangle 8"/>
          <p:cNvSpPr>
            <a:spLocks noChangeArrowheads="1"/>
          </p:cNvSpPr>
          <p:nvPr/>
        </p:nvSpPr>
        <p:spPr bwMode="auto">
          <a:xfrm>
            <a:off x="1666875" y="847068"/>
            <a:ext cx="1885950" cy="30419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p:nvSpPr>
        <p:spPr bwMode="auto">
          <a:xfrm>
            <a:off x="5675233" y="931756"/>
            <a:ext cx="2011204" cy="47958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Sống trên cạn</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23"/>
          <p:cNvSpPr>
            <a:spLocks noChangeArrowheads="1"/>
          </p:cNvSpPr>
          <p:nvPr/>
        </p:nvSpPr>
        <p:spPr bwMode="auto">
          <a:xfrm>
            <a:off x="910590" y="1461612"/>
            <a:ext cx="1512570" cy="444341"/>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Lá vươn lên trên mặt nước</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24"/>
          <p:cNvSpPr>
            <a:spLocks noChangeArrowheads="1"/>
          </p:cNvSpPr>
          <p:nvPr/>
        </p:nvSpPr>
        <p:spPr bwMode="auto">
          <a:xfrm>
            <a:off x="1871255" y="2212182"/>
            <a:ext cx="1681571" cy="48339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Cuống lá phình to thành phao</a:t>
            </a:r>
            <a:endPar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5"/>
          <p:cNvSpPr>
            <a:spLocks noChangeArrowheads="1"/>
          </p:cNvSpPr>
          <p:nvPr/>
        </p:nvSpPr>
        <p:spPr bwMode="auto">
          <a:xfrm>
            <a:off x="2697282" y="1383400"/>
            <a:ext cx="1923574" cy="448628"/>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6"/>
          <p:cNvSpPr>
            <a:spLocks noChangeArrowheads="1"/>
          </p:cNvSpPr>
          <p:nvPr/>
        </p:nvSpPr>
        <p:spPr bwMode="auto">
          <a:xfrm>
            <a:off x="3944779" y="2235042"/>
            <a:ext cx="2193131" cy="47577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endPar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Arrow Connector 22"/>
          <p:cNvCxnSpPr/>
          <p:nvPr/>
        </p:nvCxnSpPr>
        <p:spPr>
          <a:xfrm>
            <a:off x="1632311" y="1965648"/>
            <a:ext cx="0" cy="275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214121" y="2826758"/>
            <a:ext cx="0" cy="275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962571" y="1441656"/>
            <a:ext cx="3334" cy="3286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673668" y="2750344"/>
            <a:ext cx="15716" cy="3514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2546152" y="549631"/>
            <a:ext cx="4135755" cy="389096"/>
            <a:chOff x="3539635" y="1956364"/>
            <a:chExt cx="5514655" cy="974758"/>
          </a:xfrm>
        </p:grpSpPr>
        <p:cxnSp>
          <p:nvCxnSpPr>
            <p:cNvPr id="6" name="Straight Connector 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632109" y="1131094"/>
            <a:ext cx="2185035" cy="189123"/>
            <a:chOff x="3539635" y="1956364"/>
            <a:chExt cx="5514655" cy="974758"/>
          </a:xfrm>
        </p:grpSpPr>
        <p:cxnSp>
          <p:nvCxnSpPr>
            <p:cNvPr id="86" name="Straight Connector 8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2689384" y="1925003"/>
            <a:ext cx="2386013" cy="294799"/>
            <a:chOff x="3539635" y="1956364"/>
            <a:chExt cx="5514655" cy="974758"/>
          </a:xfrm>
        </p:grpSpPr>
        <p:cxnSp>
          <p:nvCxnSpPr>
            <p:cNvPr id="91" name="Straight Connector 90"/>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089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26634" y="65449"/>
            <a:ext cx="4793079" cy="514148"/>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b="1" dirty="0">
                <a:solidFill>
                  <a:srgbClr val="000000"/>
                </a:solidFill>
                <a:latin typeface="+mj-lt"/>
                <a:ea typeface="Tahoma" panose="020B0604030504040204" pitchFamily="34" charset="0"/>
                <a:cs typeface="Tahoma" panose="020B0604030504040204" pitchFamily="34" charset="0"/>
              </a:rPr>
              <a:t>Hoa sen, Hoa súng, cây Sắn, Bèo dâu</a:t>
            </a:r>
            <a:endParaRPr lang="en-US" altLang="en-US" dirty="0">
              <a:latin typeface="+mj-lt"/>
              <a:ea typeface="Tahoma" panose="020B0604030504040204" pitchFamily="34" charset="0"/>
              <a:cs typeface="Tahoma" panose="020B0604030504040204" pitchFamily="34" charset="0"/>
            </a:endParaRPr>
          </a:p>
        </p:txBody>
      </p:sp>
      <p:sp>
        <p:nvSpPr>
          <p:cNvPr id="9" name="Rectangle 8"/>
          <p:cNvSpPr>
            <a:spLocks noChangeArrowheads="1"/>
          </p:cNvSpPr>
          <p:nvPr/>
        </p:nvSpPr>
        <p:spPr bwMode="auto">
          <a:xfrm>
            <a:off x="1666875" y="847068"/>
            <a:ext cx="1885950" cy="30419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Sống dưới nước</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p:nvSpPr>
        <p:spPr bwMode="auto">
          <a:xfrm>
            <a:off x="5675233" y="931756"/>
            <a:ext cx="2011204" cy="47958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Sống trên cạn</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23"/>
          <p:cNvSpPr>
            <a:spLocks noChangeArrowheads="1"/>
          </p:cNvSpPr>
          <p:nvPr/>
        </p:nvSpPr>
        <p:spPr bwMode="auto">
          <a:xfrm>
            <a:off x="910590" y="1461612"/>
            <a:ext cx="1512570" cy="444341"/>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Lá vươn lên trên mặt nước</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24"/>
          <p:cNvSpPr>
            <a:spLocks noChangeArrowheads="1"/>
          </p:cNvSpPr>
          <p:nvPr/>
        </p:nvSpPr>
        <p:spPr bwMode="auto">
          <a:xfrm>
            <a:off x="1871255" y="2212182"/>
            <a:ext cx="1681571" cy="48339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Cuống lá phình to thành phao</a:t>
            </a:r>
            <a:endPar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5"/>
          <p:cNvSpPr>
            <a:spLocks noChangeArrowheads="1"/>
          </p:cNvSpPr>
          <p:nvPr/>
        </p:nvSpPr>
        <p:spPr bwMode="auto">
          <a:xfrm>
            <a:off x="2697282" y="1383400"/>
            <a:ext cx="1923574" cy="448628"/>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Lá nổi trên mặt nước</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6"/>
          <p:cNvSpPr>
            <a:spLocks noChangeArrowheads="1"/>
          </p:cNvSpPr>
          <p:nvPr/>
        </p:nvSpPr>
        <p:spPr bwMode="auto">
          <a:xfrm>
            <a:off x="3944779" y="2235042"/>
            <a:ext cx="2193131" cy="47577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Cuống lá không phình to</a:t>
            </a:r>
            <a:endPar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Arrow Connector 22"/>
          <p:cNvCxnSpPr/>
          <p:nvPr/>
        </p:nvCxnSpPr>
        <p:spPr>
          <a:xfrm>
            <a:off x="1034686" y="1912970"/>
            <a:ext cx="0" cy="275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087234" y="2710815"/>
            <a:ext cx="0" cy="275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673668" y="2750344"/>
            <a:ext cx="15716" cy="3514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2546152" y="549631"/>
            <a:ext cx="4135755" cy="389096"/>
            <a:chOff x="3539635" y="1956364"/>
            <a:chExt cx="5514655" cy="974758"/>
          </a:xfrm>
        </p:grpSpPr>
        <p:cxnSp>
          <p:nvCxnSpPr>
            <p:cNvPr id="6" name="Straight Connector 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632109" y="1131094"/>
            <a:ext cx="2185035" cy="189123"/>
            <a:chOff x="3539635" y="1956364"/>
            <a:chExt cx="5514655" cy="974758"/>
          </a:xfrm>
        </p:grpSpPr>
        <p:cxnSp>
          <p:nvCxnSpPr>
            <p:cNvPr id="86" name="Straight Connector 8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2689384" y="1925003"/>
            <a:ext cx="2386013" cy="294799"/>
            <a:chOff x="3539635" y="1956364"/>
            <a:chExt cx="5514655" cy="974758"/>
          </a:xfrm>
        </p:grpSpPr>
        <p:cxnSp>
          <p:nvCxnSpPr>
            <p:cNvPr id="91" name="Straight Connector 90"/>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p:cNvCxnSpPr/>
          <p:nvPr/>
        </p:nvCxnSpPr>
        <p:spPr>
          <a:xfrm>
            <a:off x="7335014" y="1494577"/>
            <a:ext cx="3334" cy="3286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777" y="2139454"/>
            <a:ext cx="790194" cy="96236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174" y="2985873"/>
            <a:ext cx="791051" cy="14566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8959" y="3058349"/>
            <a:ext cx="981803" cy="1445599"/>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6226" y="1823190"/>
            <a:ext cx="967478" cy="1356558"/>
          </a:xfrm>
          <a:prstGeom prst="rect">
            <a:avLst/>
          </a:prstGeom>
        </p:spPr>
      </p:pic>
      <p:sp>
        <p:nvSpPr>
          <p:cNvPr id="56" name="Rectangle 55"/>
          <p:cNvSpPr>
            <a:spLocks noChangeArrowheads="1"/>
          </p:cNvSpPr>
          <p:nvPr/>
        </p:nvSpPr>
        <p:spPr bwMode="auto">
          <a:xfrm>
            <a:off x="2423160" y="4629353"/>
            <a:ext cx="4793079" cy="328002"/>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b="1" dirty="0">
                <a:solidFill>
                  <a:srgbClr val="000000"/>
                </a:solidFill>
                <a:latin typeface="+mj-lt"/>
                <a:ea typeface="Tahoma" panose="020B0604030504040204" pitchFamily="34" charset="0"/>
                <a:cs typeface="Tahoma" panose="020B0604030504040204" pitchFamily="34" charset="0"/>
              </a:rPr>
              <a:t>Cây phân loại 4 loại thực vật</a:t>
            </a:r>
            <a:endParaRPr lang="en-US" altLang="en-US" dirty="0">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561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20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9" grpId="0" animBg="1"/>
      <p:bldP spid="20" grpId="0" animBg="1"/>
      <p:bldP spid="21" grpId="0" animBg="1"/>
      <p:bldP spid="22" grpId="0" animBg="1"/>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97632" y="15240"/>
            <a:ext cx="8801576" cy="1061829"/>
          </a:xfrm>
          <a:prstGeom prst="rect">
            <a:avLst/>
          </a:prstGeom>
          <a:noFill/>
        </p:spPr>
        <p:txBody>
          <a:bodyPr wrap="square" rtlCol="0" anchor="t">
            <a:spAutoFit/>
          </a:bodyPr>
          <a:lstStyle/>
          <a:p>
            <a:r>
              <a:rPr lang="en-US" sz="2100" dirty="0"/>
              <a:t>        </a:t>
            </a:r>
            <a:r>
              <a:rPr lang="vi-VN" sz="2100" dirty="0">
                <a:latin typeface="Times New Roman" panose="02020603050405020304" pitchFamily="18" charset="0"/>
                <a:cs typeface="Times New Roman" panose="02020603050405020304" pitchFamily="18" charset="0"/>
              </a:rPr>
              <a:t>Khóa </a:t>
            </a:r>
            <a:r>
              <a:rPr lang="en-US" sz="2100" dirty="0" err="1">
                <a:latin typeface="Times New Roman" panose="02020603050405020304" pitchFamily="18" charset="0"/>
                <a:cs typeface="Times New Roman" panose="02020603050405020304" pitchFamily="18" charset="0"/>
              </a:rPr>
              <a:t>lưỡng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loại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loài</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thực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Hoa sen, Hoa súng, Bèo dâu, cây sắn.</a:t>
            </a:r>
            <a:endParaRPr lang="en-US" sz="2100" dirty="0">
              <a:latin typeface="Times New Roman" panose="02020603050405020304" pitchFamily="18" charset="0"/>
              <a:cs typeface="Times New Roman" panose="02020603050405020304" pitchFamily="18" charset="0"/>
            </a:endParaRPr>
          </a:p>
          <a:p>
            <a:endParaRPr lang="en-US" sz="2100" dirty="0"/>
          </a:p>
        </p:txBody>
      </p:sp>
      <p:graphicFrame>
        <p:nvGraphicFramePr>
          <p:cNvPr id="2" name="Table 1"/>
          <p:cNvGraphicFramePr/>
          <p:nvPr/>
        </p:nvGraphicFramePr>
        <p:xfrm>
          <a:off x="342900" y="777717"/>
          <a:ext cx="8745855" cy="2597943"/>
        </p:xfrm>
        <a:graphic>
          <a:graphicData uri="http://schemas.openxmlformats.org/drawingml/2006/table">
            <a:tbl>
              <a:tblPr firstRow="1" bandRow="1">
                <a:tableStyleId>{5C22544A-7EE6-4342-B048-85BDC9FD1C3A}</a:tableStyleId>
              </a:tblPr>
              <a:tblGrid>
                <a:gridCol w="1891620">
                  <a:extLst>
                    <a:ext uri="{9D8B030D-6E8A-4147-A177-3AD203B41FA5}">
                      <a16:colId xmlns:a16="http://schemas.microsoft.com/office/drawing/2014/main" val="20000"/>
                    </a:ext>
                  </a:extLst>
                </a:gridCol>
                <a:gridCol w="3869634">
                  <a:extLst>
                    <a:ext uri="{9D8B030D-6E8A-4147-A177-3AD203B41FA5}">
                      <a16:colId xmlns:a16="http://schemas.microsoft.com/office/drawing/2014/main" val="20001"/>
                    </a:ext>
                  </a:extLst>
                </a:gridCol>
                <a:gridCol w="2984601">
                  <a:extLst>
                    <a:ext uri="{9D8B030D-6E8A-4147-A177-3AD203B41FA5}">
                      <a16:colId xmlns:a16="http://schemas.microsoft.com/office/drawing/2014/main" val="20002"/>
                    </a:ext>
                  </a:extLst>
                </a:gridCol>
              </a:tblGrid>
              <a:tr h="465296">
                <a:tc>
                  <a:txBody>
                    <a:bodyPr/>
                    <a:lstStyle/>
                    <a:p>
                      <a:pPr algn="ctr">
                        <a:buNone/>
                      </a:pPr>
                      <a:r>
                        <a:rPr lang="en-US" sz="1800" dirty="0" err="1">
                          <a:latin typeface="Times New Roman" panose="02020603050405020304" pitchFamily="18" charset="0"/>
                          <a:cs typeface="Times New Roman" panose="02020603050405020304" pitchFamily="18" charset="0"/>
                        </a:rPr>
                        <a:t>Bước</a:t>
                      </a:r>
                      <a:endParaRPr lang="en-US" sz="18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buNone/>
                      </a:pPr>
                      <a:r>
                        <a:rPr lang="en-US" sz="1800">
                          <a:latin typeface="Times New Roman" panose="02020603050405020304" pitchFamily="18" charset="0"/>
                          <a:cs typeface="Times New Roman" panose="02020603050405020304" pitchFamily="18" charset="0"/>
                        </a:rPr>
                        <a:t>Đặc điểm</a:t>
                      </a:r>
                    </a:p>
                  </a:txBody>
                  <a:tcPr marL="68580" marR="68580" marT="34290" marB="34290"/>
                </a:tc>
                <a:tc>
                  <a:txBody>
                    <a:bodyPr/>
                    <a:lstStyle/>
                    <a:p>
                      <a:pPr algn="ctr">
                        <a:buNone/>
                      </a:pPr>
                      <a:r>
                        <a:rPr lang="en-US" sz="1800" dirty="0" err="1">
                          <a:latin typeface="Times New Roman" panose="02020603050405020304" pitchFamily="18" charset="0"/>
                          <a:cs typeface="Times New Roman" panose="02020603050405020304" pitchFamily="18" charset="0"/>
                        </a:rPr>
                        <a:t>Tên</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vật</a:t>
                      </a:r>
                      <a:endParaRPr lang="en-US" sz="18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0"/>
                  </a:ext>
                </a:extLst>
              </a:tr>
              <a:tr h="622935">
                <a:tc>
                  <a:txBody>
                    <a:bodyPr/>
                    <a:lstStyle/>
                    <a:p>
                      <a:pPr>
                        <a:buNone/>
                      </a:pPr>
                      <a:r>
                        <a:rPr lang="en-US" sz="1800" dirty="0" err="1">
                          <a:latin typeface="Times New Roman" panose="02020603050405020304" pitchFamily="18" charset="0"/>
                          <a:cs typeface="Times New Roman" panose="02020603050405020304" pitchFamily="18" charset="0"/>
                        </a:rPr>
                        <a:t>Bước</a:t>
                      </a:r>
                      <a:r>
                        <a:rPr lang="en-US" sz="1800" dirty="0">
                          <a:latin typeface="Times New Roman" panose="02020603050405020304" pitchFamily="18" charset="0"/>
                          <a:cs typeface="Times New Roman" panose="02020603050405020304" pitchFamily="18" charset="0"/>
                        </a:rPr>
                        <a:t> 1</a:t>
                      </a:r>
                    </a:p>
                  </a:txBody>
                  <a:tcPr marL="68580" marR="68580" marT="34290" marB="34290"/>
                </a:tc>
                <a:tc>
                  <a:txBody>
                    <a:bodyPr/>
                    <a:lstStyle/>
                    <a:p>
                      <a:pPr>
                        <a:buNone/>
                      </a:pPr>
                      <a:r>
                        <a:rPr lang="en-US" sz="1800" dirty="0">
                          <a:latin typeface="Times New Roman" panose="02020603050405020304" pitchFamily="18" charset="0"/>
                          <a:cs typeface="Times New Roman" panose="02020603050405020304" pitchFamily="18" charset="0"/>
                        </a:rPr>
                        <a:t>a.</a:t>
                      </a:r>
                      <a:r>
                        <a:rPr lang="vi-VN" sz="1800" baseline="0" dirty="0">
                          <a:latin typeface="Times New Roman" panose="02020603050405020304" pitchFamily="18" charset="0"/>
                          <a:cs typeface="Times New Roman" panose="02020603050405020304" pitchFamily="18" charset="0"/>
                        </a:rPr>
                        <a:t> Dưới nước</a:t>
                      </a:r>
                      <a:endParaRPr lang="en-US" sz="1800" dirty="0">
                        <a:latin typeface="Times New Roman" panose="02020603050405020304" pitchFamily="18" charset="0"/>
                        <a:cs typeface="Times New Roman" panose="02020603050405020304" pitchFamily="18" charset="0"/>
                      </a:endParaRPr>
                    </a:p>
                    <a:p>
                      <a:pPr>
                        <a:buNone/>
                      </a:pPr>
                      <a:r>
                        <a:rPr lang="en-US" sz="1800" dirty="0">
                          <a:latin typeface="Times New Roman" panose="02020603050405020304" pitchFamily="18" charset="0"/>
                          <a:cs typeface="Times New Roman" panose="02020603050405020304" pitchFamily="18" charset="0"/>
                        </a:rPr>
                        <a:t>b.</a:t>
                      </a:r>
                      <a:r>
                        <a:rPr lang="vi-VN" sz="1800" dirty="0">
                          <a:latin typeface="Times New Roman" panose="02020603050405020304" pitchFamily="18" charset="0"/>
                          <a:cs typeface="Times New Roman" panose="02020603050405020304" pitchFamily="18" charset="0"/>
                        </a:rPr>
                        <a:t>Trên</a:t>
                      </a:r>
                      <a:r>
                        <a:rPr lang="vi-VN" sz="1800" baseline="0" dirty="0">
                          <a:latin typeface="Times New Roman" panose="02020603050405020304" pitchFamily="18" charset="0"/>
                          <a:cs typeface="Times New Roman" panose="02020603050405020304" pitchFamily="18" charset="0"/>
                        </a:rPr>
                        <a:t> cạn</a:t>
                      </a:r>
                      <a:endParaRPr lang="en-US" sz="18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1800" dirty="0" err="1">
                          <a:latin typeface="Times New Roman" panose="02020603050405020304" pitchFamily="18" charset="0"/>
                          <a:cs typeface="Times New Roman" panose="02020603050405020304" pitchFamily="18" charset="0"/>
                        </a:rPr>
                        <a:t>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tới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bước</a:t>
                      </a:r>
                      <a:r>
                        <a:rPr lang="en-US" sz="1800" dirty="0">
                          <a:latin typeface="Times New Roman" panose="02020603050405020304" pitchFamily="18" charset="0"/>
                          <a:cs typeface="Times New Roman" panose="02020603050405020304" pitchFamily="18" charset="0"/>
                        </a:rPr>
                        <a:t> 2.</a:t>
                      </a:r>
                    </a:p>
                    <a:p>
                      <a:pPr>
                        <a:buNone/>
                      </a:pPr>
                      <a:r>
                        <a:rPr lang="vi-VN" sz="1800" dirty="0">
                          <a:latin typeface="Times New Roman" panose="02020603050405020304" pitchFamily="18" charset="0"/>
                          <a:cs typeface="Times New Roman" panose="02020603050405020304" pitchFamily="18" charset="0"/>
                        </a:rPr>
                        <a:t>Cây</a:t>
                      </a:r>
                      <a:r>
                        <a:rPr lang="vi-VN" sz="1800" baseline="0" dirty="0">
                          <a:latin typeface="Times New Roman" panose="02020603050405020304" pitchFamily="18" charset="0"/>
                          <a:cs typeface="Times New Roman" panose="02020603050405020304" pitchFamily="18" charset="0"/>
                        </a:rPr>
                        <a:t> sắn</a:t>
                      </a:r>
                      <a:endParaRPr lang="en-US" sz="18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91991">
                <a:tc>
                  <a:txBody>
                    <a:bodyPr/>
                    <a:lstStyle/>
                    <a:p>
                      <a:pPr>
                        <a:buNone/>
                      </a:pPr>
                      <a:r>
                        <a:rPr lang="en-US" sz="1800" dirty="0" err="1">
                          <a:latin typeface="Times New Roman" panose="02020603050405020304" pitchFamily="18" charset="0"/>
                          <a:cs typeface="Times New Roman" panose="02020603050405020304" pitchFamily="18" charset="0"/>
                        </a:rPr>
                        <a:t>Bước</a:t>
                      </a:r>
                      <a:r>
                        <a:rPr lang="en-US" sz="1800" dirty="0">
                          <a:latin typeface="Times New Roman" panose="02020603050405020304" pitchFamily="18" charset="0"/>
                          <a:cs typeface="Times New Roman" panose="02020603050405020304" pitchFamily="18" charset="0"/>
                        </a:rPr>
                        <a:t> 2</a:t>
                      </a:r>
                    </a:p>
                  </a:txBody>
                  <a:tcPr marL="68580" marR="68580" marT="34290" marB="34290"/>
                </a:tc>
                <a:tc>
                  <a:txBody>
                    <a:bodyPr/>
                    <a:lstStyle/>
                    <a:p>
                      <a:pPr>
                        <a:buNone/>
                      </a:pPr>
                      <a:r>
                        <a:rPr lang="en-US" sz="1800" dirty="0">
                          <a:latin typeface="Times New Roman" panose="02020603050405020304" pitchFamily="18" charset="0"/>
                          <a:cs typeface="Times New Roman" panose="02020603050405020304" pitchFamily="18" charset="0"/>
                        </a:rPr>
                        <a:t>a.</a:t>
                      </a:r>
                      <a:r>
                        <a:rPr lang="vi-VN" sz="1800" baseline="0" dirty="0">
                          <a:latin typeface="Times New Roman" panose="02020603050405020304" pitchFamily="18" charset="0"/>
                          <a:cs typeface="Times New Roman" panose="02020603050405020304" pitchFamily="18" charset="0"/>
                        </a:rPr>
                        <a:t> Lá vươn trên mặt nước</a:t>
                      </a:r>
                      <a:endParaRPr lang="en-US" sz="1800" dirty="0">
                        <a:latin typeface="Times New Roman" panose="02020603050405020304" pitchFamily="18" charset="0"/>
                        <a:cs typeface="Times New Roman" panose="02020603050405020304" pitchFamily="18" charset="0"/>
                      </a:endParaRPr>
                    </a:p>
                    <a:p>
                      <a:pPr>
                        <a:buNone/>
                      </a:pPr>
                      <a:r>
                        <a:rPr lang="en-US" sz="1800" dirty="0">
                          <a:latin typeface="Times New Roman" panose="02020603050405020304" pitchFamily="18" charset="0"/>
                          <a:cs typeface="Times New Roman" panose="02020603050405020304" pitchFamily="18" charset="0"/>
                        </a:rPr>
                        <a:t>b. </a:t>
                      </a:r>
                      <a:r>
                        <a:rPr lang="vi-VN" sz="1800" dirty="0">
                          <a:latin typeface="Times New Roman" panose="02020603050405020304" pitchFamily="18" charset="0"/>
                          <a:cs typeface="Times New Roman" panose="02020603050405020304" pitchFamily="18" charset="0"/>
                        </a:rPr>
                        <a:t>Lá</a:t>
                      </a:r>
                      <a:r>
                        <a:rPr lang="vi-VN" sz="1800" baseline="0" dirty="0">
                          <a:latin typeface="Times New Roman" panose="02020603050405020304" pitchFamily="18" charset="0"/>
                          <a:cs typeface="Times New Roman" panose="02020603050405020304" pitchFamily="18" charset="0"/>
                        </a:rPr>
                        <a:t> nổi trên mặt nước</a:t>
                      </a:r>
                      <a:endParaRPr lang="en-US" sz="18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vi-VN" sz="1800" dirty="0">
                          <a:latin typeface="Times New Roman" panose="02020603050405020304" pitchFamily="18" charset="0"/>
                          <a:cs typeface="Times New Roman" panose="02020603050405020304" pitchFamily="18" charset="0"/>
                          <a:sym typeface="+mn-ea"/>
                        </a:rPr>
                        <a:t>Hoa sen</a:t>
                      </a:r>
                      <a:endParaRPr lang="en-US" sz="1800" dirty="0">
                        <a:latin typeface="Times New Roman" panose="02020603050405020304" pitchFamily="18" charset="0"/>
                        <a:cs typeface="Times New Roman" panose="02020603050405020304" pitchFamily="18" charset="0"/>
                      </a:endParaRPr>
                    </a:p>
                    <a:p>
                      <a:pPr>
                        <a:buNone/>
                      </a:pPr>
                      <a:r>
                        <a:rPr lang="en-US" sz="1800" dirty="0" err="1">
                          <a:latin typeface="Times New Roman" panose="02020603050405020304" pitchFamily="18" charset="0"/>
                          <a:cs typeface="Times New Roman" panose="02020603050405020304" pitchFamily="18" charset="0"/>
                          <a:sym typeface="+mn-ea"/>
                        </a:rPr>
                        <a:t>Đi</a:t>
                      </a:r>
                      <a:r>
                        <a:rPr lang="en-US" sz="1800" dirty="0">
                          <a:latin typeface="Times New Roman" panose="02020603050405020304" pitchFamily="18" charset="0"/>
                          <a:cs typeface="Times New Roman" panose="02020603050405020304" pitchFamily="18" charset="0"/>
                          <a:sym typeface="+mn-ea"/>
                        </a:rPr>
                        <a:t> </a:t>
                      </a:r>
                      <a:r>
                        <a:rPr lang="en-US" sz="1800" dirty="0" err="1">
                          <a:latin typeface="Times New Roman" panose="02020603050405020304" pitchFamily="18" charset="0"/>
                          <a:cs typeface="Times New Roman" panose="02020603050405020304" pitchFamily="18" charset="0"/>
                          <a:sym typeface="+mn-ea"/>
                        </a:rPr>
                        <a:t>tới</a:t>
                      </a:r>
                      <a:r>
                        <a:rPr lang="en-US" sz="1800" dirty="0">
                          <a:latin typeface="Times New Roman" panose="02020603050405020304" pitchFamily="18" charset="0"/>
                          <a:cs typeface="Times New Roman" panose="02020603050405020304" pitchFamily="18" charset="0"/>
                          <a:sym typeface="+mn-ea"/>
                        </a:rPr>
                        <a:t> </a:t>
                      </a:r>
                      <a:r>
                        <a:rPr lang="en-US" sz="1800" dirty="0" err="1">
                          <a:latin typeface="Times New Roman" panose="02020603050405020304" pitchFamily="18" charset="0"/>
                          <a:cs typeface="Times New Roman" panose="02020603050405020304" pitchFamily="18" charset="0"/>
                          <a:sym typeface="+mn-ea"/>
                        </a:rPr>
                        <a:t>bước</a:t>
                      </a:r>
                      <a:r>
                        <a:rPr lang="en-US" sz="1800" dirty="0">
                          <a:latin typeface="Times New Roman" panose="02020603050405020304" pitchFamily="18" charset="0"/>
                          <a:cs typeface="Times New Roman" panose="02020603050405020304" pitchFamily="18" charset="0"/>
                          <a:sym typeface="+mn-ea"/>
                        </a:rPr>
                        <a:t> 3</a:t>
                      </a:r>
                    </a:p>
                  </a:txBody>
                  <a:tcPr marL="68580" marR="68580" marT="34290" marB="34290"/>
                </a:tc>
                <a:extLst>
                  <a:ext uri="{0D108BD9-81ED-4DB2-BD59-A6C34878D82A}">
                    <a16:rowId xmlns:a16="http://schemas.microsoft.com/office/drawing/2014/main" val="10002"/>
                  </a:ext>
                </a:extLst>
              </a:tr>
              <a:tr h="817721">
                <a:tc>
                  <a:txBody>
                    <a:bodyPr/>
                    <a:lstStyle/>
                    <a:p>
                      <a:pPr>
                        <a:buNone/>
                      </a:pPr>
                      <a:r>
                        <a:rPr lang="en-US" sz="1800">
                          <a:latin typeface="Times New Roman" panose="02020603050405020304" pitchFamily="18" charset="0"/>
                          <a:cs typeface="Times New Roman" panose="02020603050405020304" pitchFamily="18" charset="0"/>
                        </a:rPr>
                        <a:t>Bước 3</a:t>
                      </a:r>
                    </a:p>
                  </a:txBody>
                  <a:tcPr marL="68580" marR="68580" marT="34290" marB="34290"/>
                </a:tc>
                <a:tc>
                  <a:txBody>
                    <a:bodyPr/>
                    <a:lstStyle/>
                    <a:p>
                      <a:pPr>
                        <a:buNone/>
                      </a:pPr>
                      <a:r>
                        <a:rPr lang="en-US" sz="1800" dirty="0">
                          <a:latin typeface="Times New Roman" panose="02020603050405020304" pitchFamily="18" charset="0"/>
                          <a:cs typeface="Times New Roman" panose="02020603050405020304" pitchFamily="18" charset="0"/>
                          <a:sym typeface="+mn-ea"/>
                        </a:rPr>
                        <a:t>a.</a:t>
                      </a:r>
                      <a:r>
                        <a:rPr lang="vi-VN" sz="1800" dirty="0">
                          <a:latin typeface="Times New Roman" panose="02020603050405020304" pitchFamily="18" charset="0"/>
                          <a:cs typeface="Times New Roman" panose="02020603050405020304" pitchFamily="18" charset="0"/>
                          <a:sym typeface="+mn-ea"/>
                        </a:rPr>
                        <a:t>Cuống</a:t>
                      </a:r>
                      <a:r>
                        <a:rPr lang="vi-VN" sz="1800" baseline="0" dirty="0">
                          <a:latin typeface="Times New Roman" panose="02020603050405020304" pitchFamily="18" charset="0"/>
                          <a:cs typeface="Times New Roman" panose="02020603050405020304" pitchFamily="18" charset="0"/>
                          <a:sym typeface="+mn-ea"/>
                        </a:rPr>
                        <a:t> lá phình to tạo thành phao</a:t>
                      </a:r>
                      <a:r>
                        <a:rPr lang="en-US" sz="1800" dirty="0">
                          <a:latin typeface="Times New Roman" panose="02020603050405020304" pitchFamily="18" charset="0"/>
                          <a:cs typeface="Times New Roman" panose="02020603050405020304" pitchFamily="18" charset="0"/>
                          <a:sym typeface="+mn-ea"/>
                        </a:rPr>
                        <a:t>.</a:t>
                      </a:r>
                    </a:p>
                    <a:p>
                      <a:pPr>
                        <a:buNone/>
                      </a:pPr>
                      <a:r>
                        <a:rPr lang="vi-VN" sz="1800" dirty="0">
                          <a:latin typeface="Times New Roman" panose="02020603050405020304" pitchFamily="18" charset="0"/>
                          <a:cs typeface="Times New Roman" panose="02020603050405020304" pitchFamily="18" charset="0"/>
                          <a:sym typeface="+mn-ea"/>
                        </a:rPr>
                        <a:t>b.Cuống</a:t>
                      </a:r>
                      <a:r>
                        <a:rPr lang="vi-VN" sz="1800" baseline="0" dirty="0">
                          <a:latin typeface="Times New Roman" panose="02020603050405020304" pitchFamily="18" charset="0"/>
                          <a:cs typeface="Times New Roman" panose="02020603050405020304" pitchFamily="18" charset="0"/>
                          <a:sym typeface="+mn-ea"/>
                        </a:rPr>
                        <a:t> lá không phình</a:t>
                      </a:r>
                      <a:endParaRPr lang="en-US" sz="1800" dirty="0">
                        <a:latin typeface="Times New Roman" panose="02020603050405020304" pitchFamily="18" charset="0"/>
                        <a:cs typeface="Times New Roman" panose="02020603050405020304" pitchFamily="18" charset="0"/>
                        <a:sym typeface="+mn-ea"/>
                      </a:endParaRPr>
                    </a:p>
                  </a:txBody>
                  <a:tcPr marL="68580" marR="68580" marT="34290" marB="34290"/>
                </a:tc>
                <a:tc>
                  <a:txBody>
                    <a:bodyPr/>
                    <a:lstStyle/>
                    <a:p>
                      <a:pPr>
                        <a:buNone/>
                      </a:pPr>
                      <a:r>
                        <a:rPr lang="vi-VN" sz="1800" dirty="0">
                          <a:latin typeface="Times New Roman" panose="02020603050405020304" pitchFamily="18" charset="0"/>
                          <a:cs typeface="Times New Roman" panose="02020603050405020304" pitchFamily="18" charset="0"/>
                          <a:sym typeface="+mn-ea"/>
                        </a:rPr>
                        <a:t>Bèo</a:t>
                      </a:r>
                      <a:r>
                        <a:rPr lang="vi-VN" sz="1800" baseline="0" dirty="0">
                          <a:latin typeface="Times New Roman" panose="02020603050405020304" pitchFamily="18" charset="0"/>
                          <a:cs typeface="Times New Roman" panose="02020603050405020304" pitchFamily="18" charset="0"/>
                          <a:sym typeface="+mn-ea"/>
                        </a:rPr>
                        <a:t> dâu</a:t>
                      </a:r>
                      <a:endParaRPr lang="en-US" sz="1800" dirty="0">
                        <a:latin typeface="Times New Roman" panose="02020603050405020304" pitchFamily="18" charset="0"/>
                        <a:cs typeface="Times New Roman" panose="02020603050405020304" pitchFamily="18" charset="0"/>
                      </a:endParaRPr>
                    </a:p>
                    <a:p>
                      <a:pPr>
                        <a:buNone/>
                      </a:pPr>
                      <a:r>
                        <a:rPr lang="vi-VN" sz="1800" dirty="0">
                          <a:latin typeface="Times New Roman" panose="02020603050405020304" pitchFamily="18" charset="0"/>
                          <a:cs typeface="Times New Roman" panose="02020603050405020304" pitchFamily="18" charset="0"/>
                          <a:sym typeface="+mn-ea"/>
                        </a:rPr>
                        <a:t>Hoa súng</a:t>
                      </a:r>
                      <a:endParaRPr lang="en-US" sz="1800" dirty="0">
                        <a:latin typeface="Times New Roman" panose="02020603050405020304" pitchFamily="18" charset="0"/>
                        <a:cs typeface="Times New Roman" panose="02020603050405020304" pitchFamily="18" charset="0"/>
                        <a:sym typeface="+mn-ea"/>
                      </a:endParaRPr>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2855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762" y="141503"/>
            <a:ext cx="8140475" cy="472479"/>
          </a:xfrm>
        </p:spPr>
        <p:txBody>
          <a:bodyPr/>
          <a:lstStyle/>
          <a:p>
            <a:pPr algn="ctr"/>
            <a:r>
              <a:rPr lang="en-US" sz="2300" b="1" dirty="0" err="1">
                <a:latin typeface="Times New Roman" panose="02020603050405020304" pitchFamily="18" charset="0"/>
                <a:cs typeface="Times New Roman" panose="02020603050405020304" pitchFamily="18" charset="0"/>
              </a:rPr>
              <a:t>Các</a:t>
            </a:r>
            <a:r>
              <a:rPr lang="en-US" sz="2300" b="1" dirty="0">
                <a:latin typeface="Times New Roman" panose="02020603050405020304" pitchFamily="18" charset="0"/>
                <a:cs typeface="Times New Roman" panose="02020603050405020304" pitchFamily="18" charset="0"/>
              </a:rPr>
              <a:t> </a:t>
            </a:r>
            <a:r>
              <a:rPr lang="vi-VN" sz="2300" b="1" dirty="0">
                <a:latin typeface="Times New Roman" panose="02020603050405020304" pitchFamily="18" charset="0"/>
                <a:cs typeface="Times New Roman" panose="02020603050405020304" pitchFamily="18" charset="0"/>
              </a:rPr>
              <a:t>đặc điểm của các loài Động vật</a:t>
            </a:r>
            <a:endParaRPr lang="en-US" sz="2300" b="1"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00000000-1234-1234-1234-123412341234}" type="slidenum">
              <a:rPr lang="en" smtClean="0"/>
              <a:pPr/>
              <a:t>35</a:t>
            </a:fld>
            <a:endParaRPr lang="en"/>
          </a:p>
        </p:txBody>
      </p:sp>
      <p:sp>
        <p:nvSpPr>
          <p:cNvPr id="4" name="Rounded Rectangle 3"/>
          <p:cNvSpPr/>
          <p:nvPr/>
        </p:nvSpPr>
        <p:spPr>
          <a:xfrm>
            <a:off x="2804954" y="689913"/>
            <a:ext cx="3718649" cy="79735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 trắm</a:t>
            </a:r>
            <a:r>
              <a:rPr lang="en-US"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 dưới nước, có vây, biết bơi</a:t>
            </a:r>
            <a:endParaRPr lang="en-US"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2830399" y="1837906"/>
            <a:ext cx="3864613" cy="901337"/>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Chim bồ câu: sống trên cạn, có cánh, biết bay</a:t>
            </a:r>
            <a:endParaRPr lang="en-US" b="1"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ounded Rectangle 8"/>
          <p:cNvSpPr/>
          <p:nvPr/>
        </p:nvSpPr>
        <p:spPr>
          <a:xfrm>
            <a:off x="2463162" y="3776805"/>
            <a:ext cx="4156577" cy="902017"/>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rgbClr val="00B050"/>
                </a:solidFill>
                <a:latin typeface="Times New Roman" panose="02020603050405020304" pitchFamily="18" charset="0"/>
                <a:cs typeface="Times New Roman" panose="02020603050405020304" pitchFamily="18" charset="0"/>
              </a:rPr>
              <a:t>Con chó: Sống trên cạn, có tai, có lông, chạy nhanh, biết sủa.</a:t>
            </a:r>
            <a:endParaRPr lang="en-US" b="1" dirty="0">
              <a:solidFill>
                <a:srgbClr val="00B05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587822" y="2836708"/>
            <a:ext cx="3574581" cy="788236"/>
          </a:xfrm>
          <a:prstGeom prst="round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b="1" dirty="0">
                <a:solidFill>
                  <a:srgbClr val="C00000"/>
                </a:solidFill>
                <a:latin typeface="Times New Roman" panose="02020603050405020304" pitchFamily="18" charset="0"/>
                <a:cs typeface="Times New Roman" panose="02020603050405020304" pitchFamily="18" charset="0"/>
              </a:rPr>
              <a:t>Con trâu: sống trên cạn, có sừng, ăn cỏ.</a:t>
            </a:r>
            <a:endParaRPr lang="en-US" b="1" dirty="0">
              <a:solidFill>
                <a:srgbClr val="C00000"/>
              </a:solidFill>
              <a:latin typeface="Times New Roman" panose="02020603050405020304" pitchFamily="18" charset="0"/>
              <a:cs typeface="Times New Roman" panose="02020603050405020304" pitchFamily="18" charset="0"/>
            </a:endParaRPr>
          </a:p>
        </p:txBody>
      </p:sp>
      <p:pic>
        <p:nvPicPr>
          <p:cNvPr id="14" name="Picture 2" descr="Cá trắm trắng là cá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22" y="777241"/>
            <a:ext cx="2315630" cy="7400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ình ảnh bồ câu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99" y="1487270"/>
            <a:ext cx="2357653" cy="10501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img-cache.coccoc.com/image2?i=1&amp;l=67/226196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1" y="2643749"/>
            <a:ext cx="2253683" cy="98119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ún Yêu, Chú Chó, Thú Cưng, Cổ 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22" y="3757283"/>
            <a:ext cx="1923743" cy="11068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Mèo, Động Vật Trẻ, Mèo Con, Mèo Xá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2688" y="459107"/>
            <a:ext cx="1347329" cy="1613213"/>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6887392" y="2723607"/>
            <a:ext cx="1724297" cy="1376733"/>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Con mèo: Sống trên cạn, vuốt sắc, bắt chuột, leo trèo giỏi</a:t>
            </a:r>
            <a:endParaRPr lang="en-US" b="1"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955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9" grpId="0" animBg="1"/>
      <p:bldP spid="11" grpId="0" animBg="1"/>
      <p:bldP spid="1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97632" y="15240"/>
            <a:ext cx="8801576" cy="707886"/>
          </a:xfrm>
          <a:prstGeom prst="rect">
            <a:avLst/>
          </a:prstGeom>
          <a:noFill/>
        </p:spPr>
        <p:txBody>
          <a:bodyPr wrap="square" rtlCol="0" anchor="t">
            <a:spAutoFit/>
          </a:bodyPr>
          <a:lstStyle/>
          <a:p>
            <a:r>
              <a:rPr lang="en-US" sz="2000" dirty="0">
                <a:solidFill>
                  <a:srgbClr val="FF0000"/>
                </a:solidFill>
                <a:latin typeface="Arial" panose="020B0604020202020204" pitchFamily="34" charset="0"/>
                <a:cs typeface="Arial" panose="020B0604020202020204" pitchFamily="34" charset="0"/>
              </a:rPr>
              <a:t>    </a:t>
            </a:r>
            <a:r>
              <a:rPr lang="vi-VN" sz="2000" dirty="0">
                <a:solidFill>
                  <a:srgbClr val="FF0000"/>
                </a:solidFill>
                <a:latin typeface="Arial" panose="020B0604020202020204" pitchFamily="34" charset="0"/>
                <a:cs typeface="Arial" panose="020B0604020202020204" pitchFamily="34" charset="0"/>
              </a:rPr>
              <a:t>Bài tập 2:</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Xây</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dựng</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khoá</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lưỡng</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phân</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phân</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loại</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các</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loài</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động</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vật</a:t>
            </a:r>
            <a:r>
              <a:rPr lang="en-US"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sau</a:t>
            </a:r>
            <a:r>
              <a:rPr lang="en-US" sz="2000" dirty="0">
                <a:solidFill>
                  <a:srgbClr val="FF0000"/>
                </a:solidFill>
                <a:latin typeface="Arial" panose="020B0604020202020204" pitchFamily="34" charset="0"/>
                <a:cs typeface="Arial" panose="020B0604020202020204" pitchFamily="34" charset="0"/>
              </a:rPr>
              <a:t>:</a:t>
            </a:r>
            <a:r>
              <a:rPr lang="vi-VN" sz="2000" dirty="0">
                <a:solidFill>
                  <a:srgbClr val="FF0000"/>
                </a:solidFill>
                <a:latin typeface="Arial" panose="020B0604020202020204" pitchFamily="34" charset="0"/>
                <a:cs typeface="Arial" panose="020B0604020202020204" pitchFamily="34" charset="0"/>
              </a:rPr>
              <a:t> </a:t>
            </a:r>
            <a:r>
              <a:rPr lang="en-US" sz="2000" dirty="0" err="1">
                <a:solidFill>
                  <a:srgbClr val="FF0000"/>
                </a:solidFill>
                <a:latin typeface="Arial" panose="020B0604020202020204" pitchFamily="34" charset="0"/>
                <a:cs typeface="Arial" panose="020B0604020202020204" pitchFamily="34" charset="0"/>
              </a:rPr>
              <a:t>cá</a:t>
            </a:r>
            <a:r>
              <a:rPr lang="en-US" sz="2000" dirty="0">
                <a:solidFill>
                  <a:srgbClr val="FF0000"/>
                </a:solidFill>
                <a:latin typeface="Arial" panose="020B0604020202020204" pitchFamily="34" charset="0"/>
                <a:cs typeface="Arial" panose="020B0604020202020204" pitchFamily="34" charset="0"/>
              </a:rPr>
              <a:t> </a:t>
            </a:r>
            <a:r>
              <a:rPr lang="vi-VN" sz="2000" dirty="0">
                <a:solidFill>
                  <a:srgbClr val="FF0000"/>
                </a:solidFill>
                <a:latin typeface="Arial" panose="020B0604020202020204" pitchFamily="34" charset="0"/>
                <a:cs typeface="Arial" panose="020B0604020202020204" pitchFamily="34" charset="0"/>
              </a:rPr>
              <a:t>trắm</a:t>
            </a:r>
            <a:r>
              <a:rPr lang="en-US" sz="2000" dirty="0">
                <a:solidFill>
                  <a:srgbClr val="FF0000"/>
                </a:solidFill>
                <a:latin typeface="Arial" panose="020B0604020202020204" pitchFamily="34" charset="0"/>
                <a:cs typeface="Arial" panose="020B0604020202020204" pitchFamily="34" charset="0"/>
              </a:rPr>
              <a:t>, </a:t>
            </a:r>
            <a:r>
              <a:rPr lang="vi-VN" sz="2000" dirty="0">
                <a:solidFill>
                  <a:srgbClr val="FF0000"/>
                </a:solidFill>
                <a:latin typeface="Arial" panose="020B0604020202020204" pitchFamily="34" charset="0"/>
                <a:cs typeface="Arial" panose="020B0604020202020204" pitchFamily="34" charset="0"/>
              </a:rPr>
              <a:t>chim bồ câu</a:t>
            </a:r>
            <a:r>
              <a:rPr lang="en-US" sz="2000" dirty="0">
                <a:solidFill>
                  <a:srgbClr val="FF0000"/>
                </a:solidFill>
                <a:latin typeface="Arial" panose="020B0604020202020204" pitchFamily="34" charset="0"/>
                <a:cs typeface="Arial" panose="020B0604020202020204" pitchFamily="34" charset="0"/>
              </a:rPr>
              <a:t>, </a:t>
            </a:r>
            <a:r>
              <a:rPr lang="vi-VN" sz="2000" dirty="0">
                <a:solidFill>
                  <a:srgbClr val="FF0000"/>
                </a:solidFill>
                <a:latin typeface="Arial" panose="020B0604020202020204" pitchFamily="34" charset="0"/>
                <a:cs typeface="Arial" panose="020B0604020202020204" pitchFamily="34" charset="0"/>
              </a:rPr>
              <a:t>con trâu</a:t>
            </a:r>
            <a:r>
              <a:rPr lang="en-US" sz="2000" dirty="0">
                <a:solidFill>
                  <a:srgbClr val="FF0000"/>
                </a:solidFill>
                <a:latin typeface="Arial" panose="020B0604020202020204" pitchFamily="34" charset="0"/>
                <a:cs typeface="Arial" panose="020B0604020202020204" pitchFamily="34" charset="0"/>
              </a:rPr>
              <a:t>,</a:t>
            </a:r>
            <a:r>
              <a:rPr lang="vi-VN" sz="2000" dirty="0">
                <a:solidFill>
                  <a:srgbClr val="FF0000"/>
                </a:solidFill>
                <a:latin typeface="Arial" panose="020B0604020202020204" pitchFamily="34" charset="0"/>
                <a:cs typeface="Arial" panose="020B0604020202020204" pitchFamily="34" charset="0"/>
              </a:rPr>
              <a:t> con</a:t>
            </a:r>
            <a:r>
              <a:rPr lang="en-US" sz="2000" dirty="0">
                <a:solidFill>
                  <a:srgbClr val="FF0000"/>
                </a:solidFill>
                <a:latin typeface="Arial" panose="020B0604020202020204" pitchFamily="34" charset="0"/>
                <a:cs typeface="Arial" panose="020B0604020202020204" pitchFamily="34" charset="0"/>
              </a:rPr>
              <a:t> </a:t>
            </a:r>
            <a:r>
              <a:rPr lang="vi-VN" sz="2000" dirty="0">
                <a:solidFill>
                  <a:srgbClr val="FF0000"/>
                </a:solidFill>
                <a:latin typeface="Arial" panose="020B0604020202020204" pitchFamily="34" charset="0"/>
                <a:cs typeface="Arial" panose="020B0604020202020204" pitchFamily="34" charset="0"/>
              </a:rPr>
              <a:t>chó</a:t>
            </a:r>
            <a:r>
              <a:rPr lang="en-US" sz="2000" dirty="0">
                <a:solidFill>
                  <a:srgbClr val="FF0000"/>
                </a:solidFill>
                <a:latin typeface="Arial" panose="020B0604020202020204" pitchFamily="34" charset="0"/>
                <a:cs typeface="Arial" panose="020B0604020202020204" pitchFamily="34" charset="0"/>
              </a:rPr>
              <a:t>, </a:t>
            </a:r>
            <a:r>
              <a:rPr lang="vi-VN" sz="2000" dirty="0">
                <a:solidFill>
                  <a:srgbClr val="FF0000"/>
                </a:solidFill>
                <a:latin typeface="Arial" panose="020B0604020202020204" pitchFamily="34" charset="0"/>
                <a:cs typeface="Arial" panose="020B0604020202020204" pitchFamily="34" charset="0"/>
              </a:rPr>
              <a:t>con mèo</a:t>
            </a:r>
            <a:r>
              <a:rPr lang="en-US" sz="2000" dirty="0">
                <a:solidFill>
                  <a:srgbClr val="FF0000"/>
                </a:solidFill>
                <a:latin typeface="Arial" panose="020B0604020202020204" pitchFamily="34" charset="0"/>
                <a:cs typeface="Arial" panose="020B0604020202020204" pitchFamily="34" charset="0"/>
              </a:rPr>
              <a:t>.</a:t>
            </a:r>
          </a:p>
        </p:txBody>
      </p:sp>
      <p:pic>
        <p:nvPicPr>
          <p:cNvPr id="1026" name="Picture 2" descr="Cá trắm trắng là cá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22" y="777240"/>
            <a:ext cx="1400175" cy="1536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bồ câu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6792" y="777240"/>
            <a:ext cx="5643154" cy="153685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mg-cache.coccoc.com/image2?i=1&amp;l=67/226196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1" y="2643748"/>
            <a:ext cx="1553766" cy="16865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ún Yêu, Chú Chó, Thú Cưng, Cổ 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7840" y="2567090"/>
            <a:ext cx="3052355" cy="176324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èo, Động Vật Trẻ, Mèo Con, Mèo Xá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7223" y="2567090"/>
            <a:ext cx="2856089" cy="1613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536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nvGraphicFramePr>
        <p:xfrm>
          <a:off x="411481" y="777240"/>
          <a:ext cx="8347166" cy="3820741"/>
        </p:xfrm>
        <a:graphic>
          <a:graphicData uri="http://schemas.openxmlformats.org/drawingml/2006/table">
            <a:tbl>
              <a:tblPr firstRow="1" bandRow="1">
                <a:tableStyleId>{5C22544A-7EE6-4342-B048-85BDC9FD1C3A}</a:tableStyleId>
              </a:tblPr>
              <a:tblGrid>
                <a:gridCol w="1846343">
                  <a:extLst>
                    <a:ext uri="{9D8B030D-6E8A-4147-A177-3AD203B41FA5}">
                      <a16:colId xmlns:a16="http://schemas.microsoft.com/office/drawing/2014/main" val="20000"/>
                    </a:ext>
                  </a:extLst>
                </a:gridCol>
                <a:gridCol w="3718081">
                  <a:extLst>
                    <a:ext uri="{9D8B030D-6E8A-4147-A177-3AD203B41FA5}">
                      <a16:colId xmlns:a16="http://schemas.microsoft.com/office/drawing/2014/main" val="20001"/>
                    </a:ext>
                  </a:extLst>
                </a:gridCol>
                <a:gridCol w="2782742">
                  <a:extLst>
                    <a:ext uri="{9D8B030D-6E8A-4147-A177-3AD203B41FA5}">
                      <a16:colId xmlns:a16="http://schemas.microsoft.com/office/drawing/2014/main" val="20002"/>
                    </a:ext>
                  </a:extLst>
                </a:gridCol>
              </a:tblGrid>
              <a:tr h="384005">
                <a:tc>
                  <a:txBody>
                    <a:bodyPr/>
                    <a:lstStyle/>
                    <a:p>
                      <a:pPr algn="ctr">
                        <a:buNone/>
                      </a:pPr>
                      <a:r>
                        <a:rPr lang="en-US" sz="2000" dirty="0" err="1">
                          <a:latin typeface="Times New Roman" panose="02020603050405020304" pitchFamily="18" charset="0"/>
                          <a:cs typeface="Times New Roman" panose="02020603050405020304" pitchFamily="18" charset="0"/>
                        </a:rPr>
                        <a:t>Bước</a:t>
                      </a:r>
                      <a:endParaRPr lang="en-US" sz="20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buNone/>
                      </a:pPr>
                      <a:r>
                        <a:rPr lang="en-US" sz="2000">
                          <a:latin typeface="Times New Roman" panose="02020603050405020304" pitchFamily="18" charset="0"/>
                          <a:cs typeface="Times New Roman" panose="02020603050405020304" pitchFamily="18" charset="0"/>
                        </a:rPr>
                        <a:t>Đặc điểm</a:t>
                      </a:r>
                    </a:p>
                  </a:txBody>
                  <a:tcPr marL="68580" marR="68580" marT="34290" marB="34290"/>
                </a:tc>
                <a:tc>
                  <a:txBody>
                    <a:bodyPr/>
                    <a:lstStyle/>
                    <a:p>
                      <a:pPr algn="ctr">
                        <a:buNone/>
                      </a:pPr>
                      <a:r>
                        <a:rPr lang="en-US" sz="2000">
                          <a:latin typeface="Times New Roman" panose="02020603050405020304" pitchFamily="18" charset="0"/>
                          <a:cs typeface="Times New Roman" panose="02020603050405020304" pitchFamily="18" charset="0"/>
                        </a:rPr>
                        <a:t>Tên động vật</a:t>
                      </a:r>
                    </a:p>
                  </a:txBody>
                  <a:tcPr marL="68580" marR="68580" marT="34290" marB="34290"/>
                </a:tc>
                <a:extLst>
                  <a:ext uri="{0D108BD9-81ED-4DB2-BD59-A6C34878D82A}">
                    <a16:rowId xmlns:a16="http://schemas.microsoft.com/office/drawing/2014/main" val="10000"/>
                  </a:ext>
                </a:extLst>
              </a:tr>
              <a:tr h="792596">
                <a:tc>
                  <a:txBody>
                    <a:bodyPr/>
                    <a:lstStyle/>
                    <a:p>
                      <a:pPr>
                        <a:buNone/>
                      </a:pPr>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1</a:t>
                      </a:r>
                    </a:p>
                  </a:txBody>
                  <a:tcPr marL="68580" marR="68580" marT="34290" marB="34290"/>
                </a:tc>
                <a:tc>
                  <a:txBody>
                    <a:bodyPr/>
                    <a:lstStyle/>
                    <a:p>
                      <a:pPr>
                        <a:buNone/>
                      </a:pPr>
                      <a:r>
                        <a:rPr lang="vi-VN" sz="2000" dirty="0">
                          <a:latin typeface="Times New Roman" panose="02020603050405020304" pitchFamily="18" charset="0"/>
                          <a:cs typeface="Times New Roman" panose="02020603050405020304" pitchFamily="18" charset="0"/>
                        </a:rPr>
                        <a:t>a. Dưới</a:t>
                      </a:r>
                      <a:r>
                        <a:rPr lang="vi-VN" sz="2000" baseline="0" dirty="0">
                          <a:latin typeface="Times New Roman" panose="02020603050405020304" pitchFamily="18" charset="0"/>
                          <a:cs typeface="Times New Roman" panose="02020603050405020304" pitchFamily="18" charset="0"/>
                        </a:rPr>
                        <a:t> nưới</a:t>
                      </a:r>
                      <a:endParaRPr lang="en-US" sz="2000" dirty="0">
                        <a:latin typeface="Times New Roman" panose="02020603050405020304" pitchFamily="18" charset="0"/>
                        <a:cs typeface="Times New Roman" panose="02020603050405020304" pitchFamily="18" charset="0"/>
                      </a:endParaRPr>
                    </a:p>
                    <a:p>
                      <a:pPr>
                        <a:buNone/>
                      </a:pPr>
                      <a:r>
                        <a:rPr lang="en-US" sz="2000" dirty="0">
                          <a:latin typeface="Times New Roman" panose="02020603050405020304" pitchFamily="18" charset="0"/>
                          <a:cs typeface="Times New Roman" panose="02020603050405020304" pitchFamily="18" charset="0"/>
                        </a:rPr>
                        <a:t>b</a:t>
                      </a:r>
                      <a:r>
                        <a:rPr lang="vi-VN" sz="2000" dirty="0">
                          <a:latin typeface="Times New Roman" panose="02020603050405020304" pitchFamily="18" charset="0"/>
                          <a:cs typeface="Times New Roman" panose="02020603050405020304" pitchFamily="18" charset="0"/>
                        </a:rPr>
                        <a:t>. Trên</a:t>
                      </a:r>
                      <a:r>
                        <a:rPr lang="vi-VN" sz="2000" baseline="0" dirty="0">
                          <a:latin typeface="Times New Roman" panose="02020603050405020304" pitchFamily="18" charset="0"/>
                          <a:cs typeface="Times New Roman" panose="02020603050405020304" pitchFamily="18" charset="0"/>
                        </a:rPr>
                        <a:t> cạn</a:t>
                      </a:r>
                      <a:endParaRPr lang="en-US" sz="20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vi-VN" sz="2000" dirty="0">
                          <a:latin typeface="Times New Roman" panose="02020603050405020304" pitchFamily="18" charset="0"/>
                          <a:cs typeface="Times New Roman" panose="02020603050405020304" pitchFamily="18" charset="0"/>
                        </a:rPr>
                        <a:t>Cá</a:t>
                      </a:r>
                      <a:r>
                        <a:rPr lang="vi-VN" sz="2000" baseline="0" dirty="0">
                          <a:latin typeface="Times New Roman" panose="02020603050405020304" pitchFamily="18" charset="0"/>
                          <a:cs typeface="Times New Roman" panose="02020603050405020304" pitchFamily="18" charset="0"/>
                        </a:rPr>
                        <a:t> trắm</a:t>
                      </a:r>
                      <a:endParaRPr lang="en-US" sz="20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vi-VN" sz="2000" kern="1200" dirty="0">
                          <a:solidFill>
                            <a:schemeClr val="dk1"/>
                          </a:solidFill>
                          <a:latin typeface="Times New Roman" panose="02020603050405020304" pitchFamily="18" charset="0"/>
                          <a:ea typeface="+mn-ea"/>
                          <a:cs typeface="Times New Roman" panose="02020603050405020304" pitchFamily="18" charset="0"/>
                        </a:rPr>
                        <a:t>Bước</a:t>
                      </a:r>
                      <a:r>
                        <a:rPr lang="vi-VN" sz="2000" kern="1200" baseline="0" dirty="0">
                          <a:solidFill>
                            <a:schemeClr val="dk1"/>
                          </a:solidFill>
                          <a:latin typeface="Times New Roman" panose="02020603050405020304" pitchFamily="18" charset="0"/>
                          <a:ea typeface="+mn-ea"/>
                          <a:cs typeface="Times New Roman" panose="02020603050405020304" pitchFamily="18" charset="0"/>
                        </a:rPr>
                        <a:t> 2</a:t>
                      </a:r>
                      <a:endParaRPr lang="en-US" sz="2000" kern="1200" dirty="0">
                        <a:solidFill>
                          <a:schemeClr val="dk1"/>
                        </a:solidFill>
                        <a:latin typeface="Times New Roman" panose="02020603050405020304" pitchFamily="18" charset="0"/>
                        <a:ea typeface="+mn-ea"/>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72009">
                <a:tc>
                  <a:txBody>
                    <a:bodyPr/>
                    <a:lstStyle/>
                    <a:p>
                      <a:pPr>
                        <a:buNone/>
                      </a:pPr>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2</a:t>
                      </a:r>
                    </a:p>
                  </a:txBody>
                  <a:tcPr marL="68580" marR="68580" marT="34290" marB="34290"/>
                </a:tc>
                <a:tc>
                  <a:txBody>
                    <a:bodyPr/>
                    <a:lstStyle/>
                    <a:p>
                      <a:pPr>
                        <a:buNone/>
                      </a:pPr>
                      <a:r>
                        <a:rPr lang="en-US" sz="2000" dirty="0">
                          <a:latin typeface="Times New Roman" panose="02020603050405020304" pitchFamily="18" charset="0"/>
                          <a:cs typeface="Times New Roman" panose="02020603050405020304" pitchFamily="18" charset="0"/>
                        </a:rPr>
                        <a:t>a</a:t>
                      </a:r>
                      <a:r>
                        <a:rPr lang="vi-VN" sz="2000" dirty="0">
                          <a:latin typeface="Times New Roman" panose="02020603050405020304" pitchFamily="18" charset="0"/>
                          <a:cs typeface="Times New Roman" panose="02020603050405020304" pitchFamily="18" charset="0"/>
                        </a:rPr>
                        <a:t>.</a:t>
                      </a:r>
                      <a:r>
                        <a:rPr lang="vi-VN" sz="2000" baseline="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Có</a:t>
                      </a:r>
                      <a:r>
                        <a:rPr lang="vi-VN" sz="2000" baseline="0" dirty="0">
                          <a:latin typeface="Times New Roman" panose="02020603050405020304" pitchFamily="18" charset="0"/>
                          <a:cs typeface="Times New Roman" panose="02020603050405020304" pitchFamily="18" charset="0"/>
                        </a:rPr>
                        <a:t> thể bay</a:t>
                      </a:r>
                      <a:endParaRPr lang="en-US" sz="2000" dirty="0">
                        <a:latin typeface="Times New Roman" panose="02020603050405020304" pitchFamily="18" charset="0"/>
                        <a:cs typeface="Times New Roman" panose="02020603050405020304" pitchFamily="18" charset="0"/>
                      </a:endParaRPr>
                    </a:p>
                    <a:p>
                      <a:pPr>
                        <a:buNone/>
                      </a:pPr>
                      <a:r>
                        <a:rPr lang="en-US" sz="2000" dirty="0">
                          <a:latin typeface="Times New Roman" panose="02020603050405020304" pitchFamily="18" charset="0"/>
                          <a:cs typeface="Times New Roman" panose="02020603050405020304" pitchFamily="18" charset="0"/>
                        </a:rPr>
                        <a:t>b</a:t>
                      </a:r>
                      <a:r>
                        <a:rPr lang="vi-VN" sz="2000" dirty="0">
                          <a:latin typeface="Times New Roman" panose="02020603050405020304" pitchFamily="18" charset="0"/>
                          <a:cs typeface="Times New Roman" panose="02020603050405020304" pitchFamily="18" charset="0"/>
                        </a:rPr>
                        <a:t>. Không</a:t>
                      </a:r>
                      <a:r>
                        <a:rPr lang="vi-VN" sz="2000" baseline="0" dirty="0">
                          <a:latin typeface="Times New Roman" panose="02020603050405020304" pitchFamily="18" charset="0"/>
                          <a:cs typeface="Times New Roman" panose="02020603050405020304" pitchFamily="18" charset="0"/>
                        </a:rPr>
                        <a:t> thể bay</a:t>
                      </a:r>
                      <a:endParaRPr lang="en-US" sz="20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vi-VN" sz="2000" dirty="0">
                          <a:latin typeface="Times New Roman" panose="02020603050405020304" pitchFamily="18" charset="0"/>
                          <a:cs typeface="Times New Roman" panose="02020603050405020304" pitchFamily="18" charset="0"/>
                          <a:sym typeface="+mn-ea"/>
                        </a:rPr>
                        <a:t>Chim bồ</a:t>
                      </a:r>
                      <a:r>
                        <a:rPr lang="vi-VN" sz="2000" baseline="0" dirty="0">
                          <a:latin typeface="Times New Roman" panose="02020603050405020304" pitchFamily="18" charset="0"/>
                          <a:cs typeface="Times New Roman" panose="02020603050405020304" pitchFamily="18" charset="0"/>
                          <a:sym typeface="+mn-ea"/>
                        </a:rPr>
                        <a:t> câu</a:t>
                      </a:r>
                      <a:endParaRPr lang="en-US" sz="2000" dirty="0">
                        <a:latin typeface="Times New Roman" panose="02020603050405020304" pitchFamily="18" charset="0"/>
                        <a:cs typeface="Times New Roman" panose="02020603050405020304" pitchFamily="18" charset="0"/>
                      </a:endParaRPr>
                    </a:p>
                    <a:p>
                      <a:pPr>
                        <a:buNone/>
                      </a:pPr>
                      <a:r>
                        <a:rPr lang="vi-VN" sz="2000" kern="1200" dirty="0">
                          <a:solidFill>
                            <a:schemeClr val="dk1"/>
                          </a:solidFill>
                          <a:latin typeface="Times New Roman" panose="02020603050405020304" pitchFamily="18" charset="0"/>
                          <a:ea typeface="+mn-ea"/>
                          <a:cs typeface="Times New Roman" panose="02020603050405020304" pitchFamily="18" charset="0"/>
                        </a:rPr>
                        <a:t>Bước</a:t>
                      </a:r>
                      <a:r>
                        <a:rPr lang="vi-VN" sz="2000" kern="1200" baseline="0" dirty="0">
                          <a:solidFill>
                            <a:schemeClr val="dk1"/>
                          </a:solidFill>
                          <a:latin typeface="Times New Roman" panose="02020603050405020304" pitchFamily="18" charset="0"/>
                          <a:ea typeface="+mn-ea"/>
                          <a:cs typeface="Times New Roman" panose="02020603050405020304" pitchFamily="18" charset="0"/>
                        </a:rPr>
                        <a:t> 3</a:t>
                      </a:r>
                      <a:endParaRPr lang="en-US" sz="2000" kern="1200" dirty="0">
                        <a:solidFill>
                          <a:schemeClr val="dk1"/>
                        </a:solidFill>
                        <a:latin typeface="Times New Roman" panose="02020603050405020304" pitchFamily="18" charset="0"/>
                        <a:ea typeface="+mn-ea"/>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960120">
                <a:tc>
                  <a:txBody>
                    <a:bodyPr/>
                    <a:lstStyle/>
                    <a:p>
                      <a:pPr>
                        <a:buNone/>
                      </a:pPr>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3</a:t>
                      </a:r>
                    </a:p>
                  </a:txBody>
                  <a:tcPr marL="68580" marR="68580" marT="34290" marB="34290"/>
                </a:tc>
                <a:tc>
                  <a:txBody>
                    <a:bodyPr/>
                    <a:lstStyle/>
                    <a:p>
                      <a:pPr>
                        <a:buNone/>
                      </a:pPr>
                      <a:r>
                        <a:rPr lang="en-US" sz="2000" dirty="0">
                          <a:latin typeface="Times New Roman" panose="02020603050405020304" pitchFamily="18" charset="0"/>
                          <a:cs typeface="Times New Roman" panose="02020603050405020304" pitchFamily="18" charset="0"/>
                        </a:rPr>
                        <a:t>a</a:t>
                      </a:r>
                      <a:r>
                        <a:rPr lang="vi-VN" sz="2000" dirty="0">
                          <a:latin typeface="Times New Roman" panose="02020603050405020304" pitchFamily="18" charset="0"/>
                          <a:cs typeface="Times New Roman" panose="02020603050405020304" pitchFamily="18" charset="0"/>
                        </a:rPr>
                        <a:t>.</a:t>
                      </a:r>
                      <a:r>
                        <a:rPr lang="vi-VN" sz="2000" baseline="0" dirty="0">
                          <a:latin typeface="Times New Roman" panose="02020603050405020304" pitchFamily="18" charset="0"/>
                          <a:cs typeface="Times New Roman" panose="02020603050405020304" pitchFamily="18" charset="0"/>
                        </a:rPr>
                        <a:t> Có sừng</a:t>
                      </a:r>
                    </a:p>
                    <a:p>
                      <a:pPr>
                        <a:buNone/>
                      </a:pPr>
                      <a:r>
                        <a:rPr lang="en-US" sz="2000" dirty="0">
                          <a:latin typeface="Times New Roman" panose="02020603050405020304" pitchFamily="18" charset="0"/>
                          <a:cs typeface="Times New Roman" panose="02020603050405020304" pitchFamily="18" charset="0"/>
                        </a:rPr>
                        <a:t>b</a:t>
                      </a:r>
                      <a:r>
                        <a:rPr lang="vi-VN" sz="2000" dirty="0">
                          <a:latin typeface="Times New Roman" panose="02020603050405020304" pitchFamily="18" charset="0"/>
                          <a:cs typeface="Times New Roman" panose="02020603050405020304" pitchFamily="18" charset="0"/>
                        </a:rPr>
                        <a:t>. Không</a:t>
                      </a:r>
                      <a:r>
                        <a:rPr lang="vi-VN" sz="2000" baseline="0" dirty="0">
                          <a:latin typeface="Times New Roman" panose="02020603050405020304" pitchFamily="18" charset="0"/>
                          <a:cs typeface="Times New Roman" panose="02020603050405020304" pitchFamily="18" charset="0"/>
                        </a:rPr>
                        <a:t> có sừng</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vi-VN" sz="2000" dirty="0">
                          <a:latin typeface="Times New Roman" panose="02020603050405020304" pitchFamily="18" charset="0"/>
                          <a:cs typeface="Times New Roman" panose="02020603050405020304" pitchFamily="18" charset="0"/>
                          <a:sym typeface="+mn-ea"/>
                        </a:rPr>
                        <a:t>Con trâu</a:t>
                      </a:r>
                      <a:endParaRPr lang="en-US" sz="2000" dirty="0">
                        <a:latin typeface="Times New Roman" panose="02020603050405020304" pitchFamily="18" charset="0"/>
                        <a:cs typeface="Times New Roman" panose="02020603050405020304" pitchFamily="18" charset="0"/>
                      </a:endParaRPr>
                    </a:p>
                    <a:p>
                      <a:pPr>
                        <a:buNone/>
                      </a:pPr>
                      <a:r>
                        <a:rPr lang="vi-VN" sz="2000" dirty="0">
                          <a:latin typeface="Times New Roman" panose="02020603050405020304" pitchFamily="18" charset="0"/>
                          <a:cs typeface="Times New Roman" panose="02020603050405020304" pitchFamily="18" charset="0"/>
                          <a:sym typeface="+mn-ea"/>
                        </a:rPr>
                        <a:t>Bước</a:t>
                      </a:r>
                      <a:r>
                        <a:rPr lang="vi-VN" sz="2000" baseline="0" dirty="0">
                          <a:latin typeface="Times New Roman" panose="02020603050405020304" pitchFamily="18" charset="0"/>
                          <a:cs typeface="Times New Roman" panose="02020603050405020304" pitchFamily="18" charset="0"/>
                          <a:sym typeface="+mn-ea"/>
                        </a:rPr>
                        <a:t> 4</a:t>
                      </a:r>
                      <a:endParaRPr lang="en-US" sz="2000" dirty="0">
                        <a:latin typeface="Times New Roman" panose="02020603050405020304" pitchFamily="18" charset="0"/>
                        <a:cs typeface="Times New Roman" panose="02020603050405020304" pitchFamily="18" charset="0"/>
                      </a:endParaRPr>
                    </a:p>
                    <a:p>
                      <a:pPr>
                        <a:buNone/>
                      </a:pPr>
                      <a:endParaRPr lang="en-US" sz="20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960120">
                <a:tc>
                  <a:txBody>
                    <a:bodyPr/>
                    <a:lstStyle/>
                    <a:p>
                      <a:pPr>
                        <a:buNone/>
                      </a:pPr>
                      <a:r>
                        <a:rPr lang="en-US" sz="2000" dirty="0" err="1">
                          <a:latin typeface="Times New Roman" panose="02020603050405020304" pitchFamily="18" charset="0"/>
                          <a:cs typeface="Times New Roman" panose="02020603050405020304" pitchFamily="18" charset="0"/>
                        </a:rPr>
                        <a:t>Bước</a:t>
                      </a:r>
                      <a:r>
                        <a:rPr lang="en-US" sz="2000" dirty="0">
                          <a:latin typeface="Times New Roman" panose="02020603050405020304" pitchFamily="18" charset="0"/>
                          <a:cs typeface="Times New Roman" panose="02020603050405020304" pitchFamily="18" charset="0"/>
                        </a:rPr>
                        <a:t> 4</a:t>
                      </a:r>
                    </a:p>
                  </a:txBody>
                  <a:tcPr marL="68580" marR="68580" marT="34290" marB="34290"/>
                </a:tc>
                <a:tc>
                  <a:txBody>
                    <a:bodyPr/>
                    <a:lstStyle/>
                    <a:p>
                      <a:pPr>
                        <a:buNone/>
                      </a:pPr>
                      <a:r>
                        <a:rPr lang="en-US" sz="2000" dirty="0">
                          <a:latin typeface="Times New Roman" panose="02020603050405020304" pitchFamily="18" charset="0"/>
                          <a:cs typeface="Times New Roman" panose="02020603050405020304" pitchFamily="18" charset="0"/>
                          <a:sym typeface="+mn-ea"/>
                        </a:rPr>
                        <a:t>a</a:t>
                      </a:r>
                      <a:r>
                        <a:rPr lang="vi-VN" sz="2000" dirty="0">
                          <a:latin typeface="Times New Roman" panose="02020603050405020304" pitchFamily="18" charset="0"/>
                          <a:cs typeface="Times New Roman" panose="02020603050405020304" pitchFamily="18" charset="0"/>
                          <a:sym typeface="+mn-ea"/>
                        </a:rPr>
                        <a:t>. Biết</a:t>
                      </a:r>
                      <a:r>
                        <a:rPr lang="vi-VN" sz="2000" baseline="0" dirty="0">
                          <a:latin typeface="Times New Roman" panose="02020603050405020304" pitchFamily="18" charset="0"/>
                          <a:cs typeface="Times New Roman" panose="02020603050405020304" pitchFamily="18" charset="0"/>
                          <a:sym typeface="+mn-ea"/>
                        </a:rPr>
                        <a:t> trèo cây</a:t>
                      </a:r>
                      <a:endParaRPr lang="en-US" sz="2000" dirty="0">
                        <a:latin typeface="Times New Roman" panose="02020603050405020304" pitchFamily="18" charset="0"/>
                        <a:cs typeface="Times New Roman" panose="02020603050405020304" pitchFamily="18" charset="0"/>
                      </a:endParaRPr>
                    </a:p>
                    <a:p>
                      <a:pPr>
                        <a:buNone/>
                      </a:pPr>
                      <a:r>
                        <a:rPr lang="en-US" sz="2000" dirty="0">
                          <a:latin typeface="Times New Roman" panose="02020603050405020304" pitchFamily="18" charset="0"/>
                          <a:cs typeface="Times New Roman" panose="02020603050405020304" pitchFamily="18" charset="0"/>
                          <a:sym typeface="+mn-ea"/>
                        </a:rPr>
                        <a:t>b</a:t>
                      </a:r>
                      <a:r>
                        <a:rPr lang="vi-VN" sz="2000" dirty="0">
                          <a:latin typeface="Times New Roman" panose="02020603050405020304" pitchFamily="18" charset="0"/>
                          <a:cs typeface="Times New Roman" panose="02020603050405020304" pitchFamily="18" charset="0"/>
                          <a:sym typeface="+mn-ea"/>
                        </a:rPr>
                        <a:t>. Không</a:t>
                      </a:r>
                      <a:r>
                        <a:rPr lang="vi-VN" sz="2000" baseline="0" dirty="0">
                          <a:latin typeface="Times New Roman" panose="02020603050405020304" pitchFamily="18" charset="0"/>
                          <a:cs typeface="Times New Roman" panose="02020603050405020304" pitchFamily="18" charset="0"/>
                          <a:sym typeface="+mn-ea"/>
                        </a:rPr>
                        <a:t> biết trèo cây</a:t>
                      </a:r>
                      <a:endParaRPr lang="en-US" sz="20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vi-VN" sz="2000" dirty="0">
                          <a:latin typeface="Times New Roman" panose="02020603050405020304" pitchFamily="18" charset="0"/>
                          <a:cs typeface="Times New Roman" panose="02020603050405020304" pitchFamily="18" charset="0"/>
                          <a:sym typeface="+mn-ea"/>
                        </a:rPr>
                        <a:t>Con mèo</a:t>
                      </a:r>
                      <a:endParaRPr lang="en-US" sz="2000" dirty="0">
                        <a:latin typeface="Times New Roman" panose="02020603050405020304" pitchFamily="18" charset="0"/>
                        <a:cs typeface="Times New Roman" panose="02020603050405020304" pitchFamily="18" charset="0"/>
                      </a:endParaRPr>
                    </a:p>
                    <a:p>
                      <a:pPr>
                        <a:buNone/>
                      </a:pPr>
                      <a:r>
                        <a:rPr lang="vi-VN" sz="2000" dirty="0">
                          <a:latin typeface="Times New Roman" panose="02020603050405020304" pitchFamily="18" charset="0"/>
                          <a:cs typeface="Times New Roman" panose="02020603050405020304" pitchFamily="18" charset="0"/>
                          <a:sym typeface="+mn-ea"/>
                        </a:rPr>
                        <a:t>Con chó</a:t>
                      </a:r>
                      <a:endParaRPr lang="en-US" sz="2000" dirty="0">
                        <a:latin typeface="Times New Roman" panose="02020603050405020304" pitchFamily="18" charset="0"/>
                        <a:cs typeface="Times New Roman" panose="02020603050405020304" pitchFamily="18" charset="0"/>
                      </a:endParaRPr>
                    </a:p>
                    <a:p>
                      <a:pPr>
                        <a:buNone/>
                      </a:pPr>
                      <a:endParaRPr lang="en-US" sz="20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bl>
          </a:graphicData>
        </a:graphic>
      </p:graphicFrame>
      <p:sp>
        <p:nvSpPr>
          <p:cNvPr id="5" name="Text Box 4"/>
          <p:cNvSpPr txBox="1"/>
          <p:nvPr/>
        </p:nvSpPr>
        <p:spPr>
          <a:xfrm>
            <a:off x="97632" y="15240"/>
            <a:ext cx="8801576" cy="1061829"/>
          </a:xfrm>
          <a:prstGeom prst="rect">
            <a:avLst/>
          </a:prstGeom>
          <a:noFill/>
        </p:spPr>
        <p:txBody>
          <a:bodyPr wrap="square" rtlCol="0" anchor="t">
            <a:spAutoFit/>
          </a:bodyPr>
          <a:lstStyle/>
          <a:p>
            <a:r>
              <a:rPr lang="en-US" sz="2100" dirty="0"/>
              <a:t>    </a:t>
            </a:r>
            <a:r>
              <a:rPr lang="vi-VN" sz="2100" dirty="0">
                <a:latin typeface="+mj-lt"/>
              </a:rPr>
              <a:t>Bài tập 2:</a:t>
            </a:r>
            <a:r>
              <a:rPr lang="en-US" sz="2100" dirty="0">
                <a:latin typeface="+mj-lt"/>
              </a:rPr>
              <a:t> </a:t>
            </a:r>
            <a:r>
              <a:rPr lang="en-US" sz="2100" dirty="0" err="1">
                <a:latin typeface="Times New Roman" panose="02020603050405020304" pitchFamily="18" charset="0"/>
                <a:cs typeface="Times New Roman" panose="02020603050405020304" pitchFamily="18" charset="0"/>
              </a:rPr>
              <a:t>Xây</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dựng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khoá</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lưỡng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phân</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loại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các</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loài</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động</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vật</a:t>
            </a:r>
            <a:r>
              <a:rPr lang="en-US"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sau</a:t>
            </a:r>
            <a:r>
              <a:rPr lang="en-US" sz="2100" dirty="0">
                <a:latin typeface="Times New Roman" panose="02020603050405020304" pitchFamily="18" charset="0"/>
                <a:cs typeface="Times New Roman" panose="02020603050405020304" pitchFamily="18" charset="0"/>
              </a:rPr>
              <a:t>:</a:t>
            </a:r>
            <a:r>
              <a:rPr lang="vi-VN" sz="2100" dirty="0">
                <a:latin typeface="Times New Roman" panose="02020603050405020304" pitchFamily="18" charset="0"/>
                <a:cs typeface="Times New Roman" panose="02020603050405020304" pitchFamily="18" charset="0"/>
              </a:rPr>
              <a:t> </a:t>
            </a:r>
            <a:r>
              <a:rPr lang="en-US" sz="2100" dirty="0" err="1">
                <a:latin typeface="Times New Roman" panose="02020603050405020304" pitchFamily="18" charset="0"/>
                <a:cs typeface="Times New Roman" panose="02020603050405020304" pitchFamily="18" charset="0"/>
              </a:rPr>
              <a:t>cá</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trắm</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chim bồ câu</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con trâu</a:t>
            </a:r>
            <a:r>
              <a:rPr lang="en-US" sz="2100" dirty="0">
                <a:latin typeface="Times New Roman" panose="02020603050405020304" pitchFamily="18" charset="0"/>
                <a:cs typeface="Times New Roman" panose="02020603050405020304" pitchFamily="18" charset="0"/>
              </a:rPr>
              <a:t>,</a:t>
            </a:r>
            <a:r>
              <a:rPr lang="vi-VN" sz="2100" dirty="0">
                <a:latin typeface="Times New Roman" panose="02020603050405020304" pitchFamily="18" charset="0"/>
                <a:cs typeface="Times New Roman" panose="02020603050405020304" pitchFamily="18" charset="0"/>
              </a:rPr>
              <a:t> con</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chó</a:t>
            </a:r>
            <a:r>
              <a:rPr lang="en-US" sz="2100" dirty="0">
                <a:latin typeface="Times New Roman" panose="02020603050405020304" pitchFamily="18" charset="0"/>
                <a:cs typeface="Times New Roman" panose="02020603050405020304" pitchFamily="18" charset="0"/>
              </a:rPr>
              <a:t>, </a:t>
            </a:r>
            <a:r>
              <a:rPr lang="vi-VN" sz="2100" dirty="0">
                <a:latin typeface="Times New Roman" panose="02020603050405020304" pitchFamily="18" charset="0"/>
                <a:cs typeface="Times New Roman" panose="02020603050405020304" pitchFamily="18" charset="0"/>
              </a:rPr>
              <a:t>con mèo</a:t>
            </a:r>
            <a:r>
              <a:rPr lang="en-US" sz="2100" dirty="0">
                <a:latin typeface="Times New Roman" panose="02020603050405020304" pitchFamily="18" charset="0"/>
                <a:cs typeface="Times New Roman" panose="02020603050405020304" pitchFamily="18" charset="0"/>
              </a:rPr>
              <a:t>.</a:t>
            </a:r>
          </a:p>
          <a:p>
            <a:endParaRPr lang="en-US" sz="2100" dirty="0"/>
          </a:p>
        </p:txBody>
      </p:sp>
    </p:spTree>
    <p:extLst>
      <p:ext uri="{BB962C8B-B14F-4D97-AF65-F5344CB8AC3E}">
        <p14:creationId xmlns:p14="http://schemas.microsoft.com/office/powerpoint/2010/main" val="2962409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26634" y="65449"/>
            <a:ext cx="5138789" cy="403280"/>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b="1" dirty="0">
                <a:solidFill>
                  <a:srgbClr val="000000"/>
                </a:solidFill>
                <a:latin typeface="+mj-lt"/>
                <a:ea typeface="Tahoma" panose="020B0604030504040204" pitchFamily="34" charset="0"/>
                <a:cs typeface="Tahoma" panose="020B0604030504040204" pitchFamily="34" charset="0"/>
              </a:rPr>
              <a:t>Cá trắm, chim bồ câu, con trâu, con chó, con mèo</a:t>
            </a:r>
            <a:endParaRPr lang="en-US" altLang="en-US" dirty="0">
              <a:latin typeface="+mj-lt"/>
              <a:ea typeface="Tahoma" panose="020B0604030504040204" pitchFamily="34" charset="0"/>
              <a:cs typeface="Tahoma" panose="020B0604030504040204" pitchFamily="34" charset="0"/>
            </a:endParaRPr>
          </a:p>
        </p:txBody>
      </p:sp>
      <p:sp>
        <p:nvSpPr>
          <p:cNvPr id="9" name="Rectangle 8"/>
          <p:cNvSpPr>
            <a:spLocks noChangeArrowheads="1"/>
          </p:cNvSpPr>
          <p:nvPr/>
        </p:nvSpPr>
        <p:spPr bwMode="auto">
          <a:xfrm>
            <a:off x="1748995" y="872501"/>
            <a:ext cx="1557338" cy="322898"/>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Trên cạn</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p:nvSpPr>
        <p:spPr bwMode="auto">
          <a:xfrm>
            <a:off x="5763102" y="875348"/>
            <a:ext cx="2011204" cy="47958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Dưới nước</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23"/>
          <p:cNvSpPr>
            <a:spLocks noChangeArrowheads="1"/>
          </p:cNvSpPr>
          <p:nvPr/>
        </p:nvSpPr>
        <p:spPr bwMode="auto">
          <a:xfrm>
            <a:off x="910590" y="1461612"/>
            <a:ext cx="1512570" cy="444341"/>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a:solidFill>
                  <a:srgbClr val="000000"/>
                </a:solidFill>
                <a:latin typeface="Tahoma" panose="020B0604030504040204" pitchFamily="34" charset="0"/>
                <a:ea typeface="Tahoma" panose="020B0604030504040204" pitchFamily="34" charset="0"/>
                <a:cs typeface="Tahoma" panose="020B0604030504040204" pitchFamily="34" charset="0"/>
              </a:rPr>
              <a:t>Có thể bay</a:t>
            </a:r>
            <a:endParaRPr lang="en-US" altLang="en-US" sz="1500">
              <a:latin typeface="Tahoma" panose="020B0604030504040204" pitchFamily="34" charset="0"/>
              <a:ea typeface="Tahoma" panose="020B0604030504040204" pitchFamily="34" charset="0"/>
              <a:cs typeface="Tahoma" panose="020B0604030504040204" pitchFamily="34" charset="0"/>
            </a:endParaRPr>
          </a:p>
        </p:txBody>
      </p:sp>
      <p:sp>
        <p:nvSpPr>
          <p:cNvPr id="20" name="Rectangle 24"/>
          <p:cNvSpPr>
            <a:spLocks noChangeArrowheads="1"/>
          </p:cNvSpPr>
          <p:nvPr/>
        </p:nvSpPr>
        <p:spPr bwMode="auto">
          <a:xfrm>
            <a:off x="2102644" y="2212182"/>
            <a:ext cx="1450181" cy="48339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Có sừng</a:t>
            </a:r>
            <a:endPar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5"/>
          <p:cNvSpPr>
            <a:spLocks noChangeArrowheads="1"/>
          </p:cNvSpPr>
          <p:nvPr/>
        </p:nvSpPr>
        <p:spPr bwMode="auto">
          <a:xfrm>
            <a:off x="2689384" y="1468279"/>
            <a:ext cx="1923574" cy="448628"/>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dirty="0" err="1">
                <a:solidFill>
                  <a:srgbClr val="000000"/>
                </a:solidFill>
                <a:latin typeface="Tahoma" panose="020B0604030504040204" pitchFamily="34" charset="0"/>
                <a:ea typeface="Tahoma" panose="020B0604030504040204" pitchFamily="34" charset="0"/>
                <a:cs typeface="Tahoma" panose="020B0604030504040204" pitchFamily="34" charset="0"/>
              </a:rPr>
              <a:t>Không thể bay</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6"/>
          <p:cNvSpPr>
            <a:spLocks noChangeArrowheads="1"/>
          </p:cNvSpPr>
          <p:nvPr/>
        </p:nvSpPr>
        <p:spPr bwMode="auto">
          <a:xfrm>
            <a:off x="3944779" y="2235042"/>
            <a:ext cx="2193131" cy="47577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dirty="0">
                <a:latin typeface="Tahoma" panose="020B0604030504040204" pitchFamily="34" charset="0"/>
                <a:ea typeface="Tahoma" panose="020B0604030504040204" pitchFamily="34" charset="0"/>
                <a:cs typeface="Tahoma" panose="020B0604030504040204" pitchFamily="34" charset="0"/>
              </a:rPr>
              <a:t>Không </a:t>
            </a:r>
            <a:r>
              <a:rPr lang="en-US" altLang="en-US" sz="1500" b="1" dirty="0" err="1">
                <a:latin typeface="Tahoma" panose="020B0604030504040204" pitchFamily="34" charset="0"/>
                <a:ea typeface="Tahoma" panose="020B0604030504040204" pitchFamily="34" charset="0"/>
                <a:cs typeface="Tahoma" panose="020B0604030504040204" pitchFamily="34" charset="0"/>
              </a:rPr>
              <a:t>có</a:t>
            </a:r>
            <a:r>
              <a:rPr lang="en-US" altLang="en-US" sz="1500" b="1" dirty="0">
                <a:latin typeface="Tahoma" panose="020B0604030504040204" pitchFamily="34" charset="0"/>
                <a:ea typeface="Tahoma" panose="020B0604030504040204" pitchFamily="34" charset="0"/>
                <a:cs typeface="Tahoma" panose="020B0604030504040204" pitchFamily="34" charset="0"/>
              </a:rPr>
              <a:t> </a:t>
            </a:r>
            <a:r>
              <a:rPr lang="vi-VN" altLang="en-US" sz="1500" b="1" dirty="0">
                <a:latin typeface="Tahoma" panose="020B0604030504040204" pitchFamily="34" charset="0"/>
                <a:ea typeface="Tahoma" panose="020B0604030504040204" pitchFamily="34" charset="0"/>
                <a:cs typeface="Tahoma" panose="020B0604030504040204" pitchFamily="34" charset="0"/>
              </a:rPr>
              <a:t>sừng</a:t>
            </a:r>
            <a:endParaRPr lang="en-US" altLang="en-US" sz="1500" b="1" dirty="0">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Arrow Connector 22"/>
          <p:cNvCxnSpPr/>
          <p:nvPr/>
        </p:nvCxnSpPr>
        <p:spPr>
          <a:xfrm>
            <a:off x="1632311" y="1965648"/>
            <a:ext cx="0" cy="275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627072" y="3345656"/>
            <a:ext cx="0" cy="275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49904" y="1354931"/>
            <a:ext cx="3334" cy="3286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673668" y="2750344"/>
            <a:ext cx="15716" cy="3514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2727484" y="479584"/>
            <a:ext cx="4135755" cy="389096"/>
            <a:chOff x="3539635" y="1956364"/>
            <a:chExt cx="5514655" cy="974758"/>
          </a:xfrm>
        </p:grpSpPr>
        <p:cxnSp>
          <p:nvCxnSpPr>
            <p:cNvPr id="6" name="Straight Connector 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632109" y="1131094"/>
            <a:ext cx="2185035" cy="326708"/>
            <a:chOff x="3539635" y="1956364"/>
            <a:chExt cx="5514655" cy="974758"/>
          </a:xfrm>
        </p:grpSpPr>
        <p:cxnSp>
          <p:nvCxnSpPr>
            <p:cNvPr id="86" name="Straight Connector 8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2689384" y="1925003"/>
            <a:ext cx="2386013" cy="294799"/>
            <a:chOff x="3539635" y="1956364"/>
            <a:chExt cx="5514655" cy="974758"/>
          </a:xfrm>
        </p:grpSpPr>
        <p:cxnSp>
          <p:nvCxnSpPr>
            <p:cNvPr id="91" name="Straight Connector 90"/>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077652" y="2733675"/>
            <a:ext cx="2067878" cy="295275"/>
            <a:chOff x="3539635" y="1956364"/>
            <a:chExt cx="5514655" cy="974758"/>
          </a:xfrm>
        </p:grpSpPr>
        <p:cxnSp>
          <p:nvCxnSpPr>
            <p:cNvPr id="12" name="Straight Connector 11"/>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6" name="Rectangle 24"/>
          <p:cNvSpPr>
            <a:spLocks noChangeArrowheads="1"/>
          </p:cNvSpPr>
          <p:nvPr/>
        </p:nvSpPr>
        <p:spPr bwMode="auto">
          <a:xfrm>
            <a:off x="3552825" y="3023711"/>
            <a:ext cx="1601629" cy="321945"/>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dirty="0" err="1">
                <a:solidFill>
                  <a:srgbClr val="000000"/>
                </a:solidFill>
                <a:latin typeface="Tahoma" panose="020B0604030504040204" pitchFamily="34" charset="0"/>
                <a:ea typeface="Tahoma" panose="020B0604030504040204" pitchFamily="34" charset="0"/>
                <a:cs typeface="Tahoma" panose="020B0604030504040204" pitchFamily="34" charset="0"/>
              </a:rPr>
              <a:t>Có</a:t>
            </a:r>
            <a:r>
              <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rgbClr val="000000"/>
                </a:solidFill>
                <a:latin typeface="Tahoma" panose="020B0604030504040204" pitchFamily="34" charset="0"/>
                <a:ea typeface="Tahoma" panose="020B0604030504040204" pitchFamily="34" charset="0"/>
                <a:cs typeface="Tahoma" panose="020B0604030504040204" pitchFamily="34" charset="0"/>
              </a:rPr>
              <a:t>thể</a:t>
            </a:r>
            <a:r>
              <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trèo cây</a:t>
            </a:r>
            <a:endPar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Rectangle 24"/>
          <p:cNvSpPr>
            <a:spLocks noChangeArrowheads="1"/>
          </p:cNvSpPr>
          <p:nvPr/>
        </p:nvSpPr>
        <p:spPr bwMode="auto">
          <a:xfrm>
            <a:off x="5306378" y="3028951"/>
            <a:ext cx="2159045" cy="316706"/>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dirty="0" err="1">
                <a:solidFill>
                  <a:srgbClr val="000000"/>
                </a:solidFill>
                <a:latin typeface="Tahoma" panose="020B0604030504040204" pitchFamily="34" charset="0"/>
                <a:ea typeface="Tahoma" panose="020B0604030504040204" pitchFamily="34" charset="0"/>
                <a:cs typeface="Tahoma" panose="020B0604030504040204" pitchFamily="34" charset="0"/>
              </a:rPr>
              <a:t>Không</a:t>
            </a:r>
            <a:r>
              <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en-US" sz="1500" b="1" dirty="0" err="1">
                <a:solidFill>
                  <a:srgbClr val="000000"/>
                </a:solidFill>
                <a:latin typeface="Tahoma" panose="020B0604030504040204" pitchFamily="34" charset="0"/>
                <a:ea typeface="Tahoma" panose="020B0604030504040204" pitchFamily="34" charset="0"/>
                <a:cs typeface="Tahoma" panose="020B0604030504040204" pitchFamily="34" charset="0"/>
              </a:rPr>
              <a:t>thể</a:t>
            </a:r>
            <a:r>
              <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vi-VN"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rPr>
              <a:t>trèo cây</a:t>
            </a:r>
            <a:endParaRPr lang="en-US" altLang="en-US" sz="15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Arrow Connector 35"/>
          <p:cNvCxnSpPr/>
          <p:nvPr/>
        </p:nvCxnSpPr>
        <p:spPr>
          <a:xfrm>
            <a:off x="6768703" y="3353484"/>
            <a:ext cx="8096" cy="2895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2" descr="Cá trắm trắng là cá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941" y="1647826"/>
            <a:ext cx="1400175" cy="10477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ình ảnh bồ câu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16" y="2222061"/>
            <a:ext cx="1460862" cy="102322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https://img-cache.coccoc.com/image2?i=1&amp;l=67/226196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403" y="3080372"/>
            <a:ext cx="1286930" cy="120540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Mèo, Động Vật Trẻ, Mèo Con, Mèo Xá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4779" y="3590925"/>
            <a:ext cx="1130618" cy="91576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Cún Yêu, Chú Chó, Thú Cưng, Cổ Á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3878" y="3643044"/>
            <a:ext cx="1341545" cy="1052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18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79FEC2-278A-3260-E461-A81440182955}"/>
              </a:ext>
            </a:extLst>
          </p:cNvPr>
          <p:cNvSpPr>
            <a:spLocks noChangeArrowheads="1"/>
          </p:cNvSpPr>
          <p:nvPr/>
        </p:nvSpPr>
        <p:spPr bwMode="auto">
          <a:xfrm>
            <a:off x="240888" y="424495"/>
            <a:ext cx="8534401" cy="805969"/>
          </a:xfrm>
          <a:prstGeom prst="rect">
            <a:avLst/>
          </a:prstGeom>
          <a:solidFill>
            <a:srgbClr val="FFFF00"/>
          </a:solidFill>
          <a:ln>
            <a:noFill/>
          </a:ln>
          <a:effectLst/>
        </p:spPr>
        <p:txBody>
          <a:bodyPr wrap="square" lIns="167825" tIns="0" rIns="0" bIns="66654" anchor="ctr">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2400" b="1" dirty="0" err="1">
                <a:solidFill>
                  <a:srgbClr val="FF0000"/>
                </a:solidFill>
                <a:latin typeface="Aptos" panose="020B0004020202020204" pitchFamily="34" charset="0"/>
                <a:cs typeface="Times New Roman" panose="02020603050405020304" pitchFamily="18" charset="0"/>
              </a:rPr>
              <a:t>Xây</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dựng</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cây</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phân</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loại</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và</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khóa</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lưỡng</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phân</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một</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số</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cây</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có</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trong</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vườn</a:t>
            </a:r>
            <a:r>
              <a:rPr lang="en-US" altLang="en-US" sz="2400" b="1" dirty="0">
                <a:solidFill>
                  <a:srgbClr val="FF0000"/>
                </a:solidFill>
                <a:latin typeface="Aptos" panose="020B0004020202020204" pitchFamily="34" charset="0"/>
                <a:cs typeface="Times New Roman" panose="02020603050405020304" pitchFamily="18" charset="0"/>
              </a:rPr>
              <a:t> </a:t>
            </a:r>
            <a:r>
              <a:rPr lang="en-US" altLang="en-US" sz="2400" b="1" dirty="0" err="1">
                <a:solidFill>
                  <a:srgbClr val="FF0000"/>
                </a:solidFill>
                <a:latin typeface="Aptos" panose="020B0004020202020204" pitchFamily="34" charset="0"/>
                <a:cs typeface="Times New Roman" panose="02020603050405020304" pitchFamily="18" charset="0"/>
              </a:rPr>
              <a:t>trường</a:t>
            </a:r>
            <a:r>
              <a:rPr lang="en-US" altLang="en-US" sz="2400" b="1" dirty="0">
                <a:solidFill>
                  <a:srgbClr val="FF0000"/>
                </a:solidFill>
                <a:latin typeface="Aptos" panose="020B000402020202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10216F09-1E5D-AA2A-6DFE-B2750D763E39}"/>
              </a:ext>
            </a:extLst>
          </p:cNvPr>
          <p:cNvSpPr>
            <a:spLocks noChangeArrowheads="1"/>
          </p:cNvSpPr>
          <p:nvPr/>
        </p:nvSpPr>
        <p:spPr bwMode="auto">
          <a:xfrm>
            <a:off x="176979" y="2276584"/>
            <a:ext cx="8662221" cy="222174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7825" tIns="0" rIns="0" bIns="66654" anchor="ctr">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2000" b="1" i="1" dirty="0">
                <a:ln w="0"/>
                <a:solidFill>
                  <a:schemeClr val="accent2">
                    <a:lumMod val="50000"/>
                  </a:schemeClr>
                </a:solidFill>
                <a:effectLst>
                  <a:outerShdw blurRad="38100" dist="19050" dir="2700000" algn="tl" rotWithShape="0">
                    <a:schemeClr val="dk1">
                      <a:alpha val="40000"/>
                    </a:schemeClr>
                  </a:outerShdw>
                </a:effectLst>
                <a:latin typeface="Aptos" panose="020B0004020202020204" pitchFamily="34" charset="0"/>
                <a:cs typeface="Times New Roman" pitchFamily="18" charset="0"/>
                <a:sym typeface="Wingdings" pitchFamily="2" charset="2"/>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Tiến</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hành</a:t>
            </a:r>
            <a:endParaRPr lang="en-US" altLang="en-US" sz="2000" b="1" dirty="0">
              <a:solidFill>
                <a:schemeClr val="accent2">
                  <a:lumMod val="50000"/>
                </a:schemeClr>
              </a:solidFill>
              <a:latin typeface="Aptos" panose="020B0004020202020204" pitchFamily="34" charset="0"/>
              <a:cs typeface="Times New Roman" panose="02020603050405020304" pitchFamily="18" charset="0"/>
            </a:endParaRPr>
          </a:p>
          <a:p>
            <a:pPr algn="just">
              <a:defRPr/>
            </a:pP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Nhận</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biết</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các</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cây</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trong</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vườn</a:t>
            </a:r>
            <a:endParaRPr lang="en-US" altLang="en-US" sz="2000" b="1" dirty="0">
              <a:solidFill>
                <a:schemeClr val="accent2">
                  <a:lumMod val="50000"/>
                </a:schemeClr>
              </a:solidFill>
              <a:latin typeface="Aptos" panose="020B0004020202020204" pitchFamily="34" charset="0"/>
              <a:cs typeface="Times New Roman" panose="02020603050405020304" pitchFamily="18" charset="0"/>
            </a:endParaRPr>
          </a:p>
          <a:p>
            <a:pPr algn="just">
              <a:defRPr/>
            </a:pP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Lập</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danh</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sách</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các</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cây</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trong</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vườn</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nên</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chọn</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ít</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nhất</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4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cây</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a:t>
            </a:r>
          </a:p>
          <a:p>
            <a:pPr algn="just">
              <a:defRPr/>
            </a:pP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Phân</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chia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các</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cây</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có</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đặc</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điểm</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giống</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nhau</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thành</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từng</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nhóm</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a:t>
            </a:r>
          </a:p>
          <a:p>
            <a:pPr algn="just">
              <a:defRPr/>
            </a:pP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Xây</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dựng</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cây</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phân</a:t>
            </a:r>
            <a:r>
              <a:rPr lang="en-US" altLang="en-US" sz="2000" b="1" i="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i="1" dirty="0" err="1">
                <a:solidFill>
                  <a:schemeClr val="accent2">
                    <a:lumMod val="50000"/>
                  </a:schemeClr>
                </a:solidFill>
                <a:latin typeface="Aptos" panose="020B0004020202020204" pitchFamily="34" charset="0"/>
                <a:cs typeface="Times New Roman" panose="02020603050405020304" pitchFamily="18" charset="0"/>
              </a:rPr>
              <a:t>loại</a:t>
            </a:r>
            <a:endParaRPr lang="en-US" altLang="en-US" sz="2000" b="1" dirty="0">
              <a:solidFill>
                <a:schemeClr val="accent2">
                  <a:lumMod val="50000"/>
                </a:schemeClr>
              </a:solidFill>
              <a:latin typeface="Aptos" panose="020B0004020202020204" pitchFamily="34" charset="0"/>
              <a:cs typeface="Times New Roman" panose="02020603050405020304" pitchFamily="18" charset="0"/>
            </a:endParaRPr>
          </a:p>
          <a:p>
            <a:pPr algn="just">
              <a:defRPr/>
            </a:pP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Dựa</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vào</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đặc</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điểm</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giống</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nhau</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phân</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chia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các</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cây</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thành</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từng</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nhóm</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theo</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gợi</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 ý </a:t>
            </a:r>
            <a:r>
              <a:rPr lang="en-US" altLang="en-US" sz="2000" b="1" dirty="0" err="1">
                <a:solidFill>
                  <a:schemeClr val="accent2">
                    <a:lumMod val="50000"/>
                  </a:schemeClr>
                </a:solidFill>
                <a:latin typeface="Aptos" panose="020B0004020202020204" pitchFamily="34" charset="0"/>
                <a:cs typeface="Times New Roman" panose="02020603050405020304" pitchFamily="18" charset="0"/>
              </a:rPr>
              <a:t>sau</a:t>
            </a:r>
            <a:r>
              <a:rPr lang="en-US" altLang="en-US" sz="2000" b="1" dirty="0">
                <a:solidFill>
                  <a:schemeClr val="accent2">
                    <a:lumMod val="50000"/>
                  </a:schemeClr>
                </a:solidFill>
                <a:latin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3549970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rcRect/>
          <a:stretch>
            <a:fillRect/>
          </a:stretch>
        </p:blipFill>
        <p:spPr bwMode="auto">
          <a:xfrm>
            <a:off x="65678" y="1063000"/>
            <a:ext cx="3899001" cy="3142761"/>
          </a:xfrm>
          <a:prstGeom prst="rect">
            <a:avLst/>
          </a:prstGeom>
          <a:noFill/>
          <a:ln w="9525">
            <a:noFill/>
            <a:miter lim="800000"/>
            <a:headEnd/>
            <a:tailEnd/>
          </a:ln>
        </p:spPr>
      </p:pic>
      <p:sp>
        <p:nvSpPr>
          <p:cNvPr id="5" name="TextBox 4"/>
          <p:cNvSpPr txBox="1"/>
          <p:nvPr/>
        </p:nvSpPr>
        <p:spPr>
          <a:xfrm>
            <a:off x="263188" y="127423"/>
            <a:ext cx="8471159" cy="935577"/>
          </a:xfrm>
          <a:prstGeom prst="rect">
            <a:avLst/>
          </a:prstGeom>
          <a:noFill/>
        </p:spPr>
        <p:txBody>
          <a:bodyPr wrap="square" lIns="68580" tIns="34290" rIns="68580" bIns="34290" rtlCol="0">
            <a:spAutoFit/>
          </a:bodyPr>
          <a:lstStyle/>
          <a:p>
            <a:pPr>
              <a:lnSpc>
                <a:spcPct val="150000"/>
              </a:lnSpc>
            </a:pPr>
            <a:r>
              <a:rPr lang="nl-NL" sz="2000" dirty="0">
                <a:latin typeface="Arial" panose="020B0604020202020204" pitchFamily="34" charset="0"/>
                <a:cs typeface="Arial" panose="020B0604020202020204" pitchFamily="34" charset="0"/>
              </a:rPr>
              <a:t>Các nhóm HS quan sát, suy nghĩ, thảo luận và phân chia các khối hộp theo hình dạng, màu sắc...</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E95DEF6A-2884-25DA-0BD9-2492C947111E}"/>
              </a:ext>
            </a:extLst>
          </p:cNvPr>
          <p:cNvGraphicFramePr>
            <a:graphicFrameLocks noGrp="1"/>
          </p:cNvGraphicFramePr>
          <p:nvPr>
            <p:extLst>
              <p:ext uri="{D42A27DB-BD31-4B8C-83A1-F6EECF244321}">
                <p14:modId xmlns:p14="http://schemas.microsoft.com/office/powerpoint/2010/main" val="401765548"/>
              </p:ext>
            </p:extLst>
          </p:nvPr>
        </p:nvGraphicFramePr>
        <p:xfrm>
          <a:off x="3964679" y="1809496"/>
          <a:ext cx="4989046" cy="1524508"/>
        </p:xfrm>
        <a:graphic>
          <a:graphicData uri="http://schemas.openxmlformats.org/drawingml/2006/table">
            <a:tbl>
              <a:tblPr firstRow="1" bandRow="1">
                <a:tableStyleId>{2C0C35A8-31EE-4B06-98D1-F3640B604409}</a:tableStyleId>
              </a:tblPr>
              <a:tblGrid>
                <a:gridCol w="1081205">
                  <a:extLst>
                    <a:ext uri="{9D8B030D-6E8A-4147-A177-3AD203B41FA5}">
                      <a16:colId xmlns:a16="http://schemas.microsoft.com/office/drawing/2014/main" val="727887923"/>
                    </a:ext>
                  </a:extLst>
                </a:gridCol>
                <a:gridCol w="1076779">
                  <a:extLst>
                    <a:ext uri="{9D8B030D-6E8A-4147-A177-3AD203B41FA5}">
                      <a16:colId xmlns:a16="http://schemas.microsoft.com/office/drawing/2014/main" val="2241536313"/>
                    </a:ext>
                  </a:extLst>
                </a:gridCol>
                <a:gridCol w="1309420">
                  <a:extLst>
                    <a:ext uri="{9D8B030D-6E8A-4147-A177-3AD203B41FA5}">
                      <a16:colId xmlns:a16="http://schemas.microsoft.com/office/drawing/2014/main" val="1318113628"/>
                    </a:ext>
                  </a:extLst>
                </a:gridCol>
                <a:gridCol w="1521642">
                  <a:extLst>
                    <a:ext uri="{9D8B030D-6E8A-4147-A177-3AD203B41FA5}">
                      <a16:colId xmlns:a16="http://schemas.microsoft.com/office/drawing/2014/main" val="4076743370"/>
                    </a:ext>
                  </a:extLst>
                </a:gridCol>
              </a:tblGrid>
              <a:tr h="370840">
                <a:tc>
                  <a:txBody>
                    <a:bodyPr/>
                    <a:lstStyle/>
                    <a:p>
                      <a:pPr>
                        <a:lnSpc>
                          <a:spcPct val="150000"/>
                        </a:lnSpc>
                      </a:pPr>
                      <a:endParaRPr lang="en-US" sz="1600" dirty="0"/>
                    </a:p>
                  </a:txBody>
                  <a:tcPr/>
                </a:tc>
                <a:tc>
                  <a:txBody>
                    <a:bodyPr/>
                    <a:lstStyle/>
                    <a:p>
                      <a:pPr>
                        <a:lnSpc>
                          <a:spcPct val="150000"/>
                        </a:lnSpc>
                      </a:pPr>
                      <a:r>
                        <a:rPr lang="en-US" sz="1600" b="1" dirty="0" err="1"/>
                        <a:t>Nhóm</a:t>
                      </a:r>
                      <a:r>
                        <a:rPr lang="en-US" sz="1600" b="1" dirty="0"/>
                        <a:t> 1</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b="1" dirty="0" err="1"/>
                        <a:t>Nhóm</a:t>
                      </a:r>
                      <a:r>
                        <a:rPr lang="en-US" sz="1600" b="1" dirty="0"/>
                        <a:t> 2</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600" b="1" dirty="0" err="1"/>
                        <a:t>Nhóm</a:t>
                      </a:r>
                      <a:r>
                        <a:rPr lang="en-US" sz="1600" b="1" dirty="0"/>
                        <a:t> 3</a:t>
                      </a:r>
                    </a:p>
                  </a:txBody>
                  <a:tcPr/>
                </a:tc>
                <a:extLst>
                  <a:ext uri="{0D108BD9-81ED-4DB2-BD59-A6C34878D82A}">
                    <a16:rowId xmlns:a16="http://schemas.microsoft.com/office/drawing/2014/main" val="2396640549"/>
                  </a:ext>
                </a:extLst>
              </a:tr>
              <a:tr h="370840">
                <a:tc>
                  <a:txBody>
                    <a:bodyPr/>
                    <a:lstStyle/>
                    <a:p>
                      <a:pPr algn="ctr">
                        <a:lnSpc>
                          <a:spcPct val="150000"/>
                        </a:lnSpc>
                        <a:buNone/>
                      </a:pPr>
                      <a:r>
                        <a:rPr lang="en-US" sz="1600" i="1" dirty="0" err="1">
                          <a:solidFill>
                            <a:srgbClr val="FF0000"/>
                          </a:solidFill>
                          <a:effectLst/>
                        </a:rPr>
                        <a:t>Màu</a:t>
                      </a:r>
                      <a:r>
                        <a:rPr lang="en-US" sz="1600" i="1" dirty="0">
                          <a:solidFill>
                            <a:srgbClr val="FF0000"/>
                          </a:solidFill>
                          <a:effectLst/>
                        </a:rPr>
                        <a:t> </a:t>
                      </a:r>
                      <a:r>
                        <a:rPr lang="en-US" sz="1600" i="1" dirty="0" err="1">
                          <a:solidFill>
                            <a:srgbClr val="FF0000"/>
                          </a:solidFill>
                          <a:effectLst/>
                        </a:rPr>
                        <a:t>sắc</a:t>
                      </a:r>
                      <a:endParaRPr lang="en-US" sz="1600" dirty="0">
                        <a:solidFill>
                          <a:srgbClr val="FF0000"/>
                        </a:solidFill>
                        <a:effectLst/>
                      </a:endParaRPr>
                    </a:p>
                  </a:txBody>
                  <a:tcPr marL="68580" marR="68580" marT="0" marB="0" anchor="ctr"/>
                </a:tc>
                <a:tc>
                  <a:txBody>
                    <a:bodyPr/>
                    <a:lstStyle/>
                    <a:p>
                      <a:pPr algn="ctr">
                        <a:lnSpc>
                          <a:spcPct val="150000"/>
                        </a:lnSpc>
                        <a:buNone/>
                      </a:pPr>
                      <a:r>
                        <a:rPr lang="en-US" sz="1600" dirty="0" err="1">
                          <a:solidFill>
                            <a:srgbClr val="000000"/>
                          </a:solidFill>
                          <a:effectLst/>
                        </a:rPr>
                        <a:t>Màu</a:t>
                      </a:r>
                      <a:r>
                        <a:rPr lang="en-US" sz="1600" dirty="0">
                          <a:solidFill>
                            <a:srgbClr val="000000"/>
                          </a:solidFill>
                          <a:effectLst/>
                        </a:rPr>
                        <a:t> </a:t>
                      </a:r>
                      <a:r>
                        <a:rPr lang="en-US" sz="1600" dirty="0" err="1">
                          <a:solidFill>
                            <a:srgbClr val="000000"/>
                          </a:solidFill>
                          <a:effectLst/>
                        </a:rPr>
                        <a:t>đỏ</a:t>
                      </a:r>
                      <a:endParaRPr lang="en-US" sz="1600" dirty="0">
                        <a:solidFill>
                          <a:srgbClr val="000000"/>
                        </a:solidFill>
                        <a:effectLst/>
                      </a:endParaRPr>
                    </a:p>
                  </a:txBody>
                  <a:tcPr marL="68580" marR="68580" marT="0" marB="0" anchor="ctr"/>
                </a:tc>
                <a:tc>
                  <a:txBody>
                    <a:bodyPr/>
                    <a:lstStyle/>
                    <a:p>
                      <a:pPr algn="ctr">
                        <a:lnSpc>
                          <a:spcPct val="150000"/>
                        </a:lnSpc>
                        <a:buNone/>
                      </a:pPr>
                      <a:r>
                        <a:rPr lang="en-US" sz="1600">
                          <a:solidFill>
                            <a:srgbClr val="000000"/>
                          </a:solidFill>
                          <a:effectLst/>
                        </a:rPr>
                        <a:t>Màu xanh lá</a:t>
                      </a:r>
                    </a:p>
                  </a:txBody>
                  <a:tcPr marL="68580" marR="68580" marT="0" marB="0" anchor="ctr"/>
                </a:tc>
                <a:tc>
                  <a:txBody>
                    <a:bodyPr/>
                    <a:lstStyle/>
                    <a:p>
                      <a:pPr algn="ctr">
                        <a:lnSpc>
                          <a:spcPct val="150000"/>
                        </a:lnSpc>
                        <a:buNone/>
                      </a:pPr>
                      <a:r>
                        <a:rPr lang="en-US" sz="1600">
                          <a:solidFill>
                            <a:srgbClr val="000000"/>
                          </a:solidFill>
                          <a:effectLst/>
                        </a:rPr>
                        <a:t>Màu vàng</a:t>
                      </a:r>
                    </a:p>
                  </a:txBody>
                  <a:tcPr marL="68580" marR="68580" marT="0" marB="0" anchor="ctr"/>
                </a:tc>
                <a:extLst>
                  <a:ext uri="{0D108BD9-81ED-4DB2-BD59-A6C34878D82A}">
                    <a16:rowId xmlns:a16="http://schemas.microsoft.com/office/drawing/2014/main" val="85600387"/>
                  </a:ext>
                </a:extLst>
              </a:tr>
              <a:tr h="370840">
                <a:tc>
                  <a:txBody>
                    <a:bodyPr/>
                    <a:lstStyle/>
                    <a:p>
                      <a:pPr algn="ctr">
                        <a:lnSpc>
                          <a:spcPct val="150000"/>
                        </a:lnSpc>
                        <a:buNone/>
                      </a:pPr>
                      <a:r>
                        <a:rPr lang="en-US" sz="1600" i="1" dirty="0" err="1">
                          <a:solidFill>
                            <a:srgbClr val="FF0000"/>
                          </a:solidFill>
                          <a:effectLst/>
                        </a:rPr>
                        <a:t>Hình</a:t>
                      </a:r>
                      <a:r>
                        <a:rPr lang="en-US" sz="1600" i="1" dirty="0">
                          <a:solidFill>
                            <a:srgbClr val="FF0000"/>
                          </a:solidFill>
                          <a:effectLst/>
                        </a:rPr>
                        <a:t> </a:t>
                      </a:r>
                      <a:r>
                        <a:rPr lang="en-US" sz="1600" i="1" dirty="0" err="1">
                          <a:solidFill>
                            <a:srgbClr val="FF0000"/>
                          </a:solidFill>
                          <a:effectLst/>
                        </a:rPr>
                        <a:t>dạng</a:t>
                      </a:r>
                      <a:endParaRPr lang="en-US" sz="1600" dirty="0">
                        <a:solidFill>
                          <a:srgbClr val="FF0000"/>
                        </a:solidFill>
                        <a:effectLst/>
                      </a:endParaRPr>
                    </a:p>
                  </a:txBody>
                  <a:tcPr marL="68580" marR="68580" marT="0" marB="0" anchor="ctr"/>
                </a:tc>
                <a:tc>
                  <a:txBody>
                    <a:bodyPr/>
                    <a:lstStyle/>
                    <a:p>
                      <a:pPr algn="ctr">
                        <a:lnSpc>
                          <a:spcPct val="150000"/>
                        </a:lnSpc>
                        <a:buNone/>
                      </a:pPr>
                      <a:r>
                        <a:rPr lang="en-US" sz="1600" dirty="0" err="1">
                          <a:solidFill>
                            <a:srgbClr val="000000"/>
                          </a:solidFill>
                          <a:effectLst/>
                        </a:rPr>
                        <a:t>Hình</a:t>
                      </a:r>
                      <a:r>
                        <a:rPr lang="en-US" sz="1600" dirty="0">
                          <a:solidFill>
                            <a:srgbClr val="000000"/>
                          </a:solidFill>
                          <a:effectLst/>
                        </a:rPr>
                        <a:t> </a:t>
                      </a:r>
                      <a:r>
                        <a:rPr lang="en-US" sz="1600" dirty="0" err="1">
                          <a:solidFill>
                            <a:srgbClr val="000000"/>
                          </a:solidFill>
                          <a:effectLst/>
                        </a:rPr>
                        <a:t>tròn</a:t>
                      </a:r>
                      <a:endParaRPr lang="en-US" sz="1600" dirty="0">
                        <a:solidFill>
                          <a:srgbClr val="000000"/>
                        </a:solidFill>
                        <a:effectLst/>
                      </a:endParaRPr>
                    </a:p>
                  </a:txBody>
                  <a:tcPr marL="68580" marR="68580" marT="0" marB="0" anchor="ctr"/>
                </a:tc>
                <a:tc>
                  <a:txBody>
                    <a:bodyPr/>
                    <a:lstStyle/>
                    <a:p>
                      <a:pPr algn="ctr">
                        <a:lnSpc>
                          <a:spcPct val="150000"/>
                        </a:lnSpc>
                        <a:buNone/>
                      </a:pPr>
                      <a:r>
                        <a:rPr lang="en-US" sz="1600" dirty="0" err="1">
                          <a:solidFill>
                            <a:srgbClr val="000000"/>
                          </a:solidFill>
                          <a:effectLst/>
                        </a:rPr>
                        <a:t>Hình</a:t>
                      </a:r>
                      <a:r>
                        <a:rPr lang="en-US" sz="1600" dirty="0">
                          <a:solidFill>
                            <a:srgbClr val="000000"/>
                          </a:solidFill>
                          <a:effectLst/>
                        </a:rPr>
                        <a:t> </a:t>
                      </a:r>
                      <a:r>
                        <a:rPr lang="en-US" sz="1600" dirty="0" err="1">
                          <a:solidFill>
                            <a:srgbClr val="000000"/>
                          </a:solidFill>
                          <a:effectLst/>
                        </a:rPr>
                        <a:t>vuông</a:t>
                      </a:r>
                      <a:endParaRPr lang="en-US" sz="1600" dirty="0">
                        <a:solidFill>
                          <a:srgbClr val="000000"/>
                        </a:solidFill>
                        <a:effectLst/>
                      </a:endParaRPr>
                    </a:p>
                  </a:txBody>
                  <a:tcPr marL="68580" marR="68580" marT="0" marB="0" anchor="ctr"/>
                </a:tc>
                <a:tc>
                  <a:txBody>
                    <a:bodyPr/>
                    <a:lstStyle/>
                    <a:p>
                      <a:pPr algn="ctr">
                        <a:lnSpc>
                          <a:spcPct val="150000"/>
                        </a:lnSpc>
                        <a:buNone/>
                      </a:pPr>
                      <a:r>
                        <a:rPr lang="en-US" sz="1600">
                          <a:solidFill>
                            <a:srgbClr val="000000"/>
                          </a:solidFill>
                          <a:effectLst/>
                        </a:rPr>
                        <a:t>Hình tam giác</a:t>
                      </a:r>
                    </a:p>
                  </a:txBody>
                  <a:tcPr marL="68580" marR="68580" marT="0" marB="0" anchor="ctr"/>
                </a:tc>
                <a:extLst>
                  <a:ext uri="{0D108BD9-81ED-4DB2-BD59-A6C34878D82A}">
                    <a16:rowId xmlns:a16="http://schemas.microsoft.com/office/drawing/2014/main" val="171419165"/>
                  </a:ext>
                </a:extLst>
              </a:tr>
              <a:tr h="370840">
                <a:tc>
                  <a:txBody>
                    <a:bodyPr/>
                    <a:lstStyle/>
                    <a:p>
                      <a:pPr algn="ctr">
                        <a:lnSpc>
                          <a:spcPct val="150000"/>
                        </a:lnSpc>
                        <a:buNone/>
                      </a:pPr>
                      <a:r>
                        <a:rPr lang="en-US" sz="1600" i="1" dirty="0" err="1">
                          <a:solidFill>
                            <a:srgbClr val="FF0000"/>
                          </a:solidFill>
                          <a:effectLst/>
                        </a:rPr>
                        <a:t>Màu</a:t>
                      </a:r>
                      <a:r>
                        <a:rPr lang="en-US" sz="1600" i="1" dirty="0">
                          <a:solidFill>
                            <a:srgbClr val="FF0000"/>
                          </a:solidFill>
                          <a:effectLst/>
                        </a:rPr>
                        <a:t> </a:t>
                      </a:r>
                      <a:r>
                        <a:rPr lang="en-US" sz="1600" i="1" dirty="0" err="1">
                          <a:solidFill>
                            <a:srgbClr val="FF0000"/>
                          </a:solidFill>
                          <a:effectLst/>
                        </a:rPr>
                        <a:t>sắc</a:t>
                      </a:r>
                      <a:endParaRPr lang="en-US" sz="1600" dirty="0">
                        <a:solidFill>
                          <a:srgbClr val="FF0000"/>
                        </a:solidFill>
                        <a:effectLst/>
                      </a:endParaRPr>
                    </a:p>
                  </a:txBody>
                  <a:tcPr marL="68580" marR="68580" marT="0" marB="0" anchor="ctr"/>
                </a:tc>
                <a:tc>
                  <a:txBody>
                    <a:bodyPr/>
                    <a:lstStyle/>
                    <a:p>
                      <a:pPr algn="ctr">
                        <a:lnSpc>
                          <a:spcPct val="150000"/>
                        </a:lnSpc>
                        <a:buNone/>
                      </a:pPr>
                      <a:r>
                        <a:rPr lang="en-US" sz="1600">
                          <a:solidFill>
                            <a:srgbClr val="000000"/>
                          </a:solidFill>
                          <a:effectLst/>
                        </a:rPr>
                        <a:t>Màu đỏ</a:t>
                      </a:r>
                    </a:p>
                  </a:txBody>
                  <a:tcPr marL="68580" marR="68580" marT="0" marB="0" anchor="ctr"/>
                </a:tc>
                <a:tc>
                  <a:txBody>
                    <a:bodyPr/>
                    <a:lstStyle/>
                    <a:p>
                      <a:pPr algn="ctr">
                        <a:lnSpc>
                          <a:spcPct val="150000"/>
                        </a:lnSpc>
                        <a:buNone/>
                      </a:pPr>
                      <a:r>
                        <a:rPr lang="en-US" sz="1600">
                          <a:solidFill>
                            <a:srgbClr val="000000"/>
                          </a:solidFill>
                          <a:effectLst/>
                        </a:rPr>
                        <a:t>Màu xanh lá</a:t>
                      </a:r>
                    </a:p>
                  </a:txBody>
                  <a:tcPr marL="68580" marR="68580" marT="0" marB="0" anchor="ctr"/>
                </a:tc>
                <a:tc>
                  <a:txBody>
                    <a:bodyPr/>
                    <a:lstStyle/>
                    <a:p>
                      <a:pPr algn="ctr">
                        <a:lnSpc>
                          <a:spcPct val="150000"/>
                        </a:lnSpc>
                        <a:buNone/>
                      </a:pPr>
                      <a:r>
                        <a:rPr lang="en-US" sz="1600" dirty="0" err="1">
                          <a:solidFill>
                            <a:srgbClr val="000000"/>
                          </a:solidFill>
                          <a:effectLst/>
                        </a:rPr>
                        <a:t>Màu</a:t>
                      </a:r>
                      <a:r>
                        <a:rPr lang="en-US" sz="1600" dirty="0">
                          <a:solidFill>
                            <a:srgbClr val="000000"/>
                          </a:solidFill>
                          <a:effectLst/>
                        </a:rPr>
                        <a:t> </a:t>
                      </a:r>
                      <a:r>
                        <a:rPr lang="en-US" sz="1600" dirty="0" err="1">
                          <a:solidFill>
                            <a:srgbClr val="000000"/>
                          </a:solidFill>
                          <a:effectLst/>
                        </a:rPr>
                        <a:t>vàng</a:t>
                      </a:r>
                      <a:endParaRPr lang="en-US" sz="1600" dirty="0">
                        <a:solidFill>
                          <a:srgbClr val="000000"/>
                        </a:solidFill>
                        <a:effectLst/>
                      </a:endParaRPr>
                    </a:p>
                  </a:txBody>
                  <a:tcPr marL="68580" marR="68580" marT="0" marB="0" anchor="ctr"/>
                </a:tc>
                <a:extLst>
                  <a:ext uri="{0D108BD9-81ED-4DB2-BD59-A6C34878D82A}">
                    <a16:rowId xmlns:a16="http://schemas.microsoft.com/office/drawing/2014/main" val="707543637"/>
                  </a:ext>
                </a:extLst>
              </a:tr>
            </a:tbl>
          </a:graphicData>
        </a:graphic>
      </p:graphicFrame>
      <p:sp>
        <p:nvSpPr>
          <p:cNvPr id="8" name="Rectangle 7">
            <a:extLst>
              <a:ext uri="{FF2B5EF4-FFF2-40B4-BE49-F238E27FC236}">
                <a16:creationId xmlns:a16="http://schemas.microsoft.com/office/drawing/2014/main" id="{359DF19D-8E52-F315-15B5-E4FA1D40FC93}"/>
              </a:ext>
            </a:extLst>
          </p:cNvPr>
          <p:cNvSpPr/>
          <p:nvPr/>
        </p:nvSpPr>
        <p:spPr>
          <a:xfrm>
            <a:off x="713230" y="4337372"/>
            <a:ext cx="8021117" cy="438582"/>
          </a:xfrm>
          <a:prstGeom prst="rect">
            <a:avLst/>
          </a:prstGeom>
        </p:spPr>
        <p:txBody>
          <a:bodyPr wrap="square" lIns="68580" tIns="34290" rIns="68580" bIns="34290">
            <a:spAutoFit/>
          </a:bodyPr>
          <a:lstStyle/>
          <a:p>
            <a:pPr algn="just"/>
            <a:r>
              <a:rPr lang="vi-VN" sz="2400" dirty="0">
                <a:solidFill>
                  <a:srgbClr val="FF0000"/>
                </a:solidFill>
                <a:latin typeface="Arial" panose="020B0604020202020204" pitchFamily="34" charset="0"/>
                <a:cs typeface="Arial" panose="020B0604020202020204" pitchFamily="34" charset="0"/>
              </a:rPr>
              <a:t>Sử dụng khóa lưỡng phân trong phân loại sinh vật</a:t>
            </a:r>
          </a:p>
        </p:txBody>
      </p:sp>
    </p:spTree>
    <p:extLst>
      <p:ext uri="{BB962C8B-B14F-4D97-AF65-F5344CB8AC3E}">
        <p14:creationId xmlns:p14="http://schemas.microsoft.com/office/powerpoint/2010/main" val="161471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ơ đồ phân loại">
            <a:extLst>
              <a:ext uri="{FF2B5EF4-FFF2-40B4-BE49-F238E27FC236}">
                <a16:creationId xmlns:a16="http://schemas.microsoft.com/office/drawing/2014/main" id="{40AC14CC-E5C8-4138-4B04-4598FBA67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56" y="800099"/>
            <a:ext cx="8015288" cy="245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6CE36AE-22BD-DB84-63BB-C708B45E3C9D}"/>
              </a:ext>
            </a:extLst>
          </p:cNvPr>
          <p:cNvSpPr>
            <a:spLocks noChangeArrowheads="1"/>
          </p:cNvSpPr>
          <p:nvPr/>
        </p:nvSpPr>
        <p:spPr bwMode="auto">
          <a:xfrm>
            <a:off x="648927" y="3692882"/>
            <a:ext cx="8023123" cy="484748"/>
          </a:xfrm>
          <a:prstGeom prst="rect">
            <a:avLst/>
          </a:prstGeom>
          <a:solidFill>
            <a:srgbClr val="FFFF00"/>
          </a:solidFill>
          <a:ln>
            <a:noFill/>
          </a:ln>
        </p:spPr>
        <p:txBody>
          <a:bodyPr wrap="square" lIns="68580" tIns="34290" rIns="68580" bIns="3429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2700" b="1" dirty="0" err="1">
                <a:solidFill>
                  <a:srgbClr val="333333"/>
                </a:solidFill>
                <a:latin typeface="Aptos" panose="020B0004020202020204" pitchFamily="34" charset="0"/>
                <a:cs typeface="Times New Roman" panose="02020603050405020304" pitchFamily="18" charset="0"/>
              </a:rPr>
              <a:t>Sơ</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đồ</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phân</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loại</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các</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loại</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cây</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trong</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vườn</a:t>
            </a:r>
            <a:r>
              <a:rPr lang="en-US" altLang="en-US" sz="2700" b="1" dirty="0">
                <a:solidFill>
                  <a:srgbClr val="333333"/>
                </a:solidFill>
                <a:latin typeface="Aptos" panose="020B0004020202020204" pitchFamily="34" charset="0"/>
                <a:cs typeface="Times New Roman" panose="02020603050405020304" pitchFamily="18" charset="0"/>
              </a:rPr>
              <a:t> </a:t>
            </a:r>
            <a:r>
              <a:rPr lang="en-US" altLang="en-US" sz="2700" b="1" dirty="0" err="1">
                <a:solidFill>
                  <a:srgbClr val="333333"/>
                </a:solidFill>
                <a:latin typeface="Aptos" panose="020B0004020202020204" pitchFamily="34" charset="0"/>
                <a:cs typeface="Times New Roman" panose="02020603050405020304" pitchFamily="18" charset="0"/>
              </a:rPr>
              <a:t>trường</a:t>
            </a:r>
            <a:endParaRPr lang="en-US" altLang="en-US" sz="12500" b="1" dirty="0">
              <a:solidFill>
                <a:srgbClr val="333333"/>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81719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D9EEFF-FC68-CE85-7A57-55EA12AADD01}"/>
              </a:ext>
            </a:extLst>
          </p:cNvPr>
          <p:cNvSpPr/>
          <p:nvPr/>
        </p:nvSpPr>
        <p:spPr>
          <a:xfrm>
            <a:off x="481781" y="123722"/>
            <a:ext cx="8278762" cy="1177245"/>
          </a:xfrm>
          <a:prstGeom prst="rect">
            <a:avLst/>
          </a:prstGeom>
          <a:solidFill>
            <a:srgbClr val="FFFF00"/>
          </a:solidFill>
        </p:spPr>
        <p:txBody>
          <a:bodyPr wrap="square" lIns="68580" tIns="34290" rIns="68580" bIns="34290">
            <a:spAutoFit/>
          </a:bodyPr>
          <a:lstStyle/>
          <a:p>
            <a:pPr algn="just">
              <a:defRPr/>
            </a:pPr>
            <a:r>
              <a:rPr lang="vi-VN" sz="2400" b="1" i="1" dirty="0">
                <a:solidFill>
                  <a:schemeClr val="accent2">
                    <a:lumMod val="50000"/>
                  </a:schemeClr>
                </a:solidFill>
                <a:latin typeface="Aptos" panose="020B0004020202020204" pitchFamily="34" charset="0"/>
                <a:cs typeface="Times New Roman" panose="02020603050405020304" pitchFamily="18" charset="0"/>
              </a:rPr>
              <a:t>Xây dựng khóa lưỡng phân</a:t>
            </a:r>
            <a:endParaRPr lang="vi-VN" sz="2400" b="1" dirty="0">
              <a:solidFill>
                <a:schemeClr val="accent2">
                  <a:lumMod val="50000"/>
                </a:schemeClr>
              </a:solidFill>
              <a:latin typeface="Aptos" panose="020B0004020202020204" pitchFamily="34" charset="0"/>
              <a:cs typeface="Times New Roman" panose="02020603050405020304" pitchFamily="18" charset="0"/>
            </a:endParaRPr>
          </a:p>
          <a:p>
            <a:pPr algn="just">
              <a:defRPr/>
            </a:pPr>
            <a:r>
              <a:rPr lang="vi-VN" sz="2400" b="1" dirty="0">
                <a:solidFill>
                  <a:schemeClr val="accent2">
                    <a:lumMod val="50000"/>
                  </a:schemeClr>
                </a:solidFill>
                <a:latin typeface="Aptos" panose="020B0004020202020204" pitchFamily="34" charset="0"/>
                <a:cs typeface="Times New Roman" panose="02020603050405020304" pitchFamily="18" charset="0"/>
              </a:rPr>
              <a:t>Dựa trên cây phân loại, xây dựng khóa lưỡng phân theo bảng gợi ý.</a:t>
            </a:r>
          </a:p>
        </p:txBody>
      </p:sp>
      <p:graphicFrame>
        <p:nvGraphicFramePr>
          <p:cNvPr id="3" name="Table 2">
            <a:extLst>
              <a:ext uri="{FF2B5EF4-FFF2-40B4-BE49-F238E27FC236}">
                <a16:creationId xmlns:a16="http://schemas.microsoft.com/office/drawing/2014/main" id="{A70FEF05-A01C-0550-1AF8-FE3743D450C0}"/>
              </a:ext>
            </a:extLst>
          </p:cNvPr>
          <p:cNvGraphicFramePr>
            <a:graphicFrameLocks noGrp="1"/>
          </p:cNvGraphicFramePr>
          <p:nvPr/>
        </p:nvGraphicFramePr>
        <p:xfrm>
          <a:off x="442453" y="1369220"/>
          <a:ext cx="8298426" cy="3501903"/>
        </p:xfrm>
        <a:graphic>
          <a:graphicData uri="http://schemas.openxmlformats.org/drawingml/2006/table">
            <a:tbl>
              <a:tblPr>
                <a:tableStyleId>{5940675A-B579-460E-94D1-54222C63F5DA}</a:tableStyleId>
              </a:tblPr>
              <a:tblGrid>
                <a:gridCol w="2619619">
                  <a:extLst>
                    <a:ext uri="{9D8B030D-6E8A-4147-A177-3AD203B41FA5}">
                      <a16:colId xmlns:a16="http://schemas.microsoft.com/office/drawing/2014/main" val="20000"/>
                    </a:ext>
                  </a:extLst>
                </a:gridCol>
                <a:gridCol w="2836881">
                  <a:extLst>
                    <a:ext uri="{9D8B030D-6E8A-4147-A177-3AD203B41FA5}">
                      <a16:colId xmlns:a16="http://schemas.microsoft.com/office/drawing/2014/main" val="20001"/>
                    </a:ext>
                  </a:extLst>
                </a:gridCol>
                <a:gridCol w="2841926">
                  <a:extLst>
                    <a:ext uri="{9D8B030D-6E8A-4147-A177-3AD203B41FA5}">
                      <a16:colId xmlns:a16="http://schemas.microsoft.com/office/drawing/2014/main" val="20002"/>
                    </a:ext>
                  </a:extLst>
                </a:gridCol>
              </a:tblGrid>
              <a:tr h="406707">
                <a:tc>
                  <a:txBody>
                    <a:bodyPr/>
                    <a:lstStyle/>
                    <a:p>
                      <a:pPr algn="ctr"/>
                      <a:r>
                        <a:rPr lang="vi-VN" sz="2400" b="1" dirty="0">
                          <a:solidFill>
                            <a:schemeClr val="tx1"/>
                          </a:solidFill>
                          <a:effectLst/>
                          <a:latin typeface="Aptos" panose="020B0004020202020204" pitchFamily="34" charset="0"/>
                        </a:rPr>
                        <a:t>Các bước</a:t>
                      </a:r>
                    </a:p>
                  </a:txBody>
                  <a:tcPr marL="999" marR="999" marT="1332" marB="1332" anchor="ctr"/>
                </a:tc>
                <a:tc>
                  <a:txBody>
                    <a:bodyPr/>
                    <a:lstStyle/>
                    <a:p>
                      <a:pPr algn="ctr"/>
                      <a:r>
                        <a:rPr lang="en-US" sz="2400" b="1">
                          <a:solidFill>
                            <a:schemeClr val="tx1"/>
                          </a:solidFill>
                          <a:effectLst/>
                          <a:latin typeface="Aptos" panose="020B0004020202020204" pitchFamily="34" charset="0"/>
                        </a:rPr>
                        <a:t>Đặc điểm</a:t>
                      </a:r>
                    </a:p>
                  </a:txBody>
                  <a:tcPr marL="999" marR="999" marT="1332" marB="1332" anchor="ctr"/>
                </a:tc>
                <a:tc>
                  <a:txBody>
                    <a:bodyPr/>
                    <a:lstStyle/>
                    <a:p>
                      <a:pPr algn="ctr"/>
                      <a:r>
                        <a:rPr lang="en-US" sz="2400" b="1" dirty="0" err="1">
                          <a:solidFill>
                            <a:schemeClr val="tx1"/>
                          </a:solidFill>
                          <a:effectLst/>
                          <a:latin typeface="Aptos" panose="020B0004020202020204" pitchFamily="34" charset="0"/>
                        </a:rPr>
                        <a:t>Tên</a:t>
                      </a:r>
                      <a:r>
                        <a:rPr lang="en-US" sz="2400" b="1" dirty="0">
                          <a:solidFill>
                            <a:schemeClr val="tx1"/>
                          </a:solidFill>
                          <a:effectLst/>
                          <a:latin typeface="Aptos" panose="020B0004020202020204" pitchFamily="34" charset="0"/>
                        </a:rPr>
                        <a:t> </a:t>
                      </a:r>
                      <a:r>
                        <a:rPr lang="en-US" sz="2400" b="1" dirty="0" err="1">
                          <a:solidFill>
                            <a:schemeClr val="tx1"/>
                          </a:solidFill>
                          <a:effectLst/>
                          <a:latin typeface="Aptos" panose="020B0004020202020204" pitchFamily="34" charset="0"/>
                        </a:rPr>
                        <a:t>động</a:t>
                      </a:r>
                      <a:r>
                        <a:rPr lang="en-US" sz="2400" b="1" dirty="0">
                          <a:solidFill>
                            <a:schemeClr val="tx1"/>
                          </a:solidFill>
                          <a:effectLst/>
                          <a:latin typeface="Aptos" panose="020B0004020202020204" pitchFamily="34" charset="0"/>
                        </a:rPr>
                        <a:t> </a:t>
                      </a:r>
                      <a:r>
                        <a:rPr lang="en-US" sz="2400" b="1" dirty="0" err="1">
                          <a:solidFill>
                            <a:schemeClr val="tx1"/>
                          </a:solidFill>
                          <a:effectLst/>
                          <a:latin typeface="Aptos" panose="020B0004020202020204" pitchFamily="34" charset="0"/>
                        </a:rPr>
                        <a:t>vật</a:t>
                      </a:r>
                      <a:endParaRPr lang="en-US" sz="2400" b="1" dirty="0">
                        <a:solidFill>
                          <a:schemeClr val="tx1"/>
                        </a:solidFill>
                        <a:effectLst/>
                        <a:latin typeface="Aptos" panose="020B0004020202020204" pitchFamily="34" charset="0"/>
                      </a:endParaRPr>
                    </a:p>
                  </a:txBody>
                  <a:tcPr marL="999" marR="999" marT="1332" marB="1332" anchor="ctr"/>
                </a:tc>
                <a:extLst>
                  <a:ext uri="{0D108BD9-81ED-4DB2-BD59-A6C34878D82A}">
                    <a16:rowId xmlns:a16="http://schemas.microsoft.com/office/drawing/2014/main" val="10000"/>
                  </a:ext>
                </a:extLst>
              </a:tr>
              <a:tr h="630394">
                <a:tc rowSpan="2">
                  <a:txBody>
                    <a:bodyPr/>
                    <a:lstStyle/>
                    <a:p>
                      <a:pPr algn="ctr"/>
                      <a:r>
                        <a:rPr lang="en-US" sz="2400" b="1" dirty="0">
                          <a:solidFill>
                            <a:schemeClr val="tx1"/>
                          </a:solidFill>
                          <a:effectLst/>
                          <a:latin typeface="Aptos" panose="020B0004020202020204" pitchFamily="34" charset="0"/>
                        </a:rPr>
                        <a:t>1a</a:t>
                      </a:r>
                      <a:br>
                        <a:rPr lang="en-US" sz="2400" b="1" dirty="0">
                          <a:solidFill>
                            <a:schemeClr val="tx1"/>
                          </a:solidFill>
                          <a:effectLst/>
                          <a:latin typeface="Aptos" panose="020B0004020202020204" pitchFamily="34" charset="0"/>
                        </a:rPr>
                      </a:br>
                      <a:r>
                        <a:rPr lang="en-US" sz="2400" b="1" dirty="0">
                          <a:solidFill>
                            <a:schemeClr val="tx1"/>
                          </a:solidFill>
                          <a:effectLst/>
                          <a:latin typeface="Aptos" panose="020B0004020202020204" pitchFamily="34" charset="0"/>
                        </a:rPr>
                        <a:t>1b</a:t>
                      </a:r>
                    </a:p>
                  </a:txBody>
                  <a:tcPr marL="999" marR="999" marT="1332" marB="1332" anchor="ctr"/>
                </a:tc>
                <a:tc>
                  <a:txBody>
                    <a:bodyPr/>
                    <a:lstStyle/>
                    <a:p>
                      <a:pPr algn="ctr"/>
                      <a:r>
                        <a:rPr lang="en-US" sz="2400" b="1" dirty="0" err="1">
                          <a:solidFill>
                            <a:schemeClr val="tx1"/>
                          </a:solidFill>
                          <a:effectLst/>
                          <a:latin typeface="Aptos" panose="020B0004020202020204" pitchFamily="34" charset="0"/>
                        </a:rPr>
                        <a:t>Đặc</a:t>
                      </a:r>
                      <a:r>
                        <a:rPr lang="en-US" sz="2400" b="1" dirty="0">
                          <a:solidFill>
                            <a:schemeClr val="tx1"/>
                          </a:solidFill>
                          <a:effectLst/>
                          <a:latin typeface="Aptos" panose="020B0004020202020204" pitchFamily="34" charset="0"/>
                        </a:rPr>
                        <a:t> </a:t>
                      </a:r>
                      <a:r>
                        <a:rPr lang="en-US" sz="2400" b="1" dirty="0" err="1">
                          <a:solidFill>
                            <a:schemeClr val="tx1"/>
                          </a:solidFill>
                          <a:effectLst/>
                          <a:latin typeface="Aptos" panose="020B0004020202020204" pitchFamily="34" charset="0"/>
                        </a:rPr>
                        <a:t>điểm</a:t>
                      </a:r>
                      <a:r>
                        <a:rPr lang="en-US" sz="2400" b="1" dirty="0">
                          <a:solidFill>
                            <a:schemeClr val="tx1"/>
                          </a:solidFill>
                          <a:effectLst/>
                          <a:latin typeface="Aptos" panose="020B0004020202020204" pitchFamily="34" charset="0"/>
                        </a:rPr>
                        <a:t> </a:t>
                      </a:r>
                      <a:r>
                        <a:rPr lang="en-US" sz="2400" b="1" dirty="0" err="1">
                          <a:solidFill>
                            <a:schemeClr val="tx1"/>
                          </a:solidFill>
                          <a:effectLst/>
                          <a:latin typeface="Aptos" panose="020B0004020202020204" pitchFamily="34" charset="0"/>
                        </a:rPr>
                        <a:t>của</a:t>
                      </a:r>
                      <a:r>
                        <a:rPr lang="en-US" sz="2400" b="1" dirty="0">
                          <a:solidFill>
                            <a:schemeClr val="tx1"/>
                          </a:solidFill>
                          <a:effectLst/>
                          <a:latin typeface="Aptos" panose="020B0004020202020204" pitchFamily="34" charset="0"/>
                        </a:rPr>
                        <a:t> </a:t>
                      </a:r>
                      <a:r>
                        <a:rPr lang="en-US" sz="2400" b="1" dirty="0" err="1">
                          <a:solidFill>
                            <a:schemeClr val="tx1"/>
                          </a:solidFill>
                          <a:effectLst/>
                          <a:latin typeface="Aptos" panose="020B0004020202020204" pitchFamily="34" charset="0"/>
                        </a:rPr>
                        <a:t>nhóm</a:t>
                      </a:r>
                      <a:r>
                        <a:rPr lang="en-US" sz="2400" b="1" dirty="0">
                          <a:solidFill>
                            <a:schemeClr val="tx1"/>
                          </a:solidFill>
                          <a:effectLst/>
                          <a:latin typeface="Aptos" panose="020B0004020202020204" pitchFamily="34" charset="0"/>
                        </a:rPr>
                        <a:t> 1</a:t>
                      </a:r>
                    </a:p>
                  </a:txBody>
                  <a:tcPr marL="999" marR="999" marT="1332" marB="1332" anchor="ctr"/>
                </a:tc>
                <a:tc>
                  <a:txBody>
                    <a:bodyPr/>
                    <a:lstStyle/>
                    <a:p>
                      <a:pPr algn="ctr"/>
                      <a:r>
                        <a:rPr lang="en-US" sz="2400" b="1">
                          <a:solidFill>
                            <a:schemeClr val="tx1"/>
                          </a:solidFill>
                          <a:effectLst/>
                          <a:latin typeface="Aptos" panose="020B0004020202020204" pitchFamily="34" charset="0"/>
                        </a:rPr>
                        <a:t>?</a:t>
                      </a:r>
                    </a:p>
                  </a:txBody>
                  <a:tcPr marL="999" marR="999" marT="1332" marB="1332" anchor="ctr"/>
                </a:tc>
                <a:extLst>
                  <a:ext uri="{0D108BD9-81ED-4DB2-BD59-A6C34878D82A}">
                    <a16:rowId xmlns:a16="http://schemas.microsoft.com/office/drawing/2014/main" val="10001"/>
                  </a:ext>
                </a:extLst>
              </a:tr>
              <a:tr h="630394">
                <a:tc vMerge="1">
                  <a:txBody>
                    <a:bodyPr/>
                    <a:lstStyle/>
                    <a:p>
                      <a:endParaRPr lang="en-US"/>
                    </a:p>
                  </a:txBody>
                  <a:tcPr/>
                </a:tc>
                <a:tc>
                  <a:txBody>
                    <a:bodyPr/>
                    <a:lstStyle/>
                    <a:p>
                      <a:pPr algn="ctr"/>
                      <a:r>
                        <a:rPr lang="en-US" sz="2400" b="1">
                          <a:solidFill>
                            <a:schemeClr val="tx1"/>
                          </a:solidFill>
                          <a:effectLst/>
                          <a:latin typeface="Aptos" panose="020B0004020202020204" pitchFamily="34" charset="0"/>
                        </a:rPr>
                        <a:t>Đặc điểm của nhóm 2</a:t>
                      </a:r>
                    </a:p>
                  </a:txBody>
                  <a:tcPr marL="999" marR="999" marT="1332" marB="1332" anchor="ctr"/>
                </a:tc>
                <a:tc>
                  <a:txBody>
                    <a:bodyPr/>
                    <a:lstStyle/>
                    <a:p>
                      <a:pPr algn="ctr"/>
                      <a:r>
                        <a:rPr lang="vi-VN" sz="2400" b="1">
                          <a:solidFill>
                            <a:schemeClr val="tx1"/>
                          </a:solidFill>
                          <a:effectLst/>
                          <a:latin typeface="Aptos" panose="020B0004020202020204" pitchFamily="34" charset="0"/>
                        </a:rPr>
                        <a:t>(Đi tới bước 2)</a:t>
                      </a:r>
                    </a:p>
                  </a:txBody>
                  <a:tcPr marL="999" marR="999" marT="1332" marB="1332" anchor="ctr"/>
                </a:tc>
                <a:extLst>
                  <a:ext uri="{0D108BD9-81ED-4DB2-BD59-A6C34878D82A}">
                    <a16:rowId xmlns:a16="http://schemas.microsoft.com/office/drawing/2014/main" val="10002"/>
                  </a:ext>
                </a:extLst>
              </a:tr>
              <a:tr h="406707">
                <a:tc rowSpan="2">
                  <a:txBody>
                    <a:bodyPr/>
                    <a:lstStyle/>
                    <a:p>
                      <a:pPr algn="ctr"/>
                      <a:r>
                        <a:rPr lang="en-US" sz="2400" b="1">
                          <a:solidFill>
                            <a:schemeClr val="tx1"/>
                          </a:solidFill>
                          <a:effectLst/>
                          <a:latin typeface="Aptos" panose="020B0004020202020204" pitchFamily="34" charset="0"/>
                        </a:rPr>
                        <a:t>2a</a:t>
                      </a:r>
                      <a:br>
                        <a:rPr lang="en-US" sz="2400" b="1">
                          <a:solidFill>
                            <a:schemeClr val="tx1"/>
                          </a:solidFill>
                          <a:effectLst/>
                          <a:latin typeface="Aptos" panose="020B0004020202020204" pitchFamily="34" charset="0"/>
                        </a:rPr>
                      </a:br>
                      <a:r>
                        <a:rPr lang="en-US" sz="2400" b="1">
                          <a:solidFill>
                            <a:schemeClr val="tx1"/>
                          </a:solidFill>
                          <a:effectLst/>
                          <a:latin typeface="Aptos" panose="020B0004020202020204" pitchFamily="34" charset="0"/>
                        </a:rPr>
                        <a:t>2b</a:t>
                      </a:r>
                    </a:p>
                  </a:txBody>
                  <a:tcPr marL="999" marR="999" marT="1332" marB="1332" anchor="ctr"/>
                </a:tc>
                <a:tc>
                  <a:txBody>
                    <a:bodyPr/>
                    <a:lstStyle/>
                    <a:p>
                      <a:pPr algn="ctr"/>
                      <a:r>
                        <a:rPr lang="en-US" sz="2400" b="1">
                          <a:solidFill>
                            <a:schemeClr val="tx1"/>
                          </a:solidFill>
                          <a:effectLst/>
                          <a:latin typeface="Aptos" panose="020B0004020202020204" pitchFamily="34" charset="0"/>
                        </a:rPr>
                        <a:t>?</a:t>
                      </a:r>
                    </a:p>
                  </a:txBody>
                  <a:tcPr marL="999" marR="999" marT="1332" marB="1332" anchor="ctr"/>
                </a:tc>
                <a:tc>
                  <a:txBody>
                    <a:bodyPr/>
                    <a:lstStyle/>
                    <a:p>
                      <a:pPr algn="ctr"/>
                      <a:r>
                        <a:rPr lang="en-US" sz="2400" b="1" dirty="0">
                          <a:solidFill>
                            <a:schemeClr val="tx1"/>
                          </a:solidFill>
                          <a:effectLst/>
                          <a:latin typeface="Aptos" panose="020B0004020202020204" pitchFamily="34" charset="0"/>
                        </a:rPr>
                        <a:t>?</a:t>
                      </a:r>
                    </a:p>
                  </a:txBody>
                  <a:tcPr marL="999" marR="999" marT="1332" marB="1332" anchor="ctr"/>
                </a:tc>
                <a:extLst>
                  <a:ext uri="{0D108BD9-81ED-4DB2-BD59-A6C34878D82A}">
                    <a16:rowId xmlns:a16="http://schemas.microsoft.com/office/drawing/2014/main" val="10003"/>
                  </a:ext>
                </a:extLst>
              </a:tr>
              <a:tr h="406707">
                <a:tc vMerge="1">
                  <a:txBody>
                    <a:bodyPr/>
                    <a:lstStyle/>
                    <a:p>
                      <a:endParaRPr lang="en-US"/>
                    </a:p>
                  </a:txBody>
                  <a:tcPr/>
                </a:tc>
                <a:tc>
                  <a:txBody>
                    <a:bodyPr/>
                    <a:lstStyle/>
                    <a:p>
                      <a:pPr algn="ctr"/>
                      <a:r>
                        <a:rPr lang="en-US" sz="2400" b="1" dirty="0">
                          <a:solidFill>
                            <a:schemeClr val="tx1"/>
                          </a:solidFill>
                          <a:effectLst/>
                          <a:latin typeface="Aptos" panose="020B0004020202020204" pitchFamily="34" charset="0"/>
                        </a:rPr>
                        <a:t>?</a:t>
                      </a:r>
                    </a:p>
                  </a:txBody>
                  <a:tcPr marL="999" marR="999" marT="1332" marB="1332" anchor="ctr"/>
                </a:tc>
                <a:tc>
                  <a:txBody>
                    <a:bodyPr/>
                    <a:lstStyle/>
                    <a:p>
                      <a:pPr algn="ctr"/>
                      <a:r>
                        <a:rPr lang="vi-VN" sz="2400" b="1">
                          <a:solidFill>
                            <a:schemeClr val="tx1"/>
                          </a:solidFill>
                          <a:effectLst/>
                          <a:latin typeface="Aptos" panose="020B0004020202020204" pitchFamily="34" charset="0"/>
                        </a:rPr>
                        <a:t>(Đi tới bước 3)</a:t>
                      </a:r>
                    </a:p>
                  </a:txBody>
                  <a:tcPr marL="999" marR="999" marT="1332" marB="1332" anchor="ctr"/>
                </a:tc>
                <a:extLst>
                  <a:ext uri="{0D108BD9-81ED-4DB2-BD59-A6C34878D82A}">
                    <a16:rowId xmlns:a16="http://schemas.microsoft.com/office/drawing/2014/main" val="10004"/>
                  </a:ext>
                </a:extLst>
              </a:tr>
              <a:tr h="406707">
                <a:tc rowSpan="2">
                  <a:txBody>
                    <a:bodyPr/>
                    <a:lstStyle/>
                    <a:p>
                      <a:pPr algn="ctr"/>
                      <a:r>
                        <a:rPr lang="en-US" sz="2400" b="1">
                          <a:solidFill>
                            <a:schemeClr val="tx1"/>
                          </a:solidFill>
                          <a:effectLst/>
                          <a:latin typeface="Aptos" panose="020B0004020202020204" pitchFamily="34" charset="0"/>
                        </a:rPr>
                        <a:t>3a</a:t>
                      </a:r>
                      <a:br>
                        <a:rPr lang="en-US" sz="2400" b="1">
                          <a:solidFill>
                            <a:schemeClr val="tx1"/>
                          </a:solidFill>
                          <a:effectLst/>
                          <a:latin typeface="Aptos" panose="020B0004020202020204" pitchFamily="34" charset="0"/>
                        </a:rPr>
                      </a:br>
                      <a:r>
                        <a:rPr lang="en-US" sz="2400" b="1">
                          <a:solidFill>
                            <a:schemeClr val="tx1"/>
                          </a:solidFill>
                          <a:effectLst/>
                          <a:latin typeface="Aptos" panose="020B0004020202020204" pitchFamily="34" charset="0"/>
                        </a:rPr>
                        <a:t>3b</a:t>
                      </a:r>
                    </a:p>
                  </a:txBody>
                  <a:tcPr marL="999" marR="999" marT="1332" marB="1332" anchor="ctr"/>
                </a:tc>
                <a:tc>
                  <a:txBody>
                    <a:bodyPr/>
                    <a:lstStyle/>
                    <a:p>
                      <a:pPr algn="ctr"/>
                      <a:r>
                        <a:rPr lang="en-US" sz="2400" b="1" dirty="0">
                          <a:solidFill>
                            <a:schemeClr val="tx1"/>
                          </a:solidFill>
                          <a:effectLst/>
                          <a:latin typeface="Aptos" panose="020B0004020202020204" pitchFamily="34" charset="0"/>
                        </a:rPr>
                        <a:t>?</a:t>
                      </a:r>
                    </a:p>
                  </a:txBody>
                  <a:tcPr marL="999" marR="999" marT="1332" marB="1332" anchor="ctr"/>
                </a:tc>
                <a:tc>
                  <a:txBody>
                    <a:bodyPr/>
                    <a:lstStyle/>
                    <a:p>
                      <a:pPr algn="ctr"/>
                      <a:r>
                        <a:rPr lang="en-US" sz="2400" b="1">
                          <a:solidFill>
                            <a:schemeClr val="tx1"/>
                          </a:solidFill>
                          <a:effectLst/>
                          <a:latin typeface="Aptos" panose="020B0004020202020204" pitchFamily="34" charset="0"/>
                        </a:rPr>
                        <a:t>?</a:t>
                      </a:r>
                    </a:p>
                  </a:txBody>
                  <a:tcPr marL="999" marR="999" marT="1332" marB="1332" anchor="ctr"/>
                </a:tc>
                <a:extLst>
                  <a:ext uri="{0D108BD9-81ED-4DB2-BD59-A6C34878D82A}">
                    <a16:rowId xmlns:a16="http://schemas.microsoft.com/office/drawing/2014/main" val="10005"/>
                  </a:ext>
                </a:extLst>
              </a:tr>
              <a:tr h="406707">
                <a:tc vMerge="1">
                  <a:txBody>
                    <a:bodyPr/>
                    <a:lstStyle/>
                    <a:p>
                      <a:endParaRPr lang="en-US"/>
                    </a:p>
                  </a:txBody>
                  <a:tcPr/>
                </a:tc>
                <a:tc>
                  <a:txBody>
                    <a:bodyPr/>
                    <a:lstStyle/>
                    <a:p>
                      <a:pPr algn="ctr"/>
                      <a:r>
                        <a:rPr lang="en-US" sz="2400" b="1">
                          <a:solidFill>
                            <a:schemeClr val="tx1"/>
                          </a:solidFill>
                          <a:effectLst/>
                          <a:latin typeface="Aptos" panose="020B0004020202020204" pitchFamily="34" charset="0"/>
                        </a:rPr>
                        <a:t>?</a:t>
                      </a:r>
                    </a:p>
                  </a:txBody>
                  <a:tcPr marL="999" marR="999" marT="1332" marB="1332" anchor="ctr"/>
                </a:tc>
                <a:tc>
                  <a:txBody>
                    <a:bodyPr/>
                    <a:lstStyle/>
                    <a:p>
                      <a:pPr algn="ctr"/>
                      <a:r>
                        <a:rPr lang="en-US" sz="2400" b="1" dirty="0">
                          <a:solidFill>
                            <a:schemeClr val="tx1"/>
                          </a:solidFill>
                          <a:effectLst/>
                          <a:latin typeface="Aptos" panose="020B0004020202020204" pitchFamily="34" charset="0"/>
                        </a:rPr>
                        <a:t>?</a:t>
                      </a:r>
                    </a:p>
                  </a:txBody>
                  <a:tcPr marL="999" marR="999" marT="1332" marB="1332" anchor="ctr"/>
                </a:tc>
                <a:extLst>
                  <a:ext uri="{0D108BD9-81ED-4DB2-BD59-A6C34878D82A}">
                    <a16:rowId xmlns:a16="http://schemas.microsoft.com/office/drawing/2014/main" val="10006"/>
                  </a:ext>
                </a:extLst>
              </a:tr>
            </a:tbl>
          </a:graphicData>
        </a:graphic>
      </p:graphicFrame>
      <p:sp>
        <p:nvSpPr>
          <p:cNvPr id="7202" name="Rectangle 1">
            <a:extLst>
              <a:ext uri="{FF2B5EF4-FFF2-40B4-BE49-F238E27FC236}">
                <a16:creationId xmlns:a16="http://schemas.microsoft.com/office/drawing/2014/main" id="{35AF1EE9-E5C8-0C0A-93B7-0B39B1F7387D}"/>
              </a:ext>
            </a:extLst>
          </p:cNvPr>
          <p:cNvSpPr>
            <a:spLocks noChangeArrowheads="1"/>
          </p:cNvSpPr>
          <p:nvPr/>
        </p:nvSpPr>
        <p:spPr bwMode="auto">
          <a:xfrm>
            <a:off x="4277917" y="1011430"/>
            <a:ext cx="138564" cy="71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580" tIns="34290" rIns="68580" bIns="34290"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br>
              <a:rPr lang="en-US" altLang="en-US" sz="1400">
                <a:latin typeface="Arial" panose="020B0604020202020204" pitchFamily="34" charset="0"/>
              </a:rPr>
            </a:br>
            <a:br>
              <a:rPr lang="en-US" altLang="en-US" sz="1400">
                <a:latin typeface="Arial" panose="020B0604020202020204" pitchFamily="34" charset="0"/>
              </a:rPr>
            </a:br>
            <a:endParaRPr lang="en-US" altLang="en-US" sz="1400">
              <a:latin typeface="Arial" panose="020B0604020202020204" pitchFamily="34" charset="0"/>
            </a:endParaRPr>
          </a:p>
        </p:txBody>
      </p:sp>
    </p:spTree>
    <p:extLst>
      <p:ext uri="{BB962C8B-B14F-4D97-AF65-F5344CB8AC3E}">
        <p14:creationId xmlns:p14="http://schemas.microsoft.com/office/powerpoint/2010/main" val="151765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30A1D0-C96A-4ED3-A77B-0B97AEB5EFA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grpSp>
        <p:nvGrpSpPr>
          <p:cNvPr id="6" name="Group 5">
            <a:extLst>
              <a:ext uri="{FF2B5EF4-FFF2-40B4-BE49-F238E27FC236}">
                <a16:creationId xmlns:a16="http://schemas.microsoft.com/office/drawing/2014/main" id="{8C1F947E-8B5B-4B58-B23F-A515E1BDD151}"/>
              </a:ext>
            </a:extLst>
          </p:cNvPr>
          <p:cNvGrpSpPr/>
          <p:nvPr/>
        </p:nvGrpSpPr>
        <p:grpSpPr>
          <a:xfrm>
            <a:off x="328331" y="102392"/>
            <a:ext cx="8164740" cy="1292455"/>
            <a:chOff x="1922928" y="1193185"/>
            <a:chExt cx="8552331" cy="1062318"/>
          </a:xfrm>
          <a:effectLst>
            <a:outerShdw blurRad="76200" dir="18900000" sy="23000" kx="-1200000" algn="bl" rotWithShape="0">
              <a:prstClr val="black">
                <a:alpha val="20000"/>
              </a:prstClr>
            </a:outerShdw>
          </a:effectLst>
          <a:scene3d>
            <a:camera prst="orthographicFront">
              <a:rot lat="0" lon="0" rev="0"/>
            </a:camera>
            <a:lightRig rig="contrasting" dir="t">
              <a:rot lat="0" lon="0" rev="7800000"/>
            </a:lightRig>
          </a:scene3d>
        </p:grpSpPr>
        <p:sp>
          <p:nvSpPr>
            <p:cNvPr id="7" name="Rounded Rectangle 4">
              <a:extLst>
                <a:ext uri="{FF2B5EF4-FFF2-40B4-BE49-F238E27FC236}">
                  <a16:creationId xmlns:a16="http://schemas.microsoft.com/office/drawing/2014/main" id="{EB3A0663-C1CC-4883-83CD-790F51E7A3EE}"/>
                </a:ext>
              </a:extLst>
            </p:cNvPr>
            <p:cNvSpPr/>
            <p:nvPr/>
          </p:nvSpPr>
          <p:spPr>
            <a:xfrm>
              <a:off x="1922928" y="1193185"/>
              <a:ext cx="8552331" cy="1062318"/>
            </a:xfrm>
            <a:prstGeom prst="roundRect">
              <a:avLst/>
            </a:prstGeom>
            <a:ln>
              <a:noFill/>
            </a:ln>
            <a:effectLst/>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a:extLst>
                <a:ext uri="{FF2B5EF4-FFF2-40B4-BE49-F238E27FC236}">
                  <a16:creationId xmlns:a16="http://schemas.microsoft.com/office/drawing/2014/main" id="{95EEA481-D3E7-4ADD-8A96-ADE2A8FE224D}"/>
                </a:ext>
              </a:extLst>
            </p:cNvPr>
            <p:cNvSpPr txBox="1"/>
            <p:nvPr/>
          </p:nvSpPr>
          <p:spPr>
            <a:xfrm>
              <a:off x="1922929" y="1308845"/>
              <a:ext cx="8552330" cy="787959"/>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en-US" sz="2000" b="1" dirty="0" err="1">
                  <a:solidFill>
                    <a:schemeClr val="tx1"/>
                  </a:solidFill>
                  <a:latin typeface="Arial" panose="020B0604020202020204" pitchFamily="34" charset="0"/>
                  <a:ea typeface="Tahoma" panose="020B0604030504040204" pitchFamily="34" charset="0"/>
                  <a:cs typeface="Arial" panose="020B0604020202020204" pitchFamily="34" charset="0"/>
                </a:rPr>
                <a:t>Nhiệm</a:t>
              </a:r>
              <a:r>
                <a:rPr lang="en-US" sz="2000" b="1"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b="1" dirty="0" err="1">
                  <a:solidFill>
                    <a:schemeClr val="tx1"/>
                  </a:solidFill>
                  <a:latin typeface="Arial" panose="020B0604020202020204" pitchFamily="34" charset="0"/>
                  <a:ea typeface="Tahoma" panose="020B0604030504040204" pitchFamily="34" charset="0"/>
                  <a:cs typeface="Arial" panose="020B0604020202020204" pitchFamily="34" charset="0"/>
                </a:rPr>
                <a:t>vụ</a:t>
              </a:r>
              <a:r>
                <a:rPr lang="en-US" sz="2000" b="1"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Học</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sinh</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xây</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dựng</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được</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khóa</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lưỡng</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phân</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cho</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từ</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4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đến</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6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loài</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thực</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vật</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quan</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sát</a:t>
              </a:r>
              <a:r>
                <a:rPr lang="en-US" sz="2000" dirty="0">
                  <a:solidFill>
                    <a:schemeClr val="tx1"/>
                  </a:solidFill>
                  <a:latin typeface="Arial" panose="020B0604020202020204" pitchFamily="34" charset="0"/>
                  <a:ea typeface="Tahoma" panose="020B0604030504040204" pitchFamily="34" charset="0"/>
                  <a:cs typeface="Arial" panose="020B0604020202020204" pitchFamily="34" charset="0"/>
                </a:rPr>
                <a:t> </a:t>
              </a:r>
              <a:r>
                <a:rPr lang="en-US" sz="2000" dirty="0" err="1">
                  <a:solidFill>
                    <a:schemeClr val="tx1"/>
                  </a:solidFill>
                  <a:latin typeface="Arial" panose="020B0604020202020204" pitchFamily="34" charset="0"/>
                  <a:ea typeface="Tahoma" panose="020B0604030504040204" pitchFamily="34" charset="0"/>
                  <a:cs typeface="Arial" panose="020B0604020202020204" pitchFamily="34" charset="0"/>
                </a:rPr>
                <a:t>được</a:t>
              </a:r>
              <a:endParaRPr lang="en-US" sz="2000" dirty="0">
                <a:solidFill>
                  <a:schemeClr val="tx1"/>
                </a:solidFill>
                <a:latin typeface="Arial" panose="020B0604020202020204" pitchFamily="34" charset="0"/>
                <a:ea typeface="Tahoma" panose="020B060403050404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CF38BEB1-230A-4A0B-BA06-BE99DB405FE9}"/>
              </a:ext>
            </a:extLst>
          </p:cNvPr>
          <p:cNvGrpSpPr/>
          <p:nvPr/>
        </p:nvGrpSpPr>
        <p:grpSpPr>
          <a:xfrm>
            <a:off x="1418482" y="1743559"/>
            <a:ext cx="5537020" cy="2973171"/>
            <a:chOff x="2309947" y="2510833"/>
            <a:chExt cx="7382693" cy="4311377"/>
          </a:xfrm>
        </p:grpSpPr>
        <p:pic>
          <p:nvPicPr>
            <p:cNvPr id="10" name="Picture 9">
              <a:extLst>
                <a:ext uri="{FF2B5EF4-FFF2-40B4-BE49-F238E27FC236}">
                  <a16:creationId xmlns:a16="http://schemas.microsoft.com/office/drawing/2014/main" id="{914A00C8-461D-41D2-9D5A-71A7896E1157}"/>
                </a:ext>
              </a:extLst>
            </p:cNvPr>
            <p:cNvPicPr>
              <a:picLocks noChangeAspect="1"/>
            </p:cNvPicPr>
            <p:nvPr/>
          </p:nvPicPr>
          <p:blipFill>
            <a:blip r:embed="rId2"/>
            <a:stretch>
              <a:fillRect/>
            </a:stretch>
          </p:blipFill>
          <p:spPr>
            <a:xfrm>
              <a:off x="2309947" y="2510833"/>
              <a:ext cx="7382693" cy="4311377"/>
            </a:xfrm>
            <a:prstGeom prst="rect">
              <a:avLst/>
            </a:prstGeom>
          </p:spPr>
        </p:pic>
        <p:sp>
          <p:nvSpPr>
            <p:cNvPr id="11" name="TextBox 10">
              <a:extLst>
                <a:ext uri="{FF2B5EF4-FFF2-40B4-BE49-F238E27FC236}">
                  <a16:creationId xmlns:a16="http://schemas.microsoft.com/office/drawing/2014/main" id="{0AFB9DDD-2476-48C2-85A6-55FF852A07C1}"/>
                </a:ext>
              </a:extLst>
            </p:cNvPr>
            <p:cNvSpPr txBox="1"/>
            <p:nvPr/>
          </p:nvSpPr>
          <p:spPr>
            <a:xfrm>
              <a:off x="6276705" y="3143028"/>
              <a:ext cx="2854231" cy="1600439"/>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BÁO CÁO TRÊN PHIẾU BÀI TẬP</a:t>
              </a:r>
            </a:p>
          </p:txBody>
        </p:sp>
      </p:grpSp>
    </p:spTree>
    <p:extLst>
      <p:ext uri="{BB962C8B-B14F-4D97-AF65-F5344CB8AC3E}">
        <p14:creationId xmlns:p14="http://schemas.microsoft.com/office/powerpoint/2010/main" val="22918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176D6A-D2C0-D183-7290-BF4F988CF992}"/>
              </a:ext>
            </a:extLst>
          </p:cNvPr>
          <p:cNvSpPr>
            <a:spLocks noChangeArrowheads="1"/>
          </p:cNvSpPr>
          <p:nvPr/>
        </p:nvSpPr>
        <p:spPr bwMode="auto">
          <a:xfrm>
            <a:off x="180813" y="217968"/>
            <a:ext cx="8318090" cy="2652628"/>
          </a:xfrm>
          <a:prstGeom prst="rect">
            <a:avLst/>
          </a:prstGeom>
          <a:solidFill>
            <a:srgbClr val="FFFF00"/>
          </a:solidFill>
          <a:ln>
            <a:noFill/>
          </a:ln>
          <a:effectLst/>
        </p:spPr>
        <p:txBody>
          <a:bodyPr wrap="square" lIns="167825" tIns="0" rIns="0" bIns="66654" anchor="ctr">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defRPr/>
            </a:pPr>
            <a:r>
              <a:rPr lang="en-US" altLang="en-US" sz="2400" b="1" dirty="0" err="1">
                <a:cs typeface="Arial" panose="020B0604020202020204" pitchFamily="34" charset="0"/>
              </a:rPr>
              <a:t>Báo</a:t>
            </a:r>
            <a:r>
              <a:rPr lang="en-US" altLang="en-US" sz="2400" b="1" dirty="0">
                <a:cs typeface="Arial" panose="020B0604020202020204" pitchFamily="34" charset="0"/>
              </a:rPr>
              <a:t> </a:t>
            </a:r>
            <a:r>
              <a:rPr lang="en-US" altLang="en-US" sz="2400" b="1" dirty="0" err="1">
                <a:cs typeface="Arial" panose="020B0604020202020204" pitchFamily="34" charset="0"/>
              </a:rPr>
              <a:t>cáo</a:t>
            </a:r>
            <a:endParaRPr lang="en-US" altLang="en-US" sz="2400" b="1" dirty="0">
              <a:cs typeface="Arial" panose="020B0604020202020204" pitchFamily="34" charset="0"/>
            </a:endParaRPr>
          </a:p>
          <a:p>
            <a:pPr algn="just">
              <a:defRPr/>
            </a:pPr>
            <a:r>
              <a:rPr lang="en-US" altLang="en-US" sz="2400" dirty="0" err="1">
                <a:cs typeface="Arial" panose="020B0604020202020204" pitchFamily="34" charset="0"/>
              </a:rPr>
              <a:t>Trình</a:t>
            </a:r>
            <a:r>
              <a:rPr lang="en-US" altLang="en-US" sz="2400" dirty="0">
                <a:cs typeface="Arial" panose="020B0604020202020204" pitchFamily="34" charset="0"/>
              </a:rPr>
              <a:t> </a:t>
            </a:r>
            <a:r>
              <a:rPr lang="en-US" altLang="en-US" sz="2400" dirty="0" err="1">
                <a:cs typeface="Arial" panose="020B0604020202020204" pitchFamily="34" charset="0"/>
              </a:rPr>
              <a:t>bày</a:t>
            </a:r>
            <a:r>
              <a:rPr lang="en-US" altLang="en-US" sz="2400" dirty="0">
                <a:cs typeface="Arial" panose="020B0604020202020204" pitchFamily="34" charset="0"/>
              </a:rPr>
              <a:t> </a:t>
            </a:r>
            <a:r>
              <a:rPr lang="en-US" altLang="en-US" sz="2400" dirty="0" err="1">
                <a:cs typeface="Arial" panose="020B0604020202020204" pitchFamily="34" charset="0"/>
              </a:rPr>
              <a:t>khóa</a:t>
            </a:r>
            <a:r>
              <a:rPr lang="en-US" altLang="en-US" sz="2400" dirty="0">
                <a:cs typeface="Arial" panose="020B0604020202020204" pitchFamily="34" charset="0"/>
              </a:rPr>
              <a:t> </a:t>
            </a:r>
            <a:r>
              <a:rPr lang="en-US" altLang="en-US" sz="2400" dirty="0" err="1">
                <a:cs typeface="Arial" panose="020B0604020202020204" pitchFamily="34" charset="0"/>
              </a:rPr>
              <a:t>lưỡng</a:t>
            </a:r>
            <a:r>
              <a:rPr lang="en-US" altLang="en-US" sz="2400" dirty="0">
                <a:cs typeface="Arial" panose="020B0604020202020204" pitchFamily="34" charset="0"/>
              </a:rPr>
              <a:t> </a:t>
            </a:r>
            <a:r>
              <a:rPr lang="en-US" altLang="en-US" sz="2400" dirty="0" err="1">
                <a:cs typeface="Arial" panose="020B0604020202020204" pitchFamily="34" charset="0"/>
              </a:rPr>
              <a:t>phân</a:t>
            </a:r>
            <a:r>
              <a:rPr lang="en-US" altLang="en-US" sz="2400" dirty="0">
                <a:cs typeface="Arial" panose="020B0604020202020204" pitchFamily="34" charset="0"/>
              </a:rPr>
              <a:t> </a:t>
            </a:r>
            <a:r>
              <a:rPr lang="en-US" altLang="en-US" sz="2400" dirty="0" err="1">
                <a:cs typeface="Arial" panose="020B0604020202020204" pitchFamily="34" charset="0"/>
              </a:rPr>
              <a:t>của</a:t>
            </a:r>
            <a:r>
              <a:rPr lang="en-US" altLang="en-US" sz="2400" dirty="0">
                <a:cs typeface="Arial" panose="020B0604020202020204" pitchFamily="34" charset="0"/>
              </a:rPr>
              <a:t> </a:t>
            </a:r>
            <a:r>
              <a:rPr lang="en-US" altLang="en-US" sz="2400" dirty="0" err="1">
                <a:cs typeface="Arial" panose="020B0604020202020204" pitchFamily="34" charset="0"/>
              </a:rPr>
              <a:t>em</a:t>
            </a:r>
            <a:r>
              <a:rPr lang="en-US" altLang="en-US" sz="2400" dirty="0">
                <a:cs typeface="Arial" panose="020B0604020202020204" pitchFamily="34" charset="0"/>
              </a:rPr>
              <a:t> </a:t>
            </a:r>
            <a:r>
              <a:rPr lang="en-US" altLang="en-US" sz="2400" dirty="0" err="1">
                <a:cs typeface="Arial" panose="020B0604020202020204" pitchFamily="34" charset="0"/>
              </a:rPr>
              <a:t>với</a:t>
            </a:r>
            <a:r>
              <a:rPr lang="en-US" altLang="en-US" sz="2400" dirty="0">
                <a:cs typeface="Arial" panose="020B0604020202020204" pitchFamily="34" charset="0"/>
              </a:rPr>
              <a:t> </a:t>
            </a:r>
            <a:r>
              <a:rPr lang="en-US" altLang="en-US" sz="2400" dirty="0" err="1">
                <a:cs typeface="Arial" panose="020B0604020202020204" pitchFamily="34" charset="0"/>
              </a:rPr>
              <a:t>các</a:t>
            </a:r>
            <a:r>
              <a:rPr lang="en-US" altLang="en-US" sz="2400" dirty="0">
                <a:cs typeface="Arial" panose="020B0604020202020204" pitchFamily="34" charset="0"/>
              </a:rPr>
              <a:t> </a:t>
            </a:r>
            <a:r>
              <a:rPr lang="en-US" altLang="en-US" sz="2400" dirty="0" err="1">
                <a:cs typeface="Arial" panose="020B0604020202020204" pitchFamily="34" charset="0"/>
              </a:rPr>
              <a:t>bạn</a:t>
            </a:r>
            <a:r>
              <a:rPr lang="en-US" altLang="en-US" sz="2400" dirty="0">
                <a:cs typeface="Arial" panose="020B0604020202020204" pitchFamily="34" charset="0"/>
              </a:rPr>
              <a:t> </a:t>
            </a:r>
            <a:r>
              <a:rPr lang="en-US" altLang="en-US" sz="2400" dirty="0" err="1">
                <a:cs typeface="Arial" panose="020B0604020202020204" pitchFamily="34" charset="0"/>
              </a:rPr>
              <a:t>trong</a:t>
            </a:r>
            <a:r>
              <a:rPr lang="en-US" altLang="en-US" sz="2400" dirty="0">
                <a:cs typeface="Arial" panose="020B0604020202020204" pitchFamily="34" charset="0"/>
              </a:rPr>
              <a:t> </a:t>
            </a:r>
            <a:r>
              <a:rPr lang="en-US" altLang="en-US" sz="2400" dirty="0" err="1">
                <a:cs typeface="Arial" panose="020B0604020202020204" pitchFamily="34" charset="0"/>
              </a:rPr>
              <a:t>lớp</a:t>
            </a:r>
            <a:r>
              <a:rPr lang="en-US" altLang="en-US" sz="2400" dirty="0">
                <a:cs typeface="Arial" panose="020B0604020202020204" pitchFamily="34" charset="0"/>
              </a:rPr>
              <a:t>.</a:t>
            </a:r>
          </a:p>
          <a:p>
            <a:pPr algn="just">
              <a:defRPr/>
            </a:pPr>
            <a:r>
              <a:rPr lang="en-US" altLang="en-US" sz="2400" i="1" dirty="0" err="1">
                <a:cs typeface="Arial" panose="020B0604020202020204" pitchFamily="34" charset="0"/>
              </a:rPr>
              <a:t>Các</a:t>
            </a:r>
            <a:r>
              <a:rPr lang="en-US" altLang="en-US" sz="2400" i="1" dirty="0">
                <a:cs typeface="Arial" panose="020B0604020202020204" pitchFamily="34" charset="0"/>
              </a:rPr>
              <a:t> </a:t>
            </a:r>
            <a:r>
              <a:rPr lang="en-US" altLang="en-US" sz="2400" i="1" dirty="0" err="1">
                <a:cs typeface="Arial" panose="020B0604020202020204" pitchFamily="34" charset="0"/>
              </a:rPr>
              <a:t>cây</a:t>
            </a:r>
            <a:r>
              <a:rPr lang="en-US" altLang="en-US" sz="2400" i="1" dirty="0">
                <a:cs typeface="Arial" panose="020B0604020202020204" pitchFamily="34" charset="0"/>
              </a:rPr>
              <a:t> </a:t>
            </a:r>
            <a:r>
              <a:rPr lang="en-US" altLang="en-US" sz="2400" i="1" dirty="0" err="1">
                <a:cs typeface="Arial" panose="020B0604020202020204" pitchFamily="34" charset="0"/>
              </a:rPr>
              <a:t>trong</a:t>
            </a:r>
            <a:r>
              <a:rPr lang="en-US" altLang="en-US" sz="2400" i="1" dirty="0">
                <a:cs typeface="Arial" panose="020B0604020202020204" pitchFamily="34" charset="0"/>
              </a:rPr>
              <a:t> </a:t>
            </a:r>
            <a:r>
              <a:rPr lang="en-US" altLang="en-US" sz="2400" i="1" dirty="0" err="1">
                <a:cs typeface="Arial" panose="020B0604020202020204" pitchFamily="34" charset="0"/>
              </a:rPr>
              <a:t>vườn</a:t>
            </a:r>
            <a:r>
              <a:rPr lang="en-US" altLang="en-US" sz="2400" i="1" dirty="0">
                <a:cs typeface="Arial" panose="020B0604020202020204" pitchFamily="34" charset="0"/>
              </a:rPr>
              <a:t> </a:t>
            </a:r>
            <a:r>
              <a:rPr lang="en-US" altLang="en-US" sz="2400" i="1" dirty="0" err="1">
                <a:cs typeface="Arial" panose="020B0604020202020204" pitchFamily="34" charset="0"/>
              </a:rPr>
              <a:t>trường</a:t>
            </a:r>
            <a:endParaRPr lang="en-US" altLang="en-US" sz="2400" dirty="0">
              <a:cs typeface="Arial" panose="020B0604020202020204" pitchFamily="34" charset="0"/>
            </a:endParaRPr>
          </a:p>
          <a:p>
            <a:pPr algn="just">
              <a:defRPr/>
            </a:pPr>
            <a:r>
              <a:rPr lang="en-US" altLang="en-US" sz="2400" dirty="0" err="1">
                <a:cs typeface="Arial" panose="020B0604020202020204" pitchFamily="34" charset="0"/>
              </a:rPr>
              <a:t>Thân</a:t>
            </a:r>
            <a:r>
              <a:rPr lang="en-US" altLang="en-US" sz="2400" dirty="0">
                <a:cs typeface="Arial" panose="020B0604020202020204" pitchFamily="34" charset="0"/>
              </a:rPr>
              <a:t> </a:t>
            </a:r>
            <a:r>
              <a:rPr lang="en-US" altLang="en-US" sz="2400" dirty="0" err="1">
                <a:cs typeface="Arial" panose="020B0604020202020204" pitchFamily="34" charset="0"/>
              </a:rPr>
              <a:t>gỗ</a:t>
            </a:r>
            <a:r>
              <a:rPr lang="en-US" altLang="en-US" sz="2400" dirty="0">
                <a:cs typeface="Arial" panose="020B0604020202020204" pitchFamily="34" charset="0"/>
              </a:rPr>
              <a:t>: </a:t>
            </a:r>
            <a:r>
              <a:rPr lang="en-US" altLang="en-US" sz="2400" dirty="0" err="1">
                <a:cs typeface="Arial" panose="020B0604020202020204" pitchFamily="34" charset="0"/>
              </a:rPr>
              <a:t>xà</a:t>
            </a:r>
            <a:r>
              <a:rPr lang="en-US" altLang="en-US" sz="2400" dirty="0">
                <a:cs typeface="Arial" panose="020B0604020202020204" pitchFamily="34" charset="0"/>
              </a:rPr>
              <a:t> </a:t>
            </a:r>
            <a:r>
              <a:rPr lang="en-US" altLang="en-US" sz="2400" dirty="0" err="1">
                <a:cs typeface="Arial" panose="020B0604020202020204" pitchFamily="34" charset="0"/>
              </a:rPr>
              <a:t>cừ</a:t>
            </a:r>
            <a:r>
              <a:rPr lang="en-US" altLang="en-US" sz="2400" dirty="0">
                <a:cs typeface="Arial" panose="020B0604020202020204" pitchFamily="34" charset="0"/>
              </a:rPr>
              <a:t>, </a:t>
            </a:r>
            <a:r>
              <a:rPr lang="en-US" altLang="en-US" sz="2400" dirty="0" err="1">
                <a:cs typeface="Arial" panose="020B0604020202020204" pitchFamily="34" charset="0"/>
              </a:rPr>
              <a:t>xoài</a:t>
            </a:r>
            <a:r>
              <a:rPr lang="en-US" altLang="en-US" sz="2400" dirty="0">
                <a:cs typeface="Arial" panose="020B0604020202020204" pitchFamily="34" charset="0"/>
              </a:rPr>
              <a:t>, </a:t>
            </a:r>
            <a:r>
              <a:rPr lang="en-US" altLang="en-US" sz="2400" dirty="0" err="1">
                <a:cs typeface="Arial" panose="020B0604020202020204" pitchFamily="34" charset="0"/>
              </a:rPr>
              <a:t>sấu</a:t>
            </a:r>
            <a:r>
              <a:rPr lang="en-US" altLang="en-US" sz="2400" dirty="0">
                <a:cs typeface="Arial" panose="020B0604020202020204" pitchFamily="34" charset="0"/>
              </a:rPr>
              <a:t>, </a:t>
            </a:r>
            <a:r>
              <a:rPr lang="en-US" altLang="en-US" sz="2400" dirty="0" err="1">
                <a:cs typeface="Arial" panose="020B0604020202020204" pitchFamily="34" charset="0"/>
              </a:rPr>
              <a:t>hoa</a:t>
            </a:r>
            <a:r>
              <a:rPr lang="en-US" altLang="en-US" sz="2400" dirty="0">
                <a:cs typeface="Arial" panose="020B0604020202020204" pitchFamily="34" charset="0"/>
              </a:rPr>
              <a:t> </a:t>
            </a:r>
            <a:r>
              <a:rPr lang="en-US" altLang="en-US" sz="2400" dirty="0" err="1">
                <a:cs typeface="Arial" panose="020B0604020202020204" pitchFamily="34" charset="0"/>
              </a:rPr>
              <a:t>sữa</a:t>
            </a:r>
            <a:r>
              <a:rPr lang="en-US" altLang="en-US" sz="2400" dirty="0">
                <a:cs typeface="Arial" panose="020B0604020202020204" pitchFamily="34" charset="0"/>
              </a:rPr>
              <a:t>.</a:t>
            </a:r>
          </a:p>
          <a:p>
            <a:pPr algn="just">
              <a:defRPr/>
            </a:pPr>
            <a:r>
              <a:rPr lang="en-US" altLang="en-US" sz="2400" dirty="0" err="1">
                <a:cs typeface="Arial" panose="020B0604020202020204" pitchFamily="34" charset="0"/>
              </a:rPr>
              <a:t>Thân</a:t>
            </a:r>
            <a:r>
              <a:rPr lang="en-US" altLang="en-US" sz="2400" dirty="0">
                <a:cs typeface="Arial" panose="020B0604020202020204" pitchFamily="34" charset="0"/>
              </a:rPr>
              <a:t> </a:t>
            </a:r>
            <a:r>
              <a:rPr lang="en-US" altLang="en-US" sz="2400" dirty="0" err="1">
                <a:cs typeface="Arial" panose="020B0604020202020204" pitchFamily="34" charset="0"/>
              </a:rPr>
              <a:t>cột</a:t>
            </a:r>
            <a:r>
              <a:rPr lang="en-US" altLang="en-US" sz="2400" dirty="0">
                <a:cs typeface="Arial" panose="020B0604020202020204" pitchFamily="34" charset="0"/>
              </a:rPr>
              <a:t>: </a:t>
            </a:r>
            <a:r>
              <a:rPr lang="en-US" altLang="en-US" sz="2400" dirty="0" err="1">
                <a:cs typeface="Arial" panose="020B0604020202020204" pitchFamily="34" charset="0"/>
              </a:rPr>
              <a:t>dừa</a:t>
            </a:r>
            <a:r>
              <a:rPr lang="en-US" altLang="en-US" sz="2400" dirty="0">
                <a:cs typeface="Arial" panose="020B0604020202020204" pitchFamily="34" charset="0"/>
              </a:rPr>
              <a:t>.</a:t>
            </a:r>
          </a:p>
          <a:p>
            <a:pPr algn="just">
              <a:defRPr/>
            </a:pPr>
            <a:r>
              <a:rPr lang="en-US" altLang="en-US" sz="2400" dirty="0" err="1">
                <a:cs typeface="Arial" panose="020B0604020202020204" pitchFamily="34" charset="0"/>
              </a:rPr>
              <a:t>Thân</a:t>
            </a:r>
            <a:r>
              <a:rPr lang="en-US" altLang="en-US" sz="2400" dirty="0">
                <a:cs typeface="Arial" panose="020B0604020202020204" pitchFamily="34" charset="0"/>
              </a:rPr>
              <a:t> </a:t>
            </a:r>
            <a:r>
              <a:rPr lang="en-US" altLang="en-US" sz="2400" dirty="0" err="1">
                <a:cs typeface="Arial" panose="020B0604020202020204" pitchFamily="34" charset="0"/>
              </a:rPr>
              <a:t>bò</a:t>
            </a:r>
            <a:r>
              <a:rPr lang="en-US" altLang="en-US" sz="2400" dirty="0">
                <a:cs typeface="Arial" panose="020B0604020202020204" pitchFamily="34" charset="0"/>
              </a:rPr>
              <a:t>: </a:t>
            </a:r>
            <a:r>
              <a:rPr lang="en-US" altLang="en-US" sz="2400" dirty="0" err="1">
                <a:cs typeface="Arial" panose="020B0604020202020204" pitchFamily="34" charset="0"/>
              </a:rPr>
              <a:t>cỏ</a:t>
            </a:r>
            <a:r>
              <a:rPr lang="en-US" altLang="en-US" sz="2400" dirty="0">
                <a:cs typeface="Arial" panose="020B0604020202020204" pitchFamily="34" charset="0"/>
              </a:rPr>
              <a:t> </a:t>
            </a:r>
            <a:r>
              <a:rPr lang="en-US" altLang="en-US" sz="2400" dirty="0" err="1">
                <a:cs typeface="Arial" panose="020B0604020202020204" pitchFamily="34" charset="0"/>
              </a:rPr>
              <a:t>mần</a:t>
            </a:r>
            <a:r>
              <a:rPr lang="en-US" altLang="en-US" sz="2400" dirty="0">
                <a:cs typeface="Arial" panose="020B0604020202020204" pitchFamily="34" charset="0"/>
              </a:rPr>
              <a:t> </a:t>
            </a:r>
            <a:r>
              <a:rPr lang="en-US" altLang="en-US" sz="2400" dirty="0" err="1">
                <a:cs typeface="Arial" panose="020B0604020202020204" pitchFamily="34" charset="0"/>
              </a:rPr>
              <a:t>trầu</a:t>
            </a:r>
            <a:r>
              <a:rPr lang="en-US" altLang="en-US" sz="2400" dirty="0">
                <a:cs typeface="Arial" panose="020B0604020202020204" pitchFamily="34" charset="0"/>
              </a:rPr>
              <a:t>, </a:t>
            </a:r>
            <a:r>
              <a:rPr lang="en-US" altLang="en-US" sz="2400" dirty="0" err="1">
                <a:cs typeface="Arial" panose="020B0604020202020204" pitchFamily="34" charset="0"/>
              </a:rPr>
              <a:t>rau</a:t>
            </a:r>
            <a:r>
              <a:rPr lang="en-US" altLang="en-US" sz="2400" dirty="0">
                <a:cs typeface="Arial" panose="020B0604020202020204" pitchFamily="34" charset="0"/>
              </a:rPr>
              <a:t>  </a:t>
            </a:r>
            <a:r>
              <a:rPr lang="en-US" altLang="en-US" sz="2400" dirty="0" err="1">
                <a:cs typeface="Arial" panose="020B0604020202020204" pitchFamily="34" charset="0"/>
              </a:rPr>
              <a:t>má</a:t>
            </a:r>
            <a:r>
              <a:rPr lang="en-US" altLang="en-US" sz="2400" dirty="0">
                <a:cs typeface="Arial" panose="020B0604020202020204" pitchFamily="34" charset="0"/>
              </a:rPr>
              <a:t>.</a:t>
            </a:r>
          </a:p>
          <a:p>
            <a:pPr algn="just">
              <a:defRPr/>
            </a:pPr>
            <a:r>
              <a:rPr lang="en-US" altLang="en-US" sz="2400" i="1" dirty="0" err="1">
                <a:cs typeface="Arial" panose="020B0604020202020204" pitchFamily="34" charset="0"/>
              </a:rPr>
              <a:t>Xây</a:t>
            </a:r>
            <a:r>
              <a:rPr lang="en-US" altLang="en-US" sz="2400" i="1" dirty="0">
                <a:cs typeface="Arial" panose="020B0604020202020204" pitchFamily="34" charset="0"/>
              </a:rPr>
              <a:t> </a:t>
            </a:r>
            <a:r>
              <a:rPr lang="en-US" altLang="en-US" sz="2400" i="1" dirty="0" err="1">
                <a:cs typeface="Arial" panose="020B0604020202020204" pitchFamily="34" charset="0"/>
              </a:rPr>
              <a:t>dựng</a:t>
            </a:r>
            <a:r>
              <a:rPr lang="en-US" altLang="en-US" sz="2400" i="1" dirty="0">
                <a:cs typeface="Arial" panose="020B0604020202020204" pitchFamily="34" charset="0"/>
              </a:rPr>
              <a:t> </a:t>
            </a:r>
            <a:r>
              <a:rPr lang="en-US" altLang="en-US" sz="2400" i="1" dirty="0" err="1">
                <a:cs typeface="Arial" panose="020B0604020202020204" pitchFamily="34" charset="0"/>
              </a:rPr>
              <a:t>cây</a:t>
            </a:r>
            <a:r>
              <a:rPr lang="en-US" altLang="en-US" sz="2400" i="1" dirty="0">
                <a:cs typeface="Arial" panose="020B0604020202020204" pitchFamily="34" charset="0"/>
              </a:rPr>
              <a:t> </a:t>
            </a:r>
            <a:r>
              <a:rPr lang="en-US" altLang="en-US" sz="2400" i="1" dirty="0" err="1">
                <a:cs typeface="Arial" panose="020B0604020202020204" pitchFamily="34" charset="0"/>
              </a:rPr>
              <a:t>phân</a:t>
            </a:r>
            <a:r>
              <a:rPr lang="en-US" altLang="en-US" sz="2400" i="1" dirty="0">
                <a:cs typeface="Arial" panose="020B0604020202020204" pitchFamily="34" charset="0"/>
              </a:rPr>
              <a:t> </a:t>
            </a:r>
            <a:r>
              <a:rPr lang="en-US" altLang="en-US" sz="2400" i="1" dirty="0" err="1">
                <a:cs typeface="Arial" panose="020B0604020202020204" pitchFamily="34" charset="0"/>
              </a:rPr>
              <a:t>loại</a:t>
            </a:r>
            <a:r>
              <a:rPr lang="en-US" altLang="en-US" sz="2400" dirty="0">
                <a:cs typeface="Arial" panose="020B0604020202020204" pitchFamily="34" charset="0"/>
              </a:rPr>
              <a:t>  </a:t>
            </a:r>
          </a:p>
        </p:txBody>
      </p:sp>
    </p:spTree>
    <p:extLst>
      <p:ext uri="{BB962C8B-B14F-4D97-AF65-F5344CB8AC3E}">
        <p14:creationId xmlns:p14="http://schemas.microsoft.com/office/powerpoint/2010/main" val="3043830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8C3448-DE64-452A-A817-BD3379A41CDB}" type="slidenum">
              <a:rPr lang="en-US" smtClean="0"/>
              <a:t>44</a:t>
            </a:fld>
            <a:endParaRPr lang="en-US"/>
          </a:p>
        </p:txBody>
      </p:sp>
      <p:sp>
        <p:nvSpPr>
          <p:cNvPr id="5" name="Rectangle 4"/>
          <p:cNvSpPr/>
          <p:nvPr/>
        </p:nvSpPr>
        <p:spPr>
          <a:xfrm>
            <a:off x="2736464" y="4481355"/>
            <a:ext cx="4044697" cy="369332"/>
          </a:xfrm>
          <a:prstGeom prst="rect">
            <a:avLst/>
          </a:prstGeom>
        </p:spPr>
        <p:txBody>
          <a:bodyPr wrap="none">
            <a:spAutoFit/>
          </a:bodyPr>
          <a:lstStyle/>
          <a:p>
            <a:pPr algn="just">
              <a:defRPr/>
            </a:pPr>
            <a:r>
              <a:rPr lang="en-US" altLang="en-US" b="1" dirty="0" err="1">
                <a:latin typeface="Aptos" panose="020B0004020202020204" pitchFamily="34" charset="0"/>
                <a:cs typeface="Times New Roman" panose="02020603050405020304" pitchFamily="18" charset="0"/>
              </a:rPr>
              <a:t>Thân</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gỗ</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xà</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cừ</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xoài</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sấu</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hoa</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sữa</a:t>
            </a:r>
            <a:r>
              <a:rPr lang="en-US" altLang="en-US" b="1" dirty="0">
                <a:latin typeface="Aptos" panose="020B0004020202020204" pitchFamily="34" charset="0"/>
                <a:cs typeface="Times New Roman" panose="02020603050405020304" pitchFamily="18" charset="0"/>
              </a:rPr>
              <a:t>.</a:t>
            </a:r>
          </a:p>
        </p:txBody>
      </p:sp>
      <p:pic>
        <p:nvPicPr>
          <p:cNvPr id="2050" name="Picture 2" descr="Cây xà cừ"/>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9442"/>
            <a:ext cx="3810000" cy="385557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ây Hoa Sữa Trồng Công Trình, Mua Bán Số Lượng Lớ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0052" y="539442"/>
            <a:ext cx="4963548" cy="385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340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28C3448-DE64-452A-A817-BD3379A41CDB}" type="slidenum">
              <a:rPr lang="en-US" smtClean="0"/>
              <a:t>45</a:t>
            </a:fld>
            <a:endParaRPr lang="en-US"/>
          </a:p>
        </p:txBody>
      </p:sp>
      <p:sp>
        <p:nvSpPr>
          <p:cNvPr id="5" name="Rectangle 4"/>
          <p:cNvSpPr/>
          <p:nvPr/>
        </p:nvSpPr>
        <p:spPr>
          <a:xfrm>
            <a:off x="2091798" y="4227864"/>
            <a:ext cx="3544560" cy="369332"/>
          </a:xfrm>
          <a:prstGeom prst="rect">
            <a:avLst/>
          </a:prstGeom>
        </p:spPr>
        <p:txBody>
          <a:bodyPr wrap="none">
            <a:spAutoFit/>
          </a:bodyPr>
          <a:lstStyle/>
          <a:p>
            <a:pPr algn="just">
              <a:defRPr/>
            </a:pPr>
            <a:r>
              <a:rPr lang="en-US" altLang="en-US" b="1" dirty="0" err="1">
                <a:latin typeface="Aptos" panose="020B0004020202020204" pitchFamily="34" charset="0"/>
                <a:cs typeface="Times New Roman" panose="02020603050405020304" pitchFamily="18" charset="0"/>
              </a:rPr>
              <a:t>Thân</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bò</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cỏ</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mần</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trầu</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rau</a:t>
            </a:r>
            <a:r>
              <a:rPr lang="en-US" altLang="en-US" b="1" dirty="0">
                <a:latin typeface="Aptos" panose="020B0004020202020204" pitchFamily="34" charset="0"/>
                <a:cs typeface="Times New Roman" panose="02020603050405020304" pitchFamily="18" charset="0"/>
              </a:rPr>
              <a:t>  </a:t>
            </a:r>
            <a:r>
              <a:rPr lang="en-US" altLang="en-US" b="1" dirty="0" err="1">
                <a:latin typeface="Aptos" panose="020B0004020202020204" pitchFamily="34" charset="0"/>
                <a:cs typeface="Times New Roman" panose="02020603050405020304" pitchFamily="18" charset="0"/>
              </a:rPr>
              <a:t>má</a:t>
            </a:r>
            <a:r>
              <a:rPr lang="en-US" altLang="en-US" b="1" dirty="0">
                <a:latin typeface="Aptos" panose="020B0004020202020204" pitchFamily="34" charset="0"/>
                <a:cs typeface="Times New Roman" panose="02020603050405020304" pitchFamily="18" charset="0"/>
              </a:rPr>
              <a:t>.</a:t>
            </a:r>
          </a:p>
        </p:txBody>
      </p:sp>
      <p:pic>
        <p:nvPicPr>
          <p:cNvPr id="1026" name="Picture 2" descr="Cỏ mần trầu - vị thuốc dân g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39" y="440299"/>
            <a:ext cx="4672064" cy="37362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au má kỵ với gì? Điều nhất định cần biết khi sử dụng rau má – ROLI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129" y="440298"/>
            <a:ext cx="4227871" cy="373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687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ây phân loại">
            <a:extLst>
              <a:ext uri="{FF2B5EF4-FFF2-40B4-BE49-F238E27FC236}">
                <a16:creationId xmlns:a16="http://schemas.microsoft.com/office/drawing/2014/main" id="{AB3CD024-D735-ECD5-C70E-09263772B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91" y="400050"/>
            <a:ext cx="8249264" cy="446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778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75A2985-2946-0CA5-FC27-21AF572650DD}"/>
              </a:ext>
            </a:extLst>
          </p:cNvPr>
          <p:cNvGraphicFramePr>
            <a:graphicFrameLocks noGrp="1"/>
          </p:cNvGraphicFramePr>
          <p:nvPr/>
        </p:nvGraphicFramePr>
        <p:xfrm>
          <a:off x="1" y="342900"/>
          <a:ext cx="9144000" cy="3669194"/>
        </p:xfrm>
        <a:graphic>
          <a:graphicData uri="http://schemas.openxmlformats.org/drawingml/2006/table">
            <a:tbl>
              <a:tblPr>
                <a:tableStyleId>{5940675A-B579-460E-94D1-54222C63F5DA}</a:tableStyleId>
              </a:tblPr>
              <a:tblGrid>
                <a:gridCol w="2495972">
                  <a:extLst>
                    <a:ext uri="{9D8B030D-6E8A-4147-A177-3AD203B41FA5}">
                      <a16:colId xmlns:a16="http://schemas.microsoft.com/office/drawing/2014/main" val="20000"/>
                    </a:ext>
                  </a:extLst>
                </a:gridCol>
                <a:gridCol w="3955400">
                  <a:extLst>
                    <a:ext uri="{9D8B030D-6E8A-4147-A177-3AD203B41FA5}">
                      <a16:colId xmlns:a16="http://schemas.microsoft.com/office/drawing/2014/main" val="20001"/>
                    </a:ext>
                  </a:extLst>
                </a:gridCol>
                <a:gridCol w="2692628">
                  <a:extLst>
                    <a:ext uri="{9D8B030D-6E8A-4147-A177-3AD203B41FA5}">
                      <a16:colId xmlns:a16="http://schemas.microsoft.com/office/drawing/2014/main" val="20002"/>
                    </a:ext>
                  </a:extLst>
                </a:gridCol>
              </a:tblGrid>
              <a:tr h="471486">
                <a:tc>
                  <a:txBody>
                    <a:bodyPr/>
                    <a:lstStyle/>
                    <a:p>
                      <a:pPr algn="ctr"/>
                      <a:r>
                        <a:rPr lang="vi-VN" sz="3000" dirty="0">
                          <a:effectLst/>
                          <a:latin typeface="Aptos" panose="020B0004020202020204" pitchFamily="34" charset="0"/>
                        </a:rPr>
                        <a:t>Các bước</a:t>
                      </a:r>
                    </a:p>
                  </a:txBody>
                  <a:tcPr marL="5358" marR="5358" marT="7143" marB="7143" anchor="ctr"/>
                </a:tc>
                <a:tc>
                  <a:txBody>
                    <a:bodyPr/>
                    <a:lstStyle/>
                    <a:p>
                      <a:pPr algn="ctr"/>
                      <a:r>
                        <a:rPr lang="en-US" sz="3000" dirty="0" err="1">
                          <a:effectLst/>
                          <a:latin typeface="Aptos" panose="020B0004020202020204" pitchFamily="34" charset="0"/>
                          <a:cs typeface="Times New Roman" panose="02020603050405020304" pitchFamily="18" charset="0"/>
                        </a:rPr>
                        <a:t>Đặc</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điểm</a:t>
                      </a:r>
                      <a:endParaRPr lang="en-US" sz="3000" dirty="0">
                        <a:effectLst/>
                        <a:latin typeface="Aptos" panose="020B0004020202020204" pitchFamily="34" charset="0"/>
                        <a:cs typeface="Times New Roman" panose="02020603050405020304" pitchFamily="18" charset="0"/>
                      </a:endParaRPr>
                    </a:p>
                  </a:txBody>
                  <a:tcPr marL="5358" marR="5358" marT="7143" marB="7143" anchor="ctr"/>
                </a:tc>
                <a:tc>
                  <a:txBody>
                    <a:bodyPr/>
                    <a:lstStyle/>
                    <a:p>
                      <a:pPr algn="ctr"/>
                      <a:r>
                        <a:rPr lang="en-US" sz="3000" dirty="0" err="1">
                          <a:effectLst/>
                          <a:latin typeface="Aptos" panose="020B0004020202020204" pitchFamily="34" charset="0"/>
                          <a:cs typeface="Times New Roman" panose="02020603050405020304" pitchFamily="18" charset="0"/>
                        </a:rPr>
                        <a:t>Tên</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cây</a:t>
                      </a:r>
                      <a:endParaRPr lang="en-US" sz="3000" dirty="0">
                        <a:effectLst/>
                        <a:latin typeface="Aptos" panose="020B0004020202020204" pitchFamily="34" charset="0"/>
                        <a:cs typeface="Times New Roman" panose="02020603050405020304" pitchFamily="18" charset="0"/>
                      </a:endParaRPr>
                    </a:p>
                  </a:txBody>
                  <a:tcPr marL="5358" marR="5358" marT="7143" marB="7143" anchor="ctr"/>
                </a:tc>
                <a:extLst>
                  <a:ext uri="{0D108BD9-81ED-4DB2-BD59-A6C34878D82A}">
                    <a16:rowId xmlns:a16="http://schemas.microsoft.com/office/drawing/2014/main" val="10000"/>
                  </a:ext>
                </a:extLst>
              </a:tr>
              <a:tr h="666372">
                <a:tc rowSpan="2">
                  <a:txBody>
                    <a:bodyPr/>
                    <a:lstStyle/>
                    <a:p>
                      <a:pPr algn="ctr"/>
                      <a:r>
                        <a:rPr lang="en-US" sz="2400" dirty="0">
                          <a:effectLst/>
                          <a:latin typeface="Aptos" panose="020B0004020202020204" pitchFamily="34" charset="0"/>
                          <a:cs typeface="Times New Roman" panose="02020603050405020304" pitchFamily="18" charset="0"/>
                        </a:rPr>
                        <a:t>1a</a:t>
                      </a:r>
                    </a:p>
                    <a:p>
                      <a:pPr algn="ctr"/>
                      <a:r>
                        <a:rPr lang="en-US" sz="2400" dirty="0">
                          <a:effectLst/>
                          <a:latin typeface="Aptos" panose="020B0004020202020204" pitchFamily="34" charset="0"/>
                          <a:cs typeface="Times New Roman" panose="02020603050405020304" pitchFamily="18" charset="0"/>
                        </a:rPr>
                        <a:t>1b</a:t>
                      </a:r>
                    </a:p>
                  </a:txBody>
                  <a:tcPr marL="5358" marR="5358" marT="7143" marB="7143" anchor="ctr"/>
                </a:tc>
                <a:tc>
                  <a:txBody>
                    <a:bodyPr/>
                    <a:lstStyle/>
                    <a:p>
                      <a:pPr algn="ctr"/>
                      <a:r>
                        <a:rPr lang="en-US" sz="2700" dirty="0" err="1">
                          <a:effectLst/>
                          <a:latin typeface="Aptos" panose="020B0004020202020204" pitchFamily="34" charset="0"/>
                          <a:cs typeface="Times New Roman" panose="02020603050405020304" pitchFamily="18" charset="0"/>
                        </a:rPr>
                        <a:t>Cây</a:t>
                      </a:r>
                      <a:r>
                        <a:rPr lang="en-US" sz="2700" dirty="0">
                          <a:effectLst/>
                          <a:latin typeface="Aptos" panose="020B0004020202020204" pitchFamily="34" charset="0"/>
                          <a:cs typeface="Times New Roman" panose="02020603050405020304" pitchFamily="18" charset="0"/>
                        </a:rPr>
                        <a:t> </a:t>
                      </a:r>
                      <a:r>
                        <a:rPr lang="en-US" sz="2700" dirty="0" err="1">
                          <a:effectLst/>
                          <a:latin typeface="Aptos" panose="020B0004020202020204" pitchFamily="34" charset="0"/>
                          <a:cs typeface="Times New Roman" panose="02020603050405020304" pitchFamily="18" charset="0"/>
                        </a:rPr>
                        <a:t>thân</a:t>
                      </a:r>
                      <a:r>
                        <a:rPr lang="en-US" sz="2700" dirty="0">
                          <a:effectLst/>
                          <a:latin typeface="Aptos" panose="020B0004020202020204" pitchFamily="34" charset="0"/>
                          <a:cs typeface="Times New Roman" panose="02020603050405020304" pitchFamily="18" charset="0"/>
                        </a:rPr>
                        <a:t> </a:t>
                      </a:r>
                      <a:r>
                        <a:rPr lang="en-US" sz="2700" dirty="0" err="1">
                          <a:effectLst/>
                          <a:latin typeface="Aptos" panose="020B0004020202020204" pitchFamily="34" charset="0"/>
                          <a:cs typeface="Times New Roman" panose="02020603050405020304" pitchFamily="18" charset="0"/>
                        </a:rPr>
                        <a:t>gỗ</a:t>
                      </a:r>
                      <a:endParaRPr lang="en-US" sz="2700" dirty="0">
                        <a:effectLst/>
                        <a:latin typeface="Aptos" panose="020B0004020202020204" pitchFamily="34" charset="0"/>
                        <a:cs typeface="Times New Roman" panose="02020603050405020304" pitchFamily="18" charset="0"/>
                      </a:endParaRPr>
                    </a:p>
                  </a:txBody>
                  <a:tcPr marL="5358" marR="5358" marT="7143" marB="7143" anchor="ctr"/>
                </a:tc>
                <a:tc>
                  <a:txBody>
                    <a:bodyPr/>
                    <a:lstStyle/>
                    <a:p>
                      <a:pPr algn="ctr"/>
                      <a:r>
                        <a:rPr lang="vi-VN" sz="2400" dirty="0">
                          <a:effectLst/>
                          <a:latin typeface="Aptos" panose="020B0004020202020204" pitchFamily="34" charset="0"/>
                        </a:rPr>
                        <a:t>(Đi tới bước 2)</a:t>
                      </a:r>
                    </a:p>
                  </a:txBody>
                  <a:tcPr marL="5358" marR="5358" marT="7143" marB="7143" anchor="ctr"/>
                </a:tc>
                <a:extLst>
                  <a:ext uri="{0D108BD9-81ED-4DB2-BD59-A6C34878D82A}">
                    <a16:rowId xmlns:a16="http://schemas.microsoft.com/office/drawing/2014/main" val="10001"/>
                  </a:ext>
                </a:extLst>
              </a:tr>
              <a:tr h="659678">
                <a:tc vMerge="1">
                  <a:txBody>
                    <a:bodyPr/>
                    <a:lstStyle/>
                    <a:p>
                      <a:endParaRPr lang="en-US"/>
                    </a:p>
                  </a:txBody>
                  <a:tcPr/>
                </a:tc>
                <a:tc>
                  <a:txBody>
                    <a:bodyPr/>
                    <a:lstStyle/>
                    <a:p>
                      <a:pPr algn="ctr"/>
                      <a:r>
                        <a:rPr lang="en-US" sz="2700" dirty="0" err="1">
                          <a:effectLst/>
                          <a:latin typeface="Aptos" panose="020B0004020202020204" pitchFamily="34" charset="0"/>
                          <a:cs typeface="Times New Roman" panose="02020603050405020304" pitchFamily="18" charset="0"/>
                        </a:rPr>
                        <a:t>Cây</a:t>
                      </a:r>
                      <a:r>
                        <a:rPr lang="en-US" sz="2700" dirty="0">
                          <a:effectLst/>
                          <a:latin typeface="Aptos" panose="020B0004020202020204" pitchFamily="34" charset="0"/>
                          <a:cs typeface="Times New Roman" panose="02020603050405020304" pitchFamily="18" charset="0"/>
                        </a:rPr>
                        <a:t> </a:t>
                      </a:r>
                      <a:r>
                        <a:rPr lang="en-US" sz="2700" dirty="0" err="1">
                          <a:effectLst/>
                          <a:latin typeface="Aptos" panose="020B0004020202020204" pitchFamily="34" charset="0"/>
                          <a:cs typeface="Times New Roman" panose="02020603050405020304" pitchFamily="18" charset="0"/>
                        </a:rPr>
                        <a:t>thân</a:t>
                      </a:r>
                      <a:r>
                        <a:rPr lang="en-US" sz="2700" dirty="0">
                          <a:effectLst/>
                          <a:latin typeface="Aptos" panose="020B0004020202020204" pitchFamily="34" charset="0"/>
                          <a:cs typeface="Times New Roman" panose="02020603050405020304" pitchFamily="18" charset="0"/>
                        </a:rPr>
                        <a:t> </a:t>
                      </a:r>
                      <a:r>
                        <a:rPr lang="en-US" sz="2700" dirty="0" err="1">
                          <a:effectLst/>
                          <a:latin typeface="Aptos" panose="020B0004020202020204" pitchFamily="34" charset="0"/>
                          <a:cs typeface="Times New Roman" panose="02020603050405020304" pitchFamily="18" charset="0"/>
                        </a:rPr>
                        <a:t>bò</a:t>
                      </a:r>
                      <a:endParaRPr lang="en-US" sz="2700" dirty="0">
                        <a:effectLst/>
                        <a:latin typeface="Aptos" panose="020B0004020202020204" pitchFamily="34" charset="0"/>
                        <a:cs typeface="Times New Roman" panose="02020603050405020304" pitchFamily="18" charset="0"/>
                      </a:endParaRPr>
                    </a:p>
                  </a:txBody>
                  <a:tcPr marL="5358" marR="5358" marT="7143" marB="7143" anchor="ctr"/>
                </a:tc>
                <a:tc>
                  <a:txBody>
                    <a:bodyPr/>
                    <a:lstStyle/>
                    <a:p>
                      <a:pPr algn="ctr"/>
                      <a:r>
                        <a:rPr lang="vi-VN" sz="2400" dirty="0">
                          <a:effectLst/>
                          <a:latin typeface="Aptos" panose="020B0004020202020204" pitchFamily="34" charset="0"/>
                        </a:rPr>
                        <a:t>(Đi tới bước 3)</a:t>
                      </a:r>
                    </a:p>
                  </a:txBody>
                  <a:tcPr marL="5358" marR="5358" marT="7143" marB="7143" anchor="ctr"/>
                </a:tc>
                <a:extLst>
                  <a:ext uri="{0D108BD9-81ED-4DB2-BD59-A6C34878D82A}">
                    <a16:rowId xmlns:a16="http://schemas.microsoft.com/office/drawing/2014/main" val="10002"/>
                  </a:ext>
                </a:extLst>
              </a:tr>
              <a:tr h="451151">
                <a:tc rowSpan="2">
                  <a:txBody>
                    <a:bodyPr/>
                    <a:lstStyle/>
                    <a:p>
                      <a:pPr algn="ctr"/>
                      <a:r>
                        <a:rPr lang="en-US" sz="3000" dirty="0">
                          <a:effectLst/>
                          <a:latin typeface="Aptos" panose="020B0004020202020204" pitchFamily="34" charset="0"/>
                          <a:cs typeface="Times New Roman" panose="02020603050405020304" pitchFamily="18" charset="0"/>
                        </a:rPr>
                        <a:t>2a</a:t>
                      </a:r>
                    </a:p>
                    <a:p>
                      <a:pPr algn="ctr"/>
                      <a:r>
                        <a:rPr lang="en-US" sz="3000" dirty="0">
                          <a:effectLst/>
                          <a:latin typeface="Aptos" panose="020B0004020202020204" pitchFamily="34" charset="0"/>
                          <a:cs typeface="Times New Roman" panose="02020603050405020304" pitchFamily="18" charset="0"/>
                        </a:rPr>
                        <a:t>2b</a:t>
                      </a:r>
                    </a:p>
                  </a:txBody>
                  <a:tcPr marL="5358" marR="5358" marT="7143" marB="7143" anchor="ctr"/>
                </a:tc>
                <a:tc>
                  <a:txBody>
                    <a:bodyPr/>
                    <a:lstStyle/>
                    <a:p>
                      <a:pPr algn="ctr"/>
                      <a:r>
                        <a:rPr lang="en-US" sz="2700" dirty="0" err="1">
                          <a:effectLst/>
                          <a:latin typeface="Aptos" panose="020B0004020202020204" pitchFamily="34" charset="0"/>
                          <a:cs typeface="Times New Roman" panose="02020603050405020304" pitchFamily="18" charset="0"/>
                        </a:rPr>
                        <a:t>Lá</a:t>
                      </a:r>
                      <a:r>
                        <a:rPr lang="en-US" sz="2700" dirty="0">
                          <a:effectLst/>
                          <a:latin typeface="Aptos" panose="020B0004020202020204" pitchFamily="34" charset="0"/>
                          <a:cs typeface="Times New Roman" panose="02020603050405020304" pitchFamily="18" charset="0"/>
                        </a:rPr>
                        <a:t> </a:t>
                      </a:r>
                      <a:r>
                        <a:rPr lang="en-US" sz="2700" dirty="0" err="1">
                          <a:effectLst/>
                          <a:latin typeface="Aptos" panose="020B0004020202020204" pitchFamily="34" charset="0"/>
                          <a:cs typeface="Times New Roman" panose="02020603050405020304" pitchFamily="18" charset="0"/>
                        </a:rPr>
                        <a:t>mọc</a:t>
                      </a:r>
                      <a:r>
                        <a:rPr lang="en-US" sz="2700" dirty="0">
                          <a:effectLst/>
                          <a:latin typeface="Aptos" panose="020B0004020202020204" pitchFamily="34" charset="0"/>
                          <a:cs typeface="Times New Roman" panose="02020603050405020304" pitchFamily="18" charset="0"/>
                        </a:rPr>
                        <a:t> </a:t>
                      </a:r>
                      <a:r>
                        <a:rPr lang="en-US" sz="2700" dirty="0" err="1">
                          <a:effectLst/>
                          <a:latin typeface="Aptos" panose="020B0004020202020204" pitchFamily="34" charset="0"/>
                          <a:cs typeface="Times New Roman" panose="02020603050405020304" pitchFamily="18" charset="0"/>
                        </a:rPr>
                        <a:t>vòng</a:t>
                      </a:r>
                      <a:endParaRPr lang="en-US" sz="2700" dirty="0">
                        <a:effectLst/>
                        <a:latin typeface="Aptos" panose="020B0004020202020204" pitchFamily="34" charset="0"/>
                        <a:cs typeface="Times New Roman" panose="02020603050405020304" pitchFamily="18" charset="0"/>
                      </a:endParaRPr>
                    </a:p>
                  </a:txBody>
                  <a:tcPr marL="5358" marR="5358" marT="7143" marB="7143" anchor="ctr"/>
                </a:tc>
                <a:tc>
                  <a:txBody>
                    <a:bodyPr/>
                    <a:lstStyle/>
                    <a:p>
                      <a:pPr algn="ctr"/>
                      <a:r>
                        <a:rPr lang="en-US" sz="2400" dirty="0" err="1">
                          <a:effectLst/>
                          <a:latin typeface="Aptos" panose="020B0004020202020204" pitchFamily="34" charset="0"/>
                        </a:rPr>
                        <a:t>Hoa</a:t>
                      </a:r>
                      <a:r>
                        <a:rPr lang="en-US" sz="2400" dirty="0">
                          <a:effectLst/>
                          <a:latin typeface="Aptos" panose="020B0004020202020204" pitchFamily="34" charset="0"/>
                        </a:rPr>
                        <a:t> </a:t>
                      </a:r>
                      <a:r>
                        <a:rPr lang="en-US" sz="2400" dirty="0" err="1">
                          <a:effectLst/>
                          <a:latin typeface="Aptos" panose="020B0004020202020204" pitchFamily="34" charset="0"/>
                        </a:rPr>
                        <a:t>sữa</a:t>
                      </a:r>
                      <a:endParaRPr lang="en-US" sz="2400" dirty="0">
                        <a:effectLst/>
                        <a:latin typeface="Aptos" panose="020B0004020202020204" pitchFamily="34" charset="0"/>
                      </a:endParaRPr>
                    </a:p>
                  </a:txBody>
                  <a:tcPr marL="5358" marR="5358" marT="7143" marB="7143" anchor="ctr"/>
                </a:tc>
                <a:extLst>
                  <a:ext uri="{0D108BD9-81ED-4DB2-BD59-A6C34878D82A}">
                    <a16:rowId xmlns:a16="http://schemas.microsoft.com/office/drawing/2014/main" val="10003"/>
                  </a:ext>
                </a:extLst>
              </a:tr>
              <a:tr h="477535">
                <a:tc vMerge="1">
                  <a:txBody>
                    <a:bodyPr/>
                    <a:lstStyle/>
                    <a:p>
                      <a:endParaRPr lang="en-US"/>
                    </a:p>
                  </a:txBody>
                  <a:tcPr/>
                </a:tc>
                <a:tc>
                  <a:txBody>
                    <a:bodyPr/>
                    <a:lstStyle/>
                    <a:p>
                      <a:pPr algn="ctr"/>
                      <a:r>
                        <a:rPr lang="en-US" sz="3000" dirty="0" err="1">
                          <a:effectLst/>
                          <a:latin typeface="Aptos" panose="020B0004020202020204" pitchFamily="34" charset="0"/>
                          <a:cs typeface="Times New Roman" panose="02020603050405020304" pitchFamily="18" charset="0"/>
                        </a:rPr>
                        <a:t>Lá</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mọc</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cách</a:t>
                      </a:r>
                      <a:endParaRPr lang="en-US" sz="3000" dirty="0">
                        <a:effectLst/>
                        <a:latin typeface="Aptos" panose="020B0004020202020204" pitchFamily="34" charset="0"/>
                        <a:cs typeface="Times New Roman" panose="02020603050405020304" pitchFamily="18" charset="0"/>
                      </a:endParaRPr>
                    </a:p>
                  </a:txBody>
                  <a:tcPr marL="5358" marR="5358" marT="7143" marB="7143" anchor="ctr"/>
                </a:tc>
                <a:tc>
                  <a:txBody>
                    <a:bodyPr/>
                    <a:lstStyle/>
                    <a:p>
                      <a:pPr algn="ctr"/>
                      <a:r>
                        <a:rPr lang="en-US" sz="3000" dirty="0" err="1">
                          <a:effectLst/>
                          <a:latin typeface="Aptos" panose="020B0004020202020204" pitchFamily="34" charset="0"/>
                          <a:cs typeface="Times New Roman" panose="02020603050405020304" pitchFamily="18" charset="0"/>
                        </a:rPr>
                        <a:t>Sấu</a:t>
                      </a:r>
                      <a:endParaRPr lang="en-US" sz="3000" dirty="0">
                        <a:effectLst/>
                        <a:latin typeface="Aptos" panose="020B0004020202020204" pitchFamily="34" charset="0"/>
                        <a:cs typeface="Times New Roman" panose="02020603050405020304" pitchFamily="18" charset="0"/>
                      </a:endParaRPr>
                    </a:p>
                  </a:txBody>
                  <a:tcPr marL="5358" marR="5358" marT="7143" marB="7143" anchor="ctr"/>
                </a:tc>
                <a:extLst>
                  <a:ext uri="{0D108BD9-81ED-4DB2-BD59-A6C34878D82A}">
                    <a16:rowId xmlns:a16="http://schemas.microsoft.com/office/drawing/2014/main" val="10004"/>
                  </a:ext>
                </a:extLst>
              </a:tr>
              <a:tr h="471486">
                <a:tc rowSpan="2">
                  <a:txBody>
                    <a:bodyPr/>
                    <a:lstStyle/>
                    <a:p>
                      <a:pPr algn="ctr"/>
                      <a:r>
                        <a:rPr lang="en-US" sz="3000" dirty="0">
                          <a:effectLst/>
                          <a:latin typeface="Aptos" panose="020B0004020202020204" pitchFamily="34" charset="0"/>
                          <a:cs typeface="Times New Roman" panose="02020603050405020304" pitchFamily="18" charset="0"/>
                        </a:rPr>
                        <a:t>3a</a:t>
                      </a:r>
                    </a:p>
                    <a:p>
                      <a:pPr algn="ctr"/>
                      <a:r>
                        <a:rPr lang="en-US" sz="3000" dirty="0">
                          <a:effectLst/>
                          <a:latin typeface="Aptos" panose="020B0004020202020204" pitchFamily="34" charset="0"/>
                          <a:cs typeface="Times New Roman" panose="02020603050405020304" pitchFamily="18" charset="0"/>
                        </a:rPr>
                        <a:t>3b</a:t>
                      </a:r>
                    </a:p>
                  </a:txBody>
                  <a:tcPr marL="5358" marR="5358" marT="7143" marB="7143" anchor="ctr"/>
                </a:tc>
                <a:tc>
                  <a:txBody>
                    <a:bodyPr/>
                    <a:lstStyle/>
                    <a:p>
                      <a:pPr algn="ctr"/>
                      <a:r>
                        <a:rPr lang="en-US" sz="3000" dirty="0" err="1">
                          <a:effectLst/>
                          <a:latin typeface="Aptos" panose="020B0004020202020204" pitchFamily="34" charset="0"/>
                          <a:cs typeface="Times New Roman" panose="02020603050405020304" pitchFamily="18" charset="0"/>
                        </a:rPr>
                        <a:t>Gân</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lá</a:t>
                      </a:r>
                      <a:r>
                        <a:rPr lang="en-US" sz="3000" dirty="0">
                          <a:effectLst/>
                          <a:latin typeface="Aptos" panose="020B0004020202020204" pitchFamily="34" charset="0"/>
                          <a:cs typeface="Times New Roman" panose="02020603050405020304" pitchFamily="18" charset="0"/>
                        </a:rPr>
                        <a:t> song </a:t>
                      </a:r>
                      <a:r>
                        <a:rPr lang="en-US" sz="3000" dirty="0" err="1">
                          <a:effectLst/>
                          <a:latin typeface="Aptos" panose="020B0004020202020204" pitchFamily="34" charset="0"/>
                          <a:cs typeface="Times New Roman" panose="02020603050405020304" pitchFamily="18" charset="0"/>
                        </a:rPr>
                        <a:t>song</a:t>
                      </a:r>
                      <a:endParaRPr lang="en-US" sz="3000" dirty="0">
                        <a:effectLst/>
                        <a:latin typeface="Aptos" panose="020B0004020202020204" pitchFamily="34" charset="0"/>
                        <a:cs typeface="Times New Roman" panose="02020603050405020304" pitchFamily="18" charset="0"/>
                      </a:endParaRPr>
                    </a:p>
                  </a:txBody>
                  <a:tcPr marL="5358" marR="5358" marT="7143" marB="7143" anchor="ctr"/>
                </a:tc>
                <a:tc>
                  <a:txBody>
                    <a:bodyPr/>
                    <a:lstStyle/>
                    <a:p>
                      <a:pPr algn="ctr"/>
                      <a:r>
                        <a:rPr lang="en-US" sz="3000" dirty="0" err="1">
                          <a:effectLst/>
                          <a:latin typeface="Aptos" panose="020B0004020202020204" pitchFamily="34" charset="0"/>
                          <a:cs typeface="Times New Roman" panose="02020603050405020304" pitchFamily="18" charset="0"/>
                        </a:rPr>
                        <a:t>Cỏ</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mần</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trầu</a:t>
                      </a:r>
                      <a:endParaRPr lang="en-US" sz="3000" dirty="0">
                        <a:effectLst/>
                        <a:latin typeface="Aptos" panose="020B0004020202020204" pitchFamily="34" charset="0"/>
                        <a:cs typeface="Times New Roman" panose="02020603050405020304" pitchFamily="18" charset="0"/>
                      </a:endParaRPr>
                    </a:p>
                  </a:txBody>
                  <a:tcPr marL="5358" marR="5358" marT="7143" marB="7143" anchor="ctr"/>
                </a:tc>
                <a:extLst>
                  <a:ext uri="{0D108BD9-81ED-4DB2-BD59-A6C34878D82A}">
                    <a16:rowId xmlns:a16="http://schemas.microsoft.com/office/drawing/2014/main" val="10005"/>
                  </a:ext>
                </a:extLst>
              </a:tr>
              <a:tr h="471486">
                <a:tc vMerge="1">
                  <a:txBody>
                    <a:bodyPr/>
                    <a:lstStyle/>
                    <a:p>
                      <a:endParaRPr lang="en-US"/>
                    </a:p>
                  </a:txBody>
                  <a:tcPr/>
                </a:tc>
                <a:tc>
                  <a:txBody>
                    <a:bodyPr/>
                    <a:lstStyle/>
                    <a:p>
                      <a:pPr algn="ctr"/>
                      <a:r>
                        <a:rPr lang="en-US" sz="3000" dirty="0" err="1">
                          <a:effectLst/>
                          <a:latin typeface="Aptos" panose="020B0004020202020204" pitchFamily="34" charset="0"/>
                          <a:cs typeface="Times New Roman" panose="02020603050405020304" pitchFamily="18" charset="0"/>
                        </a:rPr>
                        <a:t>Gân</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lá</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hình</a:t>
                      </a:r>
                      <a:r>
                        <a:rPr lang="en-US" sz="3000" dirty="0">
                          <a:effectLst/>
                          <a:latin typeface="Aptos" panose="020B0004020202020204" pitchFamily="34" charset="0"/>
                          <a:cs typeface="Times New Roman" panose="02020603050405020304" pitchFamily="18" charset="0"/>
                        </a:rPr>
                        <a:t> </a:t>
                      </a:r>
                      <a:r>
                        <a:rPr lang="en-US" sz="3000" dirty="0" err="1">
                          <a:effectLst/>
                          <a:latin typeface="Aptos" panose="020B0004020202020204" pitchFamily="34" charset="0"/>
                          <a:cs typeface="Times New Roman" panose="02020603050405020304" pitchFamily="18" charset="0"/>
                        </a:rPr>
                        <a:t>mạng</a:t>
                      </a:r>
                      <a:endParaRPr lang="en-US" sz="3000" dirty="0">
                        <a:effectLst/>
                        <a:latin typeface="Aptos" panose="020B0004020202020204" pitchFamily="34" charset="0"/>
                        <a:cs typeface="Times New Roman" panose="02020603050405020304" pitchFamily="18" charset="0"/>
                      </a:endParaRPr>
                    </a:p>
                  </a:txBody>
                  <a:tcPr marL="5358" marR="5358" marT="7143" marB="7143" anchor="ctr"/>
                </a:tc>
                <a:tc>
                  <a:txBody>
                    <a:bodyPr/>
                    <a:lstStyle/>
                    <a:p>
                      <a:pPr algn="ctr"/>
                      <a:r>
                        <a:rPr lang="en-US" sz="3000" dirty="0">
                          <a:effectLst/>
                          <a:latin typeface="Aptos" panose="020B0004020202020204" pitchFamily="34" charset="0"/>
                          <a:cs typeface="Times New Roman" panose="02020603050405020304" pitchFamily="18" charset="0"/>
                        </a:rPr>
                        <a:t>Rau </a:t>
                      </a:r>
                      <a:r>
                        <a:rPr lang="en-US" sz="3000" dirty="0" err="1">
                          <a:effectLst/>
                          <a:latin typeface="Aptos" panose="020B0004020202020204" pitchFamily="34" charset="0"/>
                          <a:cs typeface="Times New Roman" panose="02020603050405020304" pitchFamily="18" charset="0"/>
                        </a:rPr>
                        <a:t>má</a:t>
                      </a:r>
                      <a:endParaRPr lang="en-US" sz="3000" dirty="0">
                        <a:effectLst/>
                        <a:latin typeface="Aptos" panose="020B0004020202020204" pitchFamily="34" charset="0"/>
                        <a:cs typeface="Times New Roman" panose="02020603050405020304" pitchFamily="18" charset="0"/>
                      </a:endParaRPr>
                    </a:p>
                  </a:txBody>
                  <a:tcPr marL="5358" marR="5358" marT="7143" marB="7143" anchor="ctr"/>
                </a:tc>
                <a:extLst>
                  <a:ext uri="{0D108BD9-81ED-4DB2-BD59-A6C34878D82A}">
                    <a16:rowId xmlns:a16="http://schemas.microsoft.com/office/drawing/2014/main" val="10006"/>
                  </a:ext>
                </a:extLst>
              </a:tr>
            </a:tbl>
          </a:graphicData>
        </a:graphic>
      </p:graphicFrame>
      <p:sp>
        <p:nvSpPr>
          <p:cNvPr id="3" name="Rectangle 1">
            <a:extLst>
              <a:ext uri="{FF2B5EF4-FFF2-40B4-BE49-F238E27FC236}">
                <a16:creationId xmlns:a16="http://schemas.microsoft.com/office/drawing/2014/main" id="{A51ECFB1-6852-6142-4E71-01F566685AC1}"/>
              </a:ext>
            </a:extLst>
          </p:cNvPr>
          <p:cNvSpPr>
            <a:spLocks noChangeArrowheads="1"/>
          </p:cNvSpPr>
          <p:nvPr/>
        </p:nvSpPr>
        <p:spPr bwMode="auto">
          <a:xfrm>
            <a:off x="1263255" y="4457700"/>
            <a:ext cx="6536531" cy="438150"/>
          </a:xfrm>
          <a:prstGeom prst="rect">
            <a:avLst/>
          </a:prstGeom>
          <a:ln/>
        </p:spPr>
        <p:style>
          <a:lnRef idx="2">
            <a:schemeClr val="accent2"/>
          </a:lnRef>
          <a:fillRef idx="1">
            <a:schemeClr val="lt1"/>
          </a:fillRef>
          <a:effectRef idx="0">
            <a:schemeClr val="accent2"/>
          </a:effectRef>
          <a:fontRef idx="minor">
            <a:schemeClr val="dk1"/>
          </a:fontRef>
        </p:style>
        <p:txBody>
          <a:bodyPr lIns="68580" tIns="34290" rIns="68580" bIns="34290" anchor="ctr">
            <a:spAutoFit/>
          </a:bodyPr>
          <a:lstStyle/>
          <a:p>
            <a:pPr algn="ctr" eaLnBrk="0" hangingPunct="0">
              <a:defRPr/>
            </a:pPr>
            <a:r>
              <a:rPr lang="en-US" altLang="en-US" sz="2400" i="1" dirty="0" err="1">
                <a:solidFill>
                  <a:srgbClr val="333333"/>
                </a:solidFill>
                <a:latin typeface="Aptos" panose="020B0004020202020204" pitchFamily="34" charset="0"/>
                <a:cs typeface="Times New Roman" panose="02020603050405020304" pitchFamily="18" charset="0"/>
              </a:rPr>
              <a:t>Xây</a:t>
            </a:r>
            <a:r>
              <a:rPr lang="en-US" altLang="en-US" sz="2400" i="1" dirty="0">
                <a:solidFill>
                  <a:srgbClr val="333333"/>
                </a:solidFill>
                <a:latin typeface="Aptos" panose="020B0004020202020204" pitchFamily="34" charset="0"/>
                <a:cs typeface="Times New Roman" panose="02020603050405020304" pitchFamily="18" charset="0"/>
              </a:rPr>
              <a:t> </a:t>
            </a:r>
            <a:r>
              <a:rPr lang="en-US" altLang="en-US" sz="2400" i="1" dirty="0" err="1">
                <a:solidFill>
                  <a:srgbClr val="333333"/>
                </a:solidFill>
                <a:latin typeface="Aptos" panose="020B0004020202020204" pitchFamily="34" charset="0"/>
                <a:cs typeface="Times New Roman" panose="02020603050405020304" pitchFamily="18" charset="0"/>
              </a:rPr>
              <a:t>dựng</a:t>
            </a:r>
            <a:r>
              <a:rPr lang="en-US" altLang="en-US" sz="2400" i="1" dirty="0">
                <a:solidFill>
                  <a:srgbClr val="333333"/>
                </a:solidFill>
                <a:latin typeface="Aptos" panose="020B0004020202020204" pitchFamily="34" charset="0"/>
                <a:cs typeface="Times New Roman" panose="02020603050405020304" pitchFamily="18" charset="0"/>
              </a:rPr>
              <a:t> </a:t>
            </a:r>
            <a:r>
              <a:rPr lang="en-US" altLang="en-US" sz="2400" i="1" dirty="0" err="1">
                <a:solidFill>
                  <a:srgbClr val="333333"/>
                </a:solidFill>
                <a:latin typeface="Aptos" panose="020B0004020202020204" pitchFamily="34" charset="0"/>
                <a:cs typeface="Times New Roman" panose="02020603050405020304" pitchFamily="18" charset="0"/>
              </a:rPr>
              <a:t>khóa</a:t>
            </a:r>
            <a:r>
              <a:rPr lang="en-US" altLang="en-US" sz="2400" i="1" dirty="0">
                <a:solidFill>
                  <a:srgbClr val="333333"/>
                </a:solidFill>
                <a:latin typeface="Aptos" panose="020B0004020202020204" pitchFamily="34" charset="0"/>
                <a:cs typeface="Times New Roman" panose="02020603050405020304" pitchFamily="18" charset="0"/>
              </a:rPr>
              <a:t> </a:t>
            </a:r>
            <a:r>
              <a:rPr lang="en-US" altLang="en-US" sz="2400" i="1" dirty="0" err="1">
                <a:solidFill>
                  <a:srgbClr val="333333"/>
                </a:solidFill>
                <a:latin typeface="Aptos" panose="020B0004020202020204" pitchFamily="34" charset="0"/>
                <a:cs typeface="Times New Roman" panose="02020603050405020304" pitchFamily="18" charset="0"/>
              </a:rPr>
              <a:t>lưỡng</a:t>
            </a:r>
            <a:r>
              <a:rPr lang="en-US" altLang="en-US" sz="2400" i="1" dirty="0">
                <a:solidFill>
                  <a:srgbClr val="333333"/>
                </a:solidFill>
                <a:latin typeface="Aptos" panose="020B0004020202020204" pitchFamily="34" charset="0"/>
                <a:cs typeface="Times New Roman" panose="02020603050405020304" pitchFamily="18" charset="0"/>
              </a:rPr>
              <a:t> </a:t>
            </a:r>
            <a:r>
              <a:rPr lang="en-US" altLang="en-US" sz="2400" i="1" dirty="0" err="1">
                <a:solidFill>
                  <a:srgbClr val="333333"/>
                </a:solidFill>
                <a:latin typeface="Aptos" panose="020B0004020202020204" pitchFamily="34" charset="0"/>
                <a:cs typeface="Times New Roman" panose="02020603050405020304" pitchFamily="18" charset="0"/>
              </a:rPr>
              <a:t>phân</a:t>
            </a:r>
            <a:endParaRPr lang="en-US" altLang="en-US" sz="3300" dirty="0">
              <a:solidFill>
                <a:schemeClr val="tx1"/>
              </a:solidFill>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70023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76CF9EE-DB98-44C8-AD67-EF1AA1753D07}"/>
              </a:ext>
            </a:extLst>
          </p:cNvPr>
          <p:cNvSpPr txBox="1"/>
          <p:nvPr/>
        </p:nvSpPr>
        <p:spPr>
          <a:xfrm>
            <a:off x="374632" y="128507"/>
            <a:ext cx="8672214" cy="523220"/>
          </a:xfrm>
          <a:prstGeom prst="rect">
            <a:avLst/>
          </a:prstGeom>
          <a:noFill/>
        </p:spPr>
        <p:txBody>
          <a:bodyPr wrap="square" rtlCol="0">
            <a:spAutoFit/>
          </a:bodyPr>
          <a:lstStyle/>
          <a:p>
            <a:r>
              <a:rPr lang="en-US" sz="2800" b="1" i="1" dirty="0" err="1">
                <a:solidFill>
                  <a:srgbClr val="FF0000"/>
                </a:solidFill>
                <a:latin typeface="Times New Roman" pitchFamily="18" charset="0"/>
                <a:cs typeface="Times New Roman" pitchFamily="18" charset="0"/>
              </a:rPr>
              <a:t>Bài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tập</a:t>
            </a:r>
            <a:r>
              <a:rPr lang="en-US" sz="2800" b="1" i="1" dirty="0">
                <a:solidFill>
                  <a:srgbClr val="FF0000"/>
                </a:solidFill>
                <a:latin typeface="Times New Roman" pitchFamily="18" charset="0"/>
                <a:cs typeface="Times New Roman" pitchFamily="18" charset="0"/>
              </a:rPr>
              <a:t> 2: Quan </a:t>
            </a:r>
            <a:r>
              <a:rPr lang="en-US" sz="2800" b="1" i="1" dirty="0" err="1">
                <a:solidFill>
                  <a:srgbClr val="FF0000"/>
                </a:solidFill>
                <a:latin typeface="Times New Roman" pitchFamily="18" charset="0"/>
                <a:cs typeface="Times New Roman" pitchFamily="18" charset="0"/>
              </a:rPr>
              <a:t>sát</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hình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ảnh</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sau</a:t>
            </a:r>
            <a:r>
              <a:rPr lang="en-US" sz="2800" b="1" i="1" dirty="0">
                <a:solidFill>
                  <a:srgbClr val="FF0000"/>
                </a:solidFill>
                <a:latin typeface="Times New Roman" pitchFamily="18" charset="0"/>
                <a:cs typeface="Times New Roman" pitchFamily="18" charset="0"/>
              </a:rPr>
              <a:t>.</a:t>
            </a:r>
            <a:endParaRPr lang="vi-VN" sz="2800" b="1" i="1" dirty="0">
              <a:solidFill>
                <a:srgbClr val="FF0000"/>
              </a:solidFill>
              <a:latin typeface="Times New Roman" pitchFamily="18" charset="0"/>
              <a:cs typeface="Times New Roman" pitchFamily="18" charset="0"/>
            </a:endParaRPr>
          </a:p>
        </p:txBody>
      </p:sp>
      <p:pic>
        <p:nvPicPr>
          <p:cNvPr id="13" name="Picture 12" descr="C:\Users\Administrator\Downloads\screenshot_22_65.png">
            <a:extLst>
              <a:ext uri="{FF2B5EF4-FFF2-40B4-BE49-F238E27FC236}">
                <a16:creationId xmlns:a16="http://schemas.microsoft.com/office/drawing/2014/main" id="{3BD6EC4F-6377-43C4-85FD-5F16297A144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67544" y="824948"/>
            <a:ext cx="6984776" cy="341906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6326" y="221616"/>
            <a:ext cx="2171107" cy="346249"/>
          </a:xfrm>
          <a:prstGeom prst="rect">
            <a:avLst/>
          </a:prstGeom>
        </p:spPr>
        <p:style>
          <a:lnRef idx="2">
            <a:schemeClr val="accent1"/>
          </a:lnRef>
          <a:fillRef idx="1">
            <a:schemeClr val="lt1"/>
          </a:fillRef>
          <a:effectRef idx="0">
            <a:schemeClr val="accent1"/>
          </a:effectRef>
          <a:fontRef idx="minor">
            <a:schemeClr val="dk1"/>
          </a:fontRef>
        </p:style>
        <p:txBody>
          <a:bodyPr wrap="none" lIns="68580" tIns="34290" rIns="68580" bIns="34290">
            <a:spAutoFit/>
          </a:bodyPr>
          <a:lstStyle/>
          <a:p>
            <a:pPr algn="ctr"/>
            <a:r>
              <a:rPr lang="en-US" b="1" dirty="0">
                <a:ln w="18000">
                  <a:solidFill>
                    <a:schemeClr val="accent2">
                      <a:satMod val="140000"/>
                    </a:schemeClr>
                  </a:solidFill>
                  <a:prstDash val="solid"/>
                  <a:miter lim="800000"/>
                </a:ln>
                <a:solidFill>
                  <a:srgbClr val="FF0000"/>
                </a:solidFill>
                <a:latin typeface="Times New Roman" pitchFamily="18" charset="0"/>
                <a:cs typeface="Times New Roman" pitchFamily="18" charset="0"/>
              </a:rPr>
              <a:t>TRẢ LỜI CÂU HỎI</a:t>
            </a:r>
          </a:p>
        </p:txBody>
      </p:sp>
      <p:sp>
        <p:nvSpPr>
          <p:cNvPr id="5" name="TextBox 4"/>
          <p:cNvSpPr txBox="1"/>
          <p:nvPr/>
        </p:nvSpPr>
        <p:spPr>
          <a:xfrm>
            <a:off x="765312" y="567865"/>
            <a:ext cx="7101053" cy="738664"/>
          </a:xfrm>
          <a:prstGeom prst="rect">
            <a:avLst/>
          </a:prstGeom>
          <a:noFill/>
        </p:spPr>
        <p:txBody>
          <a:bodyPr wrap="square" rtlCol="0">
            <a:spAutoFit/>
          </a:bodyPr>
          <a:lstStyle/>
          <a:p>
            <a:r>
              <a:rPr lang="en-US" sz="2100" b="1" dirty="0" err="1">
                <a:latin typeface="Times New Roman" pitchFamily="18" charset="0"/>
                <a:cs typeface="Times New Roman" pitchFamily="18" charset="0"/>
              </a:rPr>
              <a:t>Hãy</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nêu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đặc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điểm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được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sử</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dụng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để</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phân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biệt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sinh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vật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trong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hình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vào</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bảng</a:t>
            </a:r>
            <a:r>
              <a:rPr lang="en-US" sz="2100" b="1" dirty="0">
                <a:latin typeface="Times New Roman" pitchFamily="18" charset="0"/>
                <a:cs typeface="Times New Roman" pitchFamily="18" charset="0"/>
              </a:rPr>
              <a:t> 1</a:t>
            </a:r>
            <a:endParaRPr lang="vi-VN" sz="2100" b="1" dirty="0">
              <a:latin typeface="Times New Roman" pitchFamily="18" charset="0"/>
              <a:cs typeface="Times New Roman" pitchFamily="18" charset="0"/>
            </a:endParaRPr>
          </a:p>
        </p:txBody>
      </p:sp>
      <p:graphicFrame>
        <p:nvGraphicFramePr>
          <p:cNvPr id="8" name="Table 7"/>
          <p:cNvGraphicFramePr>
            <a:graphicFrameLocks noGrp="1"/>
          </p:cNvGraphicFramePr>
          <p:nvPr/>
        </p:nvGraphicFramePr>
        <p:xfrm>
          <a:off x="895314" y="1306529"/>
          <a:ext cx="6807512" cy="3146554"/>
        </p:xfrm>
        <a:graphic>
          <a:graphicData uri="http://schemas.openxmlformats.org/drawingml/2006/table">
            <a:tbl>
              <a:tblPr/>
              <a:tblGrid>
                <a:gridCol w="1886891">
                  <a:extLst>
                    <a:ext uri="{9D8B030D-6E8A-4147-A177-3AD203B41FA5}">
                      <a16:colId xmlns:a16="http://schemas.microsoft.com/office/drawing/2014/main" val="20000"/>
                    </a:ext>
                  </a:extLst>
                </a:gridCol>
                <a:gridCol w="4920621">
                  <a:extLst>
                    <a:ext uri="{9D8B030D-6E8A-4147-A177-3AD203B41FA5}">
                      <a16:colId xmlns:a16="http://schemas.microsoft.com/office/drawing/2014/main" val="20001"/>
                    </a:ext>
                  </a:extLst>
                </a:gridCol>
              </a:tblGrid>
              <a:tr h="432819">
                <a:tc>
                  <a:txBody>
                    <a:bodyPr/>
                    <a:lstStyle/>
                    <a:p>
                      <a:pPr algn="ctr">
                        <a:lnSpc>
                          <a:spcPts val="1200"/>
                        </a:lnSpc>
                        <a:spcBef>
                          <a:spcPts val="2700"/>
                        </a:spcBef>
                        <a:spcAft>
                          <a:spcPts val="0"/>
                        </a:spcAft>
                      </a:pPr>
                      <a:r>
                        <a:rPr lang="vi-VN" sz="1800" b="1" dirty="0">
                          <a:solidFill>
                            <a:srgbClr val="000000"/>
                          </a:solidFill>
                          <a:effectLst/>
                          <a:latin typeface="Times New Roman"/>
                          <a:ea typeface="Times New Roman"/>
                          <a:cs typeface="Segoe UI"/>
                        </a:rPr>
                        <a:t>Tên sinh vật</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Bef>
                          <a:spcPts val="2700"/>
                        </a:spcBef>
                        <a:spcAft>
                          <a:spcPts val="0"/>
                        </a:spcAft>
                      </a:pPr>
                      <a:r>
                        <a:rPr lang="vi-VN" sz="1800" b="1" dirty="0">
                          <a:solidFill>
                            <a:srgbClr val="000000"/>
                          </a:solidFill>
                          <a:effectLst/>
                          <a:latin typeface="Times New Roman"/>
                          <a:ea typeface="Times New Roman"/>
                          <a:cs typeface="Segoe UI"/>
                        </a:rPr>
                        <a:t>Đặc điểm</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13714">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Con thỏ</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050"/>
                        </a:lnSpc>
                        <a:spcBef>
                          <a:spcPts val="2700"/>
                        </a:spcBef>
                        <a:spcAft>
                          <a:spcPts val="0"/>
                        </a:spcAft>
                      </a:pP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53697">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Cây hoa sen</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050"/>
                        </a:lnSpc>
                        <a:spcBef>
                          <a:spcPts val="2700"/>
                        </a:spcBef>
                        <a:spcAft>
                          <a:spcPts val="0"/>
                        </a:spcAft>
                      </a:pP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53697">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Con cá rô phi</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050"/>
                        </a:lnSpc>
                        <a:spcBef>
                          <a:spcPts val="2700"/>
                        </a:spcBef>
                        <a:spcAft>
                          <a:spcPts val="0"/>
                        </a:spcAft>
                      </a:pP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92627">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Con chim b</a:t>
                      </a:r>
                      <a:r>
                        <a:rPr lang="en-US" sz="1800" b="1" dirty="0">
                          <a:solidFill>
                            <a:srgbClr val="000000"/>
                          </a:solidFill>
                          <a:effectLst/>
                          <a:latin typeface="Times New Roman"/>
                          <a:ea typeface="Times New Roman"/>
                          <a:cs typeface="Segoe UI"/>
                        </a:rPr>
                        <a:t>ồ</a:t>
                      </a:r>
                      <a:r>
                        <a:rPr lang="en-US" sz="1800" b="1" baseline="0" dirty="0">
                          <a:solidFill>
                            <a:srgbClr val="000000"/>
                          </a:solidFill>
                          <a:effectLst/>
                          <a:latin typeface="Times New Roman"/>
                          <a:ea typeface="Times New Roman"/>
                          <a:cs typeface="Segoe UI"/>
                        </a:rPr>
                        <a:t> </a:t>
                      </a:r>
                      <a:r>
                        <a:rPr lang="vi-VN" sz="1800" b="1" dirty="0">
                          <a:solidFill>
                            <a:srgbClr val="000000"/>
                          </a:solidFill>
                          <a:effectLst/>
                          <a:latin typeface="Times New Roman"/>
                          <a:ea typeface="Times New Roman"/>
                          <a:cs typeface="Segoe UI"/>
                        </a:rPr>
                        <a:t>câu</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050"/>
                        </a:lnSpc>
                        <a:spcBef>
                          <a:spcPts val="2700"/>
                        </a:spcBef>
                        <a:spcAft>
                          <a:spcPts val="0"/>
                        </a:spcAft>
                      </a:pP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48557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6CCE1B08-4A04-4C52-9AC8-E706CA9AF4AB}"/>
              </a:ext>
            </a:extLst>
          </p:cNvPr>
          <p:cNvGrpSpPr/>
          <p:nvPr/>
        </p:nvGrpSpPr>
        <p:grpSpPr>
          <a:xfrm>
            <a:off x="1523247" y="108026"/>
            <a:ext cx="856862" cy="1330491"/>
            <a:chOff x="585903" y="488961"/>
            <a:chExt cx="1284889" cy="2730490"/>
          </a:xfrm>
        </p:grpSpPr>
        <p:pic>
          <p:nvPicPr>
            <p:cNvPr id="5" name="Picture 2">
              <a:extLst>
                <a:ext uri="{FF2B5EF4-FFF2-40B4-BE49-F238E27FC236}">
                  <a16:creationId xmlns:a16="http://schemas.microsoft.com/office/drawing/2014/main" id="{CD211570-616C-4A6B-9450-5E80C0AE0E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 name="Picture 4">
              <a:extLst>
                <a:ext uri="{FF2B5EF4-FFF2-40B4-BE49-F238E27FC236}">
                  <a16:creationId xmlns:a16="http://schemas.microsoft.com/office/drawing/2014/main" id="{CE30AADD-AF23-4C38-9206-90F5ACBF3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 name="직사각형 23">
            <a:extLst>
              <a:ext uri="{FF2B5EF4-FFF2-40B4-BE49-F238E27FC236}">
                <a16:creationId xmlns:a16="http://schemas.microsoft.com/office/drawing/2014/main" id="{8759A422-E939-4EA8-9FF8-18037A7D4259}"/>
              </a:ext>
            </a:extLst>
          </p:cNvPr>
          <p:cNvSpPr/>
          <p:nvPr/>
        </p:nvSpPr>
        <p:spPr>
          <a:xfrm>
            <a:off x="1997659" y="1377207"/>
            <a:ext cx="5184000" cy="648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defRPr/>
            </a:pPr>
            <a:endParaRPr lang="ko-KR" altLang="en-US" sz="1400">
              <a:solidFill>
                <a:prstClr val="white"/>
              </a:solidFill>
              <a:latin typeface="Arial"/>
            </a:endParaRPr>
          </a:p>
        </p:txBody>
      </p:sp>
      <p:sp>
        <p:nvSpPr>
          <p:cNvPr id="3" name="직사각형 8">
            <a:extLst>
              <a:ext uri="{FF2B5EF4-FFF2-40B4-BE49-F238E27FC236}">
                <a16:creationId xmlns:a16="http://schemas.microsoft.com/office/drawing/2014/main" id="{1479C059-7833-4835-8F44-10DC92799864}"/>
              </a:ext>
            </a:extLst>
          </p:cNvPr>
          <p:cNvSpPr/>
          <p:nvPr/>
        </p:nvSpPr>
        <p:spPr>
          <a:xfrm>
            <a:off x="4282659" y="108026"/>
            <a:ext cx="2909264" cy="648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defRPr/>
            </a:pPr>
            <a:endParaRPr lang="ko-KR" altLang="en-US" sz="1400">
              <a:solidFill>
                <a:prstClr val="white"/>
              </a:solidFill>
              <a:latin typeface="Arial"/>
            </a:endParaRPr>
          </a:p>
        </p:txBody>
      </p:sp>
      <p:sp>
        <p:nvSpPr>
          <p:cNvPr id="12" name="직사각형 24">
            <a:extLst>
              <a:ext uri="{FF2B5EF4-FFF2-40B4-BE49-F238E27FC236}">
                <a16:creationId xmlns:a16="http://schemas.microsoft.com/office/drawing/2014/main" id="{A36BF392-0973-466C-9668-C23A17324E35}"/>
              </a:ext>
            </a:extLst>
          </p:cNvPr>
          <p:cNvSpPr/>
          <p:nvPr/>
        </p:nvSpPr>
        <p:spPr>
          <a:xfrm>
            <a:off x="7119801" y="108026"/>
            <a:ext cx="72122" cy="13304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783">
              <a:defRPr/>
            </a:pPr>
            <a:endParaRPr lang="ko-KR" altLang="en-US" sz="1400">
              <a:solidFill>
                <a:prstClr val="white"/>
              </a:solidFill>
              <a:latin typeface="Arial"/>
            </a:endParaRPr>
          </a:p>
        </p:txBody>
      </p:sp>
      <p:sp>
        <p:nvSpPr>
          <p:cNvPr id="14" name="Hộp Văn bản 13">
            <a:extLst>
              <a:ext uri="{FF2B5EF4-FFF2-40B4-BE49-F238E27FC236}">
                <a16:creationId xmlns:a16="http://schemas.microsoft.com/office/drawing/2014/main" id="{2F0DD08F-41B9-406B-B646-3BBD9A72D8CB}"/>
              </a:ext>
            </a:extLst>
          </p:cNvPr>
          <p:cNvSpPr txBox="1"/>
          <p:nvPr/>
        </p:nvSpPr>
        <p:spPr>
          <a:xfrm>
            <a:off x="2241915" y="507814"/>
            <a:ext cx="4660170" cy="530915"/>
          </a:xfrm>
          <a:prstGeom prst="rect">
            <a:avLst/>
          </a:prstGeom>
          <a:noFill/>
        </p:spPr>
        <p:txBody>
          <a:bodyPr wrap="none" lIns="68580" tIns="34290" rIns="68580" bIns="34290" rtlCol="0">
            <a:spAutoFit/>
          </a:bodyPr>
          <a:lstStyle/>
          <a:p>
            <a:pPr algn="ctr"/>
            <a:r>
              <a:rPr lang="en-US" sz="3000" b="1">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TRÒ CHƠI: </a:t>
            </a:r>
            <a:r>
              <a:rPr lang="en-US" sz="30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CHIA NHÓM</a:t>
            </a:r>
          </a:p>
        </p:txBody>
      </p:sp>
      <p:sp>
        <p:nvSpPr>
          <p:cNvPr id="17" name="Hộp Văn bản 16">
            <a:extLst>
              <a:ext uri="{FF2B5EF4-FFF2-40B4-BE49-F238E27FC236}">
                <a16:creationId xmlns:a16="http://schemas.microsoft.com/office/drawing/2014/main" id="{B199F366-E251-4AC9-8DF9-26DB0FD63A7F}"/>
              </a:ext>
            </a:extLst>
          </p:cNvPr>
          <p:cNvSpPr txBox="1"/>
          <p:nvPr/>
        </p:nvSpPr>
        <p:spPr>
          <a:xfrm>
            <a:off x="1997659" y="2117119"/>
            <a:ext cx="6634277" cy="1966774"/>
          </a:xfrm>
          <a:prstGeom prst="roundRect">
            <a:avLst>
              <a:gd name="adj" fmla="val 10641"/>
            </a:avLst>
          </a:prstGeom>
          <a:solidFill>
            <a:schemeClr val="accent5">
              <a:lumMod val="20000"/>
              <a:lumOff val="80000"/>
            </a:schemeClr>
          </a:solidFill>
          <a:effectLst>
            <a:outerShdw blurRad="63500" sx="102000" sy="102000" algn="ctr" rotWithShape="0">
              <a:prstClr val="black">
                <a:alpha val="40000"/>
              </a:prstClr>
            </a:outerShdw>
          </a:effectLst>
        </p:spPr>
        <p:txBody>
          <a:bodyPr wrap="square" lIns="68580" tIns="34290" rIns="68580" bIns="34290">
            <a:spAutoFit/>
          </a:bodyPr>
          <a:lstStyle/>
          <a:p>
            <a:pPr algn="just">
              <a:lnSpc>
                <a:spcPct val="150000"/>
              </a:lnSpc>
            </a:pPr>
            <a:r>
              <a:rPr lang="vi-VN"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sát</a:t>
            </a:r>
            <a:r>
              <a:rPr lang="en-US" sz="2000" dirty="0">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hình ảnh 1 số loài sinh vật.</a:t>
            </a:r>
          </a:p>
          <a:p>
            <a:pPr algn="just">
              <a:lnSpc>
                <a:spcPct val="150000"/>
              </a:lnSpc>
            </a:pPr>
            <a:r>
              <a:rPr lang="vi-VN" sz="2000" dirty="0">
                <a:latin typeface="Arial" panose="020B0604020202020204" pitchFamily="34" charset="0"/>
                <a:cs typeface="Arial" panose="020B0604020202020204" pitchFamily="34" charset="0"/>
              </a:rPr>
              <a:t>- Trong 3 phút, các nhóm sẽ chia các sinh vật thành 2 nhóm và nêu đặc điểm để phân chia các nhóm sinh vật.</a:t>
            </a:r>
          </a:p>
          <a:p>
            <a:pPr algn="just">
              <a:lnSpc>
                <a:spcPct val="150000"/>
              </a:lnSpc>
            </a:pPr>
            <a:r>
              <a:rPr lang="vi-VN" sz="2000" dirty="0">
                <a:latin typeface="Arial" panose="020B0604020202020204" pitchFamily="34" charset="0"/>
                <a:cs typeface="Arial" panose="020B0604020202020204" pitchFamily="34" charset="0"/>
              </a:rPr>
              <a:t>- Đại diện các nhóm trình bày kết quả</a:t>
            </a:r>
          </a:p>
        </p:txBody>
      </p:sp>
      <p:sp>
        <p:nvSpPr>
          <p:cNvPr id="19" name="Hộp Văn bản 18">
            <a:extLst>
              <a:ext uri="{FF2B5EF4-FFF2-40B4-BE49-F238E27FC236}">
                <a16:creationId xmlns:a16="http://schemas.microsoft.com/office/drawing/2014/main" id="{BD967159-18DC-422C-B6C1-1656D4C1B030}"/>
              </a:ext>
            </a:extLst>
          </p:cNvPr>
          <p:cNvSpPr txBox="1"/>
          <p:nvPr/>
        </p:nvSpPr>
        <p:spPr>
          <a:xfrm>
            <a:off x="2295410" y="1480991"/>
            <a:ext cx="1711806" cy="493723"/>
          </a:xfrm>
          <a:prstGeom prst="roundRect">
            <a:avLst>
              <a:gd name="adj" fmla="val 16668"/>
            </a:avLst>
          </a:prstGeom>
          <a:solidFill>
            <a:srgbClr val="FFD302"/>
          </a:solidFill>
          <a:effectLst>
            <a:outerShdw blurRad="63500" sx="102000" sy="102000" algn="ctr" rotWithShape="0">
              <a:prstClr val="black">
                <a:alpha val="40000"/>
              </a:prstClr>
            </a:outerShdw>
          </a:effectLst>
        </p:spPr>
        <p:txBody>
          <a:bodyPr wrap="square" lIns="68580" tIns="34290" rIns="68580" bIns="34290">
            <a:spAutoFit/>
          </a:bodyPr>
          <a:lstStyle/>
          <a:p>
            <a:pPr algn="ctr"/>
            <a:r>
              <a:rPr lang="vi-VN" sz="2400" b="1" dirty="0">
                <a:cs typeface="Times New Roman" panose="02020603050405020304" pitchFamily="18" charset="0"/>
              </a:rPr>
              <a:t>Luật chơi:</a:t>
            </a:r>
            <a:endParaRPr lang="en-US" sz="2400" b="1" dirty="0">
              <a:cs typeface="Times New Roman" panose="02020603050405020304" pitchFamily="18" charset="0"/>
            </a:endParaRPr>
          </a:p>
        </p:txBody>
      </p:sp>
      <p:pic>
        <p:nvPicPr>
          <p:cNvPr id="20" name="Hình ảnh 19">
            <a:extLst>
              <a:ext uri="{FF2B5EF4-FFF2-40B4-BE49-F238E27FC236}">
                <a16:creationId xmlns:a16="http://schemas.microsoft.com/office/drawing/2014/main" id="{7B8A554A-1B52-44D9-8224-6BB27DF81E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0" y="3096721"/>
            <a:ext cx="1743892" cy="2034540"/>
          </a:xfrm>
          <a:prstGeom prst="rect">
            <a:avLst/>
          </a:prstGeom>
        </p:spPr>
      </p:pic>
      <p:pic>
        <p:nvPicPr>
          <p:cNvPr id="21" name="Hình ảnh 20">
            <a:extLst>
              <a:ext uri="{FF2B5EF4-FFF2-40B4-BE49-F238E27FC236}">
                <a16:creationId xmlns:a16="http://schemas.microsoft.com/office/drawing/2014/main" id="{072137D0-A29D-4084-A57D-461D5FA9962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7201427" y="-226868"/>
            <a:ext cx="2000277" cy="2000277"/>
          </a:xfrm>
          <a:prstGeom prst="rect">
            <a:avLst/>
          </a:prstGeom>
        </p:spPr>
      </p:pic>
    </p:spTree>
    <p:extLst>
      <p:ext uri="{BB962C8B-B14F-4D97-AF65-F5344CB8AC3E}">
        <p14:creationId xmlns:p14="http://schemas.microsoft.com/office/powerpoint/2010/main" val="42441065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001"/>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2501"/>
                                </p:stCondLst>
                                <p:childTnLst>
                                  <p:par>
                                    <p:cTn id="16" presetID="2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3001"/>
                                </p:stCondLst>
                                <p:childTnLst>
                                  <p:par>
                                    <p:cTn id="20" presetID="22" presetClass="entr" presetSubtype="2"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58000">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14:bounceEnd="58000">
                                          <p:cBhvr additive="base">
                                            <p:cTn id="27" dur="1000" fill="hold"/>
                                            <p:tgtEl>
                                              <p:spTgt spid="19"/>
                                            </p:tgtEl>
                                            <p:attrNameLst>
                                              <p:attrName>ppt_x</p:attrName>
                                            </p:attrNameLst>
                                          </p:cBhvr>
                                          <p:tavLst>
                                            <p:tav tm="0">
                                              <p:val>
                                                <p:strVal val="0-#ppt_w/2"/>
                                              </p:val>
                                            </p:tav>
                                            <p:tav tm="100000">
                                              <p:val>
                                                <p:strVal val="#ppt_x"/>
                                              </p:val>
                                            </p:tav>
                                          </p:tavLst>
                                        </p:anim>
                                        <p:anim calcmode="lin" valueType="num" p14:bounceEnd="58000">
                                          <p:cBhvr additive="base">
                                            <p:cTn id="28" dur="10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3"/>
                </p:par>
              </p:childTnLst>
            </p:cTn>
          </p:par>
        </p:tnLst>
        <p:bldLst>
          <p:bldP spid="2" grpId="0" animBg="1"/>
          <p:bldP spid="3" grpId="0" animBg="1"/>
          <p:bldP spid="12" grpId="0" animBg="1"/>
          <p:bldP spid="14" grpId="0"/>
          <p:bldP spid="17"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lt">
                                        <p:tmAbs val="100"/>
                                      </p:iterate>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2001"/>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2501"/>
                                </p:stCondLst>
                                <p:childTnLst>
                                  <p:par>
                                    <p:cTn id="16" presetID="22" presetClass="entr" presetSubtype="4"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par>
                              <p:cTn id="19" fill="hold">
                                <p:stCondLst>
                                  <p:cond delay="3001"/>
                                </p:stCondLst>
                                <p:childTnLst>
                                  <p:par>
                                    <p:cTn id="20" presetID="22" presetClass="entr" presetSubtype="2"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0" fill="hold"/>
                                            <p:tgtEl>
                                              <p:spTgt spid="19"/>
                                            </p:tgtEl>
                                            <p:attrNameLst>
                                              <p:attrName>ppt_x</p:attrName>
                                            </p:attrNameLst>
                                          </p:cBhvr>
                                          <p:tavLst>
                                            <p:tav tm="0">
                                              <p:val>
                                                <p:strVal val="0-#ppt_w/2"/>
                                              </p:val>
                                            </p:tav>
                                            <p:tav tm="100000">
                                              <p:val>
                                                <p:strVal val="#ppt_x"/>
                                              </p:val>
                                            </p:tav>
                                          </p:tavLst>
                                        </p:anim>
                                        <p:anim calcmode="lin" valueType="num">
                                          <p:cBhvr additive="base">
                                            <p:cTn id="28" dur="1000" fill="hold"/>
                                            <p:tgtEl>
                                              <p:spTgt spid="19"/>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par>
                  <p:cTn id="33"/>
                </p:par>
              </p:childTnLst>
            </p:cTn>
          </p:par>
        </p:tnLst>
        <p:bldLst>
          <p:bldP spid="2" grpId="0" animBg="1"/>
          <p:bldP spid="3" grpId="0" animBg="1"/>
          <p:bldP spid="12" grpId="0" animBg="1"/>
          <p:bldP spid="14" grpId="0"/>
          <p:bldP spid="17" grpId="0" animBg="1"/>
          <p:bldP spid="19" grpId="0" animBg="1"/>
        </p:bld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6326" y="221616"/>
            <a:ext cx="2171107" cy="346249"/>
          </a:xfrm>
          <a:prstGeom prst="rect">
            <a:avLst/>
          </a:prstGeom>
        </p:spPr>
        <p:style>
          <a:lnRef idx="2">
            <a:schemeClr val="accent1"/>
          </a:lnRef>
          <a:fillRef idx="1">
            <a:schemeClr val="lt1"/>
          </a:fillRef>
          <a:effectRef idx="0">
            <a:schemeClr val="accent1"/>
          </a:effectRef>
          <a:fontRef idx="minor">
            <a:schemeClr val="dk1"/>
          </a:fontRef>
        </p:style>
        <p:txBody>
          <a:bodyPr wrap="none" lIns="68580" tIns="34290" rIns="68580" bIns="34290">
            <a:spAutoFit/>
          </a:bodyPr>
          <a:lstStyle/>
          <a:p>
            <a:pPr algn="ctr"/>
            <a:r>
              <a:rPr lang="en-US" b="1" dirty="0">
                <a:ln w="18000">
                  <a:solidFill>
                    <a:schemeClr val="accent2">
                      <a:satMod val="140000"/>
                    </a:schemeClr>
                  </a:solidFill>
                  <a:prstDash val="solid"/>
                  <a:miter lim="800000"/>
                </a:ln>
                <a:solidFill>
                  <a:srgbClr val="FF0000"/>
                </a:solidFill>
                <a:latin typeface="Times New Roman" pitchFamily="18" charset="0"/>
                <a:cs typeface="Times New Roman" pitchFamily="18" charset="0"/>
              </a:rPr>
              <a:t>TRẢ LỜI CÂU HỎI</a:t>
            </a:r>
          </a:p>
        </p:txBody>
      </p:sp>
      <p:sp>
        <p:nvSpPr>
          <p:cNvPr id="5" name="TextBox 4"/>
          <p:cNvSpPr txBox="1"/>
          <p:nvPr/>
        </p:nvSpPr>
        <p:spPr>
          <a:xfrm>
            <a:off x="895314" y="567865"/>
            <a:ext cx="6696744" cy="738664"/>
          </a:xfrm>
          <a:prstGeom prst="rect">
            <a:avLst/>
          </a:prstGeom>
          <a:noFill/>
        </p:spPr>
        <p:txBody>
          <a:bodyPr wrap="square" rtlCol="0">
            <a:spAutoFit/>
          </a:bodyPr>
          <a:lstStyle/>
          <a:p>
            <a:r>
              <a:rPr lang="en-US" sz="2100" b="1" dirty="0" err="1">
                <a:latin typeface="Times New Roman" pitchFamily="18" charset="0"/>
                <a:cs typeface="Times New Roman" pitchFamily="18" charset="0"/>
              </a:rPr>
              <a:t>Hãy</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nêu</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đặc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điểm</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được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sử</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dụng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để</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phân</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biệt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các</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sinh</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vật</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trong</a:t>
            </a:r>
            <a:r>
              <a:rPr lang="en-US" sz="2100" b="1" dirty="0">
                <a:latin typeface="Times New Roman" pitchFamily="18" charset="0"/>
                <a:cs typeface="Times New Roman" pitchFamily="18" charset="0"/>
              </a:rPr>
              <a:t> </a:t>
            </a:r>
            <a:r>
              <a:rPr lang="en-US" sz="2100" b="1" dirty="0" err="1">
                <a:latin typeface="Times New Roman" pitchFamily="18" charset="0"/>
                <a:cs typeface="Times New Roman" pitchFamily="18" charset="0"/>
              </a:rPr>
              <a:t>hình</a:t>
            </a:r>
            <a:endParaRPr lang="vi-VN" sz="2100" b="1" dirty="0">
              <a:latin typeface="Times New Roman" pitchFamily="18" charset="0"/>
              <a:cs typeface="Times New Roman" pitchFamily="18" charset="0"/>
            </a:endParaRPr>
          </a:p>
        </p:txBody>
      </p:sp>
      <p:graphicFrame>
        <p:nvGraphicFramePr>
          <p:cNvPr id="8" name="Table 7"/>
          <p:cNvGraphicFramePr>
            <a:graphicFrameLocks noGrp="1"/>
          </p:cNvGraphicFramePr>
          <p:nvPr/>
        </p:nvGraphicFramePr>
        <p:xfrm>
          <a:off x="895314" y="1306529"/>
          <a:ext cx="6807512" cy="3146554"/>
        </p:xfrm>
        <a:graphic>
          <a:graphicData uri="http://schemas.openxmlformats.org/drawingml/2006/table">
            <a:tbl>
              <a:tblPr/>
              <a:tblGrid>
                <a:gridCol w="1886891">
                  <a:extLst>
                    <a:ext uri="{9D8B030D-6E8A-4147-A177-3AD203B41FA5}">
                      <a16:colId xmlns:a16="http://schemas.microsoft.com/office/drawing/2014/main" val="20000"/>
                    </a:ext>
                  </a:extLst>
                </a:gridCol>
                <a:gridCol w="4920621">
                  <a:extLst>
                    <a:ext uri="{9D8B030D-6E8A-4147-A177-3AD203B41FA5}">
                      <a16:colId xmlns:a16="http://schemas.microsoft.com/office/drawing/2014/main" val="20001"/>
                    </a:ext>
                  </a:extLst>
                </a:gridCol>
              </a:tblGrid>
              <a:tr h="432819">
                <a:tc>
                  <a:txBody>
                    <a:bodyPr/>
                    <a:lstStyle/>
                    <a:p>
                      <a:pPr algn="ctr">
                        <a:lnSpc>
                          <a:spcPts val="1200"/>
                        </a:lnSpc>
                        <a:spcBef>
                          <a:spcPts val="2700"/>
                        </a:spcBef>
                        <a:spcAft>
                          <a:spcPts val="0"/>
                        </a:spcAft>
                      </a:pPr>
                      <a:r>
                        <a:rPr lang="vi-VN" sz="1800" b="1" dirty="0">
                          <a:solidFill>
                            <a:srgbClr val="000000"/>
                          </a:solidFill>
                          <a:effectLst/>
                          <a:latin typeface="Times New Roman"/>
                          <a:ea typeface="Times New Roman"/>
                          <a:cs typeface="Segoe UI"/>
                        </a:rPr>
                        <a:t>Tên sinh vật</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200"/>
                        </a:lnSpc>
                        <a:spcBef>
                          <a:spcPts val="2700"/>
                        </a:spcBef>
                        <a:spcAft>
                          <a:spcPts val="0"/>
                        </a:spcAft>
                      </a:pPr>
                      <a:r>
                        <a:rPr lang="vi-VN" sz="1800" b="1" dirty="0">
                          <a:solidFill>
                            <a:srgbClr val="000000"/>
                          </a:solidFill>
                          <a:effectLst/>
                          <a:latin typeface="Times New Roman"/>
                          <a:ea typeface="Times New Roman"/>
                          <a:cs typeface="Segoe UI"/>
                        </a:rPr>
                        <a:t>Đặc điểm</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713714">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Con thỏ</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Có khả năng di chuyển, có chân, không biết bay.</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53697">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Cây hoa sen</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Không có khả năng di chuyển.</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53697">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Con cá rô phi</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Có khả năng di chuyển, không có chân.</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92627">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Con chim b</a:t>
                      </a:r>
                      <a:r>
                        <a:rPr lang="en-US" sz="1800" b="1" dirty="0">
                          <a:solidFill>
                            <a:srgbClr val="000000"/>
                          </a:solidFill>
                          <a:effectLst/>
                          <a:latin typeface="Times New Roman"/>
                          <a:ea typeface="Times New Roman"/>
                          <a:cs typeface="Segoe UI"/>
                        </a:rPr>
                        <a:t>ồ</a:t>
                      </a:r>
                      <a:r>
                        <a:rPr lang="en-US" sz="1800" b="1" baseline="0" dirty="0">
                          <a:solidFill>
                            <a:srgbClr val="000000"/>
                          </a:solidFill>
                          <a:effectLst/>
                          <a:latin typeface="Times New Roman"/>
                          <a:ea typeface="Times New Roman"/>
                          <a:cs typeface="Segoe UI"/>
                        </a:rPr>
                        <a:t> </a:t>
                      </a:r>
                      <a:r>
                        <a:rPr lang="vi-VN" sz="1800" b="1" dirty="0">
                          <a:solidFill>
                            <a:srgbClr val="000000"/>
                          </a:solidFill>
                          <a:effectLst/>
                          <a:latin typeface="Times New Roman"/>
                          <a:ea typeface="Times New Roman"/>
                          <a:cs typeface="Segoe UI"/>
                        </a:rPr>
                        <a:t>câu</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ts val="1050"/>
                        </a:lnSpc>
                        <a:spcBef>
                          <a:spcPts val="2700"/>
                        </a:spcBef>
                        <a:spcAft>
                          <a:spcPts val="0"/>
                        </a:spcAft>
                      </a:pPr>
                      <a:r>
                        <a:rPr lang="vi-VN" sz="1800" b="1" dirty="0">
                          <a:solidFill>
                            <a:srgbClr val="000000"/>
                          </a:solidFill>
                          <a:effectLst/>
                          <a:latin typeface="Times New Roman"/>
                          <a:ea typeface="Times New Roman"/>
                          <a:cs typeface="Segoe UI"/>
                        </a:rPr>
                        <a:t>Có khả năng di chuyển, có chân, biết bay.</a:t>
                      </a:r>
                      <a:endParaRPr lang="vi-VN" sz="1800" b="1" dirty="0">
                        <a:effectLst/>
                        <a:latin typeface="Segoe UI"/>
                        <a:ea typeface="Times New Roman"/>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765089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FBF870-C5D3-486C-9B3A-57817FEAD3D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
        <p:nvSpPr>
          <p:cNvPr id="3" name="Shape 1827">
            <a:extLst>
              <a:ext uri="{FF2B5EF4-FFF2-40B4-BE49-F238E27FC236}">
                <a16:creationId xmlns:a16="http://schemas.microsoft.com/office/drawing/2014/main" id="{B15CF66D-2208-4C5E-8AB0-4B4E250AD49C}"/>
              </a:ext>
            </a:extLst>
          </p:cNvPr>
          <p:cNvSpPr txBox="1"/>
          <p:nvPr/>
        </p:nvSpPr>
        <p:spPr>
          <a:xfrm>
            <a:off x="215516" y="398972"/>
            <a:ext cx="8712968" cy="5319870"/>
          </a:xfrm>
          <a:prstGeom prst="rect">
            <a:avLst/>
          </a:prstGeom>
          <a:noFill/>
        </p:spPr>
        <p:txBody>
          <a:bodyPr lIns="0" tIns="0" rIns="0" bIns="0"/>
          <a:lstStyle/>
          <a:p>
            <a:r>
              <a:rPr lang="vi-VN" sz="36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1</a:t>
            </a:r>
            <a:r>
              <a:rPr lang="vi-VN" sz="3600" dirty="0">
                <a:latin typeface="Times New Roman" panose="02020603050405020304" pitchFamily="18" charset="0"/>
                <a:cs typeface="Times New Roman" panose="02020603050405020304" pitchFamily="18" charset="0"/>
              </a:rPr>
              <a:t>(a). Sinh vật không có khả năng di chuyển	</a:t>
            </a:r>
            <a:r>
              <a:rPr lang="en-US" sz="3600" dirty="0">
                <a:latin typeface="Times New Roman" panose="02020603050405020304" pitchFamily="18" charset="0"/>
                <a:cs typeface="Times New Roman" panose="02020603050405020304" pitchFamily="18" charset="0"/>
              </a:rPr>
              <a:t>_</a:t>
            </a:r>
            <a:r>
              <a:rPr lang="vi-VN" sz="3600" dirty="0">
                <a:latin typeface="Times New Roman" panose="02020603050405020304" pitchFamily="18" charset="0"/>
                <a:cs typeface="Times New Roman" panose="02020603050405020304" pitchFamily="18" charset="0"/>
              </a:rPr>
              <a:t>Cây hoa sen</a:t>
            </a:r>
            <a:endParaRPr lang="en-US" sz="3600" dirty="0">
              <a:latin typeface="Times New Roman" panose="02020603050405020304" pitchFamily="18" charset="0"/>
              <a:cs typeface="Times New Roman" panose="02020603050405020304" pitchFamily="18" charset="0"/>
            </a:endParaRPr>
          </a:p>
          <a:p>
            <a:r>
              <a:rPr lang="vi-VN" sz="3600" dirty="0">
                <a:latin typeface="Times New Roman" panose="02020603050405020304" pitchFamily="18" charset="0"/>
                <a:cs typeface="Times New Roman" panose="02020603050405020304" pitchFamily="18" charset="0"/>
              </a:rPr>
              <a:t>1(b). Sinh vật có khả năng di chuyển</a:t>
            </a:r>
            <a:r>
              <a:rPr lang="en-US" sz="3600" dirty="0">
                <a:latin typeface="Times New Roman" panose="02020603050405020304" pitchFamily="18" charset="0"/>
                <a:cs typeface="Times New Roman" panose="02020603050405020304" pitchFamily="18" charset="0"/>
              </a:rPr>
              <a:t>_ 2</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2(a). </a:t>
            </a:r>
            <a:r>
              <a:rPr lang="vi-VN" sz="3600" dirty="0">
                <a:latin typeface="Times New Roman" panose="02020603050405020304" pitchFamily="18" charset="0"/>
                <a:cs typeface="Times New Roman" panose="02020603050405020304" pitchFamily="18" charset="0"/>
              </a:rPr>
              <a:t>Sinh vật không có chân	</a:t>
            </a:r>
            <a:r>
              <a:rPr lang="en-US" sz="3600" dirty="0">
                <a:latin typeface="Times New Roman" panose="02020603050405020304" pitchFamily="18" charset="0"/>
                <a:cs typeface="Times New Roman" panose="02020603050405020304" pitchFamily="18" charset="0"/>
              </a:rPr>
              <a:t>_</a:t>
            </a:r>
            <a:r>
              <a:rPr lang="vi-VN" sz="3600" dirty="0">
                <a:latin typeface="Times New Roman" panose="02020603050405020304" pitchFamily="18" charset="0"/>
                <a:cs typeface="Times New Roman" panose="02020603050405020304" pitchFamily="18" charset="0"/>
              </a:rPr>
              <a:t>Con cá r</a:t>
            </a:r>
            <a:r>
              <a:rPr lang="en-US" sz="3600" dirty="0">
                <a:latin typeface="Times New Roman" panose="02020603050405020304" pitchFamily="18" charset="0"/>
                <a:cs typeface="Times New Roman" panose="02020603050405020304" pitchFamily="18" charset="0"/>
              </a:rPr>
              <a:t>ô</a:t>
            </a:r>
            <a:r>
              <a:rPr lang="vi-VN" sz="3600" dirty="0">
                <a:latin typeface="Times New Roman" panose="02020603050405020304" pitchFamily="18" charset="0"/>
                <a:cs typeface="Times New Roman" panose="02020603050405020304" pitchFamily="18" charset="0"/>
              </a:rPr>
              <a:t> phi</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2(b). </a:t>
            </a:r>
            <a:r>
              <a:rPr lang="vi-VN" sz="3600" dirty="0">
                <a:latin typeface="Times New Roman" panose="02020603050405020304" pitchFamily="18" charset="0"/>
                <a:cs typeface="Times New Roman" panose="02020603050405020304" pitchFamily="18" charset="0"/>
              </a:rPr>
              <a:t>Sinh vật có chân</a:t>
            </a:r>
            <a:r>
              <a:rPr lang="en-US" sz="3600" dirty="0">
                <a:latin typeface="Times New Roman" panose="02020603050405020304" pitchFamily="18" charset="0"/>
                <a:cs typeface="Times New Roman" panose="02020603050405020304" pitchFamily="18" charset="0"/>
              </a:rPr>
              <a:t> _</a:t>
            </a:r>
            <a:r>
              <a:rPr lang="vi-VN" sz="3600" dirty="0">
                <a:latin typeface="Times New Roman" panose="02020603050405020304" pitchFamily="18" charset="0"/>
                <a:cs typeface="Times New Roman" panose="02020603050405020304" pitchFamily="18" charset="0"/>
              </a:rPr>
              <a:t>	3</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3(a). </a:t>
            </a:r>
            <a:r>
              <a:rPr lang="vi-VN" sz="3600" dirty="0">
                <a:latin typeface="Times New Roman" panose="02020603050405020304" pitchFamily="18" charset="0"/>
                <a:cs typeface="Times New Roman" panose="02020603050405020304" pitchFamily="18" charset="0"/>
              </a:rPr>
              <a:t>Sinh vật không biết bay</a:t>
            </a:r>
            <a:r>
              <a:rPr lang="en-US" sz="3600" dirty="0">
                <a:latin typeface="Times New Roman" panose="02020603050405020304" pitchFamily="18" charset="0"/>
                <a:cs typeface="Times New Roman" panose="02020603050405020304" pitchFamily="18" charset="0"/>
              </a:rPr>
              <a:t>    _</a:t>
            </a:r>
            <a:r>
              <a:rPr lang="vi-VN" sz="3600" dirty="0">
                <a:latin typeface="Times New Roman" panose="02020603050405020304" pitchFamily="18" charset="0"/>
                <a:cs typeface="Times New Roman" panose="02020603050405020304" pitchFamily="18" charset="0"/>
              </a:rPr>
              <a:t>Con thỏ</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3(b). </a:t>
            </a:r>
            <a:r>
              <a:rPr lang="vi-VN" sz="3600" dirty="0">
                <a:latin typeface="Times New Roman" panose="02020603050405020304" pitchFamily="18" charset="0"/>
                <a:cs typeface="Times New Roman" panose="02020603050405020304" pitchFamily="18" charset="0"/>
              </a:rPr>
              <a:t>Sinh vật biết bay	—Con chim b</a:t>
            </a:r>
            <a:r>
              <a:rPr lang="en-US" sz="3600" dirty="0">
                <a:latin typeface="Times New Roman" panose="02020603050405020304" pitchFamily="18" charset="0"/>
                <a:cs typeface="Times New Roman" panose="02020603050405020304" pitchFamily="18" charset="0"/>
              </a:rPr>
              <a:t>ồ </a:t>
            </a:r>
            <a:r>
              <a:rPr lang="vi-VN" sz="3600" dirty="0">
                <a:latin typeface="Times New Roman" panose="02020603050405020304" pitchFamily="18" charset="0"/>
                <a:cs typeface="Times New Roman" panose="02020603050405020304" pitchFamily="18" charset="0"/>
              </a:rPr>
              <a:t>câu</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80170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1439652" y="1767212"/>
            <a:ext cx="129614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35796" y="735546"/>
            <a:ext cx="23222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789802" y="2733768"/>
            <a:ext cx="10261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815916" y="1707654"/>
            <a:ext cx="0" cy="1944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15916" y="1707654"/>
            <a:ext cx="194421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35796" y="735546"/>
            <a:ext cx="0" cy="19982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928775" y="2733768"/>
            <a:ext cx="3190" cy="1728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928775" y="2731045"/>
            <a:ext cx="1350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928775" y="4461960"/>
            <a:ext cx="1350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93658" y="1404306"/>
            <a:ext cx="1296144"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Biết</a:t>
            </a:r>
            <a:r>
              <a:rPr lang="en-US" b="1" dirty="0">
                <a:latin typeface="Times New Roman" panose="02020603050405020304" pitchFamily="18" charset="0"/>
                <a:cs typeface="Times New Roman" panose="02020603050405020304" pitchFamily="18" charset="0"/>
              </a:rPr>
              <a:t> bay</a:t>
            </a:r>
          </a:p>
        </p:txBody>
      </p:sp>
      <p:sp>
        <p:nvSpPr>
          <p:cNvPr id="29" name="TextBox 28"/>
          <p:cNvSpPr txBox="1"/>
          <p:nvPr/>
        </p:nvSpPr>
        <p:spPr>
          <a:xfrm>
            <a:off x="2627784" y="460736"/>
            <a:ext cx="540062"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có</a:t>
            </a:r>
            <a:endParaRPr lang="en-US" b="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2312885" y="2645242"/>
            <a:ext cx="892125"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p>
        </p:txBody>
      </p:sp>
      <p:sp>
        <p:nvSpPr>
          <p:cNvPr id="31" name="TextBox 30"/>
          <p:cNvSpPr txBox="1"/>
          <p:nvPr/>
        </p:nvSpPr>
        <p:spPr>
          <a:xfrm>
            <a:off x="5062558" y="543751"/>
            <a:ext cx="1466427"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Chim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câu</a:t>
            </a:r>
            <a:endParaRPr lang="en-US" b="1"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2843809" y="2234087"/>
            <a:ext cx="999110"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endParaRPr lang="en-US" b="1"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3703771" y="1420964"/>
            <a:ext cx="540062"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có</a:t>
            </a:r>
            <a:endParaRPr lang="en-US" b="1"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3527739" y="3589910"/>
            <a:ext cx="892125"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p>
        </p:txBody>
      </p:sp>
      <p:sp>
        <p:nvSpPr>
          <p:cNvPr id="35" name="TextBox 34"/>
          <p:cNvSpPr txBox="1"/>
          <p:nvPr/>
        </p:nvSpPr>
        <p:spPr>
          <a:xfrm>
            <a:off x="5865779" y="1496256"/>
            <a:ext cx="98037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Con </a:t>
            </a:r>
            <a:r>
              <a:rPr lang="en-US" b="1" dirty="0" err="1">
                <a:latin typeface="Times New Roman" panose="02020603050405020304" pitchFamily="18" charset="0"/>
                <a:cs typeface="Times New Roman" panose="02020603050405020304" pitchFamily="18" charset="0"/>
              </a:rPr>
              <a:t>thỏ</a:t>
            </a:r>
            <a:endParaRPr lang="en-US" b="1" dirty="0">
              <a:latin typeface="Times New Roman" panose="02020603050405020304" pitchFamily="18" charset="0"/>
              <a:cs typeface="Times New Roman" panose="02020603050405020304" pitchFamily="18" charset="0"/>
            </a:endParaRPr>
          </a:p>
        </p:txBody>
      </p:sp>
      <p:cxnSp>
        <p:nvCxnSpPr>
          <p:cNvPr id="37" name="Straight Connector 36"/>
          <p:cNvCxnSpPr/>
          <p:nvPr/>
        </p:nvCxnSpPr>
        <p:spPr>
          <a:xfrm>
            <a:off x="3815916" y="3589910"/>
            <a:ext cx="111285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973243" y="2563664"/>
            <a:ext cx="939887" cy="923330"/>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Khả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năng</a:t>
            </a:r>
            <a:r>
              <a:rPr lang="en-US" b="1" dirty="0">
                <a:latin typeface="Times New Roman" panose="02020603050405020304" pitchFamily="18" charset="0"/>
                <a:cs typeface="Times New Roman" panose="02020603050405020304" pitchFamily="18" charset="0"/>
              </a:rPr>
              <a:t> di </a:t>
            </a:r>
            <a:r>
              <a:rPr lang="en-US" b="1" dirty="0" err="1">
                <a:latin typeface="Times New Roman" panose="02020603050405020304" pitchFamily="18" charset="0"/>
                <a:cs typeface="Times New Roman" panose="02020603050405020304" pitchFamily="18" charset="0"/>
              </a:rPr>
              <a:t>chuyển</a:t>
            </a:r>
            <a:endParaRPr lang="en-US"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4842031" y="2424113"/>
            <a:ext cx="540062"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có</a:t>
            </a:r>
            <a:endParaRPr lang="en-US" b="1"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4611992" y="4461960"/>
            <a:ext cx="892125"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p>
        </p:txBody>
      </p:sp>
      <p:sp>
        <p:nvSpPr>
          <p:cNvPr id="41" name="TextBox 40"/>
          <p:cNvSpPr txBox="1"/>
          <p:nvPr/>
        </p:nvSpPr>
        <p:spPr>
          <a:xfrm>
            <a:off x="6278925" y="2531571"/>
            <a:ext cx="993375"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Con </a:t>
            </a:r>
            <a:r>
              <a:rPr lang="en-US" b="1" dirty="0" err="1">
                <a:latin typeface="Times New Roman" panose="02020603050405020304" pitchFamily="18" charset="0"/>
                <a:cs typeface="Times New Roman" panose="02020603050405020304" pitchFamily="18" charset="0"/>
              </a:rPr>
              <a:t>cá</a:t>
            </a:r>
            <a:endParaRPr lang="en-US" b="1" dirty="0">
              <a:latin typeface="Times New Roman" panose="02020603050405020304" pitchFamily="18" charset="0"/>
              <a:cs typeface="Times New Roman" panose="02020603050405020304" pitchFamily="18" charset="0"/>
            </a:endParaRPr>
          </a:p>
        </p:txBody>
      </p:sp>
      <p:sp>
        <p:nvSpPr>
          <p:cNvPr id="42" name="TextBox 41"/>
          <p:cNvSpPr txBox="1"/>
          <p:nvPr/>
        </p:nvSpPr>
        <p:spPr>
          <a:xfrm>
            <a:off x="6278925" y="4277294"/>
            <a:ext cx="1384607" cy="369332"/>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Cây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sen</a:t>
            </a:r>
            <a:endParaRPr lang="en-US" b="1"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6FFA492C-CA7C-4C28-BC0C-480F1A2C79FE}"/>
              </a:ext>
            </a:extLst>
          </p:cNvPr>
          <p:cNvSpPr/>
          <p:nvPr/>
        </p:nvSpPr>
        <p:spPr>
          <a:xfrm>
            <a:off x="313590" y="91405"/>
            <a:ext cx="3548268" cy="3627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1" dirty="0">
                <a:solidFill>
                  <a:srgbClr val="FF0000"/>
                </a:solidFill>
                <a:latin typeface="Times New Roman" panose="02020603050405020304" pitchFamily="18" charset="0"/>
                <a:cs typeface="Times New Roman" panose="02020603050405020304" pitchFamily="18" charset="0"/>
              </a:rPr>
              <a:t>SƠ ĐỒ KHÓA LƯỠNG PHÂN</a:t>
            </a:r>
          </a:p>
        </p:txBody>
      </p:sp>
    </p:spTree>
    <p:extLst>
      <p:ext uri="{BB962C8B-B14F-4D97-AF65-F5344CB8AC3E}">
        <p14:creationId xmlns:p14="http://schemas.microsoft.com/office/powerpoint/2010/main" val="2687121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771FF8-8DEE-40D3-84A3-496D48BF689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
        <p:nvSpPr>
          <p:cNvPr id="3" name="Text Box 4">
            <a:extLst>
              <a:ext uri="{FF2B5EF4-FFF2-40B4-BE49-F238E27FC236}">
                <a16:creationId xmlns:a16="http://schemas.microsoft.com/office/drawing/2014/main" id="{1B8F5D4E-9715-4955-9A2D-94C7AAFEC607}"/>
              </a:ext>
            </a:extLst>
          </p:cNvPr>
          <p:cNvSpPr txBox="1"/>
          <p:nvPr/>
        </p:nvSpPr>
        <p:spPr>
          <a:xfrm>
            <a:off x="97632" y="15240"/>
            <a:ext cx="7595255" cy="1061829"/>
          </a:xfrm>
          <a:prstGeom prst="rect">
            <a:avLst/>
          </a:prstGeom>
          <a:noFill/>
        </p:spPr>
        <p:txBody>
          <a:bodyPr wrap="square" rtlCol="0" anchor="t">
            <a:spAutoFit/>
          </a:bodyPr>
          <a:lstStyle/>
          <a:p>
            <a:r>
              <a:rPr lang="en-US" sz="2100" dirty="0"/>
              <a:t> </a:t>
            </a:r>
            <a:r>
              <a:rPr lang="en-US" sz="2100" b="1" i="1" u="sng" dirty="0" err="1">
                <a:solidFill>
                  <a:srgbClr val="FF0000"/>
                </a:solidFill>
                <a:latin typeface="Times New Roman" panose="02020603050405020304" pitchFamily="18" charset="0"/>
                <a:cs typeface="Times New Roman" panose="02020603050405020304" pitchFamily="18" charset="0"/>
              </a:rPr>
              <a:t>Bài</a:t>
            </a:r>
            <a:r>
              <a:rPr lang="en-US" sz="2100" b="1" i="1" u="sng" dirty="0">
                <a:solidFill>
                  <a:srgbClr val="FF0000"/>
                </a:solidFill>
                <a:latin typeface="Times New Roman" panose="02020603050405020304" pitchFamily="18" charset="0"/>
                <a:cs typeface="Times New Roman" panose="02020603050405020304" pitchFamily="18" charset="0"/>
              </a:rPr>
              <a:t> 3</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Xây</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dựng</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khoá</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lưỡng</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phân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phân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loại</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các</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loài</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động</a:t>
            </a:r>
            <a:r>
              <a:rPr lang="en-US" sz="2100" b="1" i="1" dirty="0">
                <a:latin typeface="Times New Roman" panose="02020603050405020304" pitchFamily="18" charset="0"/>
                <a:cs typeface="Times New Roman" panose="02020603050405020304" pitchFamily="18" charset="0"/>
              </a:rPr>
              <a:t> </a:t>
            </a:r>
          </a:p>
          <a:p>
            <a:r>
              <a:rPr lang="en-US" sz="2100" b="1" i="1" dirty="0" err="1">
                <a:latin typeface="Times New Roman" panose="02020603050405020304" pitchFamily="18" charset="0"/>
                <a:cs typeface="Times New Roman" panose="02020603050405020304" pitchFamily="18" charset="0"/>
              </a:rPr>
              <a:t>vật</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sau</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rắn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cá</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sấu</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rùa</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nhện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kiến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dơi</a:t>
            </a:r>
            <a:r>
              <a:rPr lang="en-US" sz="2100" b="1" i="1" dirty="0">
                <a:latin typeface="Times New Roman" panose="02020603050405020304" pitchFamily="18" charset="0"/>
                <a:cs typeface="Times New Roman" panose="02020603050405020304" pitchFamily="18" charset="0"/>
              </a:rPr>
              <a:t>.</a:t>
            </a:r>
          </a:p>
          <a:p>
            <a:endParaRPr lang="en-US" sz="21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393FFC3-BAD7-430C-A958-12CBDB188383}"/>
              </a:ext>
            </a:extLst>
          </p:cNvPr>
          <p:cNvPicPr/>
          <p:nvPr/>
        </p:nvPicPr>
        <p:blipFill>
          <a:blip r:embed="rId2"/>
          <a:stretch>
            <a:fillRect/>
          </a:stretch>
        </p:blipFill>
        <p:spPr>
          <a:xfrm>
            <a:off x="173356" y="777240"/>
            <a:ext cx="1574006" cy="1661159"/>
          </a:xfrm>
          <a:prstGeom prst="rect">
            <a:avLst/>
          </a:prstGeom>
          <a:noFill/>
          <a:ln w="9525">
            <a:noFill/>
          </a:ln>
        </p:spPr>
      </p:pic>
      <p:pic>
        <p:nvPicPr>
          <p:cNvPr id="5" name="Picture 4">
            <a:extLst>
              <a:ext uri="{FF2B5EF4-FFF2-40B4-BE49-F238E27FC236}">
                <a16:creationId xmlns:a16="http://schemas.microsoft.com/office/drawing/2014/main" id="{C285C2FC-95F3-4D95-9676-0343BB1A387C}"/>
              </a:ext>
            </a:extLst>
          </p:cNvPr>
          <p:cNvPicPr/>
          <p:nvPr/>
        </p:nvPicPr>
        <p:blipFill>
          <a:blip r:embed="rId3"/>
          <a:stretch>
            <a:fillRect/>
          </a:stretch>
        </p:blipFill>
        <p:spPr>
          <a:xfrm>
            <a:off x="1911191" y="777240"/>
            <a:ext cx="1580198" cy="1661159"/>
          </a:xfrm>
          <a:prstGeom prst="rect">
            <a:avLst/>
          </a:prstGeom>
          <a:noFill/>
          <a:ln w="9525">
            <a:noFill/>
          </a:ln>
        </p:spPr>
      </p:pic>
      <p:pic>
        <p:nvPicPr>
          <p:cNvPr id="6" name="Picture 5">
            <a:extLst>
              <a:ext uri="{FF2B5EF4-FFF2-40B4-BE49-F238E27FC236}">
                <a16:creationId xmlns:a16="http://schemas.microsoft.com/office/drawing/2014/main" id="{B6E68FF3-2C59-42E3-8F68-F3837F6BF204}"/>
              </a:ext>
            </a:extLst>
          </p:cNvPr>
          <p:cNvPicPr/>
          <p:nvPr/>
        </p:nvPicPr>
        <p:blipFill>
          <a:blip r:embed="rId4"/>
          <a:stretch>
            <a:fillRect/>
          </a:stretch>
        </p:blipFill>
        <p:spPr>
          <a:xfrm>
            <a:off x="3655218" y="777240"/>
            <a:ext cx="1580198" cy="1659501"/>
          </a:xfrm>
          <a:prstGeom prst="rect">
            <a:avLst/>
          </a:prstGeom>
          <a:noFill/>
          <a:ln w="9525">
            <a:noFill/>
          </a:ln>
        </p:spPr>
      </p:pic>
      <p:pic>
        <p:nvPicPr>
          <p:cNvPr id="7" name="Picture 6">
            <a:extLst>
              <a:ext uri="{FF2B5EF4-FFF2-40B4-BE49-F238E27FC236}">
                <a16:creationId xmlns:a16="http://schemas.microsoft.com/office/drawing/2014/main" id="{C179B9E7-4695-48F9-8848-9782E0146614}"/>
              </a:ext>
            </a:extLst>
          </p:cNvPr>
          <p:cNvPicPr/>
          <p:nvPr/>
        </p:nvPicPr>
        <p:blipFill>
          <a:blip r:embed="rId5"/>
          <a:stretch>
            <a:fillRect/>
          </a:stretch>
        </p:blipFill>
        <p:spPr>
          <a:xfrm>
            <a:off x="173356" y="2705101"/>
            <a:ext cx="1574006" cy="2092622"/>
          </a:xfrm>
          <a:prstGeom prst="rect">
            <a:avLst/>
          </a:prstGeom>
          <a:noFill/>
          <a:ln w="9525">
            <a:noFill/>
          </a:ln>
        </p:spPr>
      </p:pic>
      <p:pic>
        <p:nvPicPr>
          <p:cNvPr id="8" name="Picture 7">
            <a:extLst>
              <a:ext uri="{FF2B5EF4-FFF2-40B4-BE49-F238E27FC236}">
                <a16:creationId xmlns:a16="http://schemas.microsoft.com/office/drawing/2014/main" id="{8BE48938-EC74-489A-9528-C7064E6E1CA4}"/>
              </a:ext>
            </a:extLst>
          </p:cNvPr>
          <p:cNvPicPr/>
          <p:nvPr/>
        </p:nvPicPr>
        <p:blipFill>
          <a:blip r:embed="rId6"/>
          <a:stretch>
            <a:fillRect/>
          </a:stretch>
        </p:blipFill>
        <p:spPr>
          <a:xfrm>
            <a:off x="1884283" y="2712244"/>
            <a:ext cx="1580674" cy="2092622"/>
          </a:xfrm>
          <a:prstGeom prst="rect">
            <a:avLst/>
          </a:prstGeom>
          <a:noFill/>
          <a:ln w="9525">
            <a:noFill/>
          </a:ln>
        </p:spPr>
      </p:pic>
      <p:pic>
        <p:nvPicPr>
          <p:cNvPr id="9" name="Picture 8">
            <a:extLst>
              <a:ext uri="{FF2B5EF4-FFF2-40B4-BE49-F238E27FC236}">
                <a16:creationId xmlns:a16="http://schemas.microsoft.com/office/drawing/2014/main" id="{1B17419A-4B7F-44FA-988B-5DDF3AB9AF89}"/>
              </a:ext>
            </a:extLst>
          </p:cNvPr>
          <p:cNvPicPr/>
          <p:nvPr/>
        </p:nvPicPr>
        <p:blipFill>
          <a:blip r:embed="rId7"/>
          <a:stretch>
            <a:fillRect/>
          </a:stretch>
        </p:blipFill>
        <p:spPr>
          <a:xfrm>
            <a:off x="3562933" y="2706759"/>
            <a:ext cx="1633538" cy="2092622"/>
          </a:xfrm>
          <a:prstGeom prst="rect">
            <a:avLst/>
          </a:prstGeom>
          <a:noFill/>
          <a:ln w="9525">
            <a:noFill/>
          </a:ln>
        </p:spPr>
      </p:pic>
      <p:graphicFrame>
        <p:nvGraphicFramePr>
          <p:cNvPr id="10" name="Table 9">
            <a:extLst>
              <a:ext uri="{FF2B5EF4-FFF2-40B4-BE49-F238E27FC236}">
                <a16:creationId xmlns:a16="http://schemas.microsoft.com/office/drawing/2014/main" id="{8E2287FA-3F07-4FF0-9E57-55CF255DA8D8}"/>
              </a:ext>
            </a:extLst>
          </p:cNvPr>
          <p:cNvGraphicFramePr/>
          <p:nvPr/>
        </p:nvGraphicFramePr>
        <p:xfrm>
          <a:off x="5306960" y="667918"/>
          <a:ext cx="3621941" cy="4135348"/>
        </p:xfrm>
        <a:graphic>
          <a:graphicData uri="http://schemas.openxmlformats.org/drawingml/2006/table">
            <a:tbl>
              <a:tblPr firstRow="1" bandRow="1">
                <a:tableStyleId>{5C22544A-7EE6-4342-B048-85BDC9FD1C3A}</a:tableStyleId>
              </a:tblPr>
              <a:tblGrid>
                <a:gridCol w="829514">
                  <a:extLst>
                    <a:ext uri="{9D8B030D-6E8A-4147-A177-3AD203B41FA5}">
                      <a16:colId xmlns:a16="http://schemas.microsoft.com/office/drawing/2014/main" val="20000"/>
                    </a:ext>
                  </a:extLst>
                </a:gridCol>
                <a:gridCol w="1597101">
                  <a:extLst>
                    <a:ext uri="{9D8B030D-6E8A-4147-A177-3AD203B41FA5}">
                      <a16:colId xmlns:a16="http://schemas.microsoft.com/office/drawing/2014/main" val="20001"/>
                    </a:ext>
                  </a:extLst>
                </a:gridCol>
                <a:gridCol w="1195326">
                  <a:extLst>
                    <a:ext uri="{9D8B030D-6E8A-4147-A177-3AD203B41FA5}">
                      <a16:colId xmlns:a16="http://schemas.microsoft.com/office/drawing/2014/main" val="20002"/>
                    </a:ext>
                  </a:extLst>
                </a:gridCol>
              </a:tblGrid>
              <a:tr h="276397">
                <a:tc>
                  <a:txBody>
                    <a:bodyPr/>
                    <a:lstStyle/>
                    <a:p>
                      <a:pPr algn="ctr">
                        <a:buNone/>
                      </a:pPr>
                      <a:r>
                        <a:rPr lang="en-US" sz="1400" dirty="0" err="1">
                          <a:solidFill>
                            <a:srgbClr val="FF0000"/>
                          </a:solidFill>
                          <a:latin typeface="Times New Roman" panose="02020603050405020304" pitchFamily="18" charset="0"/>
                          <a:cs typeface="Times New Roman" panose="02020603050405020304" pitchFamily="18" charset="0"/>
                        </a:rPr>
                        <a:t>Bước</a:t>
                      </a:r>
                      <a:endParaRPr lang="en-US" sz="1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buNone/>
                      </a:pPr>
                      <a:r>
                        <a:rPr lang="en-US" sz="1400" dirty="0" err="1">
                          <a:solidFill>
                            <a:srgbClr val="FF0000"/>
                          </a:solidFill>
                          <a:latin typeface="Times New Roman" panose="02020603050405020304" pitchFamily="18" charset="0"/>
                          <a:cs typeface="Times New Roman" panose="02020603050405020304" pitchFamily="18" charset="0"/>
                        </a:rPr>
                        <a:t>Đặc</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điểm</a:t>
                      </a:r>
                      <a:endParaRPr lang="en-US" sz="1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buNone/>
                      </a:pPr>
                      <a:r>
                        <a:rPr lang="en-US" sz="1400" dirty="0" err="1">
                          <a:solidFill>
                            <a:srgbClr val="FF0000"/>
                          </a:solidFill>
                          <a:latin typeface="Times New Roman" panose="02020603050405020304" pitchFamily="18" charset="0"/>
                          <a:cs typeface="Times New Roman" panose="02020603050405020304" pitchFamily="18" charset="0"/>
                        </a:rPr>
                        <a:t>Tên</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động</a:t>
                      </a:r>
                      <a:r>
                        <a:rPr lang="en-US" sz="1400" dirty="0">
                          <a:solidFill>
                            <a:srgbClr val="FF0000"/>
                          </a:solidFill>
                          <a:latin typeface="Times New Roman" panose="02020603050405020304" pitchFamily="18" charset="0"/>
                          <a:cs typeface="Times New Roman" panose="02020603050405020304" pitchFamily="18" charset="0"/>
                        </a:rPr>
                        <a:t> </a:t>
                      </a:r>
                      <a:r>
                        <a:rPr lang="en-US" sz="1400" dirty="0" err="1">
                          <a:solidFill>
                            <a:srgbClr val="FF0000"/>
                          </a:solidFill>
                          <a:latin typeface="Times New Roman" panose="02020603050405020304" pitchFamily="18" charset="0"/>
                          <a:cs typeface="Times New Roman" panose="02020603050405020304" pitchFamily="18" charset="0"/>
                        </a:rPr>
                        <a:t>vật</a:t>
                      </a:r>
                      <a:endParaRPr lang="en-US" sz="14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0"/>
                  </a:ext>
                </a:extLst>
              </a:tr>
              <a:tr h="630807">
                <a:tc>
                  <a:txBody>
                    <a:bodyPr/>
                    <a:lstStyle/>
                    <a:p>
                      <a:pPr>
                        <a:buNone/>
                      </a:pPr>
                      <a:r>
                        <a:rPr lang="en-US" sz="1200" dirty="0" err="1">
                          <a:solidFill>
                            <a:srgbClr val="FF0000"/>
                          </a:solidFill>
                          <a:latin typeface="Times New Roman" panose="02020603050405020304" pitchFamily="18" charset="0"/>
                          <a:cs typeface="Times New Roman" panose="02020603050405020304" pitchFamily="18" charset="0"/>
                        </a:rPr>
                        <a:t>Bước</a:t>
                      </a:r>
                      <a:r>
                        <a:rPr lang="en-US" sz="1200" dirty="0">
                          <a:solidFill>
                            <a:srgbClr val="FF0000"/>
                          </a:solidFill>
                          <a:latin typeface="Times New Roman" panose="02020603050405020304" pitchFamily="18" charset="0"/>
                          <a:cs typeface="Times New Roman" panose="02020603050405020304" pitchFamily="18" charset="0"/>
                        </a:rPr>
                        <a:t> 1</a:t>
                      </a:r>
                    </a:p>
                  </a:txBody>
                  <a:tcPr marL="68580" marR="68580" marT="34290" marB="34290">
                    <a:solidFill>
                      <a:schemeClr val="bg1"/>
                    </a:solidFill>
                  </a:tcPr>
                </a:tc>
                <a:tc>
                  <a:txBody>
                    <a:bodyPr/>
                    <a:lstStyle/>
                    <a:p>
                      <a:pPr>
                        <a:buNone/>
                      </a:pPr>
                      <a:r>
                        <a:rPr lang="en-US" sz="1200" dirty="0"/>
                        <a:t>a........................</a:t>
                      </a:r>
                    </a:p>
                    <a:p>
                      <a:pPr>
                        <a:buNone/>
                      </a:pPr>
                      <a:r>
                        <a:rPr lang="en-US" sz="1200" dirty="0"/>
                        <a:t>b........................</a:t>
                      </a:r>
                    </a:p>
                  </a:txBody>
                  <a:tcPr marL="68580" marR="68580" marT="34290" marB="34290"/>
                </a:tc>
                <a:tc>
                  <a:txBody>
                    <a:bodyPr/>
                    <a:lstStyle/>
                    <a:p>
                      <a:pPr>
                        <a:buNone/>
                      </a:pPr>
                      <a:r>
                        <a:rPr lang="en-US" sz="1200" dirty="0"/>
                        <a:t>...................</a:t>
                      </a:r>
                    </a:p>
                    <a:p>
                      <a:pPr>
                        <a:buNone/>
                      </a:pPr>
                      <a:r>
                        <a:rPr lang="en-US" sz="1200" dirty="0">
                          <a:sym typeface="+mn-ea"/>
                        </a:rPr>
                        <a:t>...................</a:t>
                      </a:r>
                      <a:endParaRPr lang="en-US" sz="1200" dirty="0"/>
                    </a:p>
                    <a:p>
                      <a:pPr>
                        <a:buNone/>
                      </a:pPr>
                      <a:endParaRPr lang="en-US" sz="1200" dirty="0"/>
                    </a:p>
                  </a:txBody>
                  <a:tcPr marL="68580" marR="68580" marT="34290" marB="34290"/>
                </a:tc>
                <a:extLst>
                  <a:ext uri="{0D108BD9-81ED-4DB2-BD59-A6C34878D82A}">
                    <a16:rowId xmlns:a16="http://schemas.microsoft.com/office/drawing/2014/main" val="10001"/>
                  </a:ext>
                </a:extLst>
              </a:tr>
              <a:tr h="713086">
                <a:tc>
                  <a:txBody>
                    <a:bodyPr/>
                    <a:lstStyle/>
                    <a:p>
                      <a:pPr>
                        <a:buNone/>
                      </a:pPr>
                      <a:r>
                        <a:rPr lang="en-US" sz="1200" dirty="0" err="1">
                          <a:solidFill>
                            <a:srgbClr val="FF0000"/>
                          </a:solidFill>
                          <a:latin typeface="Times New Roman" panose="02020603050405020304" pitchFamily="18" charset="0"/>
                          <a:cs typeface="Times New Roman" panose="02020603050405020304" pitchFamily="18" charset="0"/>
                        </a:rPr>
                        <a:t>Bước</a:t>
                      </a:r>
                      <a:r>
                        <a:rPr lang="en-US" sz="1200" dirty="0">
                          <a:solidFill>
                            <a:srgbClr val="FF0000"/>
                          </a:solidFill>
                          <a:latin typeface="Times New Roman" panose="02020603050405020304" pitchFamily="18" charset="0"/>
                          <a:cs typeface="Times New Roman" panose="02020603050405020304" pitchFamily="18" charset="0"/>
                        </a:rPr>
                        <a:t> 2</a:t>
                      </a:r>
                    </a:p>
                  </a:txBody>
                  <a:tcPr marL="68580" marR="68580" marT="34290" marB="34290"/>
                </a:tc>
                <a:tc>
                  <a:txBody>
                    <a:bodyPr/>
                    <a:lstStyle/>
                    <a:p>
                      <a:pPr>
                        <a:buNone/>
                      </a:pPr>
                      <a:r>
                        <a:rPr lang="en-US" sz="1200" dirty="0"/>
                        <a:t>a........................</a:t>
                      </a:r>
                    </a:p>
                    <a:p>
                      <a:pPr>
                        <a:buNone/>
                      </a:pPr>
                      <a:r>
                        <a:rPr lang="en-US" sz="1200" dirty="0"/>
                        <a:t>b........................</a:t>
                      </a:r>
                    </a:p>
                  </a:txBody>
                  <a:tcPr marL="68580" marR="68580" marT="34290" marB="34290"/>
                </a:tc>
                <a:tc>
                  <a:txBody>
                    <a:bodyPr/>
                    <a:lstStyle/>
                    <a:p>
                      <a:pPr>
                        <a:buNone/>
                      </a:pPr>
                      <a:r>
                        <a:rPr lang="en-US" sz="1200" dirty="0">
                          <a:sym typeface="+mn-ea"/>
                        </a:rPr>
                        <a:t>...................</a:t>
                      </a:r>
                      <a:endParaRPr lang="en-US" sz="1200" dirty="0"/>
                    </a:p>
                    <a:p>
                      <a:pPr>
                        <a:buNone/>
                      </a:pPr>
                      <a:r>
                        <a:rPr lang="en-US" sz="1200" dirty="0">
                          <a:sym typeface="+mn-ea"/>
                        </a:rPr>
                        <a:t>...................</a:t>
                      </a:r>
                      <a:endParaRPr lang="en-US" sz="1200" dirty="0"/>
                    </a:p>
                  </a:txBody>
                  <a:tcPr marL="68580" marR="68580" marT="34290" marB="34290"/>
                </a:tc>
                <a:extLst>
                  <a:ext uri="{0D108BD9-81ED-4DB2-BD59-A6C34878D82A}">
                    <a16:rowId xmlns:a16="http://schemas.microsoft.com/office/drawing/2014/main" val="10002"/>
                  </a:ext>
                </a:extLst>
              </a:tr>
              <a:tr h="836505">
                <a:tc>
                  <a:txBody>
                    <a:bodyPr/>
                    <a:lstStyle/>
                    <a:p>
                      <a:pPr>
                        <a:buNone/>
                      </a:pPr>
                      <a:r>
                        <a:rPr lang="en-US" sz="1200" dirty="0" err="1">
                          <a:solidFill>
                            <a:srgbClr val="FF0000"/>
                          </a:solidFill>
                          <a:latin typeface="Times New Roman" panose="02020603050405020304" pitchFamily="18" charset="0"/>
                          <a:cs typeface="Times New Roman" panose="02020603050405020304" pitchFamily="18" charset="0"/>
                        </a:rPr>
                        <a:t>Bước</a:t>
                      </a:r>
                      <a:r>
                        <a:rPr lang="en-US" sz="1200" dirty="0">
                          <a:solidFill>
                            <a:srgbClr val="FF0000"/>
                          </a:solidFill>
                          <a:latin typeface="Times New Roman" panose="02020603050405020304" pitchFamily="18" charset="0"/>
                          <a:cs typeface="Times New Roman" panose="02020603050405020304" pitchFamily="18" charset="0"/>
                        </a:rPr>
                        <a:t> 3</a:t>
                      </a:r>
                    </a:p>
                  </a:txBody>
                  <a:tcPr marL="68580" marR="68580" marT="34290" marB="34290"/>
                </a:tc>
                <a:tc>
                  <a:txBody>
                    <a:bodyPr/>
                    <a:lstStyle/>
                    <a:p>
                      <a:pPr>
                        <a:buNone/>
                      </a:pPr>
                      <a:r>
                        <a:rPr lang="en-US" sz="1200" dirty="0">
                          <a:sym typeface="+mn-ea"/>
                        </a:rPr>
                        <a:t>a........................</a:t>
                      </a:r>
                      <a:endParaRPr lang="en-US" sz="1200" dirty="0"/>
                    </a:p>
                    <a:p>
                      <a:pPr>
                        <a:buNone/>
                      </a:pPr>
                      <a:r>
                        <a:rPr lang="en-US" sz="1200" dirty="0">
                          <a:sym typeface="+mn-ea"/>
                        </a:rPr>
                        <a:t>b........................</a:t>
                      </a:r>
                      <a:endParaRPr lang="en-US" sz="1200" dirty="0"/>
                    </a:p>
                    <a:p>
                      <a:pPr>
                        <a:buNone/>
                      </a:pPr>
                      <a:endParaRPr lang="en-US" sz="1200" dirty="0"/>
                    </a:p>
                  </a:txBody>
                  <a:tcPr marL="68580" marR="68580" marT="34290" marB="34290"/>
                </a:tc>
                <a:tc>
                  <a:txBody>
                    <a:bodyPr/>
                    <a:lstStyle/>
                    <a:p>
                      <a:pPr>
                        <a:buNone/>
                      </a:pPr>
                      <a:r>
                        <a:rPr lang="en-US" sz="1200" dirty="0">
                          <a:sym typeface="+mn-ea"/>
                        </a:rPr>
                        <a:t>...................</a:t>
                      </a:r>
                      <a:endParaRPr lang="en-US" sz="1200" dirty="0"/>
                    </a:p>
                    <a:p>
                      <a:pPr>
                        <a:buNone/>
                      </a:pPr>
                      <a:r>
                        <a:rPr lang="en-US" sz="1200" dirty="0">
                          <a:sym typeface="+mn-ea"/>
                        </a:rPr>
                        <a:t>...................</a:t>
                      </a:r>
                      <a:endParaRPr lang="en-US" sz="1200" dirty="0"/>
                    </a:p>
                    <a:p>
                      <a:pPr>
                        <a:buNone/>
                      </a:pPr>
                      <a:endParaRPr lang="en-US" sz="1200" dirty="0"/>
                    </a:p>
                  </a:txBody>
                  <a:tcPr marL="68580" marR="68580" marT="34290" marB="34290"/>
                </a:tc>
                <a:extLst>
                  <a:ext uri="{0D108BD9-81ED-4DB2-BD59-A6C34878D82A}">
                    <a16:rowId xmlns:a16="http://schemas.microsoft.com/office/drawing/2014/main" val="10003"/>
                  </a:ext>
                </a:extLst>
              </a:tr>
              <a:tr h="836505">
                <a:tc>
                  <a:txBody>
                    <a:bodyPr/>
                    <a:lstStyle/>
                    <a:p>
                      <a:pPr>
                        <a:buNone/>
                      </a:pPr>
                      <a:r>
                        <a:rPr lang="en-US" sz="1200" dirty="0" err="1">
                          <a:solidFill>
                            <a:srgbClr val="FF0000"/>
                          </a:solidFill>
                          <a:latin typeface="Times New Roman" panose="02020603050405020304" pitchFamily="18" charset="0"/>
                          <a:cs typeface="Times New Roman" panose="02020603050405020304" pitchFamily="18" charset="0"/>
                        </a:rPr>
                        <a:t>Bước</a:t>
                      </a:r>
                      <a:r>
                        <a:rPr lang="en-US" sz="1200" dirty="0">
                          <a:solidFill>
                            <a:srgbClr val="FF0000"/>
                          </a:solidFill>
                          <a:latin typeface="Times New Roman" panose="02020603050405020304" pitchFamily="18" charset="0"/>
                          <a:cs typeface="Times New Roman" panose="02020603050405020304" pitchFamily="18" charset="0"/>
                        </a:rPr>
                        <a:t> 4</a:t>
                      </a:r>
                    </a:p>
                  </a:txBody>
                  <a:tcPr marL="68580" marR="68580" marT="34290" marB="34290"/>
                </a:tc>
                <a:tc>
                  <a:txBody>
                    <a:bodyPr/>
                    <a:lstStyle/>
                    <a:p>
                      <a:pPr>
                        <a:buNone/>
                      </a:pPr>
                      <a:r>
                        <a:rPr lang="en-US" sz="1200" dirty="0">
                          <a:sym typeface="+mn-ea"/>
                        </a:rPr>
                        <a:t>a........................</a:t>
                      </a:r>
                      <a:endParaRPr lang="en-US" sz="1200" dirty="0"/>
                    </a:p>
                    <a:p>
                      <a:pPr>
                        <a:buNone/>
                      </a:pPr>
                      <a:r>
                        <a:rPr lang="en-US" sz="1200" dirty="0">
                          <a:sym typeface="+mn-ea"/>
                        </a:rPr>
                        <a:t>b........................</a:t>
                      </a:r>
                      <a:endParaRPr lang="en-US" sz="1200" dirty="0"/>
                    </a:p>
                  </a:txBody>
                  <a:tcPr marL="68580" marR="68580" marT="34290" marB="34290"/>
                </a:tc>
                <a:tc>
                  <a:txBody>
                    <a:bodyPr/>
                    <a:lstStyle/>
                    <a:p>
                      <a:pPr>
                        <a:buNone/>
                      </a:pPr>
                      <a:r>
                        <a:rPr lang="en-US" sz="1200" dirty="0">
                          <a:sym typeface="+mn-ea"/>
                        </a:rPr>
                        <a:t>...................</a:t>
                      </a:r>
                      <a:endParaRPr lang="en-US" sz="1200" dirty="0"/>
                    </a:p>
                    <a:p>
                      <a:pPr>
                        <a:buNone/>
                      </a:pPr>
                      <a:r>
                        <a:rPr lang="en-US" sz="1200" dirty="0">
                          <a:sym typeface="+mn-ea"/>
                        </a:rPr>
                        <a:t>...................</a:t>
                      </a:r>
                      <a:endParaRPr lang="en-US" sz="1200" dirty="0"/>
                    </a:p>
                    <a:p>
                      <a:pPr>
                        <a:buNone/>
                      </a:pPr>
                      <a:endParaRPr lang="en-US" sz="1200" dirty="0"/>
                    </a:p>
                  </a:txBody>
                  <a:tcPr marL="68580" marR="68580" marT="34290" marB="34290"/>
                </a:tc>
                <a:extLst>
                  <a:ext uri="{0D108BD9-81ED-4DB2-BD59-A6C34878D82A}">
                    <a16:rowId xmlns:a16="http://schemas.microsoft.com/office/drawing/2014/main" val="10004"/>
                  </a:ext>
                </a:extLst>
              </a:tr>
              <a:tr h="836505">
                <a:tc>
                  <a:txBody>
                    <a:bodyPr/>
                    <a:lstStyle/>
                    <a:p>
                      <a:pPr>
                        <a:buNone/>
                      </a:pPr>
                      <a:r>
                        <a:rPr lang="en-US" sz="1200" b="1" dirty="0" err="1">
                          <a:solidFill>
                            <a:srgbClr val="FF0000"/>
                          </a:solidFill>
                          <a:latin typeface="Times New Roman" panose="02020603050405020304" pitchFamily="18" charset="0"/>
                          <a:cs typeface="Times New Roman" panose="02020603050405020304" pitchFamily="18" charset="0"/>
                        </a:rPr>
                        <a:t>Bước</a:t>
                      </a:r>
                      <a:r>
                        <a:rPr lang="en-US" sz="1200" b="1" dirty="0">
                          <a:solidFill>
                            <a:srgbClr val="FF0000"/>
                          </a:solidFill>
                          <a:latin typeface="Times New Roman" panose="02020603050405020304" pitchFamily="18" charset="0"/>
                          <a:cs typeface="Times New Roman" panose="02020603050405020304" pitchFamily="18" charset="0"/>
                        </a:rPr>
                        <a:t> 5</a:t>
                      </a:r>
                    </a:p>
                  </a:txBody>
                  <a:tcPr marL="68580" marR="68580" marT="34290" marB="34290"/>
                </a:tc>
                <a:tc>
                  <a:txBody>
                    <a:bodyPr/>
                    <a:lstStyle/>
                    <a:p>
                      <a:pPr>
                        <a:buNone/>
                      </a:pPr>
                      <a:r>
                        <a:rPr lang="en-US" sz="1200" dirty="0">
                          <a:sym typeface="+mn-ea"/>
                        </a:rPr>
                        <a:t>a........................</a:t>
                      </a:r>
                      <a:endParaRPr lang="en-US" sz="1200" dirty="0"/>
                    </a:p>
                    <a:p>
                      <a:pPr>
                        <a:buNone/>
                      </a:pPr>
                      <a:r>
                        <a:rPr lang="en-US" sz="1200" dirty="0">
                          <a:sym typeface="+mn-ea"/>
                        </a:rPr>
                        <a:t>b........................</a:t>
                      </a:r>
                      <a:endParaRPr lang="en-US" sz="1200" dirty="0"/>
                    </a:p>
                    <a:p>
                      <a:pPr>
                        <a:buNone/>
                      </a:pPr>
                      <a:endParaRPr lang="en-US" sz="1200" dirty="0"/>
                    </a:p>
                  </a:txBody>
                  <a:tcPr marL="68580" marR="68580" marT="34290" marB="34290"/>
                </a:tc>
                <a:tc>
                  <a:txBody>
                    <a:bodyPr/>
                    <a:lstStyle/>
                    <a:p>
                      <a:pPr>
                        <a:buNone/>
                      </a:pPr>
                      <a:r>
                        <a:rPr lang="en-US" sz="1200" dirty="0">
                          <a:sym typeface="+mn-ea"/>
                        </a:rPr>
                        <a:t>...................</a:t>
                      </a:r>
                      <a:endParaRPr lang="en-US" sz="1200" dirty="0"/>
                    </a:p>
                    <a:p>
                      <a:pPr>
                        <a:buNone/>
                      </a:pPr>
                      <a:r>
                        <a:rPr lang="en-US" sz="1200" dirty="0">
                          <a:sym typeface="+mn-ea"/>
                        </a:rPr>
                        <a:t>...................</a:t>
                      </a:r>
                      <a:endParaRPr lang="en-US" sz="1200" dirty="0"/>
                    </a:p>
                    <a:p>
                      <a:pPr>
                        <a:buNone/>
                      </a:pPr>
                      <a:endParaRPr lang="en-US" sz="1200" dirty="0"/>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54525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771FF8-8DEE-40D3-84A3-496D48BF689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
        <p:nvSpPr>
          <p:cNvPr id="3" name="Text Box 4">
            <a:extLst>
              <a:ext uri="{FF2B5EF4-FFF2-40B4-BE49-F238E27FC236}">
                <a16:creationId xmlns:a16="http://schemas.microsoft.com/office/drawing/2014/main" id="{1B8F5D4E-9715-4955-9A2D-94C7AAFEC607}"/>
              </a:ext>
            </a:extLst>
          </p:cNvPr>
          <p:cNvSpPr txBox="1"/>
          <p:nvPr/>
        </p:nvSpPr>
        <p:spPr>
          <a:xfrm>
            <a:off x="97632" y="15240"/>
            <a:ext cx="7595255" cy="1061829"/>
          </a:xfrm>
          <a:prstGeom prst="rect">
            <a:avLst/>
          </a:prstGeom>
          <a:noFill/>
        </p:spPr>
        <p:txBody>
          <a:bodyPr wrap="square" rtlCol="0" anchor="t">
            <a:spAutoFit/>
          </a:bodyPr>
          <a:lstStyle/>
          <a:p>
            <a:r>
              <a:rPr lang="en-US" sz="2100" dirty="0"/>
              <a:t> </a:t>
            </a:r>
            <a:r>
              <a:rPr lang="en-US" sz="2100" b="1" i="1" u="sng" dirty="0" err="1">
                <a:solidFill>
                  <a:srgbClr val="FF0000"/>
                </a:solidFill>
                <a:latin typeface="Times New Roman" panose="02020603050405020304" pitchFamily="18" charset="0"/>
                <a:cs typeface="Times New Roman" panose="02020603050405020304" pitchFamily="18" charset="0"/>
              </a:rPr>
              <a:t>Bài</a:t>
            </a:r>
            <a:r>
              <a:rPr lang="en-US" sz="2100" b="1" i="1" u="sng" dirty="0">
                <a:solidFill>
                  <a:srgbClr val="FF0000"/>
                </a:solidFill>
                <a:latin typeface="Times New Roman" panose="02020603050405020304" pitchFamily="18" charset="0"/>
                <a:cs typeface="Times New Roman" panose="02020603050405020304" pitchFamily="18" charset="0"/>
              </a:rPr>
              <a:t> 3</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Xây</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dựng</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khoá</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lưỡng</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phân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phân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loại</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các</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loài</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động</a:t>
            </a:r>
            <a:r>
              <a:rPr lang="en-US" sz="2100" b="1" i="1" dirty="0">
                <a:latin typeface="Times New Roman" panose="02020603050405020304" pitchFamily="18" charset="0"/>
                <a:cs typeface="Times New Roman" panose="02020603050405020304" pitchFamily="18" charset="0"/>
              </a:rPr>
              <a:t> </a:t>
            </a:r>
          </a:p>
          <a:p>
            <a:r>
              <a:rPr lang="en-US" sz="2100" b="1" i="1" dirty="0" err="1">
                <a:latin typeface="Times New Roman" panose="02020603050405020304" pitchFamily="18" charset="0"/>
                <a:cs typeface="Times New Roman" panose="02020603050405020304" pitchFamily="18" charset="0"/>
              </a:rPr>
              <a:t>vật</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sau</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rắn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cá</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sấu</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rùa</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nhện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kiến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dơi</a:t>
            </a:r>
            <a:r>
              <a:rPr lang="en-US" sz="2100" b="1" i="1" dirty="0">
                <a:latin typeface="Times New Roman" panose="02020603050405020304" pitchFamily="18" charset="0"/>
                <a:cs typeface="Times New Roman" panose="02020603050405020304" pitchFamily="18" charset="0"/>
              </a:rPr>
              <a:t>.</a:t>
            </a:r>
          </a:p>
          <a:p>
            <a:endParaRPr lang="en-US" sz="21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393FFC3-BAD7-430C-A958-12CBDB188383}"/>
              </a:ext>
            </a:extLst>
          </p:cNvPr>
          <p:cNvPicPr/>
          <p:nvPr/>
        </p:nvPicPr>
        <p:blipFill>
          <a:blip r:embed="rId2"/>
          <a:stretch>
            <a:fillRect/>
          </a:stretch>
        </p:blipFill>
        <p:spPr>
          <a:xfrm>
            <a:off x="173356" y="777240"/>
            <a:ext cx="1377148" cy="1661159"/>
          </a:xfrm>
          <a:prstGeom prst="rect">
            <a:avLst/>
          </a:prstGeom>
          <a:noFill/>
          <a:ln w="9525">
            <a:noFill/>
          </a:ln>
        </p:spPr>
      </p:pic>
      <p:pic>
        <p:nvPicPr>
          <p:cNvPr id="5" name="Picture 4">
            <a:extLst>
              <a:ext uri="{FF2B5EF4-FFF2-40B4-BE49-F238E27FC236}">
                <a16:creationId xmlns:a16="http://schemas.microsoft.com/office/drawing/2014/main" id="{C285C2FC-95F3-4D95-9676-0343BB1A387C}"/>
              </a:ext>
            </a:extLst>
          </p:cNvPr>
          <p:cNvPicPr/>
          <p:nvPr/>
        </p:nvPicPr>
        <p:blipFill>
          <a:blip r:embed="rId3"/>
          <a:stretch>
            <a:fillRect/>
          </a:stretch>
        </p:blipFill>
        <p:spPr>
          <a:xfrm>
            <a:off x="1626228" y="770097"/>
            <a:ext cx="1285937" cy="1661159"/>
          </a:xfrm>
          <a:prstGeom prst="rect">
            <a:avLst/>
          </a:prstGeom>
          <a:noFill/>
          <a:ln w="9525">
            <a:noFill/>
          </a:ln>
        </p:spPr>
      </p:pic>
      <p:pic>
        <p:nvPicPr>
          <p:cNvPr id="6" name="Picture 5">
            <a:extLst>
              <a:ext uri="{FF2B5EF4-FFF2-40B4-BE49-F238E27FC236}">
                <a16:creationId xmlns:a16="http://schemas.microsoft.com/office/drawing/2014/main" id="{B6E68FF3-2C59-42E3-8F68-F3837F6BF204}"/>
              </a:ext>
            </a:extLst>
          </p:cNvPr>
          <p:cNvPicPr/>
          <p:nvPr/>
        </p:nvPicPr>
        <p:blipFill>
          <a:blip r:embed="rId4"/>
          <a:stretch>
            <a:fillRect/>
          </a:stretch>
        </p:blipFill>
        <p:spPr>
          <a:xfrm>
            <a:off x="2991802" y="778898"/>
            <a:ext cx="1285937" cy="1659501"/>
          </a:xfrm>
          <a:prstGeom prst="rect">
            <a:avLst/>
          </a:prstGeom>
          <a:noFill/>
          <a:ln w="9525">
            <a:noFill/>
          </a:ln>
        </p:spPr>
      </p:pic>
      <p:pic>
        <p:nvPicPr>
          <p:cNvPr id="7" name="Picture 6">
            <a:extLst>
              <a:ext uri="{FF2B5EF4-FFF2-40B4-BE49-F238E27FC236}">
                <a16:creationId xmlns:a16="http://schemas.microsoft.com/office/drawing/2014/main" id="{C179B9E7-4695-48F9-8848-9782E0146614}"/>
              </a:ext>
            </a:extLst>
          </p:cNvPr>
          <p:cNvPicPr/>
          <p:nvPr/>
        </p:nvPicPr>
        <p:blipFill>
          <a:blip r:embed="rId5"/>
          <a:stretch>
            <a:fillRect/>
          </a:stretch>
        </p:blipFill>
        <p:spPr>
          <a:xfrm>
            <a:off x="218082" y="2705101"/>
            <a:ext cx="1287696" cy="2092622"/>
          </a:xfrm>
          <a:prstGeom prst="rect">
            <a:avLst/>
          </a:prstGeom>
          <a:noFill/>
          <a:ln w="9525">
            <a:noFill/>
          </a:ln>
        </p:spPr>
      </p:pic>
      <p:pic>
        <p:nvPicPr>
          <p:cNvPr id="8" name="Picture 7">
            <a:extLst>
              <a:ext uri="{FF2B5EF4-FFF2-40B4-BE49-F238E27FC236}">
                <a16:creationId xmlns:a16="http://schemas.microsoft.com/office/drawing/2014/main" id="{8BE48938-EC74-489A-9528-C7064E6E1CA4}"/>
              </a:ext>
            </a:extLst>
          </p:cNvPr>
          <p:cNvPicPr/>
          <p:nvPr/>
        </p:nvPicPr>
        <p:blipFill>
          <a:blip r:embed="rId6"/>
          <a:stretch>
            <a:fillRect/>
          </a:stretch>
        </p:blipFill>
        <p:spPr>
          <a:xfrm>
            <a:off x="1626228" y="2705101"/>
            <a:ext cx="1285937" cy="2092622"/>
          </a:xfrm>
          <a:prstGeom prst="rect">
            <a:avLst/>
          </a:prstGeom>
          <a:noFill/>
          <a:ln w="9525">
            <a:noFill/>
          </a:ln>
        </p:spPr>
      </p:pic>
      <p:pic>
        <p:nvPicPr>
          <p:cNvPr id="9" name="Picture 8">
            <a:extLst>
              <a:ext uri="{FF2B5EF4-FFF2-40B4-BE49-F238E27FC236}">
                <a16:creationId xmlns:a16="http://schemas.microsoft.com/office/drawing/2014/main" id="{1B17419A-4B7F-44FA-988B-5DDF3AB9AF89}"/>
              </a:ext>
            </a:extLst>
          </p:cNvPr>
          <p:cNvPicPr/>
          <p:nvPr/>
        </p:nvPicPr>
        <p:blipFill>
          <a:blip r:embed="rId7"/>
          <a:stretch>
            <a:fillRect/>
          </a:stretch>
        </p:blipFill>
        <p:spPr>
          <a:xfrm>
            <a:off x="3032615" y="2705101"/>
            <a:ext cx="1285937" cy="2092622"/>
          </a:xfrm>
          <a:prstGeom prst="rect">
            <a:avLst/>
          </a:prstGeom>
          <a:noFill/>
          <a:ln w="9525">
            <a:noFill/>
          </a:ln>
        </p:spPr>
      </p:pic>
      <p:graphicFrame>
        <p:nvGraphicFramePr>
          <p:cNvPr id="10" name="Table 9">
            <a:extLst>
              <a:ext uri="{FF2B5EF4-FFF2-40B4-BE49-F238E27FC236}">
                <a16:creationId xmlns:a16="http://schemas.microsoft.com/office/drawing/2014/main" id="{29C7BEE5-80E4-47CB-95B4-1A90B42DCEBA}"/>
              </a:ext>
            </a:extLst>
          </p:cNvPr>
          <p:cNvGraphicFramePr/>
          <p:nvPr/>
        </p:nvGraphicFramePr>
        <p:xfrm>
          <a:off x="4353463" y="762146"/>
          <a:ext cx="4146233" cy="4238625"/>
        </p:xfrm>
        <a:graphic>
          <a:graphicData uri="http://schemas.openxmlformats.org/drawingml/2006/table">
            <a:tbl>
              <a:tblPr firstRow="1" bandRow="1">
                <a:tableStyleId>{5C22544A-7EE6-4342-B048-85BDC9FD1C3A}</a:tableStyleId>
              </a:tblPr>
              <a:tblGrid>
                <a:gridCol w="896779">
                  <a:extLst>
                    <a:ext uri="{9D8B030D-6E8A-4147-A177-3AD203B41FA5}">
                      <a16:colId xmlns:a16="http://schemas.microsoft.com/office/drawing/2014/main" val="20000"/>
                    </a:ext>
                  </a:extLst>
                </a:gridCol>
                <a:gridCol w="1834515">
                  <a:extLst>
                    <a:ext uri="{9D8B030D-6E8A-4147-A177-3AD203B41FA5}">
                      <a16:colId xmlns:a16="http://schemas.microsoft.com/office/drawing/2014/main" val="20001"/>
                    </a:ext>
                  </a:extLst>
                </a:gridCol>
                <a:gridCol w="1414939">
                  <a:extLst>
                    <a:ext uri="{9D8B030D-6E8A-4147-A177-3AD203B41FA5}">
                      <a16:colId xmlns:a16="http://schemas.microsoft.com/office/drawing/2014/main" val="20002"/>
                    </a:ext>
                  </a:extLst>
                </a:gridCol>
              </a:tblGrid>
              <a:tr h="465348">
                <a:tc>
                  <a:txBody>
                    <a:bodyPr/>
                    <a:lstStyle/>
                    <a:p>
                      <a:pPr algn="ctr">
                        <a:buNone/>
                      </a:pPr>
                      <a:r>
                        <a:rPr lang="en-US" sz="1500" b="1" i="1" dirty="0" err="1">
                          <a:latin typeface="Times New Roman" panose="02020603050405020304" pitchFamily="18" charset="0"/>
                          <a:cs typeface="Times New Roman" panose="02020603050405020304" pitchFamily="18" charset="0"/>
                        </a:rPr>
                        <a:t>Bước</a:t>
                      </a:r>
                      <a:endParaRPr lang="en-US" sz="1500" b="1" i="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buNone/>
                      </a:pPr>
                      <a:r>
                        <a:rPr lang="en-US" sz="1500" b="1" i="1" dirty="0" err="1">
                          <a:latin typeface="Times New Roman" panose="02020603050405020304" pitchFamily="18" charset="0"/>
                          <a:cs typeface="Times New Roman" panose="02020603050405020304" pitchFamily="18" charset="0"/>
                        </a:rPr>
                        <a:t>Đặc</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điểm</a:t>
                      </a:r>
                      <a:endParaRPr lang="en-US" sz="1500" b="1" i="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buNone/>
                      </a:pPr>
                      <a:r>
                        <a:rPr lang="en-US" sz="1500" b="1" i="1" dirty="0" err="1">
                          <a:latin typeface="Times New Roman" panose="02020603050405020304" pitchFamily="18" charset="0"/>
                          <a:cs typeface="Times New Roman" panose="02020603050405020304" pitchFamily="18" charset="0"/>
                        </a:rPr>
                        <a:t>Tên</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động</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vật</a:t>
                      </a:r>
                      <a:endParaRPr lang="en-US" sz="1500" b="1" i="1"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0"/>
                  </a:ext>
                </a:extLst>
              </a:tr>
              <a:tr h="623005">
                <a:tc>
                  <a:txBody>
                    <a:bodyPr/>
                    <a:lstStyle/>
                    <a:p>
                      <a:pPr>
                        <a:buNone/>
                      </a:pPr>
                      <a:r>
                        <a:rPr lang="en-US" sz="1500" b="1" i="1">
                          <a:latin typeface="Times New Roman" panose="02020603050405020304" pitchFamily="18" charset="0"/>
                          <a:cs typeface="Times New Roman" panose="02020603050405020304" pitchFamily="18" charset="0"/>
                        </a:rPr>
                        <a:t>Bước 1</a:t>
                      </a:r>
                    </a:p>
                  </a:txBody>
                  <a:tcPr marL="68580" marR="68580" marT="34290" marB="34290"/>
                </a:tc>
                <a:tc>
                  <a:txBody>
                    <a:bodyPr/>
                    <a:lstStyle/>
                    <a:p>
                      <a:pPr>
                        <a:buNone/>
                      </a:pPr>
                      <a:r>
                        <a:rPr lang="en-US" sz="1500" b="1" i="1" dirty="0">
                          <a:latin typeface="Times New Roman" panose="02020603050405020304" pitchFamily="18" charset="0"/>
                          <a:cs typeface="Times New Roman" panose="02020603050405020304" pitchFamily="18" charset="0"/>
                        </a:rPr>
                        <a:t>a. </a:t>
                      </a:r>
                      <a:r>
                        <a:rPr lang="en-US" sz="1500" b="1" i="1" dirty="0" err="1">
                          <a:latin typeface="Times New Roman" panose="02020603050405020304" pitchFamily="18" charset="0"/>
                          <a:cs typeface="Times New Roman" panose="02020603050405020304" pitchFamily="18" charset="0"/>
                        </a:rPr>
                        <a:t>Có</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chân</a:t>
                      </a:r>
                      <a:endParaRPr lang="en-US" sz="1500" b="1" i="1" dirty="0">
                        <a:latin typeface="Times New Roman" panose="02020603050405020304" pitchFamily="18" charset="0"/>
                        <a:cs typeface="Times New Roman" panose="02020603050405020304" pitchFamily="18" charset="0"/>
                      </a:endParaRPr>
                    </a:p>
                    <a:p>
                      <a:pPr>
                        <a:buNone/>
                      </a:pPr>
                      <a:r>
                        <a:rPr lang="en-US" sz="1500" b="1" i="1" dirty="0">
                          <a:latin typeface="Times New Roman" panose="02020603050405020304" pitchFamily="18" charset="0"/>
                          <a:cs typeface="Times New Roman" panose="02020603050405020304" pitchFamily="18" charset="0"/>
                        </a:rPr>
                        <a:t>b. </a:t>
                      </a:r>
                      <a:r>
                        <a:rPr lang="en-US" sz="1500" b="1" i="1" dirty="0" err="1">
                          <a:latin typeface="Times New Roman" panose="02020603050405020304" pitchFamily="18" charset="0"/>
                          <a:cs typeface="Times New Roman" panose="02020603050405020304" pitchFamily="18" charset="0"/>
                        </a:rPr>
                        <a:t>Không</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có</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chân</a:t>
                      </a:r>
                      <a:r>
                        <a:rPr lang="en-US" sz="1500" b="1" i="1" dirty="0">
                          <a:latin typeface="Times New Roman" panose="02020603050405020304" pitchFamily="18" charset="0"/>
                          <a:cs typeface="Times New Roman" panose="02020603050405020304" pitchFamily="18" charset="0"/>
                        </a:rPr>
                        <a:t>.</a:t>
                      </a:r>
                    </a:p>
                  </a:txBody>
                  <a:tcPr marL="68580" marR="68580" marT="34290" marB="34290"/>
                </a:tc>
                <a:tc>
                  <a:txBody>
                    <a:bodyPr/>
                    <a:lstStyle/>
                    <a:p>
                      <a:pPr>
                        <a:buNone/>
                      </a:pPr>
                      <a:r>
                        <a:rPr lang="en-US" sz="1500" b="1" i="1" dirty="0" err="1">
                          <a:latin typeface="Times New Roman" panose="02020603050405020304" pitchFamily="18" charset="0"/>
                          <a:cs typeface="Times New Roman" panose="02020603050405020304" pitchFamily="18" charset="0"/>
                        </a:rPr>
                        <a:t>Đi</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tới</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bước</a:t>
                      </a:r>
                      <a:r>
                        <a:rPr lang="en-US" sz="1500" b="1" i="1" dirty="0">
                          <a:latin typeface="Times New Roman" panose="02020603050405020304" pitchFamily="18" charset="0"/>
                          <a:cs typeface="Times New Roman" panose="02020603050405020304" pitchFamily="18" charset="0"/>
                        </a:rPr>
                        <a:t> 2.</a:t>
                      </a:r>
                    </a:p>
                    <a:p>
                      <a:pPr>
                        <a:buNone/>
                      </a:pPr>
                      <a:r>
                        <a:rPr lang="en-US" sz="1500" b="1" i="1" dirty="0" err="1">
                          <a:latin typeface="Times New Roman" panose="02020603050405020304" pitchFamily="18" charset="0"/>
                          <a:cs typeface="Times New Roman" panose="02020603050405020304" pitchFamily="18" charset="0"/>
                          <a:sym typeface="+mn-ea"/>
                        </a:rPr>
                        <a:t>Rắn</a:t>
                      </a:r>
                      <a:endParaRPr lang="en-US" sz="1500" b="1" i="1"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692069">
                <a:tc>
                  <a:txBody>
                    <a:bodyPr/>
                    <a:lstStyle/>
                    <a:p>
                      <a:pPr>
                        <a:buNone/>
                      </a:pPr>
                      <a:r>
                        <a:rPr lang="en-US" sz="1500" b="1" i="1" dirty="0" err="1">
                          <a:latin typeface="Times New Roman" panose="02020603050405020304" pitchFamily="18" charset="0"/>
                          <a:cs typeface="Times New Roman" panose="02020603050405020304" pitchFamily="18" charset="0"/>
                        </a:rPr>
                        <a:t>Bước</a:t>
                      </a:r>
                      <a:r>
                        <a:rPr lang="en-US" sz="1500" b="1" i="1" dirty="0">
                          <a:latin typeface="Times New Roman" panose="02020603050405020304" pitchFamily="18" charset="0"/>
                          <a:cs typeface="Times New Roman" panose="02020603050405020304" pitchFamily="18" charset="0"/>
                        </a:rPr>
                        <a:t> 2</a:t>
                      </a:r>
                    </a:p>
                  </a:txBody>
                  <a:tcPr marL="68580" marR="68580" marT="34290" marB="34290"/>
                </a:tc>
                <a:tc>
                  <a:txBody>
                    <a:bodyPr/>
                    <a:lstStyle/>
                    <a:p>
                      <a:pPr>
                        <a:buNone/>
                      </a:pPr>
                      <a:r>
                        <a:rPr lang="en-US" sz="1500" b="1" i="1" dirty="0">
                          <a:latin typeface="Times New Roman" panose="02020603050405020304" pitchFamily="18" charset="0"/>
                          <a:cs typeface="Times New Roman" panose="02020603050405020304" pitchFamily="18" charset="0"/>
                        </a:rPr>
                        <a:t>a. </a:t>
                      </a:r>
                      <a:r>
                        <a:rPr lang="en-US" sz="1500" b="1" i="1" dirty="0" err="1">
                          <a:latin typeface="Times New Roman" panose="02020603050405020304" pitchFamily="18" charset="0"/>
                          <a:cs typeface="Times New Roman" panose="02020603050405020304" pitchFamily="18" charset="0"/>
                        </a:rPr>
                        <a:t>Có</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thể</a:t>
                      </a:r>
                      <a:r>
                        <a:rPr lang="en-US" sz="1500" b="1" i="1" dirty="0">
                          <a:latin typeface="Times New Roman" panose="02020603050405020304" pitchFamily="18" charset="0"/>
                          <a:cs typeface="Times New Roman" panose="02020603050405020304" pitchFamily="18" charset="0"/>
                        </a:rPr>
                        <a:t> bay</a:t>
                      </a:r>
                    </a:p>
                    <a:p>
                      <a:pPr>
                        <a:buNone/>
                      </a:pPr>
                      <a:r>
                        <a:rPr lang="en-US" sz="1500" b="1" i="1" dirty="0">
                          <a:latin typeface="Times New Roman" panose="02020603050405020304" pitchFamily="18" charset="0"/>
                          <a:cs typeface="Times New Roman" panose="02020603050405020304" pitchFamily="18" charset="0"/>
                        </a:rPr>
                        <a:t>b. </a:t>
                      </a:r>
                      <a:r>
                        <a:rPr lang="en-US" sz="1500" b="1" i="1" dirty="0" err="1">
                          <a:latin typeface="Times New Roman" panose="02020603050405020304" pitchFamily="18" charset="0"/>
                          <a:cs typeface="Times New Roman" panose="02020603050405020304" pitchFamily="18" charset="0"/>
                        </a:rPr>
                        <a:t>Không</a:t>
                      </a:r>
                      <a:r>
                        <a:rPr lang="en-US" sz="1500" b="1" i="1" dirty="0">
                          <a:latin typeface="Times New Roman" panose="02020603050405020304" pitchFamily="18" charset="0"/>
                          <a:cs typeface="Times New Roman" panose="02020603050405020304" pitchFamily="18" charset="0"/>
                        </a:rPr>
                        <a:t> </a:t>
                      </a:r>
                      <a:r>
                        <a:rPr lang="en-US" sz="1500" b="1" i="1" dirty="0" err="1">
                          <a:latin typeface="Times New Roman" panose="02020603050405020304" pitchFamily="18" charset="0"/>
                          <a:cs typeface="Times New Roman" panose="02020603050405020304" pitchFamily="18" charset="0"/>
                        </a:rPr>
                        <a:t>thể</a:t>
                      </a:r>
                      <a:r>
                        <a:rPr lang="en-US" sz="1500" b="1" i="1" dirty="0">
                          <a:latin typeface="Times New Roman" panose="02020603050405020304" pitchFamily="18" charset="0"/>
                          <a:cs typeface="Times New Roman" panose="02020603050405020304" pitchFamily="18" charset="0"/>
                        </a:rPr>
                        <a:t> bay</a:t>
                      </a:r>
                    </a:p>
                  </a:txBody>
                  <a:tcPr marL="68580" marR="68580" marT="34290" marB="34290"/>
                </a:tc>
                <a:tc>
                  <a:txBody>
                    <a:bodyPr/>
                    <a:lstStyle/>
                    <a:p>
                      <a:pPr>
                        <a:buNone/>
                      </a:pPr>
                      <a:r>
                        <a:rPr lang="en-US" sz="1500" b="1" i="1" dirty="0" err="1">
                          <a:latin typeface="Times New Roman" panose="02020603050405020304" pitchFamily="18" charset="0"/>
                          <a:cs typeface="Times New Roman" panose="02020603050405020304" pitchFamily="18" charset="0"/>
                          <a:sym typeface="+mn-ea"/>
                        </a:rPr>
                        <a:t>Dơi</a:t>
                      </a:r>
                      <a:r>
                        <a:rPr lang="en-US" sz="1500" b="1" i="1" dirty="0">
                          <a:latin typeface="Times New Roman" panose="02020603050405020304" pitchFamily="18" charset="0"/>
                          <a:cs typeface="Times New Roman" panose="02020603050405020304" pitchFamily="18" charset="0"/>
                          <a:sym typeface="+mn-ea"/>
                        </a:rPr>
                        <a:t>.</a:t>
                      </a:r>
                      <a:endParaRPr lang="en-US" sz="1500" b="1" i="1" dirty="0">
                        <a:latin typeface="Times New Roman" panose="02020603050405020304" pitchFamily="18" charset="0"/>
                        <a:cs typeface="Times New Roman" panose="02020603050405020304" pitchFamily="18" charset="0"/>
                      </a:endParaRPr>
                    </a:p>
                    <a:p>
                      <a:pPr>
                        <a:buNone/>
                      </a:pPr>
                      <a:r>
                        <a:rPr lang="en-US" sz="1500" b="1" i="1" dirty="0" err="1">
                          <a:latin typeface="Times New Roman" panose="02020603050405020304" pitchFamily="18" charset="0"/>
                          <a:cs typeface="Times New Roman" panose="02020603050405020304" pitchFamily="18" charset="0"/>
                          <a:sym typeface="+mn-ea"/>
                        </a:rPr>
                        <a:t>Đi</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tới</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bước</a:t>
                      </a:r>
                      <a:r>
                        <a:rPr lang="en-US" sz="1500" b="1" i="1" dirty="0">
                          <a:latin typeface="Times New Roman" panose="02020603050405020304" pitchFamily="18" charset="0"/>
                          <a:cs typeface="Times New Roman" panose="02020603050405020304" pitchFamily="18" charset="0"/>
                          <a:sym typeface="+mn-ea"/>
                        </a:rPr>
                        <a:t> 3</a:t>
                      </a:r>
                    </a:p>
                  </a:txBody>
                  <a:tcPr marL="68580" marR="68580" marT="34290" marB="34290"/>
                </a:tc>
                <a:extLst>
                  <a:ext uri="{0D108BD9-81ED-4DB2-BD59-A6C34878D82A}">
                    <a16:rowId xmlns:a16="http://schemas.microsoft.com/office/drawing/2014/main" val="10002"/>
                  </a:ext>
                </a:extLst>
              </a:tr>
              <a:tr h="817813">
                <a:tc>
                  <a:txBody>
                    <a:bodyPr/>
                    <a:lstStyle/>
                    <a:p>
                      <a:pPr>
                        <a:buNone/>
                      </a:pPr>
                      <a:r>
                        <a:rPr lang="en-US" sz="1500" b="1" i="1">
                          <a:latin typeface="Times New Roman" panose="02020603050405020304" pitchFamily="18" charset="0"/>
                          <a:cs typeface="Times New Roman" panose="02020603050405020304" pitchFamily="18" charset="0"/>
                        </a:rPr>
                        <a:t>Bước 3</a:t>
                      </a:r>
                    </a:p>
                  </a:txBody>
                  <a:tcPr marL="68580" marR="68580" marT="34290" marB="34290"/>
                </a:tc>
                <a:tc>
                  <a:txBody>
                    <a:bodyPr/>
                    <a:lstStyle/>
                    <a:p>
                      <a:pPr>
                        <a:buNone/>
                      </a:pPr>
                      <a:r>
                        <a:rPr lang="en-US" sz="1500" b="1" i="1" dirty="0">
                          <a:latin typeface="Times New Roman" panose="02020603050405020304" pitchFamily="18" charset="0"/>
                          <a:cs typeface="Times New Roman" panose="02020603050405020304" pitchFamily="18" charset="0"/>
                          <a:sym typeface="+mn-ea"/>
                        </a:rPr>
                        <a:t>a. </a:t>
                      </a:r>
                      <a:r>
                        <a:rPr lang="en-US" sz="1500" b="1" i="1" dirty="0" err="1">
                          <a:latin typeface="Times New Roman" panose="02020603050405020304" pitchFamily="18" charset="0"/>
                          <a:cs typeface="Times New Roman" panose="02020603050405020304" pitchFamily="18" charset="0"/>
                          <a:sym typeface="+mn-ea"/>
                        </a:rPr>
                        <a:t>Có</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mai</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cứng</a:t>
                      </a:r>
                      <a:r>
                        <a:rPr lang="en-US" sz="1500" b="1" i="1" dirty="0">
                          <a:latin typeface="Times New Roman" panose="02020603050405020304" pitchFamily="18" charset="0"/>
                          <a:cs typeface="Times New Roman" panose="02020603050405020304" pitchFamily="18" charset="0"/>
                          <a:sym typeface="+mn-ea"/>
                        </a:rPr>
                        <a:t>.</a:t>
                      </a:r>
                    </a:p>
                    <a:p>
                      <a:pPr>
                        <a:buNone/>
                      </a:pPr>
                      <a:r>
                        <a:rPr lang="en-US" sz="1500" b="1" i="1" dirty="0">
                          <a:latin typeface="Times New Roman" panose="02020603050405020304" pitchFamily="18" charset="0"/>
                          <a:cs typeface="Times New Roman" panose="02020603050405020304" pitchFamily="18" charset="0"/>
                          <a:sym typeface="+mn-ea"/>
                        </a:rPr>
                        <a:t>b. </a:t>
                      </a:r>
                      <a:r>
                        <a:rPr lang="en-US" sz="1500" b="1" i="1" dirty="0" err="1">
                          <a:latin typeface="Times New Roman" panose="02020603050405020304" pitchFamily="18" charset="0"/>
                          <a:cs typeface="Times New Roman" panose="02020603050405020304" pitchFamily="18" charset="0"/>
                          <a:sym typeface="+mn-ea"/>
                        </a:rPr>
                        <a:t>Không</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có</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mai</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cứng</a:t>
                      </a:r>
                      <a:endParaRPr lang="en-US" sz="1500" b="1" i="1" dirty="0">
                        <a:latin typeface="Times New Roman" panose="02020603050405020304" pitchFamily="18" charset="0"/>
                        <a:cs typeface="Times New Roman" panose="02020603050405020304" pitchFamily="18" charset="0"/>
                        <a:sym typeface="+mn-ea"/>
                      </a:endParaRPr>
                    </a:p>
                  </a:txBody>
                  <a:tcPr marL="68580" marR="68580" marT="34290" marB="34290"/>
                </a:tc>
                <a:tc>
                  <a:txBody>
                    <a:bodyPr/>
                    <a:lstStyle/>
                    <a:p>
                      <a:pPr>
                        <a:buNone/>
                      </a:pPr>
                      <a:r>
                        <a:rPr lang="en-US" sz="1500" b="1" i="1" dirty="0" err="1">
                          <a:latin typeface="Times New Roman" panose="02020603050405020304" pitchFamily="18" charset="0"/>
                          <a:cs typeface="Times New Roman" panose="02020603050405020304" pitchFamily="18" charset="0"/>
                          <a:sym typeface="+mn-ea"/>
                        </a:rPr>
                        <a:t>Rùa</a:t>
                      </a:r>
                      <a:endParaRPr lang="en-US" sz="1500" b="1" i="1" dirty="0">
                        <a:latin typeface="Times New Roman" panose="02020603050405020304" pitchFamily="18" charset="0"/>
                        <a:cs typeface="Times New Roman" panose="02020603050405020304" pitchFamily="18" charset="0"/>
                      </a:endParaRPr>
                    </a:p>
                    <a:p>
                      <a:pPr>
                        <a:buNone/>
                      </a:pPr>
                      <a:r>
                        <a:rPr lang="en-US" sz="1500" b="1" i="1" dirty="0" err="1">
                          <a:latin typeface="Times New Roman" panose="02020603050405020304" pitchFamily="18" charset="0"/>
                          <a:cs typeface="Times New Roman" panose="02020603050405020304" pitchFamily="18" charset="0"/>
                          <a:sym typeface="+mn-ea"/>
                        </a:rPr>
                        <a:t>Đi</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tới</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bước</a:t>
                      </a:r>
                      <a:r>
                        <a:rPr lang="en-US" sz="1500" b="1" i="1" dirty="0">
                          <a:latin typeface="Times New Roman" panose="02020603050405020304" pitchFamily="18" charset="0"/>
                          <a:cs typeface="Times New Roman" panose="02020603050405020304" pitchFamily="18" charset="0"/>
                          <a:sym typeface="+mn-ea"/>
                        </a:rPr>
                        <a:t> 4</a:t>
                      </a:r>
                    </a:p>
                  </a:txBody>
                  <a:tcPr marL="68580" marR="68580" marT="34290" marB="34290"/>
                </a:tc>
                <a:extLst>
                  <a:ext uri="{0D108BD9-81ED-4DB2-BD59-A6C34878D82A}">
                    <a16:rowId xmlns:a16="http://schemas.microsoft.com/office/drawing/2014/main" val="10003"/>
                  </a:ext>
                </a:extLst>
              </a:tr>
              <a:tr h="630626">
                <a:tc>
                  <a:txBody>
                    <a:bodyPr/>
                    <a:lstStyle/>
                    <a:p>
                      <a:pPr>
                        <a:buNone/>
                      </a:pPr>
                      <a:r>
                        <a:rPr lang="en-US" sz="1500" b="1" i="1">
                          <a:latin typeface="Times New Roman" panose="02020603050405020304" pitchFamily="18" charset="0"/>
                          <a:cs typeface="Times New Roman" panose="02020603050405020304" pitchFamily="18" charset="0"/>
                        </a:rPr>
                        <a:t>Bước 4</a:t>
                      </a:r>
                    </a:p>
                  </a:txBody>
                  <a:tcPr marL="68580" marR="68580" marT="34290" marB="34290"/>
                </a:tc>
                <a:tc>
                  <a:txBody>
                    <a:bodyPr/>
                    <a:lstStyle/>
                    <a:p>
                      <a:pPr>
                        <a:buNone/>
                      </a:pPr>
                      <a:r>
                        <a:rPr lang="en-US" sz="1500" b="1" i="1" dirty="0">
                          <a:latin typeface="Times New Roman" panose="02020603050405020304" pitchFamily="18" charset="0"/>
                          <a:cs typeface="Times New Roman" panose="02020603050405020304" pitchFamily="18" charset="0"/>
                          <a:sym typeface="+mn-ea"/>
                        </a:rPr>
                        <a:t>a. </a:t>
                      </a:r>
                      <a:r>
                        <a:rPr lang="en-US" sz="1500" b="1" i="1" dirty="0" err="1">
                          <a:latin typeface="Times New Roman" panose="02020603050405020304" pitchFamily="18" charset="0"/>
                          <a:cs typeface="Times New Roman" panose="02020603050405020304" pitchFamily="18" charset="0"/>
                          <a:sym typeface="+mn-ea"/>
                        </a:rPr>
                        <a:t>Có</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thể</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bơi</a:t>
                      </a:r>
                      <a:r>
                        <a:rPr lang="en-US" sz="1500" b="1" i="1" dirty="0">
                          <a:latin typeface="Times New Roman" panose="02020603050405020304" pitchFamily="18" charset="0"/>
                          <a:cs typeface="Times New Roman" panose="02020603050405020304" pitchFamily="18" charset="0"/>
                          <a:sym typeface="+mn-ea"/>
                        </a:rPr>
                        <a:t>.</a:t>
                      </a:r>
                    </a:p>
                    <a:p>
                      <a:pPr>
                        <a:buNone/>
                      </a:pPr>
                      <a:r>
                        <a:rPr lang="en-US" sz="1500" b="1" i="1" dirty="0">
                          <a:latin typeface="Times New Roman" panose="02020603050405020304" pitchFamily="18" charset="0"/>
                          <a:cs typeface="Times New Roman" panose="02020603050405020304" pitchFamily="18" charset="0"/>
                          <a:sym typeface="+mn-ea"/>
                        </a:rPr>
                        <a:t>b. </a:t>
                      </a:r>
                      <a:r>
                        <a:rPr lang="en-US" sz="1500" b="1" i="1" dirty="0" err="1">
                          <a:latin typeface="Times New Roman" panose="02020603050405020304" pitchFamily="18" charset="0"/>
                          <a:cs typeface="Times New Roman" panose="02020603050405020304" pitchFamily="18" charset="0"/>
                          <a:sym typeface="+mn-ea"/>
                        </a:rPr>
                        <a:t>Không</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thể</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bơi</a:t>
                      </a:r>
                      <a:r>
                        <a:rPr lang="en-US" sz="1500" b="1" i="1" dirty="0">
                          <a:latin typeface="Times New Roman" panose="02020603050405020304" pitchFamily="18" charset="0"/>
                          <a:cs typeface="Times New Roman" panose="02020603050405020304" pitchFamily="18" charset="0"/>
                          <a:sym typeface="+mn-ea"/>
                        </a:rPr>
                        <a:t>.</a:t>
                      </a:r>
                    </a:p>
                  </a:txBody>
                  <a:tcPr marL="68580" marR="68580" marT="34290" marB="34290"/>
                </a:tc>
                <a:tc>
                  <a:txBody>
                    <a:bodyPr/>
                    <a:lstStyle/>
                    <a:p>
                      <a:pPr>
                        <a:buNone/>
                      </a:pPr>
                      <a:r>
                        <a:rPr lang="en-US" sz="1500" b="1" i="1" dirty="0" err="1">
                          <a:latin typeface="Times New Roman" panose="02020603050405020304" pitchFamily="18" charset="0"/>
                          <a:cs typeface="Times New Roman" panose="02020603050405020304" pitchFamily="18" charset="0"/>
                          <a:sym typeface="+mn-ea"/>
                        </a:rPr>
                        <a:t>Cá</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sấu</a:t>
                      </a:r>
                      <a:endParaRPr lang="en-US" sz="1500" b="1" i="1" dirty="0">
                        <a:latin typeface="Times New Roman" panose="02020603050405020304" pitchFamily="18" charset="0"/>
                        <a:cs typeface="Times New Roman" panose="02020603050405020304" pitchFamily="18" charset="0"/>
                      </a:endParaRPr>
                    </a:p>
                    <a:p>
                      <a:pPr>
                        <a:buNone/>
                      </a:pPr>
                      <a:r>
                        <a:rPr lang="en-US" sz="1500" b="1" i="1" dirty="0" err="1">
                          <a:latin typeface="Times New Roman" panose="02020603050405020304" pitchFamily="18" charset="0"/>
                          <a:cs typeface="Times New Roman" panose="02020603050405020304" pitchFamily="18" charset="0"/>
                          <a:sym typeface="+mn-ea"/>
                        </a:rPr>
                        <a:t>Đi</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tới</a:t>
                      </a:r>
                      <a:r>
                        <a:rPr lang="en-US" sz="1500" b="1" i="1" dirty="0">
                          <a:latin typeface="Times New Roman" panose="02020603050405020304" pitchFamily="18" charset="0"/>
                          <a:cs typeface="Times New Roman" panose="02020603050405020304" pitchFamily="18" charset="0"/>
                          <a:sym typeface="+mn-ea"/>
                        </a:rPr>
                        <a:t> </a:t>
                      </a:r>
                      <a:r>
                        <a:rPr lang="en-US" sz="1500" b="1" i="1" dirty="0" err="1">
                          <a:latin typeface="Times New Roman" panose="02020603050405020304" pitchFamily="18" charset="0"/>
                          <a:cs typeface="Times New Roman" panose="02020603050405020304" pitchFamily="18" charset="0"/>
                          <a:sym typeface="+mn-ea"/>
                        </a:rPr>
                        <a:t>bước</a:t>
                      </a:r>
                      <a:r>
                        <a:rPr lang="en-US" sz="1500" b="1" i="1" dirty="0">
                          <a:latin typeface="Times New Roman" panose="02020603050405020304" pitchFamily="18" charset="0"/>
                          <a:cs typeface="Times New Roman" panose="02020603050405020304" pitchFamily="18" charset="0"/>
                          <a:sym typeface="+mn-ea"/>
                        </a:rPr>
                        <a:t> 5</a:t>
                      </a:r>
                    </a:p>
                  </a:txBody>
                  <a:tcPr marL="68580" marR="68580" marT="34290" marB="34290"/>
                </a:tc>
                <a:extLst>
                  <a:ext uri="{0D108BD9-81ED-4DB2-BD59-A6C34878D82A}">
                    <a16:rowId xmlns:a16="http://schemas.microsoft.com/office/drawing/2014/main" val="10004"/>
                  </a:ext>
                </a:extLst>
              </a:tr>
              <a:tr h="1009764">
                <a:tc>
                  <a:txBody>
                    <a:bodyPr/>
                    <a:lstStyle/>
                    <a:p>
                      <a:pPr>
                        <a:buNone/>
                      </a:pPr>
                      <a:r>
                        <a:rPr lang="en-US" sz="1500" b="1" i="1">
                          <a:latin typeface="Times New Roman" panose="02020603050405020304" pitchFamily="18" charset="0"/>
                          <a:cs typeface="Times New Roman" panose="02020603050405020304" pitchFamily="18" charset="0"/>
                        </a:rPr>
                        <a:t>Bước 5</a:t>
                      </a:r>
                    </a:p>
                  </a:txBody>
                  <a:tcPr marL="68580" marR="68580" marT="34290" marB="34290"/>
                </a:tc>
                <a:tc>
                  <a:txBody>
                    <a:bodyPr/>
                    <a:lstStyle/>
                    <a:p>
                      <a:pPr>
                        <a:buNone/>
                      </a:pPr>
                      <a:r>
                        <a:rPr lang="en-US" sz="1500" b="1" i="1" dirty="0">
                          <a:latin typeface="Times New Roman" panose="02020603050405020304" pitchFamily="18" charset="0"/>
                          <a:cs typeface="Times New Roman" panose="02020603050405020304" pitchFamily="18" charset="0"/>
                          <a:sym typeface="+mn-ea"/>
                        </a:rPr>
                        <a:t>a .</a:t>
                      </a:r>
                      <a:r>
                        <a:rPr lang="en-US" sz="1500" b="1" i="1" dirty="0" err="1">
                          <a:latin typeface="Times New Roman" panose="02020603050405020304" pitchFamily="18" charset="0"/>
                          <a:cs typeface="Times New Roman" panose="02020603050405020304" pitchFamily="18" charset="0"/>
                          <a:sym typeface="+mn-ea"/>
                        </a:rPr>
                        <a:t>Có</a:t>
                      </a:r>
                      <a:r>
                        <a:rPr lang="en-US" sz="1500" b="1" i="1" dirty="0">
                          <a:latin typeface="Times New Roman" panose="02020603050405020304" pitchFamily="18" charset="0"/>
                          <a:cs typeface="Times New Roman" panose="02020603050405020304" pitchFamily="18" charset="0"/>
                          <a:sym typeface="+mn-ea"/>
                        </a:rPr>
                        <a:t> 8 </a:t>
                      </a:r>
                      <a:r>
                        <a:rPr lang="en-US" sz="1500" b="1" i="1" dirty="0" err="1">
                          <a:latin typeface="Times New Roman" panose="02020603050405020304" pitchFamily="18" charset="0"/>
                          <a:cs typeface="Times New Roman" panose="02020603050405020304" pitchFamily="18" charset="0"/>
                          <a:sym typeface="+mn-ea"/>
                        </a:rPr>
                        <a:t>chân</a:t>
                      </a:r>
                      <a:r>
                        <a:rPr lang="en-US" sz="1500" b="1" i="1" dirty="0">
                          <a:latin typeface="Times New Roman" panose="02020603050405020304" pitchFamily="18" charset="0"/>
                          <a:cs typeface="Times New Roman" panose="02020603050405020304" pitchFamily="18" charset="0"/>
                          <a:sym typeface="+mn-ea"/>
                        </a:rPr>
                        <a:t>.</a:t>
                      </a:r>
                    </a:p>
                    <a:p>
                      <a:pPr>
                        <a:buNone/>
                      </a:pPr>
                      <a:r>
                        <a:rPr lang="en-US" sz="1500" b="1" i="1" dirty="0">
                          <a:latin typeface="Times New Roman" panose="02020603050405020304" pitchFamily="18" charset="0"/>
                          <a:cs typeface="Times New Roman" panose="02020603050405020304" pitchFamily="18" charset="0"/>
                          <a:sym typeface="+mn-ea"/>
                        </a:rPr>
                        <a:t>b. </a:t>
                      </a:r>
                      <a:r>
                        <a:rPr lang="en-US" sz="1500" b="1" i="1" dirty="0" err="1">
                          <a:latin typeface="Times New Roman" panose="02020603050405020304" pitchFamily="18" charset="0"/>
                          <a:cs typeface="Times New Roman" panose="02020603050405020304" pitchFamily="18" charset="0"/>
                          <a:sym typeface="+mn-ea"/>
                        </a:rPr>
                        <a:t>Có</a:t>
                      </a:r>
                      <a:r>
                        <a:rPr lang="en-US" sz="1500" b="1" i="1" dirty="0">
                          <a:latin typeface="Times New Roman" panose="02020603050405020304" pitchFamily="18" charset="0"/>
                          <a:cs typeface="Times New Roman" panose="02020603050405020304" pitchFamily="18" charset="0"/>
                          <a:sym typeface="+mn-ea"/>
                        </a:rPr>
                        <a:t> 6 </a:t>
                      </a:r>
                      <a:r>
                        <a:rPr lang="en-US" sz="1500" b="1" i="1" dirty="0" err="1">
                          <a:latin typeface="Times New Roman" panose="02020603050405020304" pitchFamily="18" charset="0"/>
                          <a:cs typeface="Times New Roman" panose="02020603050405020304" pitchFamily="18" charset="0"/>
                          <a:sym typeface="+mn-ea"/>
                        </a:rPr>
                        <a:t>chân</a:t>
                      </a:r>
                      <a:r>
                        <a:rPr lang="en-US" sz="1500" b="1" i="1" dirty="0">
                          <a:latin typeface="Times New Roman" panose="02020603050405020304" pitchFamily="18" charset="0"/>
                          <a:cs typeface="Times New Roman" panose="02020603050405020304" pitchFamily="18" charset="0"/>
                          <a:sym typeface="+mn-ea"/>
                        </a:rPr>
                        <a:t>.</a:t>
                      </a:r>
                      <a:endParaRPr lang="en-US" sz="1500" b="1" i="1" dirty="0">
                        <a:latin typeface="Times New Roman" panose="02020603050405020304" pitchFamily="18" charset="0"/>
                        <a:cs typeface="Times New Roman" panose="02020603050405020304" pitchFamily="18" charset="0"/>
                      </a:endParaRPr>
                    </a:p>
                    <a:p>
                      <a:pPr>
                        <a:buNone/>
                      </a:pPr>
                      <a:endParaRPr lang="en-US" sz="1500" b="1" i="1" dirty="0">
                        <a:latin typeface="Times New Roman" panose="02020603050405020304" pitchFamily="18" charset="0"/>
                        <a:cs typeface="Times New Roman" panose="02020603050405020304" pitchFamily="18" charset="0"/>
                      </a:endParaRPr>
                    </a:p>
                  </a:txBody>
                  <a:tcPr marL="68580" marR="68580" marT="34290" marB="34290"/>
                </a:tc>
                <a:tc>
                  <a:txBody>
                    <a:bodyPr/>
                    <a:lstStyle/>
                    <a:p>
                      <a:pPr>
                        <a:buNone/>
                      </a:pPr>
                      <a:r>
                        <a:rPr lang="en-US" sz="1500" b="1" i="1" dirty="0" err="1">
                          <a:latin typeface="Times New Roman" panose="02020603050405020304" pitchFamily="18" charset="0"/>
                          <a:cs typeface="Times New Roman" panose="02020603050405020304" pitchFamily="18" charset="0"/>
                          <a:sym typeface="+mn-ea"/>
                        </a:rPr>
                        <a:t>Nhện</a:t>
                      </a:r>
                      <a:endParaRPr lang="en-US" sz="1500" b="1" i="1" dirty="0">
                        <a:latin typeface="Times New Roman" panose="02020603050405020304" pitchFamily="18" charset="0"/>
                        <a:cs typeface="Times New Roman" panose="02020603050405020304" pitchFamily="18" charset="0"/>
                        <a:sym typeface="+mn-ea"/>
                      </a:endParaRPr>
                    </a:p>
                    <a:p>
                      <a:pPr>
                        <a:buNone/>
                      </a:pPr>
                      <a:r>
                        <a:rPr lang="en-US" sz="1500" b="1" i="1" dirty="0" err="1">
                          <a:latin typeface="Times New Roman" panose="02020603050405020304" pitchFamily="18" charset="0"/>
                          <a:cs typeface="Times New Roman" panose="02020603050405020304" pitchFamily="18" charset="0"/>
                          <a:sym typeface="+mn-ea"/>
                        </a:rPr>
                        <a:t>Kiến</a:t>
                      </a:r>
                      <a:endParaRPr lang="en-US" sz="1500" b="1" i="1" dirty="0">
                        <a:latin typeface="Times New Roman" panose="02020603050405020304" pitchFamily="18" charset="0"/>
                        <a:cs typeface="Times New Roman" panose="02020603050405020304" pitchFamily="18" charset="0"/>
                        <a:sym typeface="+mn-ea"/>
                      </a:endParaRPr>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6720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326634" y="65449"/>
            <a:ext cx="4793079" cy="403280"/>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Rắn, cá sấu, rùa, nhện, kiến, dơi</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a:spLocks noChangeArrowheads="1"/>
          </p:cNvSpPr>
          <p:nvPr/>
        </p:nvSpPr>
        <p:spPr bwMode="auto">
          <a:xfrm>
            <a:off x="1827371" y="861536"/>
            <a:ext cx="1557338" cy="322898"/>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a:solidFill>
                  <a:srgbClr val="000000"/>
                </a:solidFill>
                <a:latin typeface="Tahoma" panose="020B0604030504040204" pitchFamily="34" charset="0"/>
                <a:ea typeface="Tahoma" panose="020B0604030504040204" pitchFamily="34" charset="0"/>
                <a:cs typeface="Tahoma" panose="020B0604030504040204" pitchFamily="34" charset="0"/>
              </a:rPr>
              <a:t>Có chân</a:t>
            </a:r>
            <a:endParaRPr lang="en-US" altLang="en-US" sz="1500">
              <a:latin typeface="Tahoma" panose="020B0604030504040204" pitchFamily="34" charset="0"/>
              <a:ea typeface="Tahoma" panose="020B0604030504040204" pitchFamily="34" charset="0"/>
              <a:cs typeface="Tahoma" panose="020B0604030504040204" pitchFamily="34" charset="0"/>
            </a:endParaRPr>
          </a:p>
        </p:txBody>
      </p:sp>
      <p:sp>
        <p:nvSpPr>
          <p:cNvPr id="10" name="Rectangle 10"/>
          <p:cNvSpPr>
            <a:spLocks noChangeArrowheads="1"/>
          </p:cNvSpPr>
          <p:nvPr/>
        </p:nvSpPr>
        <p:spPr bwMode="auto">
          <a:xfrm>
            <a:off x="5763102" y="875348"/>
            <a:ext cx="2011204" cy="47958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dirty="0" err="1">
                <a:solidFill>
                  <a:srgbClr val="000000"/>
                </a:solidFill>
                <a:latin typeface="Tahoma" panose="020B0604030504040204" pitchFamily="34" charset="0"/>
                <a:ea typeface="Tahoma" panose="020B0604030504040204" pitchFamily="34" charset="0"/>
                <a:cs typeface="Tahoma" panose="020B0604030504040204" pitchFamily="34" charset="0"/>
              </a:rPr>
              <a:t>Không có chân</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19" name="Rectangle 23"/>
          <p:cNvSpPr>
            <a:spLocks noChangeArrowheads="1"/>
          </p:cNvSpPr>
          <p:nvPr/>
        </p:nvSpPr>
        <p:spPr bwMode="auto">
          <a:xfrm>
            <a:off x="910590" y="1461612"/>
            <a:ext cx="1512570" cy="444341"/>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a:solidFill>
                  <a:srgbClr val="000000"/>
                </a:solidFill>
                <a:latin typeface="Tahoma" panose="020B0604030504040204" pitchFamily="34" charset="0"/>
                <a:ea typeface="Tahoma" panose="020B0604030504040204" pitchFamily="34" charset="0"/>
                <a:cs typeface="Tahoma" panose="020B0604030504040204" pitchFamily="34" charset="0"/>
              </a:rPr>
              <a:t>Có thể bay</a:t>
            </a:r>
            <a:endParaRPr lang="en-US" altLang="en-US" sz="1500">
              <a:latin typeface="Tahoma" panose="020B0604030504040204" pitchFamily="34" charset="0"/>
              <a:ea typeface="Tahoma" panose="020B0604030504040204" pitchFamily="34" charset="0"/>
              <a:cs typeface="Tahoma" panose="020B0604030504040204" pitchFamily="34" charset="0"/>
            </a:endParaRPr>
          </a:p>
        </p:txBody>
      </p:sp>
      <p:sp>
        <p:nvSpPr>
          <p:cNvPr id="20" name="Rectangle 24"/>
          <p:cNvSpPr>
            <a:spLocks noChangeArrowheads="1"/>
          </p:cNvSpPr>
          <p:nvPr/>
        </p:nvSpPr>
        <p:spPr bwMode="auto">
          <a:xfrm>
            <a:off x="2102644" y="2212182"/>
            <a:ext cx="1450181" cy="48339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a:solidFill>
                  <a:srgbClr val="000000"/>
                </a:solidFill>
                <a:latin typeface="Tahoma" panose="020B0604030504040204" pitchFamily="34" charset="0"/>
                <a:ea typeface="Tahoma" panose="020B0604030504040204" pitchFamily="34" charset="0"/>
                <a:cs typeface="Tahoma" panose="020B0604030504040204" pitchFamily="34" charset="0"/>
              </a:rPr>
              <a:t>Có mai cứng</a:t>
            </a:r>
          </a:p>
        </p:txBody>
      </p:sp>
      <p:sp>
        <p:nvSpPr>
          <p:cNvPr id="21" name="Rectangle 25"/>
          <p:cNvSpPr>
            <a:spLocks noChangeArrowheads="1"/>
          </p:cNvSpPr>
          <p:nvPr/>
        </p:nvSpPr>
        <p:spPr bwMode="auto">
          <a:xfrm>
            <a:off x="2689384" y="1468279"/>
            <a:ext cx="1923574" cy="448628"/>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dirty="0" err="1">
                <a:solidFill>
                  <a:srgbClr val="000000"/>
                </a:solidFill>
                <a:latin typeface="Tahoma" panose="020B0604030504040204" pitchFamily="34" charset="0"/>
                <a:ea typeface="Tahoma" panose="020B0604030504040204" pitchFamily="34" charset="0"/>
                <a:cs typeface="Tahoma" panose="020B0604030504040204" pitchFamily="34" charset="0"/>
              </a:rPr>
              <a:t>Không thể bay</a:t>
            </a:r>
            <a:endParaRPr lang="en-US" altLang="en-US" sz="1500" dirty="0">
              <a:latin typeface="Tahoma" panose="020B0604030504040204" pitchFamily="34" charset="0"/>
              <a:ea typeface="Tahoma" panose="020B0604030504040204" pitchFamily="34" charset="0"/>
              <a:cs typeface="Tahoma" panose="020B0604030504040204" pitchFamily="34" charset="0"/>
            </a:endParaRPr>
          </a:p>
        </p:txBody>
      </p:sp>
      <p:sp>
        <p:nvSpPr>
          <p:cNvPr id="22" name="Rectangle 26"/>
          <p:cNvSpPr>
            <a:spLocks noChangeArrowheads="1"/>
          </p:cNvSpPr>
          <p:nvPr/>
        </p:nvSpPr>
        <p:spPr bwMode="auto">
          <a:xfrm>
            <a:off x="3944779" y="2235042"/>
            <a:ext cx="2193131" cy="47577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dirty="0">
                <a:latin typeface="Tahoma" panose="020B0604030504040204" pitchFamily="34" charset="0"/>
                <a:ea typeface="Tahoma" panose="020B0604030504040204" pitchFamily="34" charset="0"/>
                <a:cs typeface="Tahoma" panose="020B0604030504040204" pitchFamily="34" charset="0"/>
              </a:rPr>
              <a:t>Không có mai cứng</a:t>
            </a:r>
          </a:p>
        </p:txBody>
      </p:sp>
      <p:cxnSp>
        <p:nvCxnSpPr>
          <p:cNvPr id="23" name="Straight Arrow Connector 22"/>
          <p:cNvCxnSpPr/>
          <p:nvPr/>
        </p:nvCxnSpPr>
        <p:spPr>
          <a:xfrm>
            <a:off x="1632311" y="1965648"/>
            <a:ext cx="0" cy="275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070132" y="3418837"/>
            <a:ext cx="0" cy="2750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849904" y="1354931"/>
            <a:ext cx="3334" cy="3286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673668" y="2750344"/>
            <a:ext cx="15716" cy="35147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2727484" y="479584"/>
            <a:ext cx="4135755" cy="389096"/>
            <a:chOff x="3539635" y="1956364"/>
            <a:chExt cx="5514655" cy="974758"/>
          </a:xfrm>
        </p:grpSpPr>
        <p:cxnSp>
          <p:nvCxnSpPr>
            <p:cNvPr id="6" name="Straight Connector 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632109" y="1131094"/>
            <a:ext cx="2185035" cy="326708"/>
            <a:chOff x="3539635" y="1956364"/>
            <a:chExt cx="5514655" cy="974758"/>
          </a:xfrm>
        </p:grpSpPr>
        <p:cxnSp>
          <p:nvCxnSpPr>
            <p:cNvPr id="86" name="Straight Connector 85"/>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2689384" y="1925003"/>
            <a:ext cx="2386013" cy="294799"/>
            <a:chOff x="3539635" y="1956364"/>
            <a:chExt cx="5514655" cy="974758"/>
          </a:xfrm>
        </p:grpSpPr>
        <p:cxnSp>
          <p:nvCxnSpPr>
            <p:cNvPr id="91" name="Straight Connector 90"/>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pic>
        <p:nvPicPr>
          <p:cNvPr id="100" name="Picture 99"/>
          <p:cNvPicPr/>
          <p:nvPr/>
        </p:nvPicPr>
        <p:blipFill>
          <a:blip r:embed="rId2"/>
          <a:stretch>
            <a:fillRect/>
          </a:stretch>
        </p:blipFill>
        <p:spPr>
          <a:xfrm>
            <a:off x="6320314" y="1680686"/>
            <a:ext cx="1065848" cy="554355"/>
          </a:xfrm>
          <a:prstGeom prst="rect">
            <a:avLst/>
          </a:prstGeom>
          <a:noFill/>
          <a:ln w="9525">
            <a:noFill/>
          </a:ln>
        </p:spPr>
      </p:pic>
      <p:pic>
        <p:nvPicPr>
          <p:cNvPr id="105" name="Picture 104"/>
          <p:cNvPicPr/>
          <p:nvPr/>
        </p:nvPicPr>
        <p:blipFill>
          <a:blip r:embed="rId3"/>
          <a:stretch>
            <a:fillRect/>
          </a:stretch>
        </p:blipFill>
        <p:spPr>
          <a:xfrm>
            <a:off x="993934" y="2267903"/>
            <a:ext cx="1007269" cy="776764"/>
          </a:xfrm>
          <a:prstGeom prst="rect">
            <a:avLst/>
          </a:prstGeom>
          <a:noFill/>
          <a:ln w="9525">
            <a:noFill/>
          </a:ln>
        </p:spPr>
      </p:pic>
      <p:pic>
        <p:nvPicPr>
          <p:cNvPr id="102" name="Picture 101"/>
          <p:cNvPicPr/>
          <p:nvPr/>
        </p:nvPicPr>
        <p:blipFill>
          <a:blip r:embed="rId4"/>
          <a:stretch>
            <a:fillRect/>
          </a:stretch>
        </p:blipFill>
        <p:spPr>
          <a:xfrm>
            <a:off x="2174557" y="3214687"/>
            <a:ext cx="1023938" cy="808673"/>
          </a:xfrm>
          <a:prstGeom prst="rect">
            <a:avLst/>
          </a:prstGeom>
          <a:noFill/>
          <a:ln w="9525">
            <a:noFill/>
          </a:ln>
        </p:spPr>
      </p:pic>
      <p:grpSp>
        <p:nvGrpSpPr>
          <p:cNvPr id="11" name="Group 10"/>
          <p:cNvGrpSpPr/>
          <p:nvPr/>
        </p:nvGrpSpPr>
        <p:grpSpPr>
          <a:xfrm>
            <a:off x="4077652" y="2733675"/>
            <a:ext cx="2067878" cy="295275"/>
            <a:chOff x="3539635" y="1956364"/>
            <a:chExt cx="5514655" cy="974758"/>
          </a:xfrm>
        </p:grpSpPr>
        <p:cxnSp>
          <p:nvCxnSpPr>
            <p:cNvPr id="12" name="Straight Connector 11"/>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6" name="Rectangle 24"/>
          <p:cNvSpPr>
            <a:spLocks noChangeArrowheads="1"/>
          </p:cNvSpPr>
          <p:nvPr/>
        </p:nvSpPr>
        <p:spPr bwMode="auto">
          <a:xfrm>
            <a:off x="3552825" y="3023711"/>
            <a:ext cx="1295400" cy="321945"/>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a:solidFill>
                  <a:srgbClr val="000000"/>
                </a:solidFill>
                <a:latin typeface="Tahoma" panose="020B0604030504040204" pitchFamily="34" charset="0"/>
                <a:ea typeface="Tahoma" panose="020B0604030504040204" pitchFamily="34" charset="0"/>
                <a:cs typeface="Tahoma" panose="020B0604030504040204" pitchFamily="34" charset="0"/>
              </a:rPr>
              <a:t>Có thể bơi</a:t>
            </a:r>
          </a:p>
        </p:txBody>
      </p:sp>
      <p:pic>
        <p:nvPicPr>
          <p:cNvPr id="101" name="Picture 100"/>
          <p:cNvPicPr/>
          <p:nvPr/>
        </p:nvPicPr>
        <p:blipFill>
          <a:blip r:embed="rId5"/>
          <a:stretch>
            <a:fillRect/>
          </a:stretch>
        </p:blipFill>
        <p:spPr>
          <a:xfrm>
            <a:off x="3609023" y="3693795"/>
            <a:ext cx="938689" cy="580549"/>
          </a:xfrm>
          <a:prstGeom prst="rect">
            <a:avLst/>
          </a:prstGeom>
          <a:noFill/>
          <a:ln w="9525">
            <a:noFill/>
          </a:ln>
        </p:spPr>
      </p:pic>
      <p:sp>
        <p:nvSpPr>
          <p:cNvPr id="17" name="Rectangle 24"/>
          <p:cNvSpPr>
            <a:spLocks noChangeArrowheads="1"/>
          </p:cNvSpPr>
          <p:nvPr/>
        </p:nvSpPr>
        <p:spPr bwMode="auto">
          <a:xfrm>
            <a:off x="5306378" y="3028951"/>
            <a:ext cx="1692116" cy="316706"/>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a:solidFill>
                  <a:srgbClr val="000000"/>
                </a:solidFill>
                <a:latin typeface="Tahoma" panose="020B0604030504040204" pitchFamily="34" charset="0"/>
                <a:ea typeface="Tahoma" panose="020B0604030504040204" pitchFamily="34" charset="0"/>
                <a:cs typeface="Tahoma" panose="020B0604030504040204" pitchFamily="34" charset="0"/>
              </a:rPr>
              <a:t>Không thể bơi</a:t>
            </a:r>
          </a:p>
        </p:txBody>
      </p:sp>
      <p:grpSp>
        <p:nvGrpSpPr>
          <p:cNvPr id="18" name="Group 17"/>
          <p:cNvGrpSpPr/>
          <p:nvPr/>
        </p:nvGrpSpPr>
        <p:grpSpPr>
          <a:xfrm>
            <a:off x="5154454" y="3315653"/>
            <a:ext cx="2067878" cy="401955"/>
            <a:chOff x="3539635" y="1956364"/>
            <a:chExt cx="5514655" cy="974758"/>
          </a:xfrm>
        </p:grpSpPr>
        <p:cxnSp>
          <p:nvCxnSpPr>
            <p:cNvPr id="27" name="Straight Connector 26"/>
            <p:cNvCxnSpPr/>
            <p:nvPr/>
          </p:nvCxnSpPr>
          <p:spPr>
            <a:xfrm>
              <a:off x="3539635" y="2438400"/>
              <a:ext cx="551465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041066" y="242324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539635" y="2449088"/>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00704" y="1956364"/>
              <a:ext cx="0" cy="48203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3" name="Rectangle 24"/>
          <p:cNvSpPr>
            <a:spLocks noChangeArrowheads="1"/>
          </p:cNvSpPr>
          <p:nvPr/>
        </p:nvSpPr>
        <p:spPr bwMode="auto">
          <a:xfrm>
            <a:off x="4842510" y="3717608"/>
            <a:ext cx="1295400" cy="329565"/>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a:solidFill>
                  <a:srgbClr val="000000"/>
                </a:solidFill>
                <a:latin typeface="Tahoma" panose="020B0604030504040204" pitchFamily="34" charset="0"/>
                <a:ea typeface="Tahoma" panose="020B0604030504040204" pitchFamily="34" charset="0"/>
                <a:cs typeface="Tahoma" panose="020B0604030504040204" pitchFamily="34" charset="0"/>
              </a:rPr>
              <a:t>Có 8 chân</a:t>
            </a:r>
          </a:p>
        </p:txBody>
      </p:sp>
      <p:sp>
        <p:nvSpPr>
          <p:cNvPr id="34" name="Rectangle 24"/>
          <p:cNvSpPr>
            <a:spLocks noChangeArrowheads="1"/>
          </p:cNvSpPr>
          <p:nvPr/>
        </p:nvSpPr>
        <p:spPr bwMode="auto">
          <a:xfrm>
            <a:off x="6569869" y="3707130"/>
            <a:ext cx="1295400" cy="289084"/>
          </a:xfrm>
          <a:prstGeom prst="rect">
            <a:avLst/>
          </a:prstGeom>
          <a:solidFill>
            <a:srgbClr val="FFFFFF"/>
          </a:solidFill>
          <a:ln w="19050">
            <a:solidFill>
              <a:srgbClr val="002060"/>
            </a:solidFill>
            <a:miter lim="800000"/>
          </a:ln>
        </p:spPr>
        <p:txBody>
          <a:bodyPr vert="horz" wrap="square" lIns="68580" tIns="34290" rIns="68580" bIns="34290" numCol="1" anchor="ctr" anchorCtr="0" compatLnSpc="1"/>
          <a:lstStyle/>
          <a:p>
            <a:pPr algn="ctr" defTabSz="685800" eaLnBrk="0" fontAlgn="base" hangingPunct="0">
              <a:spcBef>
                <a:spcPct val="0"/>
              </a:spcBef>
              <a:spcAft>
                <a:spcPct val="0"/>
              </a:spcAft>
            </a:pPr>
            <a:r>
              <a:rPr lang="en-US" altLang="en-US" sz="1500" b="1">
                <a:solidFill>
                  <a:srgbClr val="000000"/>
                </a:solidFill>
                <a:latin typeface="Tahoma" panose="020B0604030504040204" pitchFamily="34" charset="0"/>
                <a:ea typeface="Tahoma" panose="020B0604030504040204" pitchFamily="34" charset="0"/>
                <a:cs typeface="Tahoma" panose="020B0604030504040204" pitchFamily="34" charset="0"/>
              </a:rPr>
              <a:t>Có 6 chân</a:t>
            </a:r>
          </a:p>
        </p:txBody>
      </p:sp>
      <p:cxnSp>
        <p:nvCxnSpPr>
          <p:cNvPr id="35" name="Straight Arrow Connector 34"/>
          <p:cNvCxnSpPr/>
          <p:nvPr/>
        </p:nvCxnSpPr>
        <p:spPr>
          <a:xfrm>
            <a:off x="5163503" y="4058602"/>
            <a:ext cx="0" cy="3324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230428" y="3996214"/>
            <a:ext cx="8096" cy="2895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3" name="Picture 102"/>
          <p:cNvPicPr/>
          <p:nvPr/>
        </p:nvPicPr>
        <p:blipFill>
          <a:blip r:embed="rId6"/>
          <a:stretch>
            <a:fillRect/>
          </a:stretch>
        </p:blipFill>
        <p:spPr>
          <a:xfrm>
            <a:off x="4931569" y="4391026"/>
            <a:ext cx="1117759" cy="655796"/>
          </a:xfrm>
          <a:prstGeom prst="rect">
            <a:avLst/>
          </a:prstGeom>
          <a:noFill/>
          <a:ln w="9525">
            <a:noFill/>
          </a:ln>
        </p:spPr>
      </p:pic>
      <p:pic>
        <p:nvPicPr>
          <p:cNvPr id="104" name="Picture 103"/>
          <p:cNvPicPr/>
          <p:nvPr/>
        </p:nvPicPr>
        <p:blipFill>
          <a:blip r:embed="rId7"/>
          <a:stretch>
            <a:fillRect/>
          </a:stretch>
        </p:blipFill>
        <p:spPr>
          <a:xfrm>
            <a:off x="6863239" y="4274344"/>
            <a:ext cx="911066" cy="59102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a:extLst>
              <a:ext uri="{FF2B5EF4-FFF2-40B4-BE49-F238E27FC236}">
                <a16:creationId xmlns:a16="http://schemas.microsoft.com/office/drawing/2014/main" id="{CA50E08A-B5A8-4C67-946F-54B1387EF37D}"/>
              </a:ext>
            </a:extLst>
          </p:cNvPr>
          <p:cNvSpPr txBox="1">
            <a:spLocks noChangeArrowheads="1"/>
          </p:cNvSpPr>
          <p:nvPr/>
        </p:nvSpPr>
        <p:spPr bwMode="auto">
          <a:xfrm>
            <a:off x="462170" y="111733"/>
            <a:ext cx="594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800" b="1" i="1" u="sng" dirty="0" err="1">
                <a:solidFill>
                  <a:srgbClr val="FF0000"/>
                </a:solidFill>
              </a:rPr>
              <a:t>Bài</a:t>
            </a:r>
            <a:r>
              <a:rPr lang="en-US" altLang="vi-VN" sz="1800" b="1" i="1" u="sng" dirty="0">
                <a:solidFill>
                  <a:srgbClr val="FF0000"/>
                </a:solidFill>
              </a:rPr>
              <a:t> </a:t>
            </a:r>
            <a:r>
              <a:rPr lang="en-US" altLang="vi-VN" sz="1800" b="1" i="1" u="sng" dirty="0" err="1">
                <a:solidFill>
                  <a:srgbClr val="FF0000"/>
                </a:solidFill>
              </a:rPr>
              <a:t>tập</a:t>
            </a:r>
            <a:r>
              <a:rPr lang="en-US" altLang="vi-VN" sz="1800" b="1" i="1" u="sng" dirty="0">
                <a:solidFill>
                  <a:srgbClr val="FF0000"/>
                </a:solidFill>
              </a:rPr>
              <a:t> 4</a:t>
            </a:r>
            <a:r>
              <a:rPr lang="en-US" altLang="vi-VN" sz="1800" dirty="0"/>
              <a:t>: </a:t>
            </a:r>
            <a:r>
              <a:rPr lang="en-US" altLang="vi-VN" sz="1800" dirty="0" err="1"/>
              <a:t>Xây</a:t>
            </a:r>
            <a:r>
              <a:rPr lang="en-US" altLang="vi-VN" sz="1800" dirty="0"/>
              <a:t> </a:t>
            </a:r>
            <a:r>
              <a:rPr lang="en-US" altLang="vi-VN" sz="1800" dirty="0" err="1"/>
              <a:t>dựng</a:t>
            </a:r>
            <a:r>
              <a:rPr lang="en-US" altLang="vi-VN" sz="1800" dirty="0"/>
              <a:t> </a:t>
            </a:r>
            <a:r>
              <a:rPr lang="en-US" altLang="vi-VN" sz="1800" dirty="0" err="1"/>
              <a:t>khoá</a:t>
            </a:r>
            <a:r>
              <a:rPr lang="en-US" altLang="vi-VN" sz="1800" dirty="0"/>
              <a:t> </a:t>
            </a:r>
            <a:r>
              <a:rPr lang="en-US" altLang="vi-VN" sz="1800" dirty="0" err="1"/>
              <a:t>lưỡng</a:t>
            </a:r>
            <a:r>
              <a:rPr lang="en-US" altLang="vi-VN" sz="1800" dirty="0"/>
              <a:t> </a:t>
            </a:r>
            <a:r>
              <a:rPr lang="en-US" altLang="vi-VN" sz="1800" dirty="0" err="1"/>
              <a:t>phân</a:t>
            </a:r>
            <a:r>
              <a:rPr lang="en-US" altLang="vi-VN" sz="1800" dirty="0"/>
              <a:t> </a:t>
            </a:r>
            <a:r>
              <a:rPr lang="en-US" altLang="vi-VN" sz="1800" dirty="0" err="1"/>
              <a:t>phân</a:t>
            </a:r>
            <a:r>
              <a:rPr lang="en-US" altLang="vi-VN" sz="1800" dirty="0"/>
              <a:t> </a:t>
            </a:r>
            <a:r>
              <a:rPr lang="en-US" altLang="vi-VN" sz="1800" dirty="0" err="1"/>
              <a:t>loại</a:t>
            </a:r>
            <a:r>
              <a:rPr lang="en-US" altLang="vi-VN" sz="1800" dirty="0"/>
              <a:t> </a:t>
            </a:r>
            <a:r>
              <a:rPr lang="en-US" altLang="vi-VN" sz="1800" dirty="0" err="1"/>
              <a:t>thực</a:t>
            </a:r>
            <a:r>
              <a:rPr lang="en-US" altLang="vi-VN" sz="1800" dirty="0"/>
              <a:t> </a:t>
            </a:r>
            <a:r>
              <a:rPr lang="en-US" altLang="vi-VN" sz="1800" dirty="0" err="1"/>
              <a:t>vật</a:t>
            </a:r>
            <a:r>
              <a:rPr lang="en-US" altLang="vi-VN" sz="1800" dirty="0"/>
              <a:t> </a:t>
            </a:r>
            <a:r>
              <a:rPr lang="en-US" altLang="vi-VN" sz="1800" dirty="0" err="1"/>
              <a:t>sau</a:t>
            </a:r>
            <a:r>
              <a:rPr lang="en-US" altLang="vi-VN" sz="1800" dirty="0"/>
              <a:t>.</a:t>
            </a:r>
            <a:endParaRPr lang="vi-VN" altLang="vi-VN" sz="1800" b="1" i="1" dirty="0"/>
          </a:p>
        </p:txBody>
      </p:sp>
      <p:pic>
        <p:nvPicPr>
          <p:cNvPr id="10243" name="Picture 3">
            <a:extLst>
              <a:ext uri="{FF2B5EF4-FFF2-40B4-BE49-F238E27FC236}">
                <a16:creationId xmlns:a16="http://schemas.microsoft.com/office/drawing/2014/main" id="{1751553B-43EC-4759-A989-ABE3D7B6E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106" y="868921"/>
            <a:ext cx="1379934" cy="135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a:extLst>
              <a:ext uri="{FF2B5EF4-FFF2-40B4-BE49-F238E27FC236}">
                <a16:creationId xmlns:a16="http://schemas.microsoft.com/office/drawing/2014/main" id="{E36A9AA6-F221-4B13-977F-6BD3BA6D4A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49" y="825104"/>
            <a:ext cx="1314450" cy="1403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4">
            <a:extLst>
              <a:ext uri="{FF2B5EF4-FFF2-40B4-BE49-F238E27FC236}">
                <a16:creationId xmlns:a16="http://schemas.microsoft.com/office/drawing/2014/main" id="{DA6D0253-76D9-45AE-B0E3-30E68AB4902F}"/>
              </a:ext>
            </a:extLst>
          </p:cNvPr>
          <p:cNvSpPr txBox="1">
            <a:spLocks noChangeArrowheads="1"/>
          </p:cNvSpPr>
          <p:nvPr/>
        </p:nvSpPr>
        <p:spPr bwMode="auto">
          <a:xfrm>
            <a:off x="2480124" y="2893793"/>
            <a:ext cx="1257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b="1" dirty="0" err="1"/>
              <a:t>Cây</a:t>
            </a:r>
            <a:r>
              <a:rPr lang="en-US" altLang="vi-VN" sz="1500" b="1" dirty="0"/>
              <a:t> </a:t>
            </a:r>
            <a:r>
              <a:rPr lang="en-US" altLang="vi-VN" sz="1500" b="1" dirty="0" err="1"/>
              <a:t>có</a:t>
            </a:r>
            <a:r>
              <a:rPr lang="en-US" altLang="vi-VN" sz="1500" b="1" dirty="0"/>
              <a:t> </a:t>
            </a:r>
            <a:r>
              <a:rPr lang="en-US" altLang="vi-VN" sz="1500" b="1" dirty="0" err="1"/>
              <a:t>hoa</a:t>
            </a:r>
            <a:endParaRPr lang="vi-VN" altLang="vi-VN" sz="1500" b="1" dirty="0"/>
          </a:p>
        </p:txBody>
      </p:sp>
      <p:sp>
        <p:nvSpPr>
          <p:cNvPr id="10246" name="TextBox 5">
            <a:extLst>
              <a:ext uri="{FF2B5EF4-FFF2-40B4-BE49-F238E27FC236}">
                <a16:creationId xmlns:a16="http://schemas.microsoft.com/office/drawing/2014/main" id="{11E8193E-2067-4F60-8DEB-0FC29EC74984}"/>
              </a:ext>
            </a:extLst>
          </p:cNvPr>
          <p:cNvSpPr txBox="1">
            <a:spLocks noChangeArrowheads="1"/>
          </p:cNvSpPr>
          <p:nvPr/>
        </p:nvSpPr>
        <p:spPr bwMode="auto">
          <a:xfrm>
            <a:off x="5086350" y="2914650"/>
            <a:ext cx="1885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b="1" dirty="0" err="1"/>
              <a:t>Cây</a:t>
            </a:r>
            <a:r>
              <a:rPr lang="en-US" altLang="vi-VN" sz="1500" b="1" dirty="0"/>
              <a:t> </a:t>
            </a:r>
            <a:r>
              <a:rPr lang="en-US" altLang="vi-VN" sz="1500" b="1" dirty="0" err="1"/>
              <a:t>không</a:t>
            </a:r>
            <a:r>
              <a:rPr lang="en-US" altLang="vi-VN" sz="1500" b="1" dirty="0"/>
              <a:t> </a:t>
            </a:r>
            <a:r>
              <a:rPr lang="en-US" altLang="vi-VN" sz="1500" b="1" dirty="0" err="1"/>
              <a:t>có</a:t>
            </a:r>
            <a:r>
              <a:rPr lang="en-US" altLang="vi-VN" sz="1500" b="1" dirty="0"/>
              <a:t> </a:t>
            </a:r>
            <a:r>
              <a:rPr lang="en-US" altLang="vi-VN" sz="1500" b="1" dirty="0" err="1"/>
              <a:t>hoa</a:t>
            </a:r>
            <a:endParaRPr lang="vi-VN" altLang="vi-VN" sz="1500" b="1" dirty="0"/>
          </a:p>
        </p:txBody>
      </p:sp>
      <p:pic>
        <p:nvPicPr>
          <p:cNvPr id="9223" name="Picture 7">
            <a:extLst>
              <a:ext uri="{FF2B5EF4-FFF2-40B4-BE49-F238E27FC236}">
                <a16:creationId xmlns:a16="http://schemas.microsoft.com/office/drawing/2014/main" id="{D80FA474-A5F5-414B-BB9A-9E5907400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347" y="842341"/>
            <a:ext cx="1300163" cy="135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a:extLst>
              <a:ext uri="{FF2B5EF4-FFF2-40B4-BE49-F238E27FC236}">
                <a16:creationId xmlns:a16="http://schemas.microsoft.com/office/drawing/2014/main" id="{04EFBEB4-88BF-411B-B79B-B25935A255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515" y="838259"/>
            <a:ext cx="1426369" cy="1313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a:extLst>
              <a:ext uri="{FF2B5EF4-FFF2-40B4-BE49-F238E27FC236}">
                <a16:creationId xmlns:a16="http://schemas.microsoft.com/office/drawing/2014/main" id="{77505A97-D56D-40EA-A400-2E285C8777BC}"/>
              </a:ext>
            </a:extLst>
          </p:cNvPr>
          <p:cNvCxnSpPr/>
          <p:nvPr/>
        </p:nvCxnSpPr>
        <p:spPr>
          <a:xfrm>
            <a:off x="4400550" y="2457450"/>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765B95-5ADC-48CF-8E78-C80DA6B77688}"/>
              </a:ext>
            </a:extLst>
          </p:cNvPr>
          <p:cNvCxnSpPr/>
          <p:nvPr/>
        </p:nvCxnSpPr>
        <p:spPr>
          <a:xfrm>
            <a:off x="2914650" y="2800350"/>
            <a:ext cx="295751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F6795B4-AA01-4CF5-954E-67A6C87120FE}"/>
              </a:ext>
            </a:extLst>
          </p:cNvPr>
          <p:cNvCxnSpPr/>
          <p:nvPr/>
        </p:nvCxnSpPr>
        <p:spPr>
          <a:xfrm>
            <a:off x="2914650" y="28003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9F1C0A0-114D-4E4D-9E54-4106D039830F}"/>
              </a:ext>
            </a:extLst>
          </p:cNvPr>
          <p:cNvCxnSpPr/>
          <p:nvPr/>
        </p:nvCxnSpPr>
        <p:spPr>
          <a:xfrm>
            <a:off x="5872163" y="280035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C15090D-B4BD-4ADA-8E8D-CA7BAF5FBD53}"/>
              </a:ext>
            </a:extLst>
          </p:cNvPr>
          <p:cNvCxnSpPr/>
          <p:nvPr/>
        </p:nvCxnSpPr>
        <p:spPr>
          <a:xfrm>
            <a:off x="2914650" y="32004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D3229F-3A2A-454A-B37E-E0788D0EA598}"/>
              </a:ext>
            </a:extLst>
          </p:cNvPr>
          <p:cNvCxnSpPr/>
          <p:nvPr/>
        </p:nvCxnSpPr>
        <p:spPr>
          <a:xfrm>
            <a:off x="5872163" y="32004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51F838-E8C4-4965-8152-2BC06125EDAE}"/>
              </a:ext>
            </a:extLst>
          </p:cNvPr>
          <p:cNvCxnSpPr/>
          <p:nvPr/>
        </p:nvCxnSpPr>
        <p:spPr>
          <a:xfrm>
            <a:off x="2057400" y="3429000"/>
            <a:ext cx="16049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0432831-371B-48F3-B001-1115AE470281}"/>
              </a:ext>
            </a:extLst>
          </p:cNvPr>
          <p:cNvCxnSpPr/>
          <p:nvPr/>
        </p:nvCxnSpPr>
        <p:spPr>
          <a:xfrm>
            <a:off x="2057400" y="34290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77D23C-DF3E-457B-B945-F1777410A726}"/>
              </a:ext>
            </a:extLst>
          </p:cNvPr>
          <p:cNvCxnSpPr/>
          <p:nvPr/>
        </p:nvCxnSpPr>
        <p:spPr>
          <a:xfrm>
            <a:off x="3657600" y="34290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CBF6480-22A3-474A-ADEB-F15CE13C4A1F}"/>
              </a:ext>
            </a:extLst>
          </p:cNvPr>
          <p:cNvSpPr txBox="1">
            <a:spLocks noChangeArrowheads="1"/>
          </p:cNvSpPr>
          <p:nvPr/>
        </p:nvSpPr>
        <p:spPr bwMode="auto">
          <a:xfrm>
            <a:off x="1485900" y="3600450"/>
            <a:ext cx="12001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b="1" dirty="0" err="1"/>
              <a:t>Cây</a:t>
            </a:r>
            <a:r>
              <a:rPr lang="en-US" altLang="vi-VN" sz="1500" b="1" dirty="0"/>
              <a:t> </a:t>
            </a:r>
            <a:r>
              <a:rPr lang="en-US" altLang="vi-VN" sz="1500" b="1" dirty="0" err="1"/>
              <a:t>có</a:t>
            </a:r>
            <a:r>
              <a:rPr lang="en-US" altLang="vi-VN" sz="1500" b="1" dirty="0"/>
              <a:t> </a:t>
            </a:r>
            <a:r>
              <a:rPr lang="en-US" altLang="vi-VN" sz="1500" b="1" dirty="0" err="1"/>
              <a:t>hoa</a:t>
            </a:r>
            <a:r>
              <a:rPr lang="en-US" altLang="vi-VN" sz="1500" b="1" dirty="0"/>
              <a:t> </a:t>
            </a:r>
            <a:r>
              <a:rPr lang="en-US" altLang="vi-VN" sz="1500" b="1" dirty="0" err="1"/>
              <a:t>màu</a:t>
            </a:r>
            <a:r>
              <a:rPr lang="en-US" altLang="vi-VN" sz="1500" b="1" dirty="0"/>
              <a:t> </a:t>
            </a:r>
            <a:r>
              <a:rPr lang="en-US" altLang="vi-VN" sz="1500" b="1" dirty="0" err="1"/>
              <a:t>hồng</a:t>
            </a:r>
            <a:endParaRPr lang="vi-VN" altLang="vi-VN" sz="1500" b="1" dirty="0"/>
          </a:p>
        </p:txBody>
      </p:sp>
      <p:sp>
        <p:nvSpPr>
          <p:cNvPr id="22" name="TextBox 21">
            <a:extLst>
              <a:ext uri="{FF2B5EF4-FFF2-40B4-BE49-F238E27FC236}">
                <a16:creationId xmlns:a16="http://schemas.microsoft.com/office/drawing/2014/main" id="{913B79AE-0532-4096-9D65-BED5A9680314}"/>
              </a:ext>
            </a:extLst>
          </p:cNvPr>
          <p:cNvSpPr txBox="1">
            <a:spLocks noChangeArrowheads="1"/>
          </p:cNvSpPr>
          <p:nvPr/>
        </p:nvSpPr>
        <p:spPr bwMode="auto">
          <a:xfrm>
            <a:off x="3028950" y="3600450"/>
            <a:ext cx="12656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vi-VN" sz="1500" b="1" dirty="0" err="1"/>
              <a:t>Cây</a:t>
            </a:r>
            <a:r>
              <a:rPr lang="en-US" altLang="vi-VN" sz="1500" b="1" dirty="0"/>
              <a:t> </a:t>
            </a:r>
            <a:r>
              <a:rPr lang="en-US" altLang="vi-VN" sz="1500" b="1" dirty="0" err="1"/>
              <a:t>có</a:t>
            </a:r>
            <a:r>
              <a:rPr lang="en-US" altLang="vi-VN" sz="1500" b="1" dirty="0"/>
              <a:t> </a:t>
            </a:r>
            <a:r>
              <a:rPr lang="en-US" altLang="vi-VN" sz="1500" b="1" dirty="0" err="1"/>
              <a:t>hoa</a:t>
            </a:r>
            <a:r>
              <a:rPr lang="en-US" altLang="vi-VN" sz="1500" b="1" dirty="0"/>
              <a:t> </a:t>
            </a:r>
            <a:r>
              <a:rPr lang="en-US" altLang="vi-VN" sz="1500" b="1" dirty="0" err="1"/>
              <a:t>màu</a:t>
            </a:r>
            <a:r>
              <a:rPr lang="en-US" altLang="vi-VN" sz="1500" b="1" dirty="0"/>
              <a:t> </a:t>
            </a:r>
            <a:r>
              <a:rPr lang="en-US" altLang="vi-VN" sz="1500" b="1" dirty="0" err="1"/>
              <a:t>vàng</a:t>
            </a:r>
            <a:endParaRPr lang="vi-VN" altLang="vi-VN" sz="1500" b="1" dirty="0"/>
          </a:p>
        </p:txBody>
      </p:sp>
      <p:cxnSp>
        <p:nvCxnSpPr>
          <p:cNvPr id="24" name="Straight Arrow Connector 23">
            <a:extLst>
              <a:ext uri="{FF2B5EF4-FFF2-40B4-BE49-F238E27FC236}">
                <a16:creationId xmlns:a16="http://schemas.microsoft.com/office/drawing/2014/main" id="{B94EFB24-604D-44B4-A6DA-AAC1946B7C3E}"/>
              </a:ext>
            </a:extLst>
          </p:cNvPr>
          <p:cNvCxnSpPr/>
          <p:nvPr/>
        </p:nvCxnSpPr>
        <p:spPr>
          <a:xfrm>
            <a:off x="2057400" y="4114801"/>
            <a:ext cx="0" cy="2119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3983702-FAA5-4F5C-9E82-56347B937E03}"/>
              </a:ext>
            </a:extLst>
          </p:cNvPr>
          <p:cNvSpPr txBox="1">
            <a:spLocks noChangeArrowheads="1"/>
          </p:cNvSpPr>
          <p:nvPr/>
        </p:nvSpPr>
        <p:spPr bwMode="auto">
          <a:xfrm>
            <a:off x="1485900" y="4286250"/>
            <a:ext cx="1257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a:solidFill>
                  <a:srgbClr val="FF0000"/>
                </a:solidFill>
              </a:rPr>
              <a:t>Cây hoa hồng</a:t>
            </a:r>
            <a:endParaRPr lang="vi-VN" altLang="vi-VN" sz="1500">
              <a:solidFill>
                <a:srgbClr val="FF0000"/>
              </a:solidFill>
            </a:endParaRPr>
          </a:p>
        </p:txBody>
      </p:sp>
      <p:cxnSp>
        <p:nvCxnSpPr>
          <p:cNvPr id="27" name="Straight Arrow Connector 26">
            <a:extLst>
              <a:ext uri="{FF2B5EF4-FFF2-40B4-BE49-F238E27FC236}">
                <a16:creationId xmlns:a16="http://schemas.microsoft.com/office/drawing/2014/main" id="{6A11C9F8-A4A4-4730-8947-0EC386E2FF57}"/>
              </a:ext>
            </a:extLst>
          </p:cNvPr>
          <p:cNvCxnSpPr/>
          <p:nvPr/>
        </p:nvCxnSpPr>
        <p:spPr>
          <a:xfrm>
            <a:off x="3657600" y="4114800"/>
            <a:ext cx="0" cy="215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7C0054C-8E90-4C20-9376-103983FA25FD}"/>
              </a:ext>
            </a:extLst>
          </p:cNvPr>
          <p:cNvSpPr txBox="1">
            <a:spLocks noChangeArrowheads="1"/>
          </p:cNvSpPr>
          <p:nvPr/>
        </p:nvSpPr>
        <p:spPr bwMode="auto">
          <a:xfrm>
            <a:off x="3143250" y="4286250"/>
            <a:ext cx="10370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dirty="0" err="1">
                <a:solidFill>
                  <a:srgbClr val="FF0000"/>
                </a:solidFill>
              </a:rPr>
              <a:t>Cây</a:t>
            </a:r>
            <a:r>
              <a:rPr lang="en-US" altLang="vi-VN" sz="1500" dirty="0">
                <a:solidFill>
                  <a:srgbClr val="FF0000"/>
                </a:solidFill>
              </a:rPr>
              <a:t> </a:t>
            </a:r>
            <a:r>
              <a:rPr lang="en-US" altLang="vi-VN" sz="1500" dirty="0" err="1">
                <a:solidFill>
                  <a:srgbClr val="FF0000"/>
                </a:solidFill>
              </a:rPr>
              <a:t>bí</a:t>
            </a:r>
            <a:r>
              <a:rPr lang="en-US" altLang="vi-VN" sz="1500" dirty="0">
                <a:solidFill>
                  <a:srgbClr val="FF0000"/>
                </a:solidFill>
              </a:rPr>
              <a:t> </a:t>
            </a:r>
            <a:r>
              <a:rPr lang="en-US" altLang="vi-VN" sz="1500" dirty="0" err="1">
                <a:solidFill>
                  <a:srgbClr val="FF0000"/>
                </a:solidFill>
              </a:rPr>
              <a:t>ngô</a:t>
            </a:r>
            <a:endParaRPr lang="vi-VN" altLang="vi-VN" sz="1500" dirty="0">
              <a:solidFill>
                <a:srgbClr val="FF0000"/>
              </a:solidFill>
            </a:endParaRPr>
          </a:p>
        </p:txBody>
      </p:sp>
      <p:cxnSp>
        <p:nvCxnSpPr>
          <p:cNvPr id="30" name="Straight Connector 29">
            <a:extLst>
              <a:ext uri="{FF2B5EF4-FFF2-40B4-BE49-F238E27FC236}">
                <a16:creationId xmlns:a16="http://schemas.microsoft.com/office/drawing/2014/main" id="{A14F8A33-440D-4FE2-8E03-00D5E0966114}"/>
              </a:ext>
            </a:extLst>
          </p:cNvPr>
          <p:cNvCxnSpPr/>
          <p:nvPr/>
        </p:nvCxnSpPr>
        <p:spPr>
          <a:xfrm>
            <a:off x="4972050" y="3429000"/>
            <a:ext cx="17716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9CD9D5C-F44B-4D02-AC1E-D49E4E385BC2}"/>
              </a:ext>
            </a:extLst>
          </p:cNvPr>
          <p:cNvCxnSpPr/>
          <p:nvPr/>
        </p:nvCxnSpPr>
        <p:spPr>
          <a:xfrm>
            <a:off x="4972050" y="34290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6D79719-AB55-4A8F-B03E-45189FC250CF}"/>
              </a:ext>
            </a:extLst>
          </p:cNvPr>
          <p:cNvCxnSpPr/>
          <p:nvPr/>
        </p:nvCxnSpPr>
        <p:spPr>
          <a:xfrm>
            <a:off x="6743700" y="3429000"/>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608E2B5-14AD-4770-84A0-CC8C5C2C4D34}"/>
              </a:ext>
            </a:extLst>
          </p:cNvPr>
          <p:cNvSpPr txBox="1">
            <a:spLocks noChangeArrowheads="1"/>
          </p:cNvSpPr>
          <p:nvPr/>
        </p:nvSpPr>
        <p:spPr bwMode="auto">
          <a:xfrm>
            <a:off x="4400550" y="3600450"/>
            <a:ext cx="13144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b="1" dirty="0" err="1"/>
              <a:t>Thân</a:t>
            </a:r>
            <a:r>
              <a:rPr lang="en-US" altLang="vi-VN" sz="1500" b="1" dirty="0"/>
              <a:t> </a:t>
            </a:r>
            <a:r>
              <a:rPr lang="en-US" altLang="vi-VN" sz="1500" b="1" dirty="0" err="1"/>
              <a:t>cây</a:t>
            </a:r>
            <a:r>
              <a:rPr lang="en-US" altLang="vi-VN" sz="1500" b="1" dirty="0"/>
              <a:t> </a:t>
            </a:r>
            <a:r>
              <a:rPr lang="en-US" altLang="vi-VN" sz="1500" b="1" dirty="0" err="1"/>
              <a:t>lớn</a:t>
            </a:r>
            <a:endParaRPr lang="vi-VN" altLang="vi-VN" sz="1500" b="1" dirty="0"/>
          </a:p>
        </p:txBody>
      </p:sp>
      <p:sp>
        <p:nvSpPr>
          <p:cNvPr id="38" name="TextBox 37">
            <a:extLst>
              <a:ext uri="{FF2B5EF4-FFF2-40B4-BE49-F238E27FC236}">
                <a16:creationId xmlns:a16="http://schemas.microsoft.com/office/drawing/2014/main" id="{BA79EE47-E56A-4102-AE53-92F059585AAF}"/>
              </a:ext>
            </a:extLst>
          </p:cNvPr>
          <p:cNvSpPr txBox="1">
            <a:spLocks noChangeArrowheads="1"/>
          </p:cNvSpPr>
          <p:nvPr/>
        </p:nvSpPr>
        <p:spPr bwMode="auto">
          <a:xfrm>
            <a:off x="6172200" y="3600450"/>
            <a:ext cx="13144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b="1" dirty="0" err="1"/>
              <a:t>Thân</a:t>
            </a:r>
            <a:r>
              <a:rPr lang="en-US" altLang="vi-VN" sz="1500" b="1" dirty="0"/>
              <a:t> </a:t>
            </a:r>
            <a:r>
              <a:rPr lang="en-US" altLang="vi-VN" sz="1500" b="1" dirty="0" err="1"/>
              <a:t>cây</a:t>
            </a:r>
            <a:r>
              <a:rPr lang="en-US" altLang="vi-VN" sz="1500" b="1" dirty="0"/>
              <a:t> </a:t>
            </a:r>
            <a:r>
              <a:rPr lang="en-US" altLang="vi-VN" sz="1500" b="1" dirty="0" err="1"/>
              <a:t>nhỏ</a:t>
            </a:r>
            <a:endParaRPr lang="vi-VN" altLang="vi-VN" sz="1500" b="1" dirty="0"/>
          </a:p>
        </p:txBody>
      </p:sp>
      <p:cxnSp>
        <p:nvCxnSpPr>
          <p:cNvPr id="40" name="Straight Arrow Connector 39">
            <a:extLst>
              <a:ext uri="{FF2B5EF4-FFF2-40B4-BE49-F238E27FC236}">
                <a16:creationId xmlns:a16="http://schemas.microsoft.com/office/drawing/2014/main" id="{529234A7-FD17-41ED-8222-AE7DFE71D0CE}"/>
              </a:ext>
            </a:extLst>
          </p:cNvPr>
          <p:cNvCxnSpPr/>
          <p:nvPr/>
        </p:nvCxnSpPr>
        <p:spPr>
          <a:xfrm>
            <a:off x="4972050" y="3886200"/>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F847FE8-3260-4334-8D75-15B97501F6AB}"/>
              </a:ext>
            </a:extLst>
          </p:cNvPr>
          <p:cNvCxnSpPr/>
          <p:nvPr/>
        </p:nvCxnSpPr>
        <p:spPr>
          <a:xfrm>
            <a:off x="6743700" y="3886200"/>
            <a:ext cx="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BE83DE8-F6F0-4388-97DF-0F53998098F7}"/>
              </a:ext>
            </a:extLst>
          </p:cNvPr>
          <p:cNvSpPr txBox="1">
            <a:spLocks noChangeArrowheads="1"/>
          </p:cNvSpPr>
          <p:nvPr/>
        </p:nvSpPr>
        <p:spPr bwMode="auto">
          <a:xfrm>
            <a:off x="4471987" y="4286250"/>
            <a:ext cx="118586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a:solidFill>
                  <a:srgbClr val="FF0000"/>
                </a:solidFill>
              </a:rPr>
              <a:t>Cây vạn tuế</a:t>
            </a:r>
            <a:endParaRPr lang="vi-VN" altLang="vi-VN" sz="1500">
              <a:solidFill>
                <a:srgbClr val="FF0000"/>
              </a:solidFill>
            </a:endParaRPr>
          </a:p>
        </p:txBody>
      </p:sp>
      <p:sp>
        <p:nvSpPr>
          <p:cNvPr id="47" name="TextBox 46">
            <a:extLst>
              <a:ext uri="{FF2B5EF4-FFF2-40B4-BE49-F238E27FC236}">
                <a16:creationId xmlns:a16="http://schemas.microsoft.com/office/drawing/2014/main" id="{9C33EB97-7D4A-47F0-8310-BF168851948B}"/>
              </a:ext>
            </a:extLst>
          </p:cNvPr>
          <p:cNvSpPr txBox="1">
            <a:spLocks noChangeArrowheads="1"/>
          </p:cNvSpPr>
          <p:nvPr/>
        </p:nvSpPr>
        <p:spPr bwMode="auto">
          <a:xfrm>
            <a:off x="6229350" y="4286250"/>
            <a:ext cx="1257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a:solidFill>
                  <a:srgbClr val="FF0000"/>
                </a:solidFill>
              </a:rPr>
              <a:t>Cây dương xỉ</a:t>
            </a:r>
            <a:endParaRPr lang="vi-VN" altLang="vi-VN" sz="1500">
              <a:solidFill>
                <a:srgbClr val="FF0000"/>
              </a:solidFill>
            </a:endParaRPr>
          </a:p>
        </p:txBody>
      </p:sp>
      <p:sp>
        <p:nvSpPr>
          <p:cNvPr id="48" name="TextBox 47">
            <a:extLst>
              <a:ext uri="{FF2B5EF4-FFF2-40B4-BE49-F238E27FC236}">
                <a16:creationId xmlns:a16="http://schemas.microsoft.com/office/drawing/2014/main" id="{5A52CD08-8C08-43D3-979A-5A7E9AA14931}"/>
              </a:ext>
            </a:extLst>
          </p:cNvPr>
          <p:cNvSpPr txBox="1">
            <a:spLocks noChangeArrowheads="1"/>
          </p:cNvSpPr>
          <p:nvPr/>
        </p:nvSpPr>
        <p:spPr bwMode="auto">
          <a:xfrm>
            <a:off x="4400550" y="2457450"/>
            <a:ext cx="22288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350" b="1" i="1" dirty="0"/>
              <a:t>(</a:t>
            </a:r>
            <a:r>
              <a:rPr lang="en-US" altLang="vi-VN" sz="1350" b="1" i="1" dirty="0" err="1"/>
              <a:t>Có</a:t>
            </a:r>
            <a:r>
              <a:rPr lang="en-US" altLang="vi-VN" sz="1350" b="1" i="1" dirty="0"/>
              <a:t> </a:t>
            </a:r>
            <a:r>
              <a:rPr lang="en-US" altLang="vi-VN" sz="1350" b="1" i="1" dirty="0" err="1"/>
              <a:t>hoa</a:t>
            </a:r>
            <a:r>
              <a:rPr lang="en-US" altLang="vi-VN" sz="1350" b="1" i="1" dirty="0"/>
              <a:t> hay </a:t>
            </a:r>
            <a:r>
              <a:rPr lang="en-US" altLang="vi-VN" sz="1350" b="1" i="1" dirty="0" err="1"/>
              <a:t>không</a:t>
            </a:r>
            <a:r>
              <a:rPr lang="en-US" altLang="vi-VN" sz="1350" b="1" i="1" dirty="0"/>
              <a:t> </a:t>
            </a:r>
            <a:r>
              <a:rPr lang="en-US" altLang="vi-VN" sz="1350" b="1" i="1" dirty="0" err="1"/>
              <a:t>có</a:t>
            </a:r>
            <a:r>
              <a:rPr lang="en-US" altLang="vi-VN" sz="1350" b="1" i="1" dirty="0"/>
              <a:t> </a:t>
            </a:r>
            <a:r>
              <a:rPr lang="en-US" altLang="vi-VN" sz="1350" b="1" i="1" dirty="0" err="1"/>
              <a:t>hoa</a:t>
            </a:r>
            <a:r>
              <a:rPr lang="en-US" altLang="vi-VN" sz="1350" b="1" i="1" dirty="0"/>
              <a:t>?)</a:t>
            </a:r>
            <a:endParaRPr lang="vi-VN" altLang="vi-VN" sz="1350" b="1" i="1" dirty="0"/>
          </a:p>
        </p:txBody>
      </p:sp>
      <p:sp>
        <p:nvSpPr>
          <p:cNvPr id="49" name="TextBox 48">
            <a:extLst>
              <a:ext uri="{FF2B5EF4-FFF2-40B4-BE49-F238E27FC236}">
                <a16:creationId xmlns:a16="http://schemas.microsoft.com/office/drawing/2014/main" id="{9EAB0CCB-9673-4F91-8920-1A5B7E730197}"/>
              </a:ext>
            </a:extLst>
          </p:cNvPr>
          <p:cNvSpPr txBox="1">
            <a:spLocks noChangeArrowheads="1"/>
          </p:cNvSpPr>
          <p:nvPr/>
        </p:nvSpPr>
        <p:spPr bwMode="auto">
          <a:xfrm>
            <a:off x="2914650" y="3143250"/>
            <a:ext cx="132278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350" i="1" dirty="0"/>
              <a:t>(</a:t>
            </a:r>
            <a:r>
              <a:rPr lang="en-US" altLang="vi-VN" sz="1350" b="1" i="1" dirty="0" err="1"/>
              <a:t>Hoa</a:t>
            </a:r>
            <a:r>
              <a:rPr lang="en-US" altLang="vi-VN" sz="1350" b="1" i="1" dirty="0"/>
              <a:t> </a:t>
            </a:r>
            <a:r>
              <a:rPr lang="en-US" altLang="vi-VN" sz="1350" b="1" i="1" dirty="0" err="1"/>
              <a:t>màu</a:t>
            </a:r>
            <a:r>
              <a:rPr lang="en-US" altLang="vi-VN" sz="1350" b="1" i="1" dirty="0"/>
              <a:t> </a:t>
            </a:r>
            <a:r>
              <a:rPr lang="en-US" altLang="vi-VN" sz="1350" b="1" i="1" dirty="0" err="1"/>
              <a:t>gì</a:t>
            </a:r>
            <a:r>
              <a:rPr lang="en-US" altLang="vi-VN" sz="1350" b="1" i="1" dirty="0"/>
              <a:t>?)</a:t>
            </a:r>
            <a:endParaRPr lang="vi-VN" altLang="vi-VN" sz="1350" b="1" i="1" dirty="0"/>
          </a:p>
        </p:txBody>
      </p:sp>
      <p:sp>
        <p:nvSpPr>
          <p:cNvPr id="50" name="TextBox 49">
            <a:extLst>
              <a:ext uri="{FF2B5EF4-FFF2-40B4-BE49-F238E27FC236}">
                <a16:creationId xmlns:a16="http://schemas.microsoft.com/office/drawing/2014/main" id="{32D3BF80-7F80-4D88-885B-9B0CA7ED5B11}"/>
              </a:ext>
            </a:extLst>
          </p:cNvPr>
          <p:cNvSpPr txBox="1">
            <a:spLocks noChangeArrowheads="1"/>
          </p:cNvSpPr>
          <p:nvPr/>
        </p:nvSpPr>
        <p:spPr bwMode="auto">
          <a:xfrm>
            <a:off x="5829300" y="3143250"/>
            <a:ext cx="19431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350" i="1" dirty="0"/>
              <a:t>(</a:t>
            </a:r>
            <a:r>
              <a:rPr lang="en-US" altLang="vi-VN" sz="1350" b="1" i="1" dirty="0" err="1"/>
              <a:t>Thân</a:t>
            </a:r>
            <a:r>
              <a:rPr lang="en-US" altLang="vi-VN" sz="1350" b="1" i="1" dirty="0"/>
              <a:t> </a:t>
            </a:r>
            <a:r>
              <a:rPr lang="en-US" altLang="vi-VN" sz="1350" b="1" i="1" dirty="0" err="1"/>
              <a:t>cây</a:t>
            </a:r>
            <a:r>
              <a:rPr lang="en-US" altLang="vi-VN" sz="1350" b="1" i="1" dirty="0"/>
              <a:t> </a:t>
            </a:r>
            <a:r>
              <a:rPr lang="en-US" altLang="vi-VN" sz="1350" b="1" i="1" dirty="0" err="1"/>
              <a:t>lớn</a:t>
            </a:r>
            <a:r>
              <a:rPr lang="en-US" altLang="vi-VN" sz="1350" b="1" i="1" dirty="0"/>
              <a:t> hay </a:t>
            </a:r>
            <a:r>
              <a:rPr lang="en-US" altLang="vi-VN" sz="1350" b="1" i="1" dirty="0" err="1"/>
              <a:t>nhỏ</a:t>
            </a:r>
            <a:r>
              <a:rPr lang="en-US" altLang="vi-VN" sz="1350" b="1" i="1" dirty="0"/>
              <a:t>?)</a:t>
            </a:r>
            <a:endParaRPr lang="vi-VN" altLang="vi-VN" sz="1350" b="1" i="1" dirty="0"/>
          </a:p>
        </p:txBody>
      </p:sp>
      <p:sp>
        <p:nvSpPr>
          <p:cNvPr id="52" name="TextBox 51">
            <a:extLst>
              <a:ext uri="{FF2B5EF4-FFF2-40B4-BE49-F238E27FC236}">
                <a16:creationId xmlns:a16="http://schemas.microsoft.com/office/drawing/2014/main" id="{7757F7D6-4A35-4437-83AC-09C2AED5598E}"/>
              </a:ext>
            </a:extLst>
          </p:cNvPr>
          <p:cNvSpPr txBox="1">
            <a:spLocks noChangeArrowheads="1"/>
          </p:cNvSpPr>
          <p:nvPr/>
        </p:nvSpPr>
        <p:spPr bwMode="auto">
          <a:xfrm>
            <a:off x="3398718" y="2180446"/>
            <a:ext cx="19317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vi-VN" sz="1500" b="1" dirty="0" err="1">
                <a:solidFill>
                  <a:srgbClr val="FF0000"/>
                </a:solidFill>
              </a:rPr>
              <a:t>Một</a:t>
            </a:r>
            <a:r>
              <a:rPr lang="en-US" altLang="vi-VN" sz="1500" b="1" dirty="0">
                <a:solidFill>
                  <a:srgbClr val="FF0000"/>
                </a:solidFill>
              </a:rPr>
              <a:t> </a:t>
            </a:r>
            <a:r>
              <a:rPr lang="en-US" altLang="vi-VN" sz="1500" b="1" dirty="0" err="1">
                <a:solidFill>
                  <a:srgbClr val="FF0000"/>
                </a:solidFill>
              </a:rPr>
              <a:t>số</a:t>
            </a:r>
            <a:r>
              <a:rPr lang="en-US" altLang="vi-VN" sz="1500" b="1" dirty="0">
                <a:solidFill>
                  <a:srgbClr val="FF0000"/>
                </a:solidFill>
              </a:rPr>
              <a:t> </a:t>
            </a:r>
            <a:r>
              <a:rPr lang="en-US" altLang="vi-VN" sz="1500" b="1" dirty="0" err="1">
                <a:solidFill>
                  <a:srgbClr val="FF0000"/>
                </a:solidFill>
              </a:rPr>
              <a:t>loài</a:t>
            </a:r>
            <a:r>
              <a:rPr lang="en-US" altLang="vi-VN" sz="1500" b="1" dirty="0">
                <a:solidFill>
                  <a:srgbClr val="FF0000"/>
                </a:solidFill>
              </a:rPr>
              <a:t> </a:t>
            </a:r>
            <a:r>
              <a:rPr lang="en-US" altLang="vi-VN" sz="1500" b="1" dirty="0" err="1">
                <a:solidFill>
                  <a:srgbClr val="FF0000"/>
                </a:solidFill>
              </a:rPr>
              <a:t>thực</a:t>
            </a:r>
            <a:r>
              <a:rPr lang="en-US" altLang="vi-VN" sz="1500" b="1" dirty="0">
                <a:solidFill>
                  <a:srgbClr val="FF0000"/>
                </a:solidFill>
              </a:rPr>
              <a:t> </a:t>
            </a:r>
            <a:r>
              <a:rPr lang="en-US" altLang="vi-VN" sz="1500" b="1" dirty="0" err="1">
                <a:solidFill>
                  <a:srgbClr val="FF0000"/>
                </a:solidFill>
              </a:rPr>
              <a:t>vật</a:t>
            </a:r>
            <a:endParaRPr lang="vi-VN" altLang="vi-VN" sz="15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barn(inVertical)">
                                      <p:cBhvr>
                                        <p:cTn id="12" dur="500"/>
                                        <p:tgtEl>
                                          <p:spTgt spid="10244"/>
                                        </p:tgtEl>
                                      </p:cBhvr>
                                    </p:animEffect>
                                  </p:childTnLst>
                                </p:cTn>
                              </p:par>
                              <p:par>
                                <p:cTn id="13" presetID="16" presetClass="entr" presetSubtype="21"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barn(inVertical)">
                                      <p:cBhvr>
                                        <p:cTn id="15" dur="500"/>
                                        <p:tgtEl>
                                          <p:spTgt spid="10243"/>
                                        </p:tgtEl>
                                      </p:cBhvr>
                                    </p:animEffect>
                                  </p:childTnLst>
                                </p:cTn>
                              </p:par>
                              <p:par>
                                <p:cTn id="16" presetID="16" presetClass="entr" presetSubtype="21" fill="hold" nodeType="withEffect">
                                  <p:stCondLst>
                                    <p:cond delay="0"/>
                                  </p:stCondLst>
                                  <p:childTnLst>
                                    <p:set>
                                      <p:cBhvr>
                                        <p:cTn id="17" dur="1" fill="hold">
                                          <p:stCondLst>
                                            <p:cond delay="0"/>
                                          </p:stCondLst>
                                        </p:cTn>
                                        <p:tgtEl>
                                          <p:spTgt spid="9223"/>
                                        </p:tgtEl>
                                        <p:attrNameLst>
                                          <p:attrName>style.visibility</p:attrName>
                                        </p:attrNameLst>
                                      </p:cBhvr>
                                      <p:to>
                                        <p:strVal val="visible"/>
                                      </p:to>
                                    </p:set>
                                    <p:animEffect transition="in" filter="barn(inVertical)">
                                      <p:cBhvr>
                                        <p:cTn id="18" dur="500"/>
                                        <p:tgtEl>
                                          <p:spTgt spid="9223"/>
                                        </p:tgtEl>
                                      </p:cBhvr>
                                    </p:animEffect>
                                  </p:childTnLst>
                                </p:cTn>
                              </p:par>
                              <p:par>
                                <p:cTn id="19" presetID="16" presetClass="entr" presetSubtype="21" fill="hold" nodeType="withEffect">
                                  <p:stCondLst>
                                    <p:cond delay="0"/>
                                  </p:stCondLst>
                                  <p:childTnLst>
                                    <p:set>
                                      <p:cBhvr>
                                        <p:cTn id="20" dur="1" fill="hold">
                                          <p:stCondLst>
                                            <p:cond delay="0"/>
                                          </p:stCondLst>
                                        </p:cTn>
                                        <p:tgtEl>
                                          <p:spTgt spid="9224"/>
                                        </p:tgtEl>
                                        <p:attrNameLst>
                                          <p:attrName>style.visibility</p:attrName>
                                        </p:attrNameLst>
                                      </p:cBhvr>
                                      <p:to>
                                        <p:strVal val="visible"/>
                                      </p:to>
                                    </p:set>
                                    <p:animEffect transition="in" filter="barn(inVertical)">
                                      <p:cBhvr>
                                        <p:cTn id="21" dur="500"/>
                                        <p:tgtEl>
                                          <p:spTgt spid="92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arn(inVertical)">
                                      <p:cBhvr>
                                        <p:cTn id="26" dur="500"/>
                                        <p:tgtEl>
                                          <p:spTgt spid="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0245"/>
                                        </p:tgtEl>
                                        <p:attrNameLst>
                                          <p:attrName>style.visibility</p:attrName>
                                        </p:attrNameLst>
                                      </p:cBhvr>
                                      <p:to>
                                        <p:strVal val="visible"/>
                                      </p:to>
                                    </p:set>
                                    <p:animEffect transition="in" filter="barn(inVertical)">
                                      <p:cBhvr>
                                        <p:cTn id="50" dur="500"/>
                                        <p:tgtEl>
                                          <p:spTgt spid="10245"/>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246"/>
                                        </p:tgtEl>
                                        <p:attrNameLst>
                                          <p:attrName>style.visibility</p:attrName>
                                        </p:attrNameLst>
                                      </p:cBhvr>
                                      <p:to>
                                        <p:strVal val="visible"/>
                                      </p:to>
                                    </p:set>
                                    <p:animEffect transition="in" filter="barn(inVertical)">
                                      <p:cBhvr>
                                        <p:cTn id="53" dur="500"/>
                                        <p:tgtEl>
                                          <p:spTgt spid="1024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1"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par>
                                <p:cTn id="59" presetID="16" presetClass="entr" presetSubtype="21"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arn(inVertical)">
                                      <p:cBhvr>
                                        <p:cTn id="61" dur="500"/>
                                        <p:tgtEl>
                                          <p:spTgt spid="18"/>
                                        </p:tgtEl>
                                      </p:cBhvr>
                                    </p:animEffect>
                                  </p:childTnLst>
                                </p:cTn>
                              </p:par>
                              <p:par>
                                <p:cTn id="62" presetID="16" presetClass="entr" presetSubtype="21"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par>
                                <p:cTn id="65" presetID="16" presetClass="entr" presetSubtype="21"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barn(inVertical)">
                                      <p:cBhvr>
                                        <p:cTn id="72" dur="500"/>
                                        <p:tgtEl>
                                          <p:spTgt spid="4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barn(inVertical)">
                                      <p:cBhvr>
                                        <p:cTn id="80" dur="500"/>
                                        <p:tgtEl>
                                          <p:spTgt spid="2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6" presetClass="entr" presetSubtype="21" fill="hold"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barn(inVertical)">
                                      <p:cBhvr>
                                        <p:cTn id="85" dur="500"/>
                                        <p:tgtEl>
                                          <p:spTgt spid="24"/>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arn(inVertical)">
                                      <p:cBhvr>
                                        <p:cTn id="88" dur="500"/>
                                        <p:tgtEl>
                                          <p:spTgt spid="2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6" presetClass="entr" presetSubtype="21"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28"/>
                                        </p:tgtEl>
                                        <p:attrNameLst>
                                          <p:attrName>style.visibility</p:attrName>
                                        </p:attrNameLst>
                                      </p:cBhvr>
                                      <p:to>
                                        <p:strVal val="visible"/>
                                      </p:to>
                                    </p:set>
                                    <p:animEffect transition="in" filter="barn(inVertical)">
                                      <p:cBhvr>
                                        <p:cTn id="96" dur="500"/>
                                        <p:tgtEl>
                                          <p:spTgt spid="28"/>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6" presetClass="entr" presetSubtype="21"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Effect transition="in" filter="barn(inVertical)">
                                      <p:cBhvr>
                                        <p:cTn id="101" dur="500"/>
                                        <p:tgtEl>
                                          <p:spTgt spid="14"/>
                                        </p:tgtEl>
                                      </p:cBhvr>
                                    </p:animEffect>
                                  </p:childTnLst>
                                </p:cTn>
                              </p:par>
                              <p:par>
                                <p:cTn id="102" presetID="16" presetClass="entr" presetSubtype="21" fill="hold" nodeType="with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barn(inVertical)">
                                      <p:cBhvr>
                                        <p:cTn id="104" dur="500"/>
                                        <p:tgtEl>
                                          <p:spTgt spid="34"/>
                                        </p:tgtEl>
                                      </p:cBhvr>
                                    </p:animEffect>
                                  </p:childTnLst>
                                </p:cTn>
                              </p:par>
                              <p:par>
                                <p:cTn id="105" presetID="16" presetClass="entr" presetSubtype="21"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par>
                                <p:cTn id="108" presetID="16" presetClass="entr" presetSubtype="21" fill="hold" nodeType="with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barn(inVertical)">
                                      <p:cBhvr>
                                        <p:cTn id="110" dur="500"/>
                                        <p:tgtEl>
                                          <p:spTgt spid="36"/>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50"/>
                                        </p:tgtEl>
                                        <p:attrNameLst>
                                          <p:attrName>style.visibility</p:attrName>
                                        </p:attrNameLst>
                                      </p:cBhvr>
                                      <p:to>
                                        <p:strVal val="visible"/>
                                      </p:to>
                                    </p:set>
                                    <p:animEffect transition="in" filter="barn(inVertical)">
                                      <p:cBhvr>
                                        <p:cTn id="115" dur="500"/>
                                        <p:tgtEl>
                                          <p:spTgt spid="50"/>
                                        </p:tgtEl>
                                      </p:cBhvr>
                                    </p:animEffec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37"/>
                                        </p:tgtEl>
                                        <p:attrNameLst>
                                          <p:attrName>style.visibility</p:attrName>
                                        </p:attrNameLst>
                                      </p:cBhvr>
                                      <p:to>
                                        <p:strVal val="visible"/>
                                      </p:to>
                                    </p:set>
                                    <p:animEffect transition="in" filter="barn(inVertical)">
                                      <p:cBhvr>
                                        <p:cTn id="120" dur="500"/>
                                        <p:tgtEl>
                                          <p:spTgt spid="37"/>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barn(inVertical)">
                                      <p:cBhvr>
                                        <p:cTn id="123" dur="500"/>
                                        <p:tgtEl>
                                          <p:spTgt spid="38"/>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6" presetClass="entr" presetSubtype="21" fill="hold" nodeType="clickEffect">
                                  <p:stCondLst>
                                    <p:cond delay="0"/>
                                  </p:stCondLst>
                                  <p:childTnLst>
                                    <p:set>
                                      <p:cBhvr>
                                        <p:cTn id="127" dur="1" fill="hold">
                                          <p:stCondLst>
                                            <p:cond delay="0"/>
                                          </p:stCondLst>
                                        </p:cTn>
                                        <p:tgtEl>
                                          <p:spTgt spid="40"/>
                                        </p:tgtEl>
                                        <p:attrNameLst>
                                          <p:attrName>style.visibility</p:attrName>
                                        </p:attrNameLst>
                                      </p:cBhvr>
                                      <p:to>
                                        <p:strVal val="visible"/>
                                      </p:to>
                                    </p:set>
                                    <p:animEffect transition="in" filter="barn(inVertical)">
                                      <p:cBhvr>
                                        <p:cTn id="128" dur="500"/>
                                        <p:tgtEl>
                                          <p:spTgt spid="40"/>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barn(inVertical)">
                                      <p:cBhvr>
                                        <p:cTn id="131" dur="500"/>
                                        <p:tgtEl>
                                          <p:spTgt spid="45"/>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6" presetClass="entr" presetSubtype="21" fill="hold" nodeType="clickEffect">
                                  <p:stCondLst>
                                    <p:cond delay="0"/>
                                  </p:stCondLst>
                                  <p:childTnLst>
                                    <p:set>
                                      <p:cBhvr>
                                        <p:cTn id="135" dur="1" fill="hold">
                                          <p:stCondLst>
                                            <p:cond delay="0"/>
                                          </p:stCondLst>
                                        </p:cTn>
                                        <p:tgtEl>
                                          <p:spTgt spid="42"/>
                                        </p:tgtEl>
                                        <p:attrNameLst>
                                          <p:attrName>style.visibility</p:attrName>
                                        </p:attrNameLst>
                                      </p:cBhvr>
                                      <p:to>
                                        <p:strVal val="visible"/>
                                      </p:to>
                                    </p:set>
                                    <p:animEffect transition="in" filter="barn(inVertical)">
                                      <p:cBhvr>
                                        <p:cTn id="136" dur="500"/>
                                        <p:tgtEl>
                                          <p:spTgt spid="42"/>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barn(inVertical)">
                                      <p:cBhvr>
                                        <p:cTn id="1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5" grpId="0"/>
      <p:bldP spid="10246" grpId="0"/>
      <p:bldP spid="21" grpId="0"/>
      <p:bldP spid="22" grpId="0"/>
      <p:bldP spid="25" grpId="0"/>
      <p:bldP spid="28" grpId="0"/>
      <p:bldP spid="37" grpId="0"/>
      <p:bldP spid="38" grpId="0"/>
      <p:bldP spid="45" grpId="0"/>
      <p:bldP spid="47" grpId="0"/>
      <p:bldP spid="48" grpId="0"/>
      <p:bldP spid="49" grpId="0"/>
      <p:bldP spid="50" grpId="0"/>
      <p:bldP spid="5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a:extLst>
              <a:ext uri="{FF2B5EF4-FFF2-40B4-BE49-F238E27FC236}">
                <a16:creationId xmlns:a16="http://schemas.microsoft.com/office/drawing/2014/main" id="{13C90E18-77F3-46BA-BAA9-EB4B6527CDC8}"/>
              </a:ext>
            </a:extLst>
          </p:cNvPr>
          <p:cNvSpPr>
            <a:spLocks noChangeArrowheads="1"/>
          </p:cNvSpPr>
          <p:nvPr/>
        </p:nvSpPr>
        <p:spPr bwMode="auto">
          <a:xfrm>
            <a:off x="1428751" y="217170"/>
            <a:ext cx="625363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vi-VN" sz="1800" b="1" dirty="0" err="1">
                <a:solidFill>
                  <a:srgbClr val="FF0000"/>
                </a:solidFill>
              </a:rPr>
              <a:t>Bài</a:t>
            </a:r>
            <a:r>
              <a:rPr lang="en-US" altLang="vi-VN" sz="1800" b="1" dirty="0">
                <a:solidFill>
                  <a:srgbClr val="FF0000"/>
                </a:solidFill>
              </a:rPr>
              <a:t> </a:t>
            </a:r>
            <a:r>
              <a:rPr lang="en-US" altLang="vi-VN" sz="1800" b="1" dirty="0" err="1">
                <a:solidFill>
                  <a:srgbClr val="FF0000"/>
                </a:solidFill>
              </a:rPr>
              <a:t>tập</a:t>
            </a:r>
            <a:r>
              <a:rPr lang="en-US" altLang="vi-VN" sz="1800" b="1" dirty="0">
                <a:solidFill>
                  <a:srgbClr val="FF0000"/>
                </a:solidFill>
              </a:rPr>
              <a:t> 5</a:t>
            </a:r>
            <a:r>
              <a:rPr lang="en-US" altLang="vi-VN" sz="1800" dirty="0"/>
              <a:t>: </a:t>
            </a:r>
            <a:r>
              <a:rPr lang="en-US" altLang="vi-VN" sz="1800" dirty="0" err="1"/>
              <a:t>Phân</a:t>
            </a:r>
            <a:r>
              <a:rPr lang="en-US" altLang="vi-VN" sz="1800" dirty="0"/>
              <a:t> </a:t>
            </a:r>
            <a:r>
              <a:rPr lang="en-US" altLang="vi-VN" sz="1800" dirty="0" err="1"/>
              <a:t>loại</a:t>
            </a:r>
            <a:r>
              <a:rPr lang="en-US" altLang="vi-VN" sz="1800" dirty="0"/>
              <a:t> </a:t>
            </a:r>
            <a:r>
              <a:rPr lang="en-US" altLang="vi-VN" sz="1800" dirty="0" err="1"/>
              <a:t>mèo</a:t>
            </a:r>
            <a:r>
              <a:rPr lang="en-US" altLang="vi-VN" sz="1800" dirty="0"/>
              <a:t>, </a:t>
            </a:r>
            <a:r>
              <a:rPr lang="en-US" altLang="vi-VN" sz="1800" dirty="0" err="1"/>
              <a:t>thỏ</a:t>
            </a:r>
            <a:r>
              <a:rPr lang="en-US" altLang="vi-VN" sz="1800" dirty="0"/>
              <a:t>, </a:t>
            </a:r>
            <a:r>
              <a:rPr lang="en-US" altLang="vi-VN" sz="1800" dirty="0" err="1"/>
              <a:t>lươn</a:t>
            </a:r>
            <a:r>
              <a:rPr lang="en-US" altLang="vi-VN" sz="1800" dirty="0"/>
              <a:t>, </a:t>
            </a:r>
            <a:r>
              <a:rPr lang="en-US" altLang="vi-VN" sz="1800" dirty="0" err="1"/>
              <a:t>cá</a:t>
            </a:r>
            <a:r>
              <a:rPr lang="en-US" altLang="vi-VN" sz="1800" dirty="0"/>
              <a:t>  </a:t>
            </a:r>
            <a:r>
              <a:rPr lang="en-US" altLang="vi-VN" sz="1800" dirty="0" err="1"/>
              <a:t>dựa</a:t>
            </a:r>
            <a:r>
              <a:rPr lang="en-US" altLang="vi-VN" sz="1800" dirty="0"/>
              <a:t> </a:t>
            </a:r>
            <a:r>
              <a:rPr lang="en-US" altLang="vi-VN" sz="1800" dirty="0" err="1"/>
              <a:t>vào</a:t>
            </a:r>
            <a:r>
              <a:rPr lang="en-US" altLang="vi-VN" sz="1800" dirty="0"/>
              <a:t> </a:t>
            </a:r>
            <a:r>
              <a:rPr lang="en-US" altLang="vi-VN" sz="1800" dirty="0" err="1"/>
              <a:t>khóa</a:t>
            </a:r>
            <a:r>
              <a:rPr lang="en-US" altLang="vi-VN" sz="1800" dirty="0"/>
              <a:t> </a:t>
            </a:r>
            <a:r>
              <a:rPr lang="en-US" altLang="vi-VN" sz="1800" dirty="0" err="1"/>
              <a:t>lưỡng</a:t>
            </a:r>
            <a:r>
              <a:rPr lang="en-US" altLang="vi-VN" sz="1800" dirty="0"/>
              <a:t> </a:t>
            </a:r>
            <a:r>
              <a:rPr lang="en-US" altLang="vi-VN" sz="1800" dirty="0" err="1"/>
              <a:t>phân</a:t>
            </a:r>
            <a:r>
              <a:rPr lang="en-US" altLang="vi-VN" sz="1800" dirty="0"/>
              <a:t> </a:t>
            </a:r>
          </a:p>
        </p:txBody>
      </p:sp>
      <p:pic>
        <p:nvPicPr>
          <p:cNvPr id="17411" name="Picture 8">
            <a:extLst>
              <a:ext uri="{FF2B5EF4-FFF2-40B4-BE49-F238E27FC236}">
                <a16:creationId xmlns:a16="http://schemas.microsoft.com/office/drawing/2014/main" id="{1E08C9ED-6932-47D4-9EEB-3B2B9BC73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28650"/>
            <a:ext cx="16002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10">
            <a:extLst>
              <a:ext uri="{FF2B5EF4-FFF2-40B4-BE49-F238E27FC236}">
                <a16:creationId xmlns:a16="http://schemas.microsoft.com/office/drawing/2014/main" id="{9E874FFD-D9DC-48E9-B633-A86A96517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1572" y="628650"/>
            <a:ext cx="14859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11">
            <a:extLst>
              <a:ext uri="{FF2B5EF4-FFF2-40B4-BE49-F238E27FC236}">
                <a16:creationId xmlns:a16="http://schemas.microsoft.com/office/drawing/2014/main" id="{571EA696-F3B9-4D8D-85A4-F0B43930B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0" y="628650"/>
            <a:ext cx="16383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a:extLst>
              <a:ext uri="{FF2B5EF4-FFF2-40B4-BE49-F238E27FC236}">
                <a16:creationId xmlns:a16="http://schemas.microsoft.com/office/drawing/2014/main" id="{6118916C-8971-4E09-B966-5DA51DA8CE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8903" y="628650"/>
            <a:ext cx="1556147" cy="131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BA12F1A-7F80-428F-8FA9-7A09935E4910}"/>
              </a:ext>
            </a:extLst>
          </p:cNvPr>
          <p:cNvSpPr txBox="1">
            <a:spLocks noChangeArrowheads="1"/>
          </p:cNvSpPr>
          <p:nvPr/>
        </p:nvSpPr>
        <p:spPr bwMode="auto">
          <a:xfrm>
            <a:off x="3257550" y="2057400"/>
            <a:ext cx="228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800"/>
              <a:t>Một số loài động vật</a:t>
            </a:r>
            <a:endParaRPr lang="vi-VN" altLang="en-US" sz="1800"/>
          </a:p>
        </p:txBody>
      </p:sp>
      <p:cxnSp>
        <p:nvCxnSpPr>
          <p:cNvPr id="4" name="Straight Arrow Connector 3">
            <a:extLst>
              <a:ext uri="{FF2B5EF4-FFF2-40B4-BE49-F238E27FC236}">
                <a16:creationId xmlns:a16="http://schemas.microsoft.com/office/drawing/2014/main" id="{F3A4B54C-7B5E-4478-964D-EE6213A69ED4}"/>
              </a:ext>
            </a:extLst>
          </p:cNvPr>
          <p:cNvCxnSpPr/>
          <p:nvPr/>
        </p:nvCxnSpPr>
        <p:spPr>
          <a:xfrm>
            <a:off x="4400550" y="2457450"/>
            <a:ext cx="0" cy="2857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410922-6545-417D-9A05-D35742FFF0CA}"/>
              </a:ext>
            </a:extLst>
          </p:cNvPr>
          <p:cNvCxnSpPr/>
          <p:nvPr/>
        </p:nvCxnSpPr>
        <p:spPr>
          <a:xfrm flipV="1">
            <a:off x="2800350" y="2714625"/>
            <a:ext cx="3143250" cy="2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A0A0174-5407-4B43-90C7-3AACF2C9E20F}"/>
              </a:ext>
            </a:extLst>
          </p:cNvPr>
          <p:cNvCxnSpPr/>
          <p:nvPr/>
        </p:nvCxnSpPr>
        <p:spPr>
          <a:xfrm>
            <a:off x="2800350" y="274320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03DD05A-184E-43FB-AFD2-7167B9F0EE76}"/>
              </a:ext>
            </a:extLst>
          </p:cNvPr>
          <p:cNvCxnSpPr/>
          <p:nvPr/>
        </p:nvCxnSpPr>
        <p:spPr>
          <a:xfrm>
            <a:off x="5943600" y="2714625"/>
            <a:ext cx="0" cy="200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2659AEE-42DF-4220-91C4-A3E37E8D0179}"/>
              </a:ext>
            </a:extLst>
          </p:cNvPr>
          <p:cNvSpPr txBox="1">
            <a:spLocks noChangeArrowheads="1"/>
          </p:cNvSpPr>
          <p:nvPr/>
        </p:nvSpPr>
        <p:spPr bwMode="auto">
          <a:xfrm>
            <a:off x="2000250" y="2914650"/>
            <a:ext cx="16573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t>Động vật ở cạn</a:t>
            </a:r>
            <a:endParaRPr lang="vi-VN" altLang="en-US" sz="1500"/>
          </a:p>
        </p:txBody>
      </p:sp>
      <p:sp>
        <p:nvSpPr>
          <p:cNvPr id="17" name="TextBox 16">
            <a:extLst>
              <a:ext uri="{FF2B5EF4-FFF2-40B4-BE49-F238E27FC236}">
                <a16:creationId xmlns:a16="http://schemas.microsoft.com/office/drawing/2014/main" id="{0416406F-034C-4616-9CA5-4A57BC5FFF1E}"/>
              </a:ext>
            </a:extLst>
          </p:cNvPr>
          <p:cNvSpPr txBox="1">
            <a:spLocks noChangeArrowheads="1"/>
          </p:cNvSpPr>
          <p:nvPr/>
        </p:nvSpPr>
        <p:spPr bwMode="auto">
          <a:xfrm>
            <a:off x="5029200" y="2914650"/>
            <a:ext cx="18859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t>Động vật ở nước</a:t>
            </a:r>
            <a:endParaRPr lang="vi-VN" altLang="en-US" sz="1500"/>
          </a:p>
        </p:txBody>
      </p:sp>
      <p:cxnSp>
        <p:nvCxnSpPr>
          <p:cNvPr id="19" name="Straight Arrow Connector 18">
            <a:extLst>
              <a:ext uri="{FF2B5EF4-FFF2-40B4-BE49-F238E27FC236}">
                <a16:creationId xmlns:a16="http://schemas.microsoft.com/office/drawing/2014/main" id="{71F257E4-5EF6-4AD7-AF89-9AB75C0AB0DA}"/>
              </a:ext>
            </a:extLst>
          </p:cNvPr>
          <p:cNvCxnSpPr/>
          <p:nvPr/>
        </p:nvCxnSpPr>
        <p:spPr>
          <a:xfrm>
            <a:off x="2800350" y="3214687"/>
            <a:ext cx="0" cy="3286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CED9517-3A53-484B-A8AC-A3D946BE08E0}"/>
              </a:ext>
            </a:extLst>
          </p:cNvPr>
          <p:cNvCxnSpPr/>
          <p:nvPr/>
        </p:nvCxnSpPr>
        <p:spPr>
          <a:xfrm>
            <a:off x="5934075" y="3214687"/>
            <a:ext cx="9525" cy="3000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7532F2C-DAD1-491D-BA7B-73094C2261E1}"/>
              </a:ext>
            </a:extLst>
          </p:cNvPr>
          <p:cNvCxnSpPr/>
          <p:nvPr/>
        </p:nvCxnSpPr>
        <p:spPr>
          <a:xfrm>
            <a:off x="2000250" y="3543300"/>
            <a:ext cx="16573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E722D8-9FCC-4432-8534-F5A2352FBE2F}"/>
              </a:ext>
            </a:extLst>
          </p:cNvPr>
          <p:cNvCxnSpPr/>
          <p:nvPr/>
        </p:nvCxnSpPr>
        <p:spPr>
          <a:xfrm>
            <a:off x="4857750" y="3514725"/>
            <a:ext cx="21526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F0DD5C6-193A-4B52-B014-182F16879A06}"/>
              </a:ext>
            </a:extLst>
          </p:cNvPr>
          <p:cNvCxnSpPr/>
          <p:nvPr/>
        </p:nvCxnSpPr>
        <p:spPr>
          <a:xfrm>
            <a:off x="2000250" y="354330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800B317-193E-4220-8B87-77EDBA33A739}"/>
              </a:ext>
            </a:extLst>
          </p:cNvPr>
          <p:cNvCxnSpPr/>
          <p:nvPr/>
        </p:nvCxnSpPr>
        <p:spPr>
          <a:xfrm>
            <a:off x="3657600" y="3543300"/>
            <a:ext cx="0" cy="171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E568893-A7B1-4C49-82A9-64E0372BE177}"/>
              </a:ext>
            </a:extLst>
          </p:cNvPr>
          <p:cNvCxnSpPr/>
          <p:nvPr/>
        </p:nvCxnSpPr>
        <p:spPr>
          <a:xfrm>
            <a:off x="4857750" y="3514725"/>
            <a:ext cx="0" cy="200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F5F2F1F-5EF5-48B0-9813-86CF4F2B6F26}"/>
              </a:ext>
            </a:extLst>
          </p:cNvPr>
          <p:cNvCxnSpPr/>
          <p:nvPr/>
        </p:nvCxnSpPr>
        <p:spPr>
          <a:xfrm>
            <a:off x="7029450" y="3514725"/>
            <a:ext cx="0" cy="200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DA8FEFF-C6F7-451F-8820-1FDEE38D2872}"/>
              </a:ext>
            </a:extLst>
          </p:cNvPr>
          <p:cNvSpPr txBox="1">
            <a:spLocks noChangeArrowheads="1"/>
          </p:cNvSpPr>
          <p:nvPr/>
        </p:nvSpPr>
        <p:spPr bwMode="auto">
          <a:xfrm>
            <a:off x="1257300" y="3700463"/>
            <a:ext cx="15430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t>Cơ thể tai nhỏ</a:t>
            </a:r>
            <a:endParaRPr lang="vi-VN" altLang="en-US" sz="1500"/>
          </a:p>
        </p:txBody>
      </p:sp>
      <p:sp>
        <p:nvSpPr>
          <p:cNvPr id="35" name="TextBox 34">
            <a:extLst>
              <a:ext uri="{FF2B5EF4-FFF2-40B4-BE49-F238E27FC236}">
                <a16:creationId xmlns:a16="http://schemas.microsoft.com/office/drawing/2014/main" id="{0035C26B-F3ED-476D-A3E8-50FC948BBE9D}"/>
              </a:ext>
            </a:extLst>
          </p:cNvPr>
          <p:cNvSpPr txBox="1">
            <a:spLocks noChangeArrowheads="1"/>
          </p:cNvSpPr>
          <p:nvPr/>
        </p:nvSpPr>
        <p:spPr bwMode="auto">
          <a:xfrm>
            <a:off x="2899173" y="3700463"/>
            <a:ext cx="150137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t>Cơ thể tai lớn</a:t>
            </a:r>
            <a:endParaRPr lang="vi-VN" altLang="en-US" sz="1500"/>
          </a:p>
        </p:txBody>
      </p:sp>
      <p:sp>
        <p:nvSpPr>
          <p:cNvPr id="36" name="TextBox 35">
            <a:extLst>
              <a:ext uri="{FF2B5EF4-FFF2-40B4-BE49-F238E27FC236}">
                <a16:creationId xmlns:a16="http://schemas.microsoft.com/office/drawing/2014/main" id="{C6014F11-0B40-40A0-B894-42822394D4B4}"/>
              </a:ext>
            </a:extLst>
          </p:cNvPr>
          <p:cNvSpPr txBox="1">
            <a:spLocks noChangeArrowheads="1"/>
          </p:cNvSpPr>
          <p:nvPr/>
        </p:nvSpPr>
        <p:spPr bwMode="auto">
          <a:xfrm>
            <a:off x="4343400" y="3714750"/>
            <a:ext cx="17490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t>Cơ thể không có vây</a:t>
            </a:r>
            <a:endParaRPr lang="vi-VN" altLang="en-US" sz="1500"/>
          </a:p>
        </p:txBody>
      </p:sp>
      <p:sp>
        <p:nvSpPr>
          <p:cNvPr id="37" name="TextBox 36">
            <a:extLst>
              <a:ext uri="{FF2B5EF4-FFF2-40B4-BE49-F238E27FC236}">
                <a16:creationId xmlns:a16="http://schemas.microsoft.com/office/drawing/2014/main" id="{FA0253E8-45DA-43E5-851B-C6D978241478}"/>
              </a:ext>
            </a:extLst>
          </p:cNvPr>
          <p:cNvSpPr txBox="1">
            <a:spLocks noChangeArrowheads="1"/>
          </p:cNvSpPr>
          <p:nvPr/>
        </p:nvSpPr>
        <p:spPr bwMode="auto">
          <a:xfrm>
            <a:off x="6343650" y="3714750"/>
            <a:ext cx="14859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t>Cơ thể có vây</a:t>
            </a:r>
            <a:endParaRPr lang="vi-VN" altLang="en-US" sz="1500"/>
          </a:p>
        </p:txBody>
      </p:sp>
      <p:cxnSp>
        <p:nvCxnSpPr>
          <p:cNvPr id="41" name="Straight Arrow Connector 40">
            <a:extLst>
              <a:ext uri="{FF2B5EF4-FFF2-40B4-BE49-F238E27FC236}">
                <a16:creationId xmlns:a16="http://schemas.microsoft.com/office/drawing/2014/main" id="{A945EB28-3757-4D61-9DB5-30713DD25183}"/>
              </a:ext>
            </a:extLst>
          </p:cNvPr>
          <p:cNvCxnSpPr/>
          <p:nvPr/>
        </p:nvCxnSpPr>
        <p:spPr>
          <a:xfrm>
            <a:off x="2000250" y="4014787"/>
            <a:ext cx="0" cy="1571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230CEBF4-B2FF-449A-BD02-AD56FFEB4F64}"/>
              </a:ext>
            </a:extLst>
          </p:cNvPr>
          <p:cNvCxnSpPr/>
          <p:nvPr/>
        </p:nvCxnSpPr>
        <p:spPr>
          <a:xfrm>
            <a:off x="3657600" y="4057651"/>
            <a:ext cx="0" cy="1357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D394FDB-7056-4B4A-9868-BAA432BE350C}"/>
              </a:ext>
            </a:extLst>
          </p:cNvPr>
          <p:cNvCxnSpPr/>
          <p:nvPr/>
        </p:nvCxnSpPr>
        <p:spPr>
          <a:xfrm>
            <a:off x="4857750" y="4093369"/>
            <a:ext cx="0" cy="1357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7626159-9AF2-44DC-9F48-97AEC6B0BEE3}"/>
              </a:ext>
            </a:extLst>
          </p:cNvPr>
          <p:cNvCxnSpPr/>
          <p:nvPr/>
        </p:nvCxnSpPr>
        <p:spPr>
          <a:xfrm>
            <a:off x="7029450" y="4093369"/>
            <a:ext cx="0" cy="1357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2C15FA8B-8BBE-4475-96E5-62950236BED0}"/>
              </a:ext>
            </a:extLst>
          </p:cNvPr>
          <p:cNvSpPr txBox="1">
            <a:spLocks noChangeArrowheads="1"/>
          </p:cNvSpPr>
          <p:nvPr/>
        </p:nvSpPr>
        <p:spPr bwMode="auto">
          <a:xfrm>
            <a:off x="1485900" y="4229100"/>
            <a:ext cx="10858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solidFill>
                  <a:srgbClr val="FF3300"/>
                </a:solidFill>
              </a:rPr>
              <a:t>Con mèo</a:t>
            </a:r>
            <a:endParaRPr lang="vi-VN" altLang="en-US" sz="1500">
              <a:solidFill>
                <a:srgbClr val="FF3300"/>
              </a:solidFill>
            </a:endParaRPr>
          </a:p>
        </p:txBody>
      </p:sp>
      <p:sp>
        <p:nvSpPr>
          <p:cNvPr id="49" name="TextBox 48">
            <a:extLst>
              <a:ext uri="{FF2B5EF4-FFF2-40B4-BE49-F238E27FC236}">
                <a16:creationId xmlns:a16="http://schemas.microsoft.com/office/drawing/2014/main" id="{ABE42727-467E-42CE-AE00-CD9B10466A72}"/>
              </a:ext>
            </a:extLst>
          </p:cNvPr>
          <p:cNvSpPr txBox="1">
            <a:spLocks noChangeArrowheads="1"/>
          </p:cNvSpPr>
          <p:nvPr/>
        </p:nvSpPr>
        <p:spPr bwMode="auto">
          <a:xfrm>
            <a:off x="3200400" y="4229100"/>
            <a:ext cx="914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solidFill>
                  <a:srgbClr val="FF3300"/>
                </a:solidFill>
              </a:rPr>
              <a:t>Con thỏ</a:t>
            </a:r>
            <a:endParaRPr lang="vi-VN" altLang="en-US" sz="1500">
              <a:solidFill>
                <a:srgbClr val="FF3300"/>
              </a:solidFill>
            </a:endParaRPr>
          </a:p>
        </p:txBody>
      </p:sp>
      <p:sp>
        <p:nvSpPr>
          <p:cNvPr id="50" name="TextBox 49">
            <a:extLst>
              <a:ext uri="{FF2B5EF4-FFF2-40B4-BE49-F238E27FC236}">
                <a16:creationId xmlns:a16="http://schemas.microsoft.com/office/drawing/2014/main" id="{FF0D6D0F-D583-4E9C-8620-C2002A087732}"/>
              </a:ext>
            </a:extLst>
          </p:cNvPr>
          <p:cNvSpPr txBox="1">
            <a:spLocks noChangeArrowheads="1"/>
          </p:cNvSpPr>
          <p:nvPr/>
        </p:nvSpPr>
        <p:spPr bwMode="auto">
          <a:xfrm>
            <a:off x="4343400" y="4229100"/>
            <a:ext cx="11203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solidFill>
                  <a:srgbClr val="FF3300"/>
                </a:solidFill>
              </a:rPr>
              <a:t>Con lươn</a:t>
            </a:r>
            <a:endParaRPr lang="vi-VN" altLang="en-US" sz="1500">
              <a:solidFill>
                <a:srgbClr val="FF3300"/>
              </a:solidFill>
            </a:endParaRPr>
          </a:p>
        </p:txBody>
      </p:sp>
      <p:sp>
        <p:nvSpPr>
          <p:cNvPr id="51" name="TextBox 50">
            <a:extLst>
              <a:ext uri="{FF2B5EF4-FFF2-40B4-BE49-F238E27FC236}">
                <a16:creationId xmlns:a16="http://schemas.microsoft.com/office/drawing/2014/main" id="{B1BAE986-F828-41F6-AA68-E05E0BCFE67E}"/>
              </a:ext>
            </a:extLst>
          </p:cNvPr>
          <p:cNvSpPr txBox="1">
            <a:spLocks noChangeArrowheads="1"/>
          </p:cNvSpPr>
          <p:nvPr/>
        </p:nvSpPr>
        <p:spPr bwMode="auto">
          <a:xfrm>
            <a:off x="6515100" y="4229100"/>
            <a:ext cx="108585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1500">
                <a:solidFill>
                  <a:srgbClr val="FF3300"/>
                </a:solidFill>
              </a:rPr>
              <a:t>Con cá rô</a:t>
            </a:r>
            <a:endParaRPr lang="vi-VN" altLang="en-US" sz="1500">
              <a:solidFill>
                <a:srgbClr val="FF3300"/>
              </a:solidFill>
            </a:endParaRPr>
          </a:p>
        </p:txBody>
      </p:sp>
      <p:sp>
        <p:nvSpPr>
          <p:cNvPr id="52" name="TextBox 51">
            <a:extLst>
              <a:ext uri="{FF2B5EF4-FFF2-40B4-BE49-F238E27FC236}">
                <a16:creationId xmlns:a16="http://schemas.microsoft.com/office/drawing/2014/main" id="{FDEF97E9-2C63-45CE-ABB8-A7F8F0040906}"/>
              </a:ext>
            </a:extLst>
          </p:cNvPr>
          <p:cNvSpPr txBox="1">
            <a:spLocks noChangeArrowheads="1"/>
          </p:cNvSpPr>
          <p:nvPr/>
        </p:nvSpPr>
        <p:spPr bwMode="auto">
          <a:xfrm>
            <a:off x="4457700" y="2457450"/>
            <a:ext cx="180617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350" i="1" dirty="0"/>
              <a:t>(Ở </a:t>
            </a:r>
            <a:r>
              <a:rPr lang="en-US" altLang="en-US" sz="1350" i="1" dirty="0" err="1"/>
              <a:t>cạn</a:t>
            </a:r>
            <a:r>
              <a:rPr lang="en-US" altLang="en-US" sz="1350" i="1" dirty="0"/>
              <a:t> hay ở </a:t>
            </a:r>
            <a:r>
              <a:rPr lang="en-US" altLang="en-US" sz="1350" i="1" dirty="0" err="1"/>
              <a:t>nước</a:t>
            </a:r>
            <a:r>
              <a:rPr lang="en-US" altLang="en-US" sz="1350" i="1" dirty="0"/>
              <a:t>?)</a:t>
            </a:r>
            <a:endParaRPr lang="vi-VN" altLang="en-US" sz="1350" i="1" dirty="0"/>
          </a:p>
        </p:txBody>
      </p:sp>
      <p:sp>
        <p:nvSpPr>
          <p:cNvPr id="53" name="TextBox 52">
            <a:extLst>
              <a:ext uri="{FF2B5EF4-FFF2-40B4-BE49-F238E27FC236}">
                <a16:creationId xmlns:a16="http://schemas.microsoft.com/office/drawing/2014/main" id="{655D5ED0-3299-4E5B-B532-43ED605E0D1C}"/>
              </a:ext>
            </a:extLst>
          </p:cNvPr>
          <p:cNvSpPr txBox="1">
            <a:spLocks noChangeArrowheads="1"/>
          </p:cNvSpPr>
          <p:nvPr/>
        </p:nvSpPr>
        <p:spPr bwMode="auto">
          <a:xfrm>
            <a:off x="2857500" y="3208735"/>
            <a:ext cx="15585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350" i="1"/>
              <a:t>(Tai nhỏ hay lớn?)</a:t>
            </a:r>
            <a:endParaRPr lang="vi-VN" altLang="en-US" sz="1350" i="1"/>
          </a:p>
        </p:txBody>
      </p:sp>
      <p:sp>
        <p:nvSpPr>
          <p:cNvPr id="59" name="TextBox 58">
            <a:extLst>
              <a:ext uri="{FF2B5EF4-FFF2-40B4-BE49-F238E27FC236}">
                <a16:creationId xmlns:a16="http://schemas.microsoft.com/office/drawing/2014/main" id="{AD085D3C-9FF7-4A64-B0B0-C8A779588AD4}"/>
              </a:ext>
            </a:extLst>
          </p:cNvPr>
          <p:cNvSpPr txBox="1">
            <a:spLocks noChangeArrowheads="1"/>
          </p:cNvSpPr>
          <p:nvPr/>
        </p:nvSpPr>
        <p:spPr bwMode="auto">
          <a:xfrm>
            <a:off x="5972175" y="3214687"/>
            <a:ext cx="21431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350" i="1"/>
              <a:t>(Có vây hay không có vây?)</a:t>
            </a:r>
            <a:endParaRPr lang="vi-VN" altLang="en-US" sz="1350"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par>
                                <p:cTn id="8" presetID="16" presetClass="entr" presetSubtype="21"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barn(inVertical)">
                                      <p:cBhvr>
                                        <p:cTn id="10" dur="500"/>
                                        <p:tgtEl>
                                          <p:spTgt spid="17411"/>
                                        </p:tgtEl>
                                      </p:cBhvr>
                                    </p:animEffect>
                                  </p:childTnLst>
                                </p:cTn>
                              </p:par>
                              <p:par>
                                <p:cTn id="11" presetID="16" presetClass="entr" presetSubtype="21" fill="hold" nodeType="withEffect">
                                  <p:stCondLst>
                                    <p:cond delay="0"/>
                                  </p:stCondLst>
                                  <p:childTnLst>
                                    <p:set>
                                      <p:cBhvr>
                                        <p:cTn id="12" dur="1" fill="hold">
                                          <p:stCondLst>
                                            <p:cond delay="0"/>
                                          </p:stCondLst>
                                        </p:cTn>
                                        <p:tgtEl>
                                          <p:spTgt spid="17413"/>
                                        </p:tgtEl>
                                        <p:attrNameLst>
                                          <p:attrName>style.visibility</p:attrName>
                                        </p:attrNameLst>
                                      </p:cBhvr>
                                      <p:to>
                                        <p:strVal val="visible"/>
                                      </p:to>
                                    </p:set>
                                    <p:animEffect transition="in" filter="barn(inVertical)">
                                      <p:cBhvr>
                                        <p:cTn id="13" dur="500"/>
                                        <p:tgtEl>
                                          <p:spTgt spid="17413"/>
                                        </p:tgtEl>
                                      </p:cBhvr>
                                    </p:animEffect>
                                  </p:childTnLst>
                                </p:cTn>
                              </p:par>
                              <p:par>
                                <p:cTn id="14" presetID="16" presetClass="entr" presetSubtype="21" fill="hold"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barn(inVertical)">
                                      <p:cBhvr>
                                        <p:cTn id="16" dur="500"/>
                                        <p:tgtEl>
                                          <p:spTgt spid="17415"/>
                                        </p:tgtEl>
                                      </p:cBhvr>
                                    </p:animEffect>
                                  </p:childTnLst>
                                </p:cTn>
                              </p:par>
                              <p:par>
                                <p:cTn id="17" presetID="16" presetClass="entr" presetSubtype="21" fill="hold" nodeType="withEffect">
                                  <p:stCondLst>
                                    <p:cond delay="0"/>
                                  </p:stCondLst>
                                  <p:childTnLst>
                                    <p:set>
                                      <p:cBhvr>
                                        <p:cTn id="18" dur="1" fill="hold">
                                          <p:stCondLst>
                                            <p:cond delay="0"/>
                                          </p:stCondLst>
                                        </p:cTn>
                                        <p:tgtEl>
                                          <p:spTgt spid="17414"/>
                                        </p:tgtEl>
                                        <p:attrNameLst>
                                          <p:attrName>style.visibility</p:attrName>
                                        </p:attrNameLst>
                                      </p:cBhvr>
                                      <p:to>
                                        <p:strVal val="visible"/>
                                      </p:to>
                                    </p:set>
                                    <p:animEffect transition="in" filter="barn(inVertical)">
                                      <p:cBhvr>
                                        <p:cTn id="19" dur="500"/>
                                        <p:tgtEl>
                                          <p:spTgt spid="1741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arn(inVertical)">
                                      <p:cBhvr>
                                        <p:cTn id="48" dur="500"/>
                                        <p:tgtEl>
                                          <p:spTgt spid="1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barn(inVertical)">
                                      <p:cBhvr>
                                        <p:cTn id="56" dur="500"/>
                                        <p:tgtEl>
                                          <p:spTgt spid="5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6" presetClass="entr" presetSubtype="21"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par>
                                <p:cTn id="62" presetID="16" presetClass="entr" presetSubtype="21" fill="hold"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par>
                                <p:cTn id="65" presetID="16" presetClass="entr" presetSubtype="21" fill="hold"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barn(inVertical)">
                                      <p:cBhvr>
                                        <p:cTn id="67" dur="500"/>
                                        <p:tgtEl>
                                          <p:spTgt spid="27"/>
                                        </p:tgtEl>
                                      </p:cBhvr>
                                    </p:animEffect>
                                  </p:childTnLst>
                                </p:cTn>
                              </p:par>
                              <p:par>
                                <p:cTn id="68" presetID="16" presetClass="entr" presetSubtype="21" fill="hold"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barn(inVertical)">
                                      <p:cBhvr>
                                        <p:cTn id="75" dur="500"/>
                                        <p:tgtEl>
                                          <p:spTgt spid="34"/>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barn(inVertical)">
                                      <p:cBhvr>
                                        <p:cTn id="78" dur="500"/>
                                        <p:tgtEl>
                                          <p:spTgt spid="35"/>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6" presetClass="entr" presetSubtype="21" fill="hold"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48"/>
                                        </p:tgtEl>
                                        <p:attrNameLst>
                                          <p:attrName>style.visibility</p:attrName>
                                        </p:attrNameLst>
                                      </p:cBhvr>
                                      <p:to>
                                        <p:strVal val="visible"/>
                                      </p:to>
                                    </p:set>
                                    <p:animEffect transition="in" filter="barn(inVertical)">
                                      <p:cBhvr>
                                        <p:cTn id="86" dur="500"/>
                                        <p:tgtEl>
                                          <p:spTgt spid="48"/>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6" presetClass="entr" presetSubtype="21" fill="hold" nodeType="clickEffect">
                                  <p:stCondLst>
                                    <p:cond delay="0"/>
                                  </p:stCondLst>
                                  <p:childTnLst>
                                    <p:set>
                                      <p:cBhvr>
                                        <p:cTn id="90" dur="1" fill="hold">
                                          <p:stCondLst>
                                            <p:cond delay="0"/>
                                          </p:stCondLst>
                                        </p:cTn>
                                        <p:tgtEl>
                                          <p:spTgt spid="43"/>
                                        </p:tgtEl>
                                        <p:attrNameLst>
                                          <p:attrName>style.visibility</p:attrName>
                                        </p:attrNameLst>
                                      </p:cBhvr>
                                      <p:to>
                                        <p:strVal val="visible"/>
                                      </p:to>
                                    </p:set>
                                    <p:animEffect transition="in" filter="barn(inVertical)">
                                      <p:cBhvr>
                                        <p:cTn id="91" dur="500"/>
                                        <p:tgtEl>
                                          <p:spTgt spid="43"/>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barn(inVertical)">
                                      <p:cBhvr>
                                        <p:cTn id="94" dur="500"/>
                                        <p:tgtEl>
                                          <p:spTgt spid="49"/>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59"/>
                                        </p:tgtEl>
                                        <p:attrNameLst>
                                          <p:attrName>style.visibility</p:attrName>
                                        </p:attrNameLst>
                                      </p:cBhvr>
                                      <p:to>
                                        <p:strVal val="visible"/>
                                      </p:to>
                                    </p:set>
                                    <p:animEffect transition="in" filter="barn(inVertical)">
                                      <p:cBhvr>
                                        <p:cTn id="99" dur="500"/>
                                        <p:tgtEl>
                                          <p:spTgt spid="5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6" presetClass="entr" presetSubtype="21" fill="hold" nodeType="clickEffect">
                                  <p:stCondLst>
                                    <p:cond delay="0"/>
                                  </p:stCondLst>
                                  <p:childTnLst>
                                    <p:set>
                                      <p:cBhvr>
                                        <p:cTn id="103" dur="1" fill="hold">
                                          <p:stCondLst>
                                            <p:cond delay="0"/>
                                          </p:stCondLst>
                                        </p:cTn>
                                        <p:tgtEl>
                                          <p:spTgt spid="21"/>
                                        </p:tgtEl>
                                        <p:attrNameLst>
                                          <p:attrName>style.visibility</p:attrName>
                                        </p:attrNameLst>
                                      </p:cBhvr>
                                      <p:to>
                                        <p:strVal val="visible"/>
                                      </p:to>
                                    </p:set>
                                    <p:animEffect transition="in" filter="barn(inVertical)">
                                      <p:cBhvr>
                                        <p:cTn id="104" dur="500"/>
                                        <p:tgtEl>
                                          <p:spTgt spid="21"/>
                                        </p:tgtEl>
                                      </p:cBhvr>
                                    </p:animEffect>
                                  </p:childTnLst>
                                </p:cTn>
                              </p:par>
                              <p:par>
                                <p:cTn id="105" presetID="16" presetClass="entr" presetSubtype="21" fill="hold" nodeType="withEffect">
                                  <p:stCondLst>
                                    <p:cond delay="0"/>
                                  </p:stCondLst>
                                  <p:childTnLst>
                                    <p:set>
                                      <p:cBhvr>
                                        <p:cTn id="106" dur="1" fill="hold">
                                          <p:stCondLst>
                                            <p:cond delay="0"/>
                                          </p:stCondLst>
                                        </p:cTn>
                                        <p:tgtEl>
                                          <p:spTgt spid="25"/>
                                        </p:tgtEl>
                                        <p:attrNameLst>
                                          <p:attrName>style.visibility</p:attrName>
                                        </p:attrNameLst>
                                      </p:cBhvr>
                                      <p:to>
                                        <p:strVal val="visible"/>
                                      </p:to>
                                    </p:set>
                                    <p:animEffect transition="in" filter="barn(inVertical)">
                                      <p:cBhvr>
                                        <p:cTn id="107" dur="500"/>
                                        <p:tgtEl>
                                          <p:spTgt spid="25"/>
                                        </p:tgtEl>
                                      </p:cBhvr>
                                    </p:animEffect>
                                  </p:childTnLst>
                                </p:cTn>
                              </p:par>
                              <p:par>
                                <p:cTn id="108" presetID="16" presetClass="entr" presetSubtype="21"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barn(inVertical)">
                                      <p:cBhvr>
                                        <p:cTn id="110" dur="500"/>
                                        <p:tgtEl>
                                          <p:spTgt spid="31"/>
                                        </p:tgtEl>
                                      </p:cBhvr>
                                    </p:animEffect>
                                  </p:childTnLst>
                                </p:cTn>
                              </p:par>
                              <p:par>
                                <p:cTn id="111" presetID="16" presetClass="entr" presetSubtype="21" fill="hold" nodeType="with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barn(inVertical)">
                                      <p:cBhvr>
                                        <p:cTn id="113" dur="500"/>
                                        <p:tgtEl>
                                          <p:spTgt spid="33"/>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barn(inVertical)">
                                      <p:cBhvr>
                                        <p:cTn id="118" dur="500"/>
                                        <p:tgtEl>
                                          <p:spTgt spid="36"/>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barn(inVertical)">
                                      <p:cBhvr>
                                        <p:cTn id="121" dur="500"/>
                                        <p:tgtEl>
                                          <p:spTgt spid="3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6" presetClass="entr" presetSubtype="21" fill="hold" nodeType="click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barn(inVertical)">
                                      <p:cBhvr>
                                        <p:cTn id="126" dur="500"/>
                                        <p:tgtEl>
                                          <p:spTgt spid="45"/>
                                        </p:tgtEl>
                                      </p:cBhvr>
                                    </p:animEffect>
                                  </p:childTnLst>
                                </p:cTn>
                              </p:par>
                              <p:par>
                                <p:cTn id="127" presetID="16" presetClass="entr" presetSubtype="21" fill="hold" grpId="0" nodeType="withEffect">
                                  <p:stCondLst>
                                    <p:cond delay="0"/>
                                  </p:stCondLst>
                                  <p:childTnLst>
                                    <p:set>
                                      <p:cBhvr>
                                        <p:cTn id="128" dur="1" fill="hold">
                                          <p:stCondLst>
                                            <p:cond delay="0"/>
                                          </p:stCondLst>
                                        </p:cTn>
                                        <p:tgtEl>
                                          <p:spTgt spid="50"/>
                                        </p:tgtEl>
                                        <p:attrNameLst>
                                          <p:attrName>style.visibility</p:attrName>
                                        </p:attrNameLst>
                                      </p:cBhvr>
                                      <p:to>
                                        <p:strVal val="visible"/>
                                      </p:to>
                                    </p:set>
                                    <p:animEffect transition="in" filter="barn(inVertical)">
                                      <p:cBhvr>
                                        <p:cTn id="129" dur="500"/>
                                        <p:tgtEl>
                                          <p:spTgt spid="50"/>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16" presetClass="entr" presetSubtype="21" fill="hold" nodeType="clickEffect">
                                  <p:stCondLst>
                                    <p:cond delay="0"/>
                                  </p:stCondLst>
                                  <p:childTnLst>
                                    <p:set>
                                      <p:cBhvr>
                                        <p:cTn id="133" dur="1" fill="hold">
                                          <p:stCondLst>
                                            <p:cond delay="0"/>
                                          </p:stCondLst>
                                        </p:cTn>
                                        <p:tgtEl>
                                          <p:spTgt spid="47"/>
                                        </p:tgtEl>
                                        <p:attrNameLst>
                                          <p:attrName>style.visibility</p:attrName>
                                        </p:attrNameLst>
                                      </p:cBhvr>
                                      <p:to>
                                        <p:strVal val="visible"/>
                                      </p:to>
                                    </p:set>
                                    <p:animEffect transition="in" filter="barn(inVertical)">
                                      <p:cBhvr>
                                        <p:cTn id="134" dur="500"/>
                                        <p:tgtEl>
                                          <p:spTgt spid="47"/>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barn(inVertical)">
                                      <p:cBhvr>
                                        <p:cTn id="13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2" grpId="0"/>
      <p:bldP spid="16" grpId="0"/>
      <p:bldP spid="17" grpId="0"/>
      <p:bldP spid="34" grpId="0"/>
      <p:bldP spid="35" grpId="0"/>
      <p:bldP spid="36" grpId="0"/>
      <p:bldP spid="37" grpId="0"/>
      <p:bldP spid="48" grpId="0"/>
      <p:bldP spid="49" grpId="0"/>
      <p:bldP spid="50" grpId="0"/>
      <p:bldP spid="51" grpId="0"/>
      <p:bldP spid="52" grpId="0"/>
      <p:bldP spid="53" grpId="0"/>
      <p:bldP spid="5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67"/>
        <p:cNvGrpSpPr/>
        <p:nvPr/>
      </p:nvGrpSpPr>
      <p:grpSpPr>
        <a:xfrm>
          <a:off x="0" y="0"/>
          <a:ext cx="0" cy="0"/>
          <a:chOff x="0" y="0"/>
          <a:chExt cx="0" cy="0"/>
        </a:xfrm>
      </p:grpSpPr>
      <p:sp>
        <p:nvSpPr>
          <p:cNvPr id="753" name="TextBox 752"/>
          <p:cNvSpPr txBox="1"/>
          <p:nvPr/>
        </p:nvSpPr>
        <p:spPr>
          <a:xfrm>
            <a:off x="1479211" y="286642"/>
            <a:ext cx="6185580" cy="761747"/>
          </a:xfrm>
          <a:prstGeom prst="rect">
            <a:avLst/>
          </a:prstGeom>
          <a:noFill/>
        </p:spPr>
        <p:txBody>
          <a:bodyPr wrap="square" lIns="68579" tIns="34289" rIns="68579" bIns="34289" rtlCol="0">
            <a:spAutoFit/>
          </a:bodyPr>
          <a:lstStyle/>
          <a:p>
            <a:pPr algn="ctr"/>
            <a:r>
              <a:rPr lang="en-US" sz="4500" b="1" dirty="0">
                <a:solidFill>
                  <a:srgbClr val="FF0000"/>
                </a:solidFill>
                <a:latin typeface="Times New Roman" pitchFamily="18" charset="0"/>
                <a:cs typeface="Times New Roman" pitchFamily="18" charset="0"/>
              </a:rPr>
              <a:t>NHIỆM VỤ VỀ NHÀ</a:t>
            </a:r>
          </a:p>
        </p:txBody>
      </p:sp>
      <p:sp>
        <p:nvSpPr>
          <p:cNvPr id="721" name="Rounded Rectangle 720"/>
          <p:cNvSpPr/>
          <p:nvPr/>
        </p:nvSpPr>
        <p:spPr>
          <a:xfrm>
            <a:off x="1187338" y="3310749"/>
            <a:ext cx="7578044" cy="456248"/>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just"/>
            <a:r>
              <a:rPr lang="en-US" altLang="en-US" sz="3000" b="1" dirty="0" err="1">
                <a:solidFill>
                  <a:srgbClr val="0000FF"/>
                </a:solidFill>
                <a:latin typeface="Times New Roman" panose="02020603050405020304" pitchFamily="18" charset="0"/>
                <a:cs typeface="Times New Roman" panose="02020603050405020304" pitchFamily="18" charset="0"/>
              </a:rPr>
              <a:t>Chuẩn</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bị</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trước</a:t>
            </a:r>
            <a:r>
              <a:rPr lang="en-US" altLang="en-US" sz="3000" b="1" dirty="0">
                <a:solidFill>
                  <a:srgbClr val="0000FF"/>
                </a:solidFill>
                <a:latin typeface="Times New Roman" panose="02020603050405020304" pitchFamily="18" charset="0"/>
                <a:cs typeface="Times New Roman" panose="02020603050405020304" pitchFamily="18" charset="0"/>
              </a:rPr>
              <a:t> </a:t>
            </a:r>
            <a:r>
              <a:rPr lang="en-US" altLang="en-US" sz="3000" b="1" dirty="0" err="1">
                <a:solidFill>
                  <a:srgbClr val="0000FF"/>
                </a:solidFill>
                <a:latin typeface="Times New Roman" panose="02020603050405020304" pitchFamily="18" charset="0"/>
                <a:cs typeface="Times New Roman" panose="02020603050405020304" pitchFamily="18" charset="0"/>
              </a:rPr>
              <a:t>Bài</a:t>
            </a:r>
            <a:r>
              <a:rPr lang="en-US" altLang="en-US" sz="3000" b="1" dirty="0">
                <a:solidFill>
                  <a:srgbClr val="0000FF"/>
                </a:solidFill>
                <a:latin typeface="Times New Roman" panose="02020603050405020304" pitchFamily="18" charset="0"/>
                <a:cs typeface="Times New Roman" panose="02020603050405020304" pitchFamily="18" charset="0"/>
              </a:rPr>
              <a:t> 16</a:t>
            </a:r>
            <a:endParaRPr lang="vi-VN" altLang="en-US" sz="3000" b="1" dirty="0" err="1">
              <a:solidFill>
                <a:srgbClr val="0000FF"/>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7C0DDC4-6EB1-4D1E-9362-11CE9962D347}"/>
              </a:ext>
            </a:extLst>
          </p:cNvPr>
          <p:cNvPicPr>
            <a:picLocks noChangeAspect="1"/>
          </p:cNvPicPr>
          <p:nvPr/>
        </p:nvPicPr>
        <p:blipFill>
          <a:blip r:embed="rId3"/>
          <a:stretch>
            <a:fillRect/>
          </a:stretch>
        </p:blipFill>
        <p:spPr>
          <a:xfrm>
            <a:off x="472565" y="1433641"/>
            <a:ext cx="514182" cy="525083"/>
          </a:xfrm>
          <a:prstGeom prst="rect">
            <a:avLst/>
          </a:prstGeom>
        </p:spPr>
      </p:pic>
      <p:sp>
        <p:nvSpPr>
          <p:cNvPr id="17" name="Rounded Rectangle 745">
            <a:extLst>
              <a:ext uri="{FF2B5EF4-FFF2-40B4-BE49-F238E27FC236}">
                <a16:creationId xmlns:a16="http://schemas.microsoft.com/office/drawing/2014/main" id="{2B947101-1948-4C2A-BA18-4192A35FFB50}"/>
              </a:ext>
            </a:extLst>
          </p:cNvPr>
          <p:cNvSpPr/>
          <p:nvPr/>
        </p:nvSpPr>
        <p:spPr>
          <a:xfrm>
            <a:off x="1187959" y="1443684"/>
            <a:ext cx="1928813" cy="476234"/>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68579" tIns="34289" rIns="68579" bIns="34289" rtlCol="0" anchor="ctr"/>
          <a:lstStyle/>
          <a:p>
            <a:pPr algn="just"/>
            <a:r>
              <a:rPr lang="en-US" sz="3000" b="1">
                <a:solidFill>
                  <a:srgbClr val="0000FF"/>
                </a:solidFill>
                <a:latin typeface="Times New Roman" panose="02020603050405020304" pitchFamily="18" charset="0"/>
                <a:cs typeface="Times New Roman" panose="02020603050405020304" pitchFamily="18" charset="0"/>
              </a:rPr>
              <a:t>H</a:t>
            </a:r>
            <a:r>
              <a:rPr lang="vi-VN" sz="3000" b="1">
                <a:solidFill>
                  <a:srgbClr val="0000FF"/>
                </a:solidFill>
                <a:latin typeface="Times New Roman" panose="02020603050405020304" pitchFamily="18" charset="0"/>
                <a:cs typeface="Times New Roman" panose="02020603050405020304" pitchFamily="18" charset="0"/>
              </a:rPr>
              <a:t>ọc bài.</a:t>
            </a:r>
            <a:endParaRPr lang="en-US" sz="3000" b="1" dirty="0">
              <a:solidFill>
                <a:srgbClr val="0000FF"/>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F8EB9C7C-0174-4CFA-9CC3-105F385B96C5}"/>
              </a:ext>
            </a:extLst>
          </p:cNvPr>
          <p:cNvSpPr txBox="1"/>
          <p:nvPr/>
        </p:nvSpPr>
        <p:spPr>
          <a:xfrm>
            <a:off x="1200153" y="2075464"/>
            <a:ext cx="7856030" cy="530915"/>
          </a:xfrm>
          <a:prstGeom prst="rect">
            <a:avLst/>
          </a:prstGeom>
          <a:noFill/>
        </p:spPr>
        <p:txBody>
          <a:bodyPr wrap="square" lIns="68579" tIns="34289" rIns="68579" bIns="34289">
            <a:spAutoFit/>
          </a:bodyPr>
          <a:lstStyle/>
          <a:p>
            <a:r>
              <a:rPr lang="vi-VN" sz="3000" b="1" dirty="0">
                <a:solidFill>
                  <a:srgbClr val="0000FF"/>
                </a:solidFill>
                <a:latin typeface="Times New Roman" panose="02020603050405020304" pitchFamily="18" charset="0"/>
                <a:cs typeface="Times New Roman" panose="02020603050405020304" pitchFamily="18" charset="0"/>
              </a:rPr>
              <a:t>Hoàn thành bài tập SGK</a:t>
            </a:r>
            <a:endParaRPr lang="en-US" sz="3000" dirty="0"/>
          </a:p>
        </p:txBody>
      </p:sp>
      <p:pic>
        <p:nvPicPr>
          <p:cNvPr id="26" name="Picture 25">
            <a:extLst>
              <a:ext uri="{FF2B5EF4-FFF2-40B4-BE49-F238E27FC236}">
                <a16:creationId xmlns:a16="http://schemas.microsoft.com/office/drawing/2014/main" id="{BD6776F3-BD74-4B6B-977C-6E87F0F9D343}"/>
              </a:ext>
            </a:extLst>
          </p:cNvPr>
          <p:cNvPicPr>
            <a:picLocks noChangeAspect="1"/>
          </p:cNvPicPr>
          <p:nvPr/>
        </p:nvPicPr>
        <p:blipFill>
          <a:blip r:embed="rId3"/>
          <a:stretch>
            <a:fillRect/>
          </a:stretch>
        </p:blipFill>
        <p:spPr>
          <a:xfrm>
            <a:off x="472565" y="2048000"/>
            <a:ext cx="514182" cy="525083"/>
          </a:xfrm>
          <a:prstGeom prst="rect">
            <a:avLst/>
          </a:prstGeom>
        </p:spPr>
      </p:pic>
      <p:pic>
        <p:nvPicPr>
          <p:cNvPr id="27" name="Picture 26">
            <a:extLst>
              <a:ext uri="{FF2B5EF4-FFF2-40B4-BE49-F238E27FC236}">
                <a16:creationId xmlns:a16="http://schemas.microsoft.com/office/drawing/2014/main" id="{CDAF6D19-13B4-47CD-9AC7-C9DED76A7EEA}"/>
              </a:ext>
            </a:extLst>
          </p:cNvPr>
          <p:cNvPicPr>
            <a:picLocks noChangeAspect="1"/>
          </p:cNvPicPr>
          <p:nvPr/>
        </p:nvPicPr>
        <p:blipFill>
          <a:blip r:embed="rId3"/>
          <a:stretch>
            <a:fillRect/>
          </a:stretch>
        </p:blipFill>
        <p:spPr>
          <a:xfrm>
            <a:off x="445675" y="2637942"/>
            <a:ext cx="514182" cy="525083"/>
          </a:xfrm>
          <a:prstGeom prst="rect">
            <a:avLst/>
          </a:prstGeom>
        </p:spPr>
      </p:pic>
      <p:pic>
        <p:nvPicPr>
          <p:cNvPr id="28" name="Picture 27">
            <a:extLst>
              <a:ext uri="{FF2B5EF4-FFF2-40B4-BE49-F238E27FC236}">
                <a16:creationId xmlns:a16="http://schemas.microsoft.com/office/drawing/2014/main" id="{79AA32F6-B95F-4D00-9B04-55DACF33CEB4}"/>
              </a:ext>
            </a:extLst>
          </p:cNvPr>
          <p:cNvPicPr>
            <a:picLocks noChangeAspect="1"/>
          </p:cNvPicPr>
          <p:nvPr/>
        </p:nvPicPr>
        <p:blipFill>
          <a:blip r:embed="rId3"/>
          <a:stretch>
            <a:fillRect/>
          </a:stretch>
        </p:blipFill>
        <p:spPr>
          <a:xfrm>
            <a:off x="472565" y="3252814"/>
            <a:ext cx="514182" cy="525083"/>
          </a:xfrm>
          <a:prstGeom prst="rect">
            <a:avLst/>
          </a:prstGeom>
        </p:spPr>
      </p:pic>
      <p:sp>
        <p:nvSpPr>
          <p:cNvPr id="29" name="TextBox 28">
            <a:extLst>
              <a:ext uri="{FF2B5EF4-FFF2-40B4-BE49-F238E27FC236}">
                <a16:creationId xmlns:a16="http://schemas.microsoft.com/office/drawing/2014/main" id="{A402B1B4-6F11-4D51-95BC-DE3CBD6DB2F4}"/>
              </a:ext>
            </a:extLst>
          </p:cNvPr>
          <p:cNvSpPr txBox="1"/>
          <p:nvPr/>
        </p:nvSpPr>
        <p:spPr>
          <a:xfrm>
            <a:off x="1200153" y="2662558"/>
            <a:ext cx="7856030" cy="530915"/>
          </a:xfrm>
          <a:prstGeom prst="rect">
            <a:avLst/>
          </a:prstGeom>
          <a:noFill/>
        </p:spPr>
        <p:txBody>
          <a:bodyPr wrap="square" lIns="68579" tIns="34289" rIns="68579" bIns="34289">
            <a:spAutoFit/>
          </a:bodyPr>
          <a:lstStyle/>
          <a:p>
            <a:r>
              <a:rPr lang="vi-VN" sz="3000" b="1" dirty="0">
                <a:solidFill>
                  <a:srgbClr val="0000FF"/>
                </a:solidFill>
                <a:latin typeface="Times New Roman" panose="02020603050405020304" pitchFamily="18" charset="0"/>
                <a:cs typeface="Times New Roman" panose="02020603050405020304" pitchFamily="18" charset="0"/>
              </a:rPr>
              <a:t>Hoàn thành bài tập trong SBT của bài</a:t>
            </a:r>
            <a:endParaRPr lang="en-US" sz="3000"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3995" y="49775"/>
            <a:ext cx="1622188" cy="1194439"/>
          </a:xfrm>
          <a:prstGeom prst="rect">
            <a:avLst/>
          </a:prstGeom>
        </p:spPr>
      </p:pic>
      <p:pic>
        <p:nvPicPr>
          <p:cNvPr id="13" name="Picture Placeholder 6" descr="A group of blue and purple cells&#10;&#10;Description automatically generated">
            <a:extLst>
              <a:ext uri="{FF2B5EF4-FFF2-40B4-BE49-F238E27FC236}">
                <a16:creationId xmlns:a16="http://schemas.microsoft.com/office/drawing/2014/main" id="{0A390FA0-8F93-DC4B-7771-B459EFF7E001}"/>
              </a:ext>
            </a:extLst>
          </p:cNvPr>
          <p:cNvPicPr>
            <a:picLocks noChangeAspect="1"/>
          </p:cNvPicPr>
          <p:nvPr/>
        </p:nvPicPr>
        <p:blipFill>
          <a:blip r:embed="rId5"/>
          <a:srcRect l="12325" r="12325"/>
          <a:stretch>
            <a:fillRect/>
          </a:stretch>
        </p:blipFill>
        <p:spPr>
          <a:xfrm>
            <a:off x="7152537" y="3640015"/>
            <a:ext cx="1903646" cy="1410989"/>
          </a:xfrm>
          <a:prstGeom prst="rect">
            <a:avLst/>
          </a:prstGeom>
        </p:spPr>
      </p:pic>
      <p:pic>
        <p:nvPicPr>
          <p:cNvPr id="14" name="Picture 75"/>
          <p:cNvPicPr>
            <a:picLocks noChangeAspect="1" noChangeArrowheads="1"/>
          </p:cNvPicPr>
          <p:nvPr/>
        </p:nvPicPr>
        <p:blipFill>
          <a:blip r:embed="rId6">
            <a:extLst>
              <a:ext uri="{28A0092B-C50C-407E-A947-70E740481C1C}">
                <a14:useLocalDpi xmlns:a14="http://schemas.microsoft.com/office/drawing/2010/main" val="0"/>
              </a:ext>
            </a:extLst>
          </a:blip>
          <a:srcRect l="-3014" t="-3821" r="26956" b="3821"/>
          <a:stretch>
            <a:fillRect/>
          </a:stretch>
        </p:blipFill>
        <p:spPr bwMode="auto">
          <a:xfrm>
            <a:off x="64757" y="3830022"/>
            <a:ext cx="1992643" cy="1289711"/>
          </a:xfrm>
          <a:prstGeom prst="rect">
            <a:avLst/>
          </a:prstGeom>
          <a:solidFill>
            <a:schemeClr val="bg1"/>
          </a:solidFill>
          <a:ln>
            <a:noFill/>
          </a:ln>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56" y="-110668"/>
            <a:ext cx="1551416" cy="1515324"/>
          </a:xfrm>
          <a:prstGeom prst="ellipse">
            <a:avLst/>
          </a:prstGeom>
          <a:ln w="28575">
            <a:solidFill>
              <a:schemeClr val="accent1">
                <a:lumMod val="75000"/>
              </a:schemeClr>
            </a:solidFill>
          </a:ln>
        </p:spPr>
      </p:pic>
    </p:spTree>
    <p:extLst>
      <p:ext uri="{BB962C8B-B14F-4D97-AF65-F5344CB8AC3E}">
        <p14:creationId xmlns:p14="http://schemas.microsoft.com/office/powerpoint/2010/main" val="3029396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123589" cy="5143501"/>
          </a:xfrm>
          <a:prstGeom prst="rect">
            <a:avLst/>
          </a:prstGeom>
        </p:spPr>
      </p:pic>
    </p:spTree>
    <p:extLst>
      <p:ext uri="{BB962C8B-B14F-4D97-AF65-F5344CB8AC3E}">
        <p14:creationId xmlns:p14="http://schemas.microsoft.com/office/powerpoint/2010/main" val="262093954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8E645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3" name="Rectangle 72">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9" y="360045"/>
            <a:ext cx="258191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5" name="Rectangle 74">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8" y="365318"/>
            <a:ext cx="2691131" cy="208578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7" name="Rectangle 76">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9" y="2702752"/>
            <a:ext cx="258191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79" name="Rectangle 7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4" y="365317"/>
            <a:ext cx="2691128" cy="442341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81" name="Rectangle 80">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7" y="2702752"/>
            <a:ext cx="270087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grpSp>
        <p:nvGrpSpPr>
          <p:cNvPr id="8" name="Nhóm 7">
            <a:extLst>
              <a:ext uri="{FF2B5EF4-FFF2-40B4-BE49-F238E27FC236}">
                <a16:creationId xmlns:a16="http://schemas.microsoft.com/office/drawing/2014/main" id="{91DB2E6C-2809-43E5-9521-B6C6E6A3C608}"/>
              </a:ext>
            </a:extLst>
          </p:cNvPr>
          <p:cNvGrpSpPr/>
          <p:nvPr/>
        </p:nvGrpSpPr>
        <p:grpSpPr>
          <a:xfrm>
            <a:off x="709346" y="482600"/>
            <a:ext cx="1856740" cy="1921202"/>
            <a:chOff x="945794" y="643467"/>
            <a:chExt cx="2475653" cy="2561602"/>
          </a:xfrm>
        </p:grpSpPr>
        <p:pic>
          <p:nvPicPr>
            <p:cNvPr id="3" name="Hình ảnh 2" descr="Ảnh có chứa cá, cá có tia vây gai, ngày&#10;&#10;Mô tả được tạo tự động">
              <a:extLst>
                <a:ext uri="{FF2B5EF4-FFF2-40B4-BE49-F238E27FC236}">
                  <a16:creationId xmlns:a16="http://schemas.microsoft.com/office/drawing/2014/main" id="{A9004A05-4994-4113-BB64-0C73D2794094}"/>
                </a:ext>
              </a:extLst>
            </p:cNvPr>
            <p:cNvPicPr>
              <a:picLocks noChangeAspect="1"/>
            </p:cNvPicPr>
            <p:nvPr/>
          </p:nvPicPr>
          <p:blipFill>
            <a:blip r:embed="rId4"/>
            <a:stretch>
              <a:fillRect/>
            </a:stretch>
          </p:blipFill>
          <p:spPr>
            <a:xfrm>
              <a:off x="945794" y="643467"/>
              <a:ext cx="2475653" cy="2475653"/>
            </a:xfrm>
            <a:prstGeom prst="rect">
              <a:avLst/>
            </a:prstGeom>
          </p:spPr>
        </p:pic>
        <p:sp>
          <p:nvSpPr>
            <p:cNvPr id="20" name="Hộp Văn bản 19">
              <a:extLst>
                <a:ext uri="{FF2B5EF4-FFF2-40B4-BE49-F238E27FC236}">
                  <a16:creationId xmlns:a16="http://schemas.microsoft.com/office/drawing/2014/main" id="{EFFCF56A-74C8-4F0C-B81B-29067F302B3E}"/>
                </a:ext>
              </a:extLst>
            </p:cNvPr>
            <p:cNvSpPr txBox="1"/>
            <p:nvPr/>
          </p:nvSpPr>
          <p:spPr>
            <a:xfrm>
              <a:off x="1247177" y="2651072"/>
              <a:ext cx="1731264" cy="553997"/>
            </a:xfrm>
            <a:prstGeom prst="rect">
              <a:avLst/>
            </a:prstGeom>
            <a:noFill/>
          </p:spPr>
          <p:txBody>
            <a:bodyPr wrap="square">
              <a:spAutoFit/>
            </a:bodyPr>
            <a:lstStyle/>
            <a:p>
              <a:pPr algn="ctr"/>
              <a:r>
                <a:rPr lang="en-US" sz="2100" b="1" dirty="0">
                  <a:latin typeface="Times New Roman" panose="02020603050405020304" pitchFamily="18" charset="0"/>
                  <a:cs typeface="Times New Roman" panose="02020603050405020304" pitchFamily="18" charset="0"/>
                </a:rPr>
                <a:t>Con </a:t>
              </a:r>
              <a:r>
                <a:rPr lang="en-US" sz="2100" b="1" dirty="0" err="1">
                  <a:latin typeface="Times New Roman" panose="02020603050405020304" pitchFamily="18" charset="0"/>
                  <a:cs typeface="Times New Roman" panose="02020603050405020304" pitchFamily="18" charset="0"/>
                </a:rPr>
                <a:t>cá</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rô</a:t>
              </a:r>
              <a:endParaRPr lang="en-US" sz="2100" b="1" dirty="0">
                <a:latin typeface="Times New Roman" panose="02020603050405020304" pitchFamily="18" charset="0"/>
                <a:cs typeface="Times New Roman" panose="02020603050405020304" pitchFamily="18" charset="0"/>
              </a:endParaRPr>
            </a:p>
          </p:txBody>
        </p:sp>
      </p:grpSp>
      <p:grpSp>
        <p:nvGrpSpPr>
          <p:cNvPr id="10" name="Nhóm 9">
            <a:extLst>
              <a:ext uri="{FF2B5EF4-FFF2-40B4-BE49-F238E27FC236}">
                <a16:creationId xmlns:a16="http://schemas.microsoft.com/office/drawing/2014/main" id="{C9700436-7D5C-4A62-8D7A-03A0D47ED557}"/>
              </a:ext>
            </a:extLst>
          </p:cNvPr>
          <p:cNvGrpSpPr/>
          <p:nvPr/>
        </p:nvGrpSpPr>
        <p:grpSpPr>
          <a:xfrm>
            <a:off x="3255723" y="365318"/>
            <a:ext cx="2439677" cy="3055167"/>
            <a:chOff x="4381676" y="1788990"/>
            <a:chExt cx="3252903" cy="4073556"/>
          </a:xfrm>
        </p:grpSpPr>
        <p:pic>
          <p:nvPicPr>
            <p:cNvPr id="4" name="Hình ảnh 3">
              <a:extLst>
                <a:ext uri="{FF2B5EF4-FFF2-40B4-BE49-F238E27FC236}">
                  <a16:creationId xmlns:a16="http://schemas.microsoft.com/office/drawing/2014/main" id="{F873971C-2B88-4473-8E79-4ED747707CB2}"/>
                </a:ext>
              </a:extLst>
            </p:cNvPr>
            <p:cNvPicPr>
              <a:picLocks noChangeAspect="1"/>
            </p:cNvPicPr>
            <p:nvPr/>
          </p:nvPicPr>
          <p:blipFill>
            <a:blip r:embed="rId5"/>
            <a:stretch>
              <a:fillRect/>
            </a:stretch>
          </p:blipFill>
          <p:spPr>
            <a:xfrm>
              <a:off x="4381676" y="1788990"/>
              <a:ext cx="3252903" cy="3294079"/>
            </a:xfrm>
            <a:prstGeom prst="rect">
              <a:avLst/>
            </a:prstGeom>
          </p:spPr>
        </p:pic>
        <p:sp>
          <p:nvSpPr>
            <p:cNvPr id="23" name="Hộp Văn bản 22">
              <a:extLst>
                <a:ext uri="{FF2B5EF4-FFF2-40B4-BE49-F238E27FC236}">
                  <a16:creationId xmlns:a16="http://schemas.microsoft.com/office/drawing/2014/main" id="{5CBDD023-387F-4BEF-AB16-C259DD00148D}"/>
                </a:ext>
              </a:extLst>
            </p:cNvPr>
            <p:cNvSpPr txBox="1"/>
            <p:nvPr/>
          </p:nvSpPr>
          <p:spPr>
            <a:xfrm>
              <a:off x="5291573" y="5308549"/>
              <a:ext cx="1731264" cy="553997"/>
            </a:xfrm>
            <a:prstGeom prst="rect">
              <a:avLst/>
            </a:prstGeom>
            <a:noFill/>
          </p:spPr>
          <p:txBody>
            <a:bodyPr wrap="square">
              <a:spAutoFit/>
            </a:bodyPr>
            <a:lstStyle/>
            <a:p>
              <a:pPr algn="ctr"/>
              <a:r>
                <a:rPr lang="en-US" sz="2100" b="1">
                  <a:latin typeface="Times New Roman" panose="02020603050405020304" pitchFamily="18" charset="0"/>
                  <a:ea typeface="Calibri" panose="020F0502020204030204" pitchFamily="34" charset="0"/>
                </a:rPr>
                <a:t>Con lươn</a:t>
              </a:r>
              <a:endParaRPr lang="en-US" sz="2700" b="1"/>
            </a:p>
          </p:txBody>
        </p:sp>
      </p:grpSp>
      <p:grpSp>
        <p:nvGrpSpPr>
          <p:cNvPr id="12" name="Nhóm 11">
            <a:extLst>
              <a:ext uri="{FF2B5EF4-FFF2-40B4-BE49-F238E27FC236}">
                <a16:creationId xmlns:a16="http://schemas.microsoft.com/office/drawing/2014/main" id="{A38819AE-9DDB-41D2-9EBE-8941ABCAA913}"/>
              </a:ext>
            </a:extLst>
          </p:cNvPr>
          <p:cNvGrpSpPr/>
          <p:nvPr/>
        </p:nvGrpSpPr>
        <p:grpSpPr>
          <a:xfrm>
            <a:off x="6235139" y="2906593"/>
            <a:ext cx="2439677" cy="1905915"/>
            <a:chOff x="8313518" y="3970992"/>
            <a:chExt cx="3252903" cy="2541220"/>
          </a:xfrm>
        </p:grpSpPr>
        <p:pic>
          <p:nvPicPr>
            <p:cNvPr id="5" name="Hình ảnh 4" descr="Ảnh có chứa côn trùng&#10;&#10;Mô tả được tạo tự động">
              <a:extLst>
                <a:ext uri="{FF2B5EF4-FFF2-40B4-BE49-F238E27FC236}">
                  <a16:creationId xmlns:a16="http://schemas.microsoft.com/office/drawing/2014/main" id="{B259C837-8128-4AD6-8F89-537C781E39E1}"/>
                </a:ext>
              </a:extLst>
            </p:cNvPr>
            <p:cNvPicPr>
              <a:picLocks noChangeAspect="1"/>
            </p:cNvPicPr>
            <p:nvPr/>
          </p:nvPicPr>
          <p:blipFill>
            <a:blip r:embed="rId6"/>
            <a:stretch>
              <a:fillRect/>
            </a:stretch>
          </p:blipFill>
          <p:spPr>
            <a:xfrm>
              <a:off x="8313518" y="3970992"/>
              <a:ext cx="3252903" cy="2033064"/>
            </a:xfrm>
            <a:prstGeom prst="rect">
              <a:avLst/>
            </a:prstGeom>
          </p:spPr>
        </p:pic>
        <p:sp>
          <p:nvSpPr>
            <p:cNvPr id="26" name="Hộp Văn bản 25">
              <a:extLst>
                <a:ext uri="{FF2B5EF4-FFF2-40B4-BE49-F238E27FC236}">
                  <a16:creationId xmlns:a16="http://schemas.microsoft.com/office/drawing/2014/main" id="{3A213D2D-782B-4BCB-BF91-A2C78DAA1791}"/>
                </a:ext>
              </a:extLst>
            </p:cNvPr>
            <p:cNvSpPr txBox="1"/>
            <p:nvPr/>
          </p:nvSpPr>
          <p:spPr>
            <a:xfrm>
              <a:off x="8518421" y="5958215"/>
              <a:ext cx="3048000" cy="553997"/>
            </a:xfrm>
            <a:prstGeom prst="rect">
              <a:avLst/>
            </a:prstGeom>
            <a:noFill/>
          </p:spPr>
          <p:txBody>
            <a:bodyPr wrap="square">
              <a:spAutoFit/>
            </a:bodyPr>
            <a:lstStyle/>
            <a:p>
              <a:pPr algn="ctr"/>
              <a:r>
                <a:rPr lang="en-US" sz="2100" b="1">
                  <a:latin typeface="Times New Roman" panose="02020603050405020304" pitchFamily="18" charset="0"/>
                  <a:ea typeface="Calibri" panose="020F0502020204030204" pitchFamily="34" charset="0"/>
                </a:rPr>
                <a:t>Con chuồn chuồn</a:t>
              </a:r>
              <a:endParaRPr lang="en-US" sz="2700" b="1"/>
            </a:p>
          </p:txBody>
        </p:sp>
      </p:grpSp>
      <p:grpSp>
        <p:nvGrpSpPr>
          <p:cNvPr id="14" name="Nhóm 13">
            <a:extLst>
              <a:ext uri="{FF2B5EF4-FFF2-40B4-BE49-F238E27FC236}">
                <a16:creationId xmlns:a16="http://schemas.microsoft.com/office/drawing/2014/main" id="{5C68FC47-8E45-4E1F-B8F8-CE931F9E53FF}"/>
              </a:ext>
            </a:extLst>
          </p:cNvPr>
          <p:cNvGrpSpPr/>
          <p:nvPr/>
        </p:nvGrpSpPr>
        <p:grpSpPr>
          <a:xfrm>
            <a:off x="6235139" y="389362"/>
            <a:ext cx="2439677" cy="2135471"/>
            <a:chOff x="8313518" y="519149"/>
            <a:chExt cx="3252903" cy="2847294"/>
          </a:xfrm>
        </p:grpSpPr>
        <p:pic>
          <p:nvPicPr>
            <p:cNvPr id="6" name="Hình ảnh 5" descr="Ảnh có chứa động vật chân đốt, động vật không xương sống, nhện&#10;&#10;Mô tả được tạo tự động">
              <a:extLst>
                <a:ext uri="{FF2B5EF4-FFF2-40B4-BE49-F238E27FC236}">
                  <a16:creationId xmlns:a16="http://schemas.microsoft.com/office/drawing/2014/main" id="{8DE47D08-104E-4FC1-B863-4C9911370D8D}"/>
                </a:ext>
              </a:extLst>
            </p:cNvPr>
            <p:cNvPicPr>
              <a:picLocks noChangeAspect="1"/>
            </p:cNvPicPr>
            <p:nvPr/>
          </p:nvPicPr>
          <p:blipFill>
            <a:blip r:embed="rId7"/>
            <a:stretch>
              <a:fillRect/>
            </a:stretch>
          </p:blipFill>
          <p:spPr>
            <a:xfrm>
              <a:off x="8313518" y="519149"/>
              <a:ext cx="3252903" cy="2293296"/>
            </a:xfrm>
            <a:prstGeom prst="rect">
              <a:avLst/>
            </a:prstGeom>
            <a:solidFill>
              <a:schemeClr val="accent3">
                <a:lumMod val="40000"/>
                <a:lumOff val="60000"/>
              </a:schemeClr>
            </a:solidFill>
          </p:spPr>
        </p:pic>
        <p:sp>
          <p:nvSpPr>
            <p:cNvPr id="29" name="Hộp Văn bản 28">
              <a:extLst>
                <a:ext uri="{FF2B5EF4-FFF2-40B4-BE49-F238E27FC236}">
                  <a16:creationId xmlns:a16="http://schemas.microsoft.com/office/drawing/2014/main" id="{475E0818-8F63-42E9-B334-0ED28F00D6CA}"/>
                </a:ext>
              </a:extLst>
            </p:cNvPr>
            <p:cNvSpPr txBox="1"/>
            <p:nvPr/>
          </p:nvSpPr>
          <p:spPr>
            <a:xfrm>
              <a:off x="9207269" y="2812446"/>
              <a:ext cx="2359152" cy="553997"/>
            </a:xfrm>
            <a:prstGeom prst="rect">
              <a:avLst/>
            </a:prstGeom>
            <a:noFill/>
          </p:spPr>
          <p:txBody>
            <a:bodyPr wrap="square">
              <a:spAutoFit/>
            </a:bodyPr>
            <a:lstStyle/>
            <a:p>
              <a:pPr algn="ctr"/>
              <a:r>
                <a:rPr lang="en-US" sz="2100" b="1" dirty="0">
                  <a:latin typeface="Times New Roman" panose="02020603050405020304" pitchFamily="18" charset="0"/>
                  <a:ea typeface="Calibri" panose="020F0502020204030204" pitchFamily="34" charset="0"/>
                </a:rPr>
                <a:t>Con </a:t>
              </a:r>
              <a:r>
                <a:rPr lang="en-US" sz="2100" b="1" dirty="0" err="1">
                  <a:latin typeface="Times New Roman" panose="02020603050405020304" pitchFamily="18" charset="0"/>
                  <a:ea typeface="Calibri" panose="020F0502020204030204" pitchFamily="34" charset="0"/>
                </a:rPr>
                <a:t>nhện</a:t>
              </a:r>
              <a:endParaRPr lang="en-US" sz="2700" b="1" dirty="0"/>
            </a:p>
          </p:txBody>
        </p:sp>
      </p:grpSp>
      <p:grpSp>
        <p:nvGrpSpPr>
          <p:cNvPr id="17" name="Nhóm 16">
            <a:extLst>
              <a:ext uri="{FF2B5EF4-FFF2-40B4-BE49-F238E27FC236}">
                <a16:creationId xmlns:a16="http://schemas.microsoft.com/office/drawing/2014/main" id="{0AA2915B-44E9-4B48-AA45-D4437869A5A1}"/>
              </a:ext>
            </a:extLst>
          </p:cNvPr>
          <p:cNvGrpSpPr/>
          <p:nvPr/>
        </p:nvGrpSpPr>
        <p:grpSpPr>
          <a:xfrm>
            <a:off x="566789" y="3023218"/>
            <a:ext cx="2035637" cy="1766107"/>
            <a:chOff x="755718" y="4030957"/>
            <a:chExt cx="2714183" cy="2354809"/>
          </a:xfrm>
        </p:grpSpPr>
        <p:pic>
          <p:nvPicPr>
            <p:cNvPr id="1026" name="Picture 2" descr="Cua đồng bóc mai – Bác Tôm">
              <a:extLst>
                <a:ext uri="{FF2B5EF4-FFF2-40B4-BE49-F238E27FC236}">
                  <a16:creationId xmlns:a16="http://schemas.microsoft.com/office/drawing/2014/main" id="{A2E11553-70AC-4666-80E2-757C348C6C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08" t="26542" r="9986" b="19701"/>
            <a:stretch/>
          </p:blipFill>
          <p:spPr bwMode="auto">
            <a:xfrm>
              <a:off x="755718" y="4030957"/>
              <a:ext cx="2714183" cy="1764167"/>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2A4869CD-5799-41F2-A30B-33CDAFB40754}"/>
                </a:ext>
              </a:extLst>
            </p:cNvPr>
            <p:cNvSpPr txBox="1"/>
            <p:nvPr/>
          </p:nvSpPr>
          <p:spPr>
            <a:xfrm>
              <a:off x="969869" y="5831769"/>
              <a:ext cx="2464798" cy="553997"/>
            </a:xfrm>
            <a:prstGeom prst="rect">
              <a:avLst/>
            </a:prstGeom>
            <a:noFill/>
          </p:spPr>
          <p:txBody>
            <a:bodyPr wrap="square">
              <a:spAutoFit/>
            </a:bodyPr>
            <a:lstStyle/>
            <a:p>
              <a:pPr algn="ctr"/>
              <a:r>
                <a:rPr lang="en-US" sz="2100" b="1">
                  <a:latin typeface="Times New Roman" panose="02020603050405020304" pitchFamily="18" charset="0"/>
                  <a:ea typeface="Calibri" panose="020F0502020204030204" pitchFamily="34" charset="0"/>
                </a:rPr>
                <a:t>Con cua đồng</a:t>
              </a:r>
              <a:endParaRPr lang="en-US" sz="2700" b="1"/>
            </a:p>
          </p:txBody>
        </p:sp>
      </p:grpSp>
      <p:grpSp>
        <p:nvGrpSpPr>
          <p:cNvPr id="24" name="Nhóm 8">
            <a:extLst>
              <a:ext uri="{FF2B5EF4-FFF2-40B4-BE49-F238E27FC236}">
                <a16:creationId xmlns:a16="http://schemas.microsoft.com/office/drawing/2014/main" id="{E22554B8-CFC3-4450-BECE-97B93001948C}"/>
              </a:ext>
            </a:extLst>
          </p:cNvPr>
          <p:cNvGrpSpPr/>
          <p:nvPr/>
        </p:nvGrpSpPr>
        <p:grpSpPr>
          <a:xfrm>
            <a:off x="3624037" y="3450698"/>
            <a:ext cx="1891411" cy="1284732"/>
            <a:chOff x="9674479" y="4817457"/>
            <a:chExt cx="2521881" cy="1712976"/>
          </a:xfrm>
        </p:grpSpPr>
        <p:pic>
          <p:nvPicPr>
            <p:cNvPr id="25" name="Picture 2" descr="Free Digital Clock 1200564 PNG with Transparent Background">
              <a:extLst>
                <a:ext uri="{FF2B5EF4-FFF2-40B4-BE49-F238E27FC236}">
                  <a16:creationId xmlns:a16="http://schemas.microsoft.com/office/drawing/2014/main" id="{5E38CB17-7210-49A8-AC85-6C620FA1BC2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74479" y="4817457"/>
              <a:ext cx="2521881" cy="1712976"/>
            </a:xfrm>
            <a:prstGeom prst="rect">
              <a:avLst/>
            </a:prstGeom>
            <a:noFill/>
            <a:extLst>
              <a:ext uri="{909E8E84-426E-40DD-AFC4-6F175D3DCCD1}">
                <a14:hiddenFill xmlns:a14="http://schemas.microsoft.com/office/drawing/2010/main">
                  <a:solidFill>
                    <a:srgbClr val="FFFFFF"/>
                  </a:solidFill>
                </a14:hiddenFill>
              </a:ext>
            </a:extLst>
          </p:spPr>
        </p:pic>
        <p:pic>
          <p:nvPicPr>
            <p:cNvPr id="27" name="Đếm ngược 3 phút có tiếng">
              <a:hlinkClick r:id="" action="ppaction://media"/>
              <a:extLst>
                <a:ext uri="{FF2B5EF4-FFF2-40B4-BE49-F238E27FC236}">
                  <a16:creationId xmlns:a16="http://schemas.microsoft.com/office/drawing/2014/main" id="{06DC8E2F-9AEF-43B5-9267-941FD02A4018}"/>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866813" y="4969705"/>
              <a:ext cx="2132350" cy="1260407"/>
            </a:xfrm>
            <a:prstGeom prst="rect">
              <a:avLst/>
            </a:prstGeom>
          </p:spPr>
        </p:pic>
      </p:grpSp>
    </p:spTree>
    <p:extLst>
      <p:ext uri="{BB962C8B-B14F-4D97-AF65-F5344CB8AC3E}">
        <p14:creationId xmlns:p14="http://schemas.microsoft.com/office/powerpoint/2010/main" val="3063926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87289886"/>
              </p:ext>
            </p:extLst>
          </p:nvPr>
        </p:nvGraphicFramePr>
        <p:xfrm>
          <a:off x="1524000" y="539747"/>
          <a:ext cx="6096000" cy="1150606"/>
        </p:xfrm>
        <a:graphic>
          <a:graphicData uri="http://schemas.openxmlformats.org/drawingml/2006/table">
            <a:tbl>
              <a:tblPr firstRow="1" bandRow="1">
                <a:tableStyleId>{D7AC3CCA-C797-4891-BE02-D94E43425B78}</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75303">
                <a:tc>
                  <a:txBody>
                    <a:bodyPr/>
                    <a:lstStyle/>
                    <a:p>
                      <a:pPr algn="ctr"/>
                      <a:r>
                        <a:rPr lang="en-US" sz="1600" b="1" dirty="0">
                          <a:latin typeface="Arial" panose="020B0604020202020204" pitchFamily="34" charset="0"/>
                          <a:cs typeface="Arial" panose="020B0604020202020204" pitchFamily="34" charset="0"/>
                        </a:rPr>
                        <a:t>SỐNG</a:t>
                      </a:r>
                      <a:r>
                        <a:rPr lang="en-US" sz="1600" b="1" baseline="0" dirty="0">
                          <a:latin typeface="Arial" panose="020B0604020202020204" pitchFamily="34" charset="0"/>
                          <a:cs typeface="Arial" panose="020B0604020202020204" pitchFamily="34" charset="0"/>
                        </a:rPr>
                        <a:t> TRÊN CẠN</a:t>
                      </a:r>
                      <a:endParaRPr lang="en-US" sz="16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1600" b="1" dirty="0">
                          <a:latin typeface="Arial" panose="020B0604020202020204" pitchFamily="34" charset="0"/>
                          <a:cs typeface="Arial" panose="020B0604020202020204" pitchFamily="34" charset="0"/>
                        </a:rPr>
                        <a:t>SỐNG</a:t>
                      </a:r>
                      <a:r>
                        <a:rPr lang="en-US" sz="1600" b="1" baseline="0" dirty="0">
                          <a:latin typeface="Arial" panose="020B0604020202020204" pitchFamily="34" charset="0"/>
                          <a:cs typeface="Arial" panose="020B0604020202020204" pitchFamily="34" charset="0"/>
                        </a:rPr>
                        <a:t> DƯỚI NƯỚC</a:t>
                      </a:r>
                      <a:endParaRPr lang="en-US" sz="1600" b="1"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10000"/>
                  </a:ext>
                </a:extLst>
              </a:tr>
              <a:tr h="575303">
                <a:tc>
                  <a:txBody>
                    <a:bodyPr/>
                    <a:lstStyle/>
                    <a:p>
                      <a:pPr algn="ctr"/>
                      <a:r>
                        <a:rPr lang="en-US" sz="1600" b="1" dirty="0">
                          <a:latin typeface="Arial" panose="020B0604020202020204" pitchFamily="34" charset="0"/>
                          <a:cs typeface="Arial" panose="020B0604020202020204" pitchFamily="34" charset="0"/>
                        </a:rPr>
                        <a:t>NHỆN, CHUỒN</a:t>
                      </a:r>
                      <a:r>
                        <a:rPr lang="en-US" sz="1600" b="1" baseline="0" dirty="0">
                          <a:latin typeface="Arial" panose="020B0604020202020204" pitchFamily="34" charset="0"/>
                          <a:cs typeface="Arial" panose="020B0604020202020204" pitchFamily="34" charset="0"/>
                        </a:rPr>
                        <a:t> CHUỒN</a:t>
                      </a:r>
                      <a:endParaRPr lang="en-US" sz="1600" b="1" dirty="0">
                        <a:latin typeface="Arial" panose="020B0604020202020204" pitchFamily="34" charset="0"/>
                        <a:cs typeface="Arial" panose="020B0604020202020204" pitchFamily="34" charset="0"/>
                      </a:endParaRPr>
                    </a:p>
                  </a:txBody>
                  <a:tcPr marL="68580" marR="68580" marT="34290" marB="34290" anchor="ctr">
                    <a:solidFill>
                      <a:srgbClr val="FFFF00"/>
                    </a:solidFill>
                  </a:tcPr>
                </a:tc>
                <a:tc>
                  <a:txBody>
                    <a:bodyPr/>
                    <a:lstStyle/>
                    <a:p>
                      <a:pPr algn="ctr"/>
                      <a:r>
                        <a:rPr lang="en-US" sz="1600" b="1" dirty="0">
                          <a:latin typeface="Arial" panose="020B0604020202020204" pitchFamily="34" charset="0"/>
                          <a:cs typeface="Arial" panose="020B0604020202020204" pitchFamily="34" charset="0"/>
                        </a:rPr>
                        <a:t>CÁ, CUA, LƯƠN</a:t>
                      </a:r>
                    </a:p>
                  </a:txBody>
                  <a:tcPr marL="68580" marR="68580" marT="34290" marB="34290" anchor="ctr">
                    <a:solidFill>
                      <a:srgbClr val="FFFF00"/>
                    </a:solidFill>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69444006"/>
              </p:ext>
            </p:extLst>
          </p:nvPr>
        </p:nvGraphicFramePr>
        <p:xfrm>
          <a:off x="1561027" y="2064286"/>
          <a:ext cx="6096000" cy="891055"/>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455367">
                <a:tc>
                  <a:txBody>
                    <a:bodyPr/>
                    <a:lstStyle/>
                    <a:p>
                      <a:pPr algn="ctr"/>
                      <a:r>
                        <a:rPr lang="en-US" sz="1600" b="1" dirty="0">
                          <a:latin typeface="Arial" panose="020B0604020202020204" pitchFamily="34" charset="0"/>
                          <a:cs typeface="Arial" panose="020B0604020202020204" pitchFamily="34" charset="0"/>
                        </a:rPr>
                        <a:t>KHÔNG</a:t>
                      </a:r>
                      <a:r>
                        <a:rPr lang="en-US" sz="1600" b="1" baseline="0" dirty="0">
                          <a:latin typeface="Arial" panose="020B0604020202020204" pitchFamily="34" charset="0"/>
                          <a:cs typeface="Arial" panose="020B0604020202020204" pitchFamily="34" charset="0"/>
                        </a:rPr>
                        <a:t> CHÂN</a:t>
                      </a:r>
                      <a:endParaRPr lang="en-US" sz="1600" b="1"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CÓ</a:t>
                      </a:r>
                      <a:r>
                        <a:rPr lang="en-US" sz="1600" b="1" baseline="0" dirty="0">
                          <a:latin typeface="Arial" panose="020B0604020202020204" pitchFamily="34" charset="0"/>
                          <a:cs typeface="Arial" panose="020B0604020202020204" pitchFamily="34" charset="0"/>
                        </a:rPr>
                        <a:t> CHÂN</a:t>
                      </a:r>
                      <a:endParaRPr lang="en-US" sz="1600" b="1"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356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CÁ, LƯƠN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CUA, NHỆN, CHUỒN</a:t>
                      </a:r>
                      <a:r>
                        <a:rPr lang="en-US" sz="1600" b="1" baseline="0" dirty="0">
                          <a:latin typeface="Arial" panose="020B0604020202020204" pitchFamily="34" charset="0"/>
                          <a:cs typeface="Arial" panose="020B0604020202020204" pitchFamily="34" charset="0"/>
                        </a:rPr>
                        <a:t> </a:t>
                      </a:r>
                      <a:r>
                        <a:rPr lang="en-US" sz="1600" b="1" baseline="0" dirty="0" err="1">
                          <a:latin typeface="Arial" panose="020B0604020202020204" pitchFamily="34" charset="0"/>
                          <a:cs typeface="Arial" panose="020B0604020202020204" pitchFamily="34" charset="0"/>
                        </a:rPr>
                        <a:t>CHUỒN</a:t>
                      </a:r>
                      <a:endParaRPr lang="en-US" sz="1600" b="1"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82240304"/>
              </p:ext>
            </p:extLst>
          </p:nvPr>
        </p:nvGraphicFramePr>
        <p:xfrm>
          <a:off x="1522391" y="3395208"/>
          <a:ext cx="6096000" cy="10673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33660">
                <a:tc>
                  <a:txBody>
                    <a:bodyPr/>
                    <a:lstStyle/>
                    <a:p>
                      <a:pPr algn="ctr">
                        <a:lnSpc>
                          <a:spcPct val="150000"/>
                        </a:lnSpc>
                      </a:pPr>
                      <a:r>
                        <a:rPr lang="en-US" sz="1600" b="1" dirty="0">
                          <a:solidFill>
                            <a:schemeClr val="tx1"/>
                          </a:solidFill>
                          <a:latin typeface="Arial" panose="020B0604020202020204" pitchFamily="34" charset="0"/>
                          <a:cs typeface="Arial" panose="020B0604020202020204" pitchFamily="34" charset="0"/>
                        </a:rPr>
                        <a:t>CÓ</a:t>
                      </a:r>
                      <a:r>
                        <a:rPr lang="en-US" sz="1600" b="1" baseline="0" dirty="0">
                          <a:solidFill>
                            <a:schemeClr val="tx1"/>
                          </a:solidFill>
                          <a:latin typeface="Arial" panose="020B0604020202020204" pitchFamily="34" charset="0"/>
                          <a:cs typeface="Arial" panose="020B0604020202020204" pitchFamily="34" charset="0"/>
                        </a:rPr>
                        <a:t> CÁNH</a:t>
                      </a:r>
                      <a:endParaRPr lang="en-US" sz="16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50000"/>
                        </a:lnSpc>
                      </a:pPr>
                      <a:r>
                        <a:rPr lang="en-US" sz="1600" b="1" dirty="0">
                          <a:solidFill>
                            <a:schemeClr val="tx1"/>
                          </a:solidFill>
                          <a:latin typeface="Arial" panose="020B0604020202020204" pitchFamily="34" charset="0"/>
                          <a:cs typeface="Arial" panose="020B0604020202020204" pitchFamily="34" charset="0"/>
                        </a:rPr>
                        <a:t>KHÔNG</a:t>
                      </a:r>
                      <a:r>
                        <a:rPr lang="en-US" sz="1600" b="1" baseline="0" dirty="0">
                          <a:solidFill>
                            <a:schemeClr val="tx1"/>
                          </a:solidFill>
                          <a:latin typeface="Arial" panose="020B0604020202020204" pitchFamily="34" charset="0"/>
                          <a:cs typeface="Arial" panose="020B0604020202020204" pitchFamily="34" charset="0"/>
                        </a:rPr>
                        <a:t> CÓ CÁNH</a:t>
                      </a:r>
                      <a:endParaRPr lang="en-US" sz="1600" b="1" dirty="0">
                        <a:solidFill>
                          <a:schemeClr val="tx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33660">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CHUỒN</a:t>
                      </a:r>
                      <a:r>
                        <a:rPr lang="en-US" sz="1600" b="1" baseline="0" dirty="0">
                          <a:latin typeface="Arial" panose="020B0604020202020204" pitchFamily="34" charset="0"/>
                          <a:cs typeface="Arial" panose="020B0604020202020204" pitchFamily="34" charset="0"/>
                        </a:rPr>
                        <a:t> </a:t>
                      </a:r>
                      <a:r>
                        <a:rPr lang="en-US" sz="1600" b="1" baseline="0" dirty="0" err="1">
                          <a:latin typeface="Arial" panose="020B0604020202020204" pitchFamily="34" charset="0"/>
                          <a:cs typeface="Arial" panose="020B0604020202020204" pitchFamily="34" charset="0"/>
                        </a:rPr>
                        <a:t>CHUỒN</a:t>
                      </a:r>
                      <a:endParaRPr lang="en-US" sz="1600" b="1" baseline="0" dirty="0">
                        <a:latin typeface="Arial" panose="020B0604020202020204" pitchFamily="34" charset="0"/>
                        <a:cs typeface="Arial" panose="020B060402020202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NHỆN, CÁ, CUA, LƯƠN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3670479" y="64590"/>
            <a:ext cx="1656944" cy="392415"/>
          </a:xfrm>
          <a:prstGeom prst="rect">
            <a:avLst/>
          </a:prstGeom>
          <a:noFill/>
        </p:spPr>
        <p:txBody>
          <a:bodyPr wrap="none" lIns="68580" tIns="34290" rIns="68580" bIns="34290" rtlCol="0">
            <a:spAutoFit/>
          </a:bodyPr>
          <a:lstStyle/>
          <a:p>
            <a:r>
              <a:rPr lang="en-US" sz="2100" b="1" dirty="0">
                <a:solidFill>
                  <a:srgbClr val="FF0000"/>
                </a:solidFill>
                <a:latin typeface="Arial" panose="020B0604020202020204" pitchFamily="34" charset="0"/>
                <a:cs typeface="Arial" panose="020B0604020202020204" pitchFamily="34" charset="0"/>
              </a:rPr>
              <a:t>PHÂN LOẠI</a:t>
            </a:r>
          </a:p>
        </p:txBody>
      </p:sp>
    </p:spTree>
    <p:extLst>
      <p:ext uri="{BB962C8B-B14F-4D97-AF65-F5344CB8AC3E}">
        <p14:creationId xmlns:p14="http://schemas.microsoft.com/office/powerpoint/2010/main" val="1624795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824" y="431597"/>
            <a:ext cx="6708037" cy="4323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556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7405" y="86406"/>
            <a:ext cx="5676595" cy="3704715"/>
          </a:xfrm>
          <a:prstGeom prst="rect">
            <a:avLst/>
          </a:prstGeom>
        </p:spPr>
      </p:pic>
      <p:sp>
        <p:nvSpPr>
          <p:cNvPr id="3" name="Cloud Callout 2"/>
          <p:cNvSpPr/>
          <p:nvPr/>
        </p:nvSpPr>
        <p:spPr>
          <a:xfrm>
            <a:off x="68580" y="146304"/>
            <a:ext cx="3398825" cy="1930691"/>
          </a:xfrm>
          <a:prstGeom prst="cloudCallout">
            <a:avLst>
              <a:gd name="adj1" fmla="val 58769"/>
              <a:gd name="adj2" fmla="val 34485"/>
            </a:avLst>
          </a:prstGeom>
          <a:solidFill>
            <a:schemeClr val="accent6">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Hình</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ảnh</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này</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truyền</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cho</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em</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thông</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điệp</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gì</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a:t>
            </a:r>
          </a:p>
        </p:txBody>
      </p:sp>
      <p:sp>
        <p:nvSpPr>
          <p:cNvPr id="8" name="Cloud Callout 7"/>
          <p:cNvSpPr/>
          <p:nvPr/>
        </p:nvSpPr>
        <p:spPr>
          <a:xfrm>
            <a:off x="156363" y="2648957"/>
            <a:ext cx="3749954" cy="2130837"/>
          </a:xfrm>
          <a:prstGeom prst="cloudCallout">
            <a:avLst>
              <a:gd name="adj1" fmla="val 45070"/>
              <a:gd name="adj2" fmla="val -85568"/>
            </a:avLst>
          </a:prstGeom>
          <a:solidFill>
            <a:schemeClr val="accent5">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Nếu</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là</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em</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em</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sẽ</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đưa</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ra</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những</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cách</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phân</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loại</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rác</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như</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thế</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 </a:t>
            </a:r>
            <a:r>
              <a:rPr lang="en-US" sz="2000" i="1" dirty="0" err="1">
                <a:solidFill>
                  <a:srgbClr val="FF0000"/>
                </a:solidFill>
                <a:latin typeface="Arial" panose="020B0604020202020204" pitchFamily="34" charset="0"/>
                <a:ea typeface="Tahoma" panose="020B0604030504040204" pitchFamily="34" charset="0"/>
                <a:cs typeface="Arial" panose="020B0604020202020204" pitchFamily="34" charset="0"/>
              </a:rPr>
              <a:t>nào</a:t>
            </a:r>
            <a:r>
              <a:rPr lang="en-US" sz="2000" i="1" dirty="0">
                <a:solidFill>
                  <a:srgbClr val="FF0000"/>
                </a:solidFill>
                <a:latin typeface="Arial" panose="020B0604020202020204" pitchFamily="34" charset="0"/>
                <a:ea typeface="Tahoma" panose="020B0604030504040204" pitchFamily="34" charset="0"/>
                <a:cs typeface="Arial" panose="020B0604020202020204" pitchFamily="34" charset="0"/>
              </a:rPr>
              <a: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1916</TotalTime>
  <Words>3298</Words>
  <Application>Microsoft Office PowerPoint</Application>
  <PresentationFormat>On-screen Show (16:9)</PresentationFormat>
  <Paragraphs>558</Paragraphs>
  <Slides>59</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Segoe UI</vt:lpstr>
      <vt:lpstr>Calibri</vt:lpstr>
      <vt:lpstr>Arial</vt:lpstr>
      <vt:lpstr>Aptos</vt:lpstr>
      <vt:lpstr>Times New Roman</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bước để xây dựng một khóa lưỡng phân</vt:lpstr>
      <vt:lpstr>Các đặc điểm của cây</vt:lpstr>
      <vt:lpstr>PowerPoint Presentation</vt:lpstr>
      <vt:lpstr>PowerPoint Presentation</vt:lpstr>
      <vt:lpstr>PowerPoint Presentation</vt:lpstr>
      <vt:lpstr>Các đặc điểm của các loài Động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Administrator</cp:lastModifiedBy>
  <cp:revision>156</cp:revision>
  <dcterms:modified xsi:type="dcterms:W3CDTF">2025-12-17T16:17:44Z</dcterms:modified>
</cp:coreProperties>
</file>