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28"/>
  </p:notesMasterIdLst>
  <p:sldIdLst>
    <p:sldId id="353" r:id="rId7"/>
    <p:sldId id="357" r:id="rId8"/>
    <p:sldId id="354" r:id="rId9"/>
    <p:sldId id="323" r:id="rId10"/>
    <p:sldId id="320" r:id="rId11"/>
    <p:sldId id="270" r:id="rId12"/>
    <p:sldId id="271" r:id="rId13"/>
    <p:sldId id="272" r:id="rId14"/>
    <p:sldId id="325" r:id="rId15"/>
    <p:sldId id="352" r:id="rId16"/>
    <p:sldId id="377" r:id="rId17"/>
    <p:sldId id="365" r:id="rId18"/>
    <p:sldId id="371" r:id="rId19"/>
    <p:sldId id="372" r:id="rId20"/>
    <p:sldId id="359" r:id="rId21"/>
    <p:sldId id="404" r:id="rId22"/>
    <p:sldId id="364" r:id="rId23"/>
    <p:sldId id="386" r:id="rId24"/>
    <p:sldId id="387" r:id="rId25"/>
    <p:sldId id="388" r:id="rId26"/>
    <p:sldId id="378" r:id="rId27"/>
  </p:sldIdLst>
  <p:sldSz cx="18288000" cy="10287000"/>
  <p:notesSz cx="6858000" cy="9144000"/>
  <p:embeddedFontLst>
    <p:embeddedFont>
      <p:font typeface="Cambria Math" panose="0204050305040603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E2A"/>
    <a:srgbClr val="0000FF"/>
    <a:srgbClr val="003300"/>
    <a:srgbClr val="006600"/>
    <a:srgbClr val="336600"/>
    <a:srgbClr val="3C884A"/>
    <a:srgbClr val="0033CC"/>
    <a:srgbClr val="0000CC"/>
    <a:srgbClr val="FDAD7B"/>
    <a:srgbClr val="FD9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0664" autoAdjust="0"/>
  </p:normalViewPr>
  <p:slideViewPr>
    <p:cSldViewPr showGuides="1">
      <p:cViewPr varScale="1">
        <p:scale>
          <a:sx n="55" d="100"/>
          <a:sy n="55" d="100"/>
        </p:scale>
        <p:origin x="68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501956-782D-4A2F-8DAB-D3BE30AA36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47FE17BD-B00A-489A-9F53-105D7905439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B23080DE-049F-4251-BF71-7576FA6588C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13E7AE82-650D-4E74-A2AD-9A33C96CE40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827CC7BD-AD63-45F9-A13D-6B7A2738AD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4A06AFE3-D2FA-4666-A10B-7269A1D27D2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F36E09AE-7CF6-4283-B30E-560BF75F43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445A2BF4-A3DF-4CC9-AE91-B087CC49CBF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CD69AF0E-2806-4DB9-A7E6-AB5FDBD7799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6BF2355-587F-4BDE-A141-808C3AA1080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E59F928-793E-4D78-879D-2D0AA92CA94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8EC73CF9-452E-4E31-9B16-04A5A6167FB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B0B22D9A-CB55-448B-9A73-D65C3DAC6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1272EA-7878-4836-B1A5-8E9A0EB225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B0B22D9A-CB55-448B-9A73-D65C3DAC6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1272EA-7878-4836-B1A5-8E9A0EB225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B0B22D9A-CB55-448B-9A73-D65C3DAC6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1272EA-7878-4836-B1A5-8E9A0EB225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B0B22D9A-CB55-448B-9A73-D65C3DAC6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1272EA-7878-4836-B1A5-8E9A0EB225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B0B22D9A-CB55-448B-9A73-D65C3DAC6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1272EA-7878-4836-B1A5-8E9A0EB225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B0B22D9A-CB55-448B-9A73-D65C3DAC6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1272EA-7878-4836-B1A5-8E9A0EB225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B0B22D9A-CB55-448B-9A73-D65C3DAC6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1272EA-7878-4836-B1A5-8E9A0EB225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B0B22D9A-CB55-448B-9A73-D65C3DAC6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1272EA-7878-4836-B1A5-8E9A0EB225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B0B22D9A-CB55-448B-9A73-D65C3DAC6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1272EA-7878-4836-B1A5-8E9A0EB225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B0B22D9A-CB55-448B-9A73-D65C3DAC6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1272EA-7878-4836-B1A5-8E9A0EB225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B0B22D9A-CB55-448B-9A73-D65C3DAC6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1272EA-7878-4836-B1A5-8E9A0EB225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870249-346C-4F3A-81B9-B57341E10CB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AF66721-06CA-4B2F-AA01-5EB3E0E2781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870249-346C-4F3A-81B9-B57341E10CB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AF66721-06CA-4B2F-AA01-5EB3E0E2781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870249-346C-4F3A-81B9-B57341E10CB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AF66721-06CA-4B2F-AA01-5EB3E0E2781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870249-346C-4F3A-81B9-B57341E10CB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AF66721-06CA-4B2F-AA01-5EB3E0E2781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870249-346C-4F3A-81B9-B57341E10CB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AF66721-06CA-4B2F-AA01-5EB3E0E2781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870249-346C-4F3A-81B9-B57341E10CB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AF66721-06CA-4B2F-AA01-5EB3E0E2781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870249-346C-4F3A-81B9-B57341E10CB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AF66721-06CA-4B2F-AA01-5EB3E0E2781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870249-346C-4F3A-81B9-B57341E10CB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AF66721-06CA-4B2F-AA01-5EB3E0E2781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870249-346C-4F3A-81B9-B57341E10CB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AF66721-06CA-4B2F-AA01-5EB3E0E2781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870249-346C-4F3A-81B9-B57341E10CB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AF66721-06CA-4B2F-AA01-5EB3E0E2781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870249-346C-4F3A-81B9-B57341E10CB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AF66721-06CA-4B2F-AA01-5EB3E0E2781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25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50"/>
            </a:lvl3pPr>
            <a:lvl4pPr marL="2057400" indent="0" algn="ctr">
              <a:buNone/>
              <a:defRPr sz="2375"/>
            </a:lvl4pPr>
            <a:lvl5pPr marL="2742565" indent="0" algn="ctr">
              <a:buNone/>
              <a:defRPr sz="2375"/>
            </a:lvl5pPr>
            <a:lvl6pPr marL="3428365" indent="0" algn="ctr">
              <a:buNone/>
              <a:defRPr sz="2375"/>
            </a:lvl6pPr>
            <a:lvl7pPr marL="4114165" indent="0" algn="ctr">
              <a:buNone/>
              <a:defRPr sz="2375"/>
            </a:lvl7pPr>
            <a:lvl8pPr marL="4799965" indent="0" algn="ctr">
              <a:buNone/>
              <a:defRPr sz="2375"/>
            </a:lvl8pPr>
            <a:lvl9pPr marL="5485765" indent="0" algn="ctr">
              <a:buNone/>
              <a:defRPr sz="23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5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0"/>
          </a:xfrm>
        </p:spPr>
        <p:txBody>
          <a:bodyPr/>
          <a:lstStyle>
            <a:lvl1pPr marL="0" indent="0">
              <a:buNone/>
              <a:defRPr sz="3625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375">
                <a:solidFill>
                  <a:schemeClr val="tx1">
                    <a:tint val="75000"/>
                  </a:schemeClr>
                </a:solidFill>
              </a:defRPr>
            </a:lvl4pPr>
            <a:lvl5pPr marL="2742565" indent="0">
              <a:buNone/>
              <a:defRPr sz="2375">
                <a:solidFill>
                  <a:schemeClr val="tx1">
                    <a:tint val="75000"/>
                  </a:schemeClr>
                </a:solidFill>
              </a:defRPr>
            </a:lvl5pPr>
            <a:lvl6pPr marL="3428365" indent="0">
              <a:buNone/>
              <a:defRPr sz="2375">
                <a:solidFill>
                  <a:schemeClr val="tx1">
                    <a:tint val="75000"/>
                  </a:schemeClr>
                </a:solidFill>
              </a:defRPr>
            </a:lvl6pPr>
            <a:lvl7pPr marL="4114165" indent="0">
              <a:buNone/>
              <a:defRPr sz="2375">
                <a:solidFill>
                  <a:schemeClr val="tx1">
                    <a:tint val="75000"/>
                  </a:schemeClr>
                </a:solidFill>
              </a:defRPr>
            </a:lvl7pPr>
            <a:lvl8pPr marL="4799965" indent="0">
              <a:buNone/>
              <a:defRPr sz="2375">
                <a:solidFill>
                  <a:schemeClr val="tx1">
                    <a:tint val="75000"/>
                  </a:schemeClr>
                </a:solidFill>
              </a:defRPr>
            </a:lvl8pPr>
            <a:lvl9pPr marL="5485765" indent="0">
              <a:buNone/>
              <a:defRPr sz="23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7736680" cy="1235868"/>
          </a:xfrm>
        </p:spPr>
        <p:txBody>
          <a:bodyPr anchor="b"/>
          <a:lstStyle>
            <a:lvl1pPr marL="0" indent="0">
              <a:buNone/>
              <a:defRPr sz="3625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50" b="1"/>
            </a:lvl3pPr>
            <a:lvl4pPr marL="2057400" indent="0">
              <a:buNone/>
              <a:defRPr sz="2375" b="1"/>
            </a:lvl4pPr>
            <a:lvl5pPr marL="2742565" indent="0">
              <a:buNone/>
              <a:defRPr sz="2375" b="1"/>
            </a:lvl5pPr>
            <a:lvl6pPr marL="3428365" indent="0">
              <a:buNone/>
              <a:defRPr sz="2375" b="1"/>
            </a:lvl6pPr>
            <a:lvl7pPr marL="4114165" indent="0">
              <a:buNone/>
              <a:defRPr sz="2375" b="1"/>
            </a:lvl7pPr>
            <a:lvl8pPr marL="4799965" indent="0">
              <a:buNone/>
              <a:defRPr sz="2375" b="1"/>
            </a:lvl8pPr>
            <a:lvl9pPr marL="5485765" indent="0">
              <a:buNone/>
              <a:defRPr sz="23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2" y="3757612"/>
            <a:ext cx="7736680" cy="55268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3" cy="1235868"/>
          </a:xfrm>
        </p:spPr>
        <p:txBody>
          <a:bodyPr anchor="b"/>
          <a:lstStyle>
            <a:lvl1pPr marL="0" indent="0">
              <a:buNone/>
              <a:defRPr sz="3625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50" b="1"/>
            </a:lvl3pPr>
            <a:lvl4pPr marL="2057400" indent="0">
              <a:buNone/>
              <a:defRPr sz="2375" b="1"/>
            </a:lvl4pPr>
            <a:lvl5pPr marL="2742565" indent="0">
              <a:buNone/>
              <a:defRPr sz="2375" b="1"/>
            </a:lvl5pPr>
            <a:lvl6pPr marL="3428365" indent="0">
              <a:buNone/>
              <a:defRPr sz="2375" b="1"/>
            </a:lvl6pPr>
            <a:lvl7pPr marL="4114165" indent="0">
              <a:buNone/>
              <a:defRPr sz="2375" b="1"/>
            </a:lvl7pPr>
            <a:lvl8pPr marL="4799965" indent="0">
              <a:buNone/>
              <a:defRPr sz="2375" b="1"/>
            </a:lvl8pPr>
            <a:lvl9pPr marL="5485765" indent="0">
              <a:buNone/>
              <a:defRPr sz="23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2"/>
            <a:ext cx="7774783" cy="55268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5" cy="2400300"/>
          </a:xfrm>
        </p:spPr>
        <p:txBody>
          <a:bodyPr anchor="b"/>
          <a:lstStyle>
            <a:lvl1pPr>
              <a:defRPr sz="4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3" y="1481141"/>
            <a:ext cx="9258300" cy="7310438"/>
          </a:xfrm>
        </p:spPr>
        <p:txBody>
          <a:bodyPr/>
          <a:lstStyle>
            <a:lvl1pPr>
              <a:defRPr sz="4750"/>
            </a:lvl1pPr>
            <a:lvl2pPr>
              <a:defRPr sz="4250"/>
            </a:lvl2pPr>
            <a:lvl3pPr>
              <a:defRPr sz="3625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5" cy="5717383"/>
          </a:xfrm>
        </p:spPr>
        <p:txBody>
          <a:bodyPr/>
          <a:lstStyle>
            <a:lvl1pPr marL="0" indent="0">
              <a:buNone/>
              <a:defRPr sz="2375"/>
            </a:lvl1pPr>
            <a:lvl2pPr marL="685800" indent="0">
              <a:buNone/>
              <a:defRPr sz="2125"/>
            </a:lvl2pPr>
            <a:lvl3pPr marL="1371600" indent="0">
              <a:buNone/>
              <a:defRPr sz="1750"/>
            </a:lvl3pPr>
            <a:lvl4pPr marL="2057400" indent="0">
              <a:buNone/>
              <a:defRPr sz="1500"/>
            </a:lvl4pPr>
            <a:lvl5pPr marL="2742565" indent="0">
              <a:buNone/>
              <a:defRPr sz="1500"/>
            </a:lvl5pPr>
            <a:lvl6pPr marL="3428365" indent="0">
              <a:buNone/>
              <a:defRPr sz="1500"/>
            </a:lvl6pPr>
            <a:lvl7pPr marL="4114165" indent="0">
              <a:buNone/>
              <a:defRPr sz="1500"/>
            </a:lvl7pPr>
            <a:lvl8pPr marL="4799965" indent="0">
              <a:buNone/>
              <a:defRPr sz="1500"/>
            </a:lvl8pPr>
            <a:lvl9pPr marL="548576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5" cy="2400300"/>
          </a:xfrm>
        </p:spPr>
        <p:txBody>
          <a:bodyPr anchor="b"/>
          <a:lstStyle>
            <a:lvl1pPr>
              <a:defRPr sz="4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3" y="1481141"/>
            <a:ext cx="9258300" cy="7310438"/>
          </a:xfrm>
        </p:spPr>
        <p:txBody>
          <a:bodyPr/>
          <a:lstStyle>
            <a:lvl1pPr marL="0" indent="0">
              <a:buNone/>
              <a:defRPr sz="4750"/>
            </a:lvl1pPr>
            <a:lvl2pPr marL="685800" indent="0">
              <a:buNone/>
              <a:defRPr sz="4250"/>
            </a:lvl2pPr>
            <a:lvl3pPr marL="1371600" indent="0">
              <a:buNone/>
              <a:defRPr sz="3625"/>
            </a:lvl3pPr>
            <a:lvl4pPr marL="2057400" indent="0">
              <a:buNone/>
              <a:defRPr sz="3000"/>
            </a:lvl4pPr>
            <a:lvl5pPr marL="2742565" indent="0">
              <a:buNone/>
              <a:defRPr sz="3000"/>
            </a:lvl5pPr>
            <a:lvl6pPr marL="3428365" indent="0">
              <a:buNone/>
              <a:defRPr sz="3000"/>
            </a:lvl6pPr>
            <a:lvl7pPr marL="4114165" indent="0">
              <a:buNone/>
              <a:defRPr sz="3000"/>
            </a:lvl7pPr>
            <a:lvl8pPr marL="4799965" indent="0">
              <a:buNone/>
              <a:defRPr sz="3000"/>
            </a:lvl8pPr>
            <a:lvl9pPr marL="548576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5" cy="5717383"/>
          </a:xfrm>
        </p:spPr>
        <p:txBody>
          <a:bodyPr/>
          <a:lstStyle>
            <a:lvl1pPr marL="0" indent="0">
              <a:buNone/>
              <a:defRPr sz="2375"/>
            </a:lvl1pPr>
            <a:lvl2pPr marL="685800" indent="0">
              <a:buNone/>
              <a:defRPr sz="2125"/>
            </a:lvl2pPr>
            <a:lvl3pPr marL="1371600" indent="0">
              <a:buNone/>
              <a:defRPr sz="1750"/>
            </a:lvl3pPr>
            <a:lvl4pPr marL="2057400" indent="0">
              <a:buNone/>
              <a:defRPr sz="1500"/>
            </a:lvl4pPr>
            <a:lvl5pPr marL="2742565" indent="0">
              <a:buNone/>
              <a:defRPr sz="1500"/>
            </a:lvl5pPr>
            <a:lvl6pPr marL="3428365" indent="0">
              <a:buNone/>
              <a:defRPr sz="1500"/>
            </a:lvl6pPr>
            <a:lvl7pPr marL="4114165" indent="0">
              <a:buNone/>
              <a:defRPr sz="1500"/>
            </a:lvl7pPr>
            <a:lvl8pPr marL="4799965" indent="0">
              <a:buNone/>
              <a:defRPr sz="1500"/>
            </a:lvl8pPr>
            <a:lvl9pPr marL="548576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8FCD0D80-85C1-4FC1-A4A2-5A5F45988BF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B0B22D9A-CB55-448B-9A73-D65C3DAC6D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E1272EA-7878-4836-B1A5-8E9A0EB225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3870249-346C-4F3A-81B9-B57341E10CB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AF66721-06CA-4B2F-AA01-5EB3E0E2781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09714" tIns="54858" rIns="109714" bIns="548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8"/>
          </a:xfrm>
          <a:prstGeom prst="rect">
            <a:avLst/>
          </a:prstGeom>
        </p:spPr>
        <p:txBody>
          <a:bodyPr vert="horz" lIns="109714" tIns="54858" rIns="109714" bIns="5485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0"/>
            <a:ext cx="4114800" cy="547688"/>
          </a:xfrm>
          <a:prstGeom prst="rect">
            <a:avLst/>
          </a:prstGeom>
        </p:spPr>
        <p:txBody>
          <a:bodyPr vert="horz" lIns="109714" tIns="54858" rIns="109714" bIns="54858" rtlCol="0" anchor="ctr"/>
          <a:lstStyle>
            <a:lvl1pPr algn="l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0"/>
            <a:ext cx="6172200" cy="547688"/>
          </a:xfrm>
          <a:prstGeom prst="rect">
            <a:avLst/>
          </a:prstGeom>
        </p:spPr>
        <p:txBody>
          <a:bodyPr vert="horz" lIns="109714" tIns="54858" rIns="109714" bIns="54858" rtlCol="0" anchor="ctr"/>
          <a:lstStyle>
            <a:lvl1pPr algn="ctr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0"/>
            <a:ext cx="4114800" cy="547688"/>
          </a:xfrm>
          <a:prstGeom prst="rect">
            <a:avLst/>
          </a:prstGeom>
        </p:spPr>
        <p:txBody>
          <a:bodyPr vert="horz" lIns="109714" tIns="54858" rIns="109714" bIns="54858" rtlCol="0" anchor="ctr"/>
          <a:lstStyle>
            <a:lvl1pPr algn="r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5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4pPr>
      <a:lvl5pPr marL="308546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5pPr>
      <a:lvl6pPr marL="377126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6pPr>
      <a:lvl7pPr marL="445706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6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8pPr>
      <a:lvl9pPr marL="582866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5pPr>
      <a:lvl6pPr marL="3428365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6pPr>
      <a:lvl7pPr marL="4114165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5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8pPr>
      <a:lvl9pPr marL="5485765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6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27.wmf"/><Relationship Id="rId7" Type="http://schemas.openxmlformats.org/officeDocument/2006/relationships/image" Target="../media/image29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1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10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42.wmf"/><Relationship Id="rId3" Type="http://schemas.openxmlformats.org/officeDocument/2006/relationships/image" Target="../media/image22.wmf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22.bin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41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4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g"/><Relationship Id="rId5" Type="http://schemas.openxmlformats.org/officeDocument/2006/relationships/hyperlink" Target="https://www.plickers.com/library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5.png"/><Relationship Id="rId7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.bin"/><Relationship Id="rId18" Type="http://schemas.openxmlformats.org/officeDocument/2006/relationships/image" Target="../media/image11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4.png"/><Relationship Id="rId17" Type="http://schemas.openxmlformats.org/officeDocument/2006/relationships/oleObject" Target="../embeddings/oleObject3.bin"/><Relationship Id="rId2" Type="http://schemas.openxmlformats.org/officeDocument/2006/relationships/video" Target="../media/media3.mp4"/><Relationship Id="rId16" Type="http://schemas.openxmlformats.org/officeDocument/2006/relationships/image" Target="../media/image10.wmf"/><Relationship Id="rId20" Type="http://schemas.openxmlformats.org/officeDocument/2006/relationships/image" Target="../media/image15.png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12.png"/><Relationship Id="rId19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7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wmf"/><Relationship Id="rId12" Type="http://schemas.openxmlformats.org/officeDocument/2006/relationships/slide" Target="slide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8.wmf"/><Relationship Id="rId5" Type="http://schemas.openxmlformats.org/officeDocument/2006/relationships/image" Target="../media/image8.svg"/><Relationship Id="rId15" Type="http://schemas.openxmlformats.org/officeDocument/2006/relationships/image" Target="../media/image15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7.png"/><Relationship Id="rId9" Type="http://schemas.openxmlformats.org/officeDocument/2006/relationships/image" Target="../media/image17.wmf"/><Relationship Id="rId1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2725479"/>
            <a:ext cx="18669000" cy="69603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altLang="en-US" sz="6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</a:t>
            </a:r>
            <a:r>
              <a:rPr lang="en-US" altLang="en-US" sz="6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altLang="en-US" sz="6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6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6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</a:t>
            </a:r>
            <a:r>
              <a:rPr lang="vi-VN" altLang="en-US" sz="6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6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</a:t>
            </a:r>
            <a:r>
              <a:rPr lang="en-US" altLang="en-US" sz="6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6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altLang="en-US" sz="6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en-US" altLang="en-US" sz="45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en-US" altLang="en-US" sz="45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en-US" altLang="en-US" sz="45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altLang="en-US" sz="4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WordArt 18"/>
          <p:cNvSpPr>
            <a:spLocks noChangeArrowheads="1" noChangeShapeType="1" noTextEdit="1"/>
          </p:cNvSpPr>
          <p:nvPr/>
        </p:nvSpPr>
        <p:spPr bwMode="auto">
          <a:xfrm>
            <a:off x="2038350" y="190500"/>
            <a:ext cx="14211300" cy="25146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33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3"/>
          <p:cNvSpPr txBox="1"/>
          <p:nvPr/>
        </p:nvSpPr>
        <p:spPr>
          <a:xfrm>
            <a:off x="990600" y="1213485"/>
            <a:ext cx="15617626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DẠNG 1: THỰC HIỆN PHÉP TÍNH</a:t>
            </a:r>
          </a:p>
        </p:txBody>
      </p:sp>
      <p:sp>
        <p:nvSpPr>
          <p:cNvPr id="4" name="Text Box 23"/>
          <p:cNvSpPr txBox="1"/>
          <p:nvPr/>
        </p:nvSpPr>
        <p:spPr>
          <a:xfrm>
            <a:off x="1117282" y="2720340"/>
            <a:ext cx="1291925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DẠNG 2: BÀI TẬP TỔNG HỢP</a:t>
            </a:r>
          </a:p>
        </p:txBody>
      </p:sp>
      <p:sp>
        <p:nvSpPr>
          <p:cNvPr id="5" name="Text Box 23"/>
          <p:cNvSpPr txBox="1"/>
          <p:nvPr/>
        </p:nvSpPr>
        <p:spPr>
          <a:xfrm>
            <a:off x="1000539" y="4227195"/>
            <a:ext cx="14754225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DẠNG 3: BÀI TOÁN CÓ NỘI DUNG THỰC TẾ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714" y="1219442"/>
            <a:ext cx="13760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đẳng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sau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20750" y="2332038"/>
          <a:ext cx="4643438" cy="153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651200" imgH="9448800" progId="Equation.DSMT4">
                  <p:embed/>
                </p:oleObj>
              </mc:Choice>
              <mc:Fallback>
                <p:oleObj name="Equation" r:id="rId2" imgW="28651200" imgH="9448800" progId="Equation.DSMT4">
                  <p:embed/>
                  <p:pic>
                    <p:nvPicPr>
                      <p:cNvPr id="0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0" y="2332038"/>
                        <a:ext cx="4643438" cy="153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8966359" y="2201955"/>
          <a:ext cx="5511641" cy="1614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394400" imgH="10058400" progId="Equation.DSMT4">
                  <p:embed/>
                </p:oleObj>
              </mc:Choice>
              <mc:Fallback>
                <p:oleObj name="Equation" r:id="rId4" imgW="31394400" imgH="10058400" progId="Equation.DSMT4">
                  <p:embed/>
                  <p:pic>
                    <p:nvPicPr>
                      <p:cNvPr id="0" name="Object 4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66359" y="2201955"/>
                        <a:ext cx="5511641" cy="1614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3"/>
          <p:cNvSpPr txBox="1"/>
          <p:nvPr/>
        </p:nvSpPr>
        <p:spPr>
          <a:xfrm>
            <a:off x="3242709" y="150427"/>
            <a:ext cx="12652058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DẠNG 1: THỰC HIỆN PHÉP TÍNH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2681714"/>
            <a:ext cx="381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58400" y="2593880"/>
            <a:ext cx="381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4906" y="1794630"/>
            <a:ext cx="747236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sz="5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Cho </a:t>
            </a:r>
            <a:r>
              <a:rPr lang="en-US" sz="54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  <a:endParaRPr lang="vi-VN" sz="54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0660" y="3244850"/>
            <a:ext cx="142113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 defTabSz="1371600">
              <a:buFontTx/>
              <a:buAutoNum type="alphaLcParenR"/>
            </a:pP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685800" indent="-685800" algn="just" defTabSz="1371600">
              <a:buFontTx/>
              <a:buAutoNum type="alphaLcParenR"/>
            </a:pPr>
            <a:r>
              <a:rPr lang="en-GB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GB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gọn</a:t>
            </a:r>
            <a:r>
              <a:rPr lang="en-GB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</a:t>
            </a:r>
          </a:p>
          <a:p>
            <a:pPr marL="685800" indent="-685800" algn="just" defTabSz="1371600">
              <a:buFontTx/>
              <a:buAutoNum type="alphaLcParenR"/>
            </a:pPr>
            <a:r>
              <a:rPr lang="en-GB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GB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GB" sz="54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= 0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086498" y="1262605"/>
          <a:ext cx="7104380" cy="2118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33600" imgH="634365" progId="Equation.DSMT4">
                  <p:embed/>
                </p:oleObj>
              </mc:Choice>
              <mc:Fallback>
                <p:oleObj name="Equation" r:id="rId2" imgW="2133600" imgH="634365" progId="Equation.DSMT4">
                  <p:embed/>
                  <p:pic>
                    <p:nvPicPr>
                      <p:cNvPr id="0" name="Object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86498" y="1262605"/>
                        <a:ext cx="7104380" cy="2118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18480" y="6818510"/>
            <a:ext cx="4834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 defTabSz="1371600">
              <a:buFontTx/>
              <a:buAutoNum type="alphaLcParenR"/>
            </a:pPr>
            <a:r>
              <a:rPr lang="en-US" sz="4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n-US" sz="4800" dirty="0" err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382000" y="5884545"/>
          <a:ext cx="3344545" cy="317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9000" imgH="838200" progId="Equation.DSMT4">
                  <p:embed/>
                </p:oleObj>
              </mc:Choice>
              <mc:Fallback>
                <p:oleObj name="Equation" r:id="rId4" imgW="889000" imgH="838200" progId="Equation.DSMT4">
                  <p:embed/>
                  <p:pic>
                    <p:nvPicPr>
                      <p:cNvPr id="0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2000" y="5884545"/>
                        <a:ext cx="3344545" cy="317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2954001" y="6523235"/>
          <a:ext cx="2064545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582400" imgH="10972800" progId="Equation.DSMT4">
                  <p:embed/>
                </p:oleObj>
              </mc:Choice>
              <mc:Fallback>
                <p:oleObj name="Equation" r:id="rId6" imgW="11582400" imgH="10972800" progId="Equation.DSMT4">
                  <p:embed/>
                  <p:pic>
                    <p:nvPicPr>
                      <p:cNvPr id="0" name="Object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954001" y="6523235"/>
                        <a:ext cx="2064545" cy="196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547729" y="9124074"/>
            <a:ext cx="995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4800" dirty="0" err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≠ 2 </a:t>
            </a:r>
            <a:r>
              <a:rPr lang="en-US" sz="4800" dirty="0" err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x≠ -2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94691" y="6782487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92445" y="7088811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hay </a:t>
            </a:r>
          </a:p>
        </p:txBody>
      </p:sp>
      <p:sp>
        <p:nvSpPr>
          <p:cNvPr id="17" name="Text Box 23"/>
          <p:cNvSpPr txBox="1"/>
          <p:nvPr/>
        </p:nvSpPr>
        <p:spPr>
          <a:xfrm>
            <a:off x="4419600" y="20721"/>
            <a:ext cx="1046607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DẠNG 2: BÀI TẬP TỔNG HỢP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1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67200" y="4228916"/>
            <a:ext cx="1445995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GB" sz="5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GB" sz="5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GB" sz="5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5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</a:t>
            </a:r>
            <a:r>
              <a:rPr kumimoji="0" lang="en-GB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GB" sz="5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 = 0?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1120660" y="290696"/>
            <a:ext cx="747236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2: Cho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467600" y="-217182"/>
          <a:ext cx="7332479" cy="218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33600" imgH="634365" progId="Equation.DSMT4">
                  <p:embed/>
                </p:oleObj>
              </mc:Choice>
              <mc:Fallback>
                <p:oleObj name="Equation" r:id="rId2" imgW="2133600" imgH="634365" progId="Equation.DSMT4">
                  <p:embed/>
                  <p:pic>
                    <p:nvPicPr>
                      <p:cNvPr id="0" name="Object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67600" y="-217182"/>
                        <a:ext cx="7332479" cy="2186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043929" y="5185723"/>
            <a:ext cx="15098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≠ 2 </a:t>
            </a:r>
            <a:r>
              <a:rPr lang="en-US" sz="54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≠ -2 </a:t>
            </a:r>
            <a:r>
              <a:rPr lang="en-US" sz="54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54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 = 0 </a:t>
            </a:r>
            <a:r>
              <a:rPr lang="en-US" sz="54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 </a:t>
            </a:r>
            <a:endParaRPr lang="vi-VN" sz="5400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024883" y="5871031"/>
          <a:ext cx="2652517" cy="1690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59200" imgH="13411200" progId="Equation.DSMT4">
                  <p:embed/>
                </p:oleObj>
              </mc:Choice>
              <mc:Fallback>
                <p:oleObj name="Equation" r:id="rId4" imgW="16459200" imgH="13411200" progId="Equation.DSMT4">
                  <p:embed/>
                  <p:pic>
                    <p:nvPicPr>
                      <p:cNvPr id="0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24883" y="5871031"/>
                        <a:ext cx="2652517" cy="1690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7146568" y="7758114"/>
          <a:ext cx="1782843" cy="661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459200" imgH="4876800" progId="Equation.DSMT4">
                  <p:embed/>
                </p:oleObj>
              </mc:Choice>
              <mc:Fallback>
                <p:oleObj name="Equation" r:id="rId6" imgW="16459200" imgH="4876800" progId="Equation.DSMT4">
                  <p:embed/>
                  <p:pic>
                    <p:nvPicPr>
                      <p:cNvPr id="0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46568" y="7758114"/>
                        <a:ext cx="1782843" cy="661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146568" y="8513007"/>
          <a:ext cx="1782843" cy="62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106400" imgH="4572000" progId="Equation.DSMT4">
                  <p:embed/>
                </p:oleObj>
              </mc:Choice>
              <mc:Fallback>
                <p:oleObj name="Equation" r:id="rId8" imgW="13106400" imgH="4572000" progId="Equation.DSMT4">
                  <p:embed/>
                  <p:pic>
                    <p:nvPicPr>
                      <p:cNvPr id="0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46568" y="8513007"/>
                        <a:ext cx="1782843" cy="62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088011" y="8434011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ĐKXĐ)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96209" y="9265503"/>
            <a:ext cx="1154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= 0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3929" y="1784716"/>
            <a:ext cx="14211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 defTabSz="1371600">
              <a:buFontTx/>
              <a:buAutoNum type="alphaLcParenR"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685800" indent="-685800" algn="just" defTabSz="1371600">
              <a:buFontTx/>
              <a:buAutoNum type="alphaLcParenR"/>
            </a:pP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gọn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</a:t>
            </a:r>
          </a:p>
          <a:p>
            <a:pPr marL="685800" indent="-685800" algn="just" defTabSz="1371600">
              <a:buFontTx/>
              <a:buAutoNum type="alphaLcParenR"/>
            </a:pP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4152" y="4765443"/>
            <a:ext cx="17745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1120660" y="290696"/>
            <a:ext cx="747236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4314" y="2049804"/>
            <a:ext cx="142113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685800" marR="0" lvl="0" indent="-68580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gọn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</a:t>
            </a:r>
          </a:p>
          <a:p>
            <a:pPr marL="685800" marR="0" lvl="0" indent="-68580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= 0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445719" y="-273374"/>
          <a:ext cx="7941310" cy="236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33600" imgH="634365" progId="Equation.DSMT4">
                  <p:embed/>
                </p:oleObj>
              </mc:Choice>
              <mc:Fallback>
                <p:oleObj name="Equation" r:id="rId2" imgW="2133600" imgH="634365" progId="Equation.DSMT4">
                  <p:embed/>
                  <p:pic>
                    <p:nvPicPr>
                      <p:cNvPr id="0" name="Object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45719" y="-273374"/>
                        <a:ext cx="7941310" cy="2368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648200" y="6613980"/>
          <a:ext cx="5008562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271200" imgH="10058400" progId="Equation.DSMT4">
                  <p:embed/>
                </p:oleObj>
              </mc:Choice>
              <mc:Fallback>
                <p:oleObj name="Equation" r:id="rId4" imgW="36271200" imgH="10058400" progId="Equation.DSMT4">
                  <p:embed/>
                  <p:pic>
                    <p:nvPicPr>
                      <p:cNvPr id="0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8200" y="6613980"/>
                        <a:ext cx="5008562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607" y="7922080"/>
            <a:ext cx="1691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GB" sz="48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</a:t>
            </a:r>
            <a:r>
              <a:rPr lang="en-GB" sz="48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GB" sz="48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1371600"/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– 2 </a:t>
            </a:r>
            <a:r>
              <a:rPr lang="en-GB" sz="4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/>
              </a:rPr>
              <a:t> Ư(4)={1;-1; 2; -2; 4; -4}</a:t>
            </a:r>
            <a:endParaRPr lang="en-US" sz="4800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184" y="5682257"/>
            <a:ext cx="17745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371600">
              <a:defRPr/>
            </a:pPr>
            <a:r>
              <a:rPr kumimoji="0" lang="en-GB" sz="4800" b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GB" sz="4800" b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kumimoji="0" lang="en-GB" sz="4800" b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GB" sz="4800" b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sz="4800" b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x </a:t>
            </a:r>
            <a:r>
              <a:rPr kumimoji="0" lang="en-GB" sz="4800" b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sz="4800" b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GB" sz="4800" b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GB" sz="4800" b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≠ 2 </a:t>
            </a:r>
            <a:r>
              <a:rPr lang="en-US" sz="4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≠ -2, ta </a:t>
            </a:r>
            <a:r>
              <a:rPr lang="en-US" sz="4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13061950" y="114300"/>
            <a:ext cx="5149850" cy="5029835"/>
          </a:xfrm>
          <a:prstGeom prst="rect">
            <a:avLst/>
          </a:prstGeom>
        </p:spPr>
      </p:pic>
      <p:sp>
        <p:nvSpPr>
          <p:cNvPr id="54" name="TextBox 6"/>
          <p:cNvSpPr txBox="1"/>
          <p:nvPr/>
        </p:nvSpPr>
        <p:spPr>
          <a:xfrm>
            <a:off x="609907" y="884475"/>
            <a:ext cx="12191694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 đoạn đường giao thông từ A đến B có đặt biển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xe ô tô chở hàng từ  A  đến B hết x giờ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x &gt; 1). Sau khi trả hàng tại địa điểm B, xe quay ngược trở về A trong thời gian ít hơn thời gian đi từ A là 1 giờ. Biết quãng đường AB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180km.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 của xe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09601" y="6751955"/>
            <a:ext cx="12452349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b) Biết xe ô tô đi từ A đến B hết 2,5 giờ. Hỏi xe đó có thực hiện đúng quy định về tốc độ trên đoạn đường đi và về không?</a:t>
            </a:r>
          </a:p>
        </p:txBody>
      </p:sp>
      <p:sp>
        <p:nvSpPr>
          <p:cNvPr id="6" name="Text Box 23"/>
          <p:cNvSpPr txBox="1"/>
          <p:nvPr/>
        </p:nvSpPr>
        <p:spPr>
          <a:xfrm>
            <a:off x="381000" y="115034"/>
            <a:ext cx="1475422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DẠNG 3: BÀI TOÁN CÓ NỘI DUNG THỰC TẾ</a:t>
            </a:r>
          </a:p>
        </p:txBody>
      </p:sp>
      <p:sp>
        <p:nvSpPr>
          <p:cNvPr id="7" name="Text Box 23"/>
          <p:cNvSpPr txBox="1"/>
          <p:nvPr/>
        </p:nvSpPr>
        <p:spPr>
          <a:xfrm>
            <a:off x="2971800" y="9057253"/>
            <a:ext cx="14754225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Hoạt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động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nhóm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bàn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trong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 3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phút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cs typeface="+mn-cs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Times" panose="02020603050405020304" pitchFamily="18" charset="0"/>
              <a:cs typeface="+mn-cs"/>
            </a:endParaRPr>
          </a:p>
        </p:txBody>
      </p:sp>
      <p:pic>
        <p:nvPicPr>
          <p:cNvPr id="4" name="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77605" y="5567955"/>
            <a:ext cx="4934195" cy="3762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4" grpId="1"/>
      <p:bldP spid="3" grpId="1"/>
      <p:bldP spid="6" grpId="0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4343400" y="190500"/>
            <a:ext cx="62687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4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20603050405020304" pitchFamily="18" charset="0"/>
                <a:sym typeface="+mn-ea"/>
              </a:rPr>
              <a:t>ĐÁP ÁN - BIỂU ĐIỂM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0135"/>
            <a:ext cx="12344400" cy="9206865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rcRect l="25000"/>
          <a:stretch/>
        </p:blipFill>
        <p:spPr>
          <a:xfrm>
            <a:off x="12877800" y="1080135"/>
            <a:ext cx="5257800" cy="4800600"/>
          </a:xfrm>
          <a:prstGeom prst="rect">
            <a:avLst/>
          </a:prstGeom>
        </p:spPr>
      </p:pic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17297400" y="9639300"/>
            <a:ext cx="990600" cy="457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GT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0"/>
            <a:ext cx="18189575" cy="10330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t Ta ha">
            <a:hlinkClick r:id="" action="ppaction://media"/>
            <a:extLst>
              <a:ext uri="{FF2B5EF4-FFF2-40B4-BE49-F238E27FC236}">
                <a16:creationId xmlns:a16="http://schemas.microsoft.com/office/drawing/2014/main" id="{326EEE30-F43E-8ED3-F91B-FCEF083E13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304028"/>
            <a:ext cx="17421591" cy="9792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3FC4A-14F0-D229-27B9-CFCC3038FD26}"/>
              </a:ext>
            </a:extLst>
          </p:cNvPr>
          <p:cNvSpPr txBox="1"/>
          <p:nvPr/>
        </p:nvSpPr>
        <p:spPr>
          <a:xfrm>
            <a:off x="1295400" y="800100"/>
            <a:ext cx="11582400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CHƯƠNG VI: </a:t>
            </a:r>
          </a:p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PHÂN THỨC ĐẠI SỐ</a:t>
            </a:r>
          </a:p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2"/>
          <p:cNvSpPr>
            <a:spLocks noTextEdit="1"/>
          </p:cNvSpPr>
          <p:nvPr/>
        </p:nvSpPr>
        <p:spPr>
          <a:xfrm>
            <a:off x="4191000" y="723900"/>
            <a:ext cx="6172200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54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22535" name="Text Box 12"/>
          <p:cNvSpPr txBox="1"/>
          <p:nvPr/>
        </p:nvSpPr>
        <p:spPr>
          <a:xfrm>
            <a:off x="2628900" y="2628900"/>
            <a:ext cx="15102205" cy="4555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4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 Ôn tập lại kiến thức lí thuyết theo sơ đồ tư duy.</a:t>
            </a:r>
          </a:p>
          <a:p>
            <a:pPr algn="just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4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Hoàn thành các bài tập còn lại trang 26 SGK   </a:t>
            </a:r>
          </a:p>
          <a:p>
            <a:pPr algn="just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4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Tìm hiểu bài 25: </a:t>
            </a:r>
            <a:r>
              <a:rPr lang="en-US" altLang="en-US" sz="4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PHƯƠNG TRÌNH BẬC NHẤT MỘT ẨN</a:t>
            </a:r>
          </a:p>
          <a:p>
            <a:pPr algn="just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4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và trả lời các câu hỏi:</a:t>
            </a:r>
          </a:p>
          <a:p>
            <a:pPr algn="just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4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1) Thế nào là phương trình bậc nhất một ẩn? </a:t>
            </a:r>
          </a:p>
          <a:p>
            <a:pPr algn="just" eaLnBrk="0" hangingPunct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4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2) Để giải phương trình bậc nhất ta làm thế nào?</a:t>
            </a:r>
          </a:p>
        </p:txBody>
      </p:sp>
      <p:pic>
        <p:nvPicPr>
          <p:cNvPr id="22537" name="Picture 14" descr="image5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083" y="266383"/>
            <a:ext cx="2976563" cy="242792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DT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500"/>
            <a:ext cx="18288000" cy="9585325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304800" y="266700"/>
            <a:ext cx="1844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SƠ ĐỒ TƯ DUY VỀ PHÂN THỨC ĐẠI SỐ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955"/>
            <a:ext cx="15854045" cy="1412240"/>
          </a:xfrm>
        </p:spPr>
        <p:txBody>
          <a:bodyPr/>
          <a:lstStyle/>
          <a:p>
            <a:endParaRPr lang="en-US"/>
          </a:p>
        </p:txBody>
      </p:sp>
      <p:sp>
        <p:nvSpPr>
          <p:cNvPr id="18437" name="Slide Number Placeholder 3"/>
          <p:cNvSpPr txBox="1"/>
          <p:nvPr/>
        </p:nvSpPr>
        <p:spPr bwMode="auto">
          <a:xfrm>
            <a:off x="6502400" y="6245225"/>
            <a:ext cx="4109720" cy="58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A7CD7B2-5BBE-47BB-AEF2-69D3D2685B47}" type="slidenum">
              <a:rPr lang="en-US" sz="1400"/>
              <a:t>20</a:t>
            </a:fld>
            <a:endParaRPr lang="en-US" sz="1400"/>
          </a:p>
        </p:txBody>
      </p:sp>
      <p:pic>
        <p:nvPicPr>
          <p:cNvPr id="18438" name="Picture 4" descr="5Banh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740" y="-257175"/>
            <a:ext cx="18482945" cy="1108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8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2574925" y="1825625"/>
            <a:ext cx="2788285" cy="199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8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1065530" y="3175000"/>
            <a:ext cx="2788285" cy="199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8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4558030" y="3251200"/>
            <a:ext cx="2788285" cy="199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8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1111250" y="533400"/>
            <a:ext cx="2788285" cy="199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8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160655" y="4488180"/>
            <a:ext cx="2788285" cy="199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8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2692400" y="5421630"/>
            <a:ext cx="2788285" cy="199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8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7772400" y="5121275"/>
            <a:ext cx="2788285" cy="199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8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6502400" y="263525"/>
            <a:ext cx="2788285" cy="199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8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8482330" y="748030"/>
            <a:ext cx="2788285" cy="199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60655" y="892810"/>
            <a:ext cx="17059910" cy="1329690"/>
          </a:xfrm>
          <a:prstGeom prst="rect">
            <a:avLst/>
          </a:prstGeom>
          <a:noFill/>
        </p:spPr>
        <p:txBody>
          <a:bodyPr wrap="none">
            <a:no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vi-VN" sz="3200" b="1" cap="all">
                <a:solidFill>
                  <a:srgbClr val="FF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</a:t>
            </a:r>
          </a:p>
          <a:p>
            <a:pPr algn="ctr">
              <a:defRPr/>
            </a:pPr>
            <a:r>
              <a:rPr lang="vi-VN" sz="3200" b="1" cap="all">
                <a:solidFill>
                  <a:srgbClr val="FF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CÁC THẦY CÔ GIÁO VÀ CÁC EM HỌC SINH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5800" y="2028825"/>
            <a:ext cx="15474950" cy="296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r" eaLnBrk="1" hangingPunct="1">
              <a:lnSpc>
                <a:spcPct val="150000"/>
              </a:lnSpc>
              <a:buNone/>
            </a:pPr>
            <a:r>
              <a:rPr lang="en-US" sz="5000" b="1" i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</a:t>
            </a:r>
            <a:r>
              <a:rPr sz="5000" b="1" i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húc thầy cô v</a:t>
            </a:r>
            <a:r>
              <a:rPr sz="5000" b="1" i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5000" b="1" i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các em học sinh luôn mạnh khỏe!</a:t>
            </a:r>
            <a:endParaRPr sz="5000" b="1" i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714" y="1219442"/>
            <a:ext cx="13760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đẳng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sau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20750" y="2332038"/>
          <a:ext cx="4643438" cy="153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651200" imgH="9448800" progId="Equation.DSMT4">
                  <p:embed/>
                </p:oleObj>
              </mc:Choice>
              <mc:Fallback>
                <p:oleObj name="Equation" r:id="rId2" imgW="28651200" imgH="9448800" progId="Equation.DSMT4">
                  <p:embed/>
                  <p:pic>
                    <p:nvPicPr>
                      <p:cNvPr id="0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0" y="2332038"/>
                        <a:ext cx="4643438" cy="153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8966359" y="2201955"/>
          <a:ext cx="5511641" cy="1614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394400" imgH="10058400" progId="Equation.DSMT4">
                  <p:embed/>
                </p:oleObj>
              </mc:Choice>
              <mc:Fallback>
                <p:oleObj name="Equation" r:id="rId4" imgW="31394400" imgH="10058400" progId="Equation.DSMT4">
                  <p:embed/>
                  <p:pic>
                    <p:nvPicPr>
                      <p:cNvPr id="0" name="Object 4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66359" y="2201955"/>
                        <a:ext cx="5511641" cy="1614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8534400" y="2206787"/>
            <a:ext cx="0" cy="948991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42109" y="3993814"/>
          <a:ext cx="4849812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956000" imgH="9448800" progId="Equation.DSMT4">
                  <p:embed/>
                </p:oleObj>
              </mc:Choice>
              <mc:Fallback>
                <p:oleObj name="Equation" r:id="rId6" imgW="28956000" imgH="9448800" progId="Equation.DSMT4">
                  <p:embed/>
                  <p:pic>
                    <p:nvPicPr>
                      <p:cNvPr id="0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2109" y="3993814"/>
                        <a:ext cx="4849812" cy="158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9183688" y="3771900"/>
          <a:ext cx="5164137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699200" imgH="10058400" progId="Equation.DSMT4">
                  <p:embed/>
                </p:oleObj>
              </mc:Choice>
              <mc:Fallback>
                <p:oleObj name="Equation" r:id="rId8" imgW="31699200" imgH="10058400" progId="Equation.DSMT4">
                  <p:embed/>
                  <p:pic>
                    <p:nvPicPr>
                      <p:cNvPr id="0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83688" y="3771900"/>
                        <a:ext cx="5164137" cy="163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333342" y="5576553"/>
          <a:ext cx="3166477" cy="4100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592800" imgH="24079200" progId="Equation.DSMT4">
                  <p:embed/>
                </p:oleObj>
              </mc:Choice>
              <mc:Fallback>
                <p:oleObj name="Equation" r:id="rId10" imgW="18592800" imgH="24079200" progId="Equation.DSMT4">
                  <p:embed/>
                  <p:pic>
                    <p:nvPicPr>
                      <p:cNvPr id="0" name="Object 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33342" y="5576553"/>
                        <a:ext cx="3166477" cy="4100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9220200" y="5624513"/>
          <a:ext cx="5770563" cy="319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6271200" imgH="20116800" progId="Equation.DSMT4">
                  <p:embed/>
                </p:oleObj>
              </mc:Choice>
              <mc:Fallback>
                <p:oleObj name="Equation" r:id="rId12" imgW="36271200" imgH="20116800" progId="Equation.DSMT4">
                  <p:embed/>
                  <p:pic>
                    <p:nvPicPr>
                      <p:cNvPr id="0" name="Object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220200" y="5624513"/>
                        <a:ext cx="5770563" cy="3198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3"/>
          <p:cNvSpPr txBox="1"/>
          <p:nvPr/>
        </p:nvSpPr>
        <p:spPr>
          <a:xfrm>
            <a:off x="3242709" y="150427"/>
            <a:ext cx="12652058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DẠNG 1: THỰC HIỆN PHÉP TÍNH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 manh ghep">
            <a:hlinkClick r:id="" action="ppaction://media"/>
            <a:extLst>
              <a:ext uri="{FF2B5EF4-FFF2-40B4-BE49-F238E27FC236}">
                <a16:creationId xmlns:a16="http://schemas.microsoft.com/office/drawing/2014/main" id="{3EFA0EB1-72B6-1FAA-7C6D-78642473B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90" y="0"/>
            <a:ext cx="19182571" cy="10782299"/>
          </a:xfrm>
          <a:prstGeom prst="rect">
            <a:avLst/>
          </a:prstGeom>
        </p:spPr>
      </p:pic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3970AAA1-EE0E-311B-E11E-09AB59863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69054"/>
            <a:ext cx="8534400" cy="8012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365" y="1180643"/>
            <a:ext cx="10900234" cy="73918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41364" y="1217932"/>
            <a:ext cx="5553625" cy="45800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82999" y="1226905"/>
            <a:ext cx="5346610" cy="462519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551695" y="1104900"/>
            <a:ext cx="1769043" cy="15395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551694" y="2559171"/>
            <a:ext cx="1769045" cy="16008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541299" y="4076074"/>
            <a:ext cx="1761146" cy="160082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533400" y="5630563"/>
            <a:ext cx="1769045" cy="158550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hlinkClick r:id="rId8" action="ppaction://hlinksldjump"/>
          </p:cNvPr>
          <p:cNvSpPr txBox="1"/>
          <p:nvPr/>
        </p:nvSpPr>
        <p:spPr>
          <a:xfrm>
            <a:off x="4724400" y="36842"/>
            <a:ext cx="10717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CHƠI: BỨC HÌNH BÍ ẨN</a:t>
            </a:r>
          </a:p>
        </p:txBody>
      </p:sp>
      <p:sp>
        <p:nvSpPr>
          <p:cNvPr id="9" name="Action Button: Beginning 4">
            <a:hlinkClick r:id="rId9" action="ppaction://hlinksldjump"/>
          </p:cNvPr>
          <p:cNvSpPr/>
          <p:nvPr/>
        </p:nvSpPr>
        <p:spPr>
          <a:xfrm>
            <a:off x="17068800" y="9348730"/>
            <a:ext cx="1219200" cy="89916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6170" y="8638448"/>
            <a:ext cx="9646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Có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công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mài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sắt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có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ngày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nên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kim</a:t>
            </a:r>
            <a:endParaRPr lang="en-US" sz="5400" b="1" cap="none" spc="0" dirty="0">
              <a:ln w="22225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51443" y="8655310"/>
            <a:ext cx="10950183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TỤC NGỮ?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41363" y="5795573"/>
            <a:ext cx="5517629" cy="45724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71009" y="5852100"/>
            <a:ext cx="5358573" cy="4522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5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1958980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2y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-3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B.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4800" dirty="0" err="1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8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        )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1">
                <a:blip r:embed="rId9"/>
                <a:stretch>
                  <a:fillRect l="-211" t="-737" r="-201" b="-705"/>
                </a:stretch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6581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C.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5−</m:t>
                        </m:r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4800" dirty="0" err="1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8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     </a:t>
                </a: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658100"/>
                <a:ext cx="6939281" cy="1981200"/>
              </a:xfrm>
              <a:prstGeom prst="plaque">
                <a:avLst/>
              </a:prstGeom>
              <a:blipFill rotWithShape="1">
                <a:blip r:embed="rId10"/>
                <a:stretch>
                  <a:fillRect l="-210" t="-737" r="-201" b="-705"/>
                </a:stretch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kumimoji="0" lang="en-US" sz="4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vi-VN" sz="4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D.</a:t>
                </a:r>
                <a:r>
                  <a:rPr kumimoji="0" lang="en-US" sz="4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6000" dirty="0">
                  <a:solidFill>
                    <a:prstClr val="black"/>
                  </a:solidFill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4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1">
                <a:blip r:embed="rId11"/>
                <a:stretch>
                  <a:fillRect l="-211" t="-22168" r="-201" b="-22159"/>
                </a:stretch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9431701" y="7374665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D.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701" y="7374665"/>
                <a:ext cx="6939281" cy="1981200"/>
              </a:xfrm>
              <a:prstGeom prst="plaque">
                <a:avLst/>
              </a:prstGeom>
              <a:blipFill rotWithShape="1">
                <a:blip r:embed="rId12"/>
                <a:stretch>
                  <a:fillRect l="-211" t="-726" r="-201" b="-716"/>
                </a:stretch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743200" imgH="4267200" progId="Equation.DSMT4">
                  <p:embed/>
                </p:oleObj>
              </mc:Choice>
              <mc:Fallback>
                <p:oleObj name="Equation" r:id="rId13" imgW="2743200" imgH="4267200" progId="Equation.DSMT4">
                  <p:embed/>
                  <p:pic>
                    <p:nvPicPr>
                      <p:cNvPr id="0" name="Picture 110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623961" y="5664561"/>
          <a:ext cx="1885266" cy="776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363200" imgH="4267200" progId="Equation.DSMT4">
                  <p:embed/>
                </p:oleObj>
              </mc:Choice>
              <mc:Fallback>
                <p:oleObj name="Equation" r:id="rId15" imgW="10363200" imgH="4267200" progId="Equation.DSMT4">
                  <p:embed/>
                  <p:pic>
                    <p:nvPicPr>
                      <p:cNvPr id="0" name="Picture 110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2623961" y="5664561"/>
                        <a:ext cx="1885266" cy="776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40958" y="8352216"/>
          <a:ext cx="1371600" cy="778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753600" imgH="4876800" progId="Equation.DSMT4">
                  <p:embed/>
                </p:oleObj>
              </mc:Choice>
              <mc:Fallback>
                <p:oleObj name="Equation" r:id="rId17" imgW="9753600" imgH="4876800" progId="Equation.DSMT4">
                  <p:embed/>
                  <p:pic>
                    <p:nvPicPr>
                      <p:cNvPr id="0" name="Picture 1102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140958" y="8352216"/>
                        <a:ext cx="1371600" cy="778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ction Button: Home 6">
            <a:hlinkClick r:id="rId19" action="ppaction://hlinksldjump" highlightClick="1"/>
          </p:cNvPr>
          <p:cNvSpPr/>
          <p:nvPr/>
        </p:nvSpPr>
        <p:spPr>
          <a:xfrm>
            <a:off x="17481652" y="9130819"/>
            <a:ext cx="806348" cy="115618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394200" y="260126"/>
            <a:ext cx="1036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6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Đồng hồ đếm ngược 3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939" y="-1"/>
            <a:ext cx="3178175" cy="210069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239941" y="319353"/>
            <a:ext cx="1036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6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cs typeface="Arial" panose="020B0604020202020204" pitchFamily="34" charset="0"/>
              </a:rPr>
              <a:t> 2: </a:t>
            </a:r>
            <a:r>
              <a:rPr lang="vi-VN" sz="4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cs typeface="Arial" panose="020B0604020202020204" pitchFamily="34" charset="0"/>
              </a:rPr>
              <a:t>Khẳng định nào sau đây là </a:t>
            </a:r>
            <a:r>
              <a:rPr lang="vi-VN" sz="4400" b="1" dirty="0">
                <a:solidFill>
                  <a:schemeClr val="tx1"/>
                </a:solidFill>
                <a:cs typeface="Arial" panose="020B0604020202020204" pitchFamily="34" charset="0"/>
              </a:rPr>
              <a:t>sai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2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443923" y="7652214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4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sz="4200" dirty="0">
              <a:solidFill>
                <a:schemeClr val="tx1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Plaque 49"/>
          <p:cNvSpPr/>
          <p:nvPr/>
        </p:nvSpPr>
        <p:spPr>
          <a:xfrm>
            <a:off x="1443923" y="7652214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endParaRPr lang="en-US" sz="4200" dirty="0">
              <a:solidFill>
                <a:prstClr val="black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0286365" y="7652214"/>
          <a:ext cx="4495799" cy="1404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555200" imgH="9448800" progId="Equation.DSMT4">
                  <p:embed/>
                </p:oleObj>
              </mc:Choice>
              <mc:Fallback>
                <p:oleObj name="Equation" r:id="rId6" imgW="22555200" imgH="9448800" progId="Equation.DSMT4">
                  <p:embed/>
                  <p:pic>
                    <p:nvPicPr>
                      <p:cNvPr id="0" name="Picture 214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86365" y="7652214"/>
                        <a:ext cx="4495799" cy="1404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0286365" y="5415280"/>
          <a:ext cx="4282440" cy="1423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93800" imgH="393700" progId="Equation.DSMT4">
                  <p:embed/>
                </p:oleObj>
              </mc:Choice>
              <mc:Fallback>
                <p:oleObj name="Equation" r:id="rId8" imgW="1193800" imgH="393700" progId="Equation.DSMT4">
                  <p:embed/>
                  <p:pic>
                    <p:nvPicPr>
                      <p:cNvPr id="0" name="Picture 214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86365" y="5415280"/>
                        <a:ext cx="4282440" cy="1423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819400" y="5399114"/>
          <a:ext cx="2051050" cy="1478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106400" imgH="9448800" progId="Equation.DSMT4">
                  <p:embed/>
                </p:oleObj>
              </mc:Choice>
              <mc:Fallback>
                <p:oleObj name="Equation" r:id="rId10" imgW="13106400" imgH="9448800" progId="Equation.DSMT4">
                  <p:embed/>
                  <p:pic>
                    <p:nvPicPr>
                      <p:cNvPr id="0" name="Picture 215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19400" y="5399114"/>
                        <a:ext cx="2051050" cy="1478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Action Button: Home 50">
            <a:hlinkClick r:id="rId12" action="ppaction://hlinksldjump" highlightClick="1"/>
          </p:cNvPr>
          <p:cNvSpPr/>
          <p:nvPr/>
        </p:nvSpPr>
        <p:spPr>
          <a:xfrm>
            <a:off x="17481652" y="9130819"/>
            <a:ext cx="806348" cy="115618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61497" y="7796304"/>
          <a:ext cx="3455986" cy="146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9812000" imgH="9448800" progId="Equation.DSMT4">
                  <p:embed/>
                </p:oleObj>
              </mc:Choice>
              <mc:Fallback>
                <p:oleObj name="Equation" r:id="rId13" imgW="19812000" imgH="9448800" progId="Equation.DSMT4">
                  <p:embed/>
                  <p:pic>
                    <p:nvPicPr>
                      <p:cNvPr id="0" name="Picture 215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61497" y="7796304"/>
                        <a:ext cx="3455986" cy="146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Đồng hồ đếm ngược 3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39" y="-1"/>
            <a:ext cx="3178175" cy="2100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</a:t>
                </a:r>
                <a:r>
                  <a:rPr lang="vi-VN" sz="4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−2)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1">
                <a:blip r:embed="rId8"/>
                <a:stretch>
                  <a:fillRect l="-99" t="-649" r="-95" b="-601"/>
                </a:stretch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≠ 3</a:t>
            </a: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2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≠ 0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≠ 2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≠ 2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≠ 3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≠ 0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≠ 2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Plaque 49"/>
          <p:cNvSpPr/>
          <p:nvPr/>
        </p:nvSpPr>
        <p:spPr>
          <a:xfrm>
            <a:off x="9448800" y="7391500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≠ 0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≠ 2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Action Button: Home 50">
            <a:hlinkClick r:id="rId9" action="ppaction://hlinksldjump" highlightClick="1"/>
          </p:cNvPr>
          <p:cNvSpPr/>
          <p:nvPr/>
        </p:nvSpPr>
        <p:spPr>
          <a:xfrm>
            <a:off x="17481652" y="9130819"/>
            <a:ext cx="806348" cy="115618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239941" y="319353"/>
            <a:ext cx="1036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6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Đồng hồ đếm ngược 3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39" y="-1"/>
            <a:ext cx="3178175" cy="2100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00199" y="240052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en-US" sz="4800" b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Câu 4.</a:t>
                </a:r>
                <a:r>
                  <a:rPr lang="vi-VN" sz="4800" b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P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− 2</m:t>
                        </m:r>
                      </m:num>
                      <m:den>
                        <m:sSup>
                          <m:sSupPr>
                            <m:ctrlPr>
                              <a:rPr lang="en-US" sz="6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6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x = 2</a:t>
                </a: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9" y="2400525"/>
                <a:ext cx="14719983" cy="2286000"/>
              </a:xfrm>
              <a:prstGeom prst="plaque">
                <a:avLst/>
              </a:prstGeom>
              <a:blipFill rotWithShape="1">
                <a:blip r:embed="rId6"/>
                <a:stretch>
                  <a:fillRect l="-99" t="-649" r="-95" b="-601"/>
                </a:stretch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1">
                <a:blip r:embed="rId7"/>
                <a:stretch>
                  <a:fillRect l="-210" t="-737" r="-201" b="-705"/>
                </a:stretch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1">
                <a:blip r:embed="rId8"/>
                <a:stretch>
                  <a:fillRect l="-210" t="-726" r="-201" b="-716"/>
                </a:stretch>
              </a:blip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Plaque 49"/>
          <p:cNvSpPr/>
          <p:nvPr/>
        </p:nvSpPr>
        <p:spPr>
          <a:xfrm>
            <a:off x="9448800" y="5067300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altLang="vi-VN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được giá trị của P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Action Button: Home 50">
            <a:hlinkClick r:id="rId9" action="ppaction://hlinksldjump" highlightClick="1"/>
          </p:cNvPr>
          <p:cNvSpPr/>
          <p:nvPr/>
        </p:nvSpPr>
        <p:spPr>
          <a:xfrm>
            <a:off x="17481652" y="9130819"/>
            <a:ext cx="806348" cy="115618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239941" y="319353"/>
            <a:ext cx="1036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6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Đồng hồ đếm ngược 3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39" y="-1"/>
            <a:ext cx="3178175" cy="2100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ận chiến 10 năm trước, cuộc dời 10 năm s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3719514"/>
            <a:ext cx="18835688" cy="17549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3529" t="20090" r="14325" b="67589"/>
          <a:stretch>
            <a:fillRect/>
          </a:stretch>
        </p:blipFill>
        <p:spPr>
          <a:xfrm>
            <a:off x="200027" y="0"/>
            <a:ext cx="17830800" cy="999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844</Words>
  <Application>Microsoft Office PowerPoint</Application>
  <PresentationFormat>Custom</PresentationFormat>
  <Paragraphs>113</Paragraphs>
  <Slides>21</Slides>
  <Notes>1</Notes>
  <HiddenSlides>0</HiddenSlides>
  <MMClips>10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Times New Roman</vt:lpstr>
      <vt:lpstr>Calibri Light</vt:lpstr>
      <vt:lpstr>Arial</vt:lpstr>
      <vt:lpstr>Cambria Math</vt:lpstr>
      <vt:lpstr>Calibri</vt:lpstr>
      <vt:lpstr>Office Theme</vt:lpstr>
      <vt:lpstr>Default Design</vt:lpstr>
      <vt:lpstr>3_Office Theme</vt:lpstr>
      <vt:lpstr>4_Office Theme</vt:lpstr>
      <vt:lpstr>1_Office Theme</vt:lpstr>
      <vt:lpstr>5_Office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</dc:title>
  <dc:creator>Xinh Đẹp Dịu Hiền Huế Thị</dc:creator>
  <cp:lastModifiedBy>Administrator</cp:lastModifiedBy>
  <cp:revision>187</cp:revision>
  <dcterms:created xsi:type="dcterms:W3CDTF">2006-08-16T00:00:00Z</dcterms:created>
  <dcterms:modified xsi:type="dcterms:W3CDTF">2025-12-24T22:28:57Z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4FAC2CA2BA0440579B2FD64CDF4DA637_12</vt:lpwstr>
  </property>
  <property fmtid="{D5CDD505-2E9C-101B-9397-08002B2CF9AE}" pid="3" name="KSOProductBuildVer">
    <vt:lpwstr>1033-12.2.0.19805</vt:lpwstr>
  </property>
</Properties>
</file>