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media/image6.jpg" ContentType="image/png"/>
  <Override PartName="/ppt/notesSlides/notesSlide1.xml" ContentType="application/vnd.openxmlformats-officedocument.presentationml.notesSlide+xml"/>
  <Override PartName="/ppt/media/image7.jpg" ContentType="image/png"/>
  <Override PartName="/ppt/media/image8.jpg" ContentType="image/png"/>
  <Override PartName="/ppt/media/image9.jpg" ContentType="image/png"/>
  <Override PartName="/ppt/media/image10.jpg" ContentType="image/png"/>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80" r:id="rId17"/>
    <p:sldId id="281" r:id="rId18"/>
    <p:sldId id="282" r:id="rId19"/>
    <p:sldId id="283" r:id="rId20"/>
    <p:sldId id="284" r:id="rId21"/>
    <p:sldId id="285"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3" autoAdjust="0"/>
  </p:normalViewPr>
  <p:slideViewPr>
    <p:cSldViewPr>
      <p:cViewPr varScale="1">
        <p:scale>
          <a:sx n="78" d="100"/>
          <a:sy n="78" d="100"/>
        </p:scale>
        <p:origin x="101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D1E96-2F49-4C60-9D93-EF9E2AD08022}" type="datetimeFigureOut">
              <a:rPr lang="en-US" smtClean="0"/>
              <a:t>4/7/2025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319D7-AF4C-43DB-9CB4-5017E7849638}" type="slidenum">
              <a:rPr lang="en-US" smtClean="0"/>
              <a:t>‹#›</a:t>
            </a:fld>
            <a:endParaRPr lang="en-US"/>
          </a:p>
        </p:txBody>
      </p:sp>
    </p:spTree>
    <p:extLst>
      <p:ext uri="{BB962C8B-B14F-4D97-AF65-F5344CB8AC3E}">
        <p14:creationId xmlns:p14="http://schemas.microsoft.com/office/powerpoint/2010/main" val="12759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319D7-AF4C-43DB-9CB4-5017E7849638}" type="slidenum">
              <a:rPr lang="en-US" smtClean="0"/>
              <a:t>6</a:t>
            </a:fld>
            <a:endParaRPr lang="en-US"/>
          </a:p>
        </p:txBody>
      </p:sp>
    </p:spTree>
    <p:extLst>
      <p:ext uri="{BB962C8B-B14F-4D97-AF65-F5344CB8AC3E}">
        <p14:creationId xmlns:p14="http://schemas.microsoft.com/office/powerpoint/2010/main" val="227502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97720-D044-4DF3-86B7-25E8754BFEB6}"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48457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70534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22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0308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97720-D044-4DF3-86B7-25E8754BFEB6}"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38631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97720-D044-4DF3-86B7-25E8754BFEB6}"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89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97720-D044-4DF3-86B7-25E8754BFEB6}"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4998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97720-D044-4DF3-86B7-25E8754BFEB6}"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5186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7720-D044-4DF3-86B7-25E8754BFEB6}"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237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9836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61539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7720-D044-4DF3-86B7-25E8754BFEB6}" type="datetimeFigureOut">
              <a:rPr lang="en-US" smtClean="0"/>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ECB3-59BB-4BA7-8803-75C03DBD74B8}" type="slidenum">
              <a:rPr lang="en-US" smtClean="0"/>
              <a:t>‹#›</a:t>
            </a:fld>
            <a:endParaRPr lang="en-US"/>
          </a:p>
        </p:txBody>
      </p:sp>
    </p:spTree>
    <p:extLst>
      <p:ext uri="{BB962C8B-B14F-4D97-AF65-F5344CB8AC3E}">
        <p14:creationId xmlns:p14="http://schemas.microsoft.com/office/powerpoint/2010/main" val="20326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slideLayout" Target="../slideLayouts/slideLayout1.xml"/><Relationship Id="rId7" Type="http://schemas.openxmlformats.org/officeDocument/2006/relationships/image" Target="../media/image1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5" Type="http://schemas.openxmlformats.org/officeDocument/2006/relationships/image" Target="../media/image13.gi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14.gif"/><Relationship Id="rId18" Type="http://schemas.openxmlformats.org/officeDocument/2006/relationships/image" Target="../media/image22.gif"/><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12.png"/><Relationship Id="rId17" Type="http://schemas.openxmlformats.org/officeDocument/2006/relationships/image" Target="../media/image21.gif"/><Relationship Id="rId2" Type="http://schemas.openxmlformats.org/officeDocument/2006/relationships/audio" Target="../media/media2.mp3"/><Relationship Id="rId16" Type="http://schemas.openxmlformats.org/officeDocument/2006/relationships/image" Target="../media/image20.gif"/><Relationship Id="rId20" Type="http://schemas.openxmlformats.org/officeDocument/2006/relationships/image" Target="../media/image18.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1.xml"/><Relationship Id="rId5" Type="http://schemas.microsoft.com/office/2007/relationships/media" Target="../media/media4.mp3"/><Relationship Id="rId15" Type="http://schemas.openxmlformats.org/officeDocument/2006/relationships/image" Target="../media/image19.gif"/><Relationship Id="rId10" Type="http://schemas.openxmlformats.org/officeDocument/2006/relationships/audio" Target="../media/media6.mp3"/><Relationship Id="rId19" Type="http://schemas.openxmlformats.org/officeDocument/2006/relationships/image" Target="../media/image17.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3.gif"/></Relationships>
</file>

<file path=ppt/slides/_rels/slide17.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3.gif"/><Relationship Id="rId12" Type="http://schemas.openxmlformats.org/officeDocument/2006/relationships/image" Target="../media/image25.gif"/><Relationship Id="rId2" Type="http://schemas.openxmlformats.org/officeDocument/2006/relationships/audio" Target="../media/audio1.wav"/><Relationship Id="rId16"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2.gif"/><Relationship Id="rId5" Type="http://schemas.openxmlformats.org/officeDocument/2006/relationships/audio" Target="../media/audio4.wav"/><Relationship Id="rId15" Type="http://schemas.openxmlformats.org/officeDocument/2006/relationships/image" Target="../media/image17.png"/><Relationship Id="rId10" Type="http://schemas.openxmlformats.org/officeDocument/2006/relationships/image" Target="../media/image24.gif"/><Relationship Id="rId4" Type="http://schemas.openxmlformats.org/officeDocument/2006/relationships/audio" Target="../media/audio3.wav"/><Relationship Id="rId9" Type="http://schemas.openxmlformats.org/officeDocument/2006/relationships/image" Target="../media/image13.gif"/><Relationship Id="rId1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13.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14.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5.gif"/><Relationship Id="rId5" Type="http://schemas.openxmlformats.org/officeDocument/2006/relationships/image" Target="../media/image12.png"/><Relationship Id="rId15" Type="http://schemas.openxmlformats.org/officeDocument/2006/relationships/image" Target="../media/image28.gif"/><Relationship Id="rId10" Type="http://schemas.openxmlformats.org/officeDocument/2006/relationships/image" Target="../media/image22.gif"/><Relationship Id="rId4" Type="http://schemas.openxmlformats.org/officeDocument/2006/relationships/audio" Target="../media/audio4.wav"/><Relationship Id="rId9" Type="http://schemas.openxmlformats.org/officeDocument/2006/relationships/image" Target="../media/image24.gif"/><Relationship Id="rId1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4.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25.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2.gif"/><Relationship Id="rId5" Type="http://schemas.openxmlformats.org/officeDocument/2006/relationships/image" Target="../media/image12.png"/><Relationship Id="rId15" Type="http://schemas.openxmlformats.org/officeDocument/2006/relationships/image" Target="../media/image29.gif"/><Relationship Id="rId10" Type="http://schemas.openxmlformats.org/officeDocument/2006/relationships/image" Target="../media/image24.gif"/><Relationship Id="rId4" Type="http://schemas.openxmlformats.org/officeDocument/2006/relationships/audio" Target="../media/audio4.wav"/><Relationship Id="rId9" Type="http://schemas.openxmlformats.org/officeDocument/2006/relationships/image" Target="../media/image13.gif"/><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22.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4.gif"/><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3.gif"/><Relationship Id="rId4" Type="http://schemas.openxmlformats.org/officeDocument/2006/relationships/audio" Target="../media/audio4.wav"/><Relationship Id="rId9" Type="http://schemas.openxmlformats.org/officeDocument/2006/relationships/image" Target="../media/image14.gif"/><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010400" cy="2667000"/>
          </a:xfrm>
        </p:spPr>
        <p:txBody>
          <a:bodyPr>
            <a:prstTxWarp prst="textCanUp">
              <a:avLst/>
            </a:prstTxWarp>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38. DỮ LIỆU VÀ THU THẬP DỮ LIỆU</a:t>
            </a:r>
          </a:p>
        </p:txBody>
      </p:sp>
      <p:sp>
        <p:nvSpPr>
          <p:cNvPr id="3" name="TextBox 2">
            <a:extLst>
              <a:ext uri="{FF2B5EF4-FFF2-40B4-BE49-F238E27FC236}">
                <a16:creationId xmlns:a16="http://schemas.microsoft.com/office/drawing/2014/main" id="{9680F164-D1EF-47D4-D0CE-240DCDDFF8A7}"/>
              </a:ext>
            </a:extLst>
          </p:cNvPr>
          <p:cNvSpPr txBox="1"/>
          <p:nvPr/>
        </p:nvSpPr>
        <p:spPr>
          <a:xfrm>
            <a:off x="2819400" y="990600"/>
            <a:ext cx="3962400"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cs typeface="Times New Roman" panose="02020603050405020304" pitchFamily="18" charset="0"/>
              </a:rPr>
              <a:t>Toán</a:t>
            </a:r>
            <a:r>
              <a:rPr lang="en-US" sz="3200" b="1" dirty="0">
                <a:solidFill>
                  <a:srgbClr val="00B050"/>
                </a:solidFill>
                <a:latin typeface="Times New Roman" panose="02020603050405020304" pitchFamily="18" charset="0"/>
                <a:cs typeface="Times New Roman" panose="02020603050405020304" pitchFamily="18" charset="0"/>
              </a:rPr>
              <a:t> 6 – </a:t>
            </a:r>
            <a:r>
              <a:rPr lang="en-US" sz="3200" b="1" dirty="0" err="1">
                <a:solidFill>
                  <a:srgbClr val="00B050"/>
                </a:solidFill>
                <a:latin typeface="Times New Roman" panose="02020603050405020304" pitchFamily="18" charset="0"/>
                <a:cs typeface="Times New Roman" panose="02020603050405020304" pitchFamily="18" charset="0"/>
              </a:rPr>
              <a:t>Tiết</a:t>
            </a:r>
            <a:r>
              <a:rPr lang="en-US" sz="3200" b="1" dirty="0">
                <a:solidFill>
                  <a:srgbClr val="00B050"/>
                </a:solidFill>
                <a:latin typeface="Times New Roman" panose="02020603050405020304" pitchFamily="18" charset="0"/>
                <a:cs typeface="Times New Roman" panose="02020603050405020304" pitchFamily="18" charset="0"/>
              </a:rPr>
              <a:t> 81 + 82: </a:t>
            </a:r>
          </a:p>
        </p:txBody>
      </p:sp>
    </p:spTree>
    <p:extLst>
      <p:ext uri="{BB962C8B-B14F-4D97-AF65-F5344CB8AC3E}">
        <p14:creationId xmlns:p14="http://schemas.microsoft.com/office/powerpoint/2010/main" val="1889498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81176624"/>
              </p:ext>
            </p:extLst>
          </p:nvPr>
        </p:nvGraphicFramePr>
        <p:xfrm>
          <a:off x="2438400" y="1848644"/>
          <a:ext cx="3962400" cy="9144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90684">
                <a:tc>
                  <a:txBody>
                    <a:bodyPr/>
                    <a:lstStyle/>
                    <a:p>
                      <a:r>
                        <a:rPr lang="en-US" sz="2400" b="0" dirty="0" err="1">
                          <a:solidFill>
                            <a:schemeClr val="tx1"/>
                          </a:solidFill>
                          <a:latin typeface="Times New Roman" pitchFamily="18" charset="0"/>
                          <a:cs typeface="Times New Roman" pitchFamily="18" charset="0"/>
                        </a:rPr>
                        <a:t>Mặt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sấp</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0684">
                <a:tc>
                  <a:txBody>
                    <a:bodyPr/>
                    <a:lstStyle/>
                    <a:p>
                      <a:r>
                        <a:rPr lang="en-US" sz="2400" b="0" dirty="0" err="1">
                          <a:solidFill>
                            <a:schemeClr val="tx1"/>
                          </a:solidFill>
                          <a:latin typeface="Times New Roman" pitchFamily="18" charset="0"/>
                          <a:cs typeface="Times New Roman" pitchFamily="18" charset="0"/>
                        </a:rPr>
                        <a:t>Mặt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ngửa</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695324"/>
            <a:ext cx="7924800" cy="2862322"/>
          </a:xfrm>
          <a:prstGeom prst="rect">
            <a:avLst/>
          </a:prstGeom>
          <a:no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xu</a:t>
            </a:r>
            <a:r>
              <a:rPr lang="en-US" sz="3000" dirty="0">
                <a:latin typeface="Times New Roman" pitchFamily="18" charset="0"/>
                <a:cs typeface="Times New Roman" pitchFamily="18" charset="0"/>
              </a:rPr>
              <a:t> 5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a:t>
            </a:r>
          </a:p>
          <a:p>
            <a:pPr algn="just"/>
            <a:r>
              <a:rPr lang="en-US" sz="3000" dirty="0">
                <a:latin typeface="Times New Roman" pitchFamily="18" charset="0"/>
                <a:cs typeface="Times New Roman" pitchFamily="18" charset="0"/>
              </a:rPr>
              <a:t> </a:t>
            </a:r>
          </a:p>
          <a:p>
            <a:pPr algn="just"/>
            <a:endParaRPr lang="en-US" sz="3000" dirty="0">
              <a:latin typeface="Times New Roman" pitchFamily="18" charset="0"/>
              <a:cs typeface="Times New Roman" pitchFamily="18" charset="0"/>
            </a:endParaRPr>
          </a:p>
          <a:p>
            <a:pPr algn="just"/>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10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endParaRPr lang="en-US" sz="3000" dirty="0">
              <a:latin typeface="Times New Roman" pitchFamily="18" charset="0"/>
              <a:cs typeface="Times New Roman" pitchFamily="18" charset="0"/>
            </a:endParaRPr>
          </a:p>
        </p:txBody>
      </p:sp>
      <p:sp>
        <p:nvSpPr>
          <p:cNvPr id="7" name="Content Placeholder 2"/>
          <p:cNvSpPr txBox="1">
            <a:spLocks/>
          </p:cNvSpPr>
          <p:nvPr/>
        </p:nvSpPr>
        <p:spPr>
          <a:xfrm>
            <a:off x="762000" y="3810000"/>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dùng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p>
        </p:txBody>
      </p:sp>
    </p:spTree>
    <p:extLst>
      <p:ext uri="{BB962C8B-B14F-4D97-AF65-F5344CB8AC3E}">
        <p14:creationId xmlns:p14="http://schemas.microsoft.com/office/powerpoint/2010/main" val="3717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715962"/>
            <a:ext cx="7924800" cy="1107996"/>
          </a:xfrm>
          <a:prstGeom prst="rect">
            <a:avLst/>
          </a:prstGeom>
          <a:noFill/>
        </p:spPr>
        <p:txBody>
          <a:bodyPr wrap="square" rtlCol="0">
            <a:spAutoFit/>
          </a:bodyPr>
          <a:lstStyle/>
          <a:p>
            <a:pPr algn="just"/>
            <a:r>
              <a:rPr lang="en-US"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200" dirty="0">
                <a:solidFill>
                  <a:srgbClr val="C00000"/>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giờ</a:t>
            </a:r>
            <a:r>
              <a:rPr lang="en-US" sz="2200" dirty="0">
                <a:solidFill>
                  <a:schemeClr val="tx1">
                    <a:lumMod val="95000"/>
                    <a:lumOff val="5000"/>
                  </a:schemeClr>
                </a:solidFill>
                <a:latin typeface="Times New Roman" pitchFamily="18" charset="0"/>
                <a:cs typeface="Times New Roman" pitchFamily="18" charset="0"/>
              </a:rPr>
              <a:t> GDCD, </a:t>
            </a:r>
            <a:r>
              <a:rPr lang="en-US" sz="2200" dirty="0" err="1">
                <a:solidFill>
                  <a:schemeClr val="tx1">
                    <a:lumMod val="95000"/>
                    <a:lumOff val="5000"/>
                  </a:schemeClr>
                </a:solidFill>
                <a:latin typeface="Times New Roman" pitchFamily="18" charset="0"/>
                <a:cs typeface="Times New Roman" pitchFamily="18" charset="0"/>
              </a:rPr>
              <a:t>em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được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giao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nhiệm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vụ</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khảo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sát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cách</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xử</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lí</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của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lớp</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khi</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hiện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của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mình</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chưa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trung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thực</a:t>
            </a:r>
            <a:r>
              <a:rPr lang="en-US" sz="2200" dirty="0">
                <a:solidFill>
                  <a:schemeClr val="tx1">
                    <a:lumMod val="95000"/>
                    <a:lumOff val="5000"/>
                  </a:schemeClr>
                </a:solidFill>
                <a:latin typeface="Times New Roman" pitchFamily="18" charset="0"/>
                <a:cs typeface="Times New Roman" pitchFamily="18" charset="0"/>
              </a:rPr>
              <a:t>.</a:t>
            </a:r>
          </a:p>
          <a:p>
            <a:pPr algn="just"/>
            <a:r>
              <a:rPr lang="en-US" sz="2200" dirty="0" err="1">
                <a:solidFill>
                  <a:schemeClr val="tx1">
                    <a:lumMod val="95000"/>
                    <a:lumOff val="5000"/>
                  </a:schemeClr>
                </a:solidFill>
                <a:latin typeface="Times New Roman" pitchFamily="18" charset="0"/>
                <a:cs typeface="Times New Roman" pitchFamily="18" charset="0"/>
              </a:rPr>
              <a:t>Em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hãy</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làm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khảo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sát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theo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gợi</a:t>
            </a:r>
            <a:r>
              <a:rPr lang="en-US" sz="2200" dirty="0">
                <a:solidFill>
                  <a:schemeClr val="tx1">
                    <a:lumMod val="95000"/>
                    <a:lumOff val="5000"/>
                  </a:schemeClr>
                </a:solidFill>
                <a:latin typeface="Times New Roman" pitchFamily="18" charset="0"/>
                <a:cs typeface="Times New Roman" pitchFamily="18" charset="0"/>
              </a:rPr>
              <a:t> ý </a:t>
            </a:r>
            <a:r>
              <a:rPr lang="en-US" sz="2200" dirty="0" err="1">
                <a:solidFill>
                  <a:schemeClr val="tx1">
                    <a:lumMod val="95000"/>
                    <a:lumOff val="5000"/>
                  </a:schemeClr>
                </a:solidFill>
                <a:latin typeface="Times New Roman" pitchFamily="18" charset="0"/>
                <a:cs typeface="Times New Roman" pitchFamily="18" charset="0"/>
              </a:rPr>
              <a:t>sau</a:t>
            </a:r>
            <a:r>
              <a:rPr lang="en-US" sz="2200" dirty="0">
                <a:solidFill>
                  <a:schemeClr val="tx1">
                    <a:lumMod val="95000"/>
                    <a:lumOff val="5000"/>
                  </a:schemeClr>
                </a:solidFill>
                <a:latin typeface="Times New Roman" pitchFamily="18" charset="0"/>
                <a:cs typeface="Times New Roman"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62512"/>
            <a:ext cx="2362200" cy="2257087"/>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514600"/>
            <a:ext cx="4134427" cy="2133898"/>
          </a:xfrm>
          <a:prstGeom prst="rect">
            <a:avLst/>
          </a:prstGeom>
        </p:spPr>
      </p:pic>
      <p:sp>
        <p:nvSpPr>
          <p:cNvPr id="8" name="Content Placeholder 2"/>
          <p:cNvSpPr txBox="1">
            <a:spLocks/>
          </p:cNvSpPr>
          <p:nvPr/>
        </p:nvSpPr>
        <p:spPr>
          <a:xfrm>
            <a:off x="762000" y="5164665"/>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i="1" dirty="0" err="1">
                <a:latin typeface="Times New Roman" pitchFamily="18" charset="0"/>
                <a:cs typeface="Times New Roman" pitchFamily="18" charset="0"/>
              </a:rPr>
              <a:t>Để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em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đã</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dùng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nào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liệu</a:t>
            </a:r>
            <a:r>
              <a:rPr lang="en-US" sz="2600" i="1" dirty="0">
                <a:latin typeface="Times New Roman" pitchFamily="18" charset="0"/>
                <a:cs typeface="Times New Roman" pitchFamily="18"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70979"/>
            <a:ext cx="2362200" cy="2257087"/>
          </a:xfrm>
          <a:prstGeom prst="rect">
            <a:avLst/>
          </a:prstGeom>
          <a:ln>
            <a:solidFill>
              <a:schemeClr val="tx1"/>
            </a:solidFill>
          </a:ln>
        </p:spPr>
      </p:pic>
      <p:sp>
        <p:nvSpPr>
          <p:cNvPr id="13" name="TextBox 12"/>
          <p:cNvSpPr txBox="1"/>
          <p:nvPr/>
        </p:nvSpPr>
        <p:spPr>
          <a:xfrm>
            <a:off x="1143000" y="1676400"/>
            <a:ext cx="7239000" cy="430887"/>
          </a:xfrm>
          <a:prstGeom prst="rect">
            <a:avLst/>
          </a:prstGeom>
          <a:noFill/>
        </p:spPr>
        <p:txBody>
          <a:bodyPr wrap="square" rtlCol="0">
            <a:spAutoFit/>
          </a:bodyPr>
          <a:lstStyle/>
          <a:p>
            <a:r>
              <a:rPr lang="en-US" sz="2200" dirty="0">
                <a:solidFill>
                  <a:schemeClr val="tx1">
                    <a:lumMod val="95000"/>
                    <a:lumOff val="5000"/>
                  </a:schemeClr>
                </a:solidFill>
                <a:latin typeface="Times New Roman" pitchFamily="18" charset="0"/>
                <a:cs typeface="Times New Roman" pitchFamily="18" charset="0"/>
              </a:rPr>
              <a:t>1. </a:t>
            </a:r>
            <a:r>
              <a:rPr lang="en-US" sz="2200" dirty="0" err="1">
                <a:solidFill>
                  <a:schemeClr val="tx1">
                    <a:lumMod val="95000"/>
                    <a:lumOff val="5000"/>
                  </a:schemeClr>
                </a:solidFill>
                <a:latin typeface="Times New Roman" pitchFamily="18" charset="0"/>
                <a:cs typeface="Times New Roman" pitchFamily="18" charset="0"/>
              </a:rPr>
              <a:t>Lập</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phiếu</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hỏi</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theo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mẫu</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và</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cho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lớp</a:t>
            </a:r>
            <a:r>
              <a:rPr lang="en-US" sz="2200" dirty="0">
                <a:solidFill>
                  <a:schemeClr val="tx1">
                    <a:lumMod val="95000"/>
                    <a:lumOff val="5000"/>
                  </a:schemeClr>
                </a:solidFill>
                <a:latin typeface="Times New Roman" pitchFamily="18" charset="0"/>
                <a:cs typeface="Times New Roman" pitchFamily="18" charset="0"/>
              </a:rPr>
              <a:t>.</a:t>
            </a:r>
          </a:p>
        </p:txBody>
      </p:sp>
      <p:sp>
        <p:nvSpPr>
          <p:cNvPr id="14" name="TextBox 13"/>
          <p:cNvSpPr txBox="1"/>
          <p:nvPr/>
        </p:nvSpPr>
        <p:spPr>
          <a:xfrm>
            <a:off x="1143000" y="2083713"/>
            <a:ext cx="4953000" cy="430887"/>
          </a:xfrm>
          <a:prstGeom prst="rect">
            <a:avLst/>
          </a:prstGeom>
          <a:noFill/>
        </p:spPr>
        <p:txBody>
          <a:bodyPr wrap="square" rtlCol="0">
            <a:spAutoFit/>
          </a:bodyPr>
          <a:lstStyle/>
          <a:p>
            <a:r>
              <a:rPr lang="en-US" sz="2200" dirty="0">
                <a:latin typeface="Times New Roman" pitchFamily="18" charset="0"/>
                <a:cs typeface="Times New Roman" pitchFamily="18" charset="0"/>
              </a:rPr>
              <a:t>2. Thu </a:t>
            </a:r>
            <a:r>
              <a:rPr lang="en-US" sz="2200" dirty="0" err="1">
                <a:latin typeface="Times New Roman" pitchFamily="18" charset="0"/>
                <a:cs typeface="Times New Roman" pitchFamily="18" charset="0"/>
              </a:rPr>
              <a:t>phiếu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p>
        </p:txBody>
      </p:sp>
      <p:sp>
        <p:nvSpPr>
          <p:cNvPr id="15" name="TextBox 14"/>
          <p:cNvSpPr txBox="1"/>
          <p:nvPr/>
        </p:nvSpPr>
        <p:spPr>
          <a:xfrm>
            <a:off x="1295400" y="4724400"/>
            <a:ext cx="6705600" cy="430887"/>
          </a:xfrm>
          <a:prstGeom prst="rect">
            <a:avLst/>
          </a:prstGeom>
          <a:noFill/>
        </p:spPr>
        <p:txBody>
          <a:bodyPr wrap="square" rtlCol="0">
            <a:spAutoFit/>
          </a:bodyPr>
          <a:lstStyle/>
          <a:p>
            <a:r>
              <a:rPr lang="en-US" sz="2200" dirty="0">
                <a:latin typeface="Times New Roman" pitchFamily="18" charset="0"/>
                <a:cs typeface="Times New Roman" pitchFamily="18" charset="0"/>
              </a:rPr>
              <a:t>3.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24297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1828800"/>
          </a:xfrm>
          <a:solidFill>
            <a:schemeClr val="bg2">
              <a:lumMod val="90000"/>
            </a:schemeClr>
          </a:solidFill>
          <a:ln>
            <a:solidFill>
              <a:schemeClr val="tx1"/>
            </a:solidFill>
          </a:ln>
        </p:spPr>
        <p:txBody>
          <a:bodyPr/>
          <a:lstStyle/>
          <a:p>
            <a:pPr marL="0" indent="0">
              <a:buNone/>
            </a:pP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thập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dữ</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liệu</a:t>
            </a:r>
            <a:r>
              <a:rPr lang="en-US" dirty="0">
                <a:solidFill>
                  <a:srgbClr val="C00000"/>
                </a:solidFill>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làm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thí</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nghiệm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phiếu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hỏi</a:t>
            </a:r>
            <a:r>
              <a:rPr lang="en-US" dirty="0">
                <a:latin typeface="Times New Roman" pitchFamily="18" charset="0"/>
                <a:cs typeface="Times New Roman" pitchFamily="18" charset="0"/>
              </a:rPr>
              <a:t>,… hay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nguồn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sẵn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web</a:t>
            </a: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1151467" y="2931067"/>
            <a:ext cx="3276600" cy="492443"/>
          </a:xfrm>
          <a:prstGeom prst="rect">
            <a:avLst/>
          </a:prstGeom>
          <a:noFill/>
        </p:spPr>
        <p:txBody>
          <a:bodyPr wrap="square" rtlCol="0">
            <a:spAutoFit/>
          </a:bodyPr>
          <a:lstStyle/>
          <a:p>
            <a:r>
              <a:rPr lang="en-US" sz="2600" b="1" dirty="0" err="1">
                <a:solidFill>
                  <a:srgbClr val="C00000"/>
                </a:solidFill>
                <a:latin typeface="Times New Roman" pitchFamily="18" charset="0"/>
                <a:cs typeface="Times New Roman" pitchFamily="18" charset="0"/>
              </a:rPr>
              <a:t>Ví</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dụ</a:t>
            </a:r>
            <a:r>
              <a:rPr lang="en-US" sz="2600" b="1" dirty="0">
                <a:solidFill>
                  <a:srgbClr val="C00000"/>
                </a:solidFill>
                <a:latin typeface="Times New Roman" pitchFamily="18" charset="0"/>
                <a:cs typeface="Times New Roman" pitchFamily="18" charset="0"/>
              </a:rPr>
              <a:t> 2: </a:t>
            </a:r>
            <a:r>
              <a:rPr lang="en-US" sz="2600" dirty="0">
                <a:latin typeface="Times New Roman" pitchFamily="18" charset="0"/>
                <a:cs typeface="Times New Roman" pitchFamily="18" charset="0"/>
              </a:rPr>
              <a:t>SGK </a:t>
            </a:r>
            <a:r>
              <a:rPr lang="en-US" sz="2600" dirty="0" err="1">
                <a:latin typeface="Times New Roman" pitchFamily="18" charset="0"/>
                <a:cs typeface="Times New Roman" pitchFamily="18" charset="0"/>
              </a:rPr>
              <a:t>trang</a:t>
            </a:r>
            <a:r>
              <a:rPr lang="en-US" sz="2600" dirty="0">
                <a:latin typeface="Times New Roman" pitchFamily="18" charset="0"/>
                <a:cs typeface="Times New Roman" pitchFamily="18" charset="0"/>
              </a:rPr>
              <a:t> 71</a:t>
            </a:r>
          </a:p>
        </p:txBody>
      </p:sp>
      <p:sp>
        <p:nvSpPr>
          <p:cNvPr id="6" name="TextBox 5"/>
          <p:cNvSpPr txBox="1"/>
          <p:nvPr/>
        </p:nvSpPr>
        <p:spPr>
          <a:xfrm>
            <a:off x="533400" y="3276600"/>
            <a:ext cx="8229600" cy="1692771"/>
          </a:xfrm>
          <a:prstGeom prst="rect">
            <a:avLst/>
          </a:prstGeom>
          <a:noFill/>
        </p:spPr>
        <p:txBody>
          <a:bodyPr wrap="square" rtlCol="0">
            <a:spAutoFit/>
          </a:bodyPr>
          <a:lstStyle/>
          <a:p>
            <a:r>
              <a:rPr lang="en-US" sz="2600" u="sng" dirty="0" err="1">
                <a:latin typeface="Times New Roman" pitchFamily="18" charset="0"/>
                <a:cs typeface="Times New Roman" pitchFamily="18" charset="0"/>
              </a:rPr>
              <a:t>Giải</a:t>
            </a:r>
            <a:r>
              <a:rPr lang="en-US" sz="2600" dirty="0">
                <a:latin typeface="Times New Roman" pitchFamily="18" charset="0"/>
                <a:cs typeface="Times New Roman" pitchFamily="18" charset="0"/>
              </a:rPr>
              <a:t>:</a:t>
            </a:r>
          </a:p>
          <a:p>
            <a:pPr algn="just"/>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xuất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i="1" dirty="0" err="1">
                <a:latin typeface="Times New Roman" pitchFamily="18" charset="0"/>
                <a:cs typeface="Times New Roman" pitchFamily="18" charset="0"/>
              </a:rPr>
              <a:t>Mê</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Kông</a:t>
            </a:r>
            <a:r>
              <a:rPr lang="en-US" sz="2600" i="1" dirty="0">
                <a:latin typeface="Times New Roman" pitchFamily="18" charset="0"/>
                <a:cs typeface="Times New Roman" pitchFamily="18" charset="0"/>
              </a:rPr>
              <a:t>, Nam </a:t>
            </a:r>
            <a:r>
              <a:rPr lang="en-US" sz="2600" i="1" dirty="0" err="1">
                <a:latin typeface="Times New Roman" pitchFamily="18" charset="0"/>
                <a:cs typeface="Times New Roman" pitchFamily="18" charset="0"/>
              </a:rPr>
              <a:t>Bộ</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Định</a:t>
            </a:r>
            <a:r>
              <a:rPr lang="en-US" sz="2600" i="1" dirty="0">
                <a:latin typeface="Times New Roman" pitchFamily="18" charset="0"/>
                <a:cs typeface="Times New Roman" pitchFamily="18" charset="0"/>
              </a:rPr>
              <a:t>, Long </a:t>
            </a:r>
            <a:r>
              <a:rPr lang="en-US" sz="2600" i="1" dirty="0" err="1">
                <a:latin typeface="Times New Roman" pitchFamily="18" charset="0"/>
                <a:cs typeface="Times New Roman" pitchFamily="18" charset="0"/>
              </a:rPr>
              <a:t>Châu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Vấp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Đồng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Tháp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Cà</a:t>
            </a:r>
            <a:r>
              <a:rPr lang="en-US" sz="2600" i="1" dirty="0">
                <a:latin typeface="Times New Roman" pitchFamily="18" charset="0"/>
                <a:cs typeface="Times New Roman" pitchFamily="18" charset="0"/>
              </a:rPr>
              <a:t> Mau.</a:t>
            </a:r>
          </a:p>
        </p:txBody>
      </p:sp>
    </p:spTree>
    <p:extLst>
      <p:ext uri="{BB962C8B-B14F-4D97-AF65-F5344CB8AC3E}">
        <p14:creationId xmlns:p14="http://schemas.microsoft.com/office/powerpoint/2010/main" val="41403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pPr algn="just"/>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8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p:txBody>
      </p:sp>
      <p:sp>
        <p:nvSpPr>
          <p:cNvPr id="4" name="Title 1"/>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2</a:t>
            </a:r>
          </a:p>
        </p:txBody>
      </p:sp>
      <p:graphicFrame>
        <p:nvGraphicFramePr>
          <p:cNvPr id="6" name="Table 5"/>
          <p:cNvGraphicFramePr>
            <a:graphicFrameLocks noGrp="1"/>
          </p:cNvGraphicFramePr>
          <p:nvPr>
            <p:extLst>
              <p:ext uri="{D42A27DB-BD31-4B8C-83A1-F6EECF244321}">
                <p14:modId xmlns:p14="http://schemas.microsoft.com/office/powerpoint/2010/main" val="146092495"/>
              </p:ext>
            </p:extLst>
          </p:nvPr>
        </p:nvGraphicFramePr>
        <p:xfrm>
          <a:off x="4724400" y="2293250"/>
          <a:ext cx="3810000" cy="2757704"/>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689426">
                <a:tc>
                  <a:txBody>
                    <a:bodyPr/>
                    <a:lstStyle/>
                    <a:p>
                      <a:pPr algn="ctr"/>
                      <a:r>
                        <a:rPr lang="en-US" dirty="0" err="1">
                          <a:latin typeface="Times New Roman" pitchFamily="18" charset="0"/>
                          <a:cs typeface="Times New Roman" pitchFamily="18" charset="0"/>
                        </a:rPr>
                        <a:t>Tên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latin typeface="Times New Roman" pitchFamily="18" charset="0"/>
                          <a:cs typeface="Times New Roman" pitchFamily="18" charset="0"/>
                        </a:rPr>
                        <a:t>Số</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điểm</a:t>
                      </a:r>
                      <a:r>
                        <a:rPr lang="en-US" baseline="0" dirty="0">
                          <a:latin typeface="Times New Roman" pitchFamily="18" charset="0"/>
                          <a:cs typeface="Times New Roman" pitchFamily="18" charset="0"/>
                        </a:rPr>
                        <a:t> 8</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9426">
                <a:tc>
                  <a:txBody>
                    <a:bodyPr/>
                    <a:lstStyle/>
                    <a:p>
                      <a:r>
                        <a:rPr lang="en-US" dirty="0">
                          <a:latin typeface="Times New Roman" pitchFamily="18" charset="0"/>
                          <a:cs typeface="Times New Roman" pitchFamily="18" charset="0"/>
                        </a:rPr>
                        <a:t>Nam </a:t>
                      </a:r>
                      <a:r>
                        <a:rPr lang="en-US" dirty="0" err="1">
                          <a:latin typeface="Times New Roman" pitchFamily="18" charset="0"/>
                          <a:cs typeface="Times New Roman" pitchFamily="18" charset="0"/>
                        </a:rPr>
                        <a:t>Anh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9426">
                <a:tc>
                  <a:txBody>
                    <a:bodyPr/>
                    <a:lstStyle/>
                    <a:p>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Hằng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9426">
                <a:tc>
                  <a:txBody>
                    <a:bodyPr/>
                    <a:lstStyle/>
                    <a:p>
                      <a:r>
                        <a:rPr lang="en-US" dirty="0" err="1">
                          <a:latin typeface="Times New Roman" pitchFamily="18" charset="0"/>
                          <a:cs typeface="Times New Roman" pitchFamily="18" charset="0"/>
                        </a:rPr>
                        <a:t>Đức</a:t>
                      </a:r>
                      <a:r>
                        <a:rPr lang="en-US" baseline="0" dirty="0">
                          <a:latin typeface="Times New Roman" pitchFamily="18" charset="0"/>
                          <a:cs typeface="Times New Roman" pitchFamily="18" charset="0"/>
                        </a:rPr>
                        <a:t> Minh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962400" cy="2971800"/>
          </a:xfrm>
          <a:prstGeom prst="rect">
            <a:avLst/>
          </a:prstGeom>
        </p:spPr>
      </p:pic>
      <p:sp>
        <p:nvSpPr>
          <p:cNvPr id="8" name="TextBox 7"/>
          <p:cNvSpPr txBox="1"/>
          <p:nvPr/>
        </p:nvSpPr>
        <p:spPr>
          <a:xfrm>
            <a:off x="7239000" y="31242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9" name="TextBox 8"/>
          <p:cNvSpPr txBox="1"/>
          <p:nvPr/>
        </p:nvSpPr>
        <p:spPr>
          <a:xfrm>
            <a:off x="7239000" y="38100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10" name="TextBox 9"/>
          <p:cNvSpPr txBox="1"/>
          <p:nvPr/>
        </p:nvSpPr>
        <p:spPr>
          <a:xfrm>
            <a:off x="7239000" y="44958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1</a:t>
            </a:r>
          </a:p>
        </p:txBody>
      </p:sp>
      <p:sp>
        <p:nvSpPr>
          <p:cNvPr id="11" name="TextBox 10"/>
          <p:cNvSpPr txBox="1"/>
          <p:nvPr/>
        </p:nvSpPr>
        <p:spPr>
          <a:xfrm>
            <a:off x="990600" y="5181600"/>
            <a:ext cx="5867400" cy="769441"/>
          </a:xfrm>
          <a:prstGeom prst="rect">
            <a:avLst/>
          </a:prstGeom>
          <a:noFill/>
        </p:spPr>
        <p:txBody>
          <a:bodyPr wrap="square" rtlCol="0">
            <a:spAutoFit/>
          </a:bodyPr>
          <a:lstStyle/>
          <a:p>
            <a:r>
              <a:rPr lang="en-US" sz="2200" i="1" dirty="0" err="1">
                <a:latin typeface="Times New Roman" pitchFamily="18" charset="0"/>
                <a:cs typeface="Times New Roman" pitchFamily="18" charset="0"/>
              </a:rPr>
              <a:t>Ngoài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thông</a:t>
            </a:r>
            <a:r>
              <a:rPr lang="en-US" sz="2200" i="1" dirty="0">
                <a:latin typeface="Times New Roman" pitchFamily="18" charset="0"/>
                <a:cs typeface="Times New Roman" pitchFamily="18" charset="0"/>
              </a:rPr>
              <a:t> tin </a:t>
            </a:r>
            <a:r>
              <a:rPr lang="en-US" sz="2200" i="1" dirty="0" err="1">
                <a:latin typeface="Times New Roman" pitchFamily="18" charset="0"/>
                <a:cs typeface="Times New Roman" pitchFamily="18" charset="0"/>
              </a:rPr>
              <a:t>này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còn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được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những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thông</a:t>
            </a:r>
            <a:r>
              <a:rPr lang="en-US" sz="2200" i="1" dirty="0">
                <a:latin typeface="Times New Roman" pitchFamily="18" charset="0"/>
                <a:cs typeface="Times New Roman" pitchFamily="18" charset="0"/>
              </a:rPr>
              <a:t> tin </a:t>
            </a:r>
            <a:r>
              <a:rPr lang="en-US" sz="2200" i="1" dirty="0" err="1">
                <a:latin typeface="Times New Roman" pitchFamily="18" charset="0"/>
                <a:cs typeface="Times New Roman" pitchFamily="18" charset="0"/>
              </a:rPr>
              <a:t>nào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khác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từ</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bảng</a:t>
            </a:r>
            <a:r>
              <a:rPr lang="en-US" sz="2200" i="1" dirty="0">
                <a:latin typeface="Times New Roman" pitchFamily="18" charset="0"/>
                <a:cs typeface="Times New Roman" pitchFamily="18" charset="0"/>
              </a:rPr>
              <a:t> 9.1</a:t>
            </a:r>
          </a:p>
        </p:txBody>
      </p:sp>
    </p:spTree>
    <p:extLst>
      <p:ext uri="{BB962C8B-B14F-4D97-AF65-F5344CB8AC3E}">
        <p14:creationId xmlns:p14="http://schemas.microsoft.com/office/powerpoint/2010/main" val="15198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300" y="1219200"/>
            <a:ext cx="7391400" cy="2971800"/>
          </a:xfrm>
        </p:spPr>
      </p:pic>
      <p:sp>
        <p:nvSpPr>
          <p:cNvPr id="4"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TRANH LUẬN</a:t>
            </a:r>
          </a:p>
        </p:txBody>
      </p:sp>
      <p:sp>
        <p:nvSpPr>
          <p:cNvPr id="6" name="TextBox 5"/>
          <p:cNvSpPr txBox="1"/>
          <p:nvPr/>
        </p:nvSpPr>
        <p:spPr>
          <a:xfrm>
            <a:off x="1371600" y="4419600"/>
            <a:ext cx="6400800" cy="1508105"/>
          </a:xfrm>
          <a:prstGeom prst="rect">
            <a:avLst/>
          </a:prstGeom>
          <a:noFill/>
        </p:spPr>
        <p:txBody>
          <a:bodyPr wrap="square" rtlCol="0">
            <a:spAutoFit/>
          </a:bodyPr>
          <a:lstStyle/>
          <a:p>
            <a:pPr algn="just"/>
            <a:r>
              <a:rPr lang="nl-NL" sz="2300" b="1" dirty="0">
                <a:solidFill>
                  <a:srgbClr val="C00000"/>
                </a:solidFill>
                <a:latin typeface="Times New Roman" pitchFamily="18" charset="0"/>
                <a:cs typeface="Times New Roman" pitchFamily="18" charset="0"/>
              </a:rPr>
              <a:t>Tranh luận: </a:t>
            </a:r>
            <a:r>
              <a:rPr lang="nl-NL" sz="2300" dirty="0">
                <a:latin typeface="Times New Roman" pitchFamily="18" charset="0"/>
                <a:cs typeface="Times New Roman" pitchFamily="18" charset="0"/>
              </a:rPr>
              <a:t>Nên dùng phương pháp quan sát bởi nếu dùng phiếu hỏi, sẽ không thu được kết quả chính xác. Nhiều người vi phạm luật giao thông nhưng vẫn có thể trả lời là không </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9835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084" y="0"/>
            <a:ext cx="2708752" cy="5277396"/>
          </a:xfrm>
          <a:prstGeom prst="rect">
            <a:avLst/>
          </a:prstGeom>
        </p:spPr>
      </p:pic>
      <p:sp>
        <p:nvSpPr>
          <p:cNvPr id="4" name="Rectangle 3"/>
          <p:cNvSpPr/>
          <p:nvPr/>
        </p:nvSpPr>
        <p:spPr>
          <a:xfrm>
            <a:off x="3876162" y="1843385"/>
            <a:ext cx="4630178" cy="1107996"/>
          </a:xfrm>
          <a:prstGeom prst="rect">
            <a:avLst/>
          </a:prstGeom>
          <a:noFill/>
        </p:spPr>
        <p:txBody>
          <a:bodyPr wrap="none" lIns="91440" tIns="45720" rIns="91440" bIns="45720">
            <a:spAutoFit/>
          </a:bodyPr>
          <a:lstStyle/>
          <a:p>
            <a:pPr algn="ctr"/>
            <a:r>
              <a:rPr lang="en-US" sz="66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NHỔ CÀ RỐT</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264" y="2379173"/>
            <a:ext cx="2039956" cy="185261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9658" y="3201544"/>
            <a:ext cx="1485873" cy="20758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19" name="Rectangle 18"/>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12666" y="2537037"/>
            <a:ext cx="609600" cy="609600"/>
          </a:xfrm>
          <a:prstGeom prst="rect">
            <a:avLst/>
          </a:prstGeom>
        </p:spPr>
      </p:pic>
    </p:spTree>
    <p:extLst>
      <p:ext uri="{BB962C8B-B14F-4D97-AF65-F5344CB8AC3E}">
        <p14:creationId xmlns:p14="http://schemas.microsoft.com/office/powerpoint/2010/main" val="9869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2476500" y="442174"/>
            <a:ext cx="2476500" cy="3810000"/>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32520" y="3301355"/>
            <a:ext cx="1683130" cy="1683130"/>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79006" y="2284901"/>
            <a:ext cx="1581150" cy="2032907"/>
          </a:xfrm>
          <a:prstGeom prst="rect">
            <a:avLst/>
          </a:prstGeom>
        </p:spPr>
      </p:pic>
      <p:sp>
        <p:nvSpPr>
          <p:cNvPr id="9" name="Rounded Rectangular Callout 8"/>
          <p:cNvSpPr/>
          <p:nvPr/>
        </p:nvSpPr>
        <p:spPr>
          <a:xfrm>
            <a:off x="4241420" y="3027879"/>
            <a:ext cx="3409950" cy="1345724"/>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Bác ơi ! Cháu đói lắm bác cho cháu củ cà rốt được không ạ ?</a:t>
            </a:r>
          </a:p>
        </p:txBody>
      </p:sp>
      <p:sp>
        <p:nvSpPr>
          <p:cNvPr id="10" name="Rounded Rectangular Callout 9"/>
          <p:cNvSpPr/>
          <p:nvPr/>
        </p:nvSpPr>
        <p:spPr>
          <a:xfrm>
            <a:off x="2571629" y="1276350"/>
            <a:ext cx="3023048" cy="1341211"/>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Được chứ. Nhưng để ta xem con ở trường có học hành đàng hoàng không thì ta mới cho</a:t>
            </a:r>
          </a:p>
        </p:txBody>
      </p:sp>
      <p:sp>
        <p:nvSpPr>
          <p:cNvPr id="11" name="Rounded Rectangular Callout 10"/>
          <p:cNvSpPr/>
          <p:nvPr/>
        </p:nvSpPr>
        <p:spPr>
          <a:xfrm>
            <a:off x="191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Giờ ta sẽ cho con tự nhổ cà rốt</a:t>
            </a:r>
          </a:p>
        </p:txBody>
      </p:sp>
      <p:sp>
        <p:nvSpPr>
          <p:cNvPr id="12" name="Rounded Rectangular Callout 11"/>
          <p:cNvSpPr/>
          <p:nvPr/>
        </p:nvSpPr>
        <p:spPr>
          <a:xfrm>
            <a:off x="3405342"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Con có dám thử không?</a:t>
            </a:r>
          </a:p>
        </p:txBody>
      </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7091" y="2690473"/>
            <a:ext cx="1683130" cy="1683130"/>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17" name="Rounded Rectangular Callout 16"/>
          <p:cNvSpPr/>
          <p:nvPr/>
        </p:nvSpPr>
        <p:spPr>
          <a:xfrm>
            <a:off x="184634" y="3769123"/>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Dạ. Con đồng ý</a:t>
            </a:r>
          </a:p>
        </p:txBody>
      </p:sp>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24" name="Rectangle 23"/>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464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464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0306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1334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0306050" y="0"/>
            <a:ext cx="609600" cy="609600"/>
          </a:xfrm>
          <a:prstGeom prst="rect">
            <a:avLst/>
          </a:prstGeom>
        </p:spPr>
      </p:pic>
    </p:spTree>
    <p:extLst>
      <p:ext uri="{BB962C8B-B14F-4D97-AF65-F5344CB8AC3E}">
        <p14:creationId xmlns:p14="http://schemas.microsoft.com/office/powerpoint/2010/main" val="12048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84" fill="hold"/>
                                        <p:tgtEl>
                                          <p:spTgt spid="29"/>
                                        </p:tgtEl>
                                      </p:cBhvr>
                                    </p:cmd>
                                  </p:childTnLst>
                                </p:cTn>
                              </p:par>
                            </p:childTnLst>
                          </p:cTn>
                        </p:par>
                        <p:par>
                          <p:cTn id="32" fill="hold">
                            <p:stCondLst>
                              <p:cond delay="12004"/>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504"/>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84" fill="hold"/>
                                        <p:tgtEl>
                                          <p:spTgt spid="30"/>
                                        </p:tgtEl>
                                      </p:cBhvr>
                                    </p:cmd>
                                  </p:childTnLst>
                                </p:cTn>
                              </p:par>
                            </p:childTnLst>
                          </p:cTn>
                        </p:par>
                        <p:par>
                          <p:cTn id="44" fill="hold">
                            <p:stCondLst>
                              <p:cond delay="19688"/>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88"/>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8" fill="hold"/>
                                        <p:tgtEl>
                                          <p:spTgt spid="31"/>
                                        </p:tgtEl>
                                      </p:cBhvr>
                                    </p:cmd>
                                  </p:childTnLst>
                                </p:cTn>
                              </p:par>
                            </p:childTnLst>
                          </p:cTn>
                        </p:par>
                        <p:par>
                          <p:cTn id="56" fill="hold">
                            <p:stCondLst>
                              <p:cond delay="23916"/>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416"/>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52" fill="hold"/>
                                        <p:tgtEl>
                                          <p:spTgt spid="32"/>
                                        </p:tgtEl>
                                      </p:cBhvr>
                                    </p:cmd>
                                  </p:childTnLst>
                                </p:cTn>
                              </p:par>
                            </p:childTnLst>
                          </p:cTn>
                        </p:par>
                        <p:par>
                          <p:cTn id="68" fill="hold">
                            <p:stCondLst>
                              <p:cond delay="26368"/>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78"/>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78"/>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88"/>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88"/>
                            </p:stCondLst>
                            <p:childTnLst>
                              <p:par>
                                <p:cTn id="92" presetID="1" presetClass="mediacall" presetSubtype="0" fill="hold" nodeType="afterEffect">
                                  <p:stCondLst>
                                    <p:cond delay="0"/>
                                  </p:stCondLst>
                                  <p:childTnLst>
                                    <p:cmd type="call" cmd="playFrom(0.0)">
                                      <p:cBhvr>
                                        <p:cTn id="93" dur="2144" fill="hold"/>
                                        <p:tgtEl>
                                          <p:spTgt spid="33"/>
                                        </p:tgtEl>
                                      </p:cBhvr>
                                    </p:cmd>
                                  </p:childTnLst>
                                </p:cTn>
                              </p:par>
                            </p:childTnLst>
                          </p:cTn>
                        </p:par>
                        <p:par>
                          <p:cTn id="94" fill="hold">
                            <p:stCondLst>
                              <p:cond delay="3053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190749"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35" name="Rectangle 34"/>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nl-NL" sz="2400" b="1" dirty="0">
                <a:solidFill>
                  <a:schemeClr val="bg1"/>
                </a:solidFill>
                <a:latin typeface="Times New Roman" panose="02020603050405020304" pitchFamily="18" charset="0"/>
                <a:cs typeface="Times New Roman" panose="02020603050405020304" pitchFamily="18" charset="0"/>
              </a:rPr>
              <a:t>Cân nặng của trẻ sơ sinh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6935" y="4527650"/>
            <a:ext cx="1442555" cy="131007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767974" y="5451904"/>
            <a:ext cx="823031" cy="612530"/>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0736" y="4343308"/>
            <a:ext cx="1102519" cy="136025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62229" y="5460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rgbClr val="C00000"/>
                </a:solidFill>
                <a:latin typeface="Times New Roman" pitchFamily="18" charset="0"/>
                <a:cs typeface="Times New Roman" pitchFamily="18" charset="0"/>
              </a:rPr>
              <a:t>Trong các dữ liệu sau, dữ liệu nào là số liệu ?</a:t>
            </a:r>
            <a:endParaRPr lang="en-US" sz="2800" dirty="0">
              <a:solidFill>
                <a:srgbClr val="C00000"/>
              </a:solidFill>
              <a:latin typeface="Times New Roman" pitchFamily="18" charset="0"/>
              <a:cs typeface="Times New Roman"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3953467" y="1752600"/>
            <a:ext cx="5246804" cy="830997"/>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nl-NL" sz="2400" b="1" dirty="0">
                <a:solidFill>
                  <a:schemeClr val="bg1"/>
                </a:solidFill>
                <a:latin typeface="Times New Roman" panose="02020603050405020304" pitchFamily="18" charset="0"/>
                <a:cs typeface="Times New Roman" panose="02020603050405020304" pitchFamily="18" charset="0"/>
              </a:rPr>
              <a:t>Quốc tịch của các học sinh trong một trường quốc tế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nl-NL" sz="2400" b="1" dirty="0">
                <a:solidFill>
                  <a:schemeClr val="bg1"/>
                </a:solidFill>
                <a:latin typeface="Times New Roman" panose="02020603050405020304" pitchFamily="18" charset="0"/>
                <a:cs typeface="Times New Roman" panose="02020603050405020304" pitchFamily="18" charset="0"/>
              </a:rPr>
              <a:t>Phương tiện đến trường của HS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nl-NL" sz="2400" b="1" dirty="0">
                <a:solidFill>
                  <a:schemeClr val="bg1"/>
                </a:solidFill>
                <a:latin typeface="Times New Roman" panose="02020603050405020304" pitchFamily="18" charset="0"/>
                <a:cs typeface="Times New Roman" panose="02020603050405020304" pitchFamily="18" charset="0"/>
              </a:rPr>
              <a:t>Tên các bạn trong tổ</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1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2355398"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5719" y="4347068"/>
            <a:ext cx="1061850" cy="1310075"/>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dirty="0">
                <a:solidFill>
                  <a:srgbClr val="C00000"/>
                </a:solidFill>
                <a:latin typeface="Times New Roman" pitchFamily="18" charset="0"/>
                <a:cs typeface="Times New Roman" pitchFamily="18" charset="0"/>
              </a:rPr>
              <a:t>Đọc bài 9.2 SGK trang 72 và trả lời câu hỏi sau:</a:t>
            </a:r>
          </a:p>
          <a:p>
            <a:pPr algn="just"/>
            <a:r>
              <a:rPr lang="nl-NL" sz="2400" dirty="0">
                <a:solidFill>
                  <a:srgbClr val="C00000"/>
                </a:solidFill>
                <a:latin typeface="Times New Roman" pitchFamily="18" charset="0"/>
                <a:cs typeface="Times New Roman" pitchFamily="18" charset="0"/>
              </a:rPr>
              <a:t>Số ca mắc covid 19 ở Hà Nội, Bình Thuận, TP Hồ Chí Minh lần lượt là:</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60;   24;   20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20;    9;     9</a:t>
            </a: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24;    20;   9 </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24;     9;    9</a:t>
            </a:r>
          </a:p>
        </p:txBody>
      </p:sp>
    </p:spTree>
    <p:extLst>
      <p:ext uri="{BB962C8B-B14F-4D97-AF65-F5344CB8AC3E}">
        <p14:creationId xmlns:p14="http://schemas.microsoft.com/office/powerpoint/2010/main" val="12389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9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4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9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4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1"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4555634" y="395220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00307" y="4338723"/>
            <a:ext cx="1073146" cy="1310075"/>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C00000"/>
                </a:solidFill>
                <a:latin typeface="Times New Roman" pitchFamily="18" charset="0"/>
                <a:cs typeface="Times New Roman" pitchFamily="18" charset="0"/>
              </a:rPr>
              <a:t>Quan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sát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trong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bài</a:t>
            </a:r>
            <a:r>
              <a:rPr lang="en-US" sz="2400" dirty="0">
                <a:solidFill>
                  <a:srgbClr val="C00000"/>
                </a:solidFill>
                <a:latin typeface="Times New Roman" pitchFamily="18" charset="0"/>
                <a:cs typeface="Times New Roman" pitchFamily="18" charset="0"/>
              </a:rPr>
              <a:t> 9.3 SGK </a:t>
            </a:r>
            <a:r>
              <a:rPr lang="en-US" sz="2400" dirty="0" err="1">
                <a:solidFill>
                  <a:srgbClr val="C00000"/>
                </a:solidFill>
                <a:latin typeface="Times New Roman" pitchFamily="18" charset="0"/>
                <a:cs typeface="Times New Roman" pitchFamily="18" charset="0"/>
              </a:rPr>
              <a:t>trang</a:t>
            </a:r>
            <a:r>
              <a:rPr lang="en-US" sz="2400" dirty="0">
                <a:solidFill>
                  <a:srgbClr val="C00000"/>
                </a:solidFill>
                <a:latin typeface="Times New Roman" pitchFamily="18" charset="0"/>
                <a:cs typeface="Times New Roman" pitchFamily="18" charset="0"/>
              </a:rPr>
              <a:t> 72 </a:t>
            </a:r>
            <a:r>
              <a:rPr lang="en-US" sz="2400" dirty="0" err="1">
                <a:solidFill>
                  <a:srgbClr val="C00000"/>
                </a:solidFill>
                <a:latin typeface="Times New Roman" pitchFamily="18" charset="0"/>
                <a:cs typeface="Times New Roman" pitchFamily="18" charset="0"/>
              </a:rPr>
              <a:t>và</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cho</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thầy</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biết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điểm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không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hợp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lý</a:t>
            </a:r>
            <a:r>
              <a:rPr lang="en-US" sz="2400" dirty="0">
                <a:solidFill>
                  <a:srgbClr val="C00000"/>
                </a:solidFill>
                <a:latin typeface="Times New Roman" pitchFamily="18" charset="0"/>
                <a:cs typeface="Times New Roman" pitchFamily="18" charset="0"/>
              </a:rPr>
              <a:t> ở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là</a:t>
            </a:r>
            <a:r>
              <a:rPr lang="en-US" sz="2400" dirty="0">
                <a:solidFill>
                  <a:srgbClr val="C00000"/>
                </a:solidFill>
                <a:latin typeface="Times New Roman" pitchFamily="18" charset="0"/>
                <a:cs typeface="Times New Roman"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ít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3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en-US" sz="2400" b="1" dirty="0" err="1">
                <a:solidFill>
                  <a:schemeClr val="bg1"/>
                </a:solidFill>
                <a:latin typeface="Times New Roman" panose="02020603050405020304" pitchFamily="18" charset="0"/>
                <a:cs typeface="Times New Roman" panose="02020603050405020304" pitchFamily="18" charset="0"/>
              </a:rPr>
              <a:t>Tổng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thống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kê</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36</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en-US" sz="2400" b="1" dirty="0" err="1">
                <a:solidFill>
                  <a:schemeClr val="bg1"/>
                </a:solidFill>
                <a:latin typeface="Times New Roman" panose="02020603050405020304" pitchFamily="18" charset="0"/>
                <a:cs typeface="Times New Roman" panose="02020603050405020304" pitchFamily="18" charset="0"/>
              </a:rPr>
              <a:t>Quá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nhiều</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a/c/e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8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10200"/>
            <a:ext cx="8077200" cy="609600"/>
          </a:xfrm>
        </p:spPr>
        <p:txBody>
          <a:bodyPr>
            <a:normAutofit fontScale="92500"/>
          </a:bodyPr>
          <a:lstStyle/>
          <a:p>
            <a:pPr marL="0" indent="0">
              <a:buNone/>
            </a:pP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p>
        </p:txBody>
      </p:sp>
      <p:sp>
        <p:nvSpPr>
          <p:cNvPr id="8" name="TextBox 7"/>
          <p:cNvSpPr txBox="1"/>
          <p:nvPr/>
        </p:nvSpPr>
        <p:spPr>
          <a:xfrm>
            <a:off x="1447800" y="319445"/>
            <a:ext cx="6553200" cy="430887"/>
          </a:xfrm>
          <a:prstGeom prst="rect">
            <a:avLst/>
          </a:prstGeom>
          <a:noFill/>
        </p:spPr>
        <p:txBody>
          <a:bodyPr wrap="square" rtlCol="0">
            <a:spAutoFit/>
          </a:bodyPr>
          <a:lstStyle/>
          <a:p>
            <a:r>
              <a:rPr lang="en-US" sz="2200" b="1" dirty="0" err="1">
                <a:solidFill>
                  <a:srgbClr val="FF0000"/>
                </a:solidFill>
                <a:latin typeface="Times New Roman" pitchFamily="18" charset="0"/>
                <a:cs typeface="Times New Roman" pitchFamily="18" charset="0"/>
              </a:rPr>
              <a:t>Thông</a:t>
            </a:r>
            <a:r>
              <a:rPr lang="en-US" sz="2200" b="1" dirty="0">
                <a:solidFill>
                  <a:srgbClr val="FF0000"/>
                </a:solidFill>
                <a:latin typeface="Times New Roman" pitchFamily="18" charset="0"/>
                <a:cs typeface="Times New Roman" pitchFamily="18" charset="0"/>
              </a:rPr>
              <a:t> tin </a:t>
            </a:r>
            <a:r>
              <a:rPr lang="en-US" sz="2200" b="1" dirty="0" err="1">
                <a:solidFill>
                  <a:srgbClr val="FF0000"/>
                </a:solidFill>
                <a:latin typeface="Times New Roman" pitchFamily="18" charset="0"/>
                <a:cs typeface="Times New Roman" pitchFamily="18" charset="0"/>
              </a:rPr>
              <a:t>thời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tiết</a:t>
            </a:r>
            <a:r>
              <a:rPr lang="en-US" sz="2200" b="1" dirty="0">
                <a:solidFill>
                  <a:srgbClr val="FF0000"/>
                </a:solidFill>
                <a:latin typeface="Times New Roman" pitchFamily="18" charset="0"/>
                <a:cs typeface="Times New Roman" pitchFamily="18" charset="0"/>
              </a:rPr>
              <a:t> 10 </a:t>
            </a:r>
            <a:r>
              <a:rPr lang="en-US" sz="2200" b="1" dirty="0" err="1">
                <a:solidFill>
                  <a:srgbClr val="FF0000"/>
                </a:solidFill>
                <a:latin typeface="Times New Roman" pitchFamily="18" charset="0"/>
                <a:cs typeface="Times New Roman" pitchFamily="18" charset="0"/>
              </a:rPr>
              <a:t>ngày</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tới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tại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Việt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Trì</a:t>
            </a:r>
            <a:r>
              <a:rPr lang="en-US" sz="2200" b="1" dirty="0">
                <a:solidFill>
                  <a:srgbClr val="FF0000"/>
                </a:solidFill>
                <a:latin typeface="Times New Roman" pitchFamily="18" charset="0"/>
                <a:cs typeface="Times New Roman" pitchFamily="18" charset="0"/>
              </a:rPr>
              <a:t> – </a:t>
            </a:r>
            <a:r>
              <a:rPr lang="en-US" sz="2200" b="1" dirty="0" err="1">
                <a:solidFill>
                  <a:srgbClr val="FF0000"/>
                </a:solidFill>
                <a:latin typeface="Times New Roman" pitchFamily="18" charset="0"/>
                <a:cs typeface="Times New Roman" pitchFamily="18" charset="0"/>
              </a:rPr>
              <a:t>Phú</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Thọ</a:t>
            </a:r>
            <a:endParaRPr lang="en-US" sz="22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80533"/>
            <a:ext cx="7848600" cy="4502221"/>
          </a:xfrm>
          <a:prstGeom prst="rect">
            <a:avLst/>
          </a:prstGeom>
        </p:spPr>
      </p:pic>
    </p:spTree>
    <p:extLst>
      <p:ext uri="{BB962C8B-B14F-4D97-AF65-F5344CB8AC3E}">
        <p14:creationId xmlns:p14="http://schemas.microsoft.com/office/powerpoint/2010/main" val="368229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0879" y="4428248"/>
            <a:ext cx="1580783" cy="143560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2" cy="143560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6765720"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0393" y="4332084"/>
            <a:ext cx="1073146" cy="1310075"/>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C00000"/>
                </a:solidFill>
                <a:latin typeface="+mj-lt"/>
              </a:rPr>
              <a:t>Hãy tìm dữ liệu không hợp lí trongdãy dữ liệu sau</a:t>
            </a:r>
            <a:r>
              <a:rPr lang="en-US" sz="2400" dirty="0">
                <a:solidFill>
                  <a:srgbClr val="C00000"/>
                </a:solidFill>
                <a:latin typeface="+mj-lt"/>
              </a:rPr>
              <a:t>. </a:t>
            </a:r>
          </a:p>
          <a:p>
            <a:r>
              <a:rPr lang="en-US" sz="2400" dirty="0" err="1">
                <a:solidFill>
                  <a:srgbClr val="002060"/>
                </a:solidFill>
                <a:latin typeface="+mj-lt"/>
              </a:rPr>
              <a:t>Thủ</a:t>
            </a:r>
            <a:r>
              <a:rPr lang="en-US" sz="2400" dirty="0">
                <a:solidFill>
                  <a:srgbClr val="002060"/>
                </a:solidFill>
                <a:latin typeface="+mj-lt"/>
              </a:rPr>
              <a:t> </a:t>
            </a:r>
            <a:r>
              <a:rPr lang="en-US" sz="2400" dirty="0" err="1">
                <a:solidFill>
                  <a:srgbClr val="002060"/>
                </a:solidFill>
                <a:latin typeface="+mj-lt"/>
              </a:rPr>
              <a:t>đô</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một</a:t>
            </a:r>
            <a:r>
              <a:rPr lang="en-US" sz="2400" dirty="0">
                <a:solidFill>
                  <a:srgbClr val="002060"/>
                </a:solidFill>
                <a:latin typeface="+mj-lt"/>
              </a:rPr>
              <a:t> </a:t>
            </a:r>
            <a:r>
              <a:rPr lang="en-US" sz="2400" dirty="0" err="1">
                <a:solidFill>
                  <a:srgbClr val="002060"/>
                </a:solidFill>
                <a:latin typeface="+mj-lt"/>
              </a:rPr>
              <a:t>quốc</a:t>
            </a:r>
            <a:r>
              <a:rPr lang="en-US" sz="2400" dirty="0">
                <a:solidFill>
                  <a:srgbClr val="002060"/>
                </a:solidFill>
                <a:latin typeface="+mj-lt"/>
              </a:rPr>
              <a:t> </a:t>
            </a:r>
            <a:r>
              <a:rPr lang="en-US" sz="2400" dirty="0" err="1">
                <a:solidFill>
                  <a:srgbClr val="002060"/>
                </a:solidFill>
                <a:latin typeface="+mj-lt"/>
              </a:rPr>
              <a:t>gia</a:t>
            </a:r>
            <a:r>
              <a:rPr lang="en-US" sz="2400" dirty="0">
                <a:solidFill>
                  <a:srgbClr val="002060"/>
                </a:solidFill>
                <a:latin typeface="+mj-lt"/>
              </a:rPr>
              <a:t> </a:t>
            </a:r>
            <a:r>
              <a:rPr lang="en-US" sz="2400" dirty="0" err="1">
                <a:solidFill>
                  <a:srgbClr val="002060"/>
                </a:solidFill>
                <a:latin typeface="+mj-lt"/>
              </a:rPr>
              <a:t>châu</a:t>
            </a:r>
            <a:r>
              <a:rPr lang="en-US" sz="2400" dirty="0">
                <a:solidFill>
                  <a:srgbClr val="002060"/>
                </a:solidFill>
                <a:latin typeface="+mj-lt"/>
              </a:rPr>
              <a:t> Á:</a:t>
            </a:r>
          </a:p>
          <a:p>
            <a:r>
              <a:rPr lang="en-US" sz="2400" dirty="0" err="1">
                <a:solidFill>
                  <a:srgbClr val="002060"/>
                </a:solidFill>
                <a:latin typeface="+mj-lt"/>
              </a:rPr>
              <a:t>Hà</a:t>
            </a:r>
            <a:r>
              <a:rPr lang="en-US" sz="2400" dirty="0">
                <a:solidFill>
                  <a:srgbClr val="002060"/>
                </a:solidFill>
                <a:latin typeface="+mj-lt"/>
              </a:rPr>
              <a:t> </a:t>
            </a:r>
            <a:r>
              <a:rPr lang="en-US" sz="2400" dirty="0" err="1">
                <a:solidFill>
                  <a:srgbClr val="002060"/>
                </a:solidFill>
                <a:latin typeface="+mj-lt"/>
              </a:rPr>
              <a:t>Nội</a:t>
            </a:r>
            <a:r>
              <a:rPr lang="en-US" sz="2400" dirty="0">
                <a:solidFill>
                  <a:srgbClr val="002060"/>
                </a:solidFill>
                <a:latin typeface="+mj-lt"/>
              </a:rPr>
              <a:t>       </a:t>
            </a:r>
            <a:r>
              <a:rPr lang="en-US" sz="2400" dirty="0" err="1">
                <a:solidFill>
                  <a:srgbClr val="002060"/>
                </a:solidFill>
                <a:latin typeface="+mj-lt"/>
              </a:rPr>
              <a:t>Bắc</a:t>
            </a:r>
            <a:r>
              <a:rPr lang="en-US" sz="2400" dirty="0">
                <a:solidFill>
                  <a:srgbClr val="002060"/>
                </a:solidFill>
                <a:latin typeface="+mj-lt"/>
              </a:rPr>
              <a:t> </a:t>
            </a:r>
            <a:r>
              <a:rPr lang="en-US" sz="2400" dirty="0" err="1">
                <a:solidFill>
                  <a:srgbClr val="002060"/>
                </a:solidFill>
                <a:latin typeface="+mj-lt"/>
              </a:rPr>
              <a:t>Kinh</a:t>
            </a:r>
            <a:r>
              <a:rPr lang="en-US" sz="2400" dirty="0">
                <a:solidFill>
                  <a:srgbClr val="002060"/>
                </a:solidFill>
                <a:latin typeface="+mj-lt"/>
              </a:rPr>
              <a:t>          Paris        Tokyo      </a:t>
            </a:r>
            <a:r>
              <a:rPr lang="en-US" sz="2400" dirty="0" err="1">
                <a:solidFill>
                  <a:srgbClr val="002060"/>
                </a:solidFill>
                <a:latin typeface="+mj-lt"/>
              </a:rPr>
              <a:t>Đà</a:t>
            </a:r>
            <a:r>
              <a:rPr lang="en-US" sz="2400" dirty="0">
                <a:solidFill>
                  <a:srgbClr val="002060"/>
                </a:solidFill>
                <a:latin typeface="+mj-lt"/>
              </a:rPr>
              <a:t> </a:t>
            </a:r>
            <a:r>
              <a:rPr lang="en-US" sz="2400" dirty="0" err="1">
                <a:solidFill>
                  <a:srgbClr val="002060"/>
                </a:solidFill>
                <a:latin typeface="+mj-lt"/>
              </a:rPr>
              <a:t>Nẵng</a:t>
            </a:r>
            <a:endParaRPr lang="en-US" sz="2400" dirty="0">
              <a:solidFill>
                <a:srgbClr val="002060"/>
              </a:solidFill>
              <a:latin typeface="+mj-lt"/>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45560" y="5440387"/>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Nội</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Bắc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Tokyo</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 Paris</a:t>
            </a:r>
          </a:p>
        </p:txBody>
      </p:sp>
    </p:spTree>
    <p:extLst>
      <p:ext uri="{BB962C8B-B14F-4D97-AF65-F5344CB8AC3E}">
        <p14:creationId xmlns:p14="http://schemas.microsoft.com/office/powerpoint/2010/main" val="29752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0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5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60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5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nhiệm</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vụ</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Content Placeholder 2"/>
          <p:cNvSpPr>
            <a:spLocks noGrp="1"/>
          </p:cNvSpPr>
          <p:nvPr>
            <p:ph idx="1"/>
          </p:nvPr>
        </p:nvSpPr>
        <p:spPr>
          <a:xfrm>
            <a:off x="457200" y="2057400"/>
            <a:ext cx="8458200" cy="1447800"/>
          </a:xfrm>
        </p:spPr>
        <p:txBody>
          <a:bodyPr>
            <a:normAutofit/>
          </a:bodyPr>
          <a:lstStyle/>
          <a:p>
            <a:pPr marL="0" indent="0" algn="just">
              <a:buNone/>
            </a:pP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thầy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1691841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4" name="Rectangle 3"/>
          <p:cNvSpPr/>
          <p:nvPr/>
        </p:nvSpPr>
        <p:spPr>
          <a:xfrm>
            <a:off x="1507444" y="2438400"/>
            <a:ext cx="7003328" cy="1323439"/>
          </a:xfrm>
          <a:prstGeom prst="rect">
            <a:avLst/>
          </a:prstGeom>
          <a:noFill/>
        </p:spPr>
        <p:txBody>
          <a:bodyPr wrap="none" lIns="91440" tIns="45720" rIns="91440" bIns="45720">
            <a:spAutoFit/>
          </a:bodyPr>
          <a:lstStyle/>
          <a:p>
            <a:pPr algn="ctr"/>
            <a:r>
              <a:rPr lang="vi-VN" sz="4000" b="1" dirty="0">
                <a:solidFill>
                  <a:srgbClr val="FF0000"/>
                </a:solidFill>
                <a:effectLst>
                  <a:outerShdw blurRad="50800" dist="38100" dir="2700000" algn="tl" rotWithShape="0">
                    <a:prstClr val="black">
                      <a:alpha val="40000"/>
                    </a:prstClr>
                  </a:outerShdw>
                </a:effectLst>
                <a:latin typeface="+mj-lt"/>
              </a:rPr>
              <a:t>Trân trọng cảm ơn các thầy </a:t>
            </a:r>
            <a:r>
              <a:rPr lang="en-US" sz="4000" b="1" dirty="0" err="1">
                <a:solidFill>
                  <a:srgbClr val="FF0000"/>
                </a:solidFill>
                <a:effectLst>
                  <a:outerShdw blurRad="50800" dist="38100" dir="2700000" algn="tl" rotWithShape="0">
                    <a:prstClr val="black">
                      <a:alpha val="40000"/>
                    </a:prstClr>
                  </a:outerShdw>
                </a:effectLst>
                <a:latin typeface="+mj-lt"/>
              </a:rPr>
              <a:t>cô</a:t>
            </a:r>
            <a:r>
              <a:rPr lang="vi-VN" sz="4000" b="1" dirty="0">
                <a:solidFill>
                  <a:srgbClr val="FF0000"/>
                </a:solidFill>
                <a:effectLst>
                  <a:outerShdw blurRad="50800" dist="38100" dir="2700000" algn="tl" rotWithShape="0">
                    <a:prstClr val="black">
                      <a:alpha val="40000"/>
                    </a:prstClr>
                  </a:outerShdw>
                </a:effectLst>
                <a:latin typeface="+mj-lt"/>
              </a:rPr>
              <a:t> </a:t>
            </a:r>
            <a:endParaRPr lang="en-US" sz="4000" b="1" dirty="0">
              <a:solidFill>
                <a:srgbClr val="FF0000"/>
              </a:solidFill>
              <a:effectLst>
                <a:outerShdw blurRad="50800" dist="38100" dir="2700000" algn="tl" rotWithShape="0">
                  <a:prstClr val="black">
                    <a:alpha val="40000"/>
                  </a:prstClr>
                </a:outerShdw>
              </a:effectLst>
              <a:latin typeface="+mj-lt"/>
            </a:endParaRPr>
          </a:p>
          <a:p>
            <a:pPr algn="ctr"/>
            <a:r>
              <a:rPr lang="vi-VN" sz="4000" b="1" dirty="0">
                <a:solidFill>
                  <a:srgbClr val="FF0000"/>
                </a:solidFill>
                <a:effectLst>
                  <a:outerShdw blurRad="50800" dist="38100" dir="2700000" algn="tl" rotWithShape="0">
                    <a:prstClr val="black">
                      <a:alpha val="40000"/>
                    </a:prstClr>
                  </a:outerShdw>
                </a:effectLst>
                <a:latin typeface="+mj-lt"/>
              </a:rPr>
              <a:t>và các em học sinh!</a:t>
            </a:r>
            <a:endParaRPr lang="en-US" sz="4000" b="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7524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096000" cy="487362"/>
          </a:xfrm>
        </p:spPr>
        <p:txBody>
          <a:bodyPr>
            <a:noAutofit/>
          </a:body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
        <p:nvSpPr>
          <p:cNvPr id="3" name="Content Placeholder 2"/>
          <p:cNvSpPr>
            <a:spLocks noGrp="1"/>
          </p:cNvSpPr>
          <p:nvPr>
            <p:ph idx="1"/>
          </p:nvPr>
        </p:nvSpPr>
        <p:spPr>
          <a:xfrm>
            <a:off x="457200" y="4267200"/>
            <a:ext cx="8153400" cy="1858963"/>
          </a:xfrm>
        </p:spPr>
        <p:txBody>
          <a:bodyPr>
            <a:normAutofit/>
          </a:bodyPr>
          <a:lstStyle/>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1: </a:t>
            </a:r>
            <a:r>
              <a:rPr lang="en-US" sz="2600" b="1" dirty="0" err="1">
                <a:latin typeface="Times New Roman" pitchFamily="18" charset="0"/>
                <a:cs typeface="Times New Roman" pitchFamily="18" charset="0"/>
              </a:rPr>
              <a:t>Liệt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kê</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độ</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cao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a:t>
            </a:r>
          </a:p>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2: </a:t>
            </a:r>
            <a:r>
              <a:rPr lang="en-US" sz="2600" b="1" dirty="0" err="1">
                <a:latin typeface="Times New Roman" pitchFamily="18" charset="0"/>
                <a:cs typeface="Times New Roman" pitchFamily="18" charset="0"/>
              </a:rPr>
              <a:t>Những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nào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 </a:t>
            </a:r>
            <a:r>
              <a:rPr lang="en-US" sz="2600" b="1" dirty="0" err="1">
                <a:latin typeface="Times New Roman" pitchFamily="18" charset="0"/>
                <a:cs typeface="Times New Roman" pitchFamily="18" charset="0"/>
              </a:rPr>
              <a:t>được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dự</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báo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không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mưa</a:t>
            </a:r>
            <a:r>
              <a:rPr lang="en-US" sz="2600" b="1" dirty="0">
                <a:latin typeface="Times New Roman" pitchFamily="18" charset="0"/>
                <a:cs typeface="Times New Roman" pitchFamily="18" charset="0"/>
              </a:rPr>
              <a:t> ?</a:t>
            </a:r>
          </a:p>
          <a:p>
            <a:pPr marL="0" indent="0">
              <a:buNone/>
            </a:pPr>
            <a:endParaRPr lang="en-US" dirty="0"/>
          </a:p>
        </p:txBody>
      </p:sp>
      <p:sp>
        <p:nvSpPr>
          <p:cNvPr id="5" name="TextBox 4"/>
          <p:cNvSpPr txBox="1"/>
          <p:nvPr/>
        </p:nvSpPr>
        <p:spPr>
          <a:xfrm>
            <a:off x="550333" y="3906798"/>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1"/>
            <a:ext cx="8534400" cy="3733800"/>
          </a:xfrm>
          <a:prstGeom prst="rect">
            <a:avLst/>
          </a:prstGeom>
        </p:spPr>
      </p:pic>
    </p:spTree>
    <p:extLst>
      <p:ext uri="{BB962C8B-B14F-4D97-AF65-F5344CB8AC3E}">
        <p14:creationId xmlns:p14="http://schemas.microsoft.com/office/powerpoint/2010/main" val="32894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828800"/>
          </a:xfrm>
          <a:solidFill>
            <a:schemeClr val="accent6">
              <a:lumMod val="20000"/>
              <a:lumOff val="80000"/>
            </a:schemeClr>
          </a:solidFill>
        </p:spPr>
        <p:txBody>
          <a:bodyPr>
            <a:normAutofit/>
          </a:bodyPr>
          <a:lstStyle/>
          <a:p>
            <a:pPr algn="just"/>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1: </a:t>
            </a:r>
            <a:r>
              <a:rPr lang="nl-NL" sz="2800" b="1" dirty="0">
                <a:solidFill>
                  <a:schemeClr val="accent1">
                    <a:lumMod val="50000"/>
                  </a:schemeClr>
                </a:solidFill>
                <a:latin typeface="Times New Roman" pitchFamily="18" charset="0"/>
                <a:cs typeface="Times New Roman" pitchFamily="18" charset="0"/>
              </a:rPr>
              <a:t>Nhiệt độ cao nhất trong các ngày từ 11-14-2019 đến 20-4-2019 là : 34 , 29 , 28, 31 , 26 , 28 , 26 , 29 , 31 , 28</a:t>
            </a:r>
            <a:endParaRPr lang="en-US" sz="2800" b="1"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19667" y="2667000"/>
            <a:ext cx="8229600" cy="1447800"/>
          </a:xfrm>
          <a:solidFill>
            <a:schemeClr val="accent6">
              <a:lumMod val="20000"/>
              <a:lumOff val="80000"/>
            </a:schemeClr>
          </a:solidFill>
        </p:spPr>
        <p:txBody>
          <a:bodyPr>
            <a:normAutofit/>
          </a:bodyPr>
          <a:lstStyle/>
          <a:p>
            <a:pPr marL="0" indent="0">
              <a:buNone/>
            </a:pP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2: </a:t>
            </a:r>
            <a:r>
              <a:rPr lang="vi-VN" sz="2800" b="1" dirty="0">
                <a:solidFill>
                  <a:schemeClr val="accent1">
                    <a:lumMod val="50000"/>
                  </a:schemeClr>
                </a:solidFill>
                <a:latin typeface="Times New Roman" pitchFamily="18" charset="0"/>
                <a:cs typeface="Times New Roman" pitchFamily="18" charset="0"/>
              </a:rPr>
              <a:t>Những ngày trong các ngày  từ 11-14-2019 đến 20-4-2019 dự báo không mưa là: ngày 13, 16, 18 , 19 , 20.</a:t>
            </a:r>
            <a:endParaRPr lang="en-US" sz="2800" b="1" dirty="0">
              <a:solidFill>
                <a:schemeClr val="accent1">
                  <a:lumMod val="50000"/>
                </a:schemeClr>
              </a:solidFill>
              <a:latin typeface="Times New Roman" pitchFamily="18" charset="0"/>
              <a:cs typeface="Times New Roman" pitchFamily="18" charset="0"/>
            </a:endParaRPr>
          </a:p>
        </p:txBody>
      </p:sp>
      <p:sp>
        <p:nvSpPr>
          <p:cNvPr id="6" name="TextBox 5"/>
          <p:cNvSpPr txBox="1"/>
          <p:nvPr/>
        </p:nvSpPr>
        <p:spPr>
          <a:xfrm>
            <a:off x="694267" y="4724400"/>
            <a:ext cx="8229600" cy="1200329"/>
          </a:xfrm>
          <a:prstGeom prst="rect">
            <a:avLst/>
          </a:prstGeom>
          <a:solidFill>
            <a:schemeClr val="accent6">
              <a:lumMod val="40000"/>
              <a:lumOff val="60000"/>
            </a:schemeClr>
          </a:solidFill>
        </p:spPr>
        <p:txBody>
          <a:bodyPr wrap="square" rtlCol="0">
            <a:spAutoFit/>
          </a:bodyPr>
          <a:lstStyle/>
          <a:p>
            <a:pPr algn="just"/>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7" name="TextBox 6"/>
          <p:cNvSpPr txBox="1"/>
          <p:nvPr/>
        </p:nvSpPr>
        <p:spPr>
          <a:xfrm>
            <a:off x="872067" y="152400"/>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sp>
        <p:nvSpPr>
          <p:cNvPr id="8" name="TextBox 7"/>
          <p:cNvSpPr txBox="1"/>
          <p:nvPr/>
        </p:nvSpPr>
        <p:spPr>
          <a:xfrm>
            <a:off x="762000" y="4149804"/>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HĐ2</a:t>
            </a:r>
          </a:p>
        </p:txBody>
      </p:sp>
    </p:spTree>
    <p:extLst>
      <p:ext uri="{BB962C8B-B14F-4D97-AF65-F5344CB8AC3E}">
        <p14:creationId xmlns:p14="http://schemas.microsoft.com/office/powerpoint/2010/main" val="22687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2743200"/>
          </a:xfrm>
          <a:solidFill>
            <a:schemeClr val="bg2">
              <a:lumMod val="90000"/>
            </a:schemeClr>
          </a:solidFill>
        </p:spPr>
        <p:txBody>
          <a:bodyPr>
            <a:normAutofit/>
          </a:bodyPr>
          <a:lstStyle/>
          <a:p>
            <a:pPr algn="just"/>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tin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ở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thấp</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mưa</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gọi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ấy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793" y="3598889"/>
            <a:ext cx="533474" cy="476316"/>
          </a:xfrm>
        </p:spPr>
      </p:pic>
      <p:sp>
        <p:nvSpPr>
          <p:cNvPr id="8" name="TextBox 7"/>
          <p:cNvSpPr txBox="1"/>
          <p:nvPr/>
        </p:nvSpPr>
        <p:spPr>
          <a:xfrm>
            <a:off x="1430867" y="3630249"/>
            <a:ext cx="7467600" cy="430887"/>
          </a:xfrm>
          <a:prstGeom prst="rect">
            <a:avLst/>
          </a:prstGeom>
          <a:noFill/>
        </p:spPr>
        <p:txBody>
          <a:bodyPr wrap="square" rtlCol="0">
            <a:spAutoFit/>
          </a:bodyPr>
          <a:lstStyle/>
          <a:p>
            <a:r>
              <a:rPr lang="en-US" sz="2200" b="1" dirty="0">
                <a:solidFill>
                  <a:srgbClr val="FF0000"/>
                </a:solidFill>
                <a:latin typeface="Times New Roman" pitchFamily="18" charset="0"/>
                <a:cs typeface="Times New Roman" pitchFamily="18" charset="0"/>
              </a:rPr>
              <a:t>Cho </a:t>
            </a:r>
            <a:r>
              <a:rPr lang="en-US" sz="2200" b="1" dirty="0" err="1">
                <a:solidFill>
                  <a:srgbClr val="FF0000"/>
                </a:solidFill>
                <a:latin typeface="Times New Roman" pitchFamily="18" charset="0"/>
                <a:cs typeface="Times New Roman" pitchFamily="18" charset="0"/>
              </a:rPr>
              <a:t>ví</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dụ</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về</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dữ</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liệu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số</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ví</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dụ</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về</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dữ</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liệu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không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phải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số</a:t>
            </a:r>
            <a:endParaRPr lang="en-US" sz="2200" b="1" dirty="0">
              <a:solidFill>
                <a:srgbClr val="FF0000"/>
              </a:solidFill>
              <a:latin typeface="Times New Roman" pitchFamily="18" charset="0"/>
              <a:cs typeface="Times New Roman" pitchFamily="18" charset="0"/>
            </a:endParaRPr>
          </a:p>
        </p:txBody>
      </p:sp>
      <p:sp>
        <p:nvSpPr>
          <p:cNvPr id="9" name="TextBox 8"/>
          <p:cNvSpPr txBox="1"/>
          <p:nvPr/>
        </p:nvSpPr>
        <p:spPr>
          <a:xfrm>
            <a:off x="685800" y="4143388"/>
            <a:ext cx="8001000" cy="1862048"/>
          </a:xfrm>
          <a:prstGeom prst="rect">
            <a:avLst/>
          </a:prstGeom>
          <a:noFill/>
        </p:spPr>
        <p:txBody>
          <a:bodyPr wrap="square" rtlCol="0">
            <a:spAutoFit/>
          </a:bodyPr>
          <a:lstStyle/>
          <a:p>
            <a:r>
              <a:rPr lang="vi-VN" sz="2300" b="1" dirty="0">
                <a:latin typeface="+mj-lt"/>
              </a:rPr>
              <a:t>Ví dụ dữ liệu </a:t>
            </a:r>
            <a:r>
              <a:rPr lang="en-US" sz="2300" b="1" dirty="0" err="1">
                <a:latin typeface="+mj-lt"/>
              </a:rPr>
              <a:t>là</a:t>
            </a:r>
            <a:r>
              <a:rPr lang="vi-VN" sz="2300" b="1" dirty="0">
                <a:latin typeface="+mj-lt"/>
              </a:rPr>
              <a:t> số:</a:t>
            </a:r>
            <a:r>
              <a:rPr lang="en-US" sz="2300" b="1" dirty="0">
                <a:latin typeface="+mj-lt"/>
              </a:rPr>
              <a:t> </a:t>
            </a:r>
            <a:r>
              <a:rPr lang="vi-VN" sz="2300" dirty="0">
                <a:latin typeface="+mj-lt"/>
              </a:rPr>
              <a:t>Chiều cao của </a:t>
            </a:r>
            <a:r>
              <a:rPr lang="en-US" sz="2300" dirty="0">
                <a:latin typeface="+mj-lt"/>
              </a:rPr>
              <a:t>5</a:t>
            </a:r>
            <a:r>
              <a:rPr lang="vi-VN" sz="2300" dirty="0">
                <a:latin typeface="+mj-lt"/>
              </a:rPr>
              <a:t> bạn học sinh trong lớp </a:t>
            </a:r>
            <a:r>
              <a:rPr lang="en-US" sz="2300" dirty="0">
                <a:latin typeface="+mj-lt"/>
              </a:rPr>
              <a:t>6E </a:t>
            </a:r>
            <a:r>
              <a:rPr lang="vi-VN" sz="2300" dirty="0">
                <a:latin typeface="+mj-lt"/>
              </a:rPr>
              <a:t>là : 153 cm ; 154 cm ; 16</a:t>
            </a:r>
            <a:r>
              <a:rPr lang="en-US" sz="2300" dirty="0">
                <a:latin typeface="+mj-lt"/>
              </a:rPr>
              <a:t>0</a:t>
            </a:r>
            <a:r>
              <a:rPr lang="vi-VN" sz="2300" dirty="0">
                <a:latin typeface="+mj-lt"/>
              </a:rPr>
              <a:t> cm ; 1</a:t>
            </a:r>
            <a:r>
              <a:rPr lang="en-US" sz="2300" dirty="0">
                <a:latin typeface="+mj-lt"/>
              </a:rPr>
              <a:t>52</a:t>
            </a:r>
            <a:r>
              <a:rPr lang="vi-VN" sz="2300" dirty="0">
                <a:latin typeface="+mj-lt"/>
              </a:rPr>
              <a:t> cm ; 155 cm</a:t>
            </a:r>
            <a:endParaRPr lang="en-US" sz="2300" dirty="0">
              <a:latin typeface="+mj-lt"/>
            </a:endParaRPr>
          </a:p>
          <a:p>
            <a:r>
              <a:rPr lang="vi-VN" sz="2300" b="1" dirty="0">
                <a:latin typeface="+mj-lt"/>
              </a:rPr>
              <a:t>Ví dụ về dữ liệu không phải là số :</a:t>
            </a:r>
            <a:r>
              <a:rPr lang="en-US" sz="2300" b="1" dirty="0">
                <a:latin typeface="+mj-lt"/>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dụng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học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tập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học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sinh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lớp</a:t>
            </a:r>
            <a:r>
              <a:rPr lang="en-US" sz="2300" dirty="0">
                <a:latin typeface="Times New Roman" pitchFamily="18" charset="0"/>
                <a:cs typeface="Times New Roman" pitchFamily="18" charset="0"/>
              </a:rPr>
              <a:t> 6 </a:t>
            </a:r>
            <a:r>
              <a:rPr lang="en-US" sz="2300" dirty="0" err="1">
                <a:latin typeface="Times New Roman" pitchFamily="18" charset="0"/>
                <a:cs typeface="Times New Roman" pitchFamily="18" charset="0"/>
              </a:rPr>
              <a:t>cần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bút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viết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bút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chì</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compa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êke</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thước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thẳng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tẩy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hộp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bút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vở</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nháp</a:t>
            </a:r>
            <a:r>
              <a:rPr lang="en-US" sz="2300" dirty="0">
                <a:latin typeface="Times New Roman" pitchFamily="18" charset="0"/>
                <a:cs typeface="Times New Roman" pitchFamily="18" charset="0"/>
              </a:rPr>
              <a:t>.</a:t>
            </a:r>
          </a:p>
        </p:txBody>
      </p:sp>
      <p:sp>
        <p:nvSpPr>
          <p:cNvPr id="11" name="Title 1"/>
          <p:cNvSpPr txBox="1">
            <a:spLocks/>
          </p:cNvSpPr>
          <p:nvPr/>
        </p:nvSpPr>
        <p:spPr>
          <a:xfrm>
            <a:off x="1066800" y="228600"/>
            <a:ext cx="60960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Tree>
    <p:extLst>
      <p:ext uri="{BB962C8B-B14F-4D97-AF65-F5344CB8AC3E}">
        <p14:creationId xmlns:p14="http://schemas.microsoft.com/office/powerpoint/2010/main" val="10098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anim calcmode="lin" valueType="num">
                                      <p:cBhvr>
                                        <p:cTn id="2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3306762"/>
          </a:xfrm>
          <a:solidFill>
            <a:schemeClr val="bg1"/>
          </a:solidFill>
        </p:spPr>
        <p:txBody>
          <a:bodyPr>
            <a:noAutofit/>
          </a:bodyPr>
          <a:lstStyle/>
          <a:p>
            <a:pPr algn="l"/>
            <a:r>
              <a:rPr lang="en-US" sz="3200" b="1" dirty="0" err="1">
                <a:solidFill>
                  <a:srgbClr val="C00000"/>
                </a:solidFill>
                <a:latin typeface="Times New Roman" pitchFamily="18" charset="0"/>
                <a:cs typeface="Times New Roman" pitchFamily="18" charset="0"/>
              </a:rPr>
              <a:t>Ví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a:t>
            </a:r>
            <a:r>
              <a:rPr lang="en-US" sz="3200" b="1" dirty="0">
                <a:solidFill>
                  <a:srgbClr val="C00000"/>
                </a:solidFill>
                <a:latin typeface="Times New Roman" pitchFamily="18" charset="0"/>
                <a:cs typeface="Times New Roman" pitchFamily="18" charset="0"/>
              </a:rPr>
              <a:t> 1: </a:t>
            </a:r>
            <a:r>
              <a:rPr lang="en-US" sz="3200" dirty="0">
                <a:latin typeface="Times New Roman" pitchFamily="18" charset="0"/>
                <a:cs typeface="Times New Roman" pitchFamily="18" charset="0"/>
              </a:rPr>
              <a:t>An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b="1" dirty="0" err="1">
                <a:solidFill>
                  <a:schemeClr val="accent3">
                    <a:lumMod val="50000"/>
                  </a:schemeClr>
                </a:solidFill>
                <a:latin typeface="Times New Roman" pitchFamily="18" charset="0"/>
                <a:cs typeface="Times New Roman" pitchFamily="18" charset="0"/>
              </a:rPr>
              <a:t>Dương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sỉ</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thông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dừa</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rêu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đậu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bưởi</a:t>
            </a:r>
            <a:r>
              <a:rPr lang="en-US" sz="3200" b="1" dirty="0">
                <a:solidFill>
                  <a:schemeClr val="accent3">
                    <a:lumMod val="50000"/>
                  </a:schemeClr>
                </a:solidFill>
                <a:latin typeface="Times New Roman" pitchFamily="18" charset="0"/>
                <a:cs typeface="Times New Roman" pitchFamily="18" charset="0"/>
              </a:rPr>
              <a:t>, vi </a:t>
            </a:r>
            <a:r>
              <a:rPr lang="en-US" sz="3200" b="1" dirty="0" err="1">
                <a:solidFill>
                  <a:schemeClr val="accent3">
                    <a:lumMod val="50000"/>
                  </a:schemeClr>
                </a:solidFill>
                <a:latin typeface="Times New Roman" pitchFamily="18" charset="0"/>
                <a:cs typeface="Times New Roman" pitchFamily="18" charset="0"/>
              </a:rPr>
              <a:t>khuẩn</a:t>
            </a:r>
            <a:br>
              <a:rPr lang="en-US" sz="3200" b="1" dirty="0">
                <a:solidFill>
                  <a:schemeClr val="accent3">
                    <a:lumMod val="50000"/>
                  </a:schemeClr>
                </a:solidFill>
                <a:latin typeface="Times New Roman" pitchFamily="18" charset="0"/>
                <a:cs typeface="Times New Roman" pitchFamily="18" charset="0"/>
              </a:rPr>
            </a:br>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a:t>
            </a:r>
            <a:endParaRPr lang="en-US" sz="3200"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35000" y="4191000"/>
            <a:ext cx="8229600" cy="1219200"/>
          </a:xfrm>
          <a:solidFill>
            <a:schemeClr val="bg2"/>
          </a:solidFill>
        </p:spPr>
        <p:txBody>
          <a:bodyPr/>
          <a:lstStyle/>
          <a:p>
            <a:pPr marL="514350" indent="-514350">
              <a:buAutoNum type="alphaLcParenR"/>
            </a:pP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endParaRPr lang="en-US" dirty="0">
              <a:latin typeface="Times New Roman" pitchFamily="18" charset="0"/>
              <a:cs typeface="Times New Roman" pitchFamily="18" charset="0"/>
            </a:endParaRPr>
          </a:p>
        </p:txBody>
      </p:sp>
      <p:sp>
        <p:nvSpPr>
          <p:cNvPr id="4" name="TextBox 3"/>
          <p:cNvSpPr txBox="1"/>
          <p:nvPr/>
        </p:nvSpPr>
        <p:spPr>
          <a:xfrm>
            <a:off x="635000" y="5253854"/>
            <a:ext cx="7543800" cy="584775"/>
          </a:xfrm>
          <a:prstGeom prst="rect">
            <a:avLst/>
          </a:prstGeom>
          <a:solidFill>
            <a:schemeClr val="bg2"/>
          </a:solidFill>
        </p:spPr>
        <p:txBody>
          <a:bodyPr wrap="square" rtlCol="0">
            <a:spAutoFit/>
          </a:bodyPr>
          <a:lstStyle/>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Vi </a:t>
            </a:r>
            <a:r>
              <a:rPr lang="en-US" sz="3200" b="1" dirty="0" err="1">
                <a:latin typeface="Times New Roman" pitchFamily="18" charset="0"/>
                <a:cs typeface="Times New Roman" pitchFamily="18" charset="0"/>
              </a:rPr>
              <a:t>khuẩn</a:t>
            </a:r>
            <a:endParaRPr lang="en-US" sz="3200" b="1" dirty="0">
              <a:latin typeface="Times New Roman" pitchFamily="18" charset="0"/>
              <a:cs typeface="Times New Roman" pitchFamily="18" charset="0"/>
            </a:endParaRPr>
          </a:p>
        </p:txBody>
      </p:sp>
      <p:sp>
        <p:nvSpPr>
          <p:cNvPr id="5" name="TextBox 4"/>
          <p:cNvSpPr txBox="1"/>
          <p:nvPr/>
        </p:nvSpPr>
        <p:spPr>
          <a:xfrm>
            <a:off x="3657600" y="3733800"/>
            <a:ext cx="1066800" cy="584775"/>
          </a:xfrm>
          <a:prstGeom prst="rect">
            <a:avLst/>
          </a:prstGeom>
          <a:noFill/>
        </p:spPr>
        <p:txBody>
          <a:bodyPr wrap="square" rtlCol="0">
            <a:spAutoFit/>
          </a:bodyPr>
          <a:lstStyle/>
          <a:p>
            <a:r>
              <a:rPr lang="en-US"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Tree>
    <p:extLst>
      <p:ext uri="{BB962C8B-B14F-4D97-AF65-F5344CB8AC3E}">
        <p14:creationId xmlns:p14="http://schemas.microsoft.com/office/powerpoint/2010/main" val="22395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arn(inVertic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1</a:t>
            </a:r>
          </a:p>
        </p:txBody>
      </p:sp>
      <p:sp>
        <p:nvSpPr>
          <p:cNvPr id="3" name="Content Placeholder 2"/>
          <p:cNvSpPr>
            <a:spLocks noGrp="1"/>
          </p:cNvSpPr>
          <p:nvPr>
            <p:ph idx="1"/>
          </p:nvPr>
        </p:nvSpPr>
        <p:spPr>
          <a:xfrm>
            <a:off x="364067" y="838200"/>
            <a:ext cx="8534400" cy="2209800"/>
          </a:xfrm>
          <a:solidFill>
            <a:schemeClr val="bg1"/>
          </a:solidFill>
        </p:spPr>
        <p:txBody>
          <a:bodyPr>
            <a:noAutofit/>
          </a:bodyPr>
          <a:lstStyle/>
          <a:p>
            <a:pPr marL="0" indent="0">
              <a:buNone/>
            </a:pPr>
            <a:r>
              <a:rPr lang="en-US" sz="2200" dirty="0">
                <a:latin typeface="Times New Roman" pitchFamily="18" charset="0"/>
                <a:cs typeface="Times New Roman" pitchFamily="18" charset="0"/>
              </a:rPr>
              <a:t>Cho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p>
          <a:p>
            <a:pPr marL="514350" indent="-514350">
              <a:buAutoNum type="arabicParenBoth"/>
            </a:pP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35         42         87         38         40          41         38</a:t>
            </a:r>
          </a:p>
          <a:p>
            <a:pPr marL="514350" indent="-514350">
              <a:buAutoNum type="arabicParenBoth"/>
            </a:pP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a:t>
            </a:r>
          </a:p>
          <a:p>
            <a:pPr marL="0" indent="0">
              <a:buNone/>
            </a:pPr>
            <a:r>
              <a:rPr lang="en-US" sz="2200" dirty="0" err="1">
                <a:solidFill>
                  <a:srgbClr val="FF0000"/>
                </a:solidFill>
                <a:latin typeface="Times New Roman" pitchFamily="18" charset="0"/>
                <a:cs typeface="Times New Roman" pitchFamily="18" charset="0"/>
              </a:rPr>
              <a:t>Bánh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chưng</a:t>
            </a:r>
            <a:r>
              <a:rPr lang="en-US" sz="2200" dirty="0">
                <a:solidFill>
                  <a:srgbClr val="FF0000"/>
                </a:solidFill>
                <a:latin typeface="Times New Roman" pitchFamily="18" charset="0"/>
                <a:cs typeface="Times New Roman" pitchFamily="18" charset="0"/>
              </a:rPr>
              <a:t>, pizza, </a:t>
            </a:r>
            <a:r>
              <a:rPr lang="en-US" sz="2200" dirty="0" err="1">
                <a:solidFill>
                  <a:srgbClr val="FF0000"/>
                </a:solidFill>
                <a:latin typeface="Times New Roman" pitchFamily="18" charset="0"/>
                <a:cs typeface="Times New Roman" pitchFamily="18" charset="0"/>
              </a:rPr>
              <a:t>canh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cua</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gà</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rán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rau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muống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muộc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cá</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kho</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rượu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vang</a:t>
            </a:r>
            <a:endParaRPr lang="en-US" sz="2200" dirty="0">
              <a:solidFill>
                <a:srgbClr val="FF0000"/>
              </a:solidFill>
              <a:latin typeface="Times New Roman" pitchFamily="18" charset="0"/>
              <a:cs typeface="Times New Roman" pitchFamily="18" charset="0"/>
            </a:endParaRPr>
          </a:p>
        </p:txBody>
      </p:sp>
      <p:sp>
        <p:nvSpPr>
          <p:cNvPr id="4" name="TextBox 3"/>
          <p:cNvSpPr txBox="1"/>
          <p:nvPr/>
        </p:nvSpPr>
        <p:spPr>
          <a:xfrm>
            <a:off x="381000" y="2819400"/>
            <a:ext cx="8610600" cy="769441"/>
          </a:xfrm>
          <a:prstGeom prst="rect">
            <a:avLst/>
          </a:prstGeom>
          <a:solidFill>
            <a:schemeClr val="bg1"/>
          </a:solidFill>
        </p:spPr>
        <p:txBody>
          <a:bodyPr wrap="square" rtlCol="0">
            <a:spAutoFit/>
          </a:bodyPr>
          <a:lstStyle/>
          <a:p>
            <a:pPr marL="342900" indent="-342900">
              <a:buAutoNum type="alphaLcParenR"/>
            </a:pP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endParaRPr lang="en-US" sz="2200" dirty="0">
              <a:latin typeface="Times New Roman" pitchFamily="18" charset="0"/>
              <a:cs typeface="Times New Roman" pitchFamily="18" charset="0"/>
            </a:endParaRPr>
          </a:p>
          <a:p>
            <a:pPr marL="342900" indent="-342900">
              <a:buAutoNum type="alphaLcParenR"/>
            </a:pPr>
            <a:r>
              <a:rPr lang="en-US" sz="2200" dirty="0" err="1">
                <a:latin typeface="Times New Roman" pitchFamily="18" charset="0"/>
                <a:cs typeface="Times New Roman" pitchFamily="18" charset="0"/>
              </a:rPr>
              <a:t>Hãy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nếu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endParaRPr lang="en-US" sz="2200" dirty="0">
              <a:latin typeface="Times New Roman" pitchFamily="18" charset="0"/>
              <a:cs typeface="Times New Roman" pitchFamily="18" charset="0"/>
            </a:endParaRPr>
          </a:p>
        </p:txBody>
      </p:sp>
      <p:sp>
        <p:nvSpPr>
          <p:cNvPr id="5" name="TextBox 4"/>
          <p:cNvSpPr txBox="1"/>
          <p:nvPr/>
        </p:nvSpPr>
        <p:spPr>
          <a:xfrm>
            <a:off x="3564467" y="3607713"/>
            <a:ext cx="1066800" cy="430887"/>
          </a:xfrm>
          <a:prstGeom prst="rect">
            <a:avLst/>
          </a:prstGeom>
          <a:noFill/>
        </p:spPr>
        <p:txBody>
          <a:bodyPr wrap="square" rtlCol="0">
            <a:spAutoFit/>
          </a:bodyPr>
          <a:lstStyle/>
          <a:p>
            <a:r>
              <a:rPr lang="en-US" sz="2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
        <p:nvSpPr>
          <p:cNvPr id="6" name="TextBox 5"/>
          <p:cNvSpPr txBox="1"/>
          <p:nvPr/>
        </p:nvSpPr>
        <p:spPr>
          <a:xfrm>
            <a:off x="838198" y="4038600"/>
            <a:ext cx="7831667" cy="1107996"/>
          </a:xfrm>
          <a:prstGeom prst="rect">
            <a:avLst/>
          </a:prstGeom>
          <a:noFill/>
        </p:spPr>
        <p:txBody>
          <a:bodyPr wrap="square" rtlCol="0">
            <a:spAutoFit/>
          </a:bodyPr>
          <a:lstStyle/>
          <a:p>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(1)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b) (1)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87</a:t>
            </a:r>
          </a:p>
          <a:p>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rượu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vang</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712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5" dur="500"/>
                                        <p:tgtEl>
                                          <p:spTgt spid="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6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TRANH LUẬN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8229600" cy="3240405"/>
          </a:xfrm>
        </p:spPr>
      </p:pic>
      <p:sp>
        <p:nvSpPr>
          <p:cNvPr id="5" name="TextBox 4"/>
          <p:cNvSpPr txBox="1"/>
          <p:nvPr/>
        </p:nvSpPr>
        <p:spPr>
          <a:xfrm>
            <a:off x="2057400" y="4767590"/>
            <a:ext cx="4648200" cy="523220"/>
          </a:xfrm>
          <a:prstGeom prst="rect">
            <a:avLst/>
          </a:prstGeom>
          <a:noFill/>
        </p:spPr>
        <p:txBody>
          <a:bodyPr wrap="square" rtlCol="0">
            <a:spAutoFit/>
          </a:bodyPr>
          <a:lstStyle/>
          <a:p>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vuông</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đúng</a:t>
            </a:r>
            <a:endPar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700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429001"/>
            <a:ext cx="7924800" cy="1371599"/>
          </a:xfrm>
          <a:solidFill>
            <a:schemeClr val="bg1"/>
          </a:solidFill>
        </p:spPr>
        <p:txBody>
          <a:bodyPr/>
          <a:lstStyle/>
          <a:p>
            <a:pPr marL="0" indent="0">
              <a:buNone/>
            </a:pP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giúp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dùng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762000"/>
            <a:ext cx="7924800" cy="2400657"/>
          </a:xfrm>
          <a:prstGeom prst="rect">
            <a:avLst/>
          </a:prstGeom>
          <a:solidFill>
            <a:schemeClr val="bg1"/>
          </a:solid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HĐ3: </a:t>
            </a:r>
            <a:r>
              <a:rPr lang="en-US" sz="3000" dirty="0" err="1">
                <a:latin typeface="Times New Roman" pitchFamily="18" charset="0"/>
                <a:cs typeface="Times New Roman" pitchFamily="18" charset="0"/>
              </a:rPr>
              <a:t>Hoà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HS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tập</a:t>
            </a:r>
            <a:r>
              <a:rPr lang="en-US" sz="3000" dirty="0">
                <a:latin typeface="Times New Roman" pitchFamily="18" charset="0"/>
                <a:cs typeface="Times New Roman" pitchFamily="18" charset="0"/>
              </a:rPr>
              <a:t>.</a:t>
            </a:r>
          </a:p>
          <a:p>
            <a:pPr algn="just"/>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giúp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8218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1354</Words>
  <Application>Microsoft Office PowerPoint</Application>
  <PresentationFormat>On-screen Show (4:3)</PresentationFormat>
  <Paragraphs>112</Paragraphs>
  <Slides>22</Slides>
  <Notes>1</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BÀI 38. DỮ LIỆU VÀ THU THẬP DỮ LIỆU</vt:lpstr>
      <vt:lpstr>PowerPoint Presentation</vt:lpstr>
      <vt:lpstr>1) DỮ LIỆU THỐNG KÊ</vt:lpstr>
      <vt:lpstr>Nhóm 1: Nhiệt độ cao nhất trong các ngày từ 11-14-2019 đến 20-4-2019 là : 34 , 29 , 28, 31 , 26 , 28 , 26 , 29 , 31 , 28</vt:lpstr>
      <vt:lpstr>Các thông tin thu được ở trên như nhiệt độ thấp nhất, nhiệt độ cao nhất, ngày không mưa,…được gọi là dữ liệu. Trong các dữ liệu ấy có dữ liệu là số ( số liệu ), có dữ liệu không phải là số.</vt:lpstr>
      <vt:lpstr>Ví dụ 1: An cùng bạn liệt kê một số loài thực vật để làm bài tập môn Khoa học tự nhiên, được dãy dữ liệu sau: Dương sỉ, thông, dừa, rêu, đậu, bưởi, vi khuẩn a) Dữ liệu trên có phải là số liệu hay không ? b) Em hãy chỉ ra dữ liệu không hợp lý ( nếu có ) trong dãy lữ liệu trên.</vt:lpstr>
      <vt:lpstr>Luyện tập 1</vt:lpstr>
      <vt:lpstr>TRANH LUẬN</vt:lpstr>
      <vt:lpstr>PowerPoint Presentation</vt:lpstr>
      <vt:lpstr>PowerPoint Presentation</vt:lpstr>
      <vt:lpstr>PowerPoint Presentation</vt:lpstr>
      <vt:lpstr>PowerPoint Presentation</vt:lpstr>
      <vt:lpstr>Dựa vào bảng Hoa điểm tốt tháng 3 hãy lập bảng số liệu điểm 8 của các bạn trong tổ Một theo mẫu sau:</vt:lpstr>
      <vt:lpstr>TRANH LUẬN</vt:lpstr>
      <vt:lpstr>PowerPoint Presentation</vt:lpstr>
      <vt:lpstr>PowerPoint Presentation</vt:lpstr>
      <vt:lpstr>PowerPoint Presentation</vt:lpstr>
      <vt:lpstr>PowerPoint Presentation</vt:lpstr>
      <vt:lpstr>PowerPoint Presentation</vt:lpstr>
      <vt:lpstr>PowerPoint Presentation</vt:lpstr>
      <vt:lpstr>Giao nhiệm vụ:</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38. DỮ LIỆU VÀ THU THẬP DỮ LIỆU</dc:title>
  <dc:creator>Admin</dc:creator>
  <cp:lastModifiedBy>Administrator</cp:lastModifiedBy>
  <cp:revision>29</cp:revision>
  <dcterms:created xsi:type="dcterms:W3CDTF">2021-07-12T13:59:57Z</dcterms:created>
  <dcterms:modified xsi:type="dcterms:W3CDTF">2025-04-07T04:07:28Z</dcterms:modified>
</cp:coreProperties>
</file>