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  <p:sldMasterId id="2147483670" r:id="rId3"/>
  </p:sldMasterIdLst>
  <p:notesMasterIdLst>
    <p:notesMasterId r:id="rId20"/>
  </p:notesMasterIdLst>
  <p:sldIdLst>
    <p:sldId id="297" r:id="rId4"/>
    <p:sldId id="256" r:id="rId5"/>
    <p:sldId id="257" r:id="rId6"/>
    <p:sldId id="258" r:id="rId7"/>
    <p:sldId id="298" r:id="rId8"/>
    <p:sldId id="300" r:id="rId9"/>
    <p:sldId id="301" r:id="rId10"/>
    <p:sldId id="261" r:id="rId11"/>
    <p:sldId id="304" r:id="rId12"/>
    <p:sldId id="305" r:id="rId13"/>
    <p:sldId id="306" r:id="rId14"/>
    <p:sldId id="307" r:id="rId15"/>
    <p:sldId id="292" r:id="rId16"/>
    <p:sldId id="293" r:id="rId17"/>
    <p:sldId id="296" r:id="rId18"/>
    <p:sldId id="308" r:id="rId19"/>
  </p:sldIdLst>
  <p:sldSz cx="9144000" cy="5143500" type="screen16x9"/>
  <p:notesSz cx="6858000" cy="9144000"/>
  <p:embeddedFontLst>
    <p:embeddedFont>
      <p:font typeface="Arvo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Roboto Condensed" panose="02000000000000000000" pitchFamily="2" charset="0"/>
      <p:regular r:id="rId30"/>
      <p:bold r:id="rId31"/>
      <p:italic r:id="rId32"/>
      <p:boldItalic r:id="rId33"/>
    </p:embeddedFont>
    <p:embeddedFont>
      <p:font typeface="Roboto Condensed Light" panose="02000000000000000000" pitchFamily="2" charset="0"/>
      <p:regular r:id="rId34"/>
      <p:bold r:id="rId35"/>
      <p:italic r:id="rId36"/>
      <p:boldItalic r:id="rId37"/>
    </p:embeddedFont>
    <p:embeddedFont>
      <p:font typeface="Tw Cen MT" panose="020B0602020104020603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12B"/>
    <a:srgbClr val="7CBF33"/>
    <a:srgbClr val="FBF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D40F7-F1BE-46A1-BFD0-875512BF32A4}" v="395" dt="2021-08-03T03:50:07.043"/>
  </p1510:revLst>
</p1510:revInfo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microsoft.com/office/2016/11/relationships/changesInfo" Target="changesInfos/changesInfo1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ồng Nhung Nguyễn" userId="6a381378437eae27" providerId="LiveId" clId="{176D40F7-F1BE-46A1-BFD0-875512BF32A4}"/>
    <pc:docChg chg="undo custSel addSld modSld">
      <pc:chgData name="Hồng Nhung Nguyễn" userId="6a381378437eae27" providerId="LiveId" clId="{176D40F7-F1BE-46A1-BFD0-875512BF32A4}" dt="2021-08-03T03:50:03.117" v="964"/>
      <pc:docMkLst>
        <pc:docMk/>
      </pc:docMkLst>
      <pc:sldChg chg="modSp mod">
        <pc:chgData name="Hồng Nhung Nguyễn" userId="6a381378437eae27" providerId="LiveId" clId="{176D40F7-F1BE-46A1-BFD0-875512BF32A4}" dt="2021-08-03T03:11:52.549" v="51" actId="20577"/>
        <pc:sldMkLst>
          <pc:docMk/>
          <pc:sldMk cId="0" sldId="256"/>
        </pc:sldMkLst>
        <pc:spChg chg="mod">
          <ac:chgData name="Hồng Nhung Nguyễn" userId="6a381378437eae27" providerId="LiveId" clId="{176D40F7-F1BE-46A1-BFD0-875512BF32A4}" dt="2021-08-03T03:11:52.549" v="51" actId="20577"/>
          <ac:spMkLst>
            <pc:docMk/>
            <pc:sldMk cId="0" sldId="256"/>
            <ac:spMk id="184" creationId="{00000000-0000-0000-0000-000000000000}"/>
          </ac:spMkLst>
        </pc:spChg>
      </pc:sldChg>
      <pc:sldChg chg="addSp delSp modSp mod">
        <pc:chgData name="Hồng Nhung Nguyễn" userId="6a381378437eae27" providerId="LiveId" clId="{176D40F7-F1BE-46A1-BFD0-875512BF32A4}" dt="2021-08-03T03:14:51.135" v="207" actId="14100"/>
        <pc:sldMkLst>
          <pc:docMk/>
          <pc:sldMk cId="0" sldId="259"/>
        </pc:sldMkLst>
        <pc:spChg chg="add del mod">
          <ac:chgData name="Hồng Nhung Nguyễn" userId="6a381378437eae27" providerId="LiveId" clId="{176D40F7-F1BE-46A1-BFD0-875512BF32A4}" dt="2021-08-03T03:13:42.092" v="157" actId="478"/>
          <ac:spMkLst>
            <pc:docMk/>
            <pc:sldMk cId="0" sldId="259"/>
            <ac:spMk id="3" creationId="{B18F6188-E248-4A7A-9BF2-4543682CF82B}"/>
          </ac:spMkLst>
        </pc:spChg>
        <pc:spChg chg="mod">
          <ac:chgData name="Hồng Nhung Nguyễn" userId="6a381378437eae27" providerId="LiveId" clId="{176D40F7-F1BE-46A1-BFD0-875512BF32A4}" dt="2021-08-03T03:14:51.135" v="207" actId="14100"/>
          <ac:spMkLst>
            <pc:docMk/>
            <pc:sldMk cId="0" sldId="259"/>
            <ac:spMk id="221" creationId="{00000000-0000-0000-0000-000000000000}"/>
          </ac:spMkLst>
        </pc:spChg>
        <pc:spChg chg="del">
          <ac:chgData name="Hồng Nhung Nguyễn" userId="6a381378437eae27" providerId="LiveId" clId="{176D40F7-F1BE-46A1-BFD0-875512BF32A4}" dt="2021-08-03T03:13:35.635" v="156" actId="478"/>
          <ac:spMkLst>
            <pc:docMk/>
            <pc:sldMk cId="0" sldId="259"/>
            <ac:spMk id="222" creationId="{00000000-0000-0000-0000-000000000000}"/>
          </ac:spMkLst>
        </pc:spChg>
      </pc:sldChg>
      <pc:sldChg chg="modSp mod">
        <pc:chgData name="Hồng Nhung Nguyễn" userId="6a381378437eae27" providerId="LiveId" clId="{176D40F7-F1BE-46A1-BFD0-875512BF32A4}" dt="2021-08-03T03:49:50.680" v="963" actId="20577"/>
        <pc:sldMkLst>
          <pc:docMk/>
          <pc:sldMk cId="0" sldId="261"/>
        </pc:sldMkLst>
        <pc:spChg chg="mod">
          <ac:chgData name="Hồng Nhung Nguyễn" userId="6a381378437eae27" providerId="LiveId" clId="{176D40F7-F1BE-46A1-BFD0-875512BF32A4}" dt="2021-08-03T03:16:58.318" v="275" actId="20577"/>
          <ac:spMkLst>
            <pc:docMk/>
            <pc:sldMk cId="0" sldId="261"/>
            <ac:spMk id="236" creationId="{00000000-0000-0000-0000-000000000000}"/>
          </ac:spMkLst>
        </pc:spChg>
        <pc:spChg chg="mod">
          <ac:chgData name="Hồng Nhung Nguyễn" userId="6a381378437eae27" providerId="LiveId" clId="{176D40F7-F1BE-46A1-BFD0-875512BF32A4}" dt="2021-08-03T03:49:50.680" v="963" actId="20577"/>
          <ac:spMkLst>
            <pc:docMk/>
            <pc:sldMk cId="0" sldId="261"/>
            <ac:spMk id="237" creationId="{00000000-0000-0000-0000-000000000000}"/>
          </ac:spMkLst>
        </pc:spChg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3"/>
        </pc:sldMkLst>
      </pc:sldChg>
      <pc:sldChg chg="modSp add mod">
        <pc:chgData name="Hồng Nhung Nguyễn" userId="6a381378437eae27" providerId="LiveId" clId="{176D40F7-F1BE-46A1-BFD0-875512BF32A4}" dt="2021-08-03T03:50:03.117" v="964"/>
        <pc:sldMkLst>
          <pc:docMk/>
          <pc:sldMk cId="1422980238" sldId="295"/>
        </pc:sldMkLst>
        <pc:spChg chg="mod">
          <ac:chgData name="Hồng Nhung Nguyễn" userId="6a381378437eae27" providerId="LiveId" clId="{176D40F7-F1BE-46A1-BFD0-875512BF32A4}" dt="2021-08-03T03:50:03.117" v="964"/>
          <ac:spMkLst>
            <pc:docMk/>
            <pc:sldMk cId="1422980238" sldId="295"/>
            <ac:spMk id="237" creationId="{00000000-0000-0000-0000-000000000000}"/>
          </ac:spMkLst>
        </pc:spChg>
      </pc:sldChg>
      <pc:sldChg chg="add">
        <pc:chgData name="Hồng Nhung Nguyễn" userId="6a381378437eae27" providerId="LiveId" clId="{176D40F7-F1BE-46A1-BFD0-875512BF32A4}" dt="2021-08-03T03:46:14.923" v="958"/>
        <pc:sldMkLst>
          <pc:docMk/>
          <pc:sldMk cId="1420130898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03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7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9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20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36526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1"/>
            <a:ext cx="1504157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40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55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32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41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68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06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5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36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06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57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2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71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42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2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36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7049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7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11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6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53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5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1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3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8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3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4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9404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tailieugiaovien.edu.vn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4" name="Picture 3" descr="Hướng dẫn cách cặp nhiệt độ cho trẻ và trẻ sơ sinh bằng nhiệt kế điện tử, thủy  ngân đúng cách các bậc cha mẹ nên biế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" t="8372" r="13230" b="7907"/>
          <a:stretch/>
        </p:blipFill>
        <p:spPr bwMode="auto">
          <a:xfrm>
            <a:off x="5398708" y="1653513"/>
            <a:ext cx="3676650" cy="1312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ong ty Cong Nghe Tin hoc Nha truong | CDROM | Toán 6 - Chương I - ĐOẠN  THẲNG - Bài 7. Độ dài đoạn thẳ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8001" r="8578" b="24000"/>
          <a:stretch/>
        </p:blipFill>
        <p:spPr bwMode="auto">
          <a:xfrm>
            <a:off x="2807393" y="3388007"/>
            <a:ext cx="3400425" cy="1133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73571" y="434047"/>
            <a:ext cx="7608059" cy="10391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Quan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ảnh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chúng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gì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giống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dãy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5331" y="2877361"/>
            <a:ext cx="4583306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nl-NL" sz="2000" b="1" dirty="0">
                <a:latin typeface="+mn-lt"/>
                <a:ea typeface="Calibri" panose="020F0502020204030204" pitchFamily="34" charset="0"/>
              </a:rPr>
              <a:t>Mọi người xếp thành 1 hàng mua vé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97751" y="2884039"/>
            <a:ext cx="247856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nl-NL" sz="2000" b="1" dirty="0">
                <a:latin typeface="+mn-lt"/>
                <a:ea typeface="Calibri" panose="020F0502020204030204" pitchFamily="34" charset="0"/>
              </a:rPr>
              <a:t>Nhiệt kế thủy ngân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4561" y="4492803"/>
            <a:ext cx="1366080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nl-NL" sz="2000" b="1" dirty="0">
                <a:latin typeface="+mn-lt"/>
                <a:ea typeface="Calibri" panose="020F0502020204030204" pitchFamily="34" charset="0"/>
              </a:rPr>
              <a:t>Thước kẻ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66" y="1589908"/>
            <a:ext cx="3190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128788" y="1290040"/>
            <a:ext cx="897661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0070C0"/>
                </a:solidFill>
              </a:rPr>
              <a:t>Bài</a:t>
            </a:r>
            <a:r>
              <a:rPr lang="en-US" sz="2000" b="1" dirty="0">
                <a:solidFill>
                  <a:srgbClr val="0070C0"/>
                </a:solidFill>
              </a:rPr>
              <a:t> 1.13</a:t>
            </a:r>
            <a:r>
              <a:rPr lang="en-US" sz="2000" dirty="0"/>
              <a:t>.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thêm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liền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liền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3 532 </a:t>
            </a:r>
            <a:r>
              <a:rPr lang="en-US" sz="2000" dirty="0" err="1"/>
              <a:t>và</a:t>
            </a:r>
            <a:r>
              <a:rPr lang="en-US" sz="2000" dirty="0"/>
              <a:t> 3 529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sáu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sắp</a:t>
            </a:r>
            <a:r>
              <a:rPr lang="en-US" sz="2000" dirty="0"/>
              <a:t> </a:t>
            </a:r>
            <a:r>
              <a:rPr lang="en-US" sz="2000" dirty="0" err="1"/>
              <a:t>xếp</a:t>
            </a:r>
            <a:r>
              <a:rPr lang="en-US" sz="2000" dirty="0"/>
              <a:t> </a:t>
            </a:r>
            <a:r>
              <a:rPr lang="en-US" sz="2000" dirty="0" err="1"/>
              <a:t>sáu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i="1" dirty="0" err="1"/>
              <a:t>từ</a:t>
            </a:r>
            <a:r>
              <a:rPr lang="en-US" sz="2000" i="1" dirty="0"/>
              <a:t> </a:t>
            </a:r>
            <a:r>
              <a:rPr lang="en-US" sz="2000" i="1" dirty="0" err="1"/>
              <a:t>bé</a:t>
            </a:r>
            <a:r>
              <a:rPr lang="en-US" sz="2000" i="1" dirty="0"/>
              <a:t> </a:t>
            </a:r>
            <a:r>
              <a:rPr lang="en-US" sz="2000" i="1" dirty="0" err="1"/>
              <a:t>đến</a:t>
            </a:r>
            <a:r>
              <a:rPr lang="en-US" sz="2000" i="1" dirty="0"/>
              <a:t> </a:t>
            </a:r>
            <a:r>
              <a:rPr lang="en-US" sz="2000" i="1" dirty="0" err="1"/>
              <a:t>lớn</a:t>
            </a:r>
            <a:r>
              <a:rPr lang="en-US" sz="2000" i="1" dirty="0"/>
              <a:t>.</a:t>
            </a:r>
            <a:endParaRPr lang="vi-VN" sz="2000" i="1" dirty="0"/>
          </a:p>
        </p:txBody>
      </p:sp>
      <p:grpSp>
        <p:nvGrpSpPr>
          <p:cNvPr id="7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8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32772" y="484796"/>
            <a:ext cx="43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</a:rPr>
              <a:t>LUYỆN TẬP</a:t>
            </a:r>
            <a:endParaRPr lang="vi-VN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361446"/>
            <a:ext cx="2565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/>
              <a:t>Trả</a:t>
            </a:r>
            <a:r>
              <a:rPr lang="en-US" sz="2000" b="1" i="1" u="sng" dirty="0"/>
              <a:t> </a:t>
            </a:r>
            <a:r>
              <a:rPr lang="en-US" sz="2000" b="1" i="1" u="sng" dirty="0" err="1"/>
              <a:t>lời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827804"/>
              </p:ext>
            </p:extLst>
          </p:nvPr>
        </p:nvGraphicFramePr>
        <p:xfrm>
          <a:off x="1019578" y="2761556"/>
          <a:ext cx="6080760" cy="1371600"/>
        </p:xfrm>
        <a:graphic>
          <a:graphicData uri="http://schemas.openxmlformats.org/drawingml/2006/table">
            <a:tbl>
              <a:tblPr firstRow="1" firstCol="1" bandRow="1">
                <a:tableStyleId>{E27665BA-8202-44FC-AD62-C9F0E3EA811A}</a:tableStyleId>
              </a:tblPr>
              <a:tblGrid>
                <a:gridCol w="2026920">
                  <a:extLst>
                    <a:ext uri="{9D8B030D-6E8A-4147-A177-3AD203B41FA5}">
                      <a16:colId xmlns:a16="http://schemas.microsoft.com/office/drawing/2014/main" val="3999674408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3092070039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5814884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3 532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3 529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6377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Số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liền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trước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3 531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3 528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5086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Số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liền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sau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3 533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3 530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4367571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35876" y="4184773"/>
            <a:ext cx="586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i="1" dirty="0" err="1"/>
              <a:t>từ</a:t>
            </a:r>
            <a:r>
              <a:rPr lang="en-US" sz="2000" i="1" dirty="0"/>
              <a:t> </a:t>
            </a:r>
            <a:r>
              <a:rPr lang="en-US" sz="2000" i="1" dirty="0" err="1"/>
              <a:t>bé</a:t>
            </a:r>
            <a:r>
              <a:rPr lang="en-US" sz="2000" i="1" dirty="0"/>
              <a:t> </a:t>
            </a:r>
            <a:r>
              <a:rPr lang="en-US" sz="2000" i="1" dirty="0" err="1"/>
              <a:t>đến</a:t>
            </a:r>
            <a:r>
              <a:rPr lang="en-US" sz="2000" i="1" dirty="0"/>
              <a:t> </a:t>
            </a:r>
            <a:r>
              <a:rPr lang="en-US" sz="2000" i="1" dirty="0" err="1"/>
              <a:t>lớn</a:t>
            </a:r>
            <a:r>
              <a:rPr lang="en-US" sz="2000" i="1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  <a:endParaRPr lang="vi-VN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232772" y="4636500"/>
            <a:ext cx="586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3 528, 3 529, 3 530, 3 531, 3 532, 3 533.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261276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8788" y="1290040"/>
                <a:ext cx="897661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Bài 1.15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Liệt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kê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</a:t>
                </a:r>
                <a:r>
                  <a:rPr lang="en-US" sz="2000"/>
                  <a:t>) </a:t>
                </a:r>
                <a:r>
                  <a:rPr lang="en-US" sz="2000" b="1"/>
                  <a:t>M</a:t>
                </a:r>
                <a:r>
                  <a:rPr lang="en-US" sz="2000"/>
                  <a:t> = {x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| 10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/>
                  <a:t> x &lt; 15}.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</a:t>
                </a:r>
                <a:r>
                  <a:rPr lang="en-US" sz="2000"/>
                  <a:t>) </a:t>
                </a:r>
                <a:r>
                  <a:rPr lang="en-US" sz="2000" b="1"/>
                  <a:t>K</a:t>
                </a:r>
                <a:r>
                  <a:rPr lang="en-US" sz="2000"/>
                  <a:t> = {x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baseline="30000" dirty="0"/>
                  <a:t>*</a:t>
                </a:r>
                <a:r>
                  <a:rPr lang="en-US" sz="2000" dirty="0"/>
                  <a:t>| x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/>
                  <a:t>}.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c) </a:t>
                </a:r>
                <a:r>
                  <a:rPr lang="en-US" sz="2000" b="1" dirty="0"/>
                  <a:t>L = </a:t>
                </a:r>
                <a:r>
                  <a:rPr lang="en-US" sz="2000" dirty="0"/>
                  <a:t>{x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| x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/>
                  <a:t> 3}.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88" y="1290040"/>
                <a:ext cx="8976612" cy="1938992"/>
              </a:xfrm>
              <a:prstGeom prst="rect">
                <a:avLst/>
              </a:prstGeom>
              <a:blipFill>
                <a:blip r:embed="rId2"/>
                <a:stretch>
                  <a:fillRect l="-67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8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32772" y="484796"/>
            <a:ext cx="43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</a:rPr>
              <a:t>LUYỆN TẬP</a:t>
            </a:r>
            <a:endParaRPr lang="vi-VN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8788" y="3226179"/>
            <a:ext cx="2565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/>
              <a:t>Trả</a:t>
            </a:r>
            <a:r>
              <a:rPr lang="en-US" sz="2000" b="1" i="1" u="sng" dirty="0"/>
              <a:t> </a:t>
            </a:r>
            <a:r>
              <a:rPr lang="en-US" sz="2000" b="1" i="1" u="sng" dirty="0" err="1"/>
              <a:t>lời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460655" y="3680438"/>
            <a:ext cx="586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a) M </a:t>
            </a:r>
            <a:r>
              <a:rPr lang="fr-FR" sz="2000"/>
              <a:t>= {10; 11; 12; 13; </a:t>
            </a:r>
            <a:r>
              <a:rPr lang="fr-FR" sz="2000" dirty="0"/>
              <a:t>14}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67112" y="4124600"/>
            <a:ext cx="586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b) K </a:t>
            </a:r>
            <a:r>
              <a:rPr lang="fr-FR" sz="2000"/>
              <a:t>= {1; 2; </a:t>
            </a:r>
            <a:r>
              <a:rPr lang="fr-FR" sz="2000" dirty="0"/>
              <a:t>3}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112" y="4578859"/>
            <a:ext cx="586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c) L </a:t>
            </a:r>
            <a:r>
              <a:rPr lang="fr-FR" sz="2000"/>
              <a:t>= {0; 1; 2; </a:t>
            </a:r>
            <a:r>
              <a:rPr lang="fr-FR" sz="2000" dirty="0"/>
              <a:t>3}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3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8" grpId="0"/>
      <p:bldP spid="29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0" y="1137355"/>
            <a:ext cx="89766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0070C0"/>
                </a:solidFill>
              </a:rPr>
              <a:t>Bài</a:t>
            </a:r>
            <a:r>
              <a:rPr lang="en-US" sz="1800" b="1" dirty="0">
                <a:solidFill>
                  <a:srgbClr val="0070C0"/>
                </a:solidFill>
              </a:rPr>
              <a:t> 1.16</a:t>
            </a:r>
            <a:r>
              <a:rPr lang="en-US" sz="1800" dirty="0"/>
              <a:t>. Ba </a:t>
            </a:r>
            <a:r>
              <a:rPr lang="en-US" sz="1800" dirty="0" err="1"/>
              <a:t>bạn</a:t>
            </a:r>
            <a:r>
              <a:rPr lang="en-US" sz="1800" dirty="0"/>
              <a:t> An, </a:t>
            </a:r>
            <a:r>
              <a:rPr lang="en-US" sz="1800" dirty="0" err="1"/>
              <a:t>Bắc</a:t>
            </a:r>
            <a:r>
              <a:rPr lang="en-US" sz="1800" dirty="0"/>
              <a:t>, </a:t>
            </a:r>
            <a:r>
              <a:rPr lang="en-US" sz="1800" dirty="0" err="1"/>
              <a:t>Cường</a:t>
            </a:r>
            <a:r>
              <a:rPr lang="en-US" sz="1800" dirty="0"/>
              <a:t> </a:t>
            </a:r>
            <a:r>
              <a:rPr lang="en-US" sz="1800" dirty="0" err="1"/>
              <a:t>dựng</a:t>
            </a:r>
            <a:r>
              <a:rPr lang="en-US" sz="1800" dirty="0"/>
              <a:t> </a:t>
            </a:r>
            <a:r>
              <a:rPr lang="en-US" sz="1800" dirty="0" err="1"/>
              <a:t>cố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cây</a:t>
            </a:r>
            <a:r>
              <a:rPr lang="en-US" sz="1800" dirty="0"/>
              <a:t> </a:t>
            </a:r>
            <a:r>
              <a:rPr lang="en-US" sz="1800" dirty="0" err="1"/>
              <a:t>sào</a:t>
            </a:r>
            <a:r>
              <a:rPr lang="en-US" sz="1800" dirty="0"/>
              <a:t> </a:t>
            </a:r>
            <a:r>
              <a:rPr lang="en-US" sz="1800" dirty="0" err="1"/>
              <a:t>thẳng</a:t>
            </a:r>
            <a:r>
              <a:rPr lang="en-US" sz="1800" dirty="0"/>
              <a:t> </a:t>
            </a:r>
            <a:r>
              <a:rPr lang="en-US" sz="1800" dirty="0" err="1"/>
              <a:t>đứng</a:t>
            </a:r>
            <a:r>
              <a:rPr lang="en-US" sz="1800" dirty="0"/>
              <a:t> </a:t>
            </a:r>
            <a:r>
              <a:rPr lang="en-US" sz="1800" dirty="0" err="1"/>
              <a:t>rồi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dấu</a:t>
            </a:r>
            <a:r>
              <a:rPr lang="en-US" sz="1800" dirty="0"/>
              <a:t> </a:t>
            </a:r>
            <a:r>
              <a:rPr lang="en-US" sz="1800" dirty="0" err="1"/>
              <a:t>chiều</a:t>
            </a:r>
            <a:r>
              <a:rPr lang="en-US" sz="1800" dirty="0"/>
              <a:t> </a:t>
            </a:r>
            <a:r>
              <a:rPr lang="en-US" sz="1800" dirty="0" err="1"/>
              <a:t>cao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bạn</a:t>
            </a:r>
            <a:r>
              <a:rPr lang="en-US" sz="1800" dirty="0"/>
              <a:t> </a:t>
            </a:r>
            <a:r>
              <a:rPr lang="en-US" sz="1800" dirty="0" err="1"/>
              <a:t>lên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 </a:t>
            </a:r>
            <a:r>
              <a:rPr lang="en-US" sz="1800" dirty="0" err="1"/>
              <a:t>bởi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điểm</a:t>
            </a:r>
            <a:r>
              <a:rPr lang="en-US" sz="1800" dirty="0"/>
              <a:t>. </a:t>
            </a:r>
            <a:r>
              <a:rPr lang="en-US" sz="1800" dirty="0" err="1"/>
              <a:t>Cường</a:t>
            </a:r>
            <a:r>
              <a:rPr lang="en-US" sz="1800" dirty="0"/>
              <a:t> </a:t>
            </a:r>
            <a:r>
              <a:rPr lang="en-US" sz="1800" dirty="0" err="1"/>
              <a:t>đặt</a:t>
            </a:r>
            <a:r>
              <a:rPr lang="en-US" sz="1800" dirty="0"/>
              <a:t> </a:t>
            </a:r>
            <a:r>
              <a:rPr lang="en-US" sz="1800" dirty="0" err="1"/>
              <a:t>tên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điểm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thứ</a:t>
            </a:r>
            <a:r>
              <a:rPr lang="en-US" sz="1800" dirty="0"/>
              <a:t> </a:t>
            </a:r>
            <a:r>
              <a:rPr lang="en-US" sz="1800" dirty="0" err="1"/>
              <a:t>tự</a:t>
            </a:r>
            <a:r>
              <a:rPr lang="en-US" sz="1800" dirty="0"/>
              <a:t> </a:t>
            </a:r>
            <a:r>
              <a:rPr lang="en-US" sz="1800" dirty="0" err="1"/>
              <a:t>từ</a:t>
            </a:r>
            <a:r>
              <a:rPr lang="en-US" sz="1800" dirty="0"/>
              <a:t> </a:t>
            </a:r>
            <a:r>
              <a:rPr lang="en-US" sz="1800" dirty="0" err="1"/>
              <a:t>dưới</a:t>
            </a:r>
            <a:r>
              <a:rPr lang="en-US" sz="1800" dirty="0"/>
              <a:t> </a:t>
            </a:r>
            <a:r>
              <a:rPr lang="en-US" sz="1800" dirty="0" err="1"/>
              <a:t>lên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A, B, C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thích</a:t>
            </a:r>
            <a:r>
              <a:rPr lang="en-US" sz="1800" dirty="0"/>
              <a:t> </a:t>
            </a:r>
            <a:r>
              <a:rPr lang="en-US" sz="1800" dirty="0" err="1"/>
              <a:t>rằng</a:t>
            </a:r>
            <a:r>
              <a:rPr lang="en-US" sz="1800" dirty="0"/>
              <a:t> </a:t>
            </a:r>
            <a:r>
              <a:rPr lang="en-US" sz="1800" dirty="0" err="1"/>
              <a:t>điểm</a:t>
            </a:r>
            <a:r>
              <a:rPr lang="en-US" sz="1800" dirty="0"/>
              <a:t> A </a:t>
            </a: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chiều</a:t>
            </a:r>
            <a:r>
              <a:rPr lang="en-US" sz="1800" dirty="0"/>
              <a:t> </a:t>
            </a:r>
            <a:r>
              <a:rPr lang="en-US" sz="1800" dirty="0" err="1"/>
              <a:t>cao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bạn</a:t>
            </a:r>
            <a:r>
              <a:rPr lang="en-US" sz="1800" dirty="0"/>
              <a:t> An, B </a:t>
            </a: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chiều</a:t>
            </a:r>
            <a:r>
              <a:rPr lang="en-US" sz="1800" dirty="0"/>
              <a:t> </a:t>
            </a:r>
            <a:r>
              <a:rPr lang="en-US" sz="1800" dirty="0" err="1"/>
              <a:t>cao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Bắc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C </a:t>
            </a: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chiều</a:t>
            </a:r>
            <a:r>
              <a:rPr lang="en-US" sz="1800" dirty="0"/>
              <a:t> </a:t>
            </a:r>
            <a:r>
              <a:rPr lang="en-US" sz="1800" dirty="0" err="1"/>
              <a:t>cao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Cường</a:t>
            </a:r>
            <a:r>
              <a:rPr lang="en-US" sz="1800" dirty="0"/>
              <a:t>. </a:t>
            </a:r>
            <a:r>
              <a:rPr lang="en-US" sz="1800" dirty="0" err="1"/>
              <a:t>Biết</a:t>
            </a:r>
            <a:r>
              <a:rPr lang="en-US" sz="1800" dirty="0"/>
              <a:t> </a:t>
            </a:r>
            <a:r>
              <a:rPr lang="en-US" sz="1800" dirty="0" err="1"/>
              <a:t>rằng</a:t>
            </a:r>
            <a:r>
              <a:rPr lang="en-US" sz="1800" dirty="0"/>
              <a:t> </a:t>
            </a:r>
            <a:r>
              <a:rPr lang="en-US" sz="1800" dirty="0" err="1"/>
              <a:t>bạn</a:t>
            </a:r>
            <a:r>
              <a:rPr lang="en-US" sz="1800" dirty="0"/>
              <a:t> An </a:t>
            </a:r>
            <a:r>
              <a:rPr lang="en-US" sz="1800" dirty="0" err="1"/>
              <a:t>cao</a:t>
            </a:r>
            <a:r>
              <a:rPr lang="en-US" sz="1800" dirty="0"/>
              <a:t> 150cm, </a:t>
            </a:r>
            <a:r>
              <a:rPr lang="en-US" sz="1800" dirty="0" err="1"/>
              <a:t>bạn</a:t>
            </a:r>
            <a:r>
              <a:rPr lang="en-US" sz="1800" dirty="0"/>
              <a:t> </a:t>
            </a:r>
            <a:r>
              <a:rPr lang="en-US" sz="1800" dirty="0" err="1"/>
              <a:t>Bắc</a:t>
            </a:r>
            <a:r>
              <a:rPr lang="en-US" sz="1800" dirty="0"/>
              <a:t> </a:t>
            </a:r>
            <a:r>
              <a:rPr lang="en-US" sz="1800" err="1"/>
              <a:t>cao</a:t>
            </a:r>
            <a:r>
              <a:rPr lang="en-US" sz="1800"/>
              <a:t> 153 cm, bạn Cường cao 148 cm. </a:t>
            </a:r>
            <a:r>
              <a:rPr lang="en-US" sz="1800" dirty="0"/>
              <a:t>Theo </a:t>
            </a:r>
            <a:r>
              <a:rPr lang="en-US" sz="1800" dirty="0" err="1"/>
              <a:t>em</a:t>
            </a:r>
            <a:r>
              <a:rPr lang="en-US" sz="1800" dirty="0"/>
              <a:t>, </a:t>
            </a:r>
            <a:r>
              <a:rPr lang="en-US" sz="1800" dirty="0" err="1"/>
              <a:t>Cường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thích</a:t>
            </a:r>
            <a:r>
              <a:rPr lang="en-US" sz="1800" dirty="0"/>
              <a:t> </a:t>
            </a:r>
            <a:r>
              <a:rPr lang="en-US" sz="1800" dirty="0" err="1"/>
              <a:t>như</a:t>
            </a:r>
            <a:r>
              <a:rPr lang="en-US" sz="1800" dirty="0"/>
              <a:t> </a:t>
            </a:r>
            <a:r>
              <a:rPr lang="en-US" sz="1800" dirty="0" err="1"/>
              <a:t>thế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đúng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? </a:t>
            </a:r>
            <a:r>
              <a:rPr lang="en-US" sz="1800" dirty="0" err="1"/>
              <a:t>Nếu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thì</a:t>
            </a:r>
            <a:r>
              <a:rPr lang="en-US" sz="1800" dirty="0"/>
              <a:t> </a:t>
            </a:r>
            <a:r>
              <a:rPr lang="en-US" sz="1800" dirty="0" err="1"/>
              <a:t>phải</a:t>
            </a:r>
            <a:r>
              <a:rPr lang="en-US" sz="1800" dirty="0"/>
              <a:t> </a:t>
            </a:r>
            <a:r>
              <a:rPr lang="en-US" sz="1800" dirty="0" err="1"/>
              <a:t>sửa</a:t>
            </a:r>
            <a:r>
              <a:rPr lang="en-US" sz="1800" dirty="0"/>
              <a:t> </a:t>
            </a:r>
            <a:r>
              <a:rPr lang="en-US" sz="1800" dirty="0" err="1"/>
              <a:t>như</a:t>
            </a:r>
            <a:r>
              <a:rPr lang="en-US" sz="1800" dirty="0"/>
              <a:t> </a:t>
            </a:r>
            <a:r>
              <a:rPr lang="en-US" sz="1800" dirty="0" err="1"/>
              <a:t>thế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đúng</a:t>
            </a:r>
            <a:r>
              <a:rPr lang="en-US" sz="1800" dirty="0"/>
              <a:t>?</a:t>
            </a:r>
          </a:p>
        </p:txBody>
      </p:sp>
      <p:grpSp>
        <p:nvGrpSpPr>
          <p:cNvPr id="7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8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32772" y="484796"/>
            <a:ext cx="43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</a:rPr>
              <a:t>VẬN DỤNG</a:t>
            </a:r>
            <a:endParaRPr lang="vi-VN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679451"/>
            <a:ext cx="5569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/>
              <a:t>Trả</a:t>
            </a:r>
            <a:r>
              <a:rPr lang="en-US" sz="2000" b="1" i="1" u="sng" dirty="0"/>
              <a:t> </a:t>
            </a:r>
            <a:r>
              <a:rPr lang="en-US" sz="2000" b="1" i="1" u="sng" err="1"/>
              <a:t>lời</a:t>
            </a:r>
            <a:r>
              <a:rPr lang="en-US" sz="2000" b="1" i="1" u="sng"/>
              <a:t>: </a:t>
            </a:r>
            <a:r>
              <a:rPr lang="en-US" sz="2000" b="1" i="1"/>
              <a:t>Cường giải thích chưa đúng.</a:t>
            </a:r>
            <a:endParaRPr lang="vi-VN" sz="20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68253" y="4085070"/>
            <a:ext cx="9037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800"/>
              <a:t>Có: </a:t>
            </a:r>
            <a:r>
              <a:rPr lang="fr-FR" sz="1800" dirty="0"/>
              <a:t>148 &lt; 150 &lt; 153 =&gt; </a:t>
            </a:r>
            <a:r>
              <a:rPr lang="fr-FR" sz="1800" dirty="0" err="1"/>
              <a:t>thứ</a:t>
            </a:r>
            <a:r>
              <a:rPr lang="fr-FR" sz="1800" dirty="0"/>
              <a:t> </a:t>
            </a:r>
            <a:r>
              <a:rPr lang="fr-FR" sz="1800" dirty="0" err="1"/>
              <a:t>tự</a:t>
            </a:r>
            <a:r>
              <a:rPr lang="fr-FR" sz="1800" dirty="0"/>
              <a:t> </a:t>
            </a:r>
            <a:r>
              <a:rPr lang="fr-FR" sz="1800" dirty="0" err="1"/>
              <a:t>theo</a:t>
            </a:r>
            <a:r>
              <a:rPr lang="fr-FR" sz="1800" dirty="0"/>
              <a:t> </a:t>
            </a:r>
            <a:r>
              <a:rPr lang="fr-FR" sz="1800" dirty="0" err="1"/>
              <a:t>chiều</a:t>
            </a:r>
            <a:r>
              <a:rPr lang="fr-FR" sz="1800" dirty="0"/>
              <a:t> </a:t>
            </a:r>
            <a:r>
              <a:rPr lang="fr-FR" sz="1800" dirty="0" err="1"/>
              <a:t>cao</a:t>
            </a:r>
            <a:r>
              <a:rPr lang="fr-FR" sz="1800" dirty="0"/>
              <a:t> (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thấp</a:t>
            </a:r>
            <a:r>
              <a:rPr lang="fr-FR" sz="1800" dirty="0"/>
              <a:t> </a:t>
            </a:r>
            <a:r>
              <a:rPr lang="fr-FR" sz="1800" dirty="0" err="1"/>
              <a:t>đến</a:t>
            </a:r>
            <a:r>
              <a:rPr lang="fr-FR" sz="1800" dirty="0"/>
              <a:t> </a:t>
            </a:r>
            <a:r>
              <a:rPr lang="fr-FR" sz="1800" dirty="0" err="1"/>
              <a:t>cao</a:t>
            </a:r>
            <a:r>
              <a:rPr lang="fr-FR" sz="1800" dirty="0"/>
              <a:t>) </a:t>
            </a:r>
            <a:r>
              <a:rPr lang="fr-FR" sz="1800" dirty="0" err="1"/>
              <a:t>của</a:t>
            </a:r>
            <a:r>
              <a:rPr lang="fr-FR" sz="1800" dirty="0"/>
              <a:t> </a:t>
            </a:r>
            <a:r>
              <a:rPr lang="fr-FR" sz="1800" dirty="0" err="1"/>
              <a:t>ba</a:t>
            </a:r>
            <a:r>
              <a:rPr lang="fr-FR" sz="1800" dirty="0"/>
              <a:t> </a:t>
            </a:r>
            <a:r>
              <a:rPr lang="fr-FR" sz="1800" dirty="0" err="1"/>
              <a:t>bạn</a:t>
            </a:r>
            <a:r>
              <a:rPr lang="fr-FR" sz="1800" dirty="0"/>
              <a:t> là </a:t>
            </a:r>
            <a:r>
              <a:rPr lang="fr-FR" sz="1800" dirty="0" err="1"/>
              <a:t>Cường</a:t>
            </a:r>
            <a:r>
              <a:rPr lang="fr-FR" sz="1800" dirty="0"/>
              <a:t>, An, </a:t>
            </a:r>
            <a:r>
              <a:rPr lang="fr-FR" sz="1800" dirty="0" err="1"/>
              <a:t>Bắc</a:t>
            </a:r>
            <a:r>
              <a:rPr lang="fr-FR" sz="1800" dirty="0"/>
              <a:t>.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1039196" y="4593281"/>
            <a:ext cx="586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/>
              <a:t>Vậy</a:t>
            </a:r>
            <a:r>
              <a:rPr lang="fr-FR" sz="1800" dirty="0"/>
              <a:t> </a:t>
            </a:r>
            <a:r>
              <a:rPr lang="fr-FR" sz="1800" dirty="0" err="1"/>
              <a:t>thứ</a:t>
            </a:r>
            <a:r>
              <a:rPr lang="fr-FR" sz="1800" dirty="0"/>
              <a:t> </a:t>
            </a:r>
            <a:r>
              <a:rPr lang="fr-FR" sz="1800" dirty="0" err="1"/>
              <a:t>tự</a:t>
            </a:r>
            <a:r>
              <a:rPr lang="fr-FR" sz="1800" dirty="0"/>
              <a:t> </a:t>
            </a:r>
            <a:r>
              <a:rPr lang="fr-FR" sz="1800" dirty="0" err="1"/>
              <a:t>các</a:t>
            </a:r>
            <a:r>
              <a:rPr lang="fr-FR" sz="1800" dirty="0"/>
              <a:t> </a:t>
            </a:r>
            <a:r>
              <a:rPr lang="fr-FR" sz="1800" dirty="0" err="1"/>
              <a:t>điểm</a:t>
            </a:r>
            <a:r>
              <a:rPr lang="fr-FR" sz="1800" dirty="0"/>
              <a:t>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dưới</a:t>
            </a:r>
            <a:r>
              <a:rPr lang="fr-FR" sz="1800" dirty="0"/>
              <a:t> </a:t>
            </a:r>
            <a:r>
              <a:rPr lang="fr-FR" sz="1800" dirty="0" err="1"/>
              <a:t>lên</a:t>
            </a:r>
            <a:r>
              <a:rPr lang="fr-FR" sz="1800" dirty="0"/>
              <a:t> là C, A, B.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681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184846-5912-4472-0775-958254DCCE23}"/>
              </a:ext>
            </a:extLst>
          </p:cNvPr>
          <p:cNvSpPr txBox="1"/>
          <p:nvPr/>
        </p:nvSpPr>
        <p:spPr>
          <a:xfrm>
            <a:off x="1805940" y="3297116"/>
            <a:ext cx="662178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vi-VN" sz="2100" kern="120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+mn-cs"/>
              </a:rPr>
              <a:t>https://tailieugiaovien.edu.vn/lesson/ppt-toan-6-kntt-d/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1455420" y="973016"/>
            <a:ext cx="6621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vi-VN" sz="36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Có đủ bộ word và PowerPoint đủ năm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1564822" y="2364001"/>
            <a:ext cx="4724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vi-VN" sz="21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Link tải đủ bộ: toán 6 kết nối tri thức</a:t>
            </a:r>
          </a:p>
        </p:txBody>
      </p:sp>
    </p:spTree>
    <p:extLst>
      <p:ext uri="{BB962C8B-B14F-4D97-AF65-F5344CB8AC3E}">
        <p14:creationId xmlns:p14="http://schemas.microsoft.com/office/powerpoint/2010/main" val="3792013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849026-2045-7A2E-B880-FE69FF848F1D}"/>
              </a:ext>
            </a:extLst>
          </p:cNvPr>
          <p:cNvSpPr txBox="1"/>
          <p:nvPr/>
        </p:nvSpPr>
        <p:spPr>
          <a:xfrm>
            <a:off x="419099" y="1619251"/>
            <a:ext cx="8305800" cy="2351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45">
              <a:lnSpc>
                <a:spcPct val="150000"/>
              </a:lnSpc>
              <a:buClrTx/>
              <a:tabLst>
                <a:tab pos="1486049" algn="ctr"/>
                <a:tab pos="2972097" algn="r"/>
              </a:tabLst>
              <a:defRPr/>
            </a:pPr>
            <a:r>
              <a:rPr lang="en-US" sz="2000" i="1" kern="1200">
                <a:solidFill>
                  <a:srgbClr val="FF000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Thày cô liên hệ </a:t>
            </a:r>
            <a:r>
              <a:rPr lang="en-US" sz="2000" b="1" i="1" kern="1200">
                <a:solidFill>
                  <a:srgbClr val="FF000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0969 325 896 </a:t>
            </a:r>
            <a:r>
              <a:rPr lang="en-US" sz="2000" i="1" kern="1200">
                <a:solidFill>
                  <a:srgbClr val="FF000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( có zalo ) </a:t>
            </a:r>
          </a:p>
          <a:p>
            <a:pPr algn="ctr" defTabSz="457245">
              <a:lnSpc>
                <a:spcPct val="150000"/>
              </a:lnSpc>
              <a:buClrTx/>
              <a:tabLst>
                <a:tab pos="1486049" algn="ctr"/>
                <a:tab pos="2972097" algn="r"/>
              </a:tabLst>
              <a:defRPr/>
            </a:pPr>
            <a:r>
              <a:rPr lang="en-US" sz="2000" i="1" kern="1200">
                <a:solidFill>
                  <a:srgbClr val="FF000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để có trọn bộ cả năm </a:t>
            </a:r>
            <a:r>
              <a:rPr lang="en-US" sz="2000" b="1" i="1" kern="1200">
                <a:solidFill>
                  <a:srgbClr val="FF000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PowerPoint</a:t>
            </a:r>
            <a:r>
              <a:rPr lang="en-US" sz="2000" i="1" kern="1200">
                <a:solidFill>
                  <a:srgbClr val="FF000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 và </a:t>
            </a:r>
            <a:r>
              <a:rPr lang="en-US" sz="2000" b="1" i="1" kern="1200">
                <a:solidFill>
                  <a:srgbClr val="FF000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Word</a:t>
            </a:r>
            <a:r>
              <a:rPr lang="en-US" sz="2000" i="1" kern="1200">
                <a:solidFill>
                  <a:srgbClr val="FF000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 bộ giáo án này.</a:t>
            </a:r>
            <a:endParaRPr lang="vi-VN" sz="2000" kern="1200">
              <a:solidFill>
                <a:srgbClr val="FF0000"/>
              </a:solidFill>
              <a:latin typeface="VNI-Swiss-Condense"/>
              <a:ea typeface="VNI-Swiss-Condense"/>
              <a:cs typeface="VNI-Swiss-Condense"/>
            </a:endParaRPr>
          </a:p>
          <a:p>
            <a:pPr marL="8891" marR="131776" algn="ctr" defTabSz="457245" eaLnBrk="0">
              <a:lnSpc>
                <a:spcPct val="150000"/>
              </a:lnSpc>
              <a:buClrTx/>
              <a:defRPr/>
            </a:pPr>
            <a:r>
              <a:rPr lang="en-US" sz="2000" kern="1200">
                <a:latin typeface="Times New Roman" panose="02020603050405020304" pitchFamily="18" charset="0"/>
                <a:ea typeface="VNI-Swiss-Condense"/>
                <a:cs typeface="VNI-Swiss-Condense"/>
              </a:rPr>
              <a:t>Cung cấp giáo án tất cả các môn học cho 3 bộ sách giáo khoa mới </a:t>
            </a:r>
            <a:endParaRPr lang="vi-VN" sz="2000" kern="1200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marL="8891" marR="131776" algn="ctr" defTabSz="457245" eaLnBrk="0">
              <a:lnSpc>
                <a:spcPct val="150000"/>
              </a:lnSpc>
              <a:buClrTx/>
              <a:defRPr/>
            </a:pPr>
            <a:r>
              <a:rPr lang="en-US" sz="2000" b="1" kern="1200">
                <a:solidFill>
                  <a:srgbClr val="00B05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CÁNH DIỀU, </a:t>
            </a:r>
            <a:r>
              <a:rPr lang="en-US" sz="2000" b="1" kern="1200">
                <a:solidFill>
                  <a:srgbClr val="E36C0A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KẾT NỐI TRI THỨC</a:t>
            </a:r>
            <a:r>
              <a:rPr lang="en-US" sz="2000" b="1" kern="1200">
                <a:solidFill>
                  <a:srgbClr val="7030A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, CHÂN TRỜI SÁNG TẠO</a:t>
            </a:r>
            <a:endParaRPr lang="vi-VN" sz="2000" kern="1200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algn="ctr" defTabSz="457245">
              <a:lnSpc>
                <a:spcPct val="150000"/>
              </a:lnSpc>
              <a:buClrTx/>
              <a:tabLst>
                <a:tab pos="1486049" algn="ctr"/>
                <a:tab pos="2972097" algn="r"/>
              </a:tabLst>
              <a:defRPr/>
            </a:pPr>
            <a:r>
              <a:rPr lang="en-US" sz="2000" i="1" kern="1200">
                <a:solidFill>
                  <a:prstClr val="black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Thày cô xem và tải tài liệu tại website: </a:t>
            </a:r>
            <a:r>
              <a:rPr lang="en-US" sz="2000" b="1" i="1" kern="1200">
                <a:solidFill>
                  <a:prstClr val="black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tailieugiaovien.edu.vn</a:t>
            </a:r>
            <a:endParaRPr lang="vi-VN" sz="2000" kern="1200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87F4285-924E-2DD2-2217-979C9866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2" y="86228"/>
            <a:ext cx="1409700" cy="1412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E16D2-B273-38A6-F10A-8789E4324120}"/>
              </a:ext>
            </a:extLst>
          </p:cNvPr>
          <p:cNvSpPr txBox="1"/>
          <p:nvPr/>
        </p:nvSpPr>
        <p:spPr>
          <a:xfrm>
            <a:off x="2390274" y="419721"/>
            <a:ext cx="46863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45">
              <a:buClrTx/>
              <a:defRPr/>
            </a:pPr>
            <a:r>
              <a:rPr lang="en-US" sz="3300" b="1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 HỌC LIỆU SỐ 4.0</a:t>
            </a:r>
            <a:endParaRPr lang="vi-VN" sz="3300" b="1" kern="120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6822-CC56-A46A-AC44-7895EE0DEB0C}"/>
              </a:ext>
            </a:extLst>
          </p:cNvPr>
          <p:cNvSpPr txBox="1"/>
          <p:nvPr/>
        </p:nvSpPr>
        <p:spPr>
          <a:xfrm>
            <a:off x="1109914" y="801595"/>
            <a:ext cx="7081588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45">
              <a:lnSpc>
                <a:spcPct val="150000"/>
              </a:lnSpc>
              <a:buClrTx/>
              <a:tabLst>
                <a:tab pos="1486049" algn="ctr"/>
                <a:tab pos="2972097" algn="r"/>
              </a:tabLst>
              <a:defRPr/>
            </a:pPr>
            <a:r>
              <a:rPr lang="en-US" sz="2400" u="sng" kern="1200">
                <a:solidFill>
                  <a:srgbClr val="0000FF"/>
                </a:solidFill>
                <a:latin typeface="Times New Roman" panose="02020603050405020304" pitchFamily="18" charset="0"/>
                <a:ea typeface="VNI-Swiss-Condense"/>
                <a:cs typeface="VNI-Swiss-Condens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https://tailieugiaovien.edu.vn</a:t>
            </a:r>
            <a:endParaRPr lang="vi-VN" sz="2400" kern="1200">
              <a:solidFill>
                <a:srgbClr val="0000FF"/>
              </a:solidFill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64911-CDA9-1BE7-8BBC-812E4BCE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919" y="4132528"/>
            <a:ext cx="65055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2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12" name="Google Shape;900;p46"/>
          <p:cNvGrpSpPr/>
          <p:nvPr/>
        </p:nvGrpSpPr>
        <p:grpSpPr>
          <a:xfrm>
            <a:off x="236106" y="604430"/>
            <a:ext cx="314590" cy="269367"/>
            <a:chOff x="1934025" y="1001650"/>
            <a:chExt cx="415300" cy="355600"/>
          </a:xfrm>
        </p:grpSpPr>
        <p:sp>
          <p:nvSpPr>
            <p:cNvPr id="13" name="Google Shape;901;p46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2;p46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3;p46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4;p46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07972" y="468281"/>
            <a:ext cx="6664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HƯỚNG DẪN VỀ NHÀ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106" y="1694541"/>
            <a:ext cx="862680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+mn-lt"/>
              </a:rPr>
              <a:t>Ôn lại nội dung kiến thức đã học.</a:t>
            </a:r>
            <a:endParaRPr lang="en-US" sz="2400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106" y="2591575"/>
            <a:ext cx="862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Hoàn thành nốt các bài tập</a:t>
            </a:r>
            <a:r>
              <a:rPr lang="pt-BR" sz="2400" dirty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6106" y="3454445"/>
            <a:ext cx="862680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ea typeface="Calibri" panose="020F0502020204030204" pitchFamily="34" charset="0"/>
              </a:rPr>
              <a:t>Chuẩn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bị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bài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mới</a:t>
            </a:r>
            <a:r>
              <a:rPr lang="en-US" sz="2400" dirty="0">
                <a:ea typeface="Calibri" panose="020F0502020204030204" pitchFamily="34" charset="0"/>
              </a:rPr>
              <a:t> “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nhiên</a:t>
            </a:r>
            <a:r>
              <a:rPr lang="en-US" sz="2400" dirty="0">
                <a:ea typeface="Calibri" panose="020F0502020204030204" pitchFamily="34" charset="0"/>
              </a:rPr>
              <a:t>”.</a:t>
            </a:r>
            <a:endParaRPr lang="en-US"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639" y="1218606"/>
            <a:ext cx="29622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3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b="4676"/>
          <a:stretch/>
        </p:blipFill>
        <p:spPr>
          <a:xfrm>
            <a:off x="6715125" y="0"/>
            <a:ext cx="2428875" cy="18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57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-189964" y="1103629"/>
            <a:ext cx="7080161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n-lt"/>
              </a:rPr>
              <a:t>BÀI 3:</a:t>
            </a:r>
            <a:br>
              <a:rPr lang="en" sz="4000" dirty="0">
                <a:latin typeface="+mn-lt"/>
              </a:rPr>
            </a:br>
            <a:r>
              <a:rPr lang="en" sz="4000" dirty="0">
                <a:latin typeface="+mn-lt"/>
              </a:rPr>
              <a:t> THỨ TỰ TRONG TẬP HỢP CÁC SỐ TỰ NHIÊN</a:t>
            </a:r>
            <a:endParaRPr sz="40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20715" y="501725"/>
            <a:ext cx="5705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27733" y="3331055"/>
            <a:ext cx="6862545" cy="601119"/>
            <a:chOff x="1187208" y="3395700"/>
            <a:chExt cx="6862545" cy="601119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359032" y="3490176"/>
              <a:ext cx="6690721" cy="201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28800" y="3398736"/>
              <a:ext cx="0" cy="18288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4111144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4567269" y="3398736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5457657" y="3398736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3214619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>
              <a:off x="2267318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1374066" y="3408812"/>
              <a:ext cx="2649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>
              <a:off x="5933887" y="3414181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>
              <a:off x="6362722" y="3419943"/>
              <a:ext cx="0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5010519" y="3408812"/>
              <a:ext cx="0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>
              <a:off x="3651161" y="3408812"/>
              <a:ext cx="0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2" name="Text Box 27"/>
            <p:cNvSpPr txBox="1">
              <a:spLocks noChangeArrowheads="1"/>
            </p:cNvSpPr>
            <p:nvPr/>
          </p:nvSpPr>
          <p:spPr bwMode="auto">
            <a:xfrm>
              <a:off x="1671102" y="3419943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1</a:t>
              </a: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1187208" y="3419943"/>
              <a:ext cx="228835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0</a:t>
              </a:r>
            </a:p>
          </p:txBody>
        </p:sp>
        <p:sp>
          <p:nvSpPr>
            <p:cNvPr id="44" name="Text Box 29"/>
            <p:cNvSpPr txBox="1">
              <a:spLocks noChangeArrowheads="1"/>
            </p:cNvSpPr>
            <p:nvPr/>
          </p:nvSpPr>
          <p:spPr bwMode="auto">
            <a:xfrm>
              <a:off x="2068980" y="3421417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2</a:t>
              </a:r>
            </a:p>
          </p:txBody>
        </p:sp>
        <p:sp>
          <p:nvSpPr>
            <p:cNvPr id="45" name="Line 30"/>
            <p:cNvSpPr>
              <a:spLocks noChangeShapeType="1"/>
            </p:cNvSpPr>
            <p:nvPr/>
          </p:nvSpPr>
          <p:spPr bwMode="auto">
            <a:xfrm>
              <a:off x="2726431" y="3429216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50" name="Text Box 29"/>
            <p:cNvSpPr txBox="1">
              <a:spLocks noChangeArrowheads="1"/>
            </p:cNvSpPr>
            <p:nvPr/>
          </p:nvSpPr>
          <p:spPr bwMode="auto">
            <a:xfrm>
              <a:off x="2568072" y="3426367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3</a:t>
              </a:r>
            </a:p>
          </p:txBody>
        </p:sp>
        <p:sp>
          <p:nvSpPr>
            <p:cNvPr id="51" name="Text Box 29"/>
            <p:cNvSpPr txBox="1">
              <a:spLocks noChangeArrowheads="1"/>
            </p:cNvSpPr>
            <p:nvPr/>
          </p:nvSpPr>
          <p:spPr bwMode="auto">
            <a:xfrm>
              <a:off x="3045771" y="3421417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4</a:t>
              </a:r>
            </a:p>
          </p:txBody>
        </p:sp>
        <p:sp>
          <p:nvSpPr>
            <p:cNvPr id="52" name="Text Box 29"/>
            <p:cNvSpPr txBox="1">
              <a:spLocks noChangeArrowheads="1"/>
            </p:cNvSpPr>
            <p:nvPr/>
          </p:nvSpPr>
          <p:spPr bwMode="auto">
            <a:xfrm>
              <a:off x="3473929" y="3423165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5</a:t>
              </a:r>
            </a:p>
          </p:txBody>
        </p:sp>
        <p:sp>
          <p:nvSpPr>
            <p:cNvPr id="53" name="Text Box 29"/>
            <p:cNvSpPr txBox="1">
              <a:spLocks noChangeArrowheads="1"/>
            </p:cNvSpPr>
            <p:nvPr/>
          </p:nvSpPr>
          <p:spPr bwMode="auto">
            <a:xfrm>
              <a:off x="3935303" y="3419943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6</a:t>
              </a:r>
            </a:p>
          </p:txBody>
        </p:sp>
        <p:sp>
          <p:nvSpPr>
            <p:cNvPr id="54" name="Text Box 29"/>
            <p:cNvSpPr txBox="1">
              <a:spLocks noChangeArrowheads="1"/>
            </p:cNvSpPr>
            <p:nvPr/>
          </p:nvSpPr>
          <p:spPr bwMode="auto">
            <a:xfrm>
              <a:off x="4399592" y="3395700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7</a:t>
              </a:r>
            </a:p>
          </p:txBody>
        </p:sp>
        <p:sp>
          <p:nvSpPr>
            <p:cNvPr id="55" name="Text Box 29"/>
            <p:cNvSpPr txBox="1">
              <a:spLocks noChangeArrowheads="1"/>
            </p:cNvSpPr>
            <p:nvPr/>
          </p:nvSpPr>
          <p:spPr bwMode="auto">
            <a:xfrm>
              <a:off x="4838668" y="3408812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8</a:t>
              </a:r>
            </a:p>
          </p:txBody>
        </p:sp>
        <p:sp>
          <p:nvSpPr>
            <p:cNvPr id="56" name="Text Box 29"/>
            <p:cNvSpPr txBox="1">
              <a:spLocks noChangeArrowheads="1"/>
            </p:cNvSpPr>
            <p:nvPr/>
          </p:nvSpPr>
          <p:spPr bwMode="auto">
            <a:xfrm>
              <a:off x="5301989" y="3408812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9</a:t>
              </a:r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5671750" y="3442821"/>
              <a:ext cx="700626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10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3683" y="1352065"/>
                <a:ext cx="69700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Tập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bởi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 </a:t>
                </a:r>
                <a:endParaRPr lang="vi-VN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83" y="1352065"/>
                <a:ext cx="6970002" cy="400110"/>
              </a:xfrm>
              <a:prstGeom prst="rect">
                <a:avLst/>
              </a:prstGeom>
              <a:blipFill>
                <a:blip r:embed="rId3"/>
                <a:stretch>
                  <a:fillRect l="-874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69927" y="1821661"/>
                <a:ext cx="69700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latin typeface="+mn-lt"/>
                  </a:rPr>
                  <a:t>= {0</a:t>
                </a:r>
                <a:r>
                  <a:rPr lang="en-US" sz="2000" dirty="0">
                    <a:latin typeface="+mn-lt"/>
                  </a:rPr>
                  <a:t>; 1; 2; 3;…}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27" y="1821661"/>
                <a:ext cx="6970002" cy="400110"/>
              </a:xfrm>
              <a:prstGeom prst="rect">
                <a:avLst/>
              </a:prstGeom>
              <a:blipFill>
                <a:blip r:embed="rId4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18586" y="2265485"/>
                <a:ext cx="800054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2000" dirty="0"/>
                  <a:t>Mỗi phần tử 0; 1; 2; 3;... của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2000" dirty="0"/>
                  <a:t> được biểu diễn bởi một điểm trên tia số </a:t>
                </a:r>
                <a:r>
                  <a:rPr lang="nl-NL" sz="2000"/>
                  <a:t>gốc O.</a:t>
                </a:r>
                <a:endParaRPr lang="en-US" sz="20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86" y="2265485"/>
                <a:ext cx="8000546" cy="1015663"/>
              </a:xfrm>
              <a:prstGeom prst="rect">
                <a:avLst/>
              </a:prstGeom>
              <a:blipFill>
                <a:blip r:embed="rId5"/>
                <a:stretch>
                  <a:fillRect l="-762" r="-762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318586" y="3960837"/>
            <a:ext cx="800054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/>
              <a:t>Điểm biểu diễn số tự nhiên a gọi là điểm a. 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292244" y="4545802"/>
            <a:ext cx="635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i="1" u="sng" dirty="0"/>
              <a:t>VD</a:t>
            </a:r>
            <a:r>
              <a:rPr lang="nl-NL" sz="2000" dirty="0"/>
              <a:t>:</a:t>
            </a:r>
            <a:endParaRPr lang="en-US" sz="2000" i="1" dirty="0"/>
          </a:p>
        </p:txBody>
      </p:sp>
      <p:sp>
        <p:nvSpPr>
          <p:cNvPr id="15" name="Rectangle 14"/>
          <p:cNvSpPr/>
          <p:nvPr/>
        </p:nvSpPr>
        <p:spPr>
          <a:xfrm>
            <a:off x="842400" y="4554436"/>
            <a:ext cx="1138453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i="1" dirty="0">
                <a:solidFill>
                  <a:srgbClr val="FF0000"/>
                </a:solidFill>
              </a:rPr>
              <a:t>Điểm 6;</a:t>
            </a:r>
            <a:r>
              <a:rPr lang="nl-NL" sz="2000" i="1" dirty="0"/>
              <a:t> </a:t>
            </a:r>
            <a:endParaRPr lang="en-US" sz="20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75152" y="3452942"/>
            <a:ext cx="470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6</a:t>
            </a:r>
            <a:endParaRPr lang="vi-VN" sz="2000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851669" y="3332799"/>
            <a:ext cx="0" cy="1828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855703" y="4565618"/>
            <a:ext cx="1210588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i="1" dirty="0">
                <a:solidFill>
                  <a:srgbClr val="FF0000"/>
                </a:solidFill>
              </a:rPr>
              <a:t>Điểm 10</a:t>
            </a:r>
            <a:r>
              <a:rPr lang="nl-NL" sz="2000" i="1" dirty="0"/>
              <a:t> </a:t>
            </a:r>
            <a:endParaRPr lang="en-US" sz="2000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5412881" y="3481984"/>
            <a:ext cx="470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5669412" y="3332799"/>
            <a:ext cx="0" cy="1828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2" grpId="0"/>
      <p:bldP spid="63" grpId="0"/>
      <p:bldP spid="64" grpId="0"/>
      <p:bldP spid="65" grpId="0"/>
      <p:bldP spid="15" grpId="0"/>
      <p:bldP spid="16" grpId="0"/>
      <p:bldP spid="7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52879" y="975083"/>
            <a:ext cx="8772482" cy="1131848"/>
            <a:chOff x="207235" y="1088679"/>
            <a:chExt cx="8772482" cy="11318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235" y="1238386"/>
              <a:ext cx="880990" cy="36707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70071" y="1088679"/>
              <a:ext cx="7909646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err="1"/>
                <a:t>Trong</a:t>
              </a:r>
              <a:r>
                <a:rPr lang="en-US" sz="2400" dirty="0"/>
                <a:t> </a:t>
              </a:r>
              <a:r>
                <a:rPr lang="en-US" sz="2400" dirty="0" err="1"/>
                <a:t>hai</a:t>
              </a:r>
              <a:r>
                <a:rPr lang="en-US" sz="2400" dirty="0"/>
                <a:t> </a:t>
              </a:r>
              <a:r>
                <a:rPr lang="en-US" sz="2400" dirty="0" err="1"/>
                <a:t>điểm</a:t>
              </a:r>
              <a:r>
                <a:rPr lang="en-US" sz="2400" dirty="0"/>
                <a:t> 5 </a:t>
              </a:r>
              <a:r>
                <a:rPr lang="en-US" sz="2400" dirty="0" err="1"/>
                <a:t>và</a:t>
              </a:r>
              <a:r>
                <a:rPr lang="en-US" sz="2400" dirty="0"/>
                <a:t> 8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, </a:t>
              </a:r>
              <a:r>
                <a:rPr lang="en-US" sz="2400" dirty="0" err="1"/>
                <a:t>điểm</a:t>
              </a:r>
              <a:r>
                <a:rPr lang="en-US" sz="2400" dirty="0"/>
                <a:t> </a:t>
              </a:r>
              <a:r>
                <a:rPr lang="en-US" sz="2400" dirty="0" err="1"/>
                <a:t>nào</a:t>
              </a:r>
              <a:r>
                <a:rPr lang="en-US" sz="2400" dirty="0"/>
                <a:t> </a:t>
              </a:r>
              <a:r>
                <a:rPr lang="en-US" sz="2400" dirty="0" err="1"/>
                <a:t>nằm</a:t>
              </a:r>
              <a:r>
                <a:rPr lang="en-US" sz="2400" dirty="0"/>
                <a:t> </a:t>
              </a:r>
              <a:r>
                <a:rPr lang="en-US" sz="2400" dirty="0" err="1"/>
                <a:t>bên</a:t>
              </a:r>
              <a:r>
                <a:rPr lang="en-US" sz="2400" dirty="0"/>
                <a:t> </a:t>
              </a:r>
              <a:r>
                <a:rPr lang="en-US" sz="2400" dirty="0" err="1"/>
                <a:t>trái</a:t>
              </a:r>
              <a:r>
                <a:rPr lang="en-US" sz="2400" dirty="0"/>
                <a:t>, </a:t>
              </a:r>
              <a:r>
                <a:rPr lang="en-US" sz="2400" dirty="0" err="1"/>
                <a:t>điểm</a:t>
              </a:r>
              <a:r>
                <a:rPr lang="en-US" sz="2400" dirty="0"/>
                <a:t> </a:t>
              </a:r>
              <a:r>
                <a:rPr lang="en-US" sz="2400" dirty="0" err="1"/>
                <a:t>nào</a:t>
              </a:r>
              <a:r>
                <a:rPr lang="en-US" sz="2400" dirty="0"/>
                <a:t> </a:t>
              </a:r>
              <a:r>
                <a:rPr lang="nl-NL" sz="2400" dirty="0"/>
                <a:t>nằm bên phải điểm kia?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55905" y="570173"/>
            <a:ext cx="6862545" cy="601119"/>
            <a:chOff x="1187208" y="3395700"/>
            <a:chExt cx="6862545" cy="601119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1359032" y="3490176"/>
              <a:ext cx="6690721" cy="201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28800" y="3398736"/>
              <a:ext cx="0" cy="18288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4111144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4567269" y="3398736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5457657" y="3398736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>
              <a:off x="3214619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1" name="Line 16"/>
            <p:cNvSpPr>
              <a:spLocks noChangeShapeType="1"/>
            </p:cNvSpPr>
            <p:nvPr/>
          </p:nvSpPr>
          <p:spPr bwMode="auto">
            <a:xfrm>
              <a:off x="2267318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2" name="Line 17"/>
            <p:cNvSpPr>
              <a:spLocks noChangeShapeType="1"/>
            </p:cNvSpPr>
            <p:nvPr/>
          </p:nvSpPr>
          <p:spPr bwMode="auto">
            <a:xfrm>
              <a:off x="1374066" y="3408812"/>
              <a:ext cx="2649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3" name="Line 23"/>
            <p:cNvSpPr>
              <a:spLocks noChangeShapeType="1"/>
            </p:cNvSpPr>
            <p:nvPr/>
          </p:nvSpPr>
          <p:spPr bwMode="auto">
            <a:xfrm>
              <a:off x="5933887" y="3414181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>
              <a:off x="6362722" y="3419943"/>
              <a:ext cx="0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5" name="Line 25"/>
            <p:cNvSpPr>
              <a:spLocks noChangeShapeType="1"/>
            </p:cNvSpPr>
            <p:nvPr/>
          </p:nvSpPr>
          <p:spPr bwMode="auto">
            <a:xfrm>
              <a:off x="5010519" y="3408812"/>
              <a:ext cx="0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>
              <a:off x="3651161" y="3408812"/>
              <a:ext cx="0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7" name="Text Box 27"/>
            <p:cNvSpPr txBox="1">
              <a:spLocks noChangeArrowheads="1"/>
            </p:cNvSpPr>
            <p:nvPr/>
          </p:nvSpPr>
          <p:spPr bwMode="auto">
            <a:xfrm>
              <a:off x="1671102" y="3419943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1</a:t>
              </a:r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1187208" y="3419943"/>
              <a:ext cx="228835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0</a:t>
              </a:r>
            </a:p>
          </p:txBody>
        </p:sp>
        <p:sp>
          <p:nvSpPr>
            <p:cNvPr id="49" name="Text Box 29"/>
            <p:cNvSpPr txBox="1">
              <a:spLocks noChangeArrowheads="1"/>
            </p:cNvSpPr>
            <p:nvPr/>
          </p:nvSpPr>
          <p:spPr bwMode="auto">
            <a:xfrm>
              <a:off x="2068980" y="3421417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2</a:t>
              </a:r>
            </a:p>
          </p:txBody>
        </p:sp>
        <p:sp>
          <p:nvSpPr>
            <p:cNvPr id="50" name="Line 30"/>
            <p:cNvSpPr>
              <a:spLocks noChangeShapeType="1"/>
            </p:cNvSpPr>
            <p:nvPr/>
          </p:nvSpPr>
          <p:spPr bwMode="auto">
            <a:xfrm>
              <a:off x="2726431" y="3429216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51" name="Text Box 29"/>
            <p:cNvSpPr txBox="1">
              <a:spLocks noChangeArrowheads="1"/>
            </p:cNvSpPr>
            <p:nvPr/>
          </p:nvSpPr>
          <p:spPr bwMode="auto">
            <a:xfrm>
              <a:off x="2568072" y="3426367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3</a:t>
              </a:r>
            </a:p>
          </p:txBody>
        </p:sp>
        <p:sp>
          <p:nvSpPr>
            <p:cNvPr id="52" name="Text Box 29"/>
            <p:cNvSpPr txBox="1">
              <a:spLocks noChangeArrowheads="1"/>
            </p:cNvSpPr>
            <p:nvPr/>
          </p:nvSpPr>
          <p:spPr bwMode="auto">
            <a:xfrm>
              <a:off x="3045771" y="3421417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4</a:t>
              </a:r>
            </a:p>
          </p:txBody>
        </p:sp>
        <p:sp>
          <p:nvSpPr>
            <p:cNvPr id="53" name="Text Box 29"/>
            <p:cNvSpPr txBox="1">
              <a:spLocks noChangeArrowheads="1"/>
            </p:cNvSpPr>
            <p:nvPr/>
          </p:nvSpPr>
          <p:spPr bwMode="auto">
            <a:xfrm>
              <a:off x="3473929" y="3423165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5</a:t>
              </a:r>
            </a:p>
          </p:txBody>
        </p:sp>
        <p:sp>
          <p:nvSpPr>
            <p:cNvPr id="54" name="Text Box 29"/>
            <p:cNvSpPr txBox="1">
              <a:spLocks noChangeArrowheads="1"/>
            </p:cNvSpPr>
            <p:nvPr/>
          </p:nvSpPr>
          <p:spPr bwMode="auto">
            <a:xfrm>
              <a:off x="3935303" y="3419943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6</a:t>
              </a:r>
            </a:p>
          </p:txBody>
        </p:sp>
        <p:sp>
          <p:nvSpPr>
            <p:cNvPr id="55" name="Text Box 29"/>
            <p:cNvSpPr txBox="1">
              <a:spLocks noChangeArrowheads="1"/>
            </p:cNvSpPr>
            <p:nvPr/>
          </p:nvSpPr>
          <p:spPr bwMode="auto">
            <a:xfrm>
              <a:off x="4399592" y="3395700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7</a:t>
              </a:r>
            </a:p>
          </p:txBody>
        </p:sp>
        <p:sp>
          <p:nvSpPr>
            <p:cNvPr id="56" name="Text Box 29"/>
            <p:cNvSpPr txBox="1">
              <a:spLocks noChangeArrowheads="1"/>
            </p:cNvSpPr>
            <p:nvPr/>
          </p:nvSpPr>
          <p:spPr bwMode="auto">
            <a:xfrm>
              <a:off x="4838668" y="3408812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8</a:t>
              </a:r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5301989" y="3408812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9</a:t>
              </a:r>
            </a:p>
          </p:txBody>
        </p:sp>
        <p:sp>
          <p:nvSpPr>
            <p:cNvPr id="58" name="Text Box 29"/>
            <p:cNvSpPr txBox="1">
              <a:spLocks noChangeArrowheads="1"/>
            </p:cNvSpPr>
            <p:nvPr/>
          </p:nvSpPr>
          <p:spPr bwMode="auto">
            <a:xfrm>
              <a:off x="5671750" y="3442821"/>
              <a:ext cx="700626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10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879" y="2216823"/>
            <a:ext cx="9091121" cy="1200329"/>
            <a:chOff x="242430" y="2551855"/>
            <a:chExt cx="8742351" cy="1200329"/>
          </a:xfrm>
        </p:grpSpPr>
        <p:sp>
          <p:nvSpPr>
            <p:cNvPr id="65" name="TextBox 64"/>
            <p:cNvSpPr txBox="1"/>
            <p:nvPr/>
          </p:nvSpPr>
          <p:spPr>
            <a:xfrm>
              <a:off x="1012938" y="2551855"/>
              <a:ext cx="79718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400" dirty="0"/>
                <a:t>Điểm biểu diễn số tự nhiên nào nằm ngay bên trái điểm 8? Điểm biểu diễn số tự nhiên nào nằm ngay bên phải điểm 8?</a:t>
              </a:r>
              <a:endParaRPr lang="en-US" sz="24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430" y="2760784"/>
              <a:ext cx="848088" cy="33923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4113" y="3550724"/>
            <a:ext cx="9413152" cy="1200329"/>
            <a:chOff x="213834" y="3389686"/>
            <a:chExt cx="9413152" cy="1200329"/>
          </a:xfrm>
        </p:grpSpPr>
        <p:sp>
          <p:nvSpPr>
            <p:cNvPr id="69" name="TextBox 68"/>
            <p:cNvSpPr txBox="1"/>
            <p:nvPr/>
          </p:nvSpPr>
          <p:spPr>
            <a:xfrm>
              <a:off x="997344" y="3389686"/>
              <a:ext cx="86296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400" dirty="0"/>
                <a:t>Cho n là một số tự nhiên nhỏ hơn 7. Theo em, điểm n nằm bên trái hay bên phải điểm 7?</a:t>
              </a:r>
              <a:endParaRPr lang="en-US" sz="24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3834" y="3625212"/>
              <a:ext cx="845517" cy="34589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98491" y="460214"/>
            <a:ext cx="5705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404382" y="1371858"/>
                <a:ext cx="8551379" cy="2936630"/>
              </a:xfrm>
              <a:prstGeom prst="roundRect">
                <a:avLst/>
              </a:prstGeom>
              <a:solidFill>
                <a:srgbClr val="FBF8B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nl-NL" sz="1600" dirty="0">
                    <a:solidFill>
                      <a:schemeClr val="tx1"/>
                    </a:solidFill>
                  </a:rPr>
                  <a:t>+ </a:t>
                </a:r>
                <a:r>
                  <a:rPr lang="nl-NL" sz="1600" i="1" dirty="0">
                    <a:solidFill>
                      <a:schemeClr val="tx1"/>
                    </a:solidFill>
                  </a:rPr>
                  <a:t>Trong hai số tự nhiên khác nhau, luôn có một số nhỏ hơn số kia</a:t>
                </a:r>
                <a:r>
                  <a:rPr lang="nl-NL" sz="1600" dirty="0">
                    <a:solidFill>
                      <a:schemeClr val="tx1"/>
                    </a:solidFill>
                  </a:rPr>
                  <a:t>. Nếu số a nhỏ hơn số b thì trên tia số nằm ngang điểm a nằm bên trái điểm b. Khi đó, ta viết a &lt; b hoặc b &gt; a. Ta còn nói: điểm a nằm trước điểm b, hoặc điểm b nằm sau điểm a.</a:t>
                </a:r>
                <a:endParaRPr lang="en-US" sz="16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600" dirty="0">
                    <a:solidFill>
                      <a:schemeClr val="tx1"/>
                    </a:solidFill>
                  </a:rPr>
                  <a:t>+ </a:t>
                </a:r>
                <a:r>
                  <a:rPr lang="nl-NL" sz="1600" i="1" dirty="0">
                    <a:solidFill>
                      <a:schemeClr val="tx1"/>
                    </a:solidFill>
                  </a:rPr>
                  <a:t>Mỗi số tự nhiên có đúng một số liền sau</a:t>
                </a:r>
                <a:r>
                  <a:rPr lang="nl-NL" sz="1600" dirty="0">
                    <a:solidFill>
                      <a:schemeClr val="tx1"/>
                    </a:solidFill>
                  </a:rPr>
                  <a:t>. VD: 9 là </a:t>
                </a:r>
                <a:r>
                  <a:rPr lang="nl-NL" sz="1600" dirty="0">
                    <a:solidFill>
                      <a:srgbClr val="FF0000"/>
                    </a:solidFill>
                  </a:rPr>
                  <a:t>số liền sau </a:t>
                </a:r>
                <a:r>
                  <a:rPr lang="nl-NL" sz="1600" dirty="0">
                    <a:solidFill>
                      <a:schemeClr val="tx1"/>
                    </a:solidFill>
                  </a:rPr>
                  <a:t>của </a:t>
                </a:r>
                <a:r>
                  <a:rPr lang="nl-NL" sz="1600">
                    <a:solidFill>
                      <a:schemeClr val="tx1"/>
                    </a:solidFill>
                  </a:rPr>
                  <a:t>8 (còn </a:t>
                </a:r>
                <a:r>
                  <a:rPr lang="nl-NL" sz="1600" dirty="0">
                    <a:solidFill>
                      <a:schemeClr val="tx1"/>
                    </a:solidFill>
                  </a:rPr>
                  <a:t>8 là </a:t>
                </a:r>
                <a:r>
                  <a:rPr lang="nl-NL" sz="1600" dirty="0">
                    <a:solidFill>
                      <a:srgbClr val="FF0000"/>
                    </a:solidFill>
                  </a:rPr>
                  <a:t>số liền trước</a:t>
                </a:r>
                <a:r>
                  <a:rPr lang="nl-NL" sz="1600" dirty="0">
                    <a:solidFill>
                      <a:schemeClr val="tx1"/>
                    </a:solidFill>
                  </a:rPr>
                  <a:t> của 9). Hai số 8 và 9 là </a:t>
                </a:r>
                <a:r>
                  <a:rPr lang="nl-NL" sz="1600" dirty="0">
                    <a:solidFill>
                      <a:srgbClr val="FF0000"/>
                    </a:solidFill>
                  </a:rPr>
                  <a:t>hai số tự nhiên liên tiếp.</a:t>
                </a:r>
                <a:endParaRPr lang="en-US" sz="1600" dirty="0">
                  <a:solidFill>
                    <a:srgbClr val="FF0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600" dirty="0">
                    <a:solidFill>
                      <a:schemeClr val="tx1"/>
                    </a:solidFill>
                  </a:rPr>
                  <a:t>+ Nếu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nl-NL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nl-NL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&lt; </m:t>
                            </m:r>
                            <m:r>
                              <m:rPr>
                                <m:sty m:val="p"/>
                              </m:rPr>
                              <a:rPr lang="nl-NL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e>
                            <m:r>
                              <a:rPr lang="nl-NL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nl-NL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nl-NL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=&gt; a &lt; </a:t>
                </a:r>
                <a:r>
                  <a:rPr lang="nl-NL" sz="1600">
                    <a:solidFill>
                      <a:schemeClr val="tx1"/>
                    </a:solidFill>
                  </a:rPr>
                  <a:t>c (tính </a:t>
                </a:r>
                <a:r>
                  <a:rPr lang="nl-NL" sz="1600" dirty="0">
                    <a:solidFill>
                      <a:schemeClr val="tx1"/>
                    </a:solidFill>
                  </a:rPr>
                  <a:t>chất bắc </a:t>
                </a:r>
                <a:r>
                  <a:rPr lang="nl-NL" sz="1600">
                    <a:solidFill>
                      <a:schemeClr val="tx1"/>
                    </a:solidFill>
                  </a:rPr>
                  <a:t>cầu).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82" y="1371858"/>
                <a:ext cx="8551379" cy="293663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79658" y="4559345"/>
            <a:ext cx="863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u="sng" dirty="0"/>
              <a:t>* Chú ý</a:t>
            </a:r>
            <a:r>
              <a:rPr lang="nl-NL" sz="1800" dirty="0"/>
              <a:t>: </a:t>
            </a:r>
            <a:r>
              <a:rPr lang="nl-NL" sz="1800" i="1" dirty="0"/>
              <a:t>Số 0 không có số tự nhiên liền trước và là số tự nhiên nhỏ nhất.</a:t>
            </a:r>
            <a:endParaRPr lang="en-US" sz="1800" dirty="0"/>
          </a:p>
        </p:txBody>
      </p:sp>
      <p:sp>
        <p:nvSpPr>
          <p:cNvPr id="22" name="Right Arrow 21"/>
          <p:cNvSpPr/>
          <p:nvPr/>
        </p:nvSpPr>
        <p:spPr>
          <a:xfrm>
            <a:off x="20954" y="2215661"/>
            <a:ext cx="337780" cy="3341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519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84854" y="1402451"/>
            <a:ext cx="836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a) </a:t>
            </a:r>
            <a:r>
              <a:rPr lang="en-US" sz="2000" dirty="0" err="1">
                <a:solidFill>
                  <a:schemeClr val="tx1"/>
                </a:solidFill>
              </a:rPr>
              <a:t>Hãy</a:t>
            </a:r>
            <a:r>
              <a:rPr lang="en-US" sz="2000" dirty="0">
                <a:solidFill>
                  <a:schemeClr val="tx1"/>
                </a:solidFill>
              </a:rPr>
              <a:t> so </a:t>
            </a:r>
            <a:r>
              <a:rPr lang="en-US" sz="2000" dirty="0" err="1">
                <a:solidFill>
                  <a:schemeClr val="tx1"/>
                </a:solidFill>
              </a:rPr>
              <a:t>sánh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tự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nhiên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đây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dùng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hiệu</a:t>
            </a:r>
            <a:r>
              <a:rPr lang="en-US" sz="2000" dirty="0">
                <a:solidFill>
                  <a:schemeClr val="tx1"/>
                </a:solidFill>
              </a:rPr>
              <a:t> “&lt;“ hay “&gt;” </a:t>
            </a:r>
            <a:r>
              <a:rPr lang="en-US" sz="2000" dirty="0" err="1">
                <a:solidFill>
                  <a:schemeClr val="tx1"/>
                </a:solidFill>
              </a:rPr>
              <a:t>để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quả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646313"/>
            <a:ext cx="3340861" cy="75613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69A12B"/>
                </a:solidFill>
              </a:rPr>
              <a:t>Luyện</a:t>
            </a:r>
            <a:r>
              <a:rPr lang="en-US" sz="3600" b="1" dirty="0">
                <a:solidFill>
                  <a:srgbClr val="69A12B"/>
                </a:solidFill>
              </a:rPr>
              <a:t> </a:t>
            </a:r>
            <a:r>
              <a:rPr lang="en-US" sz="3600" b="1" dirty="0" err="1">
                <a:solidFill>
                  <a:srgbClr val="69A12B"/>
                </a:solidFill>
              </a:rPr>
              <a:t>tập</a:t>
            </a:r>
            <a:endParaRPr lang="vi-VN" sz="3600" b="1" dirty="0">
              <a:solidFill>
                <a:srgbClr val="69A12B"/>
              </a:solidFill>
            </a:endParaRPr>
          </a:p>
          <a:p>
            <a:pPr algn="ctr"/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184854" y="2169616"/>
            <a:ext cx="8176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</a:rPr>
              <a:t>m </a:t>
            </a:r>
            <a:r>
              <a:rPr lang="en-US" sz="2000" b="1">
                <a:solidFill>
                  <a:schemeClr val="tx1"/>
                </a:solidFill>
              </a:rPr>
              <a:t>= 12 </a:t>
            </a:r>
            <a:r>
              <a:rPr lang="en-US" sz="2000" b="1" dirty="0">
                <a:solidFill>
                  <a:schemeClr val="tx1"/>
                </a:solidFill>
              </a:rPr>
              <a:t>036 001 </a:t>
            </a:r>
            <a:r>
              <a:rPr lang="en-US" sz="2000" b="1" dirty="0" err="1">
                <a:solidFill>
                  <a:schemeClr val="tx1"/>
                </a:solidFill>
              </a:rPr>
              <a:t>và</a:t>
            </a:r>
            <a:r>
              <a:rPr lang="en-US" sz="2000" b="1" dirty="0">
                <a:solidFill>
                  <a:schemeClr val="tx1"/>
                </a:solidFill>
              </a:rPr>
              <a:t> n = </a:t>
            </a:r>
            <a:r>
              <a:rPr lang="en-US" sz="2000" b="1">
                <a:solidFill>
                  <a:schemeClr val="tx1"/>
                </a:solidFill>
              </a:rPr>
              <a:t>12 035 </a:t>
            </a:r>
            <a:r>
              <a:rPr lang="en-US" sz="2000" b="1" dirty="0">
                <a:solidFill>
                  <a:schemeClr val="tx1"/>
                </a:solidFill>
              </a:rPr>
              <a:t>987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854" y="2688283"/>
            <a:ext cx="9302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b) </a:t>
            </a:r>
            <a:r>
              <a:rPr lang="en-US" sz="2000" dirty="0" err="1">
                <a:solidFill>
                  <a:schemeClr val="tx1"/>
                </a:solidFill>
              </a:rPr>
              <a:t>Trên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số</a:t>
            </a:r>
            <a:r>
              <a:rPr lang="en-US" sz="2000">
                <a:solidFill>
                  <a:schemeClr val="tx1"/>
                </a:solidFill>
              </a:rPr>
              <a:t> (nằm </a:t>
            </a:r>
            <a:r>
              <a:rPr lang="en-US" sz="2000" dirty="0" err="1">
                <a:solidFill>
                  <a:schemeClr val="tx1"/>
                </a:solidFill>
              </a:rPr>
              <a:t>ngang</a:t>
            </a:r>
            <a:r>
              <a:rPr lang="en-US" sz="2000" dirty="0">
                <a:solidFill>
                  <a:schemeClr val="tx1"/>
                </a:solidFill>
              </a:rPr>
              <a:t>), </a:t>
            </a:r>
            <a:r>
              <a:rPr lang="en-US" sz="2000" dirty="0" err="1">
                <a:solidFill>
                  <a:schemeClr val="tx1"/>
                </a:solidFill>
              </a:rPr>
              <a:t>trong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điểm</a:t>
            </a:r>
            <a:r>
              <a:rPr lang="en-US" sz="2000" dirty="0">
                <a:solidFill>
                  <a:schemeClr val="tx1"/>
                </a:solidFill>
              </a:rPr>
              <a:t> m </a:t>
            </a:r>
            <a:r>
              <a:rPr lang="en-US" sz="2000" dirty="0" err="1">
                <a:solidFill>
                  <a:schemeClr val="tx1"/>
                </a:solidFill>
              </a:rPr>
              <a:t>và</a:t>
            </a:r>
            <a:r>
              <a:rPr lang="en-US" sz="2000" dirty="0">
                <a:solidFill>
                  <a:schemeClr val="tx1"/>
                </a:solidFill>
              </a:rPr>
              <a:t> n, </a:t>
            </a:r>
            <a:r>
              <a:rPr lang="en-US" sz="2000" dirty="0" err="1">
                <a:solidFill>
                  <a:schemeClr val="tx1"/>
                </a:solidFill>
              </a:rPr>
              <a:t>điểm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nào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nằm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trước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854" y="3279888"/>
            <a:ext cx="173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/>
              <a:t>Trả</a:t>
            </a:r>
            <a:r>
              <a:rPr lang="en-US" sz="2000" b="1" i="1" u="sng" dirty="0"/>
              <a:t> </a:t>
            </a:r>
            <a:r>
              <a:rPr lang="en-US" sz="2000" b="1" i="1" u="sng" dirty="0" err="1"/>
              <a:t>lời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81068" y="3890141"/>
            <a:ext cx="930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a. </a:t>
            </a:r>
            <a:r>
              <a:rPr lang="fr-FR" sz="2000" dirty="0" err="1"/>
              <a:t>Có</a:t>
            </a:r>
            <a:r>
              <a:rPr lang="fr-FR" sz="2000" dirty="0"/>
              <a:t> : 12 036 001 &gt; 12 035 987 =&gt; </a:t>
            </a:r>
            <a:r>
              <a:rPr lang="fr-FR" sz="2000" b="1" dirty="0"/>
              <a:t>m &gt; n.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81068" y="4405667"/>
            <a:ext cx="930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b</a:t>
            </a:r>
            <a:r>
              <a:rPr lang="fr-FR" sz="2000" b="1"/>
              <a:t>. </a:t>
            </a:r>
            <a:r>
              <a:rPr lang="fr-FR" sz="2000"/>
              <a:t>m &gt; </a:t>
            </a:r>
            <a:r>
              <a:rPr lang="fr-FR" sz="2000" dirty="0"/>
              <a:t>n =&gt; n &lt; m =&gt; </a:t>
            </a:r>
            <a:r>
              <a:rPr lang="fr-FR" sz="2000" dirty="0" err="1"/>
              <a:t>điểm</a:t>
            </a:r>
            <a:r>
              <a:rPr lang="fr-FR" sz="2000" dirty="0"/>
              <a:t> n </a:t>
            </a:r>
            <a:r>
              <a:rPr lang="fr-FR" sz="2000" dirty="0" err="1"/>
              <a:t>nằm</a:t>
            </a:r>
            <a:r>
              <a:rPr lang="fr-FR" sz="2000" dirty="0"/>
              <a:t> </a:t>
            </a:r>
            <a:r>
              <a:rPr lang="fr-FR" sz="2000" dirty="0" err="1"/>
              <a:t>trước</a:t>
            </a:r>
            <a:r>
              <a:rPr lang="fr-FR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99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3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1494213"/>
            <a:ext cx="930226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Theo </a:t>
            </a:r>
            <a:r>
              <a:rPr lang="en-US" sz="2000" dirty="0" err="1">
                <a:solidFill>
                  <a:schemeClr val="tx1"/>
                </a:solidFill>
              </a:rPr>
              <a:t>dõi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quả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bán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hàng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trong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ngày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của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một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cửa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hàng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người</a:t>
            </a:r>
            <a:r>
              <a:rPr lang="en-US" sz="2000" dirty="0">
                <a:solidFill>
                  <a:schemeClr val="tx1"/>
                </a:solidFill>
              </a:rPr>
              <a:t> ta </a:t>
            </a:r>
            <a:r>
              <a:rPr lang="en-US" sz="2000" dirty="0" err="1">
                <a:solidFill>
                  <a:schemeClr val="tx1"/>
                </a:solidFill>
              </a:rPr>
              <a:t>nhận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thấy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791825"/>
            <a:ext cx="3340861" cy="756138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Vận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dụng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77737" y="1919041"/>
            <a:ext cx="9363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tiền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được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sáng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nhiều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hơn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err="1">
                <a:solidFill>
                  <a:schemeClr val="tx1"/>
                </a:solidFill>
              </a:rPr>
              <a:t>buổi</a:t>
            </a:r>
            <a:r>
              <a:rPr lang="en-US" sz="2000" b="1">
                <a:solidFill>
                  <a:schemeClr val="tx1"/>
                </a:solidFill>
              </a:rPr>
              <a:t> chiều.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03700" y="2357269"/>
            <a:ext cx="9302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tiền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được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tối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ít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hơn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vào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err="1">
                <a:solidFill>
                  <a:schemeClr val="tx1"/>
                </a:solidFill>
              </a:rPr>
              <a:t>buổi</a:t>
            </a:r>
            <a:r>
              <a:rPr lang="en-US" sz="2000" b="1">
                <a:solidFill>
                  <a:schemeClr val="tx1"/>
                </a:solidFill>
              </a:rPr>
              <a:t> chiều.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34524"/>
            <a:ext cx="8968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Hãy</a:t>
            </a:r>
            <a:r>
              <a:rPr lang="en-US" sz="2000" dirty="0">
                <a:solidFill>
                  <a:schemeClr val="tx1"/>
                </a:solidFill>
              </a:rPr>
              <a:t> so </a:t>
            </a:r>
            <a:r>
              <a:rPr lang="en-US" sz="2000" dirty="0" err="1">
                <a:solidFill>
                  <a:schemeClr val="tx1"/>
                </a:solidFill>
              </a:rPr>
              <a:t>sánh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tiền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được</a:t>
            </a:r>
            <a:r>
              <a:rPr lang="en-US" sz="2000">
                <a:solidFill>
                  <a:schemeClr val="tx1"/>
                </a:solidFill>
              </a:rPr>
              <a:t> (đều </a:t>
            </a:r>
            <a:r>
              <a:rPr lang="en-US" sz="2000" dirty="0" err="1">
                <a:solidFill>
                  <a:schemeClr val="tx1"/>
                </a:solidFill>
              </a:rPr>
              <a:t>là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tự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nhiên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r>
              <a:rPr lang="en-US" sz="2000" dirty="0" err="1">
                <a:solidFill>
                  <a:schemeClr val="tx1"/>
                </a:solidFill>
              </a:rPr>
              <a:t>của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cửa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hàng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buổi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sáng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buổi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tối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vi-VN" sz="2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37" y="29515"/>
            <a:ext cx="2373923" cy="15919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731164"/>
            <a:ext cx="173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/>
              <a:t>Trả</a:t>
            </a:r>
            <a:r>
              <a:rPr lang="en-US" sz="2000" b="1" i="1" u="sng" dirty="0"/>
              <a:t> </a:t>
            </a:r>
            <a:r>
              <a:rPr lang="en-US" sz="2000" b="1" i="1" u="sng" dirty="0" err="1"/>
              <a:t>lời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008607" y="3669398"/>
            <a:ext cx="9302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/>
              <a:t>Vì</a:t>
            </a:r>
            <a:r>
              <a:rPr lang="fr-FR" sz="2000" dirty="0"/>
              <a:t>:  +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tiền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được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sáng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nhiều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hơn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chiều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i="1" dirty="0">
                <a:solidFill>
                  <a:schemeClr val="tx1"/>
                </a:solidFill>
              </a:rPr>
              <a:t>      </a:t>
            </a:r>
            <a:r>
              <a:rPr lang="en-US" sz="2000" i="1" dirty="0">
                <a:solidFill>
                  <a:schemeClr val="tx1"/>
                </a:solidFill>
              </a:rPr>
              <a:t>+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tiền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được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tối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ít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hơn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vào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chiều</a:t>
            </a:r>
            <a:endParaRPr lang="vi-V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000" dirty="0"/>
              <a:t>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4545" y="4649303"/>
            <a:ext cx="930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=&gt; </a:t>
            </a:r>
            <a:r>
              <a:rPr lang="fr-FR" sz="2000" dirty="0" err="1"/>
              <a:t>Số</a:t>
            </a:r>
            <a:r>
              <a:rPr lang="fr-FR" sz="2000" dirty="0"/>
              <a:t> </a:t>
            </a:r>
            <a:r>
              <a:rPr lang="fr-FR" sz="2000" dirty="0" err="1"/>
              <a:t>tiền</a:t>
            </a:r>
            <a:r>
              <a:rPr lang="fr-FR" sz="2000" dirty="0"/>
              <a:t> </a:t>
            </a:r>
            <a:r>
              <a:rPr lang="fr-FR" sz="2000" dirty="0" err="1"/>
              <a:t>thu</a:t>
            </a:r>
            <a:r>
              <a:rPr lang="fr-FR" sz="2000" dirty="0"/>
              <a:t> </a:t>
            </a:r>
            <a:r>
              <a:rPr lang="fr-FR" sz="2000" dirty="0" err="1"/>
              <a:t>được</a:t>
            </a:r>
            <a:r>
              <a:rPr lang="fr-FR" sz="2000" dirty="0"/>
              <a:t> </a:t>
            </a:r>
            <a:r>
              <a:rPr lang="fr-FR" sz="2000" b="1" dirty="0" err="1"/>
              <a:t>buổi</a:t>
            </a:r>
            <a:r>
              <a:rPr lang="fr-FR" sz="2000" b="1" dirty="0"/>
              <a:t> </a:t>
            </a:r>
            <a:r>
              <a:rPr lang="fr-FR" sz="2000" b="1" dirty="0" err="1"/>
              <a:t>sáng</a:t>
            </a:r>
            <a:r>
              <a:rPr lang="fr-FR" sz="2000" b="1" dirty="0"/>
              <a:t>  &gt; </a:t>
            </a:r>
            <a:r>
              <a:rPr lang="fr-FR" sz="2000" b="1" dirty="0" err="1"/>
              <a:t>buổi</a:t>
            </a:r>
            <a:r>
              <a:rPr lang="fr-FR" sz="2000" b="1" dirty="0"/>
              <a:t> </a:t>
            </a:r>
            <a:r>
              <a:rPr lang="fr-FR" sz="2000" b="1" dirty="0" err="1"/>
              <a:t>chiều</a:t>
            </a:r>
            <a:r>
              <a:rPr lang="fr-FR" sz="2000" b="1" dirty="0"/>
              <a:t> &gt; </a:t>
            </a:r>
            <a:r>
              <a:rPr lang="fr-FR" sz="2000" b="1" dirty="0" err="1"/>
              <a:t>buổi</a:t>
            </a:r>
            <a:r>
              <a:rPr lang="fr-FR" sz="2000" b="1" dirty="0"/>
              <a:t> </a:t>
            </a:r>
            <a:r>
              <a:rPr lang="fr-FR" sz="2000" b="1" dirty="0" err="1"/>
              <a:t>tối</a:t>
            </a:r>
            <a:r>
              <a:rPr lang="fr-FR" sz="2000" b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62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2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3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20715" y="501725"/>
                <a:ext cx="57053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3200" b="1" dirty="0">
                    <a:solidFill>
                      <a:schemeClr val="bg1"/>
                    </a:solidFill>
                  </a:rPr>
                  <a:t>Các kí hiệu “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nl-NL" sz="3200" b="1" dirty="0">
                    <a:solidFill>
                      <a:schemeClr val="bg1"/>
                    </a:solidFill>
                  </a:rPr>
                  <a:t>” hoặc “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nl-NL" sz="3200" b="1" dirty="0">
                    <a:solidFill>
                      <a:schemeClr val="bg1"/>
                    </a:solidFill>
                  </a:rPr>
                  <a:t>” </a:t>
                </a:r>
                <a:endParaRPr lang="vi-VN" sz="6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15" y="501725"/>
                <a:ext cx="5705340" cy="584775"/>
              </a:xfrm>
              <a:prstGeom prst="rect">
                <a:avLst/>
              </a:prstGeom>
              <a:blipFill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176270" y="1565511"/>
            <a:ext cx="8687209" cy="2881357"/>
            <a:chOff x="198029" y="1590043"/>
            <a:chExt cx="8687209" cy="28813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10767" y="1609078"/>
                  <a:ext cx="8674471" cy="286232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000" b="1" dirty="0">
                      <a:latin typeface="+mn-lt"/>
                    </a:rPr>
                    <a:t>	</a:t>
                  </a:r>
                  <a:r>
                    <a:rPr lang="en-US" sz="2000" b="1" dirty="0" err="1">
                      <a:latin typeface="+mn-lt"/>
                    </a:rPr>
                    <a:t>Cách</a:t>
                  </a:r>
                  <a:r>
                    <a:rPr lang="en-US" sz="2000" b="1" dirty="0">
                      <a:latin typeface="+mn-lt"/>
                    </a:rPr>
                    <a:t> </a:t>
                  </a:r>
                  <a:r>
                    <a:rPr lang="en-US" sz="2000" b="1" dirty="0" err="1">
                      <a:latin typeface="+mn-lt"/>
                    </a:rPr>
                    <a:t>kí</a:t>
                  </a:r>
                  <a:r>
                    <a:rPr lang="en-US" sz="2000" b="1" dirty="0">
                      <a:latin typeface="+mn-lt"/>
                    </a:rPr>
                    <a:t> </a:t>
                  </a:r>
                  <a:r>
                    <a:rPr lang="en-US" sz="2000" b="1" dirty="0" err="1">
                      <a:latin typeface="+mn-lt"/>
                    </a:rPr>
                    <a:t>hiệu</a:t>
                  </a:r>
                  <a:r>
                    <a:rPr lang="en-US" sz="2000" b="1" dirty="0">
                      <a:latin typeface="+mn-lt"/>
                    </a:rPr>
                    <a:t> </a:t>
                  </a:r>
                  <a:r>
                    <a:rPr lang="nl-NL" sz="2000" b="1" dirty="0">
                      <a:solidFill>
                        <a:schemeClr val="tx1"/>
                      </a:solidFill>
                      <a:latin typeface="+mn-lt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nl-NL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nl-NL" sz="2000" b="1" dirty="0">
                      <a:solidFill>
                        <a:schemeClr val="tx1"/>
                      </a:solidFill>
                      <a:latin typeface="+mn-lt"/>
                    </a:rPr>
                    <a:t>” hoặc “</a:t>
                  </a:r>
                  <a14:m>
                    <m:oMath xmlns:m="http://schemas.openxmlformats.org/officeDocument/2006/math">
                      <m:r>
                        <a:rPr lang="nl-NL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nl-NL" sz="2000" b="1" dirty="0">
                      <a:solidFill>
                        <a:schemeClr val="tx1"/>
                      </a:solidFill>
                      <a:latin typeface="+mn-lt"/>
                    </a:rPr>
                    <a:t>” </a:t>
                  </a:r>
                  <a:endParaRPr lang="en-US" sz="2000" b="1" dirty="0">
                    <a:solidFill>
                      <a:schemeClr val="tx1"/>
                    </a:solidFill>
                    <a:latin typeface="+mn-lt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nl-NL" sz="2000" dirty="0">
                      <a:latin typeface="+mn-lt"/>
                    </a:rPr>
                    <a:t>- Ta còn dùng kí hiệu a </a:t>
                  </a:r>
                  <a14:m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nl-NL" sz="2000" dirty="0">
                      <a:latin typeface="+mn-lt"/>
                    </a:rPr>
                    <a:t> b (đọc là “a nhỏ hơn hoặc bằng </a:t>
                  </a:r>
                  <a:r>
                    <a:rPr lang="nl-NL" sz="2000">
                      <a:latin typeface="+mn-lt"/>
                    </a:rPr>
                    <a:t>b”) </a:t>
                  </a:r>
                  <a:r>
                    <a:rPr lang="nl-NL" sz="2000" dirty="0">
                      <a:latin typeface="+mn-lt"/>
                    </a:rPr>
                    <a:t>để nói “a &lt; b hoặc a = b”.</a:t>
                  </a:r>
                  <a:endParaRPr lang="en-US" sz="2000" dirty="0">
                    <a:latin typeface="+mn-lt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nl-NL" sz="2000" dirty="0">
                      <a:latin typeface="+mn-lt"/>
                    </a:rPr>
                    <a:t>- Tương tự, kí hiệu a </a:t>
                  </a:r>
                  <a14:m>
                    <m:oMath xmlns:m="http://schemas.openxmlformats.org/officeDocument/2006/math">
                      <m:r>
                        <a:rPr lang="nl-NL" sz="2000" b="1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nl-NL" sz="2000" b="1" dirty="0">
                      <a:latin typeface="+mn-lt"/>
                    </a:rPr>
                    <a:t> </a:t>
                  </a:r>
                  <a:r>
                    <a:rPr lang="nl-NL" sz="2000">
                      <a:latin typeface="+mn-lt"/>
                    </a:rPr>
                    <a:t>b (đọc là “a </a:t>
                  </a:r>
                  <a:r>
                    <a:rPr lang="nl-NL" sz="2000" dirty="0">
                      <a:latin typeface="+mn-lt"/>
                    </a:rPr>
                    <a:t>lớn hơn hoặc bằng b”) </a:t>
                  </a:r>
                  <a:r>
                    <a:rPr lang="nl-NL" sz="2000">
                      <a:latin typeface="+mn-lt"/>
                    </a:rPr>
                    <a:t>có nghĩa </a:t>
                  </a:r>
                  <a:r>
                    <a:rPr lang="nl-NL" sz="2000" dirty="0">
                      <a:latin typeface="+mn-lt"/>
                    </a:rPr>
                    <a:t>là a &gt; b hoặc a = b.</a:t>
                  </a:r>
                  <a:endParaRPr lang="en-US" sz="2000" dirty="0">
                    <a:latin typeface="+mn-lt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nl-NL" sz="2000" dirty="0">
                      <a:latin typeface="+mn-lt"/>
                    </a:rPr>
                    <a:t>- Tính chất bắc cầu còn có thể viết: nếu  a </a:t>
                  </a:r>
                  <a14:m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nl-NL" sz="2000" dirty="0">
                      <a:latin typeface="+mn-lt"/>
                    </a:rPr>
                    <a:t> b và b </a:t>
                  </a:r>
                  <a14:m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nl-NL" sz="2000" dirty="0">
                      <a:latin typeface="+mn-lt"/>
                    </a:rPr>
                    <a:t> c thì a </a:t>
                  </a:r>
                  <a14:m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nl-NL" sz="2000" dirty="0">
                      <a:latin typeface="+mn-lt"/>
                    </a:rPr>
                    <a:t> c.</a:t>
                  </a:r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767" y="1609078"/>
                  <a:ext cx="8674471" cy="2862322"/>
                </a:xfrm>
                <a:prstGeom prst="rect">
                  <a:avLst/>
                </a:prstGeom>
                <a:blipFill>
                  <a:blip r:embed="rId4"/>
                  <a:stretch>
                    <a:fillRect l="-703" r="-1405" b="-1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8029" y="1590043"/>
              <a:ext cx="737781" cy="6148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pSp>
        <p:nvGrpSpPr>
          <p:cNvPr id="6" name="Group 5"/>
          <p:cNvGrpSpPr/>
          <p:nvPr/>
        </p:nvGrpSpPr>
        <p:grpSpPr>
          <a:xfrm>
            <a:off x="128788" y="1291247"/>
            <a:ext cx="7907628" cy="1015663"/>
            <a:chOff x="0" y="1278368"/>
            <a:chExt cx="7907628" cy="10156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76698"/>
              <a:ext cx="390525" cy="381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90525" y="1278368"/>
                  <a:ext cx="7517103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000" dirty="0" err="1"/>
                    <a:t>Trong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các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số</a:t>
                  </a:r>
                  <a:r>
                    <a:rPr lang="en-US" sz="2000" dirty="0"/>
                    <a:t> 3; 5; 8; 9, </a:t>
                  </a:r>
                  <a:r>
                    <a:rPr lang="en-US" sz="2000" dirty="0" err="1"/>
                    <a:t>số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nào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thuộc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tập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hợp</a:t>
                  </a:r>
                  <a:r>
                    <a:rPr lang="en-US" sz="2000" dirty="0"/>
                    <a:t> A = {x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a14:m>
                  <a:r>
                    <a:rPr lang="en-US" sz="2000" dirty="0"/>
                    <a:t>| x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2000" dirty="0"/>
                    <a:t> 5}, </a:t>
                  </a:r>
                  <a:r>
                    <a:rPr lang="en-US" sz="2000" dirty="0" err="1"/>
                    <a:t>số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nào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thuộc</a:t>
                  </a:r>
                  <a:r>
                    <a:rPr lang="en-US" sz="2000" dirty="0"/>
                    <a:t> </a:t>
                  </a:r>
                  <a:r>
                    <a:rPr lang="en-US" sz="2000" err="1"/>
                    <a:t>tập</a:t>
                  </a:r>
                  <a:r>
                    <a:rPr lang="en-US" sz="2000"/>
                    <a:t> hợp </a:t>
                  </a:r>
                  <a:r>
                    <a:rPr lang="en-US" sz="2000" dirty="0"/>
                    <a:t>B </a:t>
                  </a:r>
                  <a:r>
                    <a:rPr lang="en-US" sz="2000"/>
                    <a:t>= {x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a14:m>
                  <a:r>
                    <a:rPr lang="en-US" sz="2000" dirty="0"/>
                    <a:t>| x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/>
                    <a:t>5}?</a:t>
                  </a:r>
                  <a:endParaRPr lang="vi-VN" sz="2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525" y="1278368"/>
                  <a:ext cx="7517103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811" r="-892" b="-48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8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0715" y="501725"/>
                <a:ext cx="57053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3200" b="1" dirty="0">
                    <a:solidFill>
                      <a:schemeClr val="bg1"/>
                    </a:solidFill>
                  </a:rPr>
                  <a:t>Các kí hiệu “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nl-NL" sz="3200" b="1" dirty="0">
                    <a:solidFill>
                      <a:schemeClr val="bg1"/>
                    </a:solidFill>
                  </a:rPr>
                  <a:t>” hoặc “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nl-NL" sz="3200" b="1" dirty="0">
                    <a:solidFill>
                      <a:schemeClr val="bg1"/>
                    </a:solidFill>
                  </a:rPr>
                  <a:t>” </a:t>
                </a:r>
                <a:endParaRPr lang="vi-VN" sz="6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15" y="501725"/>
                <a:ext cx="5705340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28788" y="2352336"/>
            <a:ext cx="2565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/>
              <a:t>Trả</a:t>
            </a:r>
            <a:r>
              <a:rPr lang="en-US" sz="2000" b="1" i="1" u="sng" dirty="0"/>
              <a:t> </a:t>
            </a:r>
            <a:r>
              <a:rPr lang="en-US" sz="2000" b="1" i="1" u="sng" dirty="0" err="1"/>
              <a:t>lời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80860" y="2797872"/>
                <a:ext cx="51850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 = {x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| 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/>
                  <a:t> 5} </a:t>
                </a:r>
                <a:r>
                  <a:rPr lang="en-US" sz="2000"/>
                  <a:t>= {5 </a:t>
                </a:r>
                <a:r>
                  <a:rPr lang="en-US" sz="2000" dirty="0"/>
                  <a:t>; 6; 7 ; 8 ; 9; …} </a:t>
                </a:r>
                <a:endParaRPr lang="vi-VN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60" y="2797872"/>
                <a:ext cx="5185049" cy="400110"/>
              </a:xfrm>
              <a:prstGeom prst="rect">
                <a:avLst/>
              </a:prstGeom>
              <a:blipFill>
                <a:blip r:embed="rId5"/>
                <a:stretch>
                  <a:fillRect l="-1175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1455" y="3269582"/>
                <a:ext cx="40954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=&gt; </a:t>
                </a:r>
                <a:r>
                  <a:rPr lang="en-US" sz="2000" b="1" dirty="0"/>
                  <a:t>5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A; </a:t>
                </a:r>
                <a:r>
                  <a:rPr lang="en-US" sz="2000" b="1" dirty="0"/>
                  <a:t>8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A; </a:t>
                </a:r>
                <a:r>
                  <a:rPr lang="en-US" sz="2000" b="1" dirty="0"/>
                  <a:t>9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A.    </a:t>
                </a:r>
                <a:endParaRPr lang="vi-VN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55" y="3269582"/>
                <a:ext cx="4095462" cy="400110"/>
              </a:xfrm>
              <a:prstGeom prst="rect">
                <a:avLst/>
              </a:prstGeom>
              <a:blipFill>
                <a:blip r:embed="rId6"/>
                <a:stretch>
                  <a:fillRect l="-1488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80859" y="3758705"/>
                <a:ext cx="51850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 = {x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| x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/>
                  <a:t> 5} </a:t>
                </a:r>
                <a:r>
                  <a:rPr lang="en-US" sz="2000"/>
                  <a:t>= {0; </a:t>
                </a:r>
                <a:r>
                  <a:rPr lang="en-US" sz="2000" dirty="0"/>
                  <a:t>1; 2 ; 3 </a:t>
                </a:r>
                <a:r>
                  <a:rPr lang="en-US" sz="2000"/>
                  <a:t>; 4; 5} </a:t>
                </a:r>
                <a:endParaRPr lang="vi-VN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59" y="3758705"/>
                <a:ext cx="5185049" cy="400110"/>
              </a:xfrm>
              <a:prstGeom prst="rect">
                <a:avLst/>
              </a:prstGeom>
              <a:blipFill>
                <a:blip r:embed="rId7"/>
                <a:stretch>
                  <a:fillRect l="-1175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0655" y="4232749"/>
                <a:ext cx="61972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=&gt; </a:t>
                </a:r>
                <a:r>
                  <a:rPr lang="en-US" sz="2000" b="1" dirty="0"/>
                  <a:t>3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/>
                  <a:t>B; </a:t>
                </a:r>
                <a:r>
                  <a:rPr lang="en-US" sz="2000" b="1"/>
                  <a:t>5</a:t>
                </a:r>
                <a:r>
                  <a:rPr lang="en-US" sz="200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B</a:t>
                </a:r>
                <a:r>
                  <a:rPr lang="en-US" sz="200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55" y="4232749"/>
                <a:ext cx="6197267" cy="400110"/>
              </a:xfrm>
              <a:prstGeom prst="rect">
                <a:avLst/>
              </a:prstGeom>
              <a:blipFill>
                <a:blip r:embed="rId8"/>
                <a:stretch>
                  <a:fillRect l="-1083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25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1350</Words>
  <Application>Microsoft Office PowerPoint</Application>
  <PresentationFormat>On-screen Show (16:9)</PresentationFormat>
  <Paragraphs>129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Roboto Condensed Light</vt:lpstr>
      <vt:lpstr>Arvo</vt:lpstr>
      <vt:lpstr>VNI-Swiss-Condense</vt:lpstr>
      <vt:lpstr>Roboto Condensed</vt:lpstr>
      <vt:lpstr>Cambria Math</vt:lpstr>
      <vt:lpstr>Tw Cen MT</vt:lpstr>
      <vt:lpstr>Times New Roman</vt:lpstr>
      <vt:lpstr>Calibri</vt:lpstr>
      <vt:lpstr>Wingdings</vt:lpstr>
      <vt:lpstr>Arial</vt:lpstr>
      <vt:lpstr>Salerio template</vt:lpstr>
      <vt:lpstr>1_Office Theme</vt:lpstr>
      <vt:lpstr>Droplet</vt:lpstr>
      <vt:lpstr>PowerPoint Presentation</vt:lpstr>
      <vt:lpstr>BÀI 3:  THỨ TỰ TRONG TẬP HỢP CÁC SỐ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PHƯƠNG TRÌNH LƯỢNG GIÁC CƠ BẢN</dc:title>
  <dc:creator>LaptopAZ.vn</dc:creator>
  <cp:lastModifiedBy>11570</cp:lastModifiedBy>
  <cp:revision>37</cp:revision>
  <dcterms:modified xsi:type="dcterms:W3CDTF">2023-07-21T14:08:22Z</dcterms:modified>
</cp:coreProperties>
</file>