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11" r:id="rId2"/>
    <p:sldId id="312" r:id="rId3"/>
    <p:sldId id="321" r:id="rId4"/>
    <p:sldId id="313" r:id="rId5"/>
    <p:sldId id="258" r:id="rId6"/>
    <p:sldId id="329" r:id="rId7"/>
    <p:sldId id="259" r:id="rId8"/>
    <p:sldId id="322" r:id="rId9"/>
    <p:sldId id="260" r:id="rId10"/>
    <p:sldId id="261" r:id="rId11"/>
    <p:sldId id="272" r:id="rId12"/>
    <p:sldId id="324" r:id="rId13"/>
    <p:sldId id="323" r:id="rId14"/>
    <p:sldId id="325" r:id="rId15"/>
    <p:sldId id="328" r:id="rId16"/>
    <p:sldId id="262" r:id="rId17"/>
    <p:sldId id="269" r:id="rId18"/>
    <p:sldId id="265" r:id="rId19"/>
    <p:sldId id="332" r:id="rId20"/>
    <p:sldId id="330" r:id="rId21"/>
    <p:sldId id="267" r:id="rId22"/>
    <p:sldId id="268" r:id="rId23"/>
    <p:sldId id="274" r:id="rId24"/>
    <p:sldId id="276" r:id="rId25"/>
    <p:sldId id="270" r:id="rId26"/>
    <p:sldId id="282" r:id="rId27"/>
    <p:sldId id="316" r:id="rId28"/>
    <p:sldId id="314" r:id="rId29"/>
    <p:sldId id="271" r:id="rId30"/>
    <p:sldId id="333" r:id="rId31"/>
    <p:sldId id="334" r:id="rId32"/>
    <p:sldId id="279" r:id="rId33"/>
    <p:sldId id="273" r:id="rId34"/>
    <p:sldId id="317" r:id="rId35"/>
    <p:sldId id="335" r:id="rId36"/>
    <p:sldId id="287" r:id="rId37"/>
    <p:sldId id="281" r:id="rId38"/>
    <p:sldId id="32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62" autoAdjust="0"/>
    <p:restoredTop sz="94660"/>
  </p:normalViewPr>
  <p:slideViewPr>
    <p:cSldViewPr snapToGrid="0">
      <p:cViewPr varScale="1">
        <p:scale>
          <a:sx n="82" d="100"/>
          <a:sy n="82" d="100"/>
        </p:scale>
        <p:origin x="485"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BBF43-1CD3-4B70-9FF9-D6798B8B130C}" type="datetimeFigureOut">
              <a:rPr lang="vi-VN" smtClean="0"/>
              <a:t>08/09/2025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72B5F-0008-4212-A3AC-76B1985901B8}" type="slidenum">
              <a:rPr lang="vi-VN" smtClean="0"/>
              <a:t>‹#›</a:t>
            </a:fld>
            <a:endParaRPr lang="vi-VN"/>
          </a:p>
        </p:txBody>
      </p:sp>
    </p:spTree>
    <p:extLst>
      <p:ext uri="{BB962C8B-B14F-4D97-AF65-F5344CB8AC3E}">
        <p14:creationId xmlns:p14="http://schemas.microsoft.com/office/powerpoint/2010/main" val="1653690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9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42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044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3270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c7537c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ac7537c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321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c7537cc3f_0_3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c7537cc3f_0_3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793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c7ad3d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c7ad3d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61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889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896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ac7537cc3f_0_2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ac7537cc3f_0_2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0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78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762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a2609c4100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a2609c4100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558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a2609c4100_0_2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a2609c4100_0_2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6135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c7537cc3f_0_4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c7537cc3f_0_4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386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44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889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773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364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926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0958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a2609c4100_0_3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a2609c4100_0_3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49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467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891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704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453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a2609c4100_0_4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a2609c4100_0_4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289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a2609c4100_0_3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a2609c4100_0_3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145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96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203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53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21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099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401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17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819200" y="1717105"/>
            <a:ext cx="4547600" cy="237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0" name="Google Shape;10;p2"/>
          <p:cNvSpPr txBox="1">
            <a:spLocks noGrp="1"/>
          </p:cNvSpPr>
          <p:nvPr>
            <p:ph type="subTitle" idx="1"/>
          </p:nvPr>
        </p:nvSpPr>
        <p:spPr>
          <a:xfrm>
            <a:off x="3799800" y="4750109"/>
            <a:ext cx="4596400" cy="120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667">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568718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49"/>
        <p:cNvGrpSpPr/>
        <p:nvPr/>
      </p:nvGrpSpPr>
      <p:grpSpPr>
        <a:xfrm>
          <a:off x="0" y="0"/>
          <a:ext cx="0" cy="0"/>
          <a:chOff x="0" y="0"/>
          <a:chExt cx="0" cy="0"/>
        </a:xfrm>
      </p:grpSpPr>
      <p:grpSp>
        <p:nvGrpSpPr>
          <p:cNvPr id="250" name="Google Shape;250;p13"/>
          <p:cNvGrpSpPr/>
          <p:nvPr/>
        </p:nvGrpSpPr>
        <p:grpSpPr>
          <a:xfrm>
            <a:off x="207102" y="121813"/>
            <a:ext cx="11777797" cy="6525839"/>
            <a:chOff x="375925" y="955900"/>
            <a:chExt cx="6888675" cy="3816875"/>
          </a:xfrm>
        </p:grpSpPr>
        <p:sp>
          <p:nvSpPr>
            <p:cNvPr id="251" name="Google Shape;251;p1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1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1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1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4" name="Google Shape;284;p13"/>
          <p:cNvSpPr txBox="1">
            <a:spLocks noGrp="1"/>
          </p:cNvSpPr>
          <p:nvPr>
            <p:ph type="title"/>
          </p:nvPr>
        </p:nvSpPr>
        <p:spPr>
          <a:xfrm>
            <a:off x="2017500" y="2525000"/>
            <a:ext cx="2658000" cy="147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5" name="Google Shape;285;p13"/>
          <p:cNvSpPr txBox="1">
            <a:spLocks noGrp="1"/>
          </p:cNvSpPr>
          <p:nvPr>
            <p:ph type="subTitle" idx="1"/>
          </p:nvPr>
        </p:nvSpPr>
        <p:spPr>
          <a:xfrm>
            <a:off x="8159369" y="567144"/>
            <a:ext cx="2729200" cy="5608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Delius"/>
              <a:buNone/>
              <a:defRPr sz="2667" b="1">
                <a:latin typeface="Delius"/>
                <a:ea typeface="Delius"/>
                <a:cs typeface="Delius"/>
                <a:sym typeface="Delius"/>
              </a:defRPr>
            </a:lvl1pPr>
            <a:lvl2pPr lvl="1">
              <a:spcBef>
                <a:spcPts val="0"/>
              </a:spcBef>
              <a:spcAft>
                <a:spcPts val="0"/>
              </a:spcAft>
              <a:buSzPts val="2000"/>
              <a:buFont typeface="Delius"/>
              <a:buNone/>
              <a:defRPr sz="2667" b="1">
                <a:latin typeface="Delius"/>
                <a:ea typeface="Delius"/>
                <a:cs typeface="Delius"/>
                <a:sym typeface="Delius"/>
              </a:defRPr>
            </a:lvl2pPr>
            <a:lvl3pPr lvl="2">
              <a:spcBef>
                <a:spcPts val="0"/>
              </a:spcBef>
              <a:spcAft>
                <a:spcPts val="0"/>
              </a:spcAft>
              <a:buSzPts val="2000"/>
              <a:buFont typeface="Delius"/>
              <a:buNone/>
              <a:defRPr sz="2667" b="1">
                <a:latin typeface="Delius"/>
                <a:ea typeface="Delius"/>
                <a:cs typeface="Delius"/>
                <a:sym typeface="Delius"/>
              </a:defRPr>
            </a:lvl3pPr>
            <a:lvl4pPr lvl="3">
              <a:spcBef>
                <a:spcPts val="0"/>
              </a:spcBef>
              <a:spcAft>
                <a:spcPts val="0"/>
              </a:spcAft>
              <a:buSzPts val="2000"/>
              <a:buFont typeface="Delius"/>
              <a:buNone/>
              <a:defRPr sz="2667" b="1">
                <a:latin typeface="Delius"/>
                <a:ea typeface="Delius"/>
                <a:cs typeface="Delius"/>
                <a:sym typeface="Delius"/>
              </a:defRPr>
            </a:lvl4pPr>
            <a:lvl5pPr lvl="4">
              <a:spcBef>
                <a:spcPts val="0"/>
              </a:spcBef>
              <a:spcAft>
                <a:spcPts val="0"/>
              </a:spcAft>
              <a:buSzPts val="2000"/>
              <a:buFont typeface="Delius"/>
              <a:buNone/>
              <a:defRPr sz="2667" b="1">
                <a:latin typeface="Delius"/>
                <a:ea typeface="Delius"/>
                <a:cs typeface="Delius"/>
                <a:sym typeface="Delius"/>
              </a:defRPr>
            </a:lvl5pPr>
            <a:lvl6pPr lvl="5">
              <a:spcBef>
                <a:spcPts val="0"/>
              </a:spcBef>
              <a:spcAft>
                <a:spcPts val="0"/>
              </a:spcAft>
              <a:buSzPts val="2000"/>
              <a:buFont typeface="Delius"/>
              <a:buNone/>
              <a:defRPr sz="2667" b="1">
                <a:latin typeface="Delius"/>
                <a:ea typeface="Delius"/>
                <a:cs typeface="Delius"/>
                <a:sym typeface="Delius"/>
              </a:defRPr>
            </a:lvl6pPr>
            <a:lvl7pPr lvl="6">
              <a:spcBef>
                <a:spcPts val="0"/>
              </a:spcBef>
              <a:spcAft>
                <a:spcPts val="0"/>
              </a:spcAft>
              <a:buSzPts val="2000"/>
              <a:buFont typeface="Delius"/>
              <a:buNone/>
              <a:defRPr sz="2667" b="1">
                <a:latin typeface="Delius"/>
                <a:ea typeface="Delius"/>
                <a:cs typeface="Delius"/>
                <a:sym typeface="Delius"/>
              </a:defRPr>
            </a:lvl7pPr>
            <a:lvl8pPr lvl="7">
              <a:spcBef>
                <a:spcPts val="0"/>
              </a:spcBef>
              <a:spcAft>
                <a:spcPts val="0"/>
              </a:spcAft>
              <a:buSzPts val="2000"/>
              <a:buFont typeface="Delius"/>
              <a:buNone/>
              <a:defRPr sz="2667" b="1">
                <a:latin typeface="Delius"/>
                <a:ea typeface="Delius"/>
                <a:cs typeface="Delius"/>
                <a:sym typeface="Delius"/>
              </a:defRPr>
            </a:lvl8pPr>
            <a:lvl9pPr lvl="8">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6" name="Google Shape;286;p13"/>
          <p:cNvSpPr txBox="1">
            <a:spLocks noGrp="1"/>
          </p:cNvSpPr>
          <p:nvPr>
            <p:ph type="title" idx="2" hasCustomPrompt="1"/>
          </p:nvPr>
        </p:nvSpPr>
        <p:spPr>
          <a:xfrm>
            <a:off x="6972400" y="955200"/>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87" name="Google Shape;287;p13"/>
          <p:cNvSpPr txBox="1">
            <a:spLocks noGrp="1"/>
          </p:cNvSpPr>
          <p:nvPr>
            <p:ph type="subTitle" idx="3"/>
          </p:nvPr>
        </p:nvSpPr>
        <p:spPr>
          <a:xfrm>
            <a:off x="8159369" y="105619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4"/>
          </p:nvPr>
        </p:nvSpPr>
        <p:spPr>
          <a:xfrm>
            <a:off x="8159369" y="1976336"/>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9" name="Google Shape;289;p13"/>
          <p:cNvSpPr txBox="1">
            <a:spLocks noGrp="1"/>
          </p:cNvSpPr>
          <p:nvPr>
            <p:ph type="title" idx="5" hasCustomPrompt="1"/>
          </p:nvPr>
        </p:nvSpPr>
        <p:spPr>
          <a:xfrm>
            <a:off x="6972400" y="237590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0" name="Google Shape;290;p13"/>
          <p:cNvSpPr txBox="1">
            <a:spLocks noGrp="1"/>
          </p:cNvSpPr>
          <p:nvPr>
            <p:ph type="subTitle" idx="6"/>
          </p:nvPr>
        </p:nvSpPr>
        <p:spPr>
          <a:xfrm>
            <a:off x="8159369" y="247187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13"/>
          <p:cNvSpPr txBox="1">
            <a:spLocks noGrp="1"/>
          </p:cNvSpPr>
          <p:nvPr>
            <p:ph type="subTitle" idx="7"/>
          </p:nvPr>
        </p:nvSpPr>
        <p:spPr>
          <a:xfrm>
            <a:off x="8159369" y="3385528"/>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2" name="Google Shape;292;p13"/>
          <p:cNvSpPr txBox="1">
            <a:spLocks noGrp="1"/>
          </p:cNvSpPr>
          <p:nvPr>
            <p:ph type="title" idx="8" hasCustomPrompt="1"/>
          </p:nvPr>
        </p:nvSpPr>
        <p:spPr>
          <a:xfrm>
            <a:off x="6972400" y="3796613"/>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3" name="Google Shape;293;p13"/>
          <p:cNvSpPr txBox="1">
            <a:spLocks noGrp="1"/>
          </p:cNvSpPr>
          <p:nvPr>
            <p:ph type="subTitle" idx="9"/>
          </p:nvPr>
        </p:nvSpPr>
        <p:spPr>
          <a:xfrm>
            <a:off x="8159369" y="388755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3"/>
          </p:nvPr>
        </p:nvSpPr>
        <p:spPr>
          <a:xfrm>
            <a:off x="8159369" y="4794720"/>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5" name="Google Shape;295;p13"/>
          <p:cNvSpPr txBox="1">
            <a:spLocks noGrp="1"/>
          </p:cNvSpPr>
          <p:nvPr>
            <p:ph type="title" idx="14" hasCustomPrompt="1"/>
          </p:nvPr>
        </p:nvSpPr>
        <p:spPr>
          <a:xfrm>
            <a:off x="6972400" y="5217319"/>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6" name="Google Shape;296;p13"/>
          <p:cNvSpPr txBox="1">
            <a:spLocks noGrp="1"/>
          </p:cNvSpPr>
          <p:nvPr>
            <p:ph type="subTitle" idx="15"/>
          </p:nvPr>
        </p:nvSpPr>
        <p:spPr>
          <a:xfrm>
            <a:off x="8159369" y="530323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80731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7"/>
        <p:cNvGrpSpPr/>
        <p:nvPr/>
      </p:nvGrpSpPr>
      <p:grpSpPr>
        <a:xfrm>
          <a:off x="0" y="0"/>
          <a:ext cx="0" cy="0"/>
          <a:chOff x="0" y="0"/>
          <a:chExt cx="0" cy="0"/>
        </a:xfrm>
      </p:grpSpPr>
      <p:grpSp>
        <p:nvGrpSpPr>
          <p:cNvPr id="298" name="Google Shape;298;p14"/>
          <p:cNvGrpSpPr/>
          <p:nvPr/>
        </p:nvGrpSpPr>
        <p:grpSpPr>
          <a:xfrm>
            <a:off x="207102" y="121813"/>
            <a:ext cx="11777797" cy="652583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14"/>
          <p:cNvSpPr txBox="1">
            <a:spLocks noGrp="1"/>
          </p:cNvSpPr>
          <p:nvPr>
            <p:ph type="title"/>
          </p:nvPr>
        </p:nvSpPr>
        <p:spPr>
          <a:xfrm>
            <a:off x="3621000" y="5192951"/>
            <a:ext cx="4950000" cy="57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667"/>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333" name="Google Shape;333;p14"/>
          <p:cNvSpPr txBox="1">
            <a:spLocks noGrp="1"/>
          </p:cNvSpPr>
          <p:nvPr>
            <p:ph type="subTitle" idx="1"/>
          </p:nvPr>
        </p:nvSpPr>
        <p:spPr>
          <a:xfrm>
            <a:off x="3426000" y="1967989"/>
            <a:ext cx="5340000" cy="271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3733">
                <a:latin typeface="Delius"/>
                <a:ea typeface="Delius"/>
                <a:cs typeface="Delius"/>
                <a:sym typeface="Delius"/>
              </a:defRPr>
            </a:lvl1pPr>
            <a:lvl2pPr lvl="1" algn="ctr" rtl="0">
              <a:spcBef>
                <a:spcPts val="0"/>
              </a:spcBef>
              <a:spcAft>
                <a:spcPts val="0"/>
              </a:spcAft>
              <a:buSzPts val="2400"/>
              <a:buFont typeface="Delius"/>
              <a:buNone/>
              <a:defRPr sz="3200">
                <a:latin typeface="Delius"/>
                <a:ea typeface="Delius"/>
                <a:cs typeface="Delius"/>
                <a:sym typeface="Delius"/>
              </a:defRPr>
            </a:lvl2pPr>
            <a:lvl3pPr lvl="2" algn="ctr" rtl="0">
              <a:spcBef>
                <a:spcPts val="0"/>
              </a:spcBef>
              <a:spcAft>
                <a:spcPts val="0"/>
              </a:spcAft>
              <a:buSzPts val="2400"/>
              <a:buFont typeface="Delius"/>
              <a:buNone/>
              <a:defRPr sz="3200">
                <a:latin typeface="Delius"/>
                <a:ea typeface="Delius"/>
                <a:cs typeface="Delius"/>
                <a:sym typeface="Delius"/>
              </a:defRPr>
            </a:lvl3pPr>
            <a:lvl4pPr lvl="3" algn="ctr" rtl="0">
              <a:spcBef>
                <a:spcPts val="0"/>
              </a:spcBef>
              <a:spcAft>
                <a:spcPts val="0"/>
              </a:spcAft>
              <a:buSzPts val="2400"/>
              <a:buFont typeface="Delius"/>
              <a:buNone/>
              <a:defRPr sz="3200">
                <a:latin typeface="Delius"/>
                <a:ea typeface="Delius"/>
                <a:cs typeface="Delius"/>
                <a:sym typeface="Delius"/>
              </a:defRPr>
            </a:lvl4pPr>
            <a:lvl5pPr lvl="4" algn="ctr" rtl="0">
              <a:spcBef>
                <a:spcPts val="0"/>
              </a:spcBef>
              <a:spcAft>
                <a:spcPts val="0"/>
              </a:spcAft>
              <a:buSzPts val="2400"/>
              <a:buFont typeface="Delius"/>
              <a:buNone/>
              <a:defRPr sz="3200">
                <a:latin typeface="Delius"/>
                <a:ea typeface="Delius"/>
                <a:cs typeface="Delius"/>
                <a:sym typeface="Delius"/>
              </a:defRPr>
            </a:lvl5pPr>
            <a:lvl6pPr lvl="5" algn="ctr" rtl="0">
              <a:spcBef>
                <a:spcPts val="0"/>
              </a:spcBef>
              <a:spcAft>
                <a:spcPts val="0"/>
              </a:spcAft>
              <a:buSzPts val="2400"/>
              <a:buFont typeface="Delius"/>
              <a:buNone/>
              <a:defRPr sz="3200">
                <a:latin typeface="Delius"/>
                <a:ea typeface="Delius"/>
                <a:cs typeface="Delius"/>
                <a:sym typeface="Delius"/>
              </a:defRPr>
            </a:lvl6pPr>
            <a:lvl7pPr lvl="6" algn="ctr" rtl="0">
              <a:spcBef>
                <a:spcPts val="0"/>
              </a:spcBef>
              <a:spcAft>
                <a:spcPts val="0"/>
              </a:spcAft>
              <a:buSzPts val="2400"/>
              <a:buFont typeface="Delius"/>
              <a:buNone/>
              <a:defRPr sz="3200">
                <a:latin typeface="Delius"/>
                <a:ea typeface="Delius"/>
                <a:cs typeface="Delius"/>
                <a:sym typeface="Delius"/>
              </a:defRPr>
            </a:lvl7pPr>
            <a:lvl8pPr lvl="7" algn="ctr" rtl="0">
              <a:spcBef>
                <a:spcPts val="0"/>
              </a:spcBef>
              <a:spcAft>
                <a:spcPts val="0"/>
              </a:spcAft>
              <a:buSzPts val="2400"/>
              <a:buFont typeface="Delius"/>
              <a:buNone/>
              <a:defRPr sz="3200">
                <a:latin typeface="Delius"/>
                <a:ea typeface="Delius"/>
                <a:cs typeface="Delius"/>
                <a:sym typeface="Delius"/>
              </a:defRPr>
            </a:lvl8pPr>
            <a:lvl9pPr lvl="8" algn="ctr" rtl="0">
              <a:spcBef>
                <a:spcPts val="0"/>
              </a:spcBef>
              <a:spcAft>
                <a:spcPts val="0"/>
              </a:spcAft>
              <a:buSzPts val="2400"/>
              <a:buFont typeface="Delius"/>
              <a:buNone/>
              <a:defRPr sz="3200">
                <a:latin typeface="Delius"/>
                <a:ea typeface="Delius"/>
                <a:cs typeface="Delius"/>
                <a:sym typeface="Delius"/>
              </a:defRPr>
            </a:lvl9pPr>
          </a:lstStyle>
          <a:p>
            <a:endParaRPr/>
          </a:p>
        </p:txBody>
      </p:sp>
    </p:spTree>
    <p:extLst>
      <p:ext uri="{BB962C8B-B14F-4D97-AF65-F5344CB8AC3E}">
        <p14:creationId xmlns:p14="http://schemas.microsoft.com/office/powerpoint/2010/main" val="3348888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76"/>
        <p:cNvGrpSpPr/>
        <p:nvPr/>
      </p:nvGrpSpPr>
      <p:grpSpPr>
        <a:xfrm>
          <a:off x="0" y="0"/>
          <a:ext cx="0" cy="0"/>
          <a:chOff x="0" y="0"/>
          <a:chExt cx="0" cy="0"/>
        </a:xfrm>
      </p:grpSpPr>
      <p:grpSp>
        <p:nvGrpSpPr>
          <p:cNvPr id="377" name="Google Shape;377;p16"/>
          <p:cNvGrpSpPr/>
          <p:nvPr/>
        </p:nvGrpSpPr>
        <p:grpSpPr>
          <a:xfrm>
            <a:off x="207102" y="121813"/>
            <a:ext cx="11777797" cy="6525839"/>
            <a:chOff x="375925" y="955900"/>
            <a:chExt cx="6888675" cy="3816875"/>
          </a:xfrm>
        </p:grpSpPr>
        <p:sp>
          <p:nvSpPr>
            <p:cNvPr id="378" name="Google Shape;378;p1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1" name="Google Shape;411;p16"/>
          <p:cNvSpPr txBox="1">
            <a:spLocks noGrp="1"/>
          </p:cNvSpPr>
          <p:nvPr>
            <p:ph type="title"/>
          </p:nvPr>
        </p:nvSpPr>
        <p:spPr>
          <a:xfrm>
            <a:off x="950800" y="2410200"/>
            <a:ext cx="4584000" cy="203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12" name="Google Shape;412;p16"/>
          <p:cNvSpPr txBox="1">
            <a:spLocks noGrp="1"/>
          </p:cNvSpPr>
          <p:nvPr>
            <p:ph type="subTitle" idx="1"/>
          </p:nvPr>
        </p:nvSpPr>
        <p:spPr>
          <a:xfrm>
            <a:off x="6718333"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3" name="Google Shape;413;p16"/>
          <p:cNvSpPr txBox="1">
            <a:spLocks noGrp="1"/>
          </p:cNvSpPr>
          <p:nvPr>
            <p:ph type="subTitle" idx="2"/>
          </p:nvPr>
        </p:nvSpPr>
        <p:spPr>
          <a:xfrm>
            <a:off x="6718333"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3"/>
          </p:nvPr>
        </p:nvSpPr>
        <p:spPr>
          <a:xfrm>
            <a:off x="6718333"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5" name="Google Shape;415;p16"/>
          <p:cNvSpPr txBox="1">
            <a:spLocks noGrp="1"/>
          </p:cNvSpPr>
          <p:nvPr>
            <p:ph type="subTitle" idx="4"/>
          </p:nvPr>
        </p:nvSpPr>
        <p:spPr>
          <a:xfrm>
            <a:off x="6718333"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subTitle" idx="5"/>
          </p:nvPr>
        </p:nvSpPr>
        <p:spPr>
          <a:xfrm>
            <a:off x="9131667"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7" name="Google Shape;417;p16"/>
          <p:cNvSpPr txBox="1">
            <a:spLocks noGrp="1"/>
          </p:cNvSpPr>
          <p:nvPr>
            <p:ph type="subTitle" idx="6"/>
          </p:nvPr>
        </p:nvSpPr>
        <p:spPr>
          <a:xfrm>
            <a:off x="9131667"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6"/>
          <p:cNvSpPr txBox="1">
            <a:spLocks noGrp="1"/>
          </p:cNvSpPr>
          <p:nvPr>
            <p:ph type="subTitle" idx="7"/>
          </p:nvPr>
        </p:nvSpPr>
        <p:spPr>
          <a:xfrm>
            <a:off x="9131667"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9" name="Google Shape;419;p16"/>
          <p:cNvSpPr txBox="1">
            <a:spLocks noGrp="1"/>
          </p:cNvSpPr>
          <p:nvPr>
            <p:ph type="subTitle" idx="8"/>
          </p:nvPr>
        </p:nvSpPr>
        <p:spPr>
          <a:xfrm>
            <a:off x="9131667"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6"/>
          <p:cNvSpPr txBox="1">
            <a:spLocks noGrp="1"/>
          </p:cNvSpPr>
          <p:nvPr>
            <p:ph type="subTitle" idx="9"/>
          </p:nvPr>
        </p:nvSpPr>
        <p:spPr>
          <a:xfrm>
            <a:off x="6718333"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1" name="Google Shape;421;p16"/>
          <p:cNvSpPr txBox="1">
            <a:spLocks noGrp="1"/>
          </p:cNvSpPr>
          <p:nvPr>
            <p:ph type="subTitle" idx="13"/>
          </p:nvPr>
        </p:nvSpPr>
        <p:spPr>
          <a:xfrm>
            <a:off x="6718333"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6"/>
          <p:cNvSpPr txBox="1">
            <a:spLocks noGrp="1"/>
          </p:cNvSpPr>
          <p:nvPr>
            <p:ph type="subTitle" idx="14"/>
          </p:nvPr>
        </p:nvSpPr>
        <p:spPr>
          <a:xfrm>
            <a:off x="9131667"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3" name="Google Shape;423;p16"/>
          <p:cNvSpPr txBox="1">
            <a:spLocks noGrp="1"/>
          </p:cNvSpPr>
          <p:nvPr>
            <p:ph type="subTitle" idx="15"/>
          </p:nvPr>
        </p:nvSpPr>
        <p:spPr>
          <a:xfrm>
            <a:off x="9131667"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935961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24"/>
        <p:cNvGrpSpPr/>
        <p:nvPr/>
      </p:nvGrpSpPr>
      <p:grpSpPr>
        <a:xfrm>
          <a:off x="0" y="0"/>
          <a:ext cx="0" cy="0"/>
          <a:chOff x="0" y="0"/>
          <a:chExt cx="0" cy="0"/>
        </a:xfrm>
      </p:grpSpPr>
      <p:grpSp>
        <p:nvGrpSpPr>
          <p:cNvPr id="425" name="Google Shape;425;p17"/>
          <p:cNvGrpSpPr/>
          <p:nvPr/>
        </p:nvGrpSpPr>
        <p:grpSpPr>
          <a:xfrm>
            <a:off x="207102" y="121813"/>
            <a:ext cx="11777797" cy="6525839"/>
            <a:chOff x="375925" y="955900"/>
            <a:chExt cx="6888675" cy="3816875"/>
          </a:xfrm>
        </p:grpSpPr>
        <p:sp>
          <p:nvSpPr>
            <p:cNvPr id="426" name="Google Shape;426;p1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9" name="Google Shape;459;p1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7"/>
          <p:cNvSpPr txBox="1">
            <a:spLocks noGrp="1"/>
          </p:cNvSpPr>
          <p:nvPr>
            <p:ph type="subTitle" idx="1"/>
          </p:nvPr>
        </p:nvSpPr>
        <p:spPr>
          <a:xfrm>
            <a:off x="1465733"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1" name="Google Shape;461;p17"/>
          <p:cNvSpPr txBox="1">
            <a:spLocks noGrp="1"/>
          </p:cNvSpPr>
          <p:nvPr>
            <p:ph type="subTitle" idx="2"/>
          </p:nvPr>
        </p:nvSpPr>
        <p:spPr>
          <a:xfrm>
            <a:off x="1465733"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2" name="Google Shape;462;p17"/>
          <p:cNvSpPr txBox="1">
            <a:spLocks noGrp="1"/>
          </p:cNvSpPr>
          <p:nvPr>
            <p:ph type="subTitle" idx="3"/>
          </p:nvPr>
        </p:nvSpPr>
        <p:spPr>
          <a:xfrm>
            <a:off x="1465733"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3" name="Google Shape;463;p17"/>
          <p:cNvSpPr txBox="1">
            <a:spLocks noGrp="1"/>
          </p:cNvSpPr>
          <p:nvPr>
            <p:ph type="subTitle" idx="4"/>
          </p:nvPr>
        </p:nvSpPr>
        <p:spPr>
          <a:xfrm>
            <a:off x="1465733" y="501716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17"/>
          <p:cNvSpPr txBox="1">
            <a:spLocks noGrp="1"/>
          </p:cNvSpPr>
          <p:nvPr>
            <p:ph type="subTitle" idx="5"/>
          </p:nvPr>
        </p:nvSpPr>
        <p:spPr>
          <a:xfrm>
            <a:off x="7239467"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5" name="Google Shape;465;p17"/>
          <p:cNvSpPr txBox="1">
            <a:spLocks noGrp="1"/>
          </p:cNvSpPr>
          <p:nvPr>
            <p:ph type="subTitle" idx="6"/>
          </p:nvPr>
        </p:nvSpPr>
        <p:spPr>
          <a:xfrm>
            <a:off x="7239467"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17"/>
          <p:cNvSpPr txBox="1">
            <a:spLocks noGrp="1"/>
          </p:cNvSpPr>
          <p:nvPr>
            <p:ph type="subTitle" idx="7"/>
          </p:nvPr>
        </p:nvSpPr>
        <p:spPr>
          <a:xfrm>
            <a:off x="7239467"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7" name="Google Shape;467;p17"/>
          <p:cNvSpPr txBox="1">
            <a:spLocks noGrp="1"/>
          </p:cNvSpPr>
          <p:nvPr>
            <p:ph type="subTitle" idx="8"/>
          </p:nvPr>
        </p:nvSpPr>
        <p:spPr>
          <a:xfrm>
            <a:off x="7239467" y="5011569"/>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009840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68"/>
        <p:cNvGrpSpPr/>
        <p:nvPr/>
      </p:nvGrpSpPr>
      <p:grpSpPr>
        <a:xfrm>
          <a:off x="0" y="0"/>
          <a:ext cx="0" cy="0"/>
          <a:chOff x="0" y="0"/>
          <a:chExt cx="0" cy="0"/>
        </a:xfrm>
      </p:grpSpPr>
      <p:grpSp>
        <p:nvGrpSpPr>
          <p:cNvPr id="469" name="Google Shape;469;p18"/>
          <p:cNvGrpSpPr/>
          <p:nvPr/>
        </p:nvGrpSpPr>
        <p:grpSpPr>
          <a:xfrm>
            <a:off x="207102" y="121813"/>
            <a:ext cx="11777797" cy="652583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1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465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465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7181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7181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7181733" y="15792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7181733" y="21223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362563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5003167" y="2134067"/>
            <a:ext cx="5824000" cy="175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12" name="Google Shape;512;p19"/>
          <p:cNvSpPr txBox="1">
            <a:spLocks noGrp="1"/>
          </p:cNvSpPr>
          <p:nvPr>
            <p:ph type="subTitle" idx="1"/>
          </p:nvPr>
        </p:nvSpPr>
        <p:spPr>
          <a:xfrm>
            <a:off x="5818067" y="3794833"/>
            <a:ext cx="4194000" cy="106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13" name="Google Shape;513;p19"/>
          <p:cNvSpPr txBox="1">
            <a:spLocks noGrp="1"/>
          </p:cNvSpPr>
          <p:nvPr>
            <p:ph type="title" idx="2" hasCustomPrompt="1"/>
          </p:nvPr>
        </p:nvSpPr>
        <p:spPr>
          <a:xfrm>
            <a:off x="7445667" y="1247451"/>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3887375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558"/>
        <p:cNvGrpSpPr/>
        <p:nvPr/>
      </p:nvGrpSpPr>
      <p:grpSpPr>
        <a:xfrm>
          <a:off x="0" y="0"/>
          <a:ext cx="0" cy="0"/>
          <a:chOff x="0" y="0"/>
          <a:chExt cx="0" cy="0"/>
        </a:xfrm>
      </p:grpSpPr>
      <p:grpSp>
        <p:nvGrpSpPr>
          <p:cNvPr id="559" name="Google Shape;559;p21"/>
          <p:cNvGrpSpPr/>
          <p:nvPr/>
        </p:nvGrpSpPr>
        <p:grpSpPr>
          <a:xfrm>
            <a:off x="207102" y="121813"/>
            <a:ext cx="11777797" cy="6525839"/>
            <a:chOff x="375925" y="955900"/>
            <a:chExt cx="6888675" cy="3816875"/>
          </a:xfrm>
        </p:grpSpPr>
        <p:sp>
          <p:nvSpPr>
            <p:cNvPr id="560" name="Google Shape;560;p21"/>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21"/>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1"/>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1"/>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1"/>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1"/>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1"/>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1"/>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1"/>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1"/>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1"/>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1"/>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1"/>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1"/>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1"/>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1"/>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1"/>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1"/>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1"/>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1"/>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1"/>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1"/>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1"/>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1"/>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1"/>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1"/>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1"/>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1"/>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1"/>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1"/>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1"/>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1"/>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1"/>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3" name="Google Shape;593;p21"/>
          <p:cNvSpPr txBox="1">
            <a:spLocks noGrp="1"/>
          </p:cNvSpPr>
          <p:nvPr>
            <p:ph type="title"/>
          </p:nvPr>
        </p:nvSpPr>
        <p:spPr>
          <a:xfrm>
            <a:off x="1492915" y="1667033"/>
            <a:ext cx="3584400" cy="1828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4" name="Google Shape;594;p21"/>
          <p:cNvSpPr txBox="1">
            <a:spLocks noGrp="1"/>
          </p:cNvSpPr>
          <p:nvPr>
            <p:ph type="subTitle" idx="1"/>
          </p:nvPr>
        </p:nvSpPr>
        <p:spPr>
          <a:xfrm>
            <a:off x="1492767" y="3601661"/>
            <a:ext cx="3584400" cy="143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278694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642"/>
        <p:cNvGrpSpPr/>
        <p:nvPr/>
      </p:nvGrpSpPr>
      <p:grpSpPr>
        <a:xfrm>
          <a:off x="0" y="0"/>
          <a:ext cx="0" cy="0"/>
          <a:chOff x="0" y="0"/>
          <a:chExt cx="0" cy="0"/>
        </a:xfrm>
      </p:grpSpPr>
      <p:sp>
        <p:nvSpPr>
          <p:cNvPr id="643" name="Google Shape;643;p25"/>
          <p:cNvSpPr txBox="1">
            <a:spLocks noGrp="1"/>
          </p:cNvSpPr>
          <p:nvPr>
            <p:ph type="title"/>
          </p:nvPr>
        </p:nvSpPr>
        <p:spPr>
          <a:xfrm>
            <a:off x="4882300" y="880884"/>
            <a:ext cx="3950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4" name="Google Shape;644;p25"/>
          <p:cNvSpPr txBox="1">
            <a:spLocks noGrp="1"/>
          </p:cNvSpPr>
          <p:nvPr>
            <p:ph type="subTitle" idx="1"/>
          </p:nvPr>
        </p:nvSpPr>
        <p:spPr>
          <a:xfrm>
            <a:off x="4876700" y="1722100"/>
            <a:ext cx="6364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5" name="Google Shape;645;p25"/>
          <p:cNvSpPr txBox="1">
            <a:spLocks noGrp="1"/>
          </p:cNvSpPr>
          <p:nvPr>
            <p:ph type="subTitle" idx="2"/>
          </p:nvPr>
        </p:nvSpPr>
        <p:spPr>
          <a:xfrm>
            <a:off x="48811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6" name="Google Shape;646;p25"/>
          <p:cNvSpPr txBox="1">
            <a:spLocks noGrp="1"/>
          </p:cNvSpPr>
          <p:nvPr>
            <p:ph type="subTitle" idx="3"/>
          </p:nvPr>
        </p:nvSpPr>
        <p:spPr>
          <a:xfrm>
            <a:off x="48811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7" name="Google Shape;647;p25"/>
          <p:cNvSpPr txBox="1">
            <a:spLocks noGrp="1"/>
          </p:cNvSpPr>
          <p:nvPr>
            <p:ph type="subTitle" idx="4"/>
          </p:nvPr>
        </p:nvSpPr>
        <p:spPr>
          <a:xfrm>
            <a:off x="82663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8" name="Google Shape;648;p25"/>
          <p:cNvSpPr txBox="1">
            <a:spLocks noGrp="1"/>
          </p:cNvSpPr>
          <p:nvPr>
            <p:ph type="subTitle" idx="5"/>
          </p:nvPr>
        </p:nvSpPr>
        <p:spPr>
          <a:xfrm>
            <a:off x="82663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9" name="Google Shape;649;p25"/>
          <p:cNvSpPr txBox="1">
            <a:spLocks noGrp="1"/>
          </p:cNvSpPr>
          <p:nvPr>
            <p:ph type="subTitle" idx="6"/>
          </p:nvPr>
        </p:nvSpPr>
        <p:spPr>
          <a:xfrm>
            <a:off x="48811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0" name="Google Shape;650;p25"/>
          <p:cNvSpPr txBox="1">
            <a:spLocks noGrp="1"/>
          </p:cNvSpPr>
          <p:nvPr>
            <p:ph type="subTitle" idx="7"/>
          </p:nvPr>
        </p:nvSpPr>
        <p:spPr>
          <a:xfrm>
            <a:off x="48811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1" name="Google Shape;651;p25"/>
          <p:cNvSpPr txBox="1">
            <a:spLocks noGrp="1"/>
          </p:cNvSpPr>
          <p:nvPr>
            <p:ph type="subTitle" idx="8"/>
          </p:nvPr>
        </p:nvSpPr>
        <p:spPr>
          <a:xfrm>
            <a:off x="82663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2" name="Google Shape;652;p25"/>
          <p:cNvSpPr txBox="1">
            <a:spLocks noGrp="1"/>
          </p:cNvSpPr>
          <p:nvPr>
            <p:ph type="subTitle" idx="9"/>
          </p:nvPr>
        </p:nvSpPr>
        <p:spPr>
          <a:xfrm>
            <a:off x="82663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917288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690"/>
        <p:cNvGrpSpPr/>
        <p:nvPr/>
      </p:nvGrpSpPr>
      <p:grpSpPr>
        <a:xfrm>
          <a:off x="0" y="0"/>
          <a:ext cx="0" cy="0"/>
          <a:chOff x="0" y="0"/>
          <a:chExt cx="0" cy="0"/>
        </a:xfrm>
      </p:grpSpPr>
      <p:grpSp>
        <p:nvGrpSpPr>
          <p:cNvPr id="691" name="Google Shape;691;p27"/>
          <p:cNvGrpSpPr/>
          <p:nvPr/>
        </p:nvGrpSpPr>
        <p:grpSpPr>
          <a:xfrm>
            <a:off x="207102" y="121813"/>
            <a:ext cx="11777797" cy="652583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5" name="Google Shape;725;p2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9508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66572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99749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728"/>
        <p:cNvGrpSpPr/>
        <p:nvPr/>
      </p:nvGrpSpPr>
      <p:grpSpPr>
        <a:xfrm>
          <a:off x="0" y="0"/>
          <a:ext cx="0" cy="0"/>
          <a:chOff x="0" y="0"/>
          <a:chExt cx="0" cy="0"/>
        </a:xfrm>
      </p:grpSpPr>
      <p:grpSp>
        <p:nvGrpSpPr>
          <p:cNvPr id="729" name="Google Shape;729;p28"/>
          <p:cNvGrpSpPr/>
          <p:nvPr/>
        </p:nvGrpSpPr>
        <p:grpSpPr>
          <a:xfrm>
            <a:off x="207102" y="121813"/>
            <a:ext cx="11777797" cy="6525839"/>
            <a:chOff x="375925" y="955900"/>
            <a:chExt cx="6888675" cy="3816875"/>
          </a:xfrm>
        </p:grpSpPr>
        <p:sp>
          <p:nvSpPr>
            <p:cNvPr id="730" name="Google Shape;730;p2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3" name="Google Shape;763;p2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4" name="Google Shape;764;p28"/>
          <p:cNvSpPr txBox="1">
            <a:spLocks noGrp="1"/>
          </p:cNvSpPr>
          <p:nvPr>
            <p:ph type="subTitle" idx="1"/>
          </p:nvPr>
        </p:nvSpPr>
        <p:spPr>
          <a:xfrm>
            <a:off x="8617800" y="82970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5" name="Google Shape;765;p28"/>
          <p:cNvSpPr txBox="1">
            <a:spLocks noGrp="1"/>
          </p:cNvSpPr>
          <p:nvPr>
            <p:ph type="subTitle" idx="2"/>
          </p:nvPr>
        </p:nvSpPr>
        <p:spPr>
          <a:xfrm>
            <a:off x="8617800" y="137281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6" name="Google Shape;766;p28"/>
          <p:cNvSpPr txBox="1">
            <a:spLocks noGrp="1"/>
          </p:cNvSpPr>
          <p:nvPr>
            <p:ph type="subTitle" idx="3"/>
          </p:nvPr>
        </p:nvSpPr>
        <p:spPr>
          <a:xfrm>
            <a:off x="8617800" y="328097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7" name="Google Shape;767;p28"/>
          <p:cNvSpPr txBox="1">
            <a:spLocks noGrp="1"/>
          </p:cNvSpPr>
          <p:nvPr>
            <p:ph type="subTitle" idx="4"/>
          </p:nvPr>
        </p:nvSpPr>
        <p:spPr>
          <a:xfrm>
            <a:off x="8617800" y="273786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8" name="Google Shape;768;p28"/>
          <p:cNvSpPr txBox="1">
            <a:spLocks noGrp="1"/>
          </p:cNvSpPr>
          <p:nvPr>
            <p:ph type="subTitle" idx="5"/>
          </p:nvPr>
        </p:nvSpPr>
        <p:spPr>
          <a:xfrm>
            <a:off x="8617800" y="5189084"/>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9" name="Google Shape;769;p28"/>
          <p:cNvSpPr txBox="1">
            <a:spLocks noGrp="1"/>
          </p:cNvSpPr>
          <p:nvPr>
            <p:ph type="subTitle" idx="6"/>
          </p:nvPr>
        </p:nvSpPr>
        <p:spPr>
          <a:xfrm>
            <a:off x="8617800" y="4645967"/>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Tree>
    <p:extLst>
      <p:ext uri="{BB962C8B-B14F-4D97-AF65-F5344CB8AC3E}">
        <p14:creationId xmlns:p14="http://schemas.microsoft.com/office/powerpoint/2010/main" val="127342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grpSp>
        <p:nvGrpSpPr>
          <p:cNvPr id="12" name="Google Shape;12;p3"/>
          <p:cNvGrpSpPr/>
          <p:nvPr/>
        </p:nvGrpSpPr>
        <p:grpSpPr>
          <a:xfrm>
            <a:off x="207102" y="121813"/>
            <a:ext cx="11777797" cy="652583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 name="Google Shape;46;p3"/>
          <p:cNvSpPr txBox="1">
            <a:spLocks noGrp="1"/>
          </p:cNvSpPr>
          <p:nvPr>
            <p:ph type="title"/>
          </p:nvPr>
        </p:nvSpPr>
        <p:spPr>
          <a:xfrm>
            <a:off x="7124767" y="2250033"/>
            <a:ext cx="3426000" cy="2560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7" name="Google Shape;47;p3"/>
          <p:cNvSpPr txBox="1">
            <a:spLocks noGrp="1"/>
          </p:cNvSpPr>
          <p:nvPr>
            <p:ph type="subTitle" idx="1"/>
          </p:nvPr>
        </p:nvSpPr>
        <p:spPr>
          <a:xfrm>
            <a:off x="7124767" y="4804433"/>
            <a:ext cx="3684800" cy="10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48" name="Google Shape;48;p3"/>
          <p:cNvSpPr txBox="1">
            <a:spLocks noGrp="1"/>
          </p:cNvSpPr>
          <p:nvPr>
            <p:ph type="title" idx="2" hasCustomPrompt="1"/>
          </p:nvPr>
        </p:nvSpPr>
        <p:spPr>
          <a:xfrm>
            <a:off x="7196367" y="127016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101720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950800" y="1664400"/>
            <a:ext cx="10290400" cy="4474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325001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grpSp>
        <p:nvGrpSpPr>
          <p:cNvPr id="95" name="Google Shape;95;p6"/>
          <p:cNvGrpSpPr/>
          <p:nvPr/>
        </p:nvGrpSpPr>
        <p:grpSpPr>
          <a:xfrm>
            <a:off x="207102" y="121813"/>
            <a:ext cx="11777797" cy="652583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 name="Google Shape;129;p6"/>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19656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0"/>
        <p:cNvGrpSpPr/>
        <p:nvPr/>
      </p:nvGrpSpPr>
      <p:grpSpPr>
        <a:xfrm>
          <a:off x="0" y="0"/>
          <a:ext cx="0" cy="0"/>
          <a:chOff x="0" y="0"/>
          <a:chExt cx="0" cy="0"/>
        </a:xfrm>
      </p:grpSpPr>
      <p:grpSp>
        <p:nvGrpSpPr>
          <p:cNvPr id="131" name="Google Shape;131;p7"/>
          <p:cNvGrpSpPr/>
          <p:nvPr/>
        </p:nvGrpSpPr>
        <p:grpSpPr>
          <a:xfrm rot="624426">
            <a:off x="7813987" y="2743678"/>
            <a:ext cx="6349125" cy="6789460"/>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7"/>
          <p:cNvGrpSpPr/>
          <p:nvPr/>
        </p:nvGrpSpPr>
        <p:grpSpPr>
          <a:xfrm rot="-179539">
            <a:off x="196526" y="719525"/>
            <a:ext cx="6738407" cy="7705057"/>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 name="Google Shape;167;p7"/>
          <p:cNvSpPr txBox="1">
            <a:spLocks noGrp="1"/>
          </p:cNvSpPr>
          <p:nvPr>
            <p:ph type="title"/>
          </p:nvPr>
        </p:nvSpPr>
        <p:spPr>
          <a:xfrm rot="-180143">
            <a:off x="1771974" y="2040082"/>
            <a:ext cx="4169724" cy="197511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891087" y="4884013"/>
            <a:ext cx="4169724" cy="1145972"/>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6754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69"/>
        <p:cNvGrpSpPr/>
        <p:nvPr/>
      </p:nvGrpSpPr>
      <p:grpSpPr>
        <a:xfrm>
          <a:off x="0" y="0"/>
          <a:ext cx="0" cy="0"/>
          <a:chOff x="0" y="0"/>
          <a:chExt cx="0" cy="0"/>
        </a:xfrm>
      </p:grpSpPr>
      <p:grpSp>
        <p:nvGrpSpPr>
          <p:cNvPr id="170" name="Google Shape;170;p8"/>
          <p:cNvGrpSpPr/>
          <p:nvPr/>
        </p:nvGrpSpPr>
        <p:grpSpPr>
          <a:xfrm>
            <a:off x="207102" y="121813"/>
            <a:ext cx="11777797" cy="6525839"/>
            <a:chOff x="375925" y="955900"/>
            <a:chExt cx="6888675" cy="3816875"/>
          </a:xfrm>
        </p:grpSpPr>
        <p:sp>
          <p:nvSpPr>
            <p:cNvPr id="171" name="Google Shape;171;p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8"/>
          <p:cNvSpPr txBox="1">
            <a:spLocks noGrp="1"/>
          </p:cNvSpPr>
          <p:nvPr>
            <p:ph type="title"/>
          </p:nvPr>
        </p:nvSpPr>
        <p:spPr>
          <a:xfrm>
            <a:off x="5180000" y="1975333"/>
            <a:ext cx="4913200" cy="1938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05" name="Google Shape;205;p8"/>
          <p:cNvSpPr txBox="1">
            <a:spLocks noGrp="1"/>
          </p:cNvSpPr>
          <p:nvPr>
            <p:ph type="subTitle" idx="1"/>
          </p:nvPr>
        </p:nvSpPr>
        <p:spPr>
          <a:xfrm>
            <a:off x="5183211" y="3962323"/>
            <a:ext cx="4913200" cy="95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98203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6"/>
        <p:cNvGrpSpPr/>
        <p:nvPr/>
      </p:nvGrpSpPr>
      <p:grpSpPr>
        <a:xfrm>
          <a:off x="0" y="0"/>
          <a:ext cx="0" cy="0"/>
          <a:chOff x="0" y="0"/>
          <a:chExt cx="0" cy="0"/>
        </a:xfrm>
      </p:grpSpPr>
      <p:grpSp>
        <p:nvGrpSpPr>
          <p:cNvPr id="207" name="Google Shape;207;p9"/>
          <p:cNvGrpSpPr/>
          <p:nvPr/>
        </p:nvGrpSpPr>
        <p:grpSpPr>
          <a:xfrm>
            <a:off x="207102" y="121813"/>
            <a:ext cx="11777797" cy="652583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9"/>
          <p:cNvSpPr txBox="1">
            <a:spLocks noGrp="1"/>
          </p:cNvSpPr>
          <p:nvPr>
            <p:ph type="title"/>
          </p:nvPr>
        </p:nvSpPr>
        <p:spPr>
          <a:xfrm>
            <a:off x="1270396" y="2027817"/>
            <a:ext cx="39624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2" name="Google Shape;242;p9"/>
          <p:cNvSpPr txBox="1">
            <a:spLocks noGrp="1"/>
          </p:cNvSpPr>
          <p:nvPr>
            <p:ph type="subTitle" idx="1"/>
          </p:nvPr>
        </p:nvSpPr>
        <p:spPr>
          <a:xfrm>
            <a:off x="1270233" y="3022441"/>
            <a:ext cx="3962400" cy="171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2400">
                <a:solidFill>
                  <a:schemeClr val="dk2"/>
                </a:solidFill>
              </a:defRPr>
            </a:lvl1pPr>
            <a:lvl2pPr lvl="1" algn="ctr" rtl="0">
              <a:spcBef>
                <a:spcPts val="0"/>
              </a:spcBef>
              <a:spcAft>
                <a:spcPts val="0"/>
              </a:spcAft>
              <a:buClr>
                <a:schemeClr val="dk2"/>
              </a:buClr>
              <a:buSzPts val="1800"/>
              <a:buNone/>
              <a:defRPr sz="2400">
                <a:solidFill>
                  <a:schemeClr val="dk2"/>
                </a:solidFill>
              </a:defRPr>
            </a:lvl2pPr>
            <a:lvl3pPr lvl="2" algn="ctr" rtl="0">
              <a:spcBef>
                <a:spcPts val="0"/>
              </a:spcBef>
              <a:spcAft>
                <a:spcPts val="0"/>
              </a:spcAft>
              <a:buClr>
                <a:schemeClr val="dk2"/>
              </a:buClr>
              <a:buSzPts val="1800"/>
              <a:buNone/>
              <a:defRPr sz="2400">
                <a:solidFill>
                  <a:schemeClr val="dk2"/>
                </a:solidFill>
              </a:defRPr>
            </a:lvl3pPr>
            <a:lvl4pPr lvl="3" algn="ctr" rtl="0">
              <a:spcBef>
                <a:spcPts val="0"/>
              </a:spcBef>
              <a:spcAft>
                <a:spcPts val="0"/>
              </a:spcAft>
              <a:buClr>
                <a:schemeClr val="dk2"/>
              </a:buClr>
              <a:buSzPts val="1800"/>
              <a:buNone/>
              <a:defRPr sz="2400">
                <a:solidFill>
                  <a:schemeClr val="dk2"/>
                </a:solidFill>
              </a:defRPr>
            </a:lvl4pPr>
            <a:lvl5pPr lvl="4" algn="ctr" rtl="0">
              <a:spcBef>
                <a:spcPts val="0"/>
              </a:spcBef>
              <a:spcAft>
                <a:spcPts val="0"/>
              </a:spcAft>
              <a:buClr>
                <a:schemeClr val="dk2"/>
              </a:buClr>
              <a:buSzPts val="1800"/>
              <a:buNone/>
              <a:defRPr sz="2400">
                <a:solidFill>
                  <a:schemeClr val="dk2"/>
                </a:solidFill>
              </a:defRPr>
            </a:lvl5pPr>
            <a:lvl6pPr lvl="5" algn="ctr" rtl="0">
              <a:spcBef>
                <a:spcPts val="0"/>
              </a:spcBef>
              <a:spcAft>
                <a:spcPts val="0"/>
              </a:spcAft>
              <a:buClr>
                <a:schemeClr val="dk2"/>
              </a:buClr>
              <a:buSzPts val="1800"/>
              <a:buNone/>
              <a:defRPr sz="2400">
                <a:solidFill>
                  <a:schemeClr val="dk2"/>
                </a:solidFill>
              </a:defRPr>
            </a:lvl6pPr>
            <a:lvl7pPr lvl="6" algn="ctr" rtl="0">
              <a:spcBef>
                <a:spcPts val="0"/>
              </a:spcBef>
              <a:spcAft>
                <a:spcPts val="0"/>
              </a:spcAft>
              <a:buClr>
                <a:schemeClr val="dk2"/>
              </a:buClr>
              <a:buSzPts val="1800"/>
              <a:buNone/>
              <a:defRPr sz="2400">
                <a:solidFill>
                  <a:schemeClr val="dk2"/>
                </a:solidFill>
              </a:defRPr>
            </a:lvl7pPr>
            <a:lvl8pPr lvl="7" algn="ctr" rtl="0">
              <a:spcBef>
                <a:spcPts val="0"/>
              </a:spcBef>
              <a:spcAft>
                <a:spcPts val="0"/>
              </a:spcAft>
              <a:buClr>
                <a:schemeClr val="dk2"/>
              </a:buClr>
              <a:buSzPts val="1800"/>
              <a:buNone/>
              <a:defRPr sz="2400">
                <a:solidFill>
                  <a:schemeClr val="dk2"/>
                </a:solidFill>
              </a:defRPr>
            </a:lvl8pPr>
            <a:lvl9pPr lvl="8" algn="ctr" rtl="0">
              <a:spcBef>
                <a:spcPts val="0"/>
              </a:spcBef>
              <a:spcAft>
                <a:spcPts val="0"/>
              </a:spcAft>
              <a:buClr>
                <a:schemeClr val="dk2"/>
              </a:buClr>
              <a:buSzPts val="1800"/>
              <a:buNone/>
              <a:defRPr sz="2400">
                <a:solidFill>
                  <a:schemeClr val="dk2"/>
                </a:solidFill>
              </a:defRPr>
            </a:lvl9pPr>
          </a:lstStyle>
          <a:p>
            <a:endParaRPr/>
          </a:p>
        </p:txBody>
      </p:sp>
    </p:spTree>
    <p:extLst>
      <p:ext uri="{BB962C8B-B14F-4D97-AF65-F5344CB8AC3E}">
        <p14:creationId xmlns:p14="http://schemas.microsoft.com/office/powerpoint/2010/main" val="135554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785000" y="2130067"/>
            <a:ext cx="8619600" cy="196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12000"/>
            </a:lvl1pPr>
            <a:lvl2pPr lvl="1" algn="ctr">
              <a:spcBef>
                <a:spcPts val="0"/>
              </a:spcBef>
              <a:spcAft>
                <a:spcPts val="0"/>
              </a:spcAft>
              <a:buSzPts val="9000"/>
              <a:buNone/>
              <a:defRPr sz="12000"/>
            </a:lvl2pPr>
            <a:lvl3pPr lvl="2" algn="ctr">
              <a:spcBef>
                <a:spcPts val="0"/>
              </a:spcBef>
              <a:spcAft>
                <a:spcPts val="0"/>
              </a:spcAft>
              <a:buSzPts val="9000"/>
              <a:buNone/>
              <a:defRPr sz="12000"/>
            </a:lvl3pPr>
            <a:lvl4pPr lvl="3" algn="ctr">
              <a:spcBef>
                <a:spcPts val="0"/>
              </a:spcBef>
              <a:spcAft>
                <a:spcPts val="0"/>
              </a:spcAft>
              <a:buSzPts val="9000"/>
              <a:buNone/>
              <a:defRPr sz="12000"/>
            </a:lvl4pPr>
            <a:lvl5pPr lvl="4" algn="ctr">
              <a:spcBef>
                <a:spcPts val="0"/>
              </a:spcBef>
              <a:spcAft>
                <a:spcPts val="0"/>
              </a:spcAft>
              <a:buSzPts val="9000"/>
              <a:buNone/>
              <a:defRPr sz="12000"/>
            </a:lvl5pPr>
            <a:lvl6pPr lvl="5" algn="ctr">
              <a:spcBef>
                <a:spcPts val="0"/>
              </a:spcBef>
              <a:spcAft>
                <a:spcPts val="0"/>
              </a:spcAft>
              <a:buSzPts val="9000"/>
              <a:buNone/>
              <a:defRPr sz="12000"/>
            </a:lvl6pPr>
            <a:lvl7pPr lvl="6" algn="ctr">
              <a:spcBef>
                <a:spcPts val="0"/>
              </a:spcBef>
              <a:spcAft>
                <a:spcPts val="0"/>
              </a:spcAft>
              <a:buSzPts val="9000"/>
              <a:buNone/>
              <a:defRPr sz="12000"/>
            </a:lvl7pPr>
            <a:lvl8pPr lvl="7" algn="ctr">
              <a:spcBef>
                <a:spcPts val="0"/>
              </a:spcBef>
              <a:spcAft>
                <a:spcPts val="0"/>
              </a:spcAft>
              <a:buSzPts val="9000"/>
              <a:buNone/>
              <a:defRPr sz="12000"/>
            </a:lvl8pPr>
            <a:lvl9pPr lvl="8" algn="ctr">
              <a:spcBef>
                <a:spcPts val="0"/>
              </a:spcBef>
              <a:spcAft>
                <a:spcPts val="0"/>
              </a:spcAft>
              <a:buSzPts val="9000"/>
              <a:buNone/>
              <a:defRPr sz="12000"/>
            </a:lvl9pPr>
          </a:lstStyle>
          <a:p>
            <a:r>
              <a:t>xx%</a:t>
            </a:r>
          </a:p>
        </p:txBody>
      </p:sp>
      <p:sp>
        <p:nvSpPr>
          <p:cNvPr id="247" name="Google Shape;247;p11"/>
          <p:cNvSpPr txBox="1">
            <a:spLocks noGrp="1"/>
          </p:cNvSpPr>
          <p:nvPr>
            <p:ph type="subTitle" idx="1"/>
          </p:nvPr>
        </p:nvSpPr>
        <p:spPr>
          <a:xfrm>
            <a:off x="1787400" y="4133915"/>
            <a:ext cx="8619600" cy="682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61264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8"/>
        <p:cNvGrpSpPr/>
        <p:nvPr/>
      </p:nvGrpSpPr>
      <p:grpSpPr>
        <a:xfrm>
          <a:off x="0" y="0"/>
          <a:ext cx="0" cy="0"/>
          <a:chOff x="0" y="0"/>
          <a:chExt cx="0" cy="0"/>
        </a:xfrm>
      </p:grpSpPr>
    </p:spTree>
    <p:extLst>
      <p:ext uri="{BB962C8B-B14F-4D97-AF65-F5344CB8AC3E}">
        <p14:creationId xmlns:p14="http://schemas.microsoft.com/office/powerpoint/2010/main" val="401073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11263270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6" r:id="rId14"/>
    <p:sldLayoutId id="2147483677" r:id="rId15"/>
    <p:sldLayoutId id="2147483679" r:id="rId16"/>
    <p:sldLayoutId id="2147483682" r:id="rId17"/>
    <p:sldLayoutId id="2147483683" r:id="rId18"/>
    <p:sldLayoutId id="2147483684"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7.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oleObject" Target="../embeddings/oleObject9.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wmf"/><Relationship Id="rId11" Type="http://schemas.openxmlformats.org/officeDocument/2006/relationships/image" Target="../media/image16.wmf"/><Relationship Id="rId5" Type="http://schemas.openxmlformats.org/officeDocument/2006/relationships/oleObject" Target="../embeddings/oleObject5.bin"/><Relationship Id="rId15" Type="http://schemas.openxmlformats.org/officeDocument/2006/relationships/image" Target="../media/image18.wmf"/><Relationship Id="rId10" Type="http://schemas.openxmlformats.org/officeDocument/2006/relationships/oleObject" Target="../embeddings/oleObject8.bin"/><Relationship Id="rId4" Type="http://schemas.openxmlformats.org/officeDocument/2006/relationships/image" Target="../media/image13.wmf"/><Relationship Id="rId9" Type="http://schemas.openxmlformats.org/officeDocument/2006/relationships/image" Target="../media/image15.wmf"/><Relationship Id="rId1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0.wmf"/><Relationship Id="rId5" Type="http://schemas.openxmlformats.org/officeDocument/2006/relationships/oleObject" Target="../embeddings/oleObject12.bin"/><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9.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8.png"/><Relationship Id="rId7" Type="http://schemas.openxmlformats.org/officeDocument/2006/relationships/image" Target="../media/image37.wmf"/><Relationship Id="rId12"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oleObject" Target="../embeddings/oleObject14.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38.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52.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45.emf"/><Relationship Id="rId5" Type="http://schemas.openxmlformats.org/officeDocument/2006/relationships/oleObject" Target="../embeddings/oleObject18.bin"/><Relationship Id="rId4" Type="http://schemas.openxmlformats.org/officeDocument/2006/relationships/image" Target="../media/image44.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6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69.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58.emf"/><Relationship Id="rId5" Type="http://schemas.openxmlformats.org/officeDocument/2006/relationships/oleObject" Target="../embeddings/oleObject19.bin"/><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11.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4" name="TextBox 3"/>
          <p:cNvSpPr txBox="1"/>
          <p:nvPr/>
        </p:nvSpPr>
        <p:spPr>
          <a:xfrm>
            <a:off x="1397286" y="1575371"/>
            <a:ext cx="9356332" cy="2171428"/>
          </a:xfrm>
          <a:prstGeom prst="rect">
            <a:avLst/>
          </a:prstGeom>
          <a:solidFill>
            <a:schemeClr val="accent4">
              <a:lumMod val="60000"/>
              <a:lumOff val="40000"/>
            </a:schemeClr>
          </a:solidFill>
        </p:spPr>
        <p:txBody>
          <a:bodyPr wrap="square" rtlCol="0">
            <a:spAutoFit/>
          </a:bodyPr>
          <a:lstStyle/>
          <a:p>
            <a:pPr algn="ctr" defTabSz="1219170">
              <a:lnSpc>
                <a:spcPct val="150000"/>
              </a:lnSpc>
              <a:buClr>
                <a:srgbClr val="000000"/>
              </a:buClr>
            </a:pPr>
            <a:r>
              <a:rPr lang="en-US" sz="4800" b="1" kern="0" dirty="0">
                <a:solidFill>
                  <a:schemeClr val="accent4">
                    <a:lumMod val="50000"/>
                  </a:schemeClr>
                </a:solidFill>
                <a:latin typeface="Arial"/>
                <a:cs typeface="Arial"/>
                <a:sym typeface="Arial"/>
              </a:rPr>
              <a:t>CHÀO MỪNG CÁC EM </a:t>
            </a:r>
          </a:p>
          <a:p>
            <a:pPr algn="ctr" defTabSz="1219170">
              <a:lnSpc>
                <a:spcPct val="150000"/>
              </a:lnSpc>
              <a:buClr>
                <a:srgbClr val="000000"/>
              </a:buClr>
            </a:pPr>
            <a:r>
              <a:rPr lang="en-US" sz="4800" b="1" kern="0" dirty="0">
                <a:solidFill>
                  <a:schemeClr val="accent4">
                    <a:lumMod val="50000"/>
                  </a:schemeClr>
                </a:solidFill>
                <a:latin typeface="Arial"/>
                <a:cs typeface="Arial"/>
                <a:sym typeface="Arial"/>
              </a:rPr>
              <a:t>ĐẾN VỚI TIẾT HỌC HÔM NAY!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072" y="4588755"/>
            <a:ext cx="1975581" cy="181718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45384">
            <a:off x="8441332" y="4098229"/>
            <a:ext cx="1446339" cy="2279201"/>
          </a:xfrm>
          <a:prstGeom prst="rect">
            <a:avLst/>
          </a:prstGeom>
        </p:spPr>
      </p:pic>
    </p:spTree>
    <p:extLst>
      <p:ext uri="{BB962C8B-B14F-4D97-AF65-F5344CB8AC3E}">
        <p14:creationId xmlns:p14="http://schemas.microsoft.com/office/powerpoint/2010/main" val="9459408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grpSp>
        <p:nvGrpSpPr>
          <p:cNvPr id="939" name="Google Shape;939;p37"/>
          <p:cNvGrpSpPr/>
          <p:nvPr/>
        </p:nvGrpSpPr>
        <p:grpSpPr>
          <a:xfrm>
            <a:off x="1072969" y="777092"/>
            <a:ext cx="1543338" cy="1164982"/>
            <a:chOff x="5395463" y="832475"/>
            <a:chExt cx="751675" cy="744325"/>
          </a:xfrm>
        </p:grpSpPr>
        <p:sp>
          <p:nvSpPr>
            <p:cNvPr id="940" name="Google Shape;940;p37"/>
            <p:cNvSpPr/>
            <p:nvPr/>
          </p:nvSpPr>
          <p:spPr>
            <a:xfrm>
              <a:off x="5439438" y="869100"/>
              <a:ext cx="707700" cy="707700"/>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7"/>
            <p:cNvSpPr/>
            <p:nvPr/>
          </p:nvSpPr>
          <p:spPr>
            <a:xfrm>
              <a:off x="5395463" y="832475"/>
              <a:ext cx="707700" cy="707700"/>
            </a:xfrm>
            <a:prstGeom prst="rect">
              <a:avLst/>
            </a:prstGeom>
            <a:solidFill>
              <a:schemeClr val="accent6">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42" name="Google Shape;942;p37"/>
          <p:cNvSpPr txBox="1">
            <a:spLocks noGrp="1"/>
          </p:cNvSpPr>
          <p:nvPr>
            <p:ph type="title" idx="2"/>
          </p:nvPr>
        </p:nvSpPr>
        <p:spPr>
          <a:xfrm>
            <a:off x="1072968" y="968791"/>
            <a:ext cx="1543339" cy="621600"/>
          </a:xfrm>
          <a:prstGeom prst="rect">
            <a:avLst/>
          </a:prstGeom>
        </p:spPr>
        <p:txBody>
          <a:bodyPr spcFirstLastPara="1" wrap="square" lIns="121900" tIns="121900" rIns="121900" bIns="121900" anchor="ctr" anchorCtr="0">
            <a:noAutofit/>
          </a:bodyPr>
          <a:lstStyle/>
          <a:p>
            <a:r>
              <a:rPr lang="en" sz="3200" dirty="0">
                <a:solidFill>
                  <a:schemeClr val="lt1"/>
                </a:solidFill>
                <a:latin typeface="+mn-lt"/>
              </a:rPr>
              <a:t>VD1:</a:t>
            </a:r>
            <a:endParaRPr sz="3200" dirty="0">
              <a:solidFill>
                <a:schemeClr val="lt1"/>
              </a:solidFill>
              <a:latin typeface="+mn-lt"/>
            </a:endParaRPr>
          </a:p>
        </p:txBody>
      </p:sp>
      <p:sp>
        <p:nvSpPr>
          <p:cNvPr id="4" name="TextBox 3"/>
          <p:cNvSpPr txBox="1"/>
          <p:nvPr/>
        </p:nvSpPr>
        <p:spPr>
          <a:xfrm>
            <a:off x="1072968" y="2575551"/>
            <a:ext cx="4995636" cy="65883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-7; 0,6; -1,2; </a:t>
            </a:r>
          </a:p>
        </p:txBody>
      </p:sp>
      <p:sp>
        <p:nvSpPr>
          <p:cNvPr id="5" name="Rectangle 4"/>
          <p:cNvSpPr/>
          <p:nvPr/>
        </p:nvSpPr>
        <p:spPr>
          <a:xfrm>
            <a:off x="6513816" y="399900"/>
            <a:ext cx="4995636" cy="2435988"/>
          </a:xfrm>
          <a:prstGeom prst="rect">
            <a:avLst/>
          </a:prstGeom>
        </p:spPr>
        <p:txBody>
          <a:bodyPr wrap="square">
            <a:spAutoFit/>
          </a:bodyPr>
          <a:lstStyle/>
          <a:p>
            <a:pPr algn="just" defTabSz="1219170">
              <a:lnSpc>
                <a:spcPct val="150000"/>
              </a:lnSpc>
              <a:buClr>
                <a:srgbClr val="000000"/>
              </a:buClr>
            </a:pPr>
            <a:r>
              <a:rPr lang="vi-VN" sz="2800" kern="0" dirty="0">
                <a:solidFill>
                  <a:srgbClr val="000000"/>
                </a:solidFill>
                <a:latin typeface="Arial"/>
                <a:cs typeface="Arial"/>
                <a:sym typeface="Arial"/>
              </a:rPr>
              <a:t>a)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đã</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là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chúng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được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a:t>
            </a:r>
            <a:endParaRPr lang="vi-VN" sz="2800" kern="0" dirty="0">
              <a:solidFill>
                <a:srgbClr val="000000"/>
              </a:solidFill>
              <a:latin typeface="Arial"/>
              <a:cs typeface="Arial"/>
              <a:sym typeface="Arial"/>
            </a:endParaRPr>
          </a:p>
          <a:p>
            <a:pPr algn="just" defTabSz="1219170">
              <a:lnSpc>
                <a:spcPct val="150000"/>
              </a:lnSpc>
              <a:buClr>
                <a:srgbClr val="000000"/>
              </a:buClr>
            </a:pPr>
            <a:endParaRPr lang="en-US" sz="2000" kern="0" dirty="0">
              <a:solidFill>
                <a:srgbClr val="000000"/>
              </a:solidFill>
              <a:cs typeface="Arial"/>
              <a:sym typeface="Arial"/>
            </a:endParaRPr>
          </a:p>
        </p:txBody>
      </p:sp>
      <p:sp>
        <p:nvSpPr>
          <p:cNvPr id="6" name="Curved Down Arrow 5"/>
          <p:cNvSpPr/>
          <p:nvPr/>
        </p:nvSpPr>
        <p:spPr>
          <a:xfrm rot="19770258">
            <a:off x="4553058" y="689331"/>
            <a:ext cx="2116437" cy="768908"/>
          </a:xfrm>
          <a:prstGeom prst="curvedDownArrow">
            <a:avLst>
              <a:gd name="adj1" fmla="val 8881"/>
              <a:gd name="adj2" fmla="val 36749"/>
              <a:gd name="adj3" fmla="val 3646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a16="http://schemas.microsoft.com/office/drawing/2014/main" id="{8D645B24-E10D-44BA-8F72-2A8D6CCC4568}"/>
              </a:ext>
            </a:extLst>
          </p:cNvPr>
          <p:cNvGraphicFramePr>
            <a:graphicFrameLocks noChangeAspect="1"/>
          </p:cNvGraphicFramePr>
          <p:nvPr>
            <p:extLst>
              <p:ext uri="{D42A27DB-BD31-4B8C-83A1-F6EECF244321}">
                <p14:modId xmlns:p14="http://schemas.microsoft.com/office/powerpoint/2010/main" val="701269081"/>
              </p:ext>
            </p:extLst>
          </p:nvPr>
        </p:nvGraphicFramePr>
        <p:xfrm>
          <a:off x="4337645" y="2569455"/>
          <a:ext cx="454834" cy="818701"/>
        </p:xfrm>
        <a:graphic>
          <a:graphicData uri="http://schemas.openxmlformats.org/presentationml/2006/ole">
            <mc:AlternateContent xmlns:mc="http://schemas.openxmlformats.org/markup-compatibility/2006">
              <mc:Choice xmlns:v="urn:schemas-microsoft-com:vml" Requires="v">
                <p:oleObj name="Equation" r:id="rId3" imgW="253800" imgH="457200" progId="Equation.DSMT4">
                  <p:embed/>
                </p:oleObj>
              </mc:Choice>
              <mc:Fallback>
                <p:oleObj name="Equation" r:id="rId3" imgW="253800" imgH="457200" progId="Equation.DSMT4">
                  <p:embed/>
                  <p:pic>
                    <p:nvPicPr>
                      <p:cNvPr id="0" name=""/>
                      <p:cNvPicPr/>
                      <p:nvPr/>
                    </p:nvPicPr>
                    <p:blipFill>
                      <a:blip r:embed="rId4"/>
                      <a:stretch>
                        <a:fillRect/>
                      </a:stretch>
                    </p:blipFill>
                    <p:spPr>
                      <a:xfrm>
                        <a:off x="4337645" y="2569455"/>
                        <a:ext cx="454834" cy="818701"/>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CEEA9C01-81A5-4A47-8A9C-DCCBF15A7F5D}"/>
              </a:ext>
            </a:extLst>
          </p:cNvPr>
          <p:cNvSpPr txBox="1"/>
          <p:nvPr/>
        </p:nvSpPr>
        <p:spPr>
          <a:xfrm>
            <a:off x="1006059" y="3376369"/>
            <a:ext cx="4605217" cy="1305165"/>
          </a:xfrm>
          <a:prstGeom prst="rect">
            <a:avLst/>
          </a:prstGeom>
          <a:noFill/>
        </p:spPr>
        <p:txBody>
          <a:bodyPr wrap="square" rtlCol="0">
            <a:spAutoFit/>
          </a:bodyPr>
          <a:lstStyle/>
          <a:p>
            <a:pPr>
              <a:lnSpc>
                <a:spcPct val="150000"/>
              </a:lnSpc>
            </a:pPr>
            <a:r>
              <a:rPr lang="en-US" sz="2800" dirty="0" err="1"/>
              <a:t>có</a:t>
            </a:r>
            <a:r>
              <a:rPr lang="en-US" sz="2800" dirty="0"/>
              <a:t> </a:t>
            </a:r>
            <a:r>
              <a:rPr lang="en-US" sz="2800" dirty="0" err="1"/>
              <a:t>là</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không</a:t>
            </a:r>
            <a:r>
              <a:rPr lang="en-US" sz="2800" dirty="0"/>
              <a:t>? </a:t>
            </a:r>
            <a:r>
              <a:rPr lang="en-US" sz="2800" dirty="0" err="1"/>
              <a:t>Vì</a:t>
            </a:r>
            <a:r>
              <a:rPr lang="en-US" sz="2800" dirty="0"/>
              <a:t> </a:t>
            </a:r>
            <a:r>
              <a:rPr lang="en-US" sz="2800" dirty="0" err="1"/>
              <a:t>sao</a:t>
            </a:r>
            <a:r>
              <a:rPr lang="en-US" sz="2800" dirty="0"/>
              <a:t>?</a:t>
            </a:r>
            <a:endParaRPr lang="vi-VN" sz="2800" dirty="0"/>
          </a:p>
        </p:txBody>
      </p:sp>
      <p:graphicFrame>
        <p:nvGraphicFramePr>
          <p:cNvPr id="8" name="Object 7">
            <a:extLst>
              <a:ext uri="{FF2B5EF4-FFF2-40B4-BE49-F238E27FC236}">
                <a16:creationId xmlns:a16="http://schemas.microsoft.com/office/drawing/2014/main" id="{33BEB938-EFAA-4DA4-85ED-470E1D32762E}"/>
              </a:ext>
            </a:extLst>
          </p:cNvPr>
          <p:cNvGraphicFramePr>
            <a:graphicFrameLocks noChangeAspect="1"/>
          </p:cNvGraphicFramePr>
          <p:nvPr>
            <p:extLst>
              <p:ext uri="{D42A27DB-BD31-4B8C-83A1-F6EECF244321}">
                <p14:modId xmlns:p14="http://schemas.microsoft.com/office/powerpoint/2010/main" val="1816106209"/>
              </p:ext>
            </p:extLst>
          </p:nvPr>
        </p:nvGraphicFramePr>
        <p:xfrm>
          <a:off x="2946400" y="3149600"/>
          <a:ext cx="914400" cy="220663"/>
        </p:xfrm>
        <a:graphic>
          <a:graphicData uri="http://schemas.openxmlformats.org/presentationml/2006/ole">
            <mc:AlternateContent xmlns:mc="http://schemas.openxmlformats.org/markup-compatibility/2006">
              <mc:Choice xmlns:v="urn:schemas-microsoft-com:vml" Requires="v">
                <p:oleObj name="Equation" r:id="rId5" imgW="914400" imgH="220320" progId="Equation.DSMT4">
                  <p:embed/>
                </p:oleObj>
              </mc:Choice>
              <mc:Fallback>
                <p:oleObj name="Equation" r:id="rId5" imgW="914400" imgH="220320" progId="Equation.DSMT4">
                  <p:embed/>
                  <p:pic>
                    <p:nvPicPr>
                      <p:cNvPr id="0" name=""/>
                      <p:cNvPicPr/>
                      <p:nvPr/>
                    </p:nvPicPr>
                    <p:blipFill>
                      <a:blip r:embed="rId6"/>
                      <a:stretch>
                        <a:fillRect/>
                      </a:stretch>
                    </p:blipFill>
                    <p:spPr>
                      <a:xfrm>
                        <a:off x="2946400" y="3149600"/>
                        <a:ext cx="914400" cy="22066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0A04F1B-A5AB-4949-9766-2B336168B930}"/>
              </a:ext>
            </a:extLst>
          </p:cNvPr>
          <p:cNvGraphicFramePr>
            <a:graphicFrameLocks noChangeAspect="1"/>
          </p:cNvGraphicFramePr>
          <p:nvPr>
            <p:extLst>
              <p:ext uri="{D42A27DB-BD31-4B8C-83A1-F6EECF244321}">
                <p14:modId xmlns:p14="http://schemas.microsoft.com/office/powerpoint/2010/main" val="2263172080"/>
              </p:ext>
            </p:extLst>
          </p:nvPr>
        </p:nvGraphicFramePr>
        <p:xfrm>
          <a:off x="3340100" y="3163888"/>
          <a:ext cx="127000" cy="190500"/>
        </p:xfrm>
        <a:graphic>
          <a:graphicData uri="http://schemas.openxmlformats.org/presentationml/2006/ole">
            <mc:AlternateContent xmlns:mc="http://schemas.openxmlformats.org/markup-compatibility/2006">
              <mc:Choice xmlns:v="urn:schemas-microsoft-com:vml" Requires="v">
                <p:oleObj name="Equation" r:id="rId7" imgW="126720" imgH="190440" progId="Equation.DSMT4">
                  <p:embed/>
                </p:oleObj>
              </mc:Choice>
              <mc:Fallback>
                <p:oleObj name="Equation" r:id="rId7" imgW="126720" imgH="190440" progId="Equation.DSMT4">
                  <p:embed/>
                  <p:pic>
                    <p:nvPicPr>
                      <p:cNvPr id="0" name=""/>
                      <p:cNvPicPr/>
                      <p:nvPr/>
                    </p:nvPicPr>
                    <p:blipFill>
                      <a:blip r:embed="rId6"/>
                      <a:stretch>
                        <a:fillRect/>
                      </a:stretch>
                    </p:blipFill>
                    <p:spPr>
                      <a:xfrm>
                        <a:off x="3340100" y="3163888"/>
                        <a:ext cx="127000" cy="1905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C3BD11A2-43B3-4EC1-BDC6-4C61059F4F5A}"/>
              </a:ext>
            </a:extLst>
          </p:cNvPr>
          <p:cNvGraphicFramePr>
            <a:graphicFrameLocks noChangeAspect="1"/>
          </p:cNvGraphicFramePr>
          <p:nvPr>
            <p:extLst>
              <p:ext uri="{D42A27DB-BD31-4B8C-83A1-F6EECF244321}">
                <p14:modId xmlns:p14="http://schemas.microsoft.com/office/powerpoint/2010/main" val="466308637"/>
              </p:ext>
            </p:extLst>
          </p:nvPr>
        </p:nvGraphicFramePr>
        <p:xfrm>
          <a:off x="6545344" y="2784627"/>
          <a:ext cx="1508125" cy="971550"/>
        </p:xfrm>
        <a:graphic>
          <a:graphicData uri="http://schemas.openxmlformats.org/presentationml/2006/ole">
            <mc:AlternateContent xmlns:mc="http://schemas.openxmlformats.org/markup-compatibility/2006">
              <mc:Choice xmlns:v="urn:schemas-microsoft-com:vml" Requires="v">
                <p:oleObj name="Equation" r:id="rId8" imgW="787320" imgH="507960" progId="Equation.DSMT4">
                  <p:embed/>
                </p:oleObj>
              </mc:Choice>
              <mc:Fallback>
                <p:oleObj name="Equation" r:id="rId8" imgW="787320" imgH="507960" progId="Equation.DSMT4">
                  <p:embed/>
                  <p:pic>
                    <p:nvPicPr>
                      <p:cNvPr id="0" name=""/>
                      <p:cNvPicPr/>
                      <p:nvPr/>
                    </p:nvPicPr>
                    <p:blipFill>
                      <a:blip r:embed="rId9"/>
                      <a:stretch>
                        <a:fillRect/>
                      </a:stretch>
                    </p:blipFill>
                    <p:spPr>
                      <a:xfrm>
                        <a:off x="6545344" y="2784627"/>
                        <a:ext cx="1508125" cy="9715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0CD58B77-D42F-4E72-8B94-4605A8EDD4C9}"/>
              </a:ext>
            </a:extLst>
          </p:cNvPr>
          <p:cNvGraphicFramePr>
            <a:graphicFrameLocks noChangeAspect="1"/>
          </p:cNvGraphicFramePr>
          <p:nvPr>
            <p:extLst>
              <p:ext uri="{D42A27DB-BD31-4B8C-83A1-F6EECF244321}">
                <p14:modId xmlns:p14="http://schemas.microsoft.com/office/powerpoint/2010/main" val="1331346697"/>
              </p:ext>
            </p:extLst>
          </p:nvPr>
        </p:nvGraphicFramePr>
        <p:xfrm>
          <a:off x="6605588" y="4572000"/>
          <a:ext cx="1579562" cy="971550"/>
        </p:xfrm>
        <a:graphic>
          <a:graphicData uri="http://schemas.openxmlformats.org/presentationml/2006/ole">
            <mc:AlternateContent xmlns:mc="http://schemas.openxmlformats.org/markup-compatibility/2006">
              <mc:Choice xmlns:v="urn:schemas-microsoft-com:vml" Requires="v">
                <p:oleObj name="Equation" r:id="rId10" imgW="825480" imgH="507960" progId="Equation.DSMT4">
                  <p:embed/>
                </p:oleObj>
              </mc:Choice>
              <mc:Fallback>
                <p:oleObj name="Equation" r:id="rId10" imgW="825480" imgH="507960" progId="Equation.DSMT4">
                  <p:embed/>
                  <p:pic>
                    <p:nvPicPr>
                      <p:cNvPr id="10" name="Object 9">
                        <a:extLst>
                          <a:ext uri="{FF2B5EF4-FFF2-40B4-BE49-F238E27FC236}">
                            <a16:creationId xmlns:a16="http://schemas.microsoft.com/office/drawing/2014/main" id="{C3BD11A2-43B3-4EC1-BDC6-4C61059F4F5A}"/>
                          </a:ext>
                        </a:extLst>
                      </p:cNvPr>
                      <p:cNvPicPr/>
                      <p:nvPr/>
                    </p:nvPicPr>
                    <p:blipFill>
                      <a:blip r:embed="rId11"/>
                      <a:stretch>
                        <a:fillRect/>
                      </a:stretch>
                    </p:blipFill>
                    <p:spPr>
                      <a:xfrm>
                        <a:off x="6605588" y="4572000"/>
                        <a:ext cx="1579562" cy="97155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FA013254-CDD9-41AA-9DA7-7BD74C4CEDD3}"/>
              </a:ext>
            </a:extLst>
          </p:cNvPr>
          <p:cNvGraphicFramePr>
            <a:graphicFrameLocks noChangeAspect="1"/>
          </p:cNvGraphicFramePr>
          <p:nvPr>
            <p:extLst>
              <p:ext uri="{D42A27DB-BD31-4B8C-83A1-F6EECF244321}">
                <p14:modId xmlns:p14="http://schemas.microsoft.com/office/powerpoint/2010/main" val="3738362756"/>
              </p:ext>
            </p:extLst>
          </p:nvPr>
        </p:nvGraphicFramePr>
        <p:xfrm>
          <a:off x="9127111" y="2732394"/>
          <a:ext cx="1871662" cy="971550"/>
        </p:xfrm>
        <a:graphic>
          <a:graphicData uri="http://schemas.openxmlformats.org/presentationml/2006/ole">
            <mc:AlternateContent xmlns:mc="http://schemas.openxmlformats.org/markup-compatibility/2006">
              <mc:Choice xmlns:v="urn:schemas-microsoft-com:vml" Requires="v">
                <p:oleObj name="Equation" r:id="rId12" imgW="977760" imgH="507960" progId="Equation.DSMT4">
                  <p:embed/>
                </p:oleObj>
              </mc:Choice>
              <mc:Fallback>
                <p:oleObj name="Equation" r:id="rId12" imgW="977760" imgH="507960" progId="Equation.DSMT4">
                  <p:embed/>
                  <p:pic>
                    <p:nvPicPr>
                      <p:cNvPr id="15" name="Object 14">
                        <a:extLst>
                          <a:ext uri="{FF2B5EF4-FFF2-40B4-BE49-F238E27FC236}">
                            <a16:creationId xmlns:a16="http://schemas.microsoft.com/office/drawing/2014/main" id="{0CD58B77-D42F-4E72-8B94-4605A8EDD4C9}"/>
                          </a:ext>
                        </a:extLst>
                      </p:cNvPr>
                      <p:cNvPicPr/>
                      <p:nvPr/>
                    </p:nvPicPr>
                    <p:blipFill>
                      <a:blip r:embed="rId13"/>
                      <a:stretch>
                        <a:fillRect/>
                      </a:stretch>
                    </p:blipFill>
                    <p:spPr>
                      <a:xfrm>
                        <a:off x="9127111" y="2732394"/>
                        <a:ext cx="1871662" cy="97155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C409307F-5FB1-4935-8E9C-E0D880810A47}"/>
              </a:ext>
            </a:extLst>
          </p:cNvPr>
          <p:cNvGraphicFramePr>
            <a:graphicFrameLocks noChangeAspect="1"/>
          </p:cNvGraphicFramePr>
          <p:nvPr>
            <p:extLst>
              <p:ext uri="{D42A27DB-BD31-4B8C-83A1-F6EECF244321}">
                <p14:modId xmlns:p14="http://schemas.microsoft.com/office/powerpoint/2010/main" val="2433279193"/>
              </p:ext>
            </p:extLst>
          </p:nvPr>
        </p:nvGraphicFramePr>
        <p:xfrm>
          <a:off x="9636652" y="4572000"/>
          <a:ext cx="1190625" cy="971550"/>
        </p:xfrm>
        <a:graphic>
          <a:graphicData uri="http://schemas.openxmlformats.org/presentationml/2006/ole">
            <mc:AlternateContent xmlns:mc="http://schemas.openxmlformats.org/markup-compatibility/2006">
              <mc:Choice xmlns:v="urn:schemas-microsoft-com:vml" Requires="v">
                <p:oleObj name="Equation" r:id="rId14" imgW="622080" imgH="507960" progId="Equation.DSMT4">
                  <p:embed/>
                </p:oleObj>
              </mc:Choice>
              <mc:Fallback>
                <p:oleObj name="Equation" r:id="rId14" imgW="622080" imgH="507960" progId="Equation.DSMT4">
                  <p:embed/>
                  <p:pic>
                    <p:nvPicPr>
                      <p:cNvPr id="16" name="Object 15">
                        <a:extLst>
                          <a:ext uri="{FF2B5EF4-FFF2-40B4-BE49-F238E27FC236}">
                            <a16:creationId xmlns:a16="http://schemas.microsoft.com/office/drawing/2014/main" id="{FA013254-CDD9-41AA-9DA7-7BD74C4CEDD3}"/>
                          </a:ext>
                        </a:extLst>
                      </p:cNvPr>
                      <p:cNvPicPr/>
                      <p:nvPr/>
                    </p:nvPicPr>
                    <p:blipFill>
                      <a:blip r:embed="rId15"/>
                      <a:stretch>
                        <a:fillRect/>
                      </a:stretch>
                    </p:blipFill>
                    <p:spPr>
                      <a:xfrm>
                        <a:off x="9636652" y="4572000"/>
                        <a:ext cx="1190625" cy="97155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9"/>
                                        </p:tgtEl>
                                        <p:attrNameLst>
                                          <p:attrName>style.visibility</p:attrName>
                                        </p:attrNameLst>
                                      </p:cBhvr>
                                      <p:to>
                                        <p:strVal val="visible"/>
                                      </p:to>
                                    </p:set>
                                    <p:animEffect transition="in" filter="dissolve">
                                      <p:cBhvr>
                                        <p:cTn id="7" dur="500"/>
                                        <p:tgtEl>
                                          <p:spTgt spid="9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42"/>
                                        </p:tgtEl>
                                        <p:attrNameLst>
                                          <p:attrName>style.visibility</p:attrName>
                                        </p:attrNameLst>
                                      </p:cBhvr>
                                      <p:to>
                                        <p:strVal val="visible"/>
                                      </p:to>
                                    </p:set>
                                    <p:animEffect transition="in" filter="dissolve">
                                      <p:cBhvr>
                                        <p:cTn id="10" dur="500"/>
                                        <p:tgtEl>
                                          <p:spTgt spid="9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par>
                                <p:cTn id="23" presetID="14"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barn(inVertical)">
                                      <p:cBhvr>
                                        <p:cTn id="35" dur="5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 grpId="0"/>
      <p:bldP spid="4" grpId="0"/>
      <p:bldP spid="6"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48"/>
          <p:cNvSpPr/>
          <p:nvPr/>
        </p:nvSpPr>
        <p:spPr>
          <a:xfrm>
            <a:off x="6206747" y="1359310"/>
            <a:ext cx="5195456" cy="2424237"/>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6" name="Google Shape;1156;p48"/>
          <p:cNvSpPr/>
          <p:nvPr/>
        </p:nvSpPr>
        <p:spPr>
          <a:xfrm>
            <a:off x="848346" y="1939108"/>
            <a:ext cx="4252404" cy="308008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157" name="Google Shape;1157;p48"/>
          <p:cNvGrpSpPr/>
          <p:nvPr/>
        </p:nvGrpSpPr>
        <p:grpSpPr>
          <a:xfrm>
            <a:off x="789797" y="2087537"/>
            <a:ext cx="4252616" cy="3080089"/>
            <a:chOff x="5179975" y="849938"/>
            <a:chExt cx="3027751" cy="1554000"/>
          </a:xfrm>
          <a:solidFill>
            <a:schemeClr val="accent6">
              <a:lumMod val="40000"/>
              <a:lumOff val="60000"/>
            </a:schemeClr>
          </a:solidFill>
        </p:grpSpPr>
        <p:sp>
          <p:nvSpPr>
            <p:cNvPr id="1158" name="Google Shape;1158;p48"/>
            <p:cNvSpPr/>
            <p:nvPr/>
          </p:nvSpPr>
          <p:spPr>
            <a:xfrm>
              <a:off x="5179975" y="849938"/>
              <a:ext cx="3027600" cy="1554000"/>
            </a:xfrm>
            <a:prstGeom prst="snip1Rect">
              <a:avLst>
                <a:gd name="adj" fmla="val 15014"/>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9" name="Google Shape;1159;p48"/>
            <p:cNvSpPr/>
            <p:nvPr/>
          </p:nvSpPr>
          <p:spPr>
            <a:xfrm>
              <a:off x="7862193" y="849938"/>
              <a:ext cx="345533" cy="226212"/>
            </a:xfrm>
            <a:prstGeom prst="rtTriangle">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60" name="Google Shape;1160;p48"/>
          <p:cNvSpPr/>
          <p:nvPr/>
        </p:nvSpPr>
        <p:spPr>
          <a:xfrm>
            <a:off x="1231646" y="1510490"/>
            <a:ext cx="2716329" cy="747758"/>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chemeClr val="accent6">
              <a:lumMod val="75000"/>
              <a:alpha val="8045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err="1">
                <a:solidFill>
                  <a:schemeClr val="bg1"/>
                </a:solidFill>
                <a:latin typeface="Arial"/>
                <a:cs typeface="Arial"/>
                <a:sym typeface="Arial"/>
              </a:rPr>
              <a:t>Luyện</a:t>
            </a:r>
            <a:r>
              <a:rPr lang="en-US" sz="2800" b="1" kern="0" dirty="0">
                <a:solidFill>
                  <a:schemeClr val="bg1"/>
                </a:solidFill>
                <a:latin typeface="Arial"/>
                <a:cs typeface="Arial"/>
                <a:sym typeface="Arial"/>
              </a:rPr>
              <a:t> </a:t>
            </a:r>
            <a:r>
              <a:rPr lang="en-US" sz="2800" b="1" kern="0" dirty="0" err="1">
                <a:solidFill>
                  <a:schemeClr val="bg1"/>
                </a:solidFill>
                <a:latin typeface="Arial"/>
                <a:cs typeface="Arial"/>
                <a:sym typeface="Arial"/>
              </a:rPr>
              <a:t>tập</a:t>
            </a:r>
            <a:r>
              <a:rPr lang="en-US" sz="2800" b="1" kern="0" dirty="0">
                <a:solidFill>
                  <a:schemeClr val="bg1"/>
                </a:solidFill>
                <a:latin typeface="Arial"/>
                <a:cs typeface="Arial"/>
                <a:sym typeface="Arial"/>
              </a:rPr>
              <a:t> 1</a:t>
            </a:r>
            <a:endParaRPr sz="2800" b="1" kern="0" dirty="0">
              <a:solidFill>
                <a:schemeClr val="bg1"/>
              </a:solidFill>
              <a:latin typeface="Arial"/>
              <a:cs typeface="Arial"/>
              <a:sym typeface="Arial"/>
            </a:endParaRPr>
          </a:p>
        </p:txBody>
      </p:sp>
      <p:sp>
        <p:nvSpPr>
          <p:cNvPr id="8" name="Rectangle 7"/>
          <p:cNvSpPr/>
          <p:nvPr/>
        </p:nvSpPr>
        <p:spPr>
          <a:xfrm>
            <a:off x="1003486" y="2535898"/>
            <a:ext cx="3773969" cy="1247649"/>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Giải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8; -3,3; </a:t>
            </a:r>
          </a:p>
        </p:txBody>
      </p:sp>
      <p:sp>
        <p:nvSpPr>
          <p:cNvPr id="9" name="Rectangle 8"/>
          <p:cNvSpPr/>
          <p:nvPr/>
        </p:nvSpPr>
        <p:spPr>
          <a:xfrm>
            <a:off x="6272065" y="1368209"/>
            <a:ext cx="5071589" cy="1863331"/>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biểu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diễn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được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dưới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dạng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phân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endParaRPr lang="en-US" sz="2667" kern="0" dirty="0">
              <a:solidFill>
                <a:srgbClr val="000000"/>
              </a:solidFill>
              <a:latin typeface="Arial"/>
              <a:cs typeface="Arial"/>
              <a:sym typeface="Arial"/>
            </a:endParaRPr>
          </a:p>
        </p:txBody>
      </p:sp>
      <p:graphicFrame>
        <p:nvGraphicFramePr>
          <p:cNvPr id="21" name="Object 20">
            <a:extLst>
              <a:ext uri="{FF2B5EF4-FFF2-40B4-BE49-F238E27FC236}">
                <a16:creationId xmlns:a16="http://schemas.microsoft.com/office/drawing/2014/main" id="{93B0DA6C-0750-49DA-94EB-516A20DF1292}"/>
              </a:ext>
            </a:extLst>
          </p:cNvPr>
          <p:cNvGraphicFramePr>
            <a:graphicFrameLocks noChangeAspect="1"/>
          </p:cNvGraphicFramePr>
          <p:nvPr>
            <p:extLst>
              <p:ext uri="{D42A27DB-BD31-4B8C-83A1-F6EECF244321}">
                <p14:modId xmlns:p14="http://schemas.microsoft.com/office/powerpoint/2010/main" val="790113541"/>
              </p:ext>
            </p:extLst>
          </p:nvPr>
        </p:nvGraphicFramePr>
        <p:xfrm>
          <a:off x="2277638" y="3159722"/>
          <a:ext cx="498475" cy="795338"/>
        </p:xfrm>
        <a:graphic>
          <a:graphicData uri="http://schemas.openxmlformats.org/presentationml/2006/ole">
            <mc:AlternateContent xmlns:mc="http://schemas.openxmlformats.org/markup-compatibility/2006">
              <mc:Choice xmlns:v="urn:schemas-microsoft-com:vml" Requires="v">
                <p:oleObj name="Equation" r:id="rId3" imgW="279360" imgH="444240" progId="Equation.DSMT4">
                  <p:embed/>
                </p:oleObj>
              </mc:Choice>
              <mc:Fallback>
                <p:oleObj name="Equation" r:id="rId3" imgW="279360" imgH="444240" progId="Equation.DSMT4">
                  <p:embed/>
                  <p:pic>
                    <p:nvPicPr>
                      <p:cNvPr id="2" name="Object 1">
                        <a:extLst>
                          <a:ext uri="{FF2B5EF4-FFF2-40B4-BE49-F238E27FC236}">
                            <a16:creationId xmlns:a16="http://schemas.microsoft.com/office/drawing/2014/main" id="{8D645B24-E10D-44BA-8F72-2A8D6CCC4568}"/>
                          </a:ext>
                        </a:extLst>
                      </p:cNvPr>
                      <p:cNvPicPr/>
                      <p:nvPr/>
                    </p:nvPicPr>
                    <p:blipFill>
                      <a:blip r:embed="rId4"/>
                      <a:stretch>
                        <a:fillRect/>
                      </a:stretch>
                    </p:blipFill>
                    <p:spPr>
                      <a:xfrm>
                        <a:off x="2277638" y="3159722"/>
                        <a:ext cx="498475" cy="795338"/>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849779B6-3C72-4D27-8CB8-225EF7790E62}"/>
              </a:ext>
            </a:extLst>
          </p:cNvPr>
          <p:cNvSpPr/>
          <p:nvPr/>
        </p:nvSpPr>
        <p:spPr>
          <a:xfrm>
            <a:off x="889129" y="3957077"/>
            <a:ext cx="3773969" cy="631968"/>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endParaRPr lang="en-US" sz="2667" kern="0" dirty="0">
              <a:solidFill>
                <a:srgbClr val="000000"/>
              </a:solidFill>
              <a:latin typeface="Arial"/>
              <a:cs typeface="Arial"/>
              <a:sym typeface="Arial"/>
            </a:endParaRPr>
          </a:p>
        </p:txBody>
      </p:sp>
      <p:sp>
        <p:nvSpPr>
          <p:cNvPr id="2" name="TextBox 1">
            <a:extLst>
              <a:ext uri="{FF2B5EF4-FFF2-40B4-BE49-F238E27FC236}">
                <a16:creationId xmlns:a16="http://schemas.microsoft.com/office/drawing/2014/main" id="{445277E4-0A6F-4C94-862D-A4CBC512BD83}"/>
              </a:ext>
            </a:extLst>
          </p:cNvPr>
          <p:cNvSpPr txBox="1"/>
          <p:nvPr/>
        </p:nvSpPr>
        <p:spPr>
          <a:xfrm>
            <a:off x="6646182" y="666429"/>
            <a:ext cx="1677502" cy="523220"/>
          </a:xfrm>
          <a:prstGeom prst="rect">
            <a:avLst/>
          </a:prstGeom>
          <a:noFill/>
        </p:spPr>
        <p:txBody>
          <a:bodyPr wrap="square" rtlCol="0">
            <a:spAutoFit/>
          </a:bodyPr>
          <a:lstStyle/>
          <a:p>
            <a:r>
              <a:rPr lang="en-US" sz="2800" b="1" dirty="0" err="1">
                <a:solidFill>
                  <a:srgbClr val="FF0000"/>
                </a:solidFill>
              </a:rPr>
              <a:t>Trả</a:t>
            </a:r>
            <a:r>
              <a:rPr lang="en-US" sz="2800" b="1" dirty="0">
                <a:solidFill>
                  <a:srgbClr val="FF0000"/>
                </a:solidFill>
              </a:rPr>
              <a:t> </a:t>
            </a:r>
            <a:r>
              <a:rPr lang="en-US" sz="2800" b="1" dirty="0" err="1">
                <a:solidFill>
                  <a:srgbClr val="FF0000"/>
                </a:solidFill>
              </a:rPr>
              <a:t>lời</a:t>
            </a:r>
            <a:r>
              <a:rPr lang="en-US" sz="2800" b="1" dirty="0">
                <a:solidFill>
                  <a:srgbClr val="FF0000"/>
                </a:solidFill>
              </a:rPr>
              <a:t>:</a:t>
            </a:r>
            <a:endParaRPr lang="vi-VN" sz="2800" b="1" dirty="0">
              <a:solidFill>
                <a:srgbClr val="FF0000"/>
              </a:solidFill>
            </a:endParaRPr>
          </a:p>
        </p:txBody>
      </p:sp>
      <p:graphicFrame>
        <p:nvGraphicFramePr>
          <p:cNvPr id="25" name="Object 24">
            <a:extLst>
              <a:ext uri="{FF2B5EF4-FFF2-40B4-BE49-F238E27FC236}">
                <a16:creationId xmlns:a16="http://schemas.microsoft.com/office/drawing/2014/main" id="{14D0284E-A7E9-4327-9D9B-772BDE18BFEE}"/>
              </a:ext>
            </a:extLst>
          </p:cNvPr>
          <p:cNvGraphicFramePr>
            <a:graphicFrameLocks noChangeAspect="1"/>
          </p:cNvGraphicFramePr>
          <p:nvPr>
            <p:extLst>
              <p:ext uri="{D42A27DB-BD31-4B8C-83A1-F6EECF244321}">
                <p14:modId xmlns:p14="http://schemas.microsoft.com/office/powerpoint/2010/main" val="32760530"/>
              </p:ext>
            </p:extLst>
          </p:nvPr>
        </p:nvGraphicFramePr>
        <p:xfrm>
          <a:off x="6727231" y="4212195"/>
          <a:ext cx="4154488" cy="931863"/>
        </p:xfrm>
        <a:graphic>
          <a:graphicData uri="http://schemas.openxmlformats.org/presentationml/2006/ole">
            <mc:AlternateContent xmlns:mc="http://schemas.openxmlformats.org/markup-compatibility/2006">
              <mc:Choice xmlns:v="urn:schemas-microsoft-com:vml" Requires="v">
                <p:oleObj name="Equation" r:id="rId5" imgW="2260440" imgH="507960" progId="Equation.DSMT4">
                  <p:embed/>
                </p:oleObj>
              </mc:Choice>
              <mc:Fallback>
                <p:oleObj name="Equation" r:id="rId5" imgW="2260440" imgH="507960" progId="Equation.DSMT4">
                  <p:embed/>
                  <p:pic>
                    <p:nvPicPr>
                      <p:cNvPr id="3" name="Object 2">
                        <a:extLst>
                          <a:ext uri="{FF2B5EF4-FFF2-40B4-BE49-F238E27FC236}">
                            <a16:creationId xmlns:a16="http://schemas.microsoft.com/office/drawing/2014/main" id="{8DC06C97-E30C-4C84-860D-BF0988392745}"/>
                          </a:ext>
                        </a:extLst>
                      </p:cNvPr>
                      <p:cNvPicPr/>
                      <p:nvPr/>
                    </p:nvPicPr>
                    <p:blipFill>
                      <a:blip r:embed="rId6"/>
                      <a:stretch>
                        <a:fillRect/>
                      </a:stretch>
                    </p:blipFill>
                    <p:spPr>
                      <a:xfrm>
                        <a:off x="6727231" y="4212195"/>
                        <a:ext cx="4154488" cy="931863"/>
                      </a:xfrm>
                      <a:prstGeom prst="rect">
                        <a:avLst/>
                      </a:prstGeom>
                    </p:spPr>
                  </p:pic>
                </p:oleObj>
              </mc:Fallback>
            </mc:AlternateContent>
          </a:graphicData>
        </a:graphic>
      </p:graphicFrame>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60"/>
                                        </p:tgtEl>
                                        <p:attrNameLst>
                                          <p:attrName>style.visibility</p:attrName>
                                        </p:attrNameLst>
                                      </p:cBhvr>
                                      <p:to>
                                        <p:strVal val="visible"/>
                                      </p:to>
                                    </p:set>
                                    <p:anim calcmode="lin" valueType="num">
                                      <p:cBhvr>
                                        <p:cTn id="7" dur="500" fill="hold"/>
                                        <p:tgtEl>
                                          <p:spTgt spid="1160"/>
                                        </p:tgtEl>
                                        <p:attrNameLst>
                                          <p:attrName>ppt_w</p:attrName>
                                        </p:attrNameLst>
                                      </p:cBhvr>
                                      <p:tavLst>
                                        <p:tav tm="0">
                                          <p:val>
                                            <p:strVal val="#ppt_w*0.70"/>
                                          </p:val>
                                        </p:tav>
                                        <p:tav tm="100000">
                                          <p:val>
                                            <p:strVal val="#ppt_w"/>
                                          </p:val>
                                        </p:tav>
                                      </p:tavLst>
                                    </p:anim>
                                    <p:anim calcmode="lin" valueType="num">
                                      <p:cBhvr>
                                        <p:cTn id="8" dur="500" fill="hold"/>
                                        <p:tgtEl>
                                          <p:spTgt spid="1160"/>
                                        </p:tgtEl>
                                        <p:attrNameLst>
                                          <p:attrName>ppt_h</p:attrName>
                                        </p:attrNameLst>
                                      </p:cBhvr>
                                      <p:tavLst>
                                        <p:tav tm="0">
                                          <p:val>
                                            <p:strVal val="#ppt_h"/>
                                          </p:val>
                                        </p:tav>
                                        <p:tav tm="100000">
                                          <p:val>
                                            <p:strVal val="#ppt_h"/>
                                          </p:val>
                                        </p:tav>
                                      </p:tavLst>
                                    </p:anim>
                                    <p:animEffect transition="in" filter="fade">
                                      <p:cBhvr>
                                        <p:cTn id="9" dur="500"/>
                                        <p:tgtEl>
                                          <p:spTgt spid="1160"/>
                                        </p:tgtEl>
                                      </p:cBhvr>
                                    </p:animEffect>
                                  </p:childTnLst>
                                </p:cTn>
                              </p:par>
                              <p:par>
                                <p:cTn id="10" presetID="55" presetClass="entr" presetSubtype="0" fill="hold" nodeType="withEffect">
                                  <p:stCondLst>
                                    <p:cond delay="0"/>
                                  </p:stCondLst>
                                  <p:childTnLst>
                                    <p:set>
                                      <p:cBhvr>
                                        <p:cTn id="11" dur="1" fill="hold">
                                          <p:stCondLst>
                                            <p:cond delay="0"/>
                                          </p:stCondLst>
                                        </p:cTn>
                                        <p:tgtEl>
                                          <p:spTgt spid="1157"/>
                                        </p:tgtEl>
                                        <p:attrNameLst>
                                          <p:attrName>style.visibility</p:attrName>
                                        </p:attrNameLst>
                                      </p:cBhvr>
                                      <p:to>
                                        <p:strVal val="visible"/>
                                      </p:to>
                                    </p:set>
                                    <p:anim calcmode="lin" valueType="num">
                                      <p:cBhvr>
                                        <p:cTn id="12" dur="500" fill="hold"/>
                                        <p:tgtEl>
                                          <p:spTgt spid="1157"/>
                                        </p:tgtEl>
                                        <p:attrNameLst>
                                          <p:attrName>ppt_w</p:attrName>
                                        </p:attrNameLst>
                                      </p:cBhvr>
                                      <p:tavLst>
                                        <p:tav tm="0">
                                          <p:val>
                                            <p:strVal val="#ppt_w*0.70"/>
                                          </p:val>
                                        </p:tav>
                                        <p:tav tm="100000">
                                          <p:val>
                                            <p:strVal val="#ppt_w"/>
                                          </p:val>
                                        </p:tav>
                                      </p:tavLst>
                                    </p:anim>
                                    <p:anim calcmode="lin" valueType="num">
                                      <p:cBhvr>
                                        <p:cTn id="13" dur="500" fill="hold"/>
                                        <p:tgtEl>
                                          <p:spTgt spid="1157"/>
                                        </p:tgtEl>
                                        <p:attrNameLst>
                                          <p:attrName>ppt_h</p:attrName>
                                        </p:attrNameLst>
                                      </p:cBhvr>
                                      <p:tavLst>
                                        <p:tav tm="0">
                                          <p:val>
                                            <p:strVal val="#ppt_h"/>
                                          </p:val>
                                        </p:tav>
                                        <p:tav tm="100000">
                                          <p:val>
                                            <p:strVal val="#ppt_h"/>
                                          </p:val>
                                        </p:tav>
                                      </p:tavLst>
                                    </p:anim>
                                    <p:animEffect transition="in" filter="fade">
                                      <p:cBhvr>
                                        <p:cTn id="14" dur="500"/>
                                        <p:tgtEl>
                                          <p:spTgt spid="115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0.7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strVal val="#ppt_w*0.7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animEffect transition="in" filter="fade">
                                      <p:cBhvr>
                                        <p:cTn id="27" dur="500"/>
                                        <p:tgtEl>
                                          <p:spTgt spid="22"/>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156"/>
                                        </p:tgtEl>
                                        <p:attrNameLst>
                                          <p:attrName>style.visibility</p:attrName>
                                        </p:attrNameLst>
                                      </p:cBhvr>
                                      <p:to>
                                        <p:strVal val="visible"/>
                                      </p:to>
                                    </p:set>
                                    <p:anim calcmode="lin" valueType="num">
                                      <p:cBhvr>
                                        <p:cTn id="30" dur="500" fill="hold"/>
                                        <p:tgtEl>
                                          <p:spTgt spid="1156"/>
                                        </p:tgtEl>
                                        <p:attrNameLst>
                                          <p:attrName>ppt_w</p:attrName>
                                        </p:attrNameLst>
                                      </p:cBhvr>
                                      <p:tavLst>
                                        <p:tav tm="0">
                                          <p:val>
                                            <p:strVal val="#ppt_w*0.70"/>
                                          </p:val>
                                        </p:tav>
                                        <p:tav tm="100000">
                                          <p:val>
                                            <p:strVal val="#ppt_w"/>
                                          </p:val>
                                        </p:tav>
                                      </p:tavLst>
                                    </p:anim>
                                    <p:anim calcmode="lin" valueType="num">
                                      <p:cBhvr>
                                        <p:cTn id="31" dur="500" fill="hold"/>
                                        <p:tgtEl>
                                          <p:spTgt spid="1156"/>
                                        </p:tgtEl>
                                        <p:attrNameLst>
                                          <p:attrName>ppt_h</p:attrName>
                                        </p:attrNameLst>
                                      </p:cBhvr>
                                      <p:tavLst>
                                        <p:tav tm="0">
                                          <p:val>
                                            <p:strVal val="#ppt_h"/>
                                          </p:val>
                                        </p:tav>
                                        <p:tav tm="100000">
                                          <p:val>
                                            <p:strVal val="#ppt_h"/>
                                          </p:val>
                                        </p:tav>
                                      </p:tavLst>
                                    </p:anim>
                                    <p:animEffect transition="in" filter="fade">
                                      <p:cBhvr>
                                        <p:cTn id="32" dur="500"/>
                                        <p:tgtEl>
                                          <p:spTgt spid="115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148"/>
                                        </p:tgtEl>
                                        <p:attrNameLst>
                                          <p:attrName>style.visibility</p:attrName>
                                        </p:attrNameLst>
                                      </p:cBhvr>
                                      <p:to>
                                        <p:strVal val="visible"/>
                                      </p:to>
                                    </p:set>
                                    <p:animEffect transition="in" filter="wipe(left)">
                                      <p:cBhvr>
                                        <p:cTn id="45" dur="500"/>
                                        <p:tgtEl>
                                          <p:spTgt spid="1148"/>
                                        </p:tgtEl>
                                      </p:cBhvr>
                                    </p:animEffect>
                                  </p:childTnLst>
                                </p:cTn>
                              </p:par>
                            </p:childTnLst>
                          </p:cTn>
                        </p:par>
                        <p:par>
                          <p:cTn id="46" fill="hold">
                            <p:stCondLst>
                              <p:cond delay="500"/>
                            </p:stCondLst>
                            <p:childTnLst>
                              <p:par>
                                <p:cTn id="47" presetID="2" presetClass="entr" presetSubtype="4" fill="hold" nodeType="afterEffect">
                                  <p:stCondLst>
                                    <p:cond delay="50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1156" grpId="0" animBg="1"/>
      <p:bldP spid="1160" grpId="0" animBg="1"/>
      <p:bldP spid="8" grpId="0"/>
      <p:bldP spid="9" grpId="0"/>
      <p:bldP spid="2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028;p43">
            <a:extLst>
              <a:ext uri="{FF2B5EF4-FFF2-40B4-BE49-F238E27FC236}">
                <a16:creationId xmlns:a16="http://schemas.microsoft.com/office/drawing/2014/main" id="{5655E75E-D930-46CD-957C-C89BC9779A74}"/>
              </a:ext>
            </a:extLst>
          </p:cNvPr>
          <p:cNvGrpSpPr/>
          <p:nvPr/>
        </p:nvGrpSpPr>
        <p:grpSpPr>
          <a:xfrm>
            <a:off x="4134750" y="929590"/>
            <a:ext cx="6918636" cy="7398468"/>
            <a:chOff x="7567300" y="1541100"/>
            <a:chExt cx="3167100" cy="3386750"/>
          </a:xfrm>
        </p:grpSpPr>
        <p:sp>
          <p:nvSpPr>
            <p:cNvPr id="3" name="Google Shape;1029;p43">
              <a:extLst>
                <a:ext uri="{FF2B5EF4-FFF2-40B4-BE49-F238E27FC236}">
                  <a16:creationId xmlns:a16="http://schemas.microsoft.com/office/drawing/2014/main" id="{C03C43FC-08B4-4A71-8F6D-F0BB43211FA4}"/>
                </a:ext>
              </a:extLst>
            </p:cNvPr>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030;p43">
              <a:extLst>
                <a:ext uri="{FF2B5EF4-FFF2-40B4-BE49-F238E27FC236}">
                  <a16:creationId xmlns:a16="http://schemas.microsoft.com/office/drawing/2014/main" id="{BA1E67ED-13AD-4D81-BB47-BD11CACDFAFB}"/>
                </a:ext>
              </a:extLst>
            </p:cNvPr>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1031;p43">
              <a:extLst>
                <a:ext uri="{FF2B5EF4-FFF2-40B4-BE49-F238E27FC236}">
                  <a16:creationId xmlns:a16="http://schemas.microsoft.com/office/drawing/2014/main" id="{4BD1BB7A-5769-4B08-ADF1-808933920F69}"/>
                </a:ext>
              </a:extLst>
            </p:cNvPr>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032;p43">
              <a:extLst>
                <a:ext uri="{FF2B5EF4-FFF2-40B4-BE49-F238E27FC236}">
                  <a16:creationId xmlns:a16="http://schemas.microsoft.com/office/drawing/2014/main" id="{FE3A7E7C-2A78-4CB0-AC0E-B80334EB4B64}"/>
                </a:ext>
              </a:extLst>
            </p:cNvPr>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033;p43">
              <a:extLst>
                <a:ext uri="{FF2B5EF4-FFF2-40B4-BE49-F238E27FC236}">
                  <a16:creationId xmlns:a16="http://schemas.microsoft.com/office/drawing/2014/main" id="{2B538678-8B66-48B6-AF19-5F59B14F6484}"/>
                </a:ext>
              </a:extLst>
            </p:cNvPr>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034;p43">
              <a:extLst>
                <a:ext uri="{FF2B5EF4-FFF2-40B4-BE49-F238E27FC236}">
                  <a16:creationId xmlns:a16="http://schemas.microsoft.com/office/drawing/2014/main" id="{ED6477A1-CD47-4C6F-A0B3-EEEC38DA4175}"/>
                </a:ext>
              </a:extLst>
            </p:cNvPr>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035;p43">
              <a:extLst>
                <a:ext uri="{FF2B5EF4-FFF2-40B4-BE49-F238E27FC236}">
                  <a16:creationId xmlns:a16="http://schemas.microsoft.com/office/drawing/2014/main" id="{3C9CC490-AF72-4942-9265-685F5CC395B8}"/>
                </a:ext>
              </a:extLst>
            </p:cNvPr>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036;p43">
              <a:extLst>
                <a:ext uri="{FF2B5EF4-FFF2-40B4-BE49-F238E27FC236}">
                  <a16:creationId xmlns:a16="http://schemas.microsoft.com/office/drawing/2014/main" id="{439DCB8E-0C94-489A-9CC1-EB01BB19292F}"/>
                </a:ext>
              </a:extLst>
            </p:cNvPr>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037;p43">
              <a:extLst>
                <a:ext uri="{FF2B5EF4-FFF2-40B4-BE49-F238E27FC236}">
                  <a16:creationId xmlns:a16="http://schemas.microsoft.com/office/drawing/2014/main" id="{34ECE4ED-11CC-4CD5-84B9-DC80C9E04223}"/>
                </a:ext>
              </a:extLst>
            </p:cNvPr>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038;p43">
              <a:extLst>
                <a:ext uri="{FF2B5EF4-FFF2-40B4-BE49-F238E27FC236}">
                  <a16:creationId xmlns:a16="http://schemas.microsoft.com/office/drawing/2014/main" id="{0BDE262D-C1E9-49D9-AA9F-0953BEF4370A}"/>
                </a:ext>
              </a:extLst>
            </p:cNvPr>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039;p43">
              <a:extLst>
                <a:ext uri="{FF2B5EF4-FFF2-40B4-BE49-F238E27FC236}">
                  <a16:creationId xmlns:a16="http://schemas.microsoft.com/office/drawing/2014/main" id="{4B6492E4-4E44-4979-9363-BD685149FA30}"/>
                </a:ext>
              </a:extLst>
            </p:cNvPr>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40;p43">
              <a:extLst>
                <a:ext uri="{FF2B5EF4-FFF2-40B4-BE49-F238E27FC236}">
                  <a16:creationId xmlns:a16="http://schemas.microsoft.com/office/drawing/2014/main" id="{68013E56-03F2-44AF-803A-264CB26DB678}"/>
                </a:ext>
              </a:extLst>
            </p:cNvPr>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041;p43">
              <a:extLst>
                <a:ext uri="{FF2B5EF4-FFF2-40B4-BE49-F238E27FC236}">
                  <a16:creationId xmlns:a16="http://schemas.microsoft.com/office/drawing/2014/main" id="{6E124BF4-BC13-4B17-84E6-99867DDEC5CD}"/>
                </a:ext>
              </a:extLst>
            </p:cNvPr>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42;p43">
              <a:extLst>
                <a:ext uri="{FF2B5EF4-FFF2-40B4-BE49-F238E27FC236}">
                  <a16:creationId xmlns:a16="http://schemas.microsoft.com/office/drawing/2014/main" id="{364E03F4-50C8-4E5C-A707-E3F486CCEAF1}"/>
                </a:ext>
              </a:extLst>
            </p:cNvPr>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43;p43">
              <a:extLst>
                <a:ext uri="{FF2B5EF4-FFF2-40B4-BE49-F238E27FC236}">
                  <a16:creationId xmlns:a16="http://schemas.microsoft.com/office/drawing/2014/main" id="{3C529634-0305-4CD8-8146-220ADBDDA11A}"/>
                </a:ext>
              </a:extLst>
            </p:cNvPr>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044;p43">
              <a:extLst>
                <a:ext uri="{FF2B5EF4-FFF2-40B4-BE49-F238E27FC236}">
                  <a16:creationId xmlns:a16="http://schemas.microsoft.com/office/drawing/2014/main" id="{BD28E538-B8D0-49C6-A4AA-17AC44FC2882}"/>
                </a:ext>
              </a:extLst>
            </p:cNvPr>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45;p43">
              <a:extLst>
                <a:ext uri="{FF2B5EF4-FFF2-40B4-BE49-F238E27FC236}">
                  <a16:creationId xmlns:a16="http://schemas.microsoft.com/office/drawing/2014/main" id="{B64632F1-E257-47E7-90E2-8FEA332CA048}"/>
                </a:ext>
              </a:extLst>
            </p:cNvPr>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046;p43">
              <a:extLst>
                <a:ext uri="{FF2B5EF4-FFF2-40B4-BE49-F238E27FC236}">
                  <a16:creationId xmlns:a16="http://schemas.microsoft.com/office/drawing/2014/main" id="{BC07AE87-ED74-4070-8AC7-DA76E656FCFB}"/>
                </a:ext>
              </a:extLst>
            </p:cNvPr>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047;p43">
              <a:extLst>
                <a:ext uri="{FF2B5EF4-FFF2-40B4-BE49-F238E27FC236}">
                  <a16:creationId xmlns:a16="http://schemas.microsoft.com/office/drawing/2014/main" id="{9D3CD7BD-D7FA-4B0C-9344-E5B007BDFBE8}"/>
                </a:ext>
              </a:extLst>
            </p:cNvPr>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048;p43">
              <a:extLst>
                <a:ext uri="{FF2B5EF4-FFF2-40B4-BE49-F238E27FC236}">
                  <a16:creationId xmlns:a16="http://schemas.microsoft.com/office/drawing/2014/main" id="{FF07FB8A-1F50-4902-87BC-150F0FA4C8EB}"/>
                </a:ext>
              </a:extLst>
            </p:cNvPr>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 name="Google Shape;1056;p43">
            <a:extLst>
              <a:ext uri="{FF2B5EF4-FFF2-40B4-BE49-F238E27FC236}">
                <a16:creationId xmlns:a16="http://schemas.microsoft.com/office/drawing/2014/main" id="{8F0A6577-A3C4-48C1-9F82-6A14FF83A8AC}"/>
              </a:ext>
            </a:extLst>
          </p:cNvPr>
          <p:cNvGrpSpPr/>
          <p:nvPr/>
        </p:nvGrpSpPr>
        <p:grpSpPr>
          <a:xfrm>
            <a:off x="1205502" y="1186951"/>
            <a:ext cx="2669484" cy="2555748"/>
            <a:chOff x="2005600" y="1271425"/>
            <a:chExt cx="1165950" cy="1261475"/>
          </a:xfrm>
        </p:grpSpPr>
        <p:sp>
          <p:nvSpPr>
            <p:cNvPr id="24" name="Google Shape;1057;p43">
              <a:extLst>
                <a:ext uri="{FF2B5EF4-FFF2-40B4-BE49-F238E27FC236}">
                  <a16:creationId xmlns:a16="http://schemas.microsoft.com/office/drawing/2014/main" id="{792B0537-4613-40F9-AA82-DEC3B8755661}"/>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058;p43">
              <a:extLst>
                <a:ext uri="{FF2B5EF4-FFF2-40B4-BE49-F238E27FC236}">
                  <a16:creationId xmlns:a16="http://schemas.microsoft.com/office/drawing/2014/main" id="{136D31A0-4048-4A2A-9FE3-C6616CF337FD}"/>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rgbClr val="000000"/>
                  </a:solidFill>
                  <a:latin typeface="Arial"/>
                  <a:cs typeface="Arial"/>
                  <a:sym typeface="Arial"/>
                </a:rPr>
                <a:t>NHẬN XÉT</a:t>
              </a:r>
              <a:endParaRPr sz="2800" b="1" kern="0" dirty="0">
                <a:solidFill>
                  <a:srgbClr val="000000"/>
                </a:solidFill>
                <a:latin typeface="Arial"/>
                <a:cs typeface="Arial"/>
                <a:sym typeface="Arial"/>
              </a:endParaRPr>
            </a:p>
          </p:txBody>
        </p:sp>
        <p:sp>
          <p:nvSpPr>
            <p:cNvPr id="26" name="Google Shape;1059;p43">
              <a:extLst>
                <a:ext uri="{FF2B5EF4-FFF2-40B4-BE49-F238E27FC236}">
                  <a16:creationId xmlns:a16="http://schemas.microsoft.com/office/drawing/2014/main" id="{5910DE0D-7E4B-4F04-AA25-3C18DA3CAB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060;p43">
              <a:extLst>
                <a:ext uri="{FF2B5EF4-FFF2-40B4-BE49-F238E27FC236}">
                  <a16:creationId xmlns:a16="http://schemas.microsoft.com/office/drawing/2014/main" id="{C9BA8EDA-0CEC-46F8-9613-6D20C0EB2A80}"/>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8" name="TextBox 27">
            <a:extLst>
              <a:ext uri="{FF2B5EF4-FFF2-40B4-BE49-F238E27FC236}">
                <a16:creationId xmlns:a16="http://schemas.microsoft.com/office/drawing/2014/main" id="{39035FC0-F6C7-44ED-AD57-0D895C39A21F}"/>
              </a:ext>
            </a:extLst>
          </p:cNvPr>
          <p:cNvSpPr txBox="1"/>
          <p:nvPr/>
        </p:nvSpPr>
        <p:spPr>
          <a:xfrm>
            <a:off x="4677508" y="2111094"/>
            <a:ext cx="5926015" cy="2852564"/>
          </a:xfrm>
          <a:prstGeom prst="rect">
            <a:avLst/>
          </a:prstGeom>
          <a:noFill/>
        </p:spPr>
        <p:txBody>
          <a:bodyPr wrap="square" rtlCol="0">
            <a:spAutoFit/>
          </a:bodyPr>
          <a:lstStyle/>
          <a:p>
            <a:endParaRPr lang="vi-VN" dirty="0"/>
          </a:p>
        </p:txBody>
      </p:sp>
      <p:sp>
        <p:nvSpPr>
          <p:cNvPr id="30" name="Rectangle 29">
            <a:extLst>
              <a:ext uri="{FF2B5EF4-FFF2-40B4-BE49-F238E27FC236}">
                <a16:creationId xmlns:a16="http://schemas.microsoft.com/office/drawing/2014/main" id="{134C82EF-51DB-4DC1-8499-53133ADFB686}"/>
              </a:ext>
            </a:extLst>
          </p:cNvPr>
          <p:cNvSpPr/>
          <p:nvPr/>
        </p:nvSpPr>
        <p:spPr>
          <a:xfrm>
            <a:off x="4750367" y="2637838"/>
            <a:ext cx="6304228" cy="2834815"/>
          </a:xfrm>
          <a:prstGeom prst="rect">
            <a:avLst/>
          </a:prstGeom>
        </p:spPr>
        <p:txBody>
          <a:bodyPr wrap="square">
            <a:spAutoFit/>
          </a:bodyPr>
          <a:lstStyle/>
          <a:p>
            <a:pPr algn="just">
              <a:lnSpc>
                <a:spcPct val="130000"/>
              </a:lnSpc>
              <a:spcAft>
                <a:spcPts val="600"/>
              </a:spcAft>
            </a:pPr>
            <a:r>
              <a:rPr lang="nl-NL" sz="2800" dirty="0">
                <a:ea typeface="Calibri" panose="020F0502020204030204" pitchFamily="34" charset="0"/>
                <a:cs typeface="Times New Roman" panose="02020603050405020304" pitchFamily="18" charset="0"/>
              </a:rPr>
              <a:t>Vì các số thập phân đã biết đều viết được dưới dạng phân số thập phân nên chúng đều là các số hữu tỉ. Tương tự, số nguyên, hỗn số cũng là các số hữu tỉ.</a:t>
            </a:r>
            <a:endParaRPr lang="en-U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773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23" name="Cloud 22">
            <a:extLst>
              <a:ext uri="{FF2B5EF4-FFF2-40B4-BE49-F238E27FC236}">
                <a16:creationId xmlns:a16="http://schemas.microsoft.com/office/drawing/2014/main" id="{4957FAE6-7581-42FD-B8D8-6DD178F5EC0F}"/>
              </a:ext>
            </a:extLst>
          </p:cNvPr>
          <p:cNvSpPr/>
          <p:nvPr/>
        </p:nvSpPr>
        <p:spPr>
          <a:xfrm>
            <a:off x="6362403" y="2420947"/>
            <a:ext cx="5278612" cy="3170961"/>
          </a:xfrm>
          <a:prstGeom prst="cloud">
            <a:avLst/>
          </a:prstGeom>
          <a:solidFill>
            <a:schemeClr val="accent2">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err="1">
                <a:ln>
                  <a:noFill/>
                </a:ln>
                <a:solidFill>
                  <a:srgbClr val="FFFFFF"/>
                </a:solidFill>
                <a:effectLst/>
                <a:uLnTx/>
                <a:uFillTx/>
                <a:latin typeface="Arial"/>
                <a:ea typeface="+mn-ea"/>
                <a:cs typeface="+mn-cs"/>
                <a:sym typeface="Arial"/>
              </a:rPr>
              <a:t>Em</a:t>
            </a:r>
            <a:r>
              <a:rPr kumimoji="0" lang="en-US" sz="2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baseline="0" noProof="0" dirty="0" err="1">
                <a:ln>
                  <a:noFill/>
                </a:ln>
                <a:solidFill>
                  <a:srgbClr val="FFFFFF"/>
                </a:solidFill>
                <a:effectLst/>
                <a:uLnTx/>
                <a:uFillTx/>
                <a:latin typeface="Arial"/>
                <a:ea typeface="+mn-ea"/>
                <a:cs typeface="+mn-cs"/>
                <a:sym typeface="Arial"/>
              </a:rPr>
              <a:t>hãy</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nếu</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lại</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các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bước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biểu</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diễn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nguyên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trục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a:t>
            </a:r>
            <a:endParaRPr kumimoji="0" lang="en-US" sz="28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6150" name="Picture 6" descr="Answer - Free education icons">
            <a:extLst>
              <a:ext uri="{FF2B5EF4-FFF2-40B4-BE49-F238E27FC236}">
                <a16:creationId xmlns:a16="http://schemas.microsoft.com/office/drawing/2014/main" id="{8BCB1354-43F9-427F-A293-30BD0F421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114" y="426165"/>
            <a:ext cx="2372548" cy="2372548"/>
          </a:xfrm>
          <a:prstGeom prst="rect">
            <a:avLst/>
          </a:prstGeom>
          <a:noFill/>
          <a:extLst>
            <a:ext uri="{909E8E84-426E-40DD-AFC4-6F175D3DCCD1}">
              <a14:hiddenFill xmlns:a14="http://schemas.microsoft.com/office/drawing/2010/main">
                <a:solidFill>
                  <a:srgbClr val="FFFFFF"/>
                </a:solidFill>
              </a14:hiddenFill>
            </a:ext>
          </a:extLst>
        </p:spPr>
      </p:pic>
      <p:sp>
        <p:nvSpPr>
          <p:cNvPr id="73" name="Line 9">
            <a:extLst>
              <a:ext uri="{FF2B5EF4-FFF2-40B4-BE49-F238E27FC236}">
                <a16:creationId xmlns:a16="http://schemas.microsoft.com/office/drawing/2014/main" id="{93BB25F6-79DE-45D5-9116-7859FB6C4CC2}"/>
              </a:ext>
            </a:extLst>
          </p:cNvPr>
          <p:cNvSpPr>
            <a:spLocks noChangeShapeType="1"/>
          </p:cNvSpPr>
          <p:nvPr/>
        </p:nvSpPr>
        <p:spPr bwMode="auto">
          <a:xfrm flipV="1">
            <a:off x="645897" y="3429000"/>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4" name="Line 10">
            <a:extLst>
              <a:ext uri="{FF2B5EF4-FFF2-40B4-BE49-F238E27FC236}">
                <a16:creationId xmlns:a16="http://schemas.microsoft.com/office/drawing/2014/main" id="{B38987D2-A442-4708-BB40-ABD912F11B67}"/>
              </a:ext>
            </a:extLst>
          </p:cNvPr>
          <p:cNvSpPr>
            <a:spLocks noChangeShapeType="1"/>
          </p:cNvSpPr>
          <p:nvPr/>
        </p:nvSpPr>
        <p:spPr bwMode="auto">
          <a:xfrm>
            <a:off x="4275637" y="335878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5" name="Line 11">
            <a:extLst>
              <a:ext uri="{FF2B5EF4-FFF2-40B4-BE49-F238E27FC236}">
                <a16:creationId xmlns:a16="http://schemas.microsoft.com/office/drawing/2014/main" id="{3C78F72B-A85E-468F-8AFA-4369496C89E7}"/>
              </a:ext>
            </a:extLst>
          </p:cNvPr>
          <p:cNvSpPr>
            <a:spLocks noChangeShapeType="1"/>
          </p:cNvSpPr>
          <p:nvPr/>
        </p:nvSpPr>
        <p:spPr bwMode="auto">
          <a:xfrm>
            <a:off x="5193276" y="33391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6" name="Line 13">
            <a:extLst>
              <a:ext uri="{FF2B5EF4-FFF2-40B4-BE49-F238E27FC236}">
                <a16:creationId xmlns:a16="http://schemas.microsoft.com/office/drawing/2014/main" id="{698AE0D9-1DAB-42C8-958A-568C21DC3EFB}"/>
              </a:ext>
            </a:extLst>
          </p:cNvPr>
          <p:cNvSpPr>
            <a:spLocks noChangeShapeType="1"/>
          </p:cNvSpPr>
          <p:nvPr/>
        </p:nvSpPr>
        <p:spPr bwMode="auto">
          <a:xfrm>
            <a:off x="1501695" y="3377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8" name="Line 26">
            <a:extLst>
              <a:ext uri="{FF2B5EF4-FFF2-40B4-BE49-F238E27FC236}">
                <a16:creationId xmlns:a16="http://schemas.microsoft.com/office/drawing/2014/main" id="{124F9A81-B995-454D-9412-08C630F9DCED}"/>
              </a:ext>
            </a:extLst>
          </p:cNvPr>
          <p:cNvSpPr>
            <a:spLocks noChangeShapeType="1"/>
          </p:cNvSpPr>
          <p:nvPr/>
        </p:nvSpPr>
        <p:spPr bwMode="auto">
          <a:xfrm>
            <a:off x="3359957" y="3324670"/>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Text Box 27">
            <a:extLst>
              <a:ext uri="{FF2B5EF4-FFF2-40B4-BE49-F238E27FC236}">
                <a16:creationId xmlns:a16="http://schemas.microsoft.com/office/drawing/2014/main" id="{CF4572BA-5176-409B-9D6B-AA3337A771D5}"/>
              </a:ext>
            </a:extLst>
          </p:cNvPr>
          <p:cNvSpPr txBox="1">
            <a:spLocks noChangeArrowheads="1"/>
          </p:cNvSpPr>
          <p:nvPr/>
        </p:nvSpPr>
        <p:spPr bwMode="auto">
          <a:xfrm>
            <a:off x="4123237" y="3438970"/>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0" name="Text Box 28">
            <a:extLst>
              <a:ext uri="{FF2B5EF4-FFF2-40B4-BE49-F238E27FC236}">
                <a16:creationId xmlns:a16="http://schemas.microsoft.com/office/drawing/2014/main" id="{4270EDDC-BC18-4F74-A95B-307EAE7F6665}"/>
              </a:ext>
            </a:extLst>
          </p:cNvPr>
          <p:cNvSpPr txBox="1">
            <a:spLocks noChangeArrowheads="1"/>
          </p:cNvSpPr>
          <p:nvPr/>
        </p:nvSpPr>
        <p:spPr bwMode="auto">
          <a:xfrm>
            <a:off x="3186544" y="3570587"/>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81" name="Text Box 29">
            <a:extLst>
              <a:ext uri="{FF2B5EF4-FFF2-40B4-BE49-F238E27FC236}">
                <a16:creationId xmlns:a16="http://schemas.microsoft.com/office/drawing/2014/main" id="{35B9A084-DE3A-4461-A1F6-E46DD40B1076}"/>
              </a:ext>
            </a:extLst>
          </p:cNvPr>
          <p:cNvSpPr txBox="1">
            <a:spLocks noChangeArrowheads="1"/>
          </p:cNvSpPr>
          <p:nvPr/>
        </p:nvSpPr>
        <p:spPr bwMode="auto">
          <a:xfrm>
            <a:off x="5011848" y="3439152"/>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82" name="Line 30">
            <a:extLst>
              <a:ext uri="{FF2B5EF4-FFF2-40B4-BE49-F238E27FC236}">
                <a16:creationId xmlns:a16="http://schemas.microsoft.com/office/drawing/2014/main" id="{0790FE0D-3EFA-460F-A81A-5760E60BF44E}"/>
              </a:ext>
            </a:extLst>
          </p:cNvPr>
          <p:cNvSpPr>
            <a:spLocks noChangeShapeType="1"/>
          </p:cNvSpPr>
          <p:nvPr/>
        </p:nvSpPr>
        <p:spPr bwMode="auto">
          <a:xfrm>
            <a:off x="2417375" y="337230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 name="Text Box 29">
            <a:extLst>
              <a:ext uri="{FF2B5EF4-FFF2-40B4-BE49-F238E27FC236}">
                <a16:creationId xmlns:a16="http://schemas.microsoft.com/office/drawing/2014/main" id="{55B7801F-5774-45A8-99A8-FE2B51171651}"/>
              </a:ext>
            </a:extLst>
          </p:cNvPr>
          <p:cNvSpPr txBox="1">
            <a:spLocks noChangeArrowheads="1"/>
          </p:cNvSpPr>
          <p:nvPr/>
        </p:nvSpPr>
        <p:spPr bwMode="auto">
          <a:xfrm>
            <a:off x="2139823" y="3501260"/>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4" name="Text Box 29">
            <a:extLst>
              <a:ext uri="{FF2B5EF4-FFF2-40B4-BE49-F238E27FC236}">
                <a16:creationId xmlns:a16="http://schemas.microsoft.com/office/drawing/2014/main" id="{DA25B21F-83EA-4F5D-89BE-7B8406644A98}"/>
              </a:ext>
            </a:extLst>
          </p:cNvPr>
          <p:cNvSpPr txBox="1">
            <a:spLocks noChangeArrowheads="1"/>
          </p:cNvSpPr>
          <p:nvPr/>
        </p:nvSpPr>
        <p:spPr bwMode="auto">
          <a:xfrm>
            <a:off x="1250771" y="342857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4" name="Straight Connector 3">
            <a:extLst>
              <a:ext uri="{FF2B5EF4-FFF2-40B4-BE49-F238E27FC236}">
                <a16:creationId xmlns:a16="http://schemas.microsoft.com/office/drawing/2014/main" id="{8DA086CD-266E-4786-8EB5-0CC81C63B76F}"/>
              </a:ext>
            </a:extLst>
          </p:cNvPr>
          <p:cNvCxnSpPr>
            <a:cxnSpLocks/>
          </p:cNvCxnSpPr>
          <p:nvPr/>
        </p:nvCxnSpPr>
        <p:spPr>
          <a:xfrm>
            <a:off x="3359957" y="3447339"/>
            <a:ext cx="91568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39488528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ppt_x</p:attrName>
                                        </p:attrNameLst>
                                      </p:cBhvr>
                                      <p:tavLst>
                                        <p:tav tm="0">
                                          <p:val>
                                            <p:strVal val="#ppt_x"/>
                                          </p:val>
                                        </p:tav>
                                        <p:tav tm="100000">
                                          <p:val>
                                            <p:strVal val="#ppt_x"/>
                                          </p:val>
                                        </p:tav>
                                      </p:tavLst>
                                    </p:anim>
                                    <p:anim calcmode="lin" valueType="num">
                                      <p:cBhvr>
                                        <p:cTn id="9" dur="75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fade">
                                      <p:cBhvr>
                                        <p:cTn id="12" dur="1000"/>
                                        <p:tgtEl>
                                          <p:spTgt spid="6150"/>
                                        </p:tgtEl>
                                      </p:cBhvr>
                                    </p:animEffect>
                                    <p:anim calcmode="lin" valueType="num">
                                      <p:cBhvr>
                                        <p:cTn id="13" dur="1000" fill="hold"/>
                                        <p:tgtEl>
                                          <p:spTgt spid="6150"/>
                                        </p:tgtEl>
                                        <p:attrNameLst>
                                          <p:attrName>ppt_x</p:attrName>
                                        </p:attrNameLst>
                                      </p:cBhvr>
                                      <p:tavLst>
                                        <p:tav tm="0">
                                          <p:val>
                                            <p:strVal val="#ppt_x"/>
                                          </p:val>
                                        </p:tav>
                                        <p:tav tm="100000">
                                          <p:val>
                                            <p:strVal val="#ppt_x"/>
                                          </p:val>
                                        </p:tav>
                                      </p:tavLst>
                                    </p:anim>
                                    <p:anim calcmode="lin" valueType="num">
                                      <p:cBhvr>
                                        <p:cTn id="14"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left)">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additive="base">
                                        <p:cTn id="24" dur="500" fill="hold"/>
                                        <p:tgtEl>
                                          <p:spTgt spid="78"/>
                                        </p:tgtEl>
                                        <p:attrNameLst>
                                          <p:attrName>ppt_x</p:attrName>
                                        </p:attrNameLst>
                                      </p:cBhvr>
                                      <p:tavLst>
                                        <p:tav tm="0">
                                          <p:val>
                                            <p:strVal val="#ppt_x"/>
                                          </p:val>
                                        </p:tav>
                                        <p:tav tm="100000">
                                          <p:val>
                                            <p:strVal val="#ppt_x"/>
                                          </p:val>
                                        </p:tav>
                                      </p:tavLst>
                                    </p:anim>
                                    <p:anim calcmode="lin" valueType="num">
                                      <p:cBhvr additive="base">
                                        <p:cTn id="25" dur="500" fill="hold"/>
                                        <p:tgtEl>
                                          <p:spTgt spid="7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0"/>
                                        </p:tgtEl>
                                        <p:attrNameLst>
                                          <p:attrName>style.visibility</p:attrName>
                                        </p:attrNameLst>
                                      </p:cBhvr>
                                      <p:to>
                                        <p:strVal val="visible"/>
                                      </p:to>
                                    </p:set>
                                    <p:anim calcmode="lin" valueType="num">
                                      <p:cBhvr additive="base">
                                        <p:cTn id="28" dur="500" fill="hold"/>
                                        <p:tgtEl>
                                          <p:spTgt spid="80"/>
                                        </p:tgtEl>
                                        <p:attrNameLst>
                                          <p:attrName>ppt_x</p:attrName>
                                        </p:attrNameLst>
                                      </p:cBhvr>
                                      <p:tavLst>
                                        <p:tav tm="0">
                                          <p:val>
                                            <p:strVal val="#ppt_x"/>
                                          </p:val>
                                        </p:tav>
                                        <p:tav tm="100000">
                                          <p:val>
                                            <p:strVal val="#ppt_x"/>
                                          </p:val>
                                        </p:tav>
                                      </p:tavLst>
                                    </p:anim>
                                    <p:anim calcmode="lin" valueType="num">
                                      <p:cBhvr additive="base">
                                        <p:cTn id="29"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74"/>
                                        </p:tgtEl>
                                        <p:attrNameLst>
                                          <p:attrName>style.visibility</p:attrName>
                                        </p:attrNameLst>
                                      </p:cBhvr>
                                      <p:to>
                                        <p:strVal val="visible"/>
                                      </p:to>
                                    </p:set>
                                    <p:anim calcmode="lin" valueType="num">
                                      <p:cBhvr additive="base">
                                        <p:cTn id="38" dur="500" fill="hold"/>
                                        <p:tgtEl>
                                          <p:spTgt spid="74"/>
                                        </p:tgtEl>
                                        <p:attrNameLst>
                                          <p:attrName>ppt_x</p:attrName>
                                        </p:attrNameLst>
                                      </p:cBhvr>
                                      <p:tavLst>
                                        <p:tav tm="0">
                                          <p:val>
                                            <p:strVal val="#ppt_x"/>
                                          </p:val>
                                        </p:tav>
                                        <p:tav tm="100000">
                                          <p:val>
                                            <p:strVal val="#ppt_x"/>
                                          </p:val>
                                        </p:tav>
                                      </p:tavLst>
                                    </p:anim>
                                    <p:anim calcmode="lin" valueType="num">
                                      <p:cBhvr additive="base">
                                        <p:cTn id="39" dur="500" fill="hold"/>
                                        <p:tgtEl>
                                          <p:spTgt spid="7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additive="base">
                                        <p:cTn id="42" dur="500" fill="hold"/>
                                        <p:tgtEl>
                                          <p:spTgt spid="79"/>
                                        </p:tgtEl>
                                        <p:attrNameLst>
                                          <p:attrName>ppt_x</p:attrName>
                                        </p:attrNameLst>
                                      </p:cBhvr>
                                      <p:tavLst>
                                        <p:tav tm="0">
                                          <p:val>
                                            <p:strVal val="#ppt_x"/>
                                          </p:val>
                                        </p:tav>
                                        <p:tav tm="100000">
                                          <p:val>
                                            <p:strVal val="#ppt_x"/>
                                          </p:val>
                                        </p:tav>
                                      </p:tavLst>
                                    </p:anim>
                                    <p:anim calcmode="lin" valueType="num">
                                      <p:cBhvr additive="base">
                                        <p:cTn id="43"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nodeType="clickEffect">
                                  <p:stCondLst>
                                    <p:cond delay="0"/>
                                  </p:stCondLst>
                                  <p:childTnLst>
                                    <p:animMotion origin="layout" path="M -1.04167E-6 2.22222E-6 L 0.07591 -0.00139 " pathEditMode="relative" rAng="0" ptsTypes="AA">
                                      <p:cBhvr>
                                        <p:cTn id="47" dur="2000" fill="hold"/>
                                        <p:tgtEl>
                                          <p:spTgt spid="4"/>
                                        </p:tgtEl>
                                        <p:attrNameLst>
                                          <p:attrName>ppt_x</p:attrName>
                                          <p:attrName>ppt_y</p:attrName>
                                        </p:attrNameLst>
                                      </p:cBhvr>
                                      <p:rCtr x="3789" y="-69"/>
                                    </p:animMotion>
                                  </p:childTnLst>
                                </p:cTn>
                              </p:par>
                            </p:childTnLst>
                          </p:cTn>
                        </p:par>
                        <p:par>
                          <p:cTn id="48" fill="hold">
                            <p:stCondLst>
                              <p:cond delay="20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ppt_x"/>
                                          </p:val>
                                        </p:tav>
                                        <p:tav tm="100000">
                                          <p:val>
                                            <p:strVal val="#ppt_x"/>
                                          </p:val>
                                        </p:tav>
                                      </p:tavLst>
                                    </p:anim>
                                    <p:anim calcmode="lin" valueType="num">
                                      <p:cBhvr additive="base">
                                        <p:cTn id="52" dur="500" fill="hold"/>
                                        <p:tgtEl>
                                          <p:spTgt spid="7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additive="base">
                                        <p:cTn id="55" dur="500" fill="hold"/>
                                        <p:tgtEl>
                                          <p:spTgt spid="81"/>
                                        </p:tgtEl>
                                        <p:attrNameLst>
                                          <p:attrName>ppt_x</p:attrName>
                                        </p:attrNameLst>
                                      </p:cBhvr>
                                      <p:tavLst>
                                        <p:tav tm="0">
                                          <p:val>
                                            <p:strVal val="#ppt_x"/>
                                          </p:val>
                                        </p:tav>
                                        <p:tav tm="100000">
                                          <p:val>
                                            <p:strVal val="#ppt_x"/>
                                          </p:val>
                                        </p:tav>
                                      </p:tavLst>
                                    </p:anim>
                                    <p:anim calcmode="lin" valueType="num">
                                      <p:cBhvr additive="base">
                                        <p:cTn id="56"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1.04167E-6 2.22222E-6 L -0.07539 -0.00278 " pathEditMode="relative" rAng="0" ptsTypes="AA">
                                      <p:cBhvr>
                                        <p:cTn id="60" dur="2000" fill="hold"/>
                                        <p:tgtEl>
                                          <p:spTgt spid="4"/>
                                        </p:tgtEl>
                                        <p:attrNameLst>
                                          <p:attrName>ppt_x</p:attrName>
                                          <p:attrName>ppt_y</p:attrName>
                                        </p:attrNameLst>
                                      </p:cBhvr>
                                      <p:rCtr x="-3776" y="-139"/>
                                    </p:animMotion>
                                  </p:childTnLst>
                                </p:cTn>
                              </p:par>
                            </p:childTnLst>
                          </p:cTn>
                        </p:par>
                        <p:par>
                          <p:cTn id="61" fill="hold">
                            <p:stCondLst>
                              <p:cond delay="2000"/>
                            </p:stCondLst>
                            <p:childTnLst>
                              <p:par>
                                <p:cTn id="62" presetID="2" presetClass="entr" presetSubtype="4" fill="hold" grpId="0" nodeType="afterEffect">
                                  <p:stCondLst>
                                    <p:cond delay="0"/>
                                  </p:stCondLst>
                                  <p:childTnLst>
                                    <p:set>
                                      <p:cBhvr>
                                        <p:cTn id="63" dur="1" fill="hold">
                                          <p:stCondLst>
                                            <p:cond delay="0"/>
                                          </p:stCondLst>
                                        </p:cTn>
                                        <p:tgtEl>
                                          <p:spTgt spid="82"/>
                                        </p:tgtEl>
                                        <p:attrNameLst>
                                          <p:attrName>style.visibility</p:attrName>
                                        </p:attrNameLst>
                                      </p:cBhvr>
                                      <p:to>
                                        <p:strVal val="visible"/>
                                      </p:to>
                                    </p:set>
                                    <p:anim calcmode="lin" valueType="num">
                                      <p:cBhvr additive="base">
                                        <p:cTn id="64" dur="500" fill="hold"/>
                                        <p:tgtEl>
                                          <p:spTgt spid="82"/>
                                        </p:tgtEl>
                                        <p:attrNameLst>
                                          <p:attrName>ppt_x</p:attrName>
                                        </p:attrNameLst>
                                      </p:cBhvr>
                                      <p:tavLst>
                                        <p:tav tm="0">
                                          <p:val>
                                            <p:strVal val="#ppt_x"/>
                                          </p:val>
                                        </p:tav>
                                        <p:tav tm="100000">
                                          <p:val>
                                            <p:strVal val="#ppt_x"/>
                                          </p:val>
                                        </p:tav>
                                      </p:tavLst>
                                    </p:anim>
                                    <p:anim calcmode="lin" valueType="num">
                                      <p:cBhvr additive="base">
                                        <p:cTn id="65" dur="500" fill="hold"/>
                                        <p:tgtEl>
                                          <p:spTgt spid="8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additive="base">
                                        <p:cTn id="68" dur="500" fill="hold"/>
                                        <p:tgtEl>
                                          <p:spTgt spid="83"/>
                                        </p:tgtEl>
                                        <p:attrNameLst>
                                          <p:attrName>ppt_x</p:attrName>
                                        </p:attrNameLst>
                                      </p:cBhvr>
                                      <p:tavLst>
                                        <p:tav tm="0">
                                          <p:val>
                                            <p:strVal val="#ppt_x"/>
                                          </p:val>
                                        </p:tav>
                                        <p:tav tm="100000">
                                          <p:val>
                                            <p:strVal val="#ppt_x"/>
                                          </p:val>
                                        </p:tav>
                                      </p:tavLst>
                                    </p:anim>
                                    <p:anim calcmode="lin" valueType="num">
                                      <p:cBhvr additive="base">
                                        <p:cTn id="69"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5" presetClass="path" presetSubtype="0" accel="50000" decel="50000" fill="hold" nodeType="clickEffect">
                                  <p:stCondLst>
                                    <p:cond delay="0"/>
                                  </p:stCondLst>
                                  <p:childTnLst>
                                    <p:animMotion origin="layout" path="M -1.04167E-6 2.22222E-6 L -0.15364 -0.00278 " pathEditMode="relative" rAng="0" ptsTypes="AA">
                                      <p:cBhvr>
                                        <p:cTn id="73" dur="2000" fill="hold"/>
                                        <p:tgtEl>
                                          <p:spTgt spid="4"/>
                                        </p:tgtEl>
                                        <p:attrNameLst>
                                          <p:attrName>ppt_x</p:attrName>
                                          <p:attrName>ppt_y</p:attrName>
                                        </p:attrNameLst>
                                      </p:cBhvr>
                                      <p:rCtr x="-7682" y="-139"/>
                                    </p:animMotion>
                                  </p:childTnLst>
                                </p:cTn>
                              </p:par>
                            </p:childTnLst>
                          </p:cTn>
                        </p:par>
                        <p:par>
                          <p:cTn id="74" fill="hold">
                            <p:stCondLst>
                              <p:cond delay="2000"/>
                            </p:stCondLst>
                            <p:childTnLst>
                              <p:par>
                                <p:cTn id="75" presetID="2" presetClass="entr" presetSubtype="4" fill="hold" grpId="0" nodeType="afterEffect">
                                  <p:stCondLst>
                                    <p:cond delay="0"/>
                                  </p:stCondLst>
                                  <p:childTnLst>
                                    <p:set>
                                      <p:cBhvr>
                                        <p:cTn id="76" dur="1" fill="hold">
                                          <p:stCondLst>
                                            <p:cond delay="0"/>
                                          </p:stCondLst>
                                        </p:cTn>
                                        <p:tgtEl>
                                          <p:spTgt spid="76"/>
                                        </p:tgtEl>
                                        <p:attrNameLst>
                                          <p:attrName>style.visibility</p:attrName>
                                        </p:attrNameLst>
                                      </p:cBhvr>
                                      <p:to>
                                        <p:strVal val="visible"/>
                                      </p:to>
                                    </p:set>
                                    <p:anim calcmode="lin" valueType="num">
                                      <p:cBhvr additive="base">
                                        <p:cTn id="77" dur="500" fill="hold"/>
                                        <p:tgtEl>
                                          <p:spTgt spid="76"/>
                                        </p:tgtEl>
                                        <p:attrNameLst>
                                          <p:attrName>ppt_x</p:attrName>
                                        </p:attrNameLst>
                                      </p:cBhvr>
                                      <p:tavLst>
                                        <p:tav tm="0">
                                          <p:val>
                                            <p:strVal val="#ppt_x"/>
                                          </p:val>
                                        </p:tav>
                                        <p:tav tm="100000">
                                          <p:val>
                                            <p:strVal val="#ppt_x"/>
                                          </p:val>
                                        </p:tav>
                                      </p:tavLst>
                                    </p:anim>
                                    <p:anim calcmode="lin" valueType="num">
                                      <p:cBhvr additive="base">
                                        <p:cTn id="78" dur="500" fill="hold"/>
                                        <p:tgtEl>
                                          <p:spTgt spid="7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84"/>
                                        </p:tgtEl>
                                        <p:attrNameLst>
                                          <p:attrName>style.visibility</p:attrName>
                                        </p:attrNameLst>
                                      </p:cBhvr>
                                      <p:to>
                                        <p:strVal val="visible"/>
                                      </p:to>
                                    </p:set>
                                    <p:anim calcmode="lin" valueType="num">
                                      <p:cBhvr additive="base">
                                        <p:cTn id="81" dur="500" fill="hold"/>
                                        <p:tgtEl>
                                          <p:spTgt spid="84"/>
                                        </p:tgtEl>
                                        <p:attrNameLst>
                                          <p:attrName>ppt_x</p:attrName>
                                        </p:attrNameLst>
                                      </p:cBhvr>
                                      <p:tavLst>
                                        <p:tav tm="0">
                                          <p:val>
                                            <p:strVal val="#ppt_x"/>
                                          </p:val>
                                        </p:tav>
                                        <p:tav tm="100000">
                                          <p:val>
                                            <p:strVal val="#ppt_x"/>
                                          </p:val>
                                        </p:tav>
                                      </p:tavLst>
                                    </p:anim>
                                    <p:anim calcmode="lin" valueType="num">
                                      <p:cBhvr additive="base">
                                        <p:cTn id="82" dur="500" fill="hold"/>
                                        <p:tgtEl>
                                          <p:spTgt spid="84"/>
                                        </p:tgtEl>
                                        <p:attrNameLst>
                                          <p:attrName>ppt_y</p:attrName>
                                        </p:attrNameLst>
                                      </p:cBhvr>
                                      <p:tavLst>
                                        <p:tav tm="0">
                                          <p:val>
                                            <p:strVal val="1+#ppt_h/2"/>
                                          </p:val>
                                        </p:tav>
                                        <p:tav tm="100000">
                                          <p:val>
                                            <p:strVal val="#ppt_y"/>
                                          </p:val>
                                        </p:tav>
                                      </p:tavLst>
                                    </p:anim>
                                  </p:childTnLst>
                                </p:cTn>
                              </p:par>
                            </p:childTnLst>
                          </p:cTn>
                        </p:par>
                        <p:par>
                          <p:cTn id="83" fill="hold">
                            <p:stCondLst>
                              <p:cond delay="2500"/>
                            </p:stCondLst>
                            <p:childTnLst>
                              <p:par>
                                <p:cTn id="84" presetID="22" presetClass="exit" presetSubtype="4" fill="hold" nodeType="afterEffect">
                                  <p:stCondLst>
                                    <p:cond delay="500"/>
                                  </p:stCondLst>
                                  <p:childTnLst>
                                    <p:animEffect transition="out" filter="wipe(down)">
                                      <p:cBhvr>
                                        <p:cTn id="85" dur="500"/>
                                        <p:tgtEl>
                                          <p:spTgt spid="4"/>
                                        </p:tgtEl>
                                      </p:cBhvr>
                                    </p:animEffect>
                                    <p:set>
                                      <p:cBhvr>
                                        <p:cTn id="8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3" grpId="0" animBg="1"/>
      <p:bldP spid="74" grpId="0" animBg="1"/>
      <p:bldP spid="75" grpId="0" animBg="1"/>
      <p:bldP spid="76" grpId="0" animBg="1"/>
      <p:bldP spid="78" grpId="0" animBg="1"/>
      <p:bldP spid="79" grpId="0"/>
      <p:bldP spid="80" grpId="0"/>
      <p:bldP spid="81" grpId="0"/>
      <p:bldP spid="82" grpId="0" animBg="1"/>
      <p:bldP spid="83" grpId="0"/>
      <p:bldP spid="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grpSp>
        <p:nvGrpSpPr>
          <p:cNvPr id="2" name="Group 1">
            <a:extLst>
              <a:ext uri="{FF2B5EF4-FFF2-40B4-BE49-F238E27FC236}">
                <a16:creationId xmlns:a16="http://schemas.microsoft.com/office/drawing/2014/main" id="{C4E5BB78-83F2-4677-8043-81C2F2A8275D}"/>
              </a:ext>
            </a:extLst>
          </p:cNvPr>
          <p:cNvGrpSpPr/>
          <p:nvPr/>
        </p:nvGrpSpPr>
        <p:grpSpPr>
          <a:xfrm>
            <a:off x="2072831" y="372093"/>
            <a:ext cx="8337261" cy="788491"/>
            <a:chOff x="859493" y="336924"/>
            <a:chExt cx="4767584" cy="1329959"/>
          </a:xfrm>
        </p:grpSpPr>
        <p:sp>
          <p:nvSpPr>
            <p:cNvPr id="1148" name="Google Shape;1148;p48"/>
            <p:cNvSpPr/>
            <p:nvPr/>
          </p:nvSpPr>
          <p:spPr>
            <a:xfrm>
              <a:off x="1408230" y="336924"/>
              <a:ext cx="4218612" cy="132995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149" name="Google Shape;1149;p48"/>
            <p:cNvGrpSpPr/>
            <p:nvPr/>
          </p:nvGrpSpPr>
          <p:grpSpPr>
            <a:xfrm>
              <a:off x="859493" y="419234"/>
              <a:ext cx="4767584" cy="1247649"/>
              <a:chOff x="5179975" y="849938"/>
              <a:chExt cx="3027750" cy="1554000"/>
            </a:xfrm>
          </p:grpSpPr>
          <p:sp>
            <p:nvSpPr>
              <p:cNvPr id="1150" name="Google Shape;1150;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1" name="Google Shape;1151;p48"/>
              <p:cNvSpPr/>
              <p:nvPr/>
            </p:nvSpPr>
            <p:spPr>
              <a:xfrm>
                <a:off x="7981525" y="849950"/>
                <a:ext cx="226200" cy="226200"/>
              </a:xfrm>
              <a:prstGeom prst="rtTriangle">
                <a:avLst/>
              </a:prstGeom>
              <a:solidFill>
                <a:srgbClr val="F19D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 name="Rectangle 8"/>
            <p:cNvSpPr/>
            <p:nvPr/>
          </p:nvSpPr>
          <p:spPr>
            <a:xfrm>
              <a:off x="1371495" y="419234"/>
              <a:ext cx="3899166" cy="1111266"/>
            </a:xfrm>
            <a:prstGeom prst="rect">
              <a:avLst/>
            </a:prstGeom>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Cách</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t>
              </a:r>
            </a:p>
          </p:txBody>
        </p:sp>
      </p:grpSp>
      <mc:AlternateContent xmlns:mc="http://schemas.openxmlformats.org/markup-compatibility/2006" xmlns:a14="http://schemas.microsoft.com/office/drawing/2010/main">
        <mc:Choice Requires="a14">
          <p:sp>
            <p:nvSpPr>
              <p:cNvPr id="6" name="Rectangle 2">
                <a:extLst>
                  <a:ext uri="{FF2B5EF4-FFF2-40B4-BE49-F238E27FC236}">
                    <a16:creationId xmlns:a16="http://schemas.microsoft.com/office/drawing/2014/main" id="{F66BC0C4-E3AA-4B91-A99B-5FDF4C12C823}"/>
                  </a:ext>
                </a:extLst>
              </p:cNvPr>
              <p:cNvSpPr>
                <a:spLocks noChangeArrowheads="1"/>
              </p:cNvSpPr>
              <p:nvPr/>
            </p:nvSpPr>
            <p:spPr bwMode="auto">
              <a:xfrm>
                <a:off x="699185" y="1256160"/>
                <a:ext cx="5049628" cy="18206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Chia đoạn thẳng đơn vị thành hai đoạn thẳng bằng nhau, lấy một đoạn làm đơn vị mới (đơn vị mới bằng </a:t>
                </a:r>
                <a14:m>
                  <m:oMath xmlns:m="http://schemas.openxmlformats.org/officeDocument/2006/math">
                    <m:f>
                      <m:fPr>
                        <m:ctrlPr>
                          <a:rPr kumimoji="0" lang="nl-NL"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fPr>
                      <m:num>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1</m:t>
                        </m:r>
                      </m:num>
                      <m:den>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2</m:t>
                        </m:r>
                      </m:den>
                    </m:f>
                  </m:oMath>
                </a14:m>
                <a:r>
                  <a:rPr kumimoji="0" lang="nl-NL" altLang="en-US" sz="3200" b="0" i="0" u="none" strike="noStrike" cap="none" normalizeH="0" baseline="0" dirty="0">
                    <a:ln>
                      <a:noFill/>
                    </a:ln>
                    <a:solidFill>
                      <a:schemeClr val="tx1"/>
                    </a:solidFill>
                    <a:effectLst/>
                  </a:rPr>
                  <a:t> </a:t>
                </a:r>
                <a:r>
                  <a:rPr lang="nl-NL" altLang="en-US" sz="2400" dirty="0"/>
                  <a:t>đơn vị cũ).</a:t>
                </a:r>
                <a:endParaRPr kumimoji="0" lang="nl-NL" altLang="en-US" sz="3600" b="0" i="0" u="none" strike="noStrike" cap="none" normalizeH="0" baseline="0" dirty="0">
                  <a:ln>
                    <a:noFill/>
                  </a:ln>
                  <a:solidFill>
                    <a:schemeClr val="tx1"/>
                  </a:solidFill>
                  <a:effectLst/>
                </a:endParaRPr>
              </a:p>
            </p:txBody>
          </p:sp>
        </mc:Choice>
        <mc:Fallback xmlns="">
          <p:sp>
            <p:nvSpPr>
              <p:cNvPr id="6" name="Rectangle 2">
                <a:extLst>
                  <a:ext uri="{FF2B5EF4-FFF2-40B4-BE49-F238E27FC236}">
                    <a16:creationId xmlns:a16="http://schemas.microsoft.com/office/drawing/2014/main" id="{F66BC0C4-E3AA-4B91-A99B-5FDF4C12C823}"/>
                  </a:ext>
                </a:extLst>
              </p:cNvPr>
              <p:cNvSpPr>
                <a:spLocks noRot="1" noChangeAspect="1" noMove="1" noResize="1" noEditPoints="1" noAdjustHandles="1" noChangeArrowheads="1" noChangeShapeType="1" noTextEdit="1"/>
              </p:cNvSpPr>
              <p:nvPr/>
            </p:nvSpPr>
            <p:spPr bwMode="auto">
              <a:xfrm>
                <a:off x="699185" y="1256160"/>
                <a:ext cx="5049628" cy="1820627"/>
              </a:xfrm>
              <a:prstGeom prst="rect">
                <a:avLst/>
              </a:prstGeom>
              <a:blipFill>
                <a:blip r:embed="rId3"/>
                <a:stretch>
                  <a:fillRect l="-1932" t="-1672" r="-1812" b="-13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64" name="Line 9">
            <a:extLst>
              <a:ext uri="{FF2B5EF4-FFF2-40B4-BE49-F238E27FC236}">
                <a16:creationId xmlns:a16="http://schemas.microsoft.com/office/drawing/2014/main" id="{B85AFCA8-35D6-4F82-87F7-FE7E7D0F6EF9}"/>
              </a:ext>
            </a:extLst>
          </p:cNvPr>
          <p:cNvSpPr>
            <a:spLocks noChangeShapeType="1"/>
          </p:cNvSpPr>
          <p:nvPr/>
        </p:nvSpPr>
        <p:spPr bwMode="auto">
          <a:xfrm flipV="1">
            <a:off x="6166837" y="2426677"/>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5" name="Line 10">
            <a:extLst>
              <a:ext uri="{FF2B5EF4-FFF2-40B4-BE49-F238E27FC236}">
                <a16:creationId xmlns:a16="http://schemas.microsoft.com/office/drawing/2014/main" id="{4DD5630B-B38E-4B8C-A101-F2B83F7E2A93}"/>
              </a:ext>
            </a:extLst>
          </p:cNvPr>
          <p:cNvSpPr>
            <a:spLocks noChangeShapeType="1"/>
          </p:cNvSpPr>
          <p:nvPr/>
        </p:nvSpPr>
        <p:spPr bwMode="auto">
          <a:xfrm>
            <a:off x="979657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6" name="Line 11">
            <a:extLst>
              <a:ext uri="{FF2B5EF4-FFF2-40B4-BE49-F238E27FC236}">
                <a16:creationId xmlns:a16="http://schemas.microsoft.com/office/drawing/2014/main" id="{6CAC4F40-942E-432A-B523-A91A1325017D}"/>
              </a:ext>
            </a:extLst>
          </p:cNvPr>
          <p:cNvSpPr>
            <a:spLocks noChangeShapeType="1"/>
          </p:cNvSpPr>
          <p:nvPr/>
        </p:nvSpPr>
        <p:spPr bwMode="auto">
          <a:xfrm>
            <a:off x="10714216" y="233686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7" name="Line 13">
            <a:extLst>
              <a:ext uri="{FF2B5EF4-FFF2-40B4-BE49-F238E27FC236}">
                <a16:creationId xmlns:a16="http://schemas.microsoft.com/office/drawing/2014/main" id="{4E6160E1-D4C6-42C7-999A-824CFE7574EF}"/>
              </a:ext>
            </a:extLst>
          </p:cNvPr>
          <p:cNvSpPr>
            <a:spLocks noChangeShapeType="1"/>
          </p:cNvSpPr>
          <p:nvPr/>
        </p:nvSpPr>
        <p:spPr bwMode="auto">
          <a:xfrm>
            <a:off x="7022635" y="237511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26">
            <a:extLst>
              <a:ext uri="{FF2B5EF4-FFF2-40B4-BE49-F238E27FC236}">
                <a16:creationId xmlns:a16="http://schemas.microsoft.com/office/drawing/2014/main" id="{39D78C97-31F6-4738-B0A3-A4820DD0DEC5}"/>
              </a:ext>
            </a:extLst>
          </p:cNvPr>
          <p:cNvSpPr>
            <a:spLocks noChangeShapeType="1"/>
          </p:cNvSpPr>
          <p:nvPr/>
        </p:nvSpPr>
        <p:spPr bwMode="auto">
          <a:xfrm>
            <a:off x="8880897" y="2322347"/>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9" name="Text Box 27">
            <a:extLst>
              <a:ext uri="{FF2B5EF4-FFF2-40B4-BE49-F238E27FC236}">
                <a16:creationId xmlns:a16="http://schemas.microsoft.com/office/drawing/2014/main" id="{8A8F0747-A617-4F94-ABFF-B2097715C322}"/>
              </a:ext>
            </a:extLst>
          </p:cNvPr>
          <p:cNvSpPr txBox="1">
            <a:spLocks noChangeArrowheads="1"/>
          </p:cNvSpPr>
          <p:nvPr/>
        </p:nvSpPr>
        <p:spPr bwMode="auto">
          <a:xfrm>
            <a:off x="9644177" y="2436647"/>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0" name="Text Box 28">
            <a:extLst>
              <a:ext uri="{FF2B5EF4-FFF2-40B4-BE49-F238E27FC236}">
                <a16:creationId xmlns:a16="http://schemas.microsoft.com/office/drawing/2014/main" id="{0A3FC9E5-D086-4A95-9106-51F2AF189C9C}"/>
              </a:ext>
            </a:extLst>
          </p:cNvPr>
          <p:cNvSpPr txBox="1">
            <a:spLocks noChangeArrowheads="1"/>
          </p:cNvSpPr>
          <p:nvPr/>
        </p:nvSpPr>
        <p:spPr bwMode="auto">
          <a:xfrm>
            <a:off x="8686470" y="2445675"/>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71" name="Text Box 29">
            <a:extLst>
              <a:ext uri="{FF2B5EF4-FFF2-40B4-BE49-F238E27FC236}">
                <a16:creationId xmlns:a16="http://schemas.microsoft.com/office/drawing/2014/main" id="{F30DC1F2-C330-4FD3-9DDE-693674B20961}"/>
              </a:ext>
            </a:extLst>
          </p:cNvPr>
          <p:cNvSpPr txBox="1">
            <a:spLocks noChangeArrowheads="1"/>
          </p:cNvSpPr>
          <p:nvPr/>
        </p:nvSpPr>
        <p:spPr bwMode="auto">
          <a:xfrm>
            <a:off x="10532788" y="2436829"/>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72" name="Line 30">
            <a:extLst>
              <a:ext uri="{FF2B5EF4-FFF2-40B4-BE49-F238E27FC236}">
                <a16:creationId xmlns:a16="http://schemas.microsoft.com/office/drawing/2014/main" id="{208D175C-6419-4C32-B3CB-F5C80251F89F}"/>
              </a:ext>
            </a:extLst>
          </p:cNvPr>
          <p:cNvSpPr>
            <a:spLocks noChangeShapeType="1"/>
          </p:cNvSpPr>
          <p:nvPr/>
        </p:nvSpPr>
        <p:spPr bwMode="auto">
          <a:xfrm>
            <a:off x="7938315" y="236997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3" name="Text Box 29">
            <a:extLst>
              <a:ext uri="{FF2B5EF4-FFF2-40B4-BE49-F238E27FC236}">
                <a16:creationId xmlns:a16="http://schemas.microsoft.com/office/drawing/2014/main" id="{DBE8B530-8711-46C9-95C3-EDF573F1394E}"/>
              </a:ext>
            </a:extLst>
          </p:cNvPr>
          <p:cNvSpPr txBox="1">
            <a:spLocks noChangeArrowheads="1"/>
          </p:cNvSpPr>
          <p:nvPr/>
        </p:nvSpPr>
        <p:spPr bwMode="auto">
          <a:xfrm>
            <a:off x="7660763" y="249893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4" name="Text Box 29">
            <a:extLst>
              <a:ext uri="{FF2B5EF4-FFF2-40B4-BE49-F238E27FC236}">
                <a16:creationId xmlns:a16="http://schemas.microsoft.com/office/drawing/2014/main" id="{FF3AD037-7640-42C4-840A-D6CF552D9707}"/>
              </a:ext>
            </a:extLst>
          </p:cNvPr>
          <p:cNvSpPr txBox="1">
            <a:spLocks noChangeArrowheads="1"/>
          </p:cNvSpPr>
          <p:nvPr/>
        </p:nvSpPr>
        <p:spPr bwMode="auto">
          <a:xfrm>
            <a:off x="6771711" y="2426254"/>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75" name="Straight Connector 74">
            <a:extLst>
              <a:ext uri="{FF2B5EF4-FFF2-40B4-BE49-F238E27FC236}">
                <a16:creationId xmlns:a16="http://schemas.microsoft.com/office/drawing/2014/main" id="{EF44AE74-2F69-43A6-A7E1-96CAE8748D60}"/>
              </a:ext>
            </a:extLst>
          </p:cNvPr>
          <p:cNvCxnSpPr>
            <a:cxnSpLocks/>
          </p:cNvCxnSpPr>
          <p:nvPr/>
        </p:nvCxnSpPr>
        <p:spPr>
          <a:xfrm>
            <a:off x="8880897" y="2426254"/>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0" name="Oval 9">
            <a:extLst>
              <a:ext uri="{FF2B5EF4-FFF2-40B4-BE49-F238E27FC236}">
                <a16:creationId xmlns:a16="http://schemas.microsoft.com/office/drawing/2014/main" id="{7F0EBA38-BF84-4692-B6E7-46F55A328119}"/>
              </a:ext>
            </a:extLst>
          </p:cNvPr>
          <p:cNvSpPr/>
          <p:nvPr/>
        </p:nvSpPr>
        <p:spPr>
          <a:xfrm>
            <a:off x="10222238" y="238694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7" name="Line 11">
            <a:extLst>
              <a:ext uri="{FF2B5EF4-FFF2-40B4-BE49-F238E27FC236}">
                <a16:creationId xmlns:a16="http://schemas.microsoft.com/office/drawing/2014/main" id="{56D70255-670F-4CB2-AE0E-6AA8AD812524}"/>
              </a:ext>
            </a:extLst>
          </p:cNvPr>
          <p:cNvSpPr>
            <a:spLocks noChangeShapeType="1"/>
          </p:cNvSpPr>
          <p:nvPr/>
        </p:nvSpPr>
        <p:spPr bwMode="auto">
          <a:xfrm>
            <a:off x="9338097" y="2346537"/>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mc:AlternateContent xmlns:mc="http://schemas.openxmlformats.org/markup-compatibility/2006" xmlns:a14="http://schemas.microsoft.com/office/drawing/2010/main">
        <mc:Choice Requires="a14">
          <p:sp>
            <p:nvSpPr>
              <p:cNvPr id="94" name="Text Box 29">
                <a:extLst>
                  <a:ext uri="{FF2B5EF4-FFF2-40B4-BE49-F238E27FC236}">
                    <a16:creationId xmlns:a16="http://schemas.microsoft.com/office/drawing/2014/main" id="{5F98F872-DE88-4798-ACD4-489BF4AD3DE2}"/>
                  </a:ext>
                </a:extLst>
              </p:cNvPr>
              <p:cNvSpPr txBox="1">
                <a:spLocks noChangeArrowheads="1"/>
              </p:cNvSpPr>
              <p:nvPr/>
            </p:nvSpPr>
            <p:spPr bwMode="auto">
              <a:xfrm>
                <a:off x="10043209"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94" name="Text Box 29">
                <a:extLst>
                  <a:ext uri="{FF2B5EF4-FFF2-40B4-BE49-F238E27FC236}">
                    <a16:creationId xmlns:a16="http://schemas.microsoft.com/office/drawing/2014/main" id="{5F98F872-DE88-4798-ACD4-489BF4AD3DE2}"/>
                  </a:ext>
                </a:extLst>
              </p:cNvPr>
              <p:cNvSpPr txBox="1">
                <a:spLocks noRot="1" noChangeAspect="1" noMove="1" noResize="1" noEditPoints="1" noAdjustHandles="1" noChangeArrowheads="1" noChangeShapeType="1" noTextEdit="1"/>
              </p:cNvSpPr>
              <p:nvPr/>
            </p:nvSpPr>
            <p:spPr bwMode="auto">
              <a:xfrm>
                <a:off x="10043209" y="2223092"/>
                <a:ext cx="449497" cy="1129540"/>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95" name="Text Box 29">
            <a:extLst>
              <a:ext uri="{FF2B5EF4-FFF2-40B4-BE49-F238E27FC236}">
                <a16:creationId xmlns:a16="http://schemas.microsoft.com/office/drawing/2014/main" id="{17ADF4AA-3013-4FDE-BA09-536BD3BDE855}"/>
              </a:ext>
            </a:extLst>
          </p:cNvPr>
          <p:cNvSpPr txBox="1">
            <a:spLocks noChangeArrowheads="1"/>
          </p:cNvSpPr>
          <p:nvPr/>
        </p:nvSpPr>
        <p:spPr bwMode="auto">
          <a:xfrm>
            <a:off x="10045824" y="1752475"/>
            <a:ext cx="449497"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M</a:t>
            </a:r>
          </a:p>
        </p:txBody>
      </p:sp>
      <mc:AlternateContent xmlns:mc="http://schemas.openxmlformats.org/markup-compatibility/2006" xmlns:a14="http://schemas.microsoft.com/office/drawing/2010/main">
        <mc:Choice Requires="a14">
          <p:sp>
            <p:nvSpPr>
              <p:cNvPr id="96" name="Rectangle 2">
                <a:extLst>
                  <a:ext uri="{FF2B5EF4-FFF2-40B4-BE49-F238E27FC236}">
                    <a16:creationId xmlns:a16="http://schemas.microsoft.com/office/drawing/2014/main" id="{54222E6D-52EF-4720-98DD-95B03A0097EA}"/>
                  </a:ext>
                </a:extLst>
              </p:cNvPr>
              <p:cNvSpPr>
                <a:spLocks noChangeArrowheads="1"/>
              </p:cNvSpPr>
              <p:nvPr/>
            </p:nvSpPr>
            <p:spPr bwMode="auto">
              <a:xfrm>
                <a:off x="6339503" y="3183664"/>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M.</a:t>
                </a:r>
                <a:endParaRPr kumimoji="0" lang="nl-NL" altLang="en-US" sz="3600" b="0" i="0" u="none" strike="noStrike" cap="none" normalizeH="0" baseline="0" dirty="0">
                  <a:ln>
                    <a:noFill/>
                  </a:ln>
                  <a:solidFill>
                    <a:schemeClr val="tx1"/>
                  </a:solidFill>
                  <a:effectLst/>
                </a:endParaRPr>
              </a:p>
            </p:txBody>
          </p:sp>
        </mc:Choice>
        <mc:Fallback xmlns="">
          <p:sp>
            <p:nvSpPr>
              <p:cNvPr id="96" name="Rectangle 2">
                <a:extLst>
                  <a:ext uri="{FF2B5EF4-FFF2-40B4-BE49-F238E27FC236}">
                    <a16:creationId xmlns:a16="http://schemas.microsoft.com/office/drawing/2014/main" id="{54222E6D-52EF-4720-98DD-95B03A0097EA}"/>
                  </a:ext>
                </a:extLst>
              </p:cNvPr>
              <p:cNvSpPr>
                <a:spLocks noRot="1" noChangeAspect="1" noMove="1" noResize="1" noEditPoints="1" noAdjustHandles="1" noChangeArrowheads="1" noChangeShapeType="1" noTextEdit="1"/>
              </p:cNvSpPr>
              <p:nvPr/>
            </p:nvSpPr>
            <p:spPr bwMode="auto">
              <a:xfrm>
                <a:off x="6339503" y="3183664"/>
                <a:ext cx="5049628" cy="1070934"/>
              </a:xfrm>
              <a:prstGeom prst="rect">
                <a:avLst/>
              </a:prstGeom>
              <a:blipFill>
                <a:blip r:embed="rId5"/>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7" name="Rectangle 2">
                <a:extLst>
                  <a:ext uri="{FF2B5EF4-FFF2-40B4-BE49-F238E27FC236}">
                    <a16:creationId xmlns:a16="http://schemas.microsoft.com/office/drawing/2014/main" id="{63D725EC-CE8F-4989-B4B5-816256F9F460}"/>
                  </a:ext>
                </a:extLst>
              </p:cNvPr>
              <p:cNvSpPr>
                <a:spLocks noChangeArrowheads="1"/>
              </p:cNvSpPr>
              <p:nvPr/>
            </p:nvSpPr>
            <p:spPr bwMode="auto">
              <a:xfrm>
                <a:off x="674729" y="4499511"/>
                <a:ext cx="5049628" cy="144026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Tương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tự</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lang="en-US" altLang="en-US" sz="2400" dirty="0" err="1">
                    <a:latin typeface="Arial" panose="020B0604020202020204" pitchFamily="34" charset="0"/>
                    <a:ea typeface="Calibri" panose="020F0502020204030204" pitchFamily="34" charset="0"/>
                    <a:cs typeface="Times New Roman" panose="02020603050405020304" pitchFamily="18" charset="0"/>
                  </a:rPr>
                  <a:t>s</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trước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gốc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cách</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1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đoạn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bằng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vị</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mới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NL" altLang="en-US" sz="3600" b="0" i="0" u="none" strike="noStrike" cap="none" normalizeH="0" baseline="0" dirty="0">
                  <a:ln>
                    <a:noFill/>
                  </a:ln>
                  <a:solidFill>
                    <a:schemeClr val="tx1"/>
                  </a:solidFill>
                  <a:effectLst/>
                </a:endParaRPr>
              </a:p>
            </p:txBody>
          </p:sp>
        </mc:Choice>
        <mc:Fallback xmlns="">
          <p:sp>
            <p:nvSpPr>
              <p:cNvPr id="97" name="Rectangle 2">
                <a:extLst>
                  <a:ext uri="{FF2B5EF4-FFF2-40B4-BE49-F238E27FC236}">
                    <a16:creationId xmlns:a16="http://schemas.microsoft.com/office/drawing/2014/main" id="{63D725EC-CE8F-4989-B4B5-816256F9F460}"/>
                  </a:ext>
                </a:extLst>
              </p:cNvPr>
              <p:cNvSpPr>
                <a:spLocks noRot="1" noChangeAspect="1" noMove="1" noResize="1" noEditPoints="1" noAdjustHandles="1" noChangeArrowheads="1" noChangeShapeType="1" noTextEdit="1"/>
              </p:cNvSpPr>
              <p:nvPr/>
            </p:nvSpPr>
            <p:spPr bwMode="auto">
              <a:xfrm>
                <a:off x="674729" y="4499511"/>
                <a:ext cx="5049628" cy="1440266"/>
              </a:xfrm>
              <a:prstGeom prst="rect">
                <a:avLst/>
              </a:prstGeom>
              <a:blipFill>
                <a:blip r:embed="rId6"/>
                <a:stretch>
                  <a:fillRect l="-1932" r="-1812" b="-97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02" name="Line 11">
            <a:extLst>
              <a:ext uri="{FF2B5EF4-FFF2-40B4-BE49-F238E27FC236}">
                <a16:creationId xmlns:a16="http://schemas.microsoft.com/office/drawing/2014/main" id="{7E858EB6-CF24-47B1-ABC8-D3324710B239}"/>
              </a:ext>
            </a:extLst>
          </p:cNvPr>
          <p:cNvSpPr>
            <a:spLocks noChangeShapeType="1"/>
          </p:cNvSpPr>
          <p:nvPr/>
        </p:nvSpPr>
        <p:spPr bwMode="auto">
          <a:xfrm>
            <a:off x="8398297" y="2370123"/>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5" name="Line 11">
            <a:extLst>
              <a:ext uri="{FF2B5EF4-FFF2-40B4-BE49-F238E27FC236}">
                <a16:creationId xmlns:a16="http://schemas.microsoft.com/office/drawing/2014/main" id="{8C311F6F-AADE-493B-BB51-8D1E9E0DE3C5}"/>
              </a:ext>
            </a:extLst>
          </p:cNvPr>
          <p:cNvSpPr>
            <a:spLocks noChangeShapeType="1"/>
          </p:cNvSpPr>
          <p:nvPr/>
        </p:nvSpPr>
        <p:spPr bwMode="auto">
          <a:xfrm>
            <a:off x="748389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6" name="Oval 155">
            <a:extLst>
              <a:ext uri="{FF2B5EF4-FFF2-40B4-BE49-F238E27FC236}">
                <a16:creationId xmlns:a16="http://schemas.microsoft.com/office/drawing/2014/main" id="{815AFB09-71F4-4BE9-B10A-629020739C5D}"/>
              </a:ext>
            </a:extLst>
          </p:cNvPr>
          <p:cNvSpPr/>
          <p:nvPr/>
        </p:nvSpPr>
        <p:spPr>
          <a:xfrm>
            <a:off x="7446337" y="237906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57" name="Text Box 29">
                <a:extLst>
                  <a:ext uri="{FF2B5EF4-FFF2-40B4-BE49-F238E27FC236}">
                    <a16:creationId xmlns:a16="http://schemas.microsoft.com/office/drawing/2014/main" id="{7793A665-4B9B-4596-B34A-66BCBFE32492}"/>
                  </a:ext>
                </a:extLst>
              </p:cNvPr>
              <p:cNvSpPr txBox="1">
                <a:spLocks noChangeArrowheads="1"/>
              </p:cNvSpPr>
              <p:nvPr/>
            </p:nvSpPr>
            <p:spPr bwMode="auto">
              <a:xfrm>
                <a:off x="7134325"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157" name="Text Box 29">
                <a:extLst>
                  <a:ext uri="{FF2B5EF4-FFF2-40B4-BE49-F238E27FC236}">
                    <a16:creationId xmlns:a16="http://schemas.microsoft.com/office/drawing/2014/main" id="{7793A665-4B9B-4596-B34A-66BCBFE32492}"/>
                  </a:ext>
                </a:extLst>
              </p:cNvPr>
              <p:cNvSpPr txBox="1">
                <a:spLocks noRot="1" noChangeAspect="1" noMove="1" noResize="1" noEditPoints="1" noAdjustHandles="1" noChangeArrowheads="1" noChangeShapeType="1" noTextEdit="1"/>
              </p:cNvSpPr>
              <p:nvPr/>
            </p:nvSpPr>
            <p:spPr bwMode="auto">
              <a:xfrm>
                <a:off x="7134325" y="2223092"/>
                <a:ext cx="449497" cy="1129540"/>
              </a:xfrm>
              <a:prstGeom prst="rect">
                <a:avLst/>
              </a:prstGeom>
              <a:blipFill>
                <a:blip r:embed="rId7"/>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58" name="Text Box 29">
            <a:extLst>
              <a:ext uri="{FF2B5EF4-FFF2-40B4-BE49-F238E27FC236}">
                <a16:creationId xmlns:a16="http://schemas.microsoft.com/office/drawing/2014/main" id="{27E370C4-9B3C-4702-BBF8-BF43B120D006}"/>
              </a:ext>
            </a:extLst>
          </p:cNvPr>
          <p:cNvSpPr txBox="1">
            <a:spLocks noChangeArrowheads="1"/>
          </p:cNvSpPr>
          <p:nvPr/>
        </p:nvSpPr>
        <p:spPr bwMode="auto">
          <a:xfrm>
            <a:off x="7251947" y="1728689"/>
            <a:ext cx="449497" cy="131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N</a:t>
            </a:r>
          </a:p>
          <a:p>
            <a:pPr>
              <a:lnSpc>
                <a:spcPct val="150000"/>
              </a:lnSpc>
              <a:spcBef>
                <a:spcPct val="50000"/>
              </a:spcBef>
            </a:pPr>
            <a:endParaRPr lang="en-US" altLang="en-US" sz="2400" b="1" dirty="0"/>
          </a:p>
        </p:txBody>
      </p:sp>
      <p:sp>
        <p:nvSpPr>
          <p:cNvPr id="159" name="Rectangle 2">
            <a:extLst>
              <a:ext uri="{FF2B5EF4-FFF2-40B4-BE49-F238E27FC236}">
                <a16:creationId xmlns:a16="http://schemas.microsoft.com/office/drawing/2014/main" id="{7E79EBDD-A402-406F-8052-DA9E20B6E41E}"/>
              </a:ext>
            </a:extLst>
          </p:cNvPr>
          <p:cNvSpPr>
            <a:spLocks noChangeArrowheads="1"/>
          </p:cNvSpPr>
          <p:nvPr/>
        </p:nvSpPr>
        <p:spPr bwMode="auto">
          <a:xfrm>
            <a:off x="699185" y="5939777"/>
            <a:ext cx="30844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rPr>
              <a:t>Do</a:t>
            </a:r>
            <a:r>
              <a:rPr kumimoji="0" lang="nl-NL" altLang="en-US" sz="2400" b="0" i="0" u="none" strike="noStrike" cap="none" normalizeH="0" dirty="0">
                <a:ln>
                  <a:noFill/>
                </a:ln>
                <a:solidFill>
                  <a:schemeClr val="tx1"/>
                </a:solidFill>
                <a:effectLst/>
              </a:rPr>
              <a:t> đó: OM = ON</a:t>
            </a:r>
            <a:endParaRPr kumimoji="0" lang="nl-NL" altLang="en-US" sz="2400" b="0" i="0" u="none" strike="noStrike" cap="none" normalizeH="0" baseline="0" dirty="0">
              <a:ln>
                <a:noFill/>
              </a:ln>
              <a:solidFill>
                <a:schemeClr val="tx1"/>
              </a:solidFill>
              <a:effectLst/>
            </a:endParaRPr>
          </a:p>
        </p:txBody>
      </p:sp>
      <mc:AlternateContent xmlns:mc="http://schemas.openxmlformats.org/markup-compatibility/2006" xmlns:a14="http://schemas.microsoft.com/office/drawing/2010/main">
        <mc:Choice Requires="a14">
          <p:sp>
            <p:nvSpPr>
              <p:cNvPr id="160" name="Rectangle 2">
                <a:extLst>
                  <a:ext uri="{FF2B5EF4-FFF2-40B4-BE49-F238E27FC236}">
                    <a16:creationId xmlns:a16="http://schemas.microsoft.com/office/drawing/2014/main" id="{EE431942-05C6-4D6F-87C4-FC3E5D663F88}"/>
                  </a:ext>
                </a:extLst>
              </p:cNvPr>
              <p:cNvSpPr>
                <a:spLocks noChangeArrowheads="1"/>
              </p:cNvSpPr>
              <p:nvPr/>
            </p:nvSpPr>
            <p:spPr bwMode="auto">
              <a:xfrm>
                <a:off x="6339503" y="4254598"/>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14:m>
                  <m:oMath xmlns:m="http://schemas.openxmlformats.org/officeDocument/2006/math">
                    <m:f>
                      <m:fPr>
                        <m:ctrlPr>
                          <a:rPr lang="nl-NL" altLang="en-US" sz="2800" i="1" smtClean="0">
                            <a:latin typeface="Cambria Math" panose="02040503050406030204" pitchFamily="18" charset="0"/>
                            <a:cs typeface="Times New Roman" panose="02020603050405020304" pitchFamily="18" charset="0"/>
                          </a:rPr>
                        </m:ctrlPr>
                      </m:fPr>
                      <m:num>
                        <m:r>
                          <a:rPr lang="en-US" altLang="en-US" sz="2800" i="1">
                            <a:latin typeface="Cambria Math" panose="02040503050406030204" pitchFamily="18" charset="0"/>
                            <a:cs typeface="Times New Roman" panose="02020603050405020304" pitchFamily="18" charset="0"/>
                          </a:rPr>
                          <m:t>−</m:t>
                        </m:r>
                        <m:r>
                          <a:rPr lang="en-US" altLang="en-US" sz="2800" b="0" i="1" smtClean="0">
                            <a:latin typeface="Cambria Math" panose="02040503050406030204" pitchFamily="18" charset="0"/>
                            <a:cs typeface="Times New Roman" panose="02020603050405020304" pitchFamily="18" charset="0"/>
                          </a:rPr>
                          <m:t>6</m:t>
                        </m:r>
                      </m:num>
                      <m:den>
                        <m:r>
                          <a:rPr lang="en-US" altLang="en-US" sz="2800" b="0" i="1" smtClean="0">
                            <a:latin typeface="Cambria Math" panose="02040503050406030204" pitchFamily="18" charset="0"/>
                            <a:cs typeface="Times New Roman" panose="02020603050405020304" pitchFamily="18" charset="0"/>
                          </a:rPr>
                          <m:t>4</m:t>
                        </m:r>
                      </m:den>
                    </m:f>
                    <m:r>
                      <a:rPr lang="en-US" altLang="en-US" sz="2800" i="1">
                        <a:latin typeface="Cambria Math" panose="02040503050406030204" pitchFamily="18" charset="0"/>
                        <a:cs typeface="Times New Roman" panose="02020603050405020304" pitchFamily="18" charset="0"/>
                      </a:rPr>
                      <m:t> </m:t>
                    </m:r>
                  </m:oMath>
                </a14:m>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(H.1.3)</a:t>
                </a:r>
                <a:endParaRPr kumimoji="0" lang="nl-NL" altLang="en-US" sz="3600" b="0" i="0" u="none" strike="noStrike" cap="none" normalizeH="0" baseline="0" dirty="0">
                  <a:ln>
                    <a:noFill/>
                  </a:ln>
                  <a:solidFill>
                    <a:schemeClr val="tx1"/>
                  </a:solidFill>
                  <a:effectLst/>
                </a:endParaRPr>
              </a:p>
            </p:txBody>
          </p:sp>
        </mc:Choice>
        <mc:Fallback xmlns="">
          <p:sp>
            <p:nvSpPr>
              <p:cNvPr id="160" name="Rectangle 2">
                <a:extLst>
                  <a:ext uri="{FF2B5EF4-FFF2-40B4-BE49-F238E27FC236}">
                    <a16:creationId xmlns:a16="http://schemas.microsoft.com/office/drawing/2014/main" id="{EE431942-05C6-4D6F-87C4-FC3E5D663F88}"/>
                  </a:ext>
                </a:extLst>
              </p:cNvPr>
              <p:cNvSpPr>
                <a:spLocks noRot="1" noChangeAspect="1" noMove="1" noResize="1" noEditPoints="1" noAdjustHandles="1" noChangeArrowheads="1" noChangeShapeType="1" noTextEdit="1"/>
              </p:cNvSpPr>
              <p:nvPr/>
            </p:nvSpPr>
            <p:spPr bwMode="auto">
              <a:xfrm>
                <a:off x="6339503" y="4254598"/>
                <a:ext cx="5049628" cy="1070934"/>
              </a:xfrm>
              <a:prstGeom prst="rect">
                <a:avLst/>
              </a:prstGeom>
              <a:blipFill>
                <a:blip r:embed="rId8"/>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61" name="Rectangle 2">
            <a:extLst>
              <a:ext uri="{FF2B5EF4-FFF2-40B4-BE49-F238E27FC236}">
                <a16:creationId xmlns:a16="http://schemas.microsoft.com/office/drawing/2014/main" id="{04AA92A1-92E5-4026-BFEB-074CE1224DE0}"/>
              </a:ext>
            </a:extLst>
          </p:cNvPr>
          <p:cNvSpPr>
            <a:spLocks noChangeArrowheads="1"/>
          </p:cNvSpPr>
          <p:nvPr/>
        </p:nvSpPr>
        <p:spPr bwMode="auto">
          <a:xfrm>
            <a:off x="6327925" y="5537515"/>
            <a:ext cx="50496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trục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gọi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a:t>
            </a:r>
            <a:endParaRPr kumimoji="0" lang="nl-NL" altLang="en-US" sz="3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439729080"/>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left)">
                                      <p:cBhvr>
                                        <p:cTn id="20" dur="500"/>
                                        <p:tgtEl>
                                          <p:spTgt spid="6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left)">
                                      <p:cBhvr>
                                        <p:cTn id="23" dur="500"/>
                                        <p:tgtEl>
                                          <p:spTgt spid="6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left)">
                                      <p:cBhvr>
                                        <p:cTn id="26" dur="500"/>
                                        <p:tgtEl>
                                          <p:spTgt spid="6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500"/>
                                        <p:tgtEl>
                                          <p:spTgt spid="6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left)">
                                      <p:cBhvr>
                                        <p:cTn id="35" dur="500"/>
                                        <p:tgtEl>
                                          <p:spTgt spid="7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wipe(left)">
                                      <p:cBhvr>
                                        <p:cTn id="38" dur="500"/>
                                        <p:tgtEl>
                                          <p:spTgt spid="7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wipe(left)">
                                      <p:cBhvr>
                                        <p:cTn id="41" dur="500"/>
                                        <p:tgtEl>
                                          <p:spTgt spid="7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wipe(left)">
                                      <p:cBhvr>
                                        <p:cTn id="44" dur="500"/>
                                        <p:tgtEl>
                                          <p:spTgt spid="7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500"/>
                                        <p:tgtEl>
                                          <p:spTgt spid="7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ipe(left)">
                                      <p:cBhvr>
                                        <p:cTn id="52" dur="500"/>
                                        <p:tgtEl>
                                          <p:spTgt spid="75"/>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randombar(horizontal)">
                                      <p:cBhvr>
                                        <p:cTn id="56" dur="500"/>
                                        <p:tgtEl>
                                          <p:spTgt spid="77"/>
                                        </p:tgtEl>
                                      </p:cBhvr>
                                    </p:animEffect>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nodeType="clickEffect">
                                  <p:stCondLst>
                                    <p:cond delay="0"/>
                                  </p:stCondLst>
                                  <p:childTnLst>
                                    <p:animMotion origin="layout" path="M 4.58333E-6 -3.7037E-6 L 0.03724 -3.7037E-6 " pathEditMode="relative" rAng="0" ptsTypes="AA">
                                      <p:cBhvr>
                                        <p:cTn id="60" dur="2000" fill="hold"/>
                                        <p:tgtEl>
                                          <p:spTgt spid="75"/>
                                        </p:tgtEl>
                                        <p:attrNameLst>
                                          <p:attrName>ppt_x</p:attrName>
                                          <p:attrName>ppt_y</p:attrName>
                                        </p:attrNameLst>
                                      </p:cBhvr>
                                      <p:rCtr x="1862"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4.58333E-6 -3.7037E-6 L 0.07656 -0.00277 " pathEditMode="relative" rAng="0" ptsTypes="AA">
                                      <p:cBhvr>
                                        <p:cTn id="64" dur="2000" fill="hold"/>
                                        <p:tgtEl>
                                          <p:spTgt spid="75"/>
                                        </p:tgtEl>
                                        <p:attrNameLst>
                                          <p:attrName>ppt_x</p:attrName>
                                          <p:attrName>ppt_y</p:attrName>
                                        </p:attrNameLst>
                                      </p:cBhvr>
                                      <p:rCtr x="3828" y="-139"/>
                                    </p:animMotion>
                                  </p:childTnLst>
                                </p:cTn>
                              </p:par>
                            </p:childTnLst>
                          </p:cTn>
                        </p:par>
                        <p:par>
                          <p:cTn id="65" fill="hold">
                            <p:stCondLst>
                              <p:cond delay="2000"/>
                            </p:stCondLst>
                            <p:childTnLst>
                              <p:par>
                                <p:cTn id="66" presetID="14" presetClass="entr" presetSubtype="10"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randombar(horizontal)">
                                      <p:cBhvr>
                                        <p:cTn id="68" dur="500"/>
                                        <p:tgtEl>
                                          <p:spTgt spid="10"/>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wipe(left)">
                                      <p:cBhvr>
                                        <p:cTn id="71" dur="500"/>
                                        <p:tgtEl>
                                          <p:spTgt spid="94"/>
                                        </p:tgtEl>
                                      </p:cBhvr>
                                    </p:animEffect>
                                  </p:childTnLst>
                                </p:cTn>
                              </p:par>
                            </p:childTnLst>
                          </p:cTn>
                        </p:par>
                        <p:par>
                          <p:cTn id="72" fill="hold">
                            <p:stCondLst>
                              <p:cond delay="2500"/>
                            </p:stCondLst>
                            <p:childTnLst>
                              <p:par>
                                <p:cTn id="73" presetID="22" presetClass="exit" presetSubtype="4" fill="hold" nodeType="afterEffect">
                                  <p:stCondLst>
                                    <p:cond delay="500"/>
                                  </p:stCondLst>
                                  <p:childTnLst>
                                    <p:animEffect transition="out" filter="wipe(down)">
                                      <p:cBhvr>
                                        <p:cTn id="74" dur="500"/>
                                        <p:tgtEl>
                                          <p:spTgt spid="75"/>
                                        </p:tgtEl>
                                      </p:cBhvr>
                                    </p:animEffect>
                                    <p:set>
                                      <p:cBhvr>
                                        <p:cTn id="75" dur="1" fill="hold">
                                          <p:stCondLst>
                                            <p:cond delay="499"/>
                                          </p:stCondLst>
                                        </p:cTn>
                                        <p:tgtEl>
                                          <p:spTgt spid="75"/>
                                        </p:tgtEl>
                                        <p:attrNameLst>
                                          <p:attrName>style.visibility</p:attrName>
                                        </p:attrNameLst>
                                      </p:cBhvr>
                                      <p:to>
                                        <p:strVal val="hidden"/>
                                      </p:to>
                                    </p:se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500"/>
                                        <p:tgtEl>
                                          <p:spTgt spid="95"/>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randombar(horizontal)">
                                      <p:cBhvr>
                                        <p:cTn id="84" dur="500"/>
                                        <p:tgtEl>
                                          <p:spTgt spid="97"/>
                                        </p:tgtEl>
                                      </p:cBhvr>
                                    </p:animEffect>
                                  </p:childTnLst>
                                </p:cTn>
                              </p:par>
                            </p:childTnLst>
                          </p:cTn>
                        </p:par>
                        <p:par>
                          <p:cTn id="85" fill="hold">
                            <p:stCondLst>
                              <p:cond delay="500"/>
                            </p:stCondLst>
                            <p:childTnLst>
                              <p:par>
                                <p:cTn id="86" presetID="14" presetClass="entr" presetSubtype="10" fill="hold" grpId="0" nodeType="afterEffect">
                                  <p:stCondLst>
                                    <p:cond delay="0"/>
                                  </p:stCondLst>
                                  <p:childTnLst>
                                    <p:set>
                                      <p:cBhvr>
                                        <p:cTn id="87" dur="1" fill="hold">
                                          <p:stCondLst>
                                            <p:cond delay="0"/>
                                          </p:stCondLst>
                                        </p:cTn>
                                        <p:tgtEl>
                                          <p:spTgt spid="102"/>
                                        </p:tgtEl>
                                        <p:attrNameLst>
                                          <p:attrName>style.visibility</p:attrName>
                                        </p:attrNameLst>
                                      </p:cBhvr>
                                      <p:to>
                                        <p:strVal val="visible"/>
                                      </p:to>
                                    </p:set>
                                    <p:animEffect transition="in" filter="randombar(horizontal)">
                                      <p:cBhvr>
                                        <p:cTn id="88" dur="500"/>
                                        <p:tgtEl>
                                          <p:spTgt spid="102"/>
                                        </p:tgtEl>
                                      </p:cBhvr>
                                    </p:animEffect>
                                  </p:childTnLst>
                                </p:cTn>
                              </p:par>
                            </p:childTnLst>
                          </p:cTn>
                        </p:par>
                        <p:par>
                          <p:cTn id="89" fill="hold">
                            <p:stCondLst>
                              <p:cond delay="1000"/>
                            </p:stCondLst>
                            <p:childTnLst>
                              <p:par>
                                <p:cTn id="90" presetID="14" presetClass="entr" presetSubtype="10" fill="hold" grpId="0" nodeType="afterEffect">
                                  <p:stCondLst>
                                    <p:cond delay="0"/>
                                  </p:stCondLst>
                                  <p:childTnLst>
                                    <p:set>
                                      <p:cBhvr>
                                        <p:cTn id="91" dur="1" fill="hold">
                                          <p:stCondLst>
                                            <p:cond delay="0"/>
                                          </p:stCondLst>
                                        </p:cTn>
                                        <p:tgtEl>
                                          <p:spTgt spid="155"/>
                                        </p:tgtEl>
                                        <p:attrNameLst>
                                          <p:attrName>style.visibility</p:attrName>
                                        </p:attrNameLst>
                                      </p:cBhvr>
                                      <p:to>
                                        <p:strVal val="visible"/>
                                      </p:to>
                                    </p:set>
                                    <p:animEffect transition="in" filter="randombar(horizontal)">
                                      <p:cBhvr>
                                        <p:cTn id="92" dur="500"/>
                                        <p:tgtEl>
                                          <p:spTgt spid="155"/>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156"/>
                                        </p:tgtEl>
                                        <p:attrNameLst>
                                          <p:attrName>style.visibility</p:attrName>
                                        </p:attrNameLst>
                                      </p:cBhvr>
                                      <p:to>
                                        <p:strVal val="visible"/>
                                      </p:to>
                                    </p:set>
                                    <p:animEffect transition="in" filter="randombar(horizontal)">
                                      <p:cBhvr>
                                        <p:cTn id="97" dur="500"/>
                                        <p:tgtEl>
                                          <p:spTgt spid="156"/>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57"/>
                                        </p:tgtEl>
                                        <p:attrNameLst>
                                          <p:attrName>style.visibility</p:attrName>
                                        </p:attrNameLst>
                                      </p:cBhvr>
                                      <p:to>
                                        <p:strVal val="visible"/>
                                      </p:to>
                                    </p:set>
                                    <p:animEffect transition="in" filter="wipe(left)">
                                      <p:cBhvr>
                                        <p:cTn id="100" dur="500"/>
                                        <p:tgtEl>
                                          <p:spTgt spid="157"/>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158"/>
                                        </p:tgtEl>
                                        <p:attrNameLst>
                                          <p:attrName>style.visibility</p:attrName>
                                        </p:attrNameLst>
                                      </p:cBhvr>
                                      <p:to>
                                        <p:strVal val="visible"/>
                                      </p:to>
                                    </p:set>
                                    <p:animEffect transition="in" filter="wipe(left)">
                                      <p:cBhvr>
                                        <p:cTn id="104" dur="500"/>
                                        <p:tgtEl>
                                          <p:spTgt spid="158"/>
                                        </p:tgtEl>
                                      </p:cBhvr>
                                    </p:animEffect>
                                  </p:childTnLst>
                                </p:cTn>
                              </p:par>
                            </p:childTnLst>
                          </p:cTn>
                        </p:par>
                        <p:par>
                          <p:cTn id="105" fill="hold">
                            <p:stCondLst>
                              <p:cond delay="1000"/>
                            </p:stCondLst>
                            <p:childTnLst>
                              <p:par>
                                <p:cTn id="106" presetID="14" presetClass="entr" presetSubtype="10" fill="hold" grpId="0" nodeType="afterEffect">
                                  <p:stCondLst>
                                    <p:cond delay="0"/>
                                  </p:stCondLst>
                                  <p:childTnLst>
                                    <p:set>
                                      <p:cBhvr>
                                        <p:cTn id="107" dur="1" fill="hold">
                                          <p:stCondLst>
                                            <p:cond delay="0"/>
                                          </p:stCondLst>
                                        </p:cTn>
                                        <p:tgtEl>
                                          <p:spTgt spid="159"/>
                                        </p:tgtEl>
                                        <p:attrNameLst>
                                          <p:attrName>style.visibility</p:attrName>
                                        </p:attrNameLst>
                                      </p:cBhvr>
                                      <p:to>
                                        <p:strVal val="visible"/>
                                      </p:to>
                                    </p:set>
                                    <p:animEffect transition="in" filter="randombar(horizontal)">
                                      <p:cBhvr>
                                        <p:cTn id="108" dur="500"/>
                                        <p:tgtEl>
                                          <p:spTgt spid="159"/>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grpId="0" nodeType="click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randombar(horizontal)">
                                      <p:cBhvr>
                                        <p:cTn id="113" dur="500"/>
                                        <p:tgtEl>
                                          <p:spTgt spid="96"/>
                                        </p:tgtEl>
                                      </p:cBhvr>
                                    </p:animEffect>
                                  </p:childTnLst>
                                </p:cTn>
                              </p:par>
                            </p:childTnLst>
                          </p:cTn>
                        </p:par>
                      </p:childTnLst>
                    </p:cTn>
                  </p:par>
                  <p:par>
                    <p:cTn id="114" fill="hold">
                      <p:stCondLst>
                        <p:cond delay="indefinite"/>
                      </p:stCondLst>
                      <p:childTnLst>
                        <p:par>
                          <p:cTn id="115" fill="hold">
                            <p:stCondLst>
                              <p:cond delay="0"/>
                            </p:stCondLst>
                            <p:childTnLst>
                              <p:par>
                                <p:cTn id="116" presetID="14" presetClass="entr" presetSubtype="10" fill="hold" grpId="0" nodeType="clickEffect">
                                  <p:stCondLst>
                                    <p:cond delay="0"/>
                                  </p:stCondLst>
                                  <p:childTnLst>
                                    <p:set>
                                      <p:cBhvr>
                                        <p:cTn id="117" dur="1" fill="hold">
                                          <p:stCondLst>
                                            <p:cond delay="0"/>
                                          </p:stCondLst>
                                        </p:cTn>
                                        <p:tgtEl>
                                          <p:spTgt spid="160"/>
                                        </p:tgtEl>
                                        <p:attrNameLst>
                                          <p:attrName>style.visibility</p:attrName>
                                        </p:attrNameLst>
                                      </p:cBhvr>
                                      <p:to>
                                        <p:strVal val="visible"/>
                                      </p:to>
                                    </p:set>
                                    <p:animEffect transition="in" filter="randombar(horizontal)">
                                      <p:cBhvr>
                                        <p:cTn id="118" dur="500"/>
                                        <p:tgtEl>
                                          <p:spTgt spid="160"/>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ntr" presetSubtype="10" fill="hold" grpId="0" nodeType="clickEffect">
                                  <p:stCondLst>
                                    <p:cond delay="0"/>
                                  </p:stCondLst>
                                  <p:childTnLst>
                                    <p:set>
                                      <p:cBhvr>
                                        <p:cTn id="122" dur="1" fill="hold">
                                          <p:stCondLst>
                                            <p:cond delay="0"/>
                                          </p:stCondLst>
                                        </p:cTn>
                                        <p:tgtEl>
                                          <p:spTgt spid="161"/>
                                        </p:tgtEl>
                                        <p:attrNameLst>
                                          <p:attrName>style.visibility</p:attrName>
                                        </p:attrNameLst>
                                      </p:cBhvr>
                                      <p:to>
                                        <p:strVal val="visible"/>
                                      </p:to>
                                    </p:set>
                                    <p:animEffect transition="in" filter="randombar(horizontal)">
                                      <p:cBhvr>
                                        <p:cTn id="123"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4" grpId="0" animBg="1"/>
      <p:bldP spid="65" grpId="0" animBg="1"/>
      <p:bldP spid="66" grpId="0" animBg="1"/>
      <p:bldP spid="67" grpId="0" animBg="1"/>
      <p:bldP spid="68" grpId="0" animBg="1"/>
      <p:bldP spid="69" grpId="0"/>
      <p:bldP spid="70" grpId="0"/>
      <p:bldP spid="71" grpId="0"/>
      <p:bldP spid="72" grpId="0" animBg="1"/>
      <p:bldP spid="73" grpId="0"/>
      <p:bldP spid="74" grpId="0"/>
      <p:bldP spid="10" grpId="0" animBg="1"/>
      <p:bldP spid="77" grpId="0" animBg="1"/>
      <p:bldP spid="94" grpId="0"/>
      <p:bldP spid="95" grpId="0"/>
      <p:bldP spid="96" grpId="0"/>
      <p:bldP spid="97" grpId="0"/>
      <p:bldP spid="102" grpId="0" animBg="1"/>
      <p:bldP spid="155" grpId="0" animBg="1"/>
      <p:bldP spid="156" grpId="0" animBg="1"/>
      <p:bldP spid="157" grpId="0"/>
      <p:bldP spid="158" grpId="0"/>
      <p:bldP spid="159" grpId="0"/>
      <p:bldP spid="160" grpId="0"/>
      <p:bldP spid="1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A5F986F-A4EA-4893-82E1-70334C84A64E}"/>
              </a:ext>
            </a:extLst>
          </p:cNvPr>
          <p:cNvGrpSpPr/>
          <p:nvPr/>
        </p:nvGrpSpPr>
        <p:grpSpPr>
          <a:xfrm>
            <a:off x="44219" y="123092"/>
            <a:ext cx="12192000" cy="1499066"/>
            <a:chOff x="2259224" y="0"/>
            <a:chExt cx="9352206" cy="1135001"/>
          </a:xfrm>
        </p:grpSpPr>
        <p:grpSp>
          <p:nvGrpSpPr>
            <p:cNvPr id="4" name="Group 3">
              <a:extLst>
                <a:ext uri="{FF2B5EF4-FFF2-40B4-BE49-F238E27FC236}">
                  <a16:creationId xmlns:a16="http://schemas.microsoft.com/office/drawing/2014/main" id="{51AEAD78-CB4E-4326-997E-EE79598E644F}"/>
                </a:ext>
              </a:extLst>
            </p:cNvPr>
            <p:cNvGrpSpPr/>
            <p:nvPr/>
          </p:nvGrpSpPr>
          <p:grpSpPr>
            <a:xfrm>
              <a:off x="2276312" y="0"/>
              <a:ext cx="9335118" cy="1135001"/>
              <a:chOff x="776536" y="316058"/>
              <a:chExt cx="4850542" cy="1489391"/>
            </a:xfrm>
          </p:grpSpPr>
          <p:sp>
            <p:nvSpPr>
              <p:cNvPr id="5" name="Google Shape;1148;p48">
                <a:extLst>
                  <a:ext uri="{FF2B5EF4-FFF2-40B4-BE49-F238E27FC236}">
                    <a16:creationId xmlns:a16="http://schemas.microsoft.com/office/drawing/2014/main" id="{6AE03A3A-FDFB-425F-889B-45FAF1B7ED23}"/>
                  </a:ext>
                </a:extLst>
              </p:cNvPr>
              <p:cNvSpPr/>
              <p:nvPr/>
            </p:nvSpPr>
            <p:spPr>
              <a:xfrm>
                <a:off x="1170184" y="316058"/>
                <a:ext cx="4153180" cy="1489391"/>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 name="Google Shape;1149;p48">
                <a:extLst>
                  <a:ext uri="{FF2B5EF4-FFF2-40B4-BE49-F238E27FC236}">
                    <a16:creationId xmlns:a16="http://schemas.microsoft.com/office/drawing/2014/main" id="{E076DE74-A4EB-442B-915C-64B8299DA887}"/>
                  </a:ext>
                </a:extLst>
              </p:cNvPr>
              <p:cNvGrpSpPr/>
              <p:nvPr/>
            </p:nvGrpSpPr>
            <p:grpSpPr>
              <a:xfrm>
                <a:off x="776536" y="316058"/>
                <a:ext cx="4850542" cy="1173503"/>
                <a:chOff x="5127291" y="721428"/>
                <a:chExt cx="3080434" cy="1461648"/>
              </a:xfrm>
            </p:grpSpPr>
            <p:sp>
              <p:nvSpPr>
                <p:cNvPr id="8" name="Google Shape;1150;p48">
                  <a:extLst>
                    <a:ext uri="{FF2B5EF4-FFF2-40B4-BE49-F238E27FC236}">
                      <a16:creationId xmlns:a16="http://schemas.microsoft.com/office/drawing/2014/main" id="{8E60677C-D2D0-42E4-90CD-D6F73DEF46D6}"/>
                    </a:ext>
                  </a:extLst>
                </p:cNvPr>
                <p:cNvSpPr/>
                <p:nvPr/>
              </p:nvSpPr>
              <p:spPr>
                <a:xfrm>
                  <a:off x="5127291" y="721428"/>
                  <a:ext cx="2963222" cy="1461648"/>
                </a:xfrm>
                <a:prstGeom prst="snip1Rect">
                  <a:avLst>
                    <a:gd name="adj" fmla="val 15014"/>
                  </a:avLst>
                </a:prstGeom>
                <a:solidFill>
                  <a:schemeClr val="accent4">
                    <a:lumMod val="40000"/>
                    <a:lumOff val="6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151;p48">
                  <a:extLst>
                    <a:ext uri="{FF2B5EF4-FFF2-40B4-BE49-F238E27FC236}">
                      <a16:creationId xmlns:a16="http://schemas.microsoft.com/office/drawing/2014/main" id="{18222FB2-632F-44EA-B7DE-A930B2E6298A}"/>
                    </a:ext>
                  </a:extLst>
                </p:cNvPr>
                <p:cNvSpPr/>
                <p:nvPr/>
              </p:nvSpPr>
              <p:spPr>
                <a:xfrm>
                  <a:off x="7981525" y="849950"/>
                  <a:ext cx="226200" cy="226200"/>
                </a:xfrm>
                <a:prstGeom prst="rtTriangle">
                  <a:avLst/>
                </a:prstGeom>
                <a:solidFill>
                  <a:srgbClr val="F19D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 name="Rectangle 6">
                <a:extLst>
                  <a:ext uri="{FF2B5EF4-FFF2-40B4-BE49-F238E27FC236}">
                    <a16:creationId xmlns:a16="http://schemas.microsoft.com/office/drawing/2014/main" id="{69FAC103-7531-4D7C-9762-E5E86FE2DB7E}"/>
                  </a:ext>
                </a:extLst>
              </p:cNvPr>
              <p:cNvSpPr/>
              <p:nvPr/>
            </p:nvSpPr>
            <p:spPr>
              <a:xfrm>
                <a:off x="1213773" y="508406"/>
                <a:ext cx="4057123" cy="574121"/>
              </a:xfrm>
              <a:prstGeom prst="rect">
                <a:avLst/>
              </a:prstGeom>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Cách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trên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trục</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Hình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1.4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h</a:t>
                </a:r>
                <a:r>
                  <a:rPr lang="en-US" sz="2400" kern="0" dirty="0" err="1">
                    <a:solidFill>
                      <a:srgbClr val="000000"/>
                    </a:solidFill>
                    <a:latin typeface="Arial"/>
                    <a:cs typeface="Arial"/>
                    <a:sym typeface="Arial"/>
                  </a:rPr>
                  <a:t>ữu</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tỉ</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nào</a:t>
                </a:r>
                <a:r>
                  <a:rPr lang="en-US" sz="2400" kern="0" dirty="0">
                    <a:solidFill>
                      <a:srgbClr val="000000"/>
                    </a:solidFill>
                    <a:latin typeface="Arial"/>
                    <a:cs typeface="Arial"/>
                    <a:sym typeface="Arial"/>
                  </a:rPr>
                  <a:t>?</a:t>
                </a: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7170" name="Picture 2" descr="Câu hỏi thường gặp">
              <a:extLst>
                <a:ext uri="{FF2B5EF4-FFF2-40B4-BE49-F238E27FC236}">
                  <a16:creationId xmlns:a16="http://schemas.microsoft.com/office/drawing/2014/main" id="{C21C5F66-5179-430E-8CBC-2E57276E233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9224" y="98488"/>
              <a:ext cx="795788" cy="79578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B2B6FF90-8B5D-413F-B905-A821A1ED9290}"/>
              </a:ext>
            </a:extLst>
          </p:cNvPr>
          <p:cNvSpPr txBox="1"/>
          <p:nvPr/>
        </p:nvSpPr>
        <p:spPr>
          <a:xfrm>
            <a:off x="44219" y="3502059"/>
            <a:ext cx="1232816" cy="461665"/>
          </a:xfrm>
          <a:prstGeom prst="rect">
            <a:avLst/>
          </a:prstGeom>
          <a:noFill/>
        </p:spPr>
        <p:txBody>
          <a:bodyPr wrap="square" rtlCol="0">
            <a:spAutoFit/>
          </a:bodyPr>
          <a:lstStyle/>
          <a:p>
            <a:r>
              <a:rPr lang="en-US" sz="2400" b="1" u="sng" dirty="0" err="1">
                <a:effectLst>
                  <a:outerShdw blurRad="38100" dist="38100" dir="2700000" algn="tl">
                    <a:srgbClr val="000000">
                      <a:alpha val="43137"/>
                    </a:srgbClr>
                  </a:outerShdw>
                </a:effectLst>
              </a:rPr>
              <a:t>Trả</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lời</a:t>
            </a:r>
            <a:r>
              <a:rPr lang="en-US" sz="2400" b="1" u="sng" dirty="0">
                <a:effectLst>
                  <a:outerShdw blurRad="38100" dist="38100" dir="2700000" algn="tl">
                    <a:srgbClr val="000000">
                      <a:alpha val="43137"/>
                    </a:srgbClr>
                  </a:outerShdw>
                </a:effectLst>
              </a:rPr>
              <a:t>:</a:t>
            </a:r>
            <a:endParaRPr lang="vi-VN" sz="2400" b="1" u="sng" dirty="0">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id="{4E61392F-49B8-46E5-88DF-D4ED10B2D0C6}"/>
              </a:ext>
            </a:extLst>
          </p:cNvPr>
          <p:cNvPicPr>
            <a:picLocks noChangeAspect="1"/>
          </p:cNvPicPr>
          <p:nvPr/>
        </p:nvPicPr>
        <p:blipFill>
          <a:blip r:embed="rId3"/>
          <a:stretch>
            <a:fillRect/>
          </a:stretch>
        </p:blipFill>
        <p:spPr>
          <a:xfrm>
            <a:off x="2486853" y="1985409"/>
            <a:ext cx="7835315" cy="1499065"/>
          </a:xfrm>
          <a:prstGeom prst="rect">
            <a:avLst/>
          </a:prstGeom>
        </p:spPr>
      </p:pic>
      <p:sp>
        <p:nvSpPr>
          <p:cNvPr id="16" name="Rectangle 15">
            <a:extLst>
              <a:ext uri="{FF2B5EF4-FFF2-40B4-BE49-F238E27FC236}">
                <a16:creationId xmlns:a16="http://schemas.microsoft.com/office/drawing/2014/main" id="{9FD4C13C-29F3-46B0-8764-094D9F5CAB0A}"/>
              </a:ext>
            </a:extLst>
          </p:cNvPr>
          <p:cNvSpPr/>
          <p:nvPr/>
        </p:nvSpPr>
        <p:spPr>
          <a:xfrm>
            <a:off x="698980" y="4544016"/>
            <a:ext cx="10775239" cy="954107"/>
          </a:xfrm>
          <a:prstGeom prst="rect">
            <a:avLst/>
          </a:prstGeom>
        </p:spPr>
        <p:txBody>
          <a:bodyPr wrap="square">
            <a:spAutoFit/>
          </a:bodyPr>
          <a:lstStyle/>
          <a:p>
            <a:r>
              <a:rPr lang="nl-NL" sz="2800" dirty="0">
                <a:ea typeface="Calibri" panose="020F0502020204030204" pitchFamily="34" charset="0"/>
              </a:rPr>
              <a:t>Mỗi điểm A, B, C trên trục số Hình 1.4 lần l</a:t>
            </a:r>
            <a:r>
              <a:rPr lang="vi-VN" sz="2800" dirty="0">
                <a:ea typeface="Calibri" panose="020F0502020204030204" pitchFamily="34" charset="0"/>
              </a:rPr>
              <a:t>ư</a:t>
            </a:r>
            <a:r>
              <a:rPr lang="en-US" sz="2800" dirty="0" err="1">
                <a:ea typeface="Calibri" panose="020F0502020204030204" pitchFamily="34" charset="0"/>
              </a:rPr>
              <a:t>ợt</a:t>
            </a:r>
            <a:r>
              <a:rPr lang="en-US" sz="2800" dirty="0">
                <a:ea typeface="Calibri" panose="020F0502020204030204" pitchFamily="34" charset="0"/>
              </a:rPr>
              <a:t> </a:t>
            </a:r>
            <a:r>
              <a:rPr lang="nl-NL" sz="2800" dirty="0">
                <a:ea typeface="Calibri" panose="020F0502020204030204" pitchFamily="34" charset="0"/>
              </a:rPr>
              <a:t>biểu diễn số hữu tỉ:</a:t>
            </a:r>
          </a:p>
          <a:p>
            <a:r>
              <a:rPr lang="nl-NL" sz="2800" dirty="0">
                <a:ea typeface="Calibri" panose="020F0502020204030204" pitchFamily="34" charset="0"/>
              </a:rPr>
              <a:t> </a:t>
            </a:r>
            <a:endParaRPr lang="vi-VN" sz="2800" dirty="0"/>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B641570A-D096-41DD-8F4B-7865A034504E}"/>
                  </a:ext>
                </a:extLst>
              </p:cNvPr>
              <p:cNvSpPr/>
              <p:nvPr/>
            </p:nvSpPr>
            <p:spPr>
              <a:xfrm>
                <a:off x="4400822" y="5498123"/>
                <a:ext cx="2756118" cy="900824"/>
              </a:xfrm>
              <a:prstGeom prst="rect">
                <a:avLst/>
              </a:prstGeom>
            </p:spPr>
            <p:txBody>
              <a:bodyPr wrap="square">
                <a:spAutoFit/>
              </a:bodyPr>
              <a:lstStyle/>
              <a:p>
                <a:pPr algn="ctr"/>
                <a14:m>
                  <m:oMath xmlns:m="http://schemas.openxmlformats.org/officeDocument/2006/math">
                    <m:r>
                      <a:rPr lang="en-US" sz="3600" b="1" i="1" smtClean="0">
                        <a:solidFill>
                          <a:srgbClr val="FF0000"/>
                        </a:solidFill>
                        <a:latin typeface="Cambria Math" panose="02040503050406030204" pitchFamily="18" charset="0"/>
                      </a:rPr>
                      <m:t>𝟏</m:t>
                    </m:r>
                    <m:f>
                      <m:fPr>
                        <m:ctrlPr>
                          <a:rPr lang="nl-NL" sz="3600" b="1" i="1" smtClean="0">
                            <a:solidFill>
                              <a:srgbClr val="FF0000"/>
                            </a:solidFill>
                            <a:latin typeface="Cambria Math" panose="02040503050406030204" pitchFamily="18" charset="0"/>
                          </a:rPr>
                        </m:ctrlPr>
                      </m:fPr>
                      <m:num>
                        <m:r>
                          <a:rPr lang="en-US" sz="3600" b="1" i="1" smtClean="0">
                            <a:solidFill>
                              <a:srgbClr val="FF0000"/>
                            </a:solidFill>
                            <a:latin typeface="Cambria Math" panose="02040503050406030204" pitchFamily="18" charset="0"/>
                          </a:rPr>
                          <m:t>𝟐</m:t>
                        </m:r>
                      </m:num>
                      <m:den>
                        <m:r>
                          <a:rPr lang="en-US" sz="3600" b="1" i="1" smtClean="0">
                            <a:solidFill>
                              <a:srgbClr val="FF0000"/>
                            </a:solidFill>
                            <a:latin typeface="Cambria Math" panose="02040503050406030204" pitchFamily="18" charset="0"/>
                          </a:rPr>
                          <m:t>𝟑</m:t>
                        </m:r>
                      </m:den>
                    </m:f>
                  </m:oMath>
                </a14:m>
                <a:r>
                  <a:rPr lang="nl-NL" sz="3600" dirty="0">
                    <a:ea typeface="Calibri" panose="020F0502020204030204" pitchFamily="34" charset="0"/>
                  </a:rPr>
                  <a:t>; </a:t>
                </a:r>
                <a14:m>
                  <m:oMath xmlns:m="http://schemas.openxmlformats.org/officeDocument/2006/math">
                    <m:f>
                      <m:fPr>
                        <m:ctrlPr>
                          <a:rPr lang="nl-NL" sz="3600" i="1" smtClean="0">
                            <a:solidFill>
                              <a:srgbClr val="FF0000"/>
                            </a:solidFill>
                            <a:latin typeface="Cambria Math" panose="02040503050406030204" pitchFamily="18" charset="0"/>
                          </a:rPr>
                        </m:ctrlPr>
                      </m:fPr>
                      <m:num>
                        <m:r>
                          <a:rPr lang="en-US" sz="3600" b="0" i="1" smtClean="0">
                            <a:solidFill>
                              <a:srgbClr val="FF0000"/>
                            </a:solidFill>
                            <a:latin typeface="Cambria Math" panose="02040503050406030204" pitchFamily="18" charset="0"/>
                          </a:rPr>
                          <m:t>−5</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14:m>
                  <m:oMath xmlns:m="http://schemas.openxmlformats.org/officeDocument/2006/math">
                    <m:r>
                      <a:rPr lang="en-US" sz="3600" b="0" i="0" smtClean="0">
                        <a:solidFill>
                          <a:srgbClr val="FF0000"/>
                        </a:solidFill>
                        <a:latin typeface="Cambria Math" panose="02040503050406030204" pitchFamily="18" charset="0"/>
                      </a:rPr>
                      <m:t>−2</m:t>
                    </m:r>
                    <m:f>
                      <m:fPr>
                        <m:ctrlPr>
                          <a:rPr lang="nl-NL" sz="3600" i="1" smtClean="0">
                            <a:solidFill>
                              <a:srgbClr val="FF0000"/>
                            </a:solidFill>
                            <a:latin typeface="Cambria Math" panose="02040503050406030204" pitchFamily="18" charset="0"/>
                          </a:rPr>
                        </m:ctrlPr>
                      </m:fPr>
                      <m:num>
                        <m:r>
                          <a:rPr lang="en-US" sz="3600" b="0" i="1" smtClean="0">
                            <a:solidFill>
                              <a:srgbClr val="FF0000"/>
                            </a:solidFill>
                            <a:latin typeface="Cambria Math" panose="02040503050406030204" pitchFamily="18" charset="0"/>
                          </a:rPr>
                          <m:t>1</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endParaRPr lang="vi-VN" sz="3600" dirty="0"/>
              </a:p>
            </p:txBody>
          </p:sp>
        </mc:Choice>
        <mc:Fallback xmlns="">
          <p:sp>
            <p:nvSpPr>
              <p:cNvPr id="18" name="Rectangle 17">
                <a:extLst>
                  <a:ext uri="{FF2B5EF4-FFF2-40B4-BE49-F238E27FC236}">
                    <a16:creationId xmlns:a16="http://schemas.microsoft.com/office/drawing/2014/main" xmlns:a14="http://schemas.microsoft.com/office/drawing/2010/main" xmlns="" id="{B641570A-D096-41DD-8F4B-7865A034504E}"/>
                  </a:ext>
                </a:extLst>
              </p:cNvPr>
              <p:cNvSpPr>
                <a:spLocks noRot="1" noChangeAspect="1" noMove="1" noResize="1" noEditPoints="1" noAdjustHandles="1" noChangeArrowheads="1" noChangeShapeType="1" noTextEdit="1"/>
              </p:cNvSpPr>
              <p:nvPr/>
            </p:nvSpPr>
            <p:spPr>
              <a:xfrm>
                <a:off x="4400822" y="5498123"/>
                <a:ext cx="2756118" cy="900824"/>
              </a:xfrm>
              <a:prstGeom prst="rect">
                <a:avLst/>
              </a:prstGeom>
              <a:blipFill rotWithShape="0">
                <a:blip r:embed="rId4"/>
                <a:stretch>
                  <a:fillRect b="-9459"/>
                </a:stretch>
              </a:blipFill>
            </p:spPr>
            <p:txBody>
              <a:bodyPr/>
              <a:lstStyle/>
              <a:p>
                <a:r>
                  <a:rPr lang="en-US">
                    <a:noFill/>
                  </a:rPr>
                  <a:t> </a:t>
                </a:r>
              </a:p>
            </p:txBody>
          </p:sp>
        </mc:Fallback>
      </mc:AlternateContent>
    </p:spTree>
    <p:extLst>
      <p:ext uri="{BB962C8B-B14F-4D97-AF65-F5344CB8AC3E}">
        <p14:creationId xmlns:p14="http://schemas.microsoft.com/office/powerpoint/2010/main" val="2924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5" name="Rounded Rectangle 4"/>
          <p:cNvSpPr/>
          <p:nvPr/>
        </p:nvSpPr>
        <p:spPr>
          <a:xfrm>
            <a:off x="705493" y="703131"/>
            <a:ext cx="3465815" cy="753439"/>
          </a:xfrm>
          <a:prstGeom prst="roundRect">
            <a:avLst/>
          </a:prstGeom>
          <a:solidFill>
            <a:schemeClr val="accent6">
              <a:lumMod val="75000"/>
            </a:schemeClr>
          </a:solid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800" b="1" kern="0" dirty="0" err="1">
                <a:solidFill>
                  <a:schemeClr val="bg1"/>
                </a:solidFill>
                <a:latin typeface="Arial"/>
                <a:sym typeface="Arial"/>
              </a:rPr>
              <a:t>Luyện</a:t>
            </a:r>
            <a:r>
              <a:rPr lang="en-US" sz="2800" b="1" kern="0" dirty="0">
                <a:solidFill>
                  <a:schemeClr val="bg1"/>
                </a:solidFill>
                <a:latin typeface="Arial"/>
                <a:sym typeface="Arial"/>
              </a:rPr>
              <a:t> </a:t>
            </a:r>
            <a:r>
              <a:rPr lang="en-US" sz="2800" b="1" kern="0" dirty="0" err="1">
                <a:solidFill>
                  <a:schemeClr val="bg1"/>
                </a:solidFill>
                <a:latin typeface="Arial"/>
                <a:sym typeface="Arial"/>
              </a:rPr>
              <a:t>tập</a:t>
            </a:r>
            <a:r>
              <a:rPr lang="en-US" sz="2800" b="1" kern="0" dirty="0">
                <a:solidFill>
                  <a:schemeClr val="bg1"/>
                </a:solidFill>
                <a:latin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037491" y="2505638"/>
                <a:ext cx="3898975" cy="1846724"/>
              </a:xfrm>
              <a:prstGeom prst="rect">
                <a:avLst/>
              </a:prstGeom>
              <a:noFill/>
            </p:spPr>
            <p:txBody>
              <a:bodyPr wrap="square" rtlCol="0">
                <a:spAutoFit/>
              </a:bodyPr>
              <a:lstStyle/>
              <a:p>
                <a:pPr algn="ctr" defTabSz="1219170">
                  <a:lnSpc>
                    <a:spcPct val="150000"/>
                  </a:lnSpc>
                  <a:buClr>
                    <a:srgbClr val="000000"/>
                  </a:buClr>
                </a:pPr>
                <a:r>
                  <a:rPr lang="en-US" sz="2800" kern="0" dirty="0">
                    <a:latin typeface="Arial"/>
                    <a:cs typeface="Arial"/>
                    <a:sym typeface="Arial"/>
                  </a:rPr>
                  <a:t>Biểu </a:t>
                </a:r>
                <a:r>
                  <a:rPr lang="en-US" sz="2800" kern="0" dirty="0" err="1">
                    <a:latin typeface="Arial"/>
                    <a:cs typeface="Arial"/>
                    <a:sym typeface="Arial"/>
                  </a:rPr>
                  <a:t>diễn</a:t>
                </a:r>
                <a:r>
                  <a:rPr lang="en-US" sz="2800" kern="0" dirty="0">
                    <a:latin typeface="Arial"/>
                    <a:cs typeface="Arial"/>
                    <a:sym typeface="Arial"/>
                  </a:rPr>
                  <a:t> </a:t>
                </a:r>
                <a:r>
                  <a:rPr lang="en-US" sz="2800" kern="0" dirty="0" err="1">
                    <a:latin typeface="Arial"/>
                    <a:cs typeface="Arial"/>
                    <a:sym typeface="Arial"/>
                  </a:rPr>
                  <a:t>các</a:t>
                </a:r>
                <a:r>
                  <a:rPr lang="en-US" sz="2800" kern="0" dirty="0">
                    <a:latin typeface="Arial"/>
                    <a:cs typeface="Arial"/>
                    <a:sym typeface="Arial"/>
                  </a:rPr>
                  <a:t> </a:t>
                </a:r>
                <a:r>
                  <a:rPr lang="en-US" sz="2800" kern="0" dirty="0" err="1">
                    <a:latin typeface="Arial"/>
                    <a:cs typeface="Arial"/>
                    <a:sym typeface="Arial"/>
                  </a:rPr>
                  <a:t>số</a:t>
                </a:r>
                <a:r>
                  <a:rPr lang="en-US" sz="2800" kern="0" dirty="0">
                    <a:latin typeface="Arial"/>
                    <a:cs typeface="Arial"/>
                    <a:sym typeface="Arial"/>
                  </a:rPr>
                  <a:t> </a:t>
                </a:r>
                <a:r>
                  <a:rPr lang="en-US" sz="2800" kern="0" dirty="0" err="1">
                    <a:latin typeface="Arial"/>
                    <a:cs typeface="Arial"/>
                    <a:sym typeface="Arial"/>
                  </a:rPr>
                  <a:t>hữu</a:t>
                </a:r>
                <a:r>
                  <a:rPr lang="en-US" sz="2800" kern="0" dirty="0">
                    <a:latin typeface="Arial"/>
                    <a:cs typeface="Arial"/>
                    <a:sym typeface="Arial"/>
                  </a:rPr>
                  <a:t> </a:t>
                </a:r>
                <a:r>
                  <a:rPr lang="en-US" sz="2800" kern="0" dirty="0" err="1">
                    <a:latin typeface="Arial"/>
                    <a:cs typeface="Arial"/>
                    <a:sym typeface="Arial"/>
                  </a:rPr>
                  <a:t>tỉ</a:t>
                </a:r>
                <a:r>
                  <a:rPr lang="en-US" sz="2800" kern="0" dirty="0">
                    <a:latin typeface="Arial"/>
                    <a:cs typeface="Arial"/>
                    <a:sym typeface="Arial"/>
                  </a:rPr>
                  <a:t> </a:t>
                </a:r>
                <a14:m>
                  <m:oMath xmlns:m="http://schemas.openxmlformats.org/officeDocument/2006/math">
                    <m:f>
                      <m:fPr>
                        <m:ctrlPr>
                          <a:rPr lang="en-US" sz="3600" i="1" kern="0" smtClean="0">
                            <a:latin typeface="Cambria Math" panose="02040503050406030204" pitchFamily="18" charset="0"/>
                            <a:cs typeface="Arial"/>
                            <a:sym typeface="Arial"/>
                          </a:rPr>
                        </m:ctrlPr>
                      </m:fPr>
                      <m:num>
                        <m:r>
                          <a:rPr lang="en-US" sz="3600" b="0" i="1" kern="0" smtClean="0">
                            <a:latin typeface="Cambria Math" panose="02040503050406030204" pitchFamily="18" charset="0"/>
                            <a:cs typeface="Arial"/>
                            <a:sym typeface="Arial"/>
                          </a:rPr>
                          <m:t>5</m:t>
                        </m:r>
                      </m:num>
                      <m:den>
                        <m:r>
                          <a:rPr lang="en-US" sz="3600" b="0" i="1" kern="0" smtClean="0">
                            <a:latin typeface="Cambria Math" panose="02040503050406030204" pitchFamily="18" charset="0"/>
                            <a:cs typeface="Arial"/>
                            <a:sym typeface="Arial"/>
                          </a:rPr>
                          <m:t>4</m:t>
                        </m:r>
                      </m:den>
                    </m:f>
                  </m:oMath>
                </a14:m>
                <a:r>
                  <a:rPr lang="en-US" sz="2800" kern="0" dirty="0">
                    <a:latin typeface="Arial"/>
                    <a:cs typeface="Arial"/>
                    <a:sym typeface="Arial"/>
                  </a:rPr>
                  <a:t> </a:t>
                </a:r>
                <a:r>
                  <a:rPr lang="en-US" sz="2800" kern="0" dirty="0" err="1">
                    <a:latin typeface="Arial"/>
                    <a:cs typeface="Arial"/>
                    <a:sym typeface="Arial"/>
                  </a:rPr>
                  <a:t>và</a:t>
                </a:r>
                <a:r>
                  <a:rPr lang="en-US" sz="2800" kern="0" dirty="0">
                    <a:latin typeface="Arial"/>
                    <a:cs typeface="Arial"/>
                    <a:sym typeface="Arial"/>
                  </a:rPr>
                  <a:t> </a:t>
                </a:r>
                <a14:m>
                  <m:oMath xmlns:m="http://schemas.openxmlformats.org/officeDocument/2006/math">
                    <m:f>
                      <m:fPr>
                        <m:ctrlPr>
                          <a:rPr lang="en-US" sz="3600" i="1" kern="0">
                            <a:latin typeface="Cambria Math" panose="02040503050406030204" pitchFamily="18" charset="0"/>
                            <a:cs typeface="Arial"/>
                            <a:sym typeface="Arial"/>
                          </a:rPr>
                        </m:ctrlPr>
                      </m:fPr>
                      <m:num>
                        <m:r>
                          <a:rPr lang="en-US" sz="3600" b="0" i="1" kern="0" smtClean="0">
                            <a:latin typeface="Cambria Math" panose="02040503050406030204" pitchFamily="18" charset="0"/>
                            <a:cs typeface="Arial"/>
                            <a:sym typeface="Arial"/>
                          </a:rPr>
                          <m:t>−</m:t>
                        </m:r>
                        <m:r>
                          <a:rPr lang="en-US" sz="3600" i="1" kern="0">
                            <a:latin typeface="Cambria Math" panose="02040503050406030204" pitchFamily="18" charset="0"/>
                            <a:cs typeface="Arial"/>
                            <a:sym typeface="Arial"/>
                          </a:rPr>
                          <m:t>5</m:t>
                        </m:r>
                      </m:num>
                      <m:den>
                        <m:r>
                          <a:rPr lang="en-US" sz="3600" i="1" kern="0">
                            <a:latin typeface="Cambria Math" panose="02040503050406030204" pitchFamily="18" charset="0"/>
                            <a:cs typeface="Arial"/>
                            <a:sym typeface="Arial"/>
                          </a:rPr>
                          <m:t>4</m:t>
                        </m:r>
                      </m:den>
                    </m:f>
                  </m:oMath>
                </a14:m>
                <a:r>
                  <a:rPr lang="en-US" sz="3200" kern="0" dirty="0">
                    <a:cs typeface="Arial"/>
                    <a:sym typeface="Arial"/>
                  </a:rPr>
                  <a:t> </a:t>
                </a:r>
                <a:r>
                  <a:rPr lang="en-US" sz="2800" kern="0" dirty="0" err="1">
                    <a:cs typeface="Arial"/>
                    <a:sym typeface="Arial"/>
                  </a:rPr>
                  <a:t>trên</a:t>
                </a:r>
                <a:r>
                  <a:rPr lang="en-US" sz="2800" kern="0" dirty="0">
                    <a:cs typeface="Arial"/>
                    <a:sym typeface="Arial"/>
                  </a:rPr>
                  <a:t> </a:t>
                </a:r>
                <a:r>
                  <a:rPr lang="en-US" sz="2800" kern="0" dirty="0" err="1">
                    <a:cs typeface="Arial"/>
                    <a:sym typeface="Arial"/>
                  </a:rPr>
                  <a:t>trục</a:t>
                </a:r>
                <a:r>
                  <a:rPr lang="en-US" sz="2800" kern="0" dirty="0">
                    <a:cs typeface="Arial"/>
                    <a:sym typeface="Arial"/>
                  </a:rPr>
                  <a:t> </a:t>
                </a:r>
                <a:r>
                  <a:rPr lang="en-US" sz="2800" kern="0" dirty="0" err="1">
                    <a:cs typeface="Arial"/>
                    <a:sym typeface="Arial"/>
                  </a:rPr>
                  <a:t>số</a:t>
                </a:r>
                <a:r>
                  <a:rPr lang="en-US" sz="2800" kern="0" dirty="0">
                    <a:cs typeface="Arial"/>
                    <a:sym typeface="Arial"/>
                  </a:rPr>
                  <a:t>. </a:t>
                </a:r>
                <a:endParaRPr lang="en-US" sz="3200" kern="0" dirty="0">
                  <a:cs typeface="Arial"/>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37491" y="2505638"/>
                <a:ext cx="3898975" cy="1846724"/>
              </a:xfrm>
              <a:prstGeom prst="rect">
                <a:avLst/>
              </a:prstGeom>
              <a:blipFill>
                <a:blip r:embed="rId3"/>
                <a:stretch>
                  <a:fillRect l="-2031" r="-1875"/>
                </a:stretch>
              </a:blipFill>
            </p:spPr>
            <p:txBody>
              <a:bodyPr/>
              <a:lstStyle/>
              <a:p>
                <a:r>
                  <a:rPr lang="vi-VN">
                    <a:noFill/>
                  </a:rPr>
                  <a:t> </a:t>
                </a:r>
              </a:p>
            </p:txBody>
          </p:sp>
        </mc:Fallback>
      </mc:AlternateContent>
      <p:sp>
        <p:nvSpPr>
          <p:cNvPr id="7" name="Cloud 6"/>
          <p:cNvSpPr/>
          <p:nvPr/>
        </p:nvSpPr>
        <p:spPr>
          <a:xfrm>
            <a:off x="8020694" y="413601"/>
            <a:ext cx="1698660" cy="876728"/>
          </a:xfrm>
          <a:prstGeom prst="cloud">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667" b="1" kern="0" dirty="0" err="1">
                <a:solidFill>
                  <a:srgbClr val="40BFBF">
                    <a:lumMod val="50000"/>
                  </a:srgbClr>
                </a:solidFill>
                <a:latin typeface="Arial"/>
                <a:sym typeface="Arial"/>
              </a:rPr>
              <a:t>Giải</a:t>
            </a:r>
            <a:endParaRPr lang="en-US" sz="2667" b="1" kern="0" dirty="0">
              <a:solidFill>
                <a:srgbClr val="40BFBF">
                  <a:lumMod val="50000"/>
                </a:srgbClr>
              </a:solidFill>
              <a:latin typeface="Arial"/>
              <a:sym typeface="Arial"/>
            </a:endParaRPr>
          </a:p>
        </p:txBody>
      </p:sp>
      <p:sp>
        <p:nvSpPr>
          <p:cNvPr id="9" name="Line 9">
            <a:extLst>
              <a:ext uri="{FF2B5EF4-FFF2-40B4-BE49-F238E27FC236}">
                <a16:creationId xmlns:a16="http://schemas.microsoft.com/office/drawing/2014/main" id="{B384D313-839F-45B3-A803-47BFC03FB0EA}"/>
              </a:ext>
            </a:extLst>
          </p:cNvPr>
          <p:cNvSpPr>
            <a:spLocks noChangeShapeType="1"/>
          </p:cNvSpPr>
          <p:nvPr/>
        </p:nvSpPr>
        <p:spPr bwMode="auto">
          <a:xfrm flipV="1">
            <a:off x="6182069" y="2950046"/>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 name="Line 10">
            <a:extLst>
              <a:ext uri="{FF2B5EF4-FFF2-40B4-BE49-F238E27FC236}">
                <a16:creationId xmlns:a16="http://schemas.microsoft.com/office/drawing/2014/main" id="{2A6C7275-6E85-486D-8848-F8A693951A3F}"/>
              </a:ext>
            </a:extLst>
          </p:cNvPr>
          <p:cNvSpPr>
            <a:spLocks noChangeShapeType="1"/>
          </p:cNvSpPr>
          <p:nvPr/>
        </p:nvSpPr>
        <p:spPr bwMode="auto">
          <a:xfrm>
            <a:off x="96876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 name="Line 11">
            <a:extLst>
              <a:ext uri="{FF2B5EF4-FFF2-40B4-BE49-F238E27FC236}">
                <a16:creationId xmlns:a16="http://schemas.microsoft.com/office/drawing/2014/main" id="{F55D83EE-78BE-4733-A52C-67612786C90E}"/>
              </a:ext>
            </a:extLst>
          </p:cNvPr>
          <p:cNvSpPr>
            <a:spLocks noChangeShapeType="1"/>
          </p:cNvSpPr>
          <p:nvPr/>
        </p:nvSpPr>
        <p:spPr bwMode="auto">
          <a:xfrm>
            <a:off x="10605279" y="285388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 name="Line 13">
            <a:extLst>
              <a:ext uri="{FF2B5EF4-FFF2-40B4-BE49-F238E27FC236}">
                <a16:creationId xmlns:a16="http://schemas.microsoft.com/office/drawing/2014/main" id="{3C8700A2-02EF-4A51-8841-E27BEB4D4E51}"/>
              </a:ext>
            </a:extLst>
          </p:cNvPr>
          <p:cNvSpPr>
            <a:spLocks noChangeShapeType="1"/>
          </p:cNvSpPr>
          <p:nvPr/>
        </p:nvSpPr>
        <p:spPr bwMode="auto">
          <a:xfrm>
            <a:off x="6913698" y="289213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 name="Line 26">
            <a:extLst>
              <a:ext uri="{FF2B5EF4-FFF2-40B4-BE49-F238E27FC236}">
                <a16:creationId xmlns:a16="http://schemas.microsoft.com/office/drawing/2014/main" id="{9582138A-2E4D-4905-A9F6-1AB676198BFA}"/>
              </a:ext>
            </a:extLst>
          </p:cNvPr>
          <p:cNvSpPr>
            <a:spLocks noChangeShapeType="1"/>
          </p:cNvSpPr>
          <p:nvPr/>
        </p:nvSpPr>
        <p:spPr bwMode="auto">
          <a:xfrm>
            <a:off x="8771960" y="2839366"/>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Line 30">
            <a:extLst>
              <a:ext uri="{FF2B5EF4-FFF2-40B4-BE49-F238E27FC236}">
                <a16:creationId xmlns:a16="http://schemas.microsoft.com/office/drawing/2014/main" id="{FE37BEE6-7CCC-4BB1-B793-5D3EDC195F9C}"/>
              </a:ext>
            </a:extLst>
          </p:cNvPr>
          <p:cNvSpPr>
            <a:spLocks noChangeShapeType="1"/>
          </p:cNvSpPr>
          <p:nvPr/>
        </p:nvSpPr>
        <p:spPr bwMode="auto">
          <a:xfrm>
            <a:off x="7829378" y="288699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15" name="Straight Connector 14">
            <a:extLst>
              <a:ext uri="{FF2B5EF4-FFF2-40B4-BE49-F238E27FC236}">
                <a16:creationId xmlns:a16="http://schemas.microsoft.com/office/drawing/2014/main" id="{F2ED3DEF-4822-41F9-913C-E2E7485177E5}"/>
              </a:ext>
            </a:extLst>
          </p:cNvPr>
          <p:cNvCxnSpPr>
            <a:cxnSpLocks/>
          </p:cNvCxnSpPr>
          <p:nvPr/>
        </p:nvCxnSpPr>
        <p:spPr>
          <a:xfrm>
            <a:off x="8771960" y="2943696"/>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6" name="Line 10">
            <a:extLst>
              <a:ext uri="{FF2B5EF4-FFF2-40B4-BE49-F238E27FC236}">
                <a16:creationId xmlns:a16="http://schemas.microsoft.com/office/drawing/2014/main" id="{2BF97E88-AAC0-4DE9-836B-DE626D4F7ED9}"/>
              </a:ext>
            </a:extLst>
          </p:cNvPr>
          <p:cNvSpPr>
            <a:spLocks noChangeShapeType="1"/>
          </p:cNvSpPr>
          <p:nvPr/>
        </p:nvSpPr>
        <p:spPr bwMode="auto">
          <a:xfrm>
            <a:off x="92304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 name="TextBox 3">
            <a:extLst>
              <a:ext uri="{FF2B5EF4-FFF2-40B4-BE49-F238E27FC236}">
                <a16:creationId xmlns:a16="http://schemas.microsoft.com/office/drawing/2014/main" id="{3C84F723-257D-4E00-9AE0-41CF0B8FB3A6}"/>
              </a:ext>
            </a:extLst>
          </p:cNvPr>
          <p:cNvSpPr txBox="1"/>
          <p:nvPr/>
        </p:nvSpPr>
        <p:spPr>
          <a:xfrm>
            <a:off x="8603324" y="3119531"/>
            <a:ext cx="457200" cy="369332"/>
          </a:xfrm>
          <a:prstGeom prst="rect">
            <a:avLst/>
          </a:prstGeom>
          <a:noFill/>
        </p:spPr>
        <p:txBody>
          <a:bodyPr wrap="square" rtlCol="0">
            <a:spAutoFit/>
          </a:bodyPr>
          <a:lstStyle/>
          <a:p>
            <a:r>
              <a:rPr lang="en-US" dirty="0"/>
              <a:t>O</a:t>
            </a:r>
            <a:endParaRPr lang="vi-VN" dirty="0"/>
          </a:p>
        </p:txBody>
      </p:sp>
      <p:sp>
        <p:nvSpPr>
          <p:cNvPr id="17" name="TextBox 16">
            <a:extLst>
              <a:ext uri="{FF2B5EF4-FFF2-40B4-BE49-F238E27FC236}">
                <a16:creationId xmlns:a16="http://schemas.microsoft.com/office/drawing/2014/main" id="{8CCA4C09-8EEC-4B25-97C9-EB00DD763195}"/>
              </a:ext>
            </a:extLst>
          </p:cNvPr>
          <p:cNvSpPr txBox="1"/>
          <p:nvPr/>
        </p:nvSpPr>
        <p:spPr>
          <a:xfrm>
            <a:off x="10443354" y="3113946"/>
            <a:ext cx="457200" cy="369332"/>
          </a:xfrm>
          <a:prstGeom prst="rect">
            <a:avLst/>
          </a:prstGeom>
          <a:noFill/>
        </p:spPr>
        <p:txBody>
          <a:bodyPr wrap="square" rtlCol="0">
            <a:spAutoFit/>
          </a:bodyPr>
          <a:lstStyle/>
          <a:p>
            <a:r>
              <a:rPr lang="en-US" dirty="0"/>
              <a:t>1</a:t>
            </a:r>
            <a:endParaRPr lang="vi-VN" dirty="0"/>
          </a:p>
        </p:txBody>
      </p:sp>
      <p:sp>
        <p:nvSpPr>
          <p:cNvPr id="18" name="TextBox 17">
            <a:extLst>
              <a:ext uri="{FF2B5EF4-FFF2-40B4-BE49-F238E27FC236}">
                <a16:creationId xmlns:a16="http://schemas.microsoft.com/office/drawing/2014/main" id="{C193BB82-080E-45D2-89C1-2AAE9BF4ADD8}"/>
              </a:ext>
            </a:extLst>
          </p:cNvPr>
          <p:cNvSpPr txBox="1"/>
          <p:nvPr/>
        </p:nvSpPr>
        <p:spPr>
          <a:xfrm>
            <a:off x="6685098" y="3123067"/>
            <a:ext cx="457200" cy="369332"/>
          </a:xfrm>
          <a:prstGeom prst="rect">
            <a:avLst/>
          </a:prstGeom>
          <a:noFill/>
        </p:spPr>
        <p:txBody>
          <a:bodyPr wrap="square" rtlCol="0">
            <a:spAutoFit/>
          </a:bodyPr>
          <a:lstStyle/>
          <a:p>
            <a:r>
              <a:rPr lang="en-US" dirty="0"/>
              <a:t>-1</a:t>
            </a:r>
            <a:endParaRPr lang="vi-VN" dirty="0"/>
          </a:p>
        </p:txBody>
      </p:sp>
      <p:sp>
        <p:nvSpPr>
          <p:cNvPr id="37" name="Line 10">
            <a:extLst>
              <a:ext uri="{FF2B5EF4-FFF2-40B4-BE49-F238E27FC236}">
                <a16:creationId xmlns:a16="http://schemas.microsoft.com/office/drawing/2014/main" id="{A9678633-FD8E-474B-983D-CA5722456E93}"/>
              </a:ext>
            </a:extLst>
          </p:cNvPr>
          <p:cNvSpPr>
            <a:spLocks noChangeShapeType="1"/>
          </p:cNvSpPr>
          <p:nvPr/>
        </p:nvSpPr>
        <p:spPr bwMode="auto">
          <a:xfrm>
            <a:off x="10148015" y="288019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10">
            <a:extLst>
              <a:ext uri="{FF2B5EF4-FFF2-40B4-BE49-F238E27FC236}">
                <a16:creationId xmlns:a16="http://schemas.microsoft.com/office/drawing/2014/main" id="{21B6C108-8940-46B2-94AD-DEDE7CC5F896}"/>
              </a:ext>
            </a:extLst>
          </p:cNvPr>
          <p:cNvSpPr>
            <a:spLocks noChangeShapeType="1"/>
          </p:cNvSpPr>
          <p:nvPr/>
        </p:nvSpPr>
        <p:spPr bwMode="auto">
          <a:xfrm>
            <a:off x="11037015" y="2854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Line 10">
            <a:extLst>
              <a:ext uri="{FF2B5EF4-FFF2-40B4-BE49-F238E27FC236}">
                <a16:creationId xmlns:a16="http://schemas.microsoft.com/office/drawing/2014/main" id="{53E8B771-82AC-4F6F-9459-FDA4E7ED057D}"/>
              </a:ext>
            </a:extLst>
          </p:cNvPr>
          <p:cNvSpPr>
            <a:spLocks noChangeShapeType="1"/>
          </p:cNvSpPr>
          <p:nvPr/>
        </p:nvSpPr>
        <p:spPr bwMode="auto">
          <a:xfrm>
            <a:off x="8303340" y="288064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6" name="Line 10">
            <a:extLst>
              <a:ext uri="{FF2B5EF4-FFF2-40B4-BE49-F238E27FC236}">
                <a16:creationId xmlns:a16="http://schemas.microsoft.com/office/drawing/2014/main" id="{D4E33E89-36D1-4B2E-BD17-08C7ED515D12}"/>
              </a:ext>
            </a:extLst>
          </p:cNvPr>
          <p:cNvSpPr>
            <a:spLocks noChangeShapeType="1"/>
          </p:cNvSpPr>
          <p:nvPr/>
        </p:nvSpPr>
        <p:spPr bwMode="auto">
          <a:xfrm>
            <a:off x="7357190" y="28798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8" name="Line 10">
            <a:extLst>
              <a:ext uri="{FF2B5EF4-FFF2-40B4-BE49-F238E27FC236}">
                <a16:creationId xmlns:a16="http://schemas.microsoft.com/office/drawing/2014/main" id="{CFC0588D-0657-4E14-AD56-1E1C9A5A5AAA}"/>
              </a:ext>
            </a:extLst>
          </p:cNvPr>
          <p:cNvSpPr>
            <a:spLocks noChangeShapeType="1"/>
          </p:cNvSpPr>
          <p:nvPr/>
        </p:nvSpPr>
        <p:spPr bwMode="auto">
          <a:xfrm>
            <a:off x="6474540" y="28925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Oval 108">
            <a:extLst>
              <a:ext uri="{FF2B5EF4-FFF2-40B4-BE49-F238E27FC236}">
                <a16:creationId xmlns:a16="http://schemas.microsoft.com/office/drawing/2014/main" id="{BC577D2D-8BDA-4AF3-9555-EF64BF96A0D4}"/>
              </a:ext>
            </a:extLst>
          </p:cNvPr>
          <p:cNvSpPr/>
          <p:nvPr/>
        </p:nvSpPr>
        <p:spPr>
          <a:xfrm>
            <a:off x="10991231" y="291389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0" name="Text Box 29">
                <a:extLst>
                  <a:ext uri="{FF2B5EF4-FFF2-40B4-BE49-F238E27FC236}">
                    <a16:creationId xmlns:a16="http://schemas.microsoft.com/office/drawing/2014/main" id="{86119F45-8567-4BF6-871C-19D2FEFF661E}"/>
                  </a:ext>
                </a:extLst>
              </p:cNvPr>
              <p:cNvSpPr txBox="1">
                <a:spLocks noChangeArrowheads="1"/>
              </p:cNvSpPr>
              <p:nvPr/>
            </p:nvSpPr>
            <p:spPr bwMode="auto">
              <a:xfrm>
                <a:off x="10837729" y="2728199"/>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0" name="Text Box 29">
                <a:extLst>
                  <a:ext uri="{FF2B5EF4-FFF2-40B4-BE49-F238E27FC236}">
                    <a16:creationId xmlns:a16="http://schemas.microsoft.com/office/drawing/2014/main" id="{86119F45-8567-4BF6-871C-19D2FEFF661E}"/>
                  </a:ext>
                </a:extLst>
              </p:cNvPr>
              <p:cNvSpPr txBox="1">
                <a:spLocks noRot="1" noChangeAspect="1" noMove="1" noResize="1" noEditPoints="1" noAdjustHandles="1" noChangeArrowheads="1" noChangeShapeType="1" noTextEdit="1"/>
              </p:cNvSpPr>
              <p:nvPr/>
            </p:nvSpPr>
            <p:spPr bwMode="auto">
              <a:xfrm>
                <a:off x="10837729" y="2728199"/>
                <a:ext cx="449497" cy="1140825"/>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12" name="Oval 111">
            <a:extLst>
              <a:ext uri="{FF2B5EF4-FFF2-40B4-BE49-F238E27FC236}">
                <a16:creationId xmlns:a16="http://schemas.microsoft.com/office/drawing/2014/main" id="{82F1D3A2-DB43-46B3-8A2C-5BF6B124323E}"/>
              </a:ext>
            </a:extLst>
          </p:cNvPr>
          <p:cNvSpPr/>
          <p:nvPr/>
        </p:nvSpPr>
        <p:spPr>
          <a:xfrm>
            <a:off x="6431866" y="293335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3" name="Text Box 29">
                <a:extLst>
                  <a:ext uri="{FF2B5EF4-FFF2-40B4-BE49-F238E27FC236}">
                    <a16:creationId xmlns:a16="http://schemas.microsoft.com/office/drawing/2014/main" id="{5EAEE310-94D5-4C75-845D-3AC4BB715259}"/>
                  </a:ext>
                </a:extLst>
              </p:cNvPr>
              <p:cNvSpPr txBox="1">
                <a:spLocks noChangeArrowheads="1"/>
              </p:cNvSpPr>
              <p:nvPr/>
            </p:nvSpPr>
            <p:spPr bwMode="auto">
              <a:xfrm>
                <a:off x="6158173" y="2815362"/>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3" name="Text Box 29">
                <a:extLst>
                  <a:ext uri="{FF2B5EF4-FFF2-40B4-BE49-F238E27FC236}">
                    <a16:creationId xmlns:a16="http://schemas.microsoft.com/office/drawing/2014/main" xmlns:a14="http://schemas.microsoft.com/office/drawing/2010/main" xmlns="" id="{5EAEE310-94D5-4C75-845D-3AC4BB715259}"/>
                  </a:ext>
                </a:extLst>
              </p:cNvPr>
              <p:cNvSpPr txBox="1">
                <a:spLocks noRot="1" noChangeAspect="1" noMove="1" noResize="1" noEditPoints="1" noAdjustHandles="1" noChangeArrowheads="1" noChangeShapeType="1" noTextEdit="1"/>
              </p:cNvSpPr>
              <p:nvPr/>
            </p:nvSpPr>
            <p:spPr bwMode="auto">
              <a:xfrm>
                <a:off x="6158173" y="2815362"/>
                <a:ext cx="449497" cy="1140825"/>
              </a:xfrm>
              <a:prstGeom prst="rect">
                <a:avLst/>
              </a:prstGeom>
              <a:blipFill rotWithShape="0">
                <a:blip r:embed="rId5"/>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hought Bubble: Cloud 113">
                <a:extLst>
                  <a:ext uri="{FF2B5EF4-FFF2-40B4-BE49-F238E27FC236}">
                    <a16:creationId xmlns:a16="http://schemas.microsoft.com/office/drawing/2014/main" id="{300814B5-2228-4DCC-BD65-19BF35B8B279}"/>
                  </a:ext>
                </a:extLst>
              </p:cNvPr>
              <p:cNvSpPr/>
              <p:nvPr/>
            </p:nvSpPr>
            <p:spPr>
              <a:xfrm>
                <a:off x="6523306" y="4352362"/>
                <a:ext cx="4847771" cy="1640114"/>
              </a:xfrm>
              <a:prstGeom prst="cloudCallout">
                <a:avLst>
                  <a:gd name="adj1" fmla="val -30114"/>
                  <a:gd name="adj2" fmla="val -8174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 </a:t>
                </a:r>
                <a:r>
                  <a:rPr lang="en-US" dirty="0" err="1"/>
                  <a:t>có</a:t>
                </a:r>
                <a:r>
                  <a:rPr lang="en-US" dirty="0"/>
                  <a:t> </a:t>
                </a:r>
                <a:r>
                  <a:rPr lang="en-US" dirty="0" err="1"/>
                  <a:t>nhận</a:t>
                </a:r>
                <a:r>
                  <a:rPr lang="en-US" dirty="0"/>
                  <a:t> </a:t>
                </a:r>
                <a:r>
                  <a:rPr lang="en-US" dirty="0" err="1"/>
                  <a:t>xét</a:t>
                </a:r>
                <a:r>
                  <a:rPr lang="en-US" dirty="0"/>
                  <a:t> </a:t>
                </a:r>
                <a:r>
                  <a:rPr lang="en-US" dirty="0" err="1"/>
                  <a:t>gì</a:t>
                </a:r>
                <a:r>
                  <a:rPr lang="en-US" dirty="0"/>
                  <a:t> </a:t>
                </a:r>
                <a:r>
                  <a:rPr lang="en-US" dirty="0" err="1"/>
                  <a:t>về</a:t>
                </a:r>
                <a:r>
                  <a:rPr lang="en-US" dirty="0"/>
                  <a:t> </a:t>
                </a:r>
                <a:r>
                  <a:rPr lang="en-US" dirty="0" err="1"/>
                  <a:t>vị</a:t>
                </a:r>
                <a:r>
                  <a:rPr lang="en-US" dirty="0"/>
                  <a:t> </a:t>
                </a:r>
                <a:r>
                  <a:rPr lang="en-US" dirty="0" err="1"/>
                  <a:t>trí</a:t>
                </a:r>
                <a:r>
                  <a:rPr lang="en-US" dirty="0"/>
                  <a:t> </a:t>
                </a:r>
                <a:r>
                  <a:rPr lang="en-US" dirty="0" err="1"/>
                  <a:t>điểm</a:t>
                </a:r>
                <a:r>
                  <a:rPr lang="en-US"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4</m:t>
                        </m:r>
                      </m:den>
                    </m:f>
                  </m:oMath>
                </a14:m>
                <a:r>
                  <a:rPr lang="en-US" sz="2400" dirty="0"/>
                  <a:t> </a:t>
                </a:r>
                <a:r>
                  <a:rPr lang="en-US" dirty="0"/>
                  <a:t>và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m:t>
                        </m:r>
                        <m:r>
                          <a:rPr lang="en-US" sz="2400" i="1">
                            <a:latin typeface="Cambria Math" panose="02040503050406030204" pitchFamily="18" charset="0"/>
                          </a:rPr>
                          <m:t>5</m:t>
                        </m:r>
                      </m:num>
                      <m:den>
                        <m:r>
                          <a:rPr lang="en-US" sz="2400" i="1">
                            <a:latin typeface="Cambria Math" panose="02040503050406030204" pitchFamily="18" charset="0"/>
                          </a:rPr>
                          <m:t>4</m:t>
                        </m:r>
                      </m:den>
                    </m:f>
                  </m:oMath>
                </a14:m>
                <a:r>
                  <a:rPr lang="en-US" sz="2400" dirty="0"/>
                  <a:t> ?</a:t>
                </a:r>
                <a:endParaRPr lang="vi-VN" dirty="0"/>
              </a:p>
            </p:txBody>
          </p:sp>
        </mc:Choice>
        <mc:Fallback xmlns="">
          <p:sp>
            <p:nvSpPr>
              <p:cNvPr id="114" name="Thought Bubble: Cloud 113">
                <a:extLst>
                  <a:ext uri="{FF2B5EF4-FFF2-40B4-BE49-F238E27FC236}">
                    <a16:creationId xmlns:a16="http://schemas.microsoft.com/office/drawing/2014/main" id="{300814B5-2228-4DCC-BD65-19BF35B8B279}"/>
                  </a:ext>
                </a:extLst>
              </p:cNvPr>
              <p:cNvSpPr>
                <a:spLocks noRot="1" noChangeAspect="1" noMove="1" noResize="1" noEditPoints="1" noAdjustHandles="1" noChangeArrowheads="1" noChangeShapeType="1" noTextEdit="1"/>
              </p:cNvSpPr>
              <p:nvPr/>
            </p:nvSpPr>
            <p:spPr>
              <a:xfrm>
                <a:off x="6523306" y="4352362"/>
                <a:ext cx="4847771" cy="1640114"/>
              </a:xfrm>
              <a:prstGeom prst="cloudCallout">
                <a:avLst>
                  <a:gd name="adj1" fmla="val -30114"/>
                  <a:gd name="adj2" fmla="val -81748"/>
                </a:avLst>
              </a:prstGeom>
              <a:blipFill>
                <a:blip r:embed="rId6"/>
                <a:stretch>
                  <a:fillRect/>
                </a:stretch>
              </a:blipFill>
            </p:spPr>
            <p:txBody>
              <a:bodyPr/>
              <a:lstStyle/>
              <a:p>
                <a:r>
                  <a:rPr lang="vi-VN">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up)">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nodeType="clickEffect">
                                  <p:stCondLst>
                                    <p:cond delay="0"/>
                                  </p:stCondLst>
                                  <p:childTnLst>
                                    <p:animMotion origin="layout" path="M -1.25E-6 3.33333E-6 L 0.0375 0.00139 " pathEditMode="relative" rAng="0" ptsTypes="AA">
                                      <p:cBhvr>
                                        <p:cTn id="69" dur="2000" fill="hold"/>
                                        <p:tgtEl>
                                          <p:spTgt spid="15"/>
                                        </p:tgtEl>
                                        <p:attrNameLst>
                                          <p:attrName>ppt_x</p:attrName>
                                          <p:attrName>ppt_y</p:attrName>
                                        </p:attrNameLst>
                                      </p:cBhvr>
                                      <p:rCtr x="1875" y="69"/>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1.25E-6 3.33333E-6 L 0.07735 0.00139 " pathEditMode="relative" rAng="0" ptsTypes="AA">
                                      <p:cBhvr>
                                        <p:cTn id="73" dur="2000" fill="hold"/>
                                        <p:tgtEl>
                                          <p:spTgt spid="15"/>
                                        </p:tgtEl>
                                        <p:attrNameLst>
                                          <p:attrName>ppt_x</p:attrName>
                                          <p:attrName>ppt_y</p:attrName>
                                        </p:attrNameLst>
                                      </p:cBhvr>
                                      <p:rCtr x="3867" y="69"/>
                                    </p:animMotion>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up)">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63" presetClass="path" presetSubtype="0" accel="50000" decel="50000" fill="hold" nodeType="clickEffect">
                                  <p:stCondLst>
                                    <p:cond delay="0"/>
                                  </p:stCondLst>
                                  <p:childTnLst>
                                    <p:animMotion origin="layout" path="M -1.25E-6 3.33333E-6 L 0.11172 0.00139 " pathEditMode="relative" rAng="0" ptsTypes="AA">
                                      <p:cBhvr>
                                        <p:cTn id="82" dur="2000" fill="hold"/>
                                        <p:tgtEl>
                                          <p:spTgt spid="15"/>
                                        </p:tgtEl>
                                        <p:attrNameLst>
                                          <p:attrName>ppt_x</p:attrName>
                                          <p:attrName>ppt_y</p:attrName>
                                        </p:attrNameLst>
                                      </p:cBhvr>
                                      <p:rCtr x="5586" y="69"/>
                                    </p:animMotion>
                                  </p:childTnLst>
                                </p:cTn>
                              </p:par>
                            </p:childTnLst>
                          </p:cTn>
                        </p:par>
                      </p:childTnLst>
                    </p:cTn>
                  </p:par>
                  <p:par>
                    <p:cTn id="83" fill="hold">
                      <p:stCondLst>
                        <p:cond delay="indefinite"/>
                      </p:stCondLst>
                      <p:childTnLst>
                        <p:par>
                          <p:cTn id="84" fill="hold">
                            <p:stCondLst>
                              <p:cond delay="0"/>
                            </p:stCondLst>
                            <p:childTnLst>
                              <p:par>
                                <p:cTn id="85" presetID="63" presetClass="path" presetSubtype="0" accel="50000" decel="50000" fill="hold" nodeType="clickEffect">
                                  <p:stCondLst>
                                    <p:cond delay="0"/>
                                  </p:stCondLst>
                                  <p:childTnLst>
                                    <p:animMotion origin="layout" path="M -1.25E-6 3.33333E-6 L 0.15078 0.00139 " pathEditMode="relative" rAng="0" ptsTypes="AA">
                                      <p:cBhvr>
                                        <p:cTn id="86" dur="2000" fill="hold"/>
                                        <p:tgtEl>
                                          <p:spTgt spid="15"/>
                                        </p:tgtEl>
                                        <p:attrNameLst>
                                          <p:attrName>ppt_x</p:attrName>
                                          <p:attrName>ppt_y</p:attrName>
                                        </p:attrNameLst>
                                      </p:cBhvr>
                                      <p:rCtr x="7539" y="69"/>
                                    </p:animMotion>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wipe(up)">
                                      <p:cBhvr>
                                        <p:cTn id="91" dur="500"/>
                                        <p:tgtEl>
                                          <p:spTgt spid="68"/>
                                        </p:tgtEl>
                                      </p:cBhvr>
                                    </p:animEffect>
                                  </p:childTnLst>
                                </p:cTn>
                              </p:par>
                            </p:childTnLst>
                          </p:cTn>
                        </p:par>
                        <p:par>
                          <p:cTn id="92" fill="hold">
                            <p:stCondLst>
                              <p:cond delay="500"/>
                            </p:stCondLst>
                            <p:childTnLst>
                              <p:par>
                                <p:cTn id="93" presetID="14" presetClass="entr" presetSubtype="10" fill="hold" grpId="0" nodeType="afterEffect">
                                  <p:stCondLst>
                                    <p:cond delay="0"/>
                                  </p:stCondLst>
                                  <p:childTnLst>
                                    <p:set>
                                      <p:cBhvr>
                                        <p:cTn id="94" dur="1" fill="hold">
                                          <p:stCondLst>
                                            <p:cond delay="0"/>
                                          </p:stCondLst>
                                        </p:cTn>
                                        <p:tgtEl>
                                          <p:spTgt spid="109"/>
                                        </p:tgtEl>
                                        <p:attrNameLst>
                                          <p:attrName>style.visibility</p:attrName>
                                        </p:attrNameLst>
                                      </p:cBhvr>
                                      <p:to>
                                        <p:strVal val="visible"/>
                                      </p:to>
                                    </p:set>
                                    <p:animEffect transition="in" filter="randombar(horizontal)">
                                      <p:cBhvr>
                                        <p:cTn id="95" dur="500"/>
                                        <p:tgtEl>
                                          <p:spTgt spid="109"/>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110"/>
                                        </p:tgtEl>
                                        <p:attrNameLst>
                                          <p:attrName>style.visibility</p:attrName>
                                        </p:attrNameLst>
                                      </p:cBhvr>
                                      <p:to>
                                        <p:strVal val="visible"/>
                                      </p:to>
                                    </p:set>
                                    <p:animEffect transition="in" filter="wipe(left)">
                                      <p:cBhvr>
                                        <p:cTn id="99" dur="500"/>
                                        <p:tgtEl>
                                          <p:spTgt spid="110"/>
                                        </p:tgtEl>
                                      </p:cBhvr>
                                    </p:animEffect>
                                  </p:childTnLst>
                                </p:cTn>
                              </p:par>
                            </p:childTnLst>
                          </p:cTn>
                        </p:par>
                      </p:childTnLst>
                    </p:cTn>
                  </p:par>
                  <p:par>
                    <p:cTn id="100" fill="hold">
                      <p:stCondLst>
                        <p:cond delay="indefinite"/>
                      </p:stCondLst>
                      <p:childTnLst>
                        <p:par>
                          <p:cTn id="101" fill="hold">
                            <p:stCondLst>
                              <p:cond delay="0"/>
                            </p:stCondLst>
                            <p:childTnLst>
                              <p:par>
                                <p:cTn id="102" presetID="35" presetClass="path" presetSubtype="0" accel="50000" decel="50000" fill="hold" nodeType="clickEffect">
                                  <p:stCondLst>
                                    <p:cond delay="0"/>
                                  </p:stCondLst>
                                  <p:childTnLst>
                                    <p:animMotion origin="layout" path="M -1.25E-6 3.33333E-6 L -0.03932 3.33333E-6 " pathEditMode="relative" rAng="0" ptsTypes="AA">
                                      <p:cBhvr>
                                        <p:cTn id="103" dur="2000" fill="hold"/>
                                        <p:tgtEl>
                                          <p:spTgt spid="15"/>
                                        </p:tgtEl>
                                        <p:attrNameLst>
                                          <p:attrName>ppt_x</p:attrName>
                                          <p:attrName>ppt_y</p:attrName>
                                        </p:attrNameLst>
                                      </p:cBhvr>
                                      <p:rCtr x="-1966" y="0"/>
                                    </p:animMotion>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up)">
                                      <p:cBhvr>
                                        <p:cTn id="108" dur="500"/>
                                        <p:tgtEl>
                                          <p:spTgt spid="79"/>
                                        </p:tgtEl>
                                      </p:cBhvr>
                                    </p:animEffect>
                                  </p:childTnLst>
                                </p:cTn>
                              </p:par>
                            </p:childTnLst>
                          </p:cTn>
                        </p:par>
                      </p:childTnLst>
                    </p:cTn>
                  </p:par>
                  <p:par>
                    <p:cTn id="109" fill="hold">
                      <p:stCondLst>
                        <p:cond delay="indefinite"/>
                      </p:stCondLst>
                      <p:childTnLst>
                        <p:par>
                          <p:cTn id="110" fill="hold">
                            <p:stCondLst>
                              <p:cond delay="0"/>
                            </p:stCondLst>
                            <p:childTnLst>
                              <p:par>
                                <p:cTn id="111" presetID="35" presetClass="path" presetSubtype="0" accel="50000" decel="50000" fill="hold" nodeType="clickEffect">
                                  <p:stCondLst>
                                    <p:cond delay="0"/>
                                  </p:stCondLst>
                                  <p:childTnLst>
                                    <p:animMotion origin="layout" path="M -1.25E-6 3.33333E-6 L -0.0763 3.33333E-6 " pathEditMode="relative" rAng="0" ptsTypes="AA">
                                      <p:cBhvr>
                                        <p:cTn id="112" dur="2000" fill="hold"/>
                                        <p:tgtEl>
                                          <p:spTgt spid="15"/>
                                        </p:tgtEl>
                                        <p:attrNameLst>
                                          <p:attrName>ppt_x</p:attrName>
                                          <p:attrName>ppt_y</p:attrName>
                                        </p:attrNameLst>
                                      </p:cBhvr>
                                      <p:rCtr x="-3815" y="0"/>
                                    </p:animMotion>
                                  </p:childTnLst>
                                </p:cTn>
                              </p:par>
                            </p:childTnLst>
                          </p:cTn>
                        </p:par>
                      </p:childTnLst>
                    </p:cTn>
                  </p:par>
                  <p:par>
                    <p:cTn id="113" fill="hold">
                      <p:stCondLst>
                        <p:cond delay="indefinite"/>
                      </p:stCondLst>
                      <p:childTnLst>
                        <p:par>
                          <p:cTn id="114" fill="hold">
                            <p:stCondLst>
                              <p:cond delay="0"/>
                            </p:stCondLst>
                            <p:childTnLst>
                              <p:par>
                                <p:cTn id="115" presetID="35" presetClass="path" presetSubtype="0" accel="50000" decel="50000" fill="hold" nodeType="clickEffect">
                                  <p:stCondLst>
                                    <p:cond delay="0"/>
                                  </p:stCondLst>
                                  <p:childTnLst>
                                    <p:animMotion origin="layout" path="M -1.25E-6 3.33333E-6 L -0.1164 0.00139 " pathEditMode="relative" rAng="0" ptsTypes="AA">
                                      <p:cBhvr>
                                        <p:cTn id="116" dur="2000" fill="hold"/>
                                        <p:tgtEl>
                                          <p:spTgt spid="15"/>
                                        </p:tgtEl>
                                        <p:attrNameLst>
                                          <p:attrName>ppt_x</p:attrName>
                                          <p:attrName>ppt_y</p:attrName>
                                        </p:attrNameLst>
                                      </p:cBhvr>
                                      <p:rCtr x="-5820" y="69"/>
                                    </p:animMotion>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up)">
                                      <p:cBhvr>
                                        <p:cTn id="121" dur="500"/>
                                        <p:tgtEl>
                                          <p:spTgt spid="96"/>
                                        </p:tgtEl>
                                      </p:cBhvr>
                                    </p:animEffect>
                                  </p:childTnLst>
                                </p:cTn>
                              </p:par>
                            </p:childTnLst>
                          </p:cTn>
                        </p:par>
                      </p:childTnLst>
                    </p:cTn>
                  </p:par>
                  <p:par>
                    <p:cTn id="122" fill="hold">
                      <p:stCondLst>
                        <p:cond delay="indefinite"/>
                      </p:stCondLst>
                      <p:childTnLst>
                        <p:par>
                          <p:cTn id="123" fill="hold">
                            <p:stCondLst>
                              <p:cond delay="0"/>
                            </p:stCondLst>
                            <p:childTnLst>
                              <p:par>
                                <p:cTn id="124" presetID="35" presetClass="path" presetSubtype="0" accel="50000" decel="50000" fill="hold" nodeType="clickEffect">
                                  <p:stCondLst>
                                    <p:cond delay="0"/>
                                  </p:stCondLst>
                                  <p:childTnLst>
                                    <p:animMotion origin="layout" path="M -1.25E-6 3.33333E-6 L -0.15247 0.00092 " pathEditMode="relative" rAng="0" ptsTypes="AA">
                                      <p:cBhvr>
                                        <p:cTn id="125" dur="2000" fill="hold"/>
                                        <p:tgtEl>
                                          <p:spTgt spid="15"/>
                                        </p:tgtEl>
                                        <p:attrNameLst>
                                          <p:attrName>ppt_x</p:attrName>
                                          <p:attrName>ppt_y</p:attrName>
                                        </p:attrNameLst>
                                      </p:cBhvr>
                                      <p:rCtr x="-7630" y="46"/>
                                    </p:animMotion>
                                  </p:childTnLst>
                                </p:cTn>
                              </p:par>
                            </p:childTnLst>
                          </p:cTn>
                        </p:par>
                      </p:childTnLst>
                    </p:cTn>
                  </p:par>
                  <p:par>
                    <p:cTn id="126" fill="hold">
                      <p:stCondLst>
                        <p:cond delay="indefinite"/>
                      </p:stCondLst>
                      <p:childTnLst>
                        <p:par>
                          <p:cTn id="127" fill="hold">
                            <p:stCondLst>
                              <p:cond delay="0"/>
                            </p:stCondLst>
                            <p:childTnLst>
                              <p:par>
                                <p:cTn id="128" presetID="35" presetClass="path" presetSubtype="0" accel="50000" decel="50000" fill="hold" nodeType="clickEffect">
                                  <p:stCondLst>
                                    <p:cond delay="0"/>
                                  </p:stCondLst>
                                  <p:childTnLst>
                                    <p:animMotion origin="layout" path="M -1.25E-6 3.33333E-6 L -0.18997 -0.00093 " pathEditMode="relative" rAng="0" ptsTypes="AA">
                                      <p:cBhvr>
                                        <p:cTn id="129" dur="2000" fill="hold"/>
                                        <p:tgtEl>
                                          <p:spTgt spid="15"/>
                                        </p:tgtEl>
                                        <p:attrNameLst>
                                          <p:attrName>ppt_x</p:attrName>
                                          <p:attrName>ppt_y</p:attrName>
                                        </p:attrNameLst>
                                      </p:cBhvr>
                                      <p:rCtr x="-9505" y="-46"/>
                                    </p:animMotion>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grpId="0" nodeType="clickEffect">
                                  <p:stCondLst>
                                    <p:cond delay="0"/>
                                  </p:stCondLst>
                                  <p:childTnLst>
                                    <p:set>
                                      <p:cBhvr>
                                        <p:cTn id="133" dur="1" fill="hold">
                                          <p:stCondLst>
                                            <p:cond delay="0"/>
                                          </p:stCondLst>
                                        </p:cTn>
                                        <p:tgtEl>
                                          <p:spTgt spid="108"/>
                                        </p:tgtEl>
                                        <p:attrNameLst>
                                          <p:attrName>style.visibility</p:attrName>
                                        </p:attrNameLst>
                                      </p:cBhvr>
                                      <p:to>
                                        <p:strVal val="visible"/>
                                      </p:to>
                                    </p:set>
                                    <p:animEffect transition="in" filter="wipe(up)">
                                      <p:cBhvr>
                                        <p:cTn id="134" dur="500"/>
                                        <p:tgtEl>
                                          <p:spTgt spid="108"/>
                                        </p:tgtEl>
                                      </p:cBhvr>
                                    </p:animEffect>
                                  </p:childTnLst>
                                </p:cTn>
                              </p:par>
                            </p:childTnLst>
                          </p:cTn>
                        </p:par>
                        <p:par>
                          <p:cTn id="135" fill="hold">
                            <p:stCondLst>
                              <p:cond delay="500"/>
                            </p:stCondLst>
                            <p:childTnLst>
                              <p:par>
                                <p:cTn id="136" presetID="14" presetClass="entr" presetSubtype="10" fill="hold" grpId="0" nodeType="afterEffect">
                                  <p:stCondLst>
                                    <p:cond delay="0"/>
                                  </p:stCondLst>
                                  <p:childTnLst>
                                    <p:set>
                                      <p:cBhvr>
                                        <p:cTn id="137" dur="1" fill="hold">
                                          <p:stCondLst>
                                            <p:cond delay="0"/>
                                          </p:stCondLst>
                                        </p:cTn>
                                        <p:tgtEl>
                                          <p:spTgt spid="112"/>
                                        </p:tgtEl>
                                        <p:attrNameLst>
                                          <p:attrName>style.visibility</p:attrName>
                                        </p:attrNameLst>
                                      </p:cBhvr>
                                      <p:to>
                                        <p:strVal val="visible"/>
                                      </p:to>
                                    </p:set>
                                    <p:animEffect transition="in" filter="randombar(horizontal)">
                                      <p:cBhvr>
                                        <p:cTn id="138" dur="500"/>
                                        <p:tgtEl>
                                          <p:spTgt spid="112"/>
                                        </p:tgtEl>
                                      </p:cBhvr>
                                    </p:animEffect>
                                  </p:childTnLst>
                                </p:cTn>
                              </p:par>
                            </p:childTnLst>
                          </p:cTn>
                        </p:par>
                        <p:par>
                          <p:cTn id="139" fill="hold">
                            <p:stCondLst>
                              <p:cond delay="1000"/>
                            </p:stCondLst>
                            <p:childTnLst>
                              <p:par>
                                <p:cTn id="140" presetID="22" presetClass="entr" presetSubtype="8" fill="hold" grpId="0" nodeType="afterEffect">
                                  <p:stCondLst>
                                    <p:cond delay="0"/>
                                  </p:stCondLst>
                                  <p:childTnLst>
                                    <p:set>
                                      <p:cBhvr>
                                        <p:cTn id="141" dur="1" fill="hold">
                                          <p:stCondLst>
                                            <p:cond delay="0"/>
                                          </p:stCondLst>
                                        </p:cTn>
                                        <p:tgtEl>
                                          <p:spTgt spid="113"/>
                                        </p:tgtEl>
                                        <p:attrNameLst>
                                          <p:attrName>style.visibility</p:attrName>
                                        </p:attrNameLst>
                                      </p:cBhvr>
                                      <p:to>
                                        <p:strVal val="visible"/>
                                      </p:to>
                                    </p:set>
                                    <p:animEffect transition="in" filter="wipe(left)">
                                      <p:cBhvr>
                                        <p:cTn id="142" dur="500"/>
                                        <p:tgtEl>
                                          <p:spTgt spid="113"/>
                                        </p:tgtEl>
                                      </p:cBhvr>
                                    </p:animEffect>
                                  </p:childTnLst>
                                </p:cTn>
                              </p:par>
                            </p:childTnLst>
                          </p:cTn>
                        </p:par>
                      </p:childTnLst>
                    </p:cTn>
                  </p:par>
                  <p:par>
                    <p:cTn id="143" fill="hold">
                      <p:stCondLst>
                        <p:cond delay="indefinite"/>
                      </p:stCondLst>
                      <p:childTnLst>
                        <p:par>
                          <p:cTn id="144" fill="hold">
                            <p:stCondLst>
                              <p:cond delay="0"/>
                            </p:stCondLst>
                            <p:childTnLst>
                              <p:par>
                                <p:cTn id="145" presetID="14" presetClass="entr" presetSubtype="10" fill="hold" grpId="0" nodeType="clickEffect">
                                  <p:stCondLst>
                                    <p:cond delay="0"/>
                                  </p:stCondLst>
                                  <p:childTnLst>
                                    <p:set>
                                      <p:cBhvr>
                                        <p:cTn id="146" dur="1" fill="hold">
                                          <p:stCondLst>
                                            <p:cond delay="0"/>
                                          </p:stCondLst>
                                        </p:cTn>
                                        <p:tgtEl>
                                          <p:spTgt spid="114"/>
                                        </p:tgtEl>
                                        <p:attrNameLst>
                                          <p:attrName>style.visibility</p:attrName>
                                        </p:attrNameLst>
                                      </p:cBhvr>
                                      <p:to>
                                        <p:strVal val="visible"/>
                                      </p:to>
                                    </p:set>
                                    <p:animEffect transition="in" filter="randombar(horizontal)">
                                      <p:cBhvr>
                                        <p:cTn id="14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P spid="13" grpId="0" animBg="1"/>
      <p:bldP spid="14" grpId="0" animBg="1"/>
      <p:bldP spid="16" grpId="0" animBg="1"/>
      <p:bldP spid="4" grpId="0"/>
      <p:bldP spid="17" grpId="0"/>
      <p:bldP spid="18" grpId="0"/>
      <p:bldP spid="37" grpId="0" animBg="1"/>
      <p:bldP spid="68" grpId="0" animBg="1"/>
      <p:bldP spid="79" grpId="0" animBg="1"/>
      <p:bldP spid="96" grpId="0" animBg="1"/>
      <p:bldP spid="108" grpId="0" animBg="1"/>
      <p:bldP spid="109" grpId="0" animBg="1"/>
      <p:bldP spid="110" grpId="0"/>
      <p:bldP spid="112" grpId="0" animBg="1"/>
      <p:bldP spid="113" grpId="0"/>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6" name="Rectangle 5"/>
          <p:cNvSpPr/>
          <p:nvPr/>
        </p:nvSpPr>
        <p:spPr>
          <a:xfrm>
            <a:off x="5383659" y="397267"/>
            <a:ext cx="1260296" cy="6000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0779" y="3814294"/>
            <a:ext cx="4757791" cy="4757791"/>
          </a:xfrm>
          <a:prstGeom prst="rect">
            <a:avLst/>
          </a:prstGeom>
        </p:spPr>
      </p:pic>
      <p:grpSp>
        <p:nvGrpSpPr>
          <p:cNvPr id="5" name="Google Shape;1056;p43">
            <a:extLst>
              <a:ext uri="{FF2B5EF4-FFF2-40B4-BE49-F238E27FC236}">
                <a16:creationId xmlns:a16="http://schemas.microsoft.com/office/drawing/2014/main" id="{7F0F54C4-DA40-416A-B8A5-A7EE55BAE8F2}"/>
              </a:ext>
            </a:extLst>
          </p:cNvPr>
          <p:cNvGrpSpPr/>
          <p:nvPr/>
        </p:nvGrpSpPr>
        <p:grpSpPr>
          <a:xfrm>
            <a:off x="420907" y="-92855"/>
            <a:ext cx="2572239" cy="1684150"/>
            <a:chOff x="1957662" y="1190991"/>
            <a:chExt cx="1232338" cy="954673"/>
          </a:xfrm>
        </p:grpSpPr>
        <p:sp>
          <p:nvSpPr>
            <p:cNvPr id="8" name="Google Shape;1057;p43">
              <a:extLst>
                <a:ext uri="{FF2B5EF4-FFF2-40B4-BE49-F238E27FC236}">
                  <a16:creationId xmlns:a16="http://schemas.microsoft.com/office/drawing/2014/main" id="{D6D73717-6DEC-4A96-8E89-8063E7EF34D4}"/>
                </a:ext>
              </a:extLst>
            </p:cNvPr>
            <p:cNvSpPr/>
            <p:nvPr/>
          </p:nvSpPr>
          <p:spPr>
            <a:xfrm>
              <a:off x="2024050" y="1377376"/>
              <a:ext cx="1083788" cy="687750"/>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9" name="Google Shape;1058;p43">
              <a:extLst>
                <a:ext uri="{FF2B5EF4-FFF2-40B4-BE49-F238E27FC236}">
                  <a16:creationId xmlns:a16="http://schemas.microsoft.com/office/drawing/2014/main" id="{2A65260E-5D78-484B-8D31-160A4B1B5996}"/>
                </a:ext>
              </a:extLst>
            </p:cNvPr>
            <p:cNvSpPr/>
            <p:nvPr/>
          </p:nvSpPr>
          <p:spPr>
            <a:xfrm>
              <a:off x="2005600" y="1358625"/>
              <a:ext cx="1054300" cy="603010"/>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rgbClr val="FFC000"/>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chemeClr val="bg1"/>
                  </a:solidFill>
                  <a:latin typeface="Arial"/>
                  <a:cs typeface="Arial"/>
                  <a:sym typeface="Arial"/>
                </a:rPr>
                <a:t>NHẬN XÉT</a:t>
              </a:r>
              <a:endParaRPr sz="2800" b="1" kern="0" dirty="0">
                <a:solidFill>
                  <a:schemeClr val="bg1"/>
                </a:solidFill>
                <a:latin typeface="Arial"/>
                <a:cs typeface="Arial"/>
                <a:sym typeface="Arial"/>
              </a:endParaRPr>
            </a:p>
          </p:txBody>
        </p:sp>
        <p:sp>
          <p:nvSpPr>
            <p:cNvPr id="10" name="Google Shape;1059;p43">
              <a:extLst>
                <a:ext uri="{FF2B5EF4-FFF2-40B4-BE49-F238E27FC236}">
                  <a16:creationId xmlns:a16="http://schemas.microsoft.com/office/drawing/2014/main" id="{71F6928B-8C9F-4430-97D3-F576FA6530F4}"/>
                </a:ext>
              </a:extLst>
            </p:cNvPr>
            <p:cNvSpPr/>
            <p:nvPr/>
          </p:nvSpPr>
          <p:spPr>
            <a:xfrm>
              <a:off x="3059900" y="2007814"/>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11" name="Google Shape;1060;p43">
              <a:extLst>
                <a:ext uri="{FF2B5EF4-FFF2-40B4-BE49-F238E27FC236}">
                  <a16:creationId xmlns:a16="http://schemas.microsoft.com/office/drawing/2014/main" id="{EF620B29-0E1A-4761-9F05-A2C763CE44B7}"/>
                </a:ext>
              </a:extLst>
            </p:cNvPr>
            <p:cNvSpPr/>
            <p:nvPr/>
          </p:nvSpPr>
          <p:spPr>
            <a:xfrm>
              <a:off x="1957662" y="1190991"/>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grpSp>
      <p:sp>
        <p:nvSpPr>
          <p:cNvPr id="3" name="Rectangle 2">
            <a:extLst>
              <a:ext uri="{FF2B5EF4-FFF2-40B4-BE49-F238E27FC236}">
                <a16:creationId xmlns:a16="http://schemas.microsoft.com/office/drawing/2014/main" id="{FA2805D0-E4FC-4076-8A65-CBFF31D12F27}"/>
              </a:ext>
            </a:extLst>
          </p:cNvPr>
          <p:cNvSpPr/>
          <p:nvPr/>
        </p:nvSpPr>
        <p:spPr>
          <a:xfrm>
            <a:off x="1011923" y="1633370"/>
            <a:ext cx="8743471" cy="1596014"/>
          </a:xfrm>
          <a:prstGeom prst="rect">
            <a:avLst/>
          </a:prstGeom>
        </p:spPr>
        <p:txBody>
          <a:bodyPr wrap="square">
            <a:spAutoFit/>
          </a:bodyPr>
          <a:lstStyle/>
          <a:p>
            <a:pPr algn="just">
              <a:lnSpc>
                <a:spcPct val="120000"/>
              </a:lnSpc>
              <a:spcAft>
                <a:spcPts val="600"/>
              </a:spcAft>
            </a:pPr>
            <a:r>
              <a:rPr lang="nl-NL" sz="2800" dirty="0">
                <a:ea typeface="Calibri" panose="020F0502020204030204" pitchFamily="34" charset="0"/>
                <a:cs typeface="Times New Roman" panose="02020603050405020304" pitchFamily="18" charset="0"/>
              </a:rPr>
              <a:t>Trên trục số, hai điểm biểu diễn của hai só hữu tỉ đối nhau a và -a nằm về hai phía khác nhau so với điểm O và có cùng khoảng cách đến O.</a:t>
            </a:r>
            <a:endParaRPr lang="en-US" sz="2800" dirty="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D8B427A5-C1EC-4314-BB9F-7CAE43214E0D}"/>
              </a:ext>
            </a:extLst>
          </p:cNvPr>
          <p:cNvPicPr/>
          <p:nvPr/>
        </p:nvPicPr>
        <p:blipFill>
          <a:blip r:embed="rId4">
            <a:clrChange>
              <a:clrFrom>
                <a:srgbClr val="FFFFFF"/>
              </a:clrFrom>
              <a:clrTo>
                <a:srgbClr val="FFFFFF">
                  <a:alpha val="0"/>
                </a:srgbClr>
              </a:clrTo>
            </a:clrChange>
          </a:blip>
          <a:stretch>
            <a:fillRect/>
          </a:stretch>
        </p:blipFill>
        <p:spPr>
          <a:xfrm>
            <a:off x="2857368" y="3306739"/>
            <a:ext cx="5331188" cy="1506640"/>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1"/>
          <p:cNvSpPr/>
          <p:nvPr/>
        </p:nvSpPr>
        <p:spPr>
          <a:xfrm rot="-179577">
            <a:off x="1242976" y="2295134"/>
            <a:ext cx="4957226" cy="2267730"/>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0" name="Google Shape;1010;p41"/>
          <p:cNvSpPr txBox="1">
            <a:spLocks noGrp="1"/>
          </p:cNvSpPr>
          <p:nvPr>
            <p:ph type="title"/>
          </p:nvPr>
        </p:nvSpPr>
        <p:spPr>
          <a:xfrm rot="-180143">
            <a:off x="1597973" y="3199824"/>
            <a:ext cx="4169724" cy="932977"/>
          </a:xfrm>
          <a:prstGeom prst="rect">
            <a:avLst/>
          </a:prstGeom>
        </p:spPr>
        <p:txBody>
          <a:bodyPr spcFirstLastPara="1" wrap="square" lIns="121900" tIns="121900" rIns="121900" bIns="121900" anchor="b" anchorCtr="0">
            <a:noAutofit/>
          </a:bodyPr>
          <a:lstStyle/>
          <a:p>
            <a:pPr>
              <a:lnSpc>
                <a:spcPct val="150000"/>
              </a:lnSpc>
            </a:pPr>
            <a:r>
              <a:rPr lang="en-US" sz="3200" dirty="0">
                <a:latin typeface="+mn-lt"/>
              </a:rPr>
              <a:t>2. </a:t>
            </a:r>
            <a:r>
              <a:rPr lang="en-US" sz="3200" dirty="0" err="1">
                <a:latin typeface="+mn-lt"/>
              </a:rPr>
              <a:t>Thứ</a:t>
            </a:r>
            <a:r>
              <a:rPr lang="en-US" sz="3200" dirty="0">
                <a:latin typeface="+mn-lt"/>
              </a:rPr>
              <a:t> </a:t>
            </a:r>
            <a:r>
              <a:rPr lang="en-US" sz="3200" dirty="0" err="1">
                <a:latin typeface="+mn-lt"/>
              </a:rPr>
              <a:t>tự</a:t>
            </a:r>
            <a:r>
              <a:rPr lang="en-US" sz="3200" dirty="0">
                <a:latin typeface="+mn-lt"/>
              </a:rPr>
              <a:t> </a:t>
            </a:r>
            <a:r>
              <a:rPr lang="en-US" sz="3200" dirty="0" err="1">
                <a:latin typeface="+mn-lt"/>
              </a:rPr>
              <a:t>trong</a:t>
            </a:r>
            <a:r>
              <a:rPr lang="en-US" sz="3200" dirty="0">
                <a:latin typeface="+mn-lt"/>
              </a:rPr>
              <a:t> </a:t>
            </a:r>
            <a:r>
              <a:rPr lang="en-US" sz="3200" dirty="0" err="1">
                <a:latin typeface="+mn-lt"/>
              </a:rPr>
              <a:t>tập</a:t>
            </a:r>
            <a:r>
              <a:rPr lang="en-US" sz="3200" dirty="0">
                <a:latin typeface="+mn-lt"/>
              </a:rPr>
              <a:t> </a:t>
            </a:r>
            <a:r>
              <a:rPr lang="en-US" sz="3200" dirty="0" err="1">
                <a:latin typeface="+mn-lt"/>
              </a:rPr>
              <a:t>hợp</a:t>
            </a:r>
            <a:r>
              <a:rPr lang="en-US" sz="3200" dirty="0">
                <a:latin typeface="+mn-lt"/>
              </a:rPr>
              <a:t> </a:t>
            </a:r>
            <a:r>
              <a:rPr lang="en-US" sz="3200" dirty="0" err="1">
                <a:latin typeface="+mn-lt"/>
              </a:rPr>
              <a:t>các</a:t>
            </a:r>
            <a:r>
              <a:rPr lang="en-US" sz="3200" dirty="0">
                <a:latin typeface="+mn-lt"/>
              </a:rPr>
              <a:t> </a:t>
            </a:r>
            <a:r>
              <a:rPr lang="en-US" sz="3200" dirty="0" err="1">
                <a:latin typeface="+mn-lt"/>
              </a:rPr>
              <a:t>số</a:t>
            </a:r>
            <a:r>
              <a:rPr lang="en-US" sz="3200" dirty="0">
                <a:latin typeface="+mn-lt"/>
              </a:rPr>
              <a:t> </a:t>
            </a:r>
            <a:r>
              <a:rPr lang="en-US" sz="3200" dirty="0" err="1">
                <a:latin typeface="+mn-lt"/>
              </a:rPr>
              <a:t>hữu</a:t>
            </a:r>
            <a:r>
              <a:rPr lang="en-US" sz="3200" dirty="0">
                <a:latin typeface="+mn-lt"/>
              </a:rPr>
              <a:t> </a:t>
            </a:r>
            <a:r>
              <a:rPr lang="en-US" sz="3200" dirty="0" err="1">
                <a:latin typeface="+mn-lt"/>
              </a:rPr>
              <a:t>tỉ</a:t>
            </a:r>
            <a:endParaRPr sz="3200" dirty="0">
              <a:latin typeface="+mn-lt"/>
            </a:endParaRPr>
          </a:p>
        </p:txBody>
      </p:sp>
      <p:sp>
        <p:nvSpPr>
          <p:cNvPr id="1013" name="Google Shape;1013;p41"/>
          <p:cNvSpPr txBox="1">
            <a:spLocks noGrp="1"/>
          </p:cNvSpPr>
          <p:nvPr>
            <p:ph type="subTitle" idx="1"/>
          </p:nvPr>
        </p:nvSpPr>
        <p:spPr>
          <a:xfrm rot="-180143">
            <a:off x="2077342" y="4694900"/>
            <a:ext cx="4133340" cy="1839668"/>
          </a:xfrm>
          <a:prstGeom prst="rect">
            <a:avLst/>
          </a:prstGeom>
        </p:spPr>
        <p:txBody>
          <a:bodyPr spcFirstLastPara="1" wrap="square" lIns="121900" tIns="121900" rIns="121900" bIns="121900" anchor="t" anchorCtr="0">
            <a:noAutofit/>
          </a:bodyPr>
          <a:lstStyle/>
          <a:p>
            <a:pPr marL="0" indent="0">
              <a:lnSpc>
                <a:spcPct val="150000"/>
              </a:lnSpc>
            </a:pPr>
            <a:r>
              <a:rPr lang="en-US" sz="3200" b="1" dirty="0" err="1">
                <a:latin typeface="+mn-lt"/>
              </a:rPr>
              <a:t>Thứ</a:t>
            </a:r>
            <a:r>
              <a:rPr lang="en-US" sz="3200" b="1" dirty="0">
                <a:latin typeface="+mn-lt"/>
              </a:rPr>
              <a:t> </a:t>
            </a:r>
            <a:r>
              <a:rPr lang="en-US" sz="3200" b="1" dirty="0" err="1">
                <a:latin typeface="+mn-lt"/>
              </a:rPr>
              <a:t>tự</a:t>
            </a:r>
            <a:r>
              <a:rPr lang="en-US" sz="3200" b="1" dirty="0">
                <a:latin typeface="+mn-lt"/>
              </a:rPr>
              <a:t> </a:t>
            </a:r>
            <a:r>
              <a:rPr lang="en-US" sz="3200" b="1" dirty="0" err="1">
                <a:latin typeface="+mn-lt"/>
              </a:rPr>
              <a:t>trong</a:t>
            </a:r>
            <a:r>
              <a:rPr lang="en-US" sz="3200" b="1" dirty="0">
                <a:latin typeface="+mn-lt"/>
              </a:rPr>
              <a:t> </a:t>
            </a:r>
            <a:r>
              <a:rPr lang="en-US" sz="3200" b="1" dirty="0" err="1">
                <a:latin typeface="+mn-lt"/>
              </a:rPr>
              <a:t>tập</a:t>
            </a:r>
            <a:r>
              <a:rPr lang="en-US" sz="3200" b="1" dirty="0">
                <a:latin typeface="+mn-lt"/>
              </a:rPr>
              <a:t> </a:t>
            </a:r>
            <a:r>
              <a:rPr lang="en-US" sz="3200" b="1" dirty="0" err="1">
                <a:latin typeface="+mn-lt"/>
              </a:rPr>
              <a:t>hợp</a:t>
            </a:r>
            <a:r>
              <a:rPr lang="en-US" sz="3200" b="1" dirty="0">
                <a:latin typeface="+mn-lt"/>
              </a:rPr>
              <a:t> </a:t>
            </a:r>
            <a:r>
              <a:rPr lang="en-US" sz="3200" b="1" dirty="0" err="1">
                <a:latin typeface="+mn-lt"/>
              </a:rPr>
              <a:t>các</a:t>
            </a:r>
            <a:r>
              <a:rPr lang="en-US" sz="3200" b="1" dirty="0">
                <a:latin typeface="+mn-lt"/>
              </a:rPr>
              <a:t> </a:t>
            </a:r>
            <a:r>
              <a:rPr lang="en-US" sz="3200" b="1" dirty="0" err="1">
                <a:latin typeface="+mn-lt"/>
              </a:rPr>
              <a:t>số</a:t>
            </a:r>
            <a:r>
              <a:rPr lang="en-US" sz="3200" b="1" dirty="0">
                <a:latin typeface="+mn-lt"/>
              </a:rPr>
              <a:t> </a:t>
            </a:r>
            <a:r>
              <a:rPr lang="en-US" sz="3200" b="1" dirty="0" err="1">
                <a:latin typeface="+mn-lt"/>
              </a:rPr>
              <a:t>hữu</a:t>
            </a:r>
            <a:r>
              <a:rPr lang="en-US" sz="3200" b="1" dirty="0">
                <a:latin typeface="+mn-lt"/>
              </a:rPr>
              <a:t> </a:t>
            </a:r>
            <a:r>
              <a:rPr lang="en-US" sz="3200" b="1" dirty="0" err="1">
                <a:latin typeface="+mn-lt"/>
              </a:rPr>
              <a:t>tỉ</a:t>
            </a:r>
            <a:r>
              <a:rPr lang="en-US" sz="3200" b="1" dirty="0">
                <a:latin typeface="+mn-lt"/>
              </a:rPr>
              <a:t>.</a:t>
            </a:r>
            <a:endParaRPr sz="3200" b="1" dirty="0">
              <a:latin typeface="+mn-lt"/>
            </a:endParaRPr>
          </a:p>
        </p:txBody>
      </p:sp>
      <p:pic>
        <p:nvPicPr>
          <p:cNvPr id="11" name="Picture 4" descr="Tìm Tìm Kiếm-biểu Tượng-miễn Phí Biểu Tượng Miễn Phí Tải Về">
            <a:extLst>
              <a:ext uri="{FF2B5EF4-FFF2-40B4-BE49-F238E27FC236}">
                <a16:creationId xmlns:a16="http://schemas.microsoft.com/office/drawing/2014/main" id="{A9F47A59-5046-4C9C-A7AB-6B846E25218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6705" y="5245316"/>
            <a:ext cx="1051874" cy="10518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0"/>
                                        </p:tgtEl>
                                        <p:attrNameLst>
                                          <p:attrName>style.visibility</p:attrName>
                                        </p:attrNameLst>
                                      </p:cBhvr>
                                      <p:to>
                                        <p:strVal val="visible"/>
                                      </p:to>
                                    </p:set>
                                    <p:animEffect transition="in" filter="barn(inVertical)">
                                      <p:cBhvr>
                                        <p:cTn id="7" dur="500"/>
                                        <p:tgtEl>
                                          <p:spTgt spid="1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3">
                                            <p:txEl>
                                              <p:pRg st="0" end="0"/>
                                            </p:txEl>
                                          </p:spTgt>
                                        </p:tgtEl>
                                        <p:attrNameLst>
                                          <p:attrName>style.visibility</p:attrName>
                                        </p:attrNameLst>
                                      </p:cBhvr>
                                      <p:to>
                                        <p:strVal val="visible"/>
                                      </p:to>
                                    </p:set>
                                    <p:animEffect transition="in" filter="wipe(left)">
                                      <p:cBhvr>
                                        <p:cTn id="12" dur="500"/>
                                        <p:tgtEl>
                                          <p:spTgt spid="10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mc:AlternateContent xmlns:mc="http://schemas.openxmlformats.org/markup-compatibility/2006" xmlns:a14="http://schemas.microsoft.com/office/drawing/2010/main">
        <mc:Choice Requires="a14">
          <p:sp>
            <p:nvSpPr>
              <p:cNvPr id="5" name="TextBox 4"/>
              <p:cNvSpPr txBox="1"/>
              <p:nvPr/>
            </p:nvSpPr>
            <p:spPr>
              <a:xfrm>
                <a:off x="813354" y="2600468"/>
                <a:ext cx="4804474" cy="3665491"/>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lang="en-US" sz="2800" kern="0" dirty="0">
                    <a:solidFill>
                      <a:srgbClr val="000000"/>
                    </a:solidFill>
                    <a:latin typeface="Arial"/>
                    <a:cs typeface="Arial"/>
                    <a:sym typeface="Arial"/>
                  </a:rPr>
                  <a:t>Viết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rồi</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a:t>
                </a:r>
              </a:p>
              <a:p>
                <a:pPr marL="514350" marR="0" lvl="0" indent="-514350" algn="just" defTabSz="1219170" rtl="0" eaLnBrk="1" fontAlgn="auto" latinLnBrk="0" hangingPunct="1">
                  <a:lnSpc>
                    <a:spcPct val="150000"/>
                  </a:lnSpc>
                  <a:spcBef>
                    <a:spcPts val="0"/>
                  </a:spcBef>
                  <a:spcAft>
                    <a:spcPts val="0"/>
                  </a:spcAft>
                  <a:buClr>
                    <a:srgbClr val="000000"/>
                  </a:buClr>
                  <a:buSzTx/>
                  <a:buFontTx/>
                  <a:buAutoNum type="alphaLcParenR"/>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-1,5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ctrlPr>
                      </m:fPr>
                      <m:num>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a:p>
                <a:pPr marL="514350" lvl="0" indent="-514350" algn="just" defTabSz="1219170">
                  <a:lnSpc>
                    <a:spcPct val="150000"/>
                  </a:lnSpc>
                  <a:buClr>
                    <a:srgbClr val="000000"/>
                  </a:buClr>
                  <a:buFontTx/>
                  <a:buAutoNum type="alphaLcParenR"/>
                </a:pPr>
                <a:r>
                  <a:rPr lang="en-US" sz="2800" kern="0" noProof="0" dirty="0">
                    <a:solidFill>
                      <a:srgbClr val="000000"/>
                    </a:solidFill>
                    <a:latin typeface="Arial"/>
                    <a:cs typeface="Arial"/>
                    <a:sym typeface="Arial"/>
                  </a:rPr>
                  <a:t>-0,375 </a:t>
                </a:r>
                <a:r>
                  <a:rPr lang="en-US" sz="2800" kern="0" noProof="0" dirty="0" err="1">
                    <a:solidFill>
                      <a:srgbClr val="000000"/>
                    </a:solidFill>
                    <a:latin typeface="Arial"/>
                    <a:cs typeface="Arial"/>
                    <a:sym typeface="Arial"/>
                  </a:rPr>
                  <a:t>và</a:t>
                </a:r>
                <a:r>
                  <a:rPr lang="en-US" sz="2800" kern="0" noProof="0" dirty="0">
                    <a:solidFill>
                      <a:srgbClr val="000000"/>
                    </a:solidFill>
                    <a:latin typeface="Arial"/>
                    <a:cs typeface="Arial"/>
                    <a:sym typeface="Arial"/>
                  </a:rPr>
                  <a:t> </a:t>
                </a:r>
                <a14:m>
                  <m:oMath xmlns:m="http://schemas.openxmlformats.org/officeDocument/2006/math">
                    <m:f>
                      <m:fPr>
                        <m:ctrlPr>
                          <a:rPr lang="en-US" sz="3600" i="1" kern="0">
                            <a:solidFill>
                              <a:srgbClr val="000000"/>
                            </a:solidFill>
                            <a:latin typeface="Cambria Math" panose="02040503050406030204" pitchFamily="18" charset="0"/>
                            <a:cs typeface="Arial"/>
                            <a:sym typeface="Arial"/>
                          </a:rPr>
                        </m:ctrlPr>
                      </m:fPr>
                      <m:num>
                        <m:r>
                          <a:rPr lang="en-US" sz="3600" b="0" i="1" kern="0" smtClean="0">
                            <a:solidFill>
                              <a:srgbClr val="000000"/>
                            </a:solidFill>
                            <a:latin typeface="Cambria Math" panose="02040503050406030204" pitchFamily="18" charset="0"/>
                            <a:cs typeface="Arial"/>
                            <a:sym typeface="Arial"/>
                          </a:rPr>
                          <m:t>−</m:t>
                        </m:r>
                        <m:r>
                          <a:rPr lang="en-US" sz="3600" i="1" kern="0">
                            <a:solidFill>
                              <a:srgbClr val="000000"/>
                            </a:solidFill>
                            <a:latin typeface="Cambria Math" panose="02040503050406030204" pitchFamily="18" charset="0"/>
                            <a:cs typeface="Arial"/>
                            <a:sym typeface="Arial"/>
                          </a:rPr>
                          <m:t>5</m:t>
                        </m:r>
                      </m:num>
                      <m:den>
                        <m:r>
                          <a:rPr lang="en-US" sz="3600" b="0" i="1" kern="0" smtClean="0">
                            <a:solidFill>
                              <a:srgbClr val="000000"/>
                            </a:solidFill>
                            <a:latin typeface="Cambria Math" panose="02040503050406030204" pitchFamily="18" charset="0"/>
                            <a:cs typeface="Arial"/>
                            <a:sym typeface="Arial"/>
                          </a:rPr>
                          <m:t>8</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13354" y="2600468"/>
                <a:ext cx="4804474" cy="3665491"/>
              </a:xfrm>
              <a:prstGeom prst="rect">
                <a:avLst/>
              </a:prstGeom>
              <a:blipFill>
                <a:blip r:embed="rId3"/>
                <a:stretch>
                  <a:fillRect l="-2535" r="-2535"/>
                </a:stretch>
              </a:blipFill>
            </p:spPr>
            <p:txBody>
              <a:bodyPr/>
              <a:lstStyle/>
              <a:p>
                <a:r>
                  <a:rPr lang="vi-VN">
                    <a:noFill/>
                  </a:rPr>
                  <a:t> </a:t>
                </a:r>
              </a:p>
            </p:txBody>
          </p:sp>
        </mc:Fallback>
      </mc:AlternateContent>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669734" flipH="1">
            <a:off x="11214544" y="5177674"/>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pic>
        <p:nvPicPr>
          <p:cNvPr id="8" name="Picture 7"/>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9097" t="5383" r="7545" b="8006"/>
          <a:stretch/>
        </p:blipFill>
        <p:spPr>
          <a:xfrm>
            <a:off x="211728" y="0"/>
            <a:ext cx="2506895" cy="1900129"/>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2E263A8-09A3-4E52-B933-B9D3BFFDB330}"/>
                  </a:ext>
                </a:extLst>
              </p:cNvPr>
              <p:cNvSpPr txBox="1"/>
              <p:nvPr/>
            </p:nvSpPr>
            <p:spPr>
              <a:xfrm>
                <a:off x="6413153" y="2666487"/>
                <a:ext cx="4965493" cy="3286477"/>
              </a:xfrm>
              <a:prstGeom prst="rect">
                <a:avLst/>
              </a:prstGeom>
              <a:noFill/>
            </p:spPr>
            <p:txBody>
              <a:bodyPr wrap="square" rtlCol="0">
                <a:spAutoFit/>
              </a:bodyPr>
              <a:lstStyle/>
              <a:p>
                <a:pPr lvl="0" algn="just" defTabSz="1219170">
                  <a:lnSpc>
                    <a:spcPct val="150000"/>
                  </a:lnSpc>
                  <a:buClr>
                    <a:srgbClr val="000000"/>
                  </a:buCl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hai</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-1,5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ctrlPr>
                      </m:fPr>
                      <m:num>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-1,5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trước</a:t>
                </a:r>
                <a:r>
                  <a:rPr lang="en-US" sz="2800" kern="0" dirty="0">
                    <a:solidFill>
                      <a:srgbClr val="000000"/>
                    </a:solidFill>
                    <a:latin typeface="Arial"/>
                    <a:cs typeface="Arial"/>
                    <a:sym typeface="Arial"/>
                  </a:rPr>
                  <a:t> hay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panose="02040503050406030204" pitchFamily="18" charset="0"/>
                            <a:cs typeface="Arial"/>
                            <a:sym typeface="Arial"/>
                          </a:rPr>
                        </m:ctrlPr>
                      </m:fPr>
                      <m:num>
                        <m:r>
                          <a:rPr lang="en-US" sz="2800" i="1" kern="0">
                            <a:solidFill>
                              <a:srgbClr val="000000"/>
                            </a:solidFill>
                            <a:latin typeface="Cambria Math" panose="02040503050406030204" pitchFamily="18" charset="0"/>
                            <a:cs typeface="Arial"/>
                            <a:sym typeface="Arial"/>
                          </a:rPr>
                          <m:t>5</m:t>
                        </m:r>
                      </m:num>
                      <m:den>
                        <m:r>
                          <a:rPr lang="en-US" sz="2800" i="1" kern="0">
                            <a:solidFill>
                              <a:srgbClr val="000000"/>
                            </a:solidFill>
                            <a:latin typeface="Cambria Math" panose="02040503050406030204" pitchFamily="18" charset="0"/>
                            <a:cs typeface="Arial"/>
                            <a:sym typeface="Arial"/>
                          </a:rPr>
                          <m:t>2</m:t>
                        </m:r>
                      </m:den>
                    </m:f>
                  </m:oMath>
                </a14:m>
                <a:r>
                  <a:rPr lang="en-US" sz="2400" kern="0" dirty="0">
                    <a:solidFill>
                      <a:srgbClr val="000000"/>
                    </a:solidFill>
                    <a:cs typeface="Arial"/>
                    <a:sym typeface="Arial"/>
                  </a:rPr>
                  <a:t> .</a:t>
                </a:r>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19" name="TextBox 18">
                <a:extLst>
                  <a:ext uri="{FF2B5EF4-FFF2-40B4-BE49-F238E27FC236}">
                    <a16:creationId xmlns:a16="http://schemas.microsoft.com/office/drawing/2014/main" id="{42E263A8-09A3-4E52-B933-B9D3BFFDB330}"/>
                  </a:ext>
                </a:extLst>
              </p:cNvPr>
              <p:cNvSpPr txBox="1">
                <a:spLocks noRot="1" noChangeAspect="1" noMove="1" noResize="1" noEditPoints="1" noAdjustHandles="1" noChangeArrowheads="1" noChangeShapeType="1" noTextEdit="1"/>
              </p:cNvSpPr>
              <p:nvPr/>
            </p:nvSpPr>
            <p:spPr>
              <a:xfrm>
                <a:off x="6413153" y="2666487"/>
                <a:ext cx="4965493" cy="3286477"/>
              </a:xfrm>
              <a:prstGeom prst="rect">
                <a:avLst/>
              </a:prstGeom>
              <a:blipFill>
                <a:blip r:embed="rId6"/>
                <a:stretch>
                  <a:fillRect l="-2454" r="-2454" b="-1111"/>
                </a:stretch>
              </a:blipFill>
            </p:spPr>
            <p:txBody>
              <a:bodyPr/>
              <a:lstStyle/>
              <a:p>
                <a:r>
                  <a:rPr lang="vi-VN">
                    <a:noFill/>
                  </a:rPr>
                  <a:t> </a:t>
                </a:r>
              </a:p>
            </p:txBody>
          </p:sp>
        </mc:Fallback>
      </mc:AlternateContent>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3" name="Rounded Rectangle 2">
            <a:extLst>
              <a:ext uri="{FF2B5EF4-FFF2-40B4-BE49-F238E27FC236}">
                <a16:creationId xmlns:a16="http://schemas.microsoft.com/office/drawing/2014/main" id="{58D47CBC-CAB6-4EA6-B7B4-DA34D88CB639}"/>
              </a:ext>
            </a:extLst>
          </p:cNvPr>
          <p:cNvSpPr/>
          <p:nvPr/>
        </p:nvSpPr>
        <p:spPr>
          <a:xfrm>
            <a:off x="813354" y="1837168"/>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4" name="Rounded Rectangle 2">
            <a:extLst>
              <a:ext uri="{FF2B5EF4-FFF2-40B4-BE49-F238E27FC236}">
                <a16:creationId xmlns:a16="http://schemas.microsoft.com/office/drawing/2014/main" id="{789838AE-F3F2-4D51-A3CE-14395C115E31}"/>
              </a:ext>
            </a:extLst>
          </p:cNvPr>
          <p:cNvSpPr/>
          <p:nvPr/>
        </p:nvSpPr>
        <p:spPr>
          <a:xfrm>
            <a:off x="6592364" y="1612086"/>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spTree>
    <p:extLst>
      <p:ext uri="{BB962C8B-B14F-4D97-AF65-F5344CB8AC3E}">
        <p14:creationId xmlns:p14="http://schemas.microsoft.com/office/powerpoint/2010/main" val="8075598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2" name="Rectangle 1"/>
          <p:cNvSpPr/>
          <p:nvPr/>
        </p:nvSpPr>
        <p:spPr>
          <a:xfrm>
            <a:off x="857464" y="512276"/>
            <a:ext cx="4842553" cy="4893647"/>
          </a:xfrm>
          <a:prstGeom prst="rect">
            <a:avLst/>
          </a:prstGeom>
        </p:spPr>
        <p:txBody>
          <a:bodyPr wrap="square">
            <a:spAutoFit/>
          </a:bodyPr>
          <a:lstStyle/>
          <a:p>
            <a:pPr algn="just"/>
            <a:r>
              <a:rPr lang="nl-NL" sz="2400" dirty="0"/>
              <a:t>Chỉ số WHtR (Waist to Height Ratio) của một người trưởng thành, được tính bằng tỉ số giữa số đo vòng bụng và số đo chiều cao (cùng một đơn vị đo). Chỉ số này được coi là một công cụ đo lường sức khỏe hữu ích vì có thể dự báo được các nguy cơ thừa cân, béo phì, mắc bệnh tim mạch,.. Bảng bên cho biết nguy cơ thừa cân, béo phì của một người đàn ông trưởng thành dựa vào chỉ số WHtR.</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3852" y="5295619"/>
            <a:ext cx="2100209" cy="2100209"/>
          </a:xfrm>
          <a:prstGeom prst="rect">
            <a:avLst/>
          </a:prstGeom>
        </p:spPr>
      </p:pic>
      <p:graphicFrame>
        <p:nvGraphicFramePr>
          <p:cNvPr id="3" name="Table 2">
            <a:extLst>
              <a:ext uri="{FF2B5EF4-FFF2-40B4-BE49-F238E27FC236}">
                <a16:creationId xmlns:a16="http://schemas.microsoft.com/office/drawing/2014/main" id="{143115D3-CFBE-4721-BE81-75B1D8CDCCE6}"/>
              </a:ext>
            </a:extLst>
          </p:cNvPr>
          <p:cNvGraphicFramePr>
            <a:graphicFrameLocks noGrp="1"/>
          </p:cNvGraphicFramePr>
          <p:nvPr>
            <p:extLst>
              <p:ext uri="{D42A27DB-BD31-4B8C-83A1-F6EECF244321}">
                <p14:modId xmlns:p14="http://schemas.microsoft.com/office/powerpoint/2010/main" val="1842532959"/>
              </p:ext>
            </p:extLst>
          </p:nvPr>
        </p:nvGraphicFramePr>
        <p:xfrm>
          <a:off x="6491983" y="512276"/>
          <a:ext cx="4842553" cy="5276178"/>
        </p:xfrm>
        <a:graphic>
          <a:graphicData uri="http://schemas.openxmlformats.org/drawingml/2006/table">
            <a:tbl>
              <a:tblPr firstRow="1" firstCol="1" bandRow="1">
                <a:tableStyleId>{5C22544A-7EE6-4342-B048-85BDC9FD1C3A}</a:tableStyleId>
              </a:tblPr>
              <a:tblGrid>
                <a:gridCol w="1544116">
                  <a:extLst>
                    <a:ext uri="{9D8B030D-6E8A-4147-A177-3AD203B41FA5}">
                      <a16:colId xmlns:a16="http://schemas.microsoft.com/office/drawing/2014/main" val="3347028252"/>
                    </a:ext>
                  </a:extLst>
                </a:gridCol>
                <a:gridCol w="3298437">
                  <a:extLst>
                    <a:ext uri="{9D8B030D-6E8A-4147-A177-3AD203B41FA5}">
                      <a16:colId xmlns:a16="http://schemas.microsoft.com/office/drawing/2014/main" val="3565198788"/>
                    </a:ext>
                  </a:extLst>
                </a:gridCol>
              </a:tblGrid>
              <a:tr h="924427">
                <a:tc>
                  <a:txBody>
                    <a:bodyPr/>
                    <a:lstStyle/>
                    <a:p>
                      <a:pPr marL="0" marR="0">
                        <a:spcBef>
                          <a:spcPts val="600"/>
                        </a:spcBef>
                        <a:spcAft>
                          <a:spcPts val="600"/>
                        </a:spcAft>
                      </a:pPr>
                      <a:r>
                        <a:rPr lang="nl-NL" sz="2400">
                          <a:solidFill>
                            <a:schemeClr val="tx2">
                              <a:lumMod val="25000"/>
                            </a:schemeClr>
                          </a:solidFill>
                          <a:effectLst/>
                        </a:rPr>
                        <a:t>Gầy</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solidFill>
                            <a:schemeClr val="tx2">
                              <a:lumMod val="25000"/>
                            </a:schemeClr>
                          </a:solidFill>
                          <a:effectLst/>
                        </a:rPr>
                        <a:t>Chỉ số WHtR nhỏ hơn hoặc bằng 0,42</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2455361"/>
                  </a:ext>
                </a:extLst>
              </a:tr>
              <a:tr h="924427">
                <a:tc>
                  <a:txBody>
                    <a:bodyPr/>
                    <a:lstStyle/>
                    <a:p>
                      <a:pPr marL="0" marR="0">
                        <a:spcBef>
                          <a:spcPts val="600"/>
                        </a:spcBef>
                        <a:spcAft>
                          <a:spcPts val="600"/>
                        </a:spcAft>
                      </a:pPr>
                      <a:r>
                        <a:rPr lang="nl-NL" sz="2400">
                          <a:solidFill>
                            <a:schemeClr val="tx2">
                              <a:lumMod val="25000"/>
                            </a:schemeClr>
                          </a:solidFill>
                          <a:effectLst/>
                        </a:rPr>
                        <a:t>Tốt</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a:effectLst/>
                        </a:rPr>
                        <a:t>Chỉ số WHtR lớn hơn 0,42 và nhỏ hơn hoặc bằng 0,52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1837889"/>
                  </a:ext>
                </a:extLst>
              </a:tr>
              <a:tr h="924427">
                <a:tc>
                  <a:txBody>
                    <a:bodyPr/>
                    <a:lstStyle/>
                    <a:p>
                      <a:pPr marL="0" marR="0">
                        <a:spcBef>
                          <a:spcPts val="600"/>
                        </a:spcBef>
                        <a:spcAft>
                          <a:spcPts val="600"/>
                        </a:spcAft>
                      </a:pPr>
                      <a:r>
                        <a:rPr lang="nl-NL" sz="2400">
                          <a:solidFill>
                            <a:schemeClr val="tx2">
                              <a:lumMod val="25000"/>
                            </a:schemeClr>
                          </a:solidFill>
                          <a:effectLst/>
                        </a:rPr>
                        <a:t>Hơi béo</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0,52 và nhỏ hơn hoặc bằng 0,57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0193850"/>
                  </a:ext>
                </a:extLst>
              </a:tr>
              <a:tr h="1425671">
                <a:tc>
                  <a:txBody>
                    <a:bodyPr/>
                    <a:lstStyle/>
                    <a:p>
                      <a:pPr marL="0" marR="0">
                        <a:spcBef>
                          <a:spcPts val="600"/>
                        </a:spcBef>
                        <a:spcAft>
                          <a:spcPts val="600"/>
                        </a:spcAft>
                      </a:pPr>
                      <a:r>
                        <a:rPr lang="nl-NL" sz="2400">
                          <a:solidFill>
                            <a:schemeClr val="tx2">
                              <a:lumMod val="25000"/>
                            </a:schemeClr>
                          </a:solidFill>
                          <a:effectLst/>
                        </a:rPr>
                        <a:t>Thừa cân</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a:effectLst/>
                        </a:rPr>
                        <a:t>Chỉ số WHtR lớn hơn 0,57 và nhỏ hơn hoặc bằng 0,63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8206878"/>
                  </a:ext>
                </a:extLst>
              </a:tr>
              <a:tr h="694696">
                <a:tc>
                  <a:txBody>
                    <a:bodyPr/>
                    <a:lstStyle/>
                    <a:p>
                      <a:pPr marL="0" marR="0">
                        <a:spcBef>
                          <a:spcPts val="600"/>
                        </a:spcBef>
                        <a:spcAft>
                          <a:spcPts val="600"/>
                        </a:spcAft>
                      </a:pPr>
                      <a:r>
                        <a:rPr lang="nl-NL" sz="2400" dirty="0">
                          <a:solidFill>
                            <a:schemeClr val="tx2">
                              <a:lumMod val="25000"/>
                            </a:schemeClr>
                          </a:solidFill>
                          <a:effectLst/>
                        </a:rPr>
                        <a:t>Béo phì</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0,63</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2384148"/>
                  </a:ext>
                </a:extLst>
              </a:tr>
            </a:tbl>
          </a:graphicData>
        </a:graphic>
      </p:graphicFrame>
    </p:spTree>
    <p:extLst>
      <p:ext uri="{BB962C8B-B14F-4D97-AF65-F5344CB8AC3E}">
        <p14:creationId xmlns:p14="http://schemas.microsoft.com/office/powerpoint/2010/main" val="413930734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9401" y="3033953"/>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sp>
        <p:nvSpPr>
          <p:cNvPr id="18" name="TextBox 17">
            <a:extLst>
              <a:ext uri="{FF2B5EF4-FFF2-40B4-BE49-F238E27FC236}">
                <a16:creationId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2" name="Rounded Rectangle 2">
            <a:extLst>
              <a:ext uri="{FF2B5EF4-FFF2-40B4-BE49-F238E27FC236}">
                <a16:creationId xmlns:a16="http://schemas.microsoft.com/office/drawing/2014/main" id="{FD26602E-36DF-454C-BF27-6E63B0706315}"/>
              </a:ext>
            </a:extLst>
          </p:cNvPr>
          <p:cNvSpPr/>
          <p:nvPr/>
        </p:nvSpPr>
        <p:spPr>
          <a:xfrm>
            <a:off x="1210431" y="1415973"/>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3" name="Rounded Rectangle 2">
            <a:extLst>
              <a:ext uri="{FF2B5EF4-FFF2-40B4-BE49-F238E27FC236}">
                <a16:creationId xmlns:a16="http://schemas.microsoft.com/office/drawing/2014/main" id="{F37A4A03-FD02-4668-BEAE-E5631AA3B15F}"/>
              </a:ext>
            </a:extLst>
          </p:cNvPr>
          <p:cNvSpPr/>
          <p:nvPr/>
        </p:nvSpPr>
        <p:spPr>
          <a:xfrm>
            <a:off x="6761230" y="1471267"/>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graphicFrame>
        <p:nvGraphicFramePr>
          <p:cNvPr id="3" name="Object 2">
            <a:extLst>
              <a:ext uri="{FF2B5EF4-FFF2-40B4-BE49-F238E27FC236}">
                <a16:creationId xmlns:a16="http://schemas.microsoft.com/office/drawing/2014/main" id="{41DADBA1-9BCD-44D3-AADD-CE1DD6BC5511}"/>
              </a:ext>
            </a:extLst>
          </p:cNvPr>
          <p:cNvGraphicFramePr>
            <a:graphicFrameLocks noChangeAspect="1"/>
          </p:cNvGraphicFramePr>
          <p:nvPr>
            <p:extLst>
              <p:ext uri="{D42A27DB-BD31-4B8C-83A1-F6EECF244321}">
                <p14:modId xmlns:p14="http://schemas.microsoft.com/office/powerpoint/2010/main" val="2698155180"/>
              </p:ext>
            </p:extLst>
          </p:nvPr>
        </p:nvGraphicFramePr>
        <p:xfrm>
          <a:off x="1772020" y="4310313"/>
          <a:ext cx="2459038" cy="911225"/>
        </p:xfrm>
        <a:graphic>
          <a:graphicData uri="http://schemas.openxmlformats.org/presentationml/2006/ole">
            <mc:AlternateContent xmlns:mc="http://schemas.openxmlformats.org/markup-compatibility/2006">
              <mc:Choice xmlns:v="urn:schemas-microsoft-com:vml" Requires="v">
                <p:oleObj name="Equation" r:id="rId4" imgW="1231560" imgH="457200" progId="Equation.DSMT4">
                  <p:embed/>
                </p:oleObj>
              </mc:Choice>
              <mc:Fallback>
                <p:oleObj name="Equation" r:id="rId4" imgW="1231560" imgH="457200" progId="Equation.DSMT4">
                  <p:embed/>
                  <p:pic>
                    <p:nvPicPr>
                      <p:cNvPr id="0" name=""/>
                      <p:cNvPicPr/>
                      <p:nvPr/>
                    </p:nvPicPr>
                    <p:blipFill>
                      <a:blip r:embed="rId5"/>
                      <a:stretch>
                        <a:fillRect/>
                      </a:stretch>
                    </p:blipFill>
                    <p:spPr>
                      <a:xfrm>
                        <a:off x="1772020" y="4310313"/>
                        <a:ext cx="2459038" cy="91122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51A8B9C-6E7A-4166-BC96-96FFDEF8C72A}"/>
              </a:ext>
            </a:extLst>
          </p:cNvPr>
          <p:cNvGraphicFramePr>
            <a:graphicFrameLocks noChangeAspect="1"/>
          </p:cNvGraphicFramePr>
          <p:nvPr>
            <p:extLst>
              <p:ext uri="{D42A27DB-BD31-4B8C-83A1-F6EECF244321}">
                <p14:modId xmlns:p14="http://schemas.microsoft.com/office/powerpoint/2010/main" val="4149838670"/>
              </p:ext>
            </p:extLst>
          </p:nvPr>
        </p:nvGraphicFramePr>
        <p:xfrm>
          <a:off x="2618980" y="5147614"/>
          <a:ext cx="1536700" cy="1023937"/>
        </p:xfrm>
        <a:graphic>
          <a:graphicData uri="http://schemas.openxmlformats.org/presentationml/2006/ole">
            <mc:AlternateContent xmlns:mc="http://schemas.openxmlformats.org/markup-compatibility/2006">
              <mc:Choice xmlns:v="urn:schemas-microsoft-com:vml" Requires="v">
                <p:oleObj name="Equation" r:id="rId6" imgW="685800" imgH="457200" progId="Equation.DSMT4">
                  <p:embed/>
                </p:oleObj>
              </mc:Choice>
              <mc:Fallback>
                <p:oleObj name="Equation" r:id="rId6" imgW="685800" imgH="457200" progId="Equation.DSMT4">
                  <p:embed/>
                  <p:pic>
                    <p:nvPicPr>
                      <p:cNvPr id="0" name=""/>
                      <p:cNvPicPr/>
                      <p:nvPr/>
                    </p:nvPicPr>
                    <p:blipFill>
                      <a:blip r:embed="rId7"/>
                      <a:stretch>
                        <a:fillRect/>
                      </a:stretch>
                    </p:blipFill>
                    <p:spPr>
                      <a:xfrm>
                        <a:off x="2618980" y="5147614"/>
                        <a:ext cx="1536700" cy="10239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7E817AC-3798-4EC6-AA4C-E7602D5B6BC1}"/>
              </a:ext>
            </a:extLst>
          </p:cNvPr>
          <p:cNvGraphicFramePr>
            <a:graphicFrameLocks noChangeAspect="1"/>
          </p:cNvGraphicFramePr>
          <p:nvPr>
            <p:extLst>
              <p:ext uri="{D42A27DB-BD31-4B8C-83A1-F6EECF244321}">
                <p14:modId xmlns:p14="http://schemas.microsoft.com/office/powerpoint/2010/main" val="2841217221"/>
              </p:ext>
            </p:extLst>
          </p:nvPr>
        </p:nvGraphicFramePr>
        <p:xfrm>
          <a:off x="1805573" y="2156211"/>
          <a:ext cx="2001838" cy="900112"/>
        </p:xfrm>
        <a:graphic>
          <a:graphicData uri="http://schemas.openxmlformats.org/presentationml/2006/ole">
            <mc:AlternateContent xmlns:mc="http://schemas.openxmlformats.org/markup-compatibility/2006">
              <mc:Choice xmlns:v="urn:schemas-microsoft-com:vml" Requires="v">
                <p:oleObj name="Equation" r:id="rId8" imgW="990360" imgH="444240" progId="Equation.DSMT4">
                  <p:embed/>
                </p:oleObj>
              </mc:Choice>
              <mc:Fallback>
                <p:oleObj name="Equation" r:id="rId8" imgW="990360" imgH="444240" progId="Equation.DSMT4">
                  <p:embed/>
                  <p:pic>
                    <p:nvPicPr>
                      <p:cNvPr id="0" name=""/>
                      <p:cNvPicPr/>
                      <p:nvPr/>
                    </p:nvPicPr>
                    <p:blipFill>
                      <a:blip r:embed="rId9"/>
                      <a:stretch>
                        <a:fillRect/>
                      </a:stretch>
                    </p:blipFill>
                    <p:spPr>
                      <a:xfrm>
                        <a:off x="1805573" y="2156211"/>
                        <a:ext cx="2001838" cy="90011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4C532F2-28B8-407F-AE04-3799E74B9AEE}"/>
              </a:ext>
            </a:extLst>
          </p:cNvPr>
          <p:cNvGraphicFramePr>
            <a:graphicFrameLocks noChangeAspect="1"/>
          </p:cNvGraphicFramePr>
          <p:nvPr>
            <p:extLst>
              <p:ext uri="{D42A27DB-BD31-4B8C-83A1-F6EECF244321}">
                <p14:modId xmlns:p14="http://schemas.microsoft.com/office/powerpoint/2010/main" val="1326322451"/>
              </p:ext>
            </p:extLst>
          </p:nvPr>
        </p:nvGraphicFramePr>
        <p:xfrm>
          <a:off x="2479784" y="3233261"/>
          <a:ext cx="1157289" cy="900114"/>
        </p:xfrm>
        <a:graphic>
          <a:graphicData uri="http://schemas.openxmlformats.org/presentationml/2006/ole">
            <mc:AlternateContent xmlns:mc="http://schemas.openxmlformats.org/markup-compatibility/2006">
              <mc:Choice xmlns:v="urn:schemas-microsoft-com:vml" Requires="v">
                <p:oleObj name="Equation" r:id="rId10" imgW="571320" imgH="444240" progId="Equation.DSMT4">
                  <p:embed/>
                </p:oleObj>
              </mc:Choice>
              <mc:Fallback>
                <p:oleObj name="Equation" r:id="rId10" imgW="571320" imgH="444240" progId="Equation.DSMT4">
                  <p:embed/>
                  <p:pic>
                    <p:nvPicPr>
                      <p:cNvPr id="0" name=""/>
                      <p:cNvPicPr/>
                      <p:nvPr/>
                    </p:nvPicPr>
                    <p:blipFill>
                      <a:blip r:embed="rId11"/>
                      <a:stretch>
                        <a:fillRect/>
                      </a:stretch>
                    </p:blipFill>
                    <p:spPr>
                      <a:xfrm>
                        <a:off x="2479784" y="3233261"/>
                        <a:ext cx="1157289" cy="900114"/>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4E8EC36D-AFB0-43E0-A4B7-7F4588B50615}"/>
              </a:ext>
            </a:extLst>
          </p:cNvPr>
          <p:cNvSpPr txBox="1"/>
          <p:nvPr/>
        </p:nvSpPr>
        <p:spPr>
          <a:xfrm>
            <a:off x="1657890" y="3370404"/>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sp>
        <p:nvSpPr>
          <p:cNvPr id="28" name="TextBox 27">
            <a:extLst>
              <a:ext uri="{FF2B5EF4-FFF2-40B4-BE49-F238E27FC236}">
                <a16:creationId xmlns:a16="http://schemas.microsoft.com/office/drawing/2014/main" id="{0C563FEC-FB98-40FB-B3F0-C557C9FBC940}"/>
              </a:ext>
            </a:extLst>
          </p:cNvPr>
          <p:cNvSpPr txBox="1"/>
          <p:nvPr/>
        </p:nvSpPr>
        <p:spPr>
          <a:xfrm>
            <a:off x="1657890" y="5367403"/>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pic>
        <p:nvPicPr>
          <p:cNvPr id="31" name="Picture 30">
            <a:extLst>
              <a:ext uri="{FF2B5EF4-FFF2-40B4-BE49-F238E27FC236}">
                <a16:creationId xmlns:a16="http://schemas.microsoft.com/office/drawing/2014/main" id="{B965F31B-F48F-48F3-BDAE-238F7E2898DD}"/>
              </a:ext>
            </a:extLst>
          </p:cNvPr>
          <p:cNvPicPr/>
          <p:nvPr/>
        </p:nvPicPr>
        <p:blipFill>
          <a:blip r:embed="rId12">
            <a:clrChange>
              <a:clrFrom>
                <a:srgbClr val="FFFFFF"/>
              </a:clrFrom>
              <a:clrTo>
                <a:srgbClr val="FFFFFF">
                  <a:alpha val="0"/>
                </a:srgbClr>
              </a:clrTo>
            </a:clrChange>
          </a:blip>
          <a:stretch>
            <a:fillRect/>
          </a:stretch>
        </p:blipFill>
        <p:spPr>
          <a:xfrm>
            <a:off x="6150172" y="3079826"/>
            <a:ext cx="5322620" cy="1015290"/>
          </a:xfrm>
          <a:prstGeom prst="rect">
            <a:avLst/>
          </a:prstGeom>
        </p:spPr>
      </p:pic>
    </p:spTree>
    <p:extLst>
      <p:ext uri="{BB962C8B-B14F-4D97-AF65-F5344CB8AC3E}">
        <p14:creationId xmlns:p14="http://schemas.microsoft.com/office/powerpoint/2010/main" val="41032286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1+#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grpSp>
        <p:nvGrpSpPr>
          <p:cNvPr id="1028" name="Google Shape;1028;p43"/>
          <p:cNvGrpSpPr/>
          <p:nvPr/>
        </p:nvGrpSpPr>
        <p:grpSpPr>
          <a:xfrm>
            <a:off x="2384155" y="-103759"/>
            <a:ext cx="8836294" cy="7398468"/>
            <a:chOff x="7567300" y="1541100"/>
            <a:chExt cx="3307992" cy="3386750"/>
          </a:xfrm>
        </p:grpSpPr>
        <p:sp>
          <p:nvSpPr>
            <p:cNvPr id="1029" name="Google Shape;1029;p4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0" name="Google Shape;1030;p43"/>
            <p:cNvSpPr/>
            <p:nvPr/>
          </p:nvSpPr>
          <p:spPr>
            <a:xfrm>
              <a:off x="7567300" y="1541100"/>
              <a:ext cx="3307992"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1" name="Google Shape;1031;p43"/>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4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3" name="Google Shape;1033;p4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4" name="Google Shape;1034;p4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5" name="Google Shape;1035;p4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6" name="Google Shape;1036;p4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7" name="Google Shape;1037;p4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8" name="Google Shape;1038;p4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9" name="Google Shape;1039;p4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0" name="Google Shape;1040;p4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1" name="Google Shape;1041;p4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2" name="Google Shape;1042;p4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3" name="Google Shape;1043;p4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4" name="Google Shape;1044;p4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5" name="Google Shape;1045;p4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6" name="Google Shape;1046;p4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7" name="Google Shape;1047;p4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8" name="Google Shape;1048;p4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56" name="Google Shape;1056;p43"/>
          <p:cNvGrpSpPr/>
          <p:nvPr/>
        </p:nvGrpSpPr>
        <p:grpSpPr>
          <a:xfrm>
            <a:off x="499664" y="1198920"/>
            <a:ext cx="2669484" cy="2555748"/>
            <a:chOff x="2005600" y="1271425"/>
            <a:chExt cx="1165950" cy="1261475"/>
          </a:xfrm>
        </p:grpSpPr>
        <p:sp>
          <p:nvSpPr>
            <p:cNvPr id="1057" name="Google Shape;1057;p43"/>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43"/>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43"/>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43"/>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61" name="Google Shape;1061;p43"/>
          <p:cNvSpPr txBox="1"/>
          <p:nvPr/>
        </p:nvSpPr>
        <p:spPr>
          <a:xfrm rot="-229024">
            <a:off x="782284" y="2065018"/>
            <a:ext cx="2398144" cy="133173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200" b="1" kern="0" dirty="0">
                <a:solidFill>
                  <a:srgbClr val="000000"/>
                </a:solidFill>
                <a:latin typeface="Arial"/>
                <a:ea typeface="Delius"/>
                <a:cs typeface="Delius"/>
                <a:sym typeface="Delius"/>
              </a:rPr>
              <a:t>KẾT LUẬN</a:t>
            </a:r>
            <a:endParaRPr sz="3200" b="1" kern="0" dirty="0">
              <a:solidFill>
                <a:srgbClr val="000000"/>
              </a:solidFill>
              <a:latin typeface="Arial"/>
              <a:ea typeface="Delius"/>
              <a:cs typeface="Delius"/>
              <a:sym typeface="Delius"/>
            </a:endParaRPr>
          </a:p>
        </p:txBody>
      </p:sp>
      <p:sp>
        <p:nvSpPr>
          <p:cNvPr id="1062" name="Google Shape;1062;p43"/>
          <p:cNvSpPr/>
          <p:nvPr/>
        </p:nvSpPr>
        <p:spPr>
          <a:xfrm flipV="1">
            <a:off x="614787" y="2837630"/>
            <a:ext cx="2481480" cy="279283"/>
          </a:xfrm>
          <a:custGeom>
            <a:avLst/>
            <a:gdLst/>
            <a:ahLst/>
            <a:cxnLst/>
            <a:rect l="l" t="t" r="r" b="b"/>
            <a:pathLst>
              <a:path w="70011" h="3370" extrusionOk="0">
                <a:moveTo>
                  <a:pt x="45990" y="1"/>
                </a:moveTo>
                <a:cubicBezTo>
                  <a:pt x="45572" y="1"/>
                  <a:pt x="45132" y="1"/>
                  <a:pt x="44714" y="22"/>
                </a:cubicBezTo>
                <a:cubicBezTo>
                  <a:pt x="43647" y="63"/>
                  <a:pt x="42601" y="63"/>
                  <a:pt x="41534" y="84"/>
                </a:cubicBezTo>
                <a:cubicBezTo>
                  <a:pt x="40320" y="105"/>
                  <a:pt x="39127" y="105"/>
                  <a:pt x="37914" y="126"/>
                </a:cubicBezTo>
                <a:cubicBezTo>
                  <a:pt x="35989" y="189"/>
                  <a:pt x="34022" y="231"/>
                  <a:pt x="32076" y="294"/>
                </a:cubicBezTo>
                <a:lnTo>
                  <a:pt x="28707" y="377"/>
                </a:lnTo>
                <a:lnTo>
                  <a:pt x="22912" y="608"/>
                </a:lnTo>
                <a:cubicBezTo>
                  <a:pt x="21824" y="649"/>
                  <a:pt x="20777" y="691"/>
                  <a:pt x="19710" y="733"/>
                </a:cubicBezTo>
                <a:cubicBezTo>
                  <a:pt x="17702" y="838"/>
                  <a:pt x="15714" y="963"/>
                  <a:pt x="13705" y="1068"/>
                </a:cubicBezTo>
                <a:cubicBezTo>
                  <a:pt x="12617" y="1131"/>
                  <a:pt x="11550" y="1172"/>
                  <a:pt x="10483" y="1256"/>
                </a:cubicBezTo>
                <a:cubicBezTo>
                  <a:pt x="8495" y="1424"/>
                  <a:pt x="6487" y="1591"/>
                  <a:pt x="4499" y="1779"/>
                </a:cubicBezTo>
                <a:cubicBezTo>
                  <a:pt x="4080" y="1800"/>
                  <a:pt x="3620" y="1863"/>
                  <a:pt x="3181" y="1884"/>
                </a:cubicBezTo>
                <a:cubicBezTo>
                  <a:pt x="2323" y="1968"/>
                  <a:pt x="1465" y="2072"/>
                  <a:pt x="586" y="2177"/>
                </a:cubicBezTo>
                <a:cubicBezTo>
                  <a:pt x="544" y="2177"/>
                  <a:pt x="481" y="2198"/>
                  <a:pt x="440" y="2198"/>
                </a:cubicBezTo>
                <a:cubicBezTo>
                  <a:pt x="335" y="2219"/>
                  <a:pt x="251" y="2281"/>
                  <a:pt x="168" y="2365"/>
                </a:cubicBezTo>
                <a:cubicBezTo>
                  <a:pt x="63" y="2470"/>
                  <a:pt x="0" y="2616"/>
                  <a:pt x="0" y="2784"/>
                </a:cubicBezTo>
                <a:cubicBezTo>
                  <a:pt x="0" y="2930"/>
                  <a:pt x="42" y="3097"/>
                  <a:pt x="168" y="3202"/>
                </a:cubicBezTo>
                <a:cubicBezTo>
                  <a:pt x="272" y="3307"/>
                  <a:pt x="461" y="3369"/>
                  <a:pt x="586" y="3369"/>
                </a:cubicBezTo>
                <a:cubicBezTo>
                  <a:pt x="1632" y="3265"/>
                  <a:pt x="2658" y="3139"/>
                  <a:pt x="3704" y="3035"/>
                </a:cubicBezTo>
                <a:lnTo>
                  <a:pt x="6612" y="2804"/>
                </a:lnTo>
                <a:cubicBezTo>
                  <a:pt x="7658" y="2721"/>
                  <a:pt x="8704" y="2616"/>
                  <a:pt x="9772" y="2532"/>
                </a:cubicBezTo>
                <a:cubicBezTo>
                  <a:pt x="10190" y="2512"/>
                  <a:pt x="10608" y="2470"/>
                  <a:pt x="11048" y="2428"/>
                </a:cubicBezTo>
                <a:cubicBezTo>
                  <a:pt x="12701" y="2365"/>
                  <a:pt x="14333" y="2260"/>
                  <a:pt x="15965" y="2177"/>
                </a:cubicBezTo>
                <a:lnTo>
                  <a:pt x="19041" y="2009"/>
                </a:lnTo>
                <a:lnTo>
                  <a:pt x="20296" y="1947"/>
                </a:lnTo>
                <a:cubicBezTo>
                  <a:pt x="21907" y="1884"/>
                  <a:pt x="23539" y="1800"/>
                  <a:pt x="25150" y="1758"/>
                </a:cubicBezTo>
                <a:cubicBezTo>
                  <a:pt x="26155" y="1737"/>
                  <a:pt x="27117" y="1675"/>
                  <a:pt x="28101" y="1654"/>
                </a:cubicBezTo>
                <a:cubicBezTo>
                  <a:pt x="28456" y="1654"/>
                  <a:pt x="28770" y="1633"/>
                  <a:pt x="29105" y="1633"/>
                </a:cubicBezTo>
                <a:cubicBezTo>
                  <a:pt x="30863" y="1570"/>
                  <a:pt x="32599" y="1549"/>
                  <a:pt x="34357" y="1486"/>
                </a:cubicBezTo>
                <a:cubicBezTo>
                  <a:pt x="35319" y="1465"/>
                  <a:pt x="36324" y="1444"/>
                  <a:pt x="37286" y="1424"/>
                </a:cubicBezTo>
                <a:cubicBezTo>
                  <a:pt x="37621" y="1424"/>
                  <a:pt x="37998" y="1382"/>
                  <a:pt x="38332" y="1382"/>
                </a:cubicBezTo>
                <a:cubicBezTo>
                  <a:pt x="40132" y="1361"/>
                  <a:pt x="41952" y="1361"/>
                  <a:pt x="43772" y="1340"/>
                </a:cubicBezTo>
                <a:cubicBezTo>
                  <a:pt x="44902" y="1340"/>
                  <a:pt x="46032" y="1319"/>
                  <a:pt x="47141" y="1319"/>
                </a:cubicBezTo>
                <a:cubicBezTo>
                  <a:pt x="49066" y="1319"/>
                  <a:pt x="50991" y="1319"/>
                  <a:pt x="52895" y="1340"/>
                </a:cubicBezTo>
                <a:cubicBezTo>
                  <a:pt x="53272" y="1340"/>
                  <a:pt x="53669" y="1361"/>
                  <a:pt x="54025" y="1361"/>
                </a:cubicBezTo>
                <a:cubicBezTo>
                  <a:pt x="55113" y="1382"/>
                  <a:pt x="56159" y="1424"/>
                  <a:pt x="57226" y="1465"/>
                </a:cubicBezTo>
                <a:cubicBezTo>
                  <a:pt x="58000" y="1486"/>
                  <a:pt x="58817" y="1528"/>
                  <a:pt x="59612" y="1549"/>
                </a:cubicBezTo>
                <a:cubicBezTo>
                  <a:pt x="60177" y="1570"/>
                  <a:pt x="60721" y="1591"/>
                  <a:pt x="61306" y="1633"/>
                </a:cubicBezTo>
                <a:cubicBezTo>
                  <a:pt x="62959" y="1696"/>
                  <a:pt x="64612" y="1800"/>
                  <a:pt x="66265" y="1905"/>
                </a:cubicBezTo>
                <a:lnTo>
                  <a:pt x="67521" y="1988"/>
                </a:lnTo>
                <a:cubicBezTo>
                  <a:pt x="67981" y="2009"/>
                  <a:pt x="68441" y="2051"/>
                  <a:pt x="68881" y="2093"/>
                </a:cubicBezTo>
                <a:cubicBezTo>
                  <a:pt x="68964" y="2093"/>
                  <a:pt x="69027" y="2114"/>
                  <a:pt x="69090" y="2156"/>
                </a:cubicBezTo>
                <a:cubicBezTo>
                  <a:pt x="69148" y="2162"/>
                  <a:pt x="69204" y="2167"/>
                  <a:pt x="69259" y="2167"/>
                </a:cubicBezTo>
                <a:cubicBezTo>
                  <a:pt x="69380" y="2167"/>
                  <a:pt x="69491" y="2144"/>
                  <a:pt x="69592" y="2072"/>
                </a:cubicBezTo>
                <a:cubicBezTo>
                  <a:pt x="69760" y="1988"/>
                  <a:pt x="69864" y="1842"/>
                  <a:pt x="69906" y="1675"/>
                </a:cubicBezTo>
                <a:cubicBezTo>
                  <a:pt x="70011" y="1340"/>
                  <a:pt x="69801" y="963"/>
                  <a:pt x="69425" y="859"/>
                </a:cubicBezTo>
                <a:cubicBezTo>
                  <a:pt x="69132" y="796"/>
                  <a:pt x="68818" y="754"/>
                  <a:pt x="68525" y="712"/>
                </a:cubicBezTo>
                <a:cubicBezTo>
                  <a:pt x="68316" y="691"/>
                  <a:pt x="68107" y="649"/>
                  <a:pt x="67897" y="649"/>
                </a:cubicBezTo>
                <a:cubicBezTo>
                  <a:pt x="67479" y="608"/>
                  <a:pt x="67060" y="608"/>
                  <a:pt x="66663" y="545"/>
                </a:cubicBezTo>
                <a:cubicBezTo>
                  <a:pt x="65931" y="503"/>
                  <a:pt x="65135" y="482"/>
                  <a:pt x="64382" y="419"/>
                </a:cubicBezTo>
                <a:cubicBezTo>
                  <a:pt x="62876" y="336"/>
                  <a:pt x="61327" y="273"/>
                  <a:pt x="59779" y="189"/>
                </a:cubicBezTo>
                <a:cubicBezTo>
                  <a:pt x="59298" y="168"/>
                  <a:pt x="58775" y="168"/>
                  <a:pt x="58272" y="126"/>
                </a:cubicBezTo>
                <a:lnTo>
                  <a:pt x="54967" y="63"/>
                </a:lnTo>
                <a:cubicBezTo>
                  <a:pt x="54360" y="22"/>
                  <a:pt x="53732" y="22"/>
                  <a:pt x="5314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Rectangle 6">
            <a:extLst>
              <a:ext uri="{FF2B5EF4-FFF2-40B4-BE49-F238E27FC236}">
                <a16:creationId xmlns:a16="http://schemas.microsoft.com/office/drawing/2014/main" id="{B89313F8-E98B-44DD-841A-8B9600907455}"/>
              </a:ext>
            </a:extLst>
          </p:cNvPr>
          <p:cNvSpPr/>
          <p:nvPr/>
        </p:nvSpPr>
        <p:spPr>
          <a:xfrm>
            <a:off x="2944867" y="1019960"/>
            <a:ext cx="8355117" cy="5337038"/>
          </a:xfrm>
          <a:prstGeom prst="rect">
            <a:avLst/>
          </a:prstGeom>
        </p:spPr>
        <p:txBody>
          <a:bodyPr wrap="square">
            <a:spAutoFit/>
          </a:bodyPr>
          <a:lstStyle/>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Ta có thể so sánh hai số hữu tỉ bất kì bằng cách viết chúng dưới dạng phân số rồi so sánh hai  phân số đó.</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Với hai số hữu tỉ a,b bất kì, ta luôn có hoặc a = b hoặc a &lt; b hoặc a &gt; b.</a:t>
            </a:r>
            <a:r>
              <a:rPr lang="en-US" sz="2800" dirty="0">
                <a:ea typeface="Calibri" panose="020F0502020204030204" pitchFamily="34" charset="0"/>
                <a:cs typeface="Times New Roman" panose="02020603050405020304" pitchFamily="18" charset="0"/>
              </a:rPr>
              <a:t> </a:t>
            </a:r>
            <a:r>
              <a:rPr lang="nl-NL" sz="2800" dirty="0">
                <a:ea typeface="Calibri" panose="020F0502020204030204" pitchFamily="34" charset="0"/>
                <a:cs typeface="Times New Roman" panose="02020603050405020304" pitchFamily="18" charset="0"/>
              </a:rPr>
              <a:t>Cho ba số hữu tỉ a, b, c. Nếu a &lt; b và b &lt; c thì a &lt; c (tính chất bắc cầu).</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Trên trục số, nếu a &lt; b thì điểm a nằm trước điểm b.</a:t>
            </a:r>
            <a:endParaRPr lang="en-US" sz="2800" dirty="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61"/>
                                        </p:tgtEl>
                                        <p:attrNameLst>
                                          <p:attrName>style.visibility</p:attrName>
                                        </p:attrNameLst>
                                      </p:cBhvr>
                                      <p:to>
                                        <p:strVal val="visible"/>
                                      </p:to>
                                    </p:set>
                                    <p:anim calcmode="lin" valueType="num">
                                      <p:cBhvr>
                                        <p:cTn id="7" dur="500" fill="hold"/>
                                        <p:tgtEl>
                                          <p:spTgt spid="1061"/>
                                        </p:tgtEl>
                                        <p:attrNameLst>
                                          <p:attrName>ppt_w</p:attrName>
                                        </p:attrNameLst>
                                      </p:cBhvr>
                                      <p:tavLst>
                                        <p:tav tm="0">
                                          <p:val>
                                            <p:fltVal val="0"/>
                                          </p:val>
                                        </p:tav>
                                        <p:tav tm="100000">
                                          <p:val>
                                            <p:strVal val="#ppt_w"/>
                                          </p:val>
                                        </p:tav>
                                      </p:tavLst>
                                    </p:anim>
                                    <p:anim calcmode="lin" valueType="num">
                                      <p:cBhvr>
                                        <p:cTn id="8" dur="500" fill="hold"/>
                                        <p:tgtEl>
                                          <p:spTgt spid="1061"/>
                                        </p:tgtEl>
                                        <p:attrNameLst>
                                          <p:attrName>ppt_h</p:attrName>
                                        </p:attrNameLst>
                                      </p:cBhvr>
                                      <p:tavLst>
                                        <p:tav tm="0">
                                          <p:val>
                                            <p:fltVal val="0"/>
                                          </p:val>
                                        </p:tav>
                                        <p:tav tm="100000">
                                          <p:val>
                                            <p:strVal val="#ppt_h"/>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1062"/>
                                        </p:tgtEl>
                                        <p:attrNameLst>
                                          <p:attrName>style.visibility</p:attrName>
                                        </p:attrNameLst>
                                      </p:cBhvr>
                                      <p:to>
                                        <p:strVal val="visible"/>
                                      </p:to>
                                    </p:set>
                                    <p:anim calcmode="lin" valueType="num">
                                      <p:cBhvr>
                                        <p:cTn id="11" dur="500" fill="hold"/>
                                        <p:tgtEl>
                                          <p:spTgt spid="1062"/>
                                        </p:tgtEl>
                                        <p:attrNameLst>
                                          <p:attrName>ppt_w</p:attrName>
                                        </p:attrNameLst>
                                      </p:cBhvr>
                                      <p:tavLst>
                                        <p:tav tm="0">
                                          <p:val>
                                            <p:strVal val="#ppt_w+.3"/>
                                          </p:val>
                                        </p:tav>
                                        <p:tav tm="100000">
                                          <p:val>
                                            <p:strVal val="#ppt_w"/>
                                          </p:val>
                                        </p:tav>
                                      </p:tavLst>
                                    </p:anim>
                                    <p:anim calcmode="lin" valueType="num">
                                      <p:cBhvr>
                                        <p:cTn id="12" dur="500" fill="hold"/>
                                        <p:tgtEl>
                                          <p:spTgt spid="1062"/>
                                        </p:tgtEl>
                                        <p:attrNameLst>
                                          <p:attrName>ppt_h</p:attrName>
                                        </p:attrNameLst>
                                      </p:cBhvr>
                                      <p:tavLst>
                                        <p:tav tm="0">
                                          <p:val>
                                            <p:strVal val="#ppt_h"/>
                                          </p:val>
                                        </p:tav>
                                        <p:tav tm="100000">
                                          <p:val>
                                            <p:strVal val="#ppt_h"/>
                                          </p:val>
                                        </p:tav>
                                      </p:tavLst>
                                    </p:anim>
                                    <p:animEffect transition="in" filter="fade">
                                      <p:cBhvr>
                                        <p:cTn id="13" dur="500"/>
                                        <p:tgtEl>
                                          <p:spTgt spid="106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additive="base">
                                        <p:cTn id="2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additive="base">
                                        <p:cTn id="3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p:bldP spid="1062" grpId="0" animBg="1"/>
      <p:bldP spid="7"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670331" y="397270"/>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874464" y="1016942"/>
            <a:ext cx="1363129" cy="584775"/>
          </a:xfrm>
          <a:prstGeom prst="rect">
            <a:avLst/>
          </a:prstGeom>
          <a:noFill/>
        </p:spPr>
        <p:txBody>
          <a:bodyPr wrap="square" rtlCol="0">
            <a:spAutoFit/>
          </a:bodyPr>
          <a:lstStyle/>
          <a:p>
            <a:pPr defTabSz="1219170">
              <a:buClr>
                <a:srgbClr val="000000"/>
              </a:buClr>
            </a:pPr>
            <a:r>
              <a:rPr lang="en-US" sz="3200" b="1" kern="0" dirty="0" err="1">
                <a:solidFill>
                  <a:srgbClr val="000000"/>
                </a:solidFill>
                <a:latin typeface="Arial"/>
                <a:cs typeface="Arial"/>
                <a:sym typeface="Arial"/>
              </a:rPr>
              <a:t>Chú</a:t>
            </a:r>
            <a:r>
              <a:rPr lang="en-US" sz="3200" b="1" kern="0" dirty="0">
                <a:solidFill>
                  <a:srgbClr val="000000"/>
                </a:solidFill>
                <a:latin typeface="Arial"/>
                <a:cs typeface="Arial"/>
                <a:sym typeface="Arial"/>
              </a:rPr>
              <a:t> ý</a:t>
            </a:r>
          </a:p>
        </p:txBody>
      </p:sp>
      <p:sp>
        <p:nvSpPr>
          <p:cNvPr id="7" name="Rounded Rectangular Callout 6"/>
          <p:cNvSpPr/>
          <p:nvPr/>
        </p:nvSpPr>
        <p:spPr>
          <a:xfrm>
            <a:off x="2429794" y="1655813"/>
            <a:ext cx="8909132" cy="4059187"/>
          </a:xfrm>
          <a:prstGeom prst="wedgeRoundRectCallout">
            <a:avLst>
              <a:gd name="adj1" fmla="val -57567"/>
              <a:gd name="adj2" fmla="val -40296"/>
              <a:gd name="adj3" fmla="val 16667"/>
            </a:avLst>
          </a:prstGeom>
          <a:solidFill>
            <a:schemeClr val="bg1">
              <a:lumMod val="6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defTabSz="1219170">
              <a:buClr>
                <a:srgbClr val="000000"/>
              </a:buClr>
            </a:pPr>
            <a:endParaRPr lang="en-US" sz="2667" b="1" kern="0" dirty="0">
              <a:solidFill>
                <a:srgbClr val="FFFFFF"/>
              </a:solidFill>
              <a:latin typeface="Arial"/>
              <a:sym typeface="Arial"/>
            </a:endParaRPr>
          </a:p>
        </p:txBody>
      </p:sp>
      <p:sp>
        <p:nvSpPr>
          <p:cNvPr id="9" name="Rectangle 8">
            <a:extLst>
              <a:ext uri="{FF2B5EF4-FFF2-40B4-BE49-F238E27FC236}">
                <a16:creationId xmlns:a16="http://schemas.microsoft.com/office/drawing/2014/main" id="{F493145D-F683-49F3-AA35-19CD12B9586C}"/>
              </a:ext>
            </a:extLst>
          </p:cNvPr>
          <p:cNvSpPr/>
          <p:nvPr/>
        </p:nvSpPr>
        <p:spPr>
          <a:xfrm>
            <a:off x="2429794" y="2101412"/>
            <a:ext cx="8606170" cy="3123932"/>
          </a:xfrm>
          <a:prstGeom prst="rect">
            <a:avLst/>
          </a:prstGeom>
        </p:spPr>
        <p:txBody>
          <a:bodyPr wrap="square">
            <a:spAutoFit/>
          </a:bodyPr>
          <a:lstStyle/>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Trên trục số, các điểm trước gốc O biểu diễn số hữu tỉ âm (tức số hữu tỉ nhỏ hơn 0); các điểm nằm sau gốc O biểu diễn số </a:t>
            </a:r>
            <a:r>
              <a:rPr lang="nl-NL" sz="3200" b="1" i="1" dirty="0">
                <a:solidFill>
                  <a:schemeClr val="bg1"/>
                </a:solidFill>
                <a:ea typeface="Calibri" panose="020F0502020204030204" pitchFamily="34" charset="0"/>
                <a:cs typeface="Times New Roman" panose="02020603050405020304" pitchFamily="18" charset="0"/>
              </a:rPr>
              <a:t>hữu tỉ dương </a:t>
            </a:r>
            <a:r>
              <a:rPr lang="nl-NL" sz="3200" b="1" dirty="0">
                <a:solidFill>
                  <a:schemeClr val="bg1"/>
                </a:solidFill>
                <a:ea typeface="Calibri" panose="020F0502020204030204" pitchFamily="34" charset="0"/>
                <a:cs typeface="Times New Roman" panose="02020603050405020304" pitchFamily="18" charset="0"/>
              </a:rPr>
              <a:t>(tức số hữu tỉ lớn hơn 0).</a:t>
            </a:r>
          </a:p>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Số 0 không là số h</a:t>
            </a:r>
            <a:r>
              <a:rPr lang="en-US" sz="3200" b="1" dirty="0" err="1">
                <a:solidFill>
                  <a:schemeClr val="bg1"/>
                </a:solidFill>
                <a:ea typeface="Calibri" panose="020F0502020204030204" pitchFamily="34" charset="0"/>
                <a:cs typeface="Times New Roman" panose="02020603050405020304" pitchFamily="18" charset="0"/>
              </a:rPr>
              <a:t>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d</a:t>
            </a:r>
            <a:r>
              <a:rPr lang="vi-VN" sz="3200" b="1" dirty="0">
                <a:solidFill>
                  <a:schemeClr val="bg1"/>
                </a:solidFill>
                <a:ea typeface="Calibri" panose="020F0502020204030204" pitchFamily="34" charset="0"/>
                <a:cs typeface="Times New Roman" panose="02020603050405020304" pitchFamily="18" charset="0"/>
              </a:rPr>
              <a:t>ư</a:t>
            </a:r>
            <a:r>
              <a:rPr lang="en-US" sz="3200" b="1" dirty="0" err="1">
                <a:solidFill>
                  <a:schemeClr val="bg1"/>
                </a:solidFill>
                <a:ea typeface="Calibri" panose="020F0502020204030204" pitchFamily="34" charset="0"/>
                <a:cs typeface="Times New Roman" panose="02020603050405020304" pitchFamily="18" charset="0"/>
              </a:rPr>
              <a:t>ơng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cũng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không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là</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số</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hữu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âm</a:t>
            </a:r>
            <a:r>
              <a:rPr lang="en-US" sz="3200" b="1" dirty="0">
                <a:solidFill>
                  <a:schemeClr val="bg1"/>
                </a:solidFill>
                <a:ea typeface="Calibri" panose="020F0502020204030204" pitchFamily="34" charset="0"/>
                <a:cs typeface="Times New Roman" panose="02020603050405020304" pitchFamily="18" charset="0"/>
              </a:rPr>
              <a:t>.</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Effect transition="in" filter="fade">
                                      <p:cBhvr>
                                        <p:cTn id="7" dur="500"/>
                                        <p:tgtEl>
                                          <p:spTgt spid="1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 calcmode="lin" valueType="num">
                                      <p:cBhvr additive="base">
                                        <p:cTn id="2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2" name="Google Shape;1222;p50"/>
          <p:cNvGrpSpPr/>
          <p:nvPr/>
        </p:nvGrpSpPr>
        <p:grpSpPr>
          <a:xfrm>
            <a:off x="3974320" y="-68114"/>
            <a:ext cx="7847811" cy="7967443"/>
            <a:chOff x="7567299" y="1541100"/>
            <a:chExt cx="3271844" cy="3386750"/>
          </a:xfrm>
        </p:grpSpPr>
        <p:sp>
          <p:nvSpPr>
            <p:cNvPr id="1223" name="Google Shape;1223;p50"/>
            <p:cNvSpPr/>
            <p:nvPr/>
          </p:nvSpPr>
          <p:spPr>
            <a:xfrm>
              <a:off x="7597074" y="1552100"/>
              <a:ext cx="3242069"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224;p50"/>
            <p:cNvSpPr/>
            <p:nvPr/>
          </p:nvSpPr>
          <p:spPr>
            <a:xfrm>
              <a:off x="7567299" y="1541100"/>
              <a:ext cx="3196874"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225;p50"/>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226;p50"/>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227;p50"/>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229;p50"/>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230;p50"/>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236;p50"/>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237;p50"/>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238;p50"/>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239;p50"/>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240;p50"/>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241;p50"/>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242;p50"/>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47" name="Google Shape;1247;p50"/>
          <p:cNvGrpSpPr/>
          <p:nvPr/>
        </p:nvGrpSpPr>
        <p:grpSpPr>
          <a:xfrm rot="688933">
            <a:off x="-70047" y="291903"/>
            <a:ext cx="4455679" cy="5393735"/>
            <a:chOff x="-365541" y="942781"/>
            <a:chExt cx="4142171" cy="3337526"/>
          </a:xfrm>
        </p:grpSpPr>
        <p:sp>
          <p:nvSpPr>
            <p:cNvPr id="1248" name="Google Shape;1248;p50"/>
            <p:cNvSpPr/>
            <p:nvPr/>
          </p:nvSpPr>
          <p:spPr>
            <a:xfrm rot="-664392">
              <a:off x="-81235" y="1302043"/>
              <a:ext cx="3636879" cy="2653713"/>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249;p50"/>
            <p:cNvSpPr/>
            <p:nvPr/>
          </p:nvSpPr>
          <p:spPr>
            <a:xfrm rot="-664392">
              <a:off x="-144556" y="1267333"/>
              <a:ext cx="3636879" cy="2653713"/>
            </a:xfrm>
            <a:prstGeom prst="rect">
              <a:avLst/>
            </a:prstGeom>
            <a:solidFill>
              <a:schemeClr val="lt1"/>
            </a:solidFill>
            <a:ln>
              <a:noFill/>
            </a:ln>
            <a:effectLst>
              <a:outerShdw blurRad="63500" sx="102000" sy="102000" algn="ctr" rotWithShape="0">
                <a:prstClr val="black">
                  <a:alpha val="40000"/>
                </a:prst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51" name="Google Shape;1251;p50"/>
          <p:cNvSpPr/>
          <p:nvPr/>
        </p:nvSpPr>
        <p:spPr>
          <a:xfrm rot="421726">
            <a:off x="950061" y="642152"/>
            <a:ext cx="1980937" cy="50227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2" name="Google Shape;1252;p50"/>
          <p:cNvGrpSpPr/>
          <p:nvPr/>
        </p:nvGrpSpPr>
        <p:grpSpPr>
          <a:xfrm>
            <a:off x="745619" y="67532"/>
            <a:ext cx="2499348" cy="956422"/>
            <a:chOff x="2202650" y="2939175"/>
            <a:chExt cx="1146900" cy="1220125"/>
          </a:xfrm>
        </p:grpSpPr>
        <p:sp>
          <p:nvSpPr>
            <p:cNvPr id="43" name="Google Shape;1253;p50"/>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54;p50"/>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55;p50"/>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56;p50"/>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TextBox 1"/>
          <p:cNvSpPr txBox="1"/>
          <p:nvPr/>
        </p:nvSpPr>
        <p:spPr>
          <a:xfrm rot="188959">
            <a:off x="1258443" y="262778"/>
            <a:ext cx="1681049" cy="584775"/>
          </a:xfrm>
          <a:prstGeom prst="rect">
            <a:avLst/>
          </a:prstGeom>
          <a:noFill/>
        </p:spPr>
        <p:txBody>
          <a:bodyPr wrap="square" rtlCol="0">
            <a:spAutoFit/>
          </a:bodyPr>
          <a:lstStyle/>
          <a:p>
            <a:pPr defTabSz="1219170">
              <a:buClr>
                <a:srgbClr val="000000"/>
              </a:buClr>
            </a:pPr>
            <a:r>
              <a:rPr lang="en-US" sz="3200" b="1" kern="0" dirty="0" err="1">
                <a:solidFill>
                  <a:srgbClr val="4F476F">
                    <a:lumMod val="50000"/>
                  </a:srgbClr>
                </a:solidFill>
                <a:latin typeface="Arial"/>
                <a:cs typeface="Arial"/>
                <a:sym typeface="Arial"/>
              </a:rPr>
              <a:t>Ví</a:t>
            </a:r>
            <a:r>
              <a:rPr lang="en-US" sz="3200" b="1" kern="0" dirty="0">
                <a:solidFill>
                  <a:srgbClr val="4F476F">
                    <a:lumMod val="50000"/>
                  </a:srgbClr>
                </a:solidFill>
                <a:latin typeface="Arial"/>
                <a:cs typeface="Arial"/>
                <a:sym typeface="Arial"/>
              </a:rPr>
              <a:t> </a:t>
            </a:r>
            <a:r>
              <a:rPr lang="en-US" sz="3200" b="1" kern="0" dirty="0" err="1">
                <a:solidFill>
                  <a:srgbClr val="4F476F">
                    <a:lumMod val="50000"/>
                  </a:srgbClr>
                </a:solidFill>
                <a:latin typeface="Arial"/>
                <a:cs typeface="Arial"/>
                <a:sym typeface="Arial"/>
              </a:rPr>
              <a:t>dụ</a:t>
            </a:r>
            <a:r>
              <a:rPr lang="en-US" sz="3200" b="1" kern="0" dirty="0">
                <a:solidFill>
                  <a:srgbClr val="4F476F">
                    <a:lumMod val="50000"/>
                  </a:srgbClr>
                </a:solidFill>
                <a:latin typeface="Arial"/>
                <a:cs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24539" y="1410391"/>
                <a:ext cx="3843406" cy="2998706"/>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So </a:t>
                </a:r>
                <a:r>
                  <a:rPr lang="en-US" sz="2667" kern="0" dirty="0" err="1">
                    <a:solidFill>
                      <a:srgbClr val="000000"/>
                    </a:solidFill>
                    <a:latin typeface="Arial"/>
                    <a:cs typeface="Arial"/>
                    <a:sym typeface="Arial"/>
                  </a:rPr>
                  <a:t>sánh</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14:m>
                  <m:oMath xmlns:m="http://schemas.openxmlformats.org/officeDocument/2006/math">
                    <m:f>
                      <m:fPr>
                        <m:ctrlPr>
                          <a:rPr lang="en-US" sz="2667" i="1" kern="0" smtClean="0">
                            <a:solidFill>
                              <a:srgbClr val="000000"/>
                            </a:solidFill>
                            <a:latin typeface="Cambria Math" panose="02040503050406030204" pitchFamily="18" charset="0"/>
                            <a:cs typeface="Arial"/>
                            <a:sym typeface="Arial"/>
                          </a:rPr>
                        </m:ctrlPr>
                      </m:fPr>
                      <m:num>
                        <m:r>
                          <a:rPr lang="en-US" sz="2667" b="0" i="1" kern="0" smtClean="0">
                            <a:solidFill>
                              <a:srgbClr val="000000"/>
                            </a:solidFill>
                            <a:latin typeface="Cambria Math" panose="02040503050406030204" pitchFamily="18" charset="0"/>
                            <a:cs typeface="Arial"/>
                            <a:sym typeface="Arial"/>
                          </a:rPr>
                          <m:t>6</m:t>
                        </m:r>
                      </m:num>
                      <m:den>
                        <m:r>
                          <a:rPr lang="en-US" sz="2667"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biết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hay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cs typeface="Arial"/>
                            <a:sym typeface="Arial"/>
                          </a:rPr>
                        </m:ctrlPr>
                      </m:fPr>
                      <m:num>
                        <m:r>
                          <a:rPr lang="en-US" sz="2667" i="1" kern="0">
                            <a:solidFill>
                              <a:srgbClr val="000000"/>
                            </a:solidFill>
                            <a:latin typeface="Cambria Math" panose="02040503050406030204" pitchFamily="18" charset="0"/>
                            <a:cs typeface="Arial"/>
                            <a:sym typeface="Arial"/>
                          </a:rPr>
                          <m:t>6</m:t>
                        </m:r>
                      </m:num>
                      <m:den>
                        <m:r>
                          <a:rPr lang="en-US" sz="2667" i="1" ker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124539" y="1410391"/>
                <a:ext cx="3843406" cy="2998706"/>
              </a:xfrm>
              <a:prstGeom prst="rect">
                <a:avLst/>
              </a:prstGeom>
              <a:blipFill>
                <a:blip r:embed="rId3"/>
                <a:stretch>
                  <a:fillRect l="-3011" r="-2853" b="-1423"/>
                </a:stretch>
              </a:blipFill>
            </p:spPr>
            <p:txBody>
              <a:bodyPr/>
              <a:lstStyle/>
              <a:p>
                <a:r>
                  <a:rPr lang="vi-VN">
                    <a:noFill/>
                  </a:rPr>
                  <a:t> </a:t>
                </a:r>
              </a:p>
            </p:txBody>
          </p:sp>
        </mc:Fallback>
      </mc:AlternateContent>
      <p:sp>
        <p:nvSpPr>
          <p:cNvPr id="7" name="TextBox 6"/>
          <p:cNvSpPr txBox="1"/>
          <p:nvPr/>
        </p:nvSpPr>
        <p:spPr>
          <a:xfrm>
            <a:off x="6837421" y="263605"/>
            <a:ext cx="1794552"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8" name="TextBox 7"/>
              <p:cNvSpPr txBox="1"/>
              <p:nvPr/>
            </p:nvSpPr>
            <p:spPr>
              <a:xfrm>
                <a:off x="4757980" y="992016"/>
                <a:ext cx="6974240" cy="1050352"/>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Ta </a:t>
                </a:r>
                <a:r>
                  <a:rPr lang="en-US" sz="2667" kern="0" dirty="0" err="1">
                    <a:solidFill>
                      <a:srgbClr val="000000"/>
                    </a:solidFill>
                    <a:latin typeface="Arial"/>
                    <a:cs typeface="Arial"/>
                    <a:sym typeface="Arial"/>
                  </a:rPr>
                  <a:t>có</a:t>
                </a:r>
                <a:r>
                  <a:rPr lang="en-US" sz="2667" kern="0" dirty="0">
                    <a:solidFill>
                      <a:srgbClr val="000000"/>
                    </a:solidFill>
                    <a:latin typeface="Arial"/>
                    <a:cs typeface="Arial"/>
                    <a:sym typeface="Arial"/>
                  </a:rPr>
                  <a:t>: 0,7 =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7</m:t>
                        </m:r>
                      </m:num>
                      <m:den>
                        <m:r>
                          <a:rPr lang="en-US" sz="3200" b="0" i="1" kern="0" smtClean="0">
                            <a:solidFill>
                              <a:srgbClr val="000000"/>
                            </a:solidFill>
                            <a:latin typeface="Cambria Math" panose="02040503050406030204" pitchFamily="18" charset="0"/>
                            <a:cs typeface="Arial"/>
                            <a:sym typeface="Arial"/>
                          </a:rPr>
                          <m:t>10</m:t>
                        </m:r>
                      </m:den>
                    </m:f>
                  </m:oMath>
                </a14:m>
                <a:r>
                  <a:rPr lang="en-US" sz="2667" kern="0" dirty="0">
                    <a:solidFill>
                      <a:srgbClr val="000000"/>
                    </a:solidFill>
                    <a:latin typeface="Arial"/>
                    <a:cs typeface="Arial"/>
                    <a:sym typeface="Arial"/>
                  </a:rPr>
                  <a:t> và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a:solidFill>
                      <a:srgbClr val="000000"/>
                    </a:solidFill>
                    <a:cs typeface="Arial"/>
                    <a:sym typeface="Arial"/>
                  </a:rPr>
                  <a: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12</m:t>
                        </m:r>
                      </m:num>
                      <m:den>
                        <m:r>
                          <a:rPr lang="en-US" sz="3200" i="1" kern="0">
                            <a:solidFill>
                              <a:srgbClr val="000000"/>
                            </a:solidFill>
                            <a:latin typeface="Cambria Math" panose="02040503050406030204" pitchFamily="18" charset="0"/>
                            <a:cs typeface="Arial"/>
                            <a:sym typeface="Arial"/>
                          </a:rPr>
                          <m:t>10</m:t>
                        </m:r>
                      </m:den>
                    </m:f>
                  </m:oMath>
                </a14:m>
                <a:r>
                  <a:rPr lang="en-US" sz="32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757980" y="992016"/>
                <a:ext cx="6974240" cy="1050352"/>
              </a:xfrm>
              <a:prstGeom prst="rect">
                <a:avLst/>
              </a:prstGeom>
              <a:blipFill>
                <a:blip r:embed="rId4"/>
                <a:stretch>
                  <a:fillRect l="-1661" b="-23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96043" y="2383103"/>
                <a:ext cx="5618769" cy="2599173"/>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Vì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7</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&lt;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12</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nên</a:t>
                </a:r>
                <a:r>
                  <a:rPr lang="en-US" sz="2667" kern="0" dirty="0">
                    <a:solidFill>
                      <a:srgbClr val="000000"/>
                    </a:solidFill>
                    <a:latin typeface="Arial"/>
                    <a:cs typeface="Arial"/>
                    <a:sym typeface="Arial"/>
                  </a:rPr>
                  <a:t> 0,7 &lt;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6</m:t>
                        </m:r>
                      </m:num>
                      <m:den>
                        <m:r>
                          <a:rPr lang="en-US" sz="3200" b="0" i="1" kern="0" smtClean="0">
                            <a:solidFill>
                              <a:srgbClr val="000000"/>
                            </a:solidFill>
                            <a:latin typeface="Cambria Math" panose="02040503050406030204" pitchFamily="18" charset="0"/>
                            <a:sym typeface="Arial"/>
                          </a:rPr>
                          <m:t>5</m:t>
                        </m:r>
                      </m:den>
                    </m:f>
                  </m:oMath>
                </a14:m>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a:solidFill>
                      <a:srgbClr val="000000"/>
                    </a:solidFill>
                    <a:latin typeface="Arial"/>
                    <a:cs typeface="Arial"/>
                    <a:sym typeface="Arial"/>
                  </a:rPr>
                  <a:t>Do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panose="02040503050406030204" pitchFamily="18" charset="0"/>
                            <a:sym typeface="Arial"/>
                          </a:rPr>
                        </m:ctrlPr>
                      </m:fPr>
                      <m:num>
                        <m:r>
                          <a:rPr lang="en-US" sz="2800" i="1" kern="0">
                            <a:solidFill>
                              <a:srgbClr val="000000"/>
                            </a:solidFill>
                            <a:latin typeface="Cambria Math" panose="02040503050406030204" pitchFamily="18" charset="0"/>
                            <a:sym typeface="Arial"/>
                          </a:rPr>
                          <m:t>6</m:t>
                        </m:r>
                      </m:num>
                      <m:den>
                        <m:r>
                          <a:rPr lang="en-US" sz="2800" i="1" kern="0">
                            <a:solidFill>
                              <a:srgbClr val="000000"/>
                            </a:solidFill>
                            <a:latin typeface="Cambria Math" panose="02040503050406030204" pitchFamily="18" charset="0"/>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(H.1.6).</a:t>
                </a:r>
              </a:p>
            </p:txBody>
          </p:sp>
        </mc:Choice>
        <mc:Fallback xmlns="">
          <p:sp>
            <p:nvSpPr>
              <p:cNvPr id="9" name="TextBox 8"/>
              <p:cNvSpPr txBox="1">
                <a:spLocks noRot="1" noChangeAspect="1" noMove="1" noResize="1" noEditPoints="1" noAdjustHandles="1" noChangeArrowheads="1" noChangeShapeType="1" noTextEdit="1"/>
              </p:cNvSpPr>
              <p:nvPr/>
            </p:nvSpPr>
            <p:spPr>
              <a:xfrm>
                <a:off x="4996043" y="2383103"/>
                <a:ext cx="5618769" cy="2599173"/>
              </a:xfrm>
              <a:prstGeom prst="rect">
                <a:avLst/>
              </a:prstGeom>
              <a:blipFill>
                <a:blip r:embed="rId5"/>
                <a:stretch>
                  <a:fillRect l="-2063" b="-5399"/>
                </a:stretch>
              </a:blipFill>
            </p:spPr>
            <p:txBody>
              <a:bodyPr/>
              <a:lstStyle/>
              <a:p>
                <a:r>
                  <a:rPr lang="vi-VN">
                    <a:noFill/>
                  </a:rPr>
                  <a:t> </a:t>
                </a:r>
              </a:p>
            </p:txBody>
          </p:sp>
        </mc:Fallback>
      </mc:AlternateContent>
      <p:pic>
        <p:nvPicPr>
          <p:cNvPr id="4" name="Picture 3">
            <a:extLst>
              <a:ext uri="{FF2B5EF4-FFF2-40B4-BE49-F238E27FC236}">
                <a16:creationId xmlns:a16="http://schemas.microsoft.com/office/drawing/2014/main" id="{30E33F32-58C3-45F8-A719-21A005602ED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670369" y="5586440"/>
            <a:ext cx="8270116" cy="1396455"/>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51"/>
                                        </p:tgtEl>
                                        <p:attrNameLst>
                                          <p:attrName>style.visibility</p:attrName>
                                        </p:attrNameLst>
                                      </p:cBhvr>
                                      <p:to>
                                        <p:strVal val="visible"/>
                                      </p:to>
                                    </p:set>
                                    <p:animEffect transition="in" filter="fade">
                                      <p:cBhvr>
                                        <p:cTn id="15" dur="500"/>
                                        <p:tgtEl>
                                          <p:spTgt spid="1251"/>
                                        </p:tgtEl>
                                      </p:cBhvr>
                                    </p:animEffect>
                                  </p:childTnLst>
                                </p:cTn>
                              </p:par>
                              <p:par>
                                <p:cTn id="16" presetID="5" presetClass="entr" presetSubtype="10" fill="hold" nodeType="withEffect">
                                  <p:stCondLst>
                                    <p:cond delay="0"/>
                                  </p:stCondLst>
                                  <p:childTnLst>
                                    <p:set>
                                      <p:cBhvr>
                                        <p:cTn id="17" dur="1" fill="hold">
                                          <p:stCondLst>
                                            <p:cond delay="0"/>
                                          </p:stCondLst>
                                        </p:cTn>
                                        <p:tgtEl>
                                          <p:spTgt spid="1247"/>
                                        </p:tgtEl>
                                        <p:attrNameLst>
                                          <p:attrName>style.visibility</p:attrName>
                                        </p:attrNameLst>
                                      </p:cBhvr>
                                      <p:to>
                                        <p:strVal val="visible"/>
                                      </p:to>
                                    </p:set>
                                    <p:animEffect transition="in" filter="checkerboard(across)">
                                      <p:cBhvr>
                                        <p:cTn id="18" dur="500"/>
                                        <p:tgtEl>
                                          <p:spTgt spid="124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strips(downRight)">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strips(downRight)">
                                      <p:cBhvr>
                                        <p:cTn id="42" dur="500"/>
                                        <p:tgtEl>
                                          <p:spTgt spid="9">
                                            <p:txEl>
                                              <p:pRg st="1" end="1"/>
                                            </p:txEl>
                                          </p:spTgt>
                                        </p:tgtEl>
                                      </p:cBhvr>
                                    </p:animEffect>
                                  </p:childTnLst>
                                </p:cTn>
                              </p:par>
                            </p:childTnLst>
                          </p:cTn>
                        </p:par>
                        <p:par>
                          <p:cTn id="43" fill="hold">
                            <p:stCondLst>
                              <p:cond delay="500"/>
                            </p:stCondLst>
                            <p:childTnLst>
                              <p:par>
                                <p:cTn id="44" presetID="2" presetClass="entr" presetSubtype="4"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animBg="1"/>
      <p:bldP spid="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grpSp>
        <p:nvGrpSpPr>
          <p:cNvPr id="1309" name="Google Shape;1309;p52"/>
          <p:cNvGrpSpPr/>
          <p:nvPr/>
        </p:nvGrpSpPr>
        <p:grpSpPr>
          <a:xfrm>
            <a:off x="2502308" y="329085"/>
            <a:ext cx="7187384" cy="6199830"/>
            <a:chOff x="5092425" y="934274"/>
            <a:chExt cx="3793800" cy="3391959"/>
          </a:xfrm>
        </p:grpSpPr>
        <p:sp>
          <p:nvSpPr>
            <p:cNvPr id="1311" name="Google Shape;1311;p52"/>
            <p:cNvSpPr/>
            <p:nvPr/>
          </p:nvSpPr>
          <p:spPr>
            <a:xfrm>
              <a:off x="5092425" y="1072474"/>
              <a:ext cx="3793800" cy="3253759"/>
            </a:xfrm>
            <a:prstGeom prst="rect">
              <a:avLst/>
            </a:prstGeom>
            <a:solidFill>
              <a:schemeClr val="accent3">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313" name="Google Shape;1313;p52"/>
            <p:cNvSpPr/>
            <p:nvPr/>
          </p:nvSpPr>
          <p:spPr>
            <a:xfrm>
              <a:off x="6111500" y="934274"/>
              <a:ext cx="1846041" cy="63483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sp>
            <p:nvSpPr>
              <p:cNvPr id="4" name="Rectangle 3"/>
              <p:cNvSpPr/>
              <p:nvPr/>
            </p:nvSpPr>
            <p:spPr>
              <a:xfrm>
                <a:off x="2855623" y="1915515"/>
                <a:ext cx="6651999" cy="1700530"/>
              </a:xfrm>
              <a:prstGeom prst="rect">
                <a:avLst/>
              </a:prstGeom>
            </p:spPr>
            <p:txBody>
              <a:bodyPr wrap="square">
                <a:spAutoFit/>
              </a:bodyPr>
              <a:lstStyle/>
              <a:p>
                <a:pPr algn="just" defTabSz="1219170">
                  <a:lnSpc>
                    <a:spcPct val="150000"/>
                  </a:lnSpc>
                  <a:buClr>
                    <a:srgbClr val="000000"/>
                  </a:buClr>
                </a:pPr>
                <a:r>
                  <a:rPr lang="en-US" sz="2800" kern="0" dirty="0">
                    <a:solidFill>
                      <a:srgbClr val="000000"/>
                    </a:solidFill>
                    <a:latin typeface="Arial"/>
                    <a:cs typeface="Arial"/>
                    <a:sym typeface="Arial"/>
                  </a:rPr>
                  <a:t>Ta </a:t>
                </a:r>
                <a:r>
                  <a:rPr lang="en-US" sz="2800" kern="0" dirty="0" err="1">
                    <a:solidFill>
                      <a:srgbClr val="000000"/>
                    </a:solidFill>
                    <a:latin typeface="Arial"/>
                    <a:cs typeface="Arial"/>
                    <a:sym typeface="Arial"/>
                  </a:rPr>
                  <a:t>có</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thể</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sử</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dụng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chất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bắc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cầu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để</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 0,7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32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như</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2855623" y="1915515"/>
                <a:ext cx="6651999" cy="1700530"/>
              </a:xfrm>
              <a:prstGeom prst="rect">
                <a:avLst/>
              </a:prstGeom>
              <a:blipFill>
                <a:blip r:embed="rId3"/>
                <a:stretch>
                  <a:fillRect l="-1832" r="-1832" b="-1434"/>
                </a:stretch>
              </a:blipFill>
            </p:spPr>
            <p:txBody>
              <a:bodyPr/>
              <a:lstStyle/>
              <a:p>
                <a:r>
                  <a:rPr lang="vi-VN">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085" y="3623676"/>
            <a:ext cx="2479496" cy="2479496"/>
          </a:xfrm>
          <a:prstGeom prst="rect">
            <a:avLst/>
          </a:prstGeom>
        </p:spPr>
      </p:pic>
      <p:sp>
        <p:nvSpPr>
          <p:cNvPr id="2" name="TextBox 1">
            <a:extLst>
              <a:ext uri="{FF2B5EF4-FFF2-40B4-BE49-F238E27FC236}">
                <a16:creationId xmlns:a16="http://schemas.microsoft.com/office/drawing/2014/main" id="{02245A4E-9F1F-47BE-A55D-48F52899A20F}"/>
              </a:ext>
            </a:extLst>
          </p:cNvPr>
          <p:cNvSpPr txBox="1"/>
          <p:nvPr/>
        </p:nvSpPr>
        <p:spPr>
          <a:xfrm>
            <a:off x="5400139" y="591068"/>
            <a:ext cx="2251703" cy="584775"/>
          </a:xfrm>
          <a:prstGeom prst="rect">
            <a:avLst/>
          </a:prstGeom>
          <a:noFill/>
        </p:spPr>
        <p:txBody>
          <a:bodyPr wrap="square" rtlCol="0">
            <a:spAutoFit/>
          </a:bodyPr>
          <a:lstStyle/>
          <a:p>
            <a:r>
              <a:rPr lang="en-US" sz="3200" dirty="0" err="1"/>
              <a:t>Nhận</a:t>
            </a:r>
            <a:r>
              <a:rPr lang="en-US" sz="3200" dirty="0"/>
              <a:t> </a:t>
            </a:r>
            <a:r>
              <a:rPr lang="en-US" sz="3200" dirty="0" err="1"/>
              <a:t>xét</a:t>
            </a:r>
            <a:r>
              <a:rPr lang="en-US" sz="3200" dirty="0"/>
              <a:t>:</a:t>
            </a:r>
            <a:endParaRPr lang="vi-VN" sz="3200" dirty="0"/>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FEC077EF-E09E-4F32-9A4A-54682BDD1881}"/>
                  </a:ext>
                </a:extLst>
              </p:cNvPr>
              <p:cNvSpPr/>
              <p:nvPr/>
            </p:nvSpPr>
            <p:spPr>
              <a:xfrm>
                <a:off x="3330807" y="4083740"/>
                <a:ext cx="6390365" cy="1054199"/>
              </a:xfrm>
              <a:prstGeom prst="rect">
                <a:avLst/>
              </a:prstGeom>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0,7 &lt; 1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1 &lt;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3200" kern="0" dirty="0">
                    <a:solidFill>
                      <a:srgbClr val="000000"/>
                    </a:solidFill>
                    <a:cs typeface="Arial"/>
                    <a:sym typeface="Arial"/>
                  </a:rPr>
                  <a:t> </a:t>
                </a:r>
                <a:r>
                  <a:rPr lang="en-US" sz="2800" kern="0" dirty="0" err="1">
                    <a:solidFill>
                      <a:srgbClr val="000000"/>
                    </a:solidFill>
                    <a:cs typeface="Arial"/>
                    <a:sym typeface="Arial"/>
                  </a:rPr>
                  <a:t>nên</a:t>
                </a:r>
                <a:r>
                  <a:rPr lang="en-US" sz="2800" kern="0" dirty="0">
                    <a:solidFill>
                      <a:srgbClr val="000000"/>
                    </a:solidFill>
                    <a:cs typeface="Arial"/>
                    <a:sym typeface="Arial"/>
                  </a:rPr>
                  <a:t> 0,7 &lt;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12" name="Rectangle 11">
                <a:extLst>
                  <a:ext uri="{FF2B5EF4-FFF2-40B4-BE49-F238E27FC236}">
                    <a16:creationId xmlns:a16="http://schemas.microsoft.com/office/drawing/2014/main" id="{FEC077EF-E09E-4F32-9A4A-54682BDD1881}"/>
                  </a:ext>
                </a:extLst>
              </p:cNvPr>
              <p:cNvSpPr>
                <a:spLocks noRot="1" noChangeAspect="1" noMove="1" noResize="1" noEditPoints="1" noAdjustHandles="1" noChangeArrowheads="1" noChangeShapeType="1" noTextEdit="1"/>
              </p:cNvSpPr>
              <p:nvPr/>
            </p:nvSpPr>
            <p:spPr>
              <a:xfrm>
                <a:off x="3330807" y="4083740"/>
                <a:ext cx="6390365" cy="1054199"/>
              </a:xfrm>
              <a:prstGeom prst="rect">
                <a:avLst/>
              </a:prstGeom>
              <a:blipFill>
                <a:blip r:embed="rId5"/>
                <a:stretch>
                  <a:fillRect l="-1907" b="-2890"/>
                </a:stretch>
              </a:blipFill>
            </p:spPr>
            <p:txBody>
              <a:bodyPr/>
              <a:lstStyle/>
              <a:p>
                <a:r>
                  <a:rPr lang="vi-VN">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ppt_x</p:attrName>
                                        </p:attrNameLst>
                                      </p:cBhvr>
                                      <p:tavLst>
                                        <p:tav tm="0">
                                          <p:val>
                                            <p:strVal val="#ppt_x-#ppt_w/2"/>
                                          </p:val>
                                        </p:tav>
                                        <p:tav tm="100000">
                                          <p:val>
                                            <p:strVal val="#ppt_x"/>
                                          </p:val>
                                        </p:tav>
                                      </p:tavLst>
                                    </p:anim>
                                    <p:anim calcmode="lin" valueType="num">
                                      <p:cBhvr>
                                        <p:cTn id="19" dur="500" fill="hold"/>
                                        <p:tgtEl>
                                          <p:spTgt spid="12"/>
                                        </p:tgtEl>
                                        <p:attrNameLst>
                                          <p:attrName>ppt_y</p:attrName>
                                        </p:attrNameLst>
                                      </p:cBhvr>
                                      <p:tavLst>
                                        <p:tav tm="0">
                                          <p:val>
                                            <p:strVal val="#ppt_y"/>
                                          </p:val>
                                        </p:tav>
                                        <p:tav tm="100000">
                                          <p:val>
                                            <p:strVal val="#ppt_y"/>
                                          </p:val>
                                        </p:tav>
                                      </p:tavLst>
                                    </p:anim>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5" name="TextBox 14"/>
          <p:cNvSpPr txBox="1"/>
          <p:nvPr/>
        </p:nvSpPr>
        <p:spPr>
          <a:xfrm>
            <a:off x="1014782" y="729634"/>
            <a:ext cx="4506929" cy="1863331"/>
          </a:xfrm>
          <a:prstGeom prst="rect">
            <a:avLst/>
          </a:prstGeom>
          <a:noFill/>
        </p:spPr>
        <p:txBody>
          <a:bodyPr wrap="square" rtlCol="0">
            <a:spAutoFit/>
          </a:bodyPr>
          <a:lstStyle/>
          <a:p>
            <a:pPr algn="just" defTabSz="1219170">
              <a:lnSpc>
                <a:spcPct val="150000"/>
              </a:lnSpc>
              <a:buClr>
                <a:srgbClr val="000000"/>
              </a:buClr>
            </a:pPr>
            <a:r>
              <a:rPr lang="en-US" sz="2667" b="1" kern="0" dirty="0" err="1">
                <a:solidFill>
                  <a:srgbClr val="7030A0"/>
                </a:solidFill>
                <a:latin typeface="Arial"/>
                <a:cs typeface="Arial"/>
                <a:sym typeface="Arial"/>
              </a:rPr>
              <a:t>Luyện</a:t>
            </a:r>
            <a:r>
              <a:rPr lang="en-US" sz="2667" b="1" kern="0" dirty="0">
                <a:solidFill>
                  <a:srgbClr val="7030A0"/>
                </a:solidFill>
                <a:latin typeface="Arial"/>
                <a:cs typeface="Arial"/>
                <a:sym typeface="Arial"/>
              </a:rPr>
              <a:t> </a:t>
            </a:r>
            <a:r>
              <a:rPr lang="en-US" sz="2667" b="1" kern="0" dirty="0" err="1">
                <a:solidFill>
                  <a:srgbClr val="7030A0"/>
                </a:solidFill>
                <a:latin typeface="Arial"/>
                <a:cs typeface="Arial"/>
                <a:sym typeface="Arial"/>
              </a:rPr>
              <a:t>tập</a:t>
            </a:r>
            <a:r>
              <a:rPr lang="en-US" sz="2667" b="1" kern="0" dirty="0">
                <a:solidFill>
                  <a:srgbClr val="7030A0"/>
                </a:solidFill>
                <a:latin typeface="Arial"/>
                <a:cs typeface="Arial"/>
                <a:sym typeface="Arial"/>
              </a:rPr>
              <a:t> 3: </a:t>
            </a:r>
          </a:p>
          <a:p>
            <a:pPr algn="just" defTabSz="1219170">
              <a:lnSpc>
                <a:spcPct val="150000"/>
              </a:lnSpc>
              <a:buClr>
                <a:srgbClr val="000000"/>
              </a:buClr>
            </a:pPr>
            <a:r>
              <a:rPr lang="en-US" sz="2667" kern="0" dirty="0">
                <a:solidFill>
                  <a:srgbClr val="000000"/>
                </a:solidFill>
                <a:latin typeface="Arial"/>
                <a:cs typeface="Arial"/>
                <a:sym typeface="Arial"/>
              </a:rPr>
              <a:t>So </a:t>
            </a:r>
            <a:r>
              <a:rPr lang="en-US" sz="2667" kern="0" dirty="0" err="1">
                <a:solidFill>
                  <a:srgbClr val="000000"/>
                </a:solidFill>
                <a:latin typeface="Arial"/>
                <a:cs typeface="Arial"/>
                <a:sym typeface="Arial"/>
              </a:rPr>
              <a:t>sánh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theo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tự</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nhỏ</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lớn</a:t>
            </a:r>
            <a:r>
              <a:rPr lang="en-US" sz="2667" kern="0" dirty="0">
                <a:solidFill>
                  <a:srgbClr val="000000"/>
                </a:solidFill>
                <a:latin typeface="Arial"/>
                <a:cs typeface="Arial"/>
                <a:sym typeface="Arial"/>
              </a:rPr>
              <a:t>:</a:t>
            </a:r>
          </a:p>
        </p:txBody>
      </p:sp>
      <p:sp>
        <p:nvSpPr>
          <p:cNvPr id="17" name="Rounded Rectangular Callout 16"/>
          <p:cNvSpPr/>
          <p:nvPr/>
        </p:nvSpPr>
        <p:spPr>
          <a:xfrm>
            <a:off x="8116584" y="520558"/>
            <a:ext cx="1356187" cy="684943"/>
          </a:xfrm>
          <a:prstGeom prst="wedgeRoundRectCallout">
            <a:avLst>
              <a:gd name="adj1" fmla="val 60583"/>
              <a:gd name="adj2" fmla="val 43535"/>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buClr>
                <a:srgbClr val="000000"/>
              </a:buClr>
            </a:pPr>
            <a:r>
              <a:rPr lang="en-US" sz="2933" b="1" kern="0" dirty="0" err="1">
                <a:solidFill>
                  <a:srgbClr val="FFFFFF"/>
                </a:solidFill>
                <a:latin typeface="Arial"/>
                <a:sym typeface="Arial"/>
              </a:rPr>
              <a:t>Giải</a:t>
            </a:r>
            <a:endParaRPr lang="en-US" sz="2933" b="1" kern="0" dirty="0">
              <a:solidFill>
                <a:srgbClr val="FFFFFF"/>
              </a:solidFill>
              <a:latin typeface="Arial"/>
              <a:sym typeface="Arial"/>
            </a:endParaRPr>
          </a:p>
        </p:txBody>
      </p:sp>
      <p:sp>
        <p:nvSpPr>
          <p:cNvPr id="43" name="TextBox 42"/>
          <p:cNvSpPr txBox="1"/>
          <p:nvPr/>
        </p:nvSpPr>
        <p:spPr>
          <a:xfrm>
            <a:off x="1014782" y="3238954"/>
            <a:ext cx="4506929" cy="631968"/>
          </a:xfrm>
          <a:prstGeom prst="rect">
            <a:avLst/>
          </a:prstGeom>
          <a:noFill/>
        </p:spPr>
        <p:txBody>
          <a:bodyPr wrap="square" rtlCol="0">
            <a:spAutoFit/>
          </a:bodyPr>
          <a:lstStyle/>
          <a:p>
            <a:pPr algn="just" defTabSz="1219170">
              <a:lnSpc>
                <a:spcPct val="150000"/>
              </a:lnSpc>
              <a:buClr>
                <a:srgbClr val="000000"/>
              </a:buClr>
            </a:pPr>
            <a:endParaRPr lang="en-US" sz="2667" kern="0" dirty="0">
              <a:solidFill>
                <a:srgbClr val="000000"/>
              </a:solidFill>
              <a:latin typeface="Arial"/>
              <a:cs typeface="Arial"/>
              <a:sym typeface="Arial"/>
            </a:endParaRPr>
          </a:p>
        </p:txBody>
      </p:sp>
      <p:sp>
        <p:nvSpPr>
          <p:cNvPr id="18" name="Curved Down Arrow 17"/>
          <p:cNvSpPr/>
          <p:nvPr/>
        </p:nvSpPr>
        <p:spPr>
          <a:xfrm rot="768805">
            <a:off x="5648656" y="1916342"/>
            <a:ext cx="1631644" cy="443873"/>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a16="http://schemas.microsoft.com/office/drawing/2014/main" id="{2D7E9E1B-F6FE-4B5A-83D3-AC5CBE2E792A}"/>
              </a:ext>
            </a:extLst>
          </p:cNvPr>
          <p:cNvGraphicFramePr>
            <a:graphicFrameLocks noChangeAspect="1"/>
          </p:cNvGraphicFramePr>
          <p:nvPr>
            <p:extLst>
              <p:ext uri="{D42A27DB-BD31-4B8C-83A1-F6EECF244321}">
                <p14:modId xmlns:p14="http://schemas.microsoft.com/office/powerpoint/2010/main" val="1478993683"/>
              </p:ext>
            </p:extLst>
          </p:nvPr>
        </p:nvGraphicFramePr>
        <p:xfrm>
          <a:off x="1558925" y="3405045"/>
          <a:ext cx="3059113" cy="849313"/>
        </p:xfrm>
        <a:graphic>
          <a:graphicData uri="http://schemas.openxmlformats.org/presentationml/2006/ole">
            <mc:AlternateContent xmlns:mc="http://schemas.openxmlformats.org/markup-compatibility/2006">
              <mc:Choice xmlns:v="urn:schemas-microsoft-com:vml" Requires="v">
                <p:oleObj name="Equation" r:id="rId3" imgW="1600200" imgH="444240" progId="Equation.DSMT4">
                  <p:embed/>
                </p:oleObj>
              </mc:Choice>
              <mc:Fallback>
                <p:oleObj name="Equation" r:id="rId3" imgW="1600200" imgH="444240" progId="Equation.DSMT4">
                  <p:embed/>
                  <p:pic>
                    <p:nvPicPr>
                      <p:cNvPr id="0" name=""/>
                      <p:cNvPicPr/>
                      <p:nvPr/>
                    </p:nvPicPr>
                    <p:blipFill>
                      <a:blip r:embed="rId4"/>
                      <a:stretch>
                        <a:fillRect/>
                      </a:stretch>
                    </p:blipFill>
                    <p:spPr>
                      <a:xfrm>
                        <a:off x="1558925" y="3405045"/>
                        <a:ext cx="3059113" cy="849313"/>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C1A6E05D-ECEC-42F6-BBEA-B5CC2E0A419F}"/>
              </a:ext>
            </a:extLst>
          </p:cNvPr>
          <p:cNvGraphicFramePr>
            <a:graphicFrameLocks noChangeAspect="1"/>
          </p:cNvGraphicFramePr>
          <p:nvPr>
            <p:extLst>
              <p:ext uri="{D42A27DB-BD31-4B8C-83A1-F6EECF244321}">
                <p14:modId xmlns:p14="http://schemas.microsoft.com/office/powerpoint/2010/main" val="1206272316"/>
              </p:ext>
            </p:extLst>
          </p:nvPr>
        </p:nvGraphicFramePr>
        <p:xfrm>
          <a:off x="7020104" y="3870922"/>
          <a:ext cx="3059113" cy="893074"/>
        </p:xfrm>
        <a:graphic>
          <a:graphicData uri="http://schemas.openxmlformats.org/presentationml/2006/ole">
            <mc:AlternateContent xmlns:mc="http://schemas.openxmlformats.org/markup-compatibility/2006">
              <mc:Choice xmlns:v="urn:schemas-microsoft-com:vml" Requires="v">
                <p:oleObj name="Equation" r:id="rId5" imgW="2915370" imgH="850458" progId="Equation.DSMT4">
                  <p:embed/>
                </p:oleObj>
              </mc:Choice>
              <mc:Fallback>
                <p:oleObj name="Equation" r:id="rId5" imgW="2915370" imgH="850458" progId="Equation.DSMT4">
                  <p:embed/>
                  <p:pic>
                    <p:nvPicPr>
                      <p:cNvPr id="0" name=""/>
                      <p:cNvPicPr/>
                      <p:nvPr/>
                    </p:nvPicPr>
                    <p:blipFill>
                      <a:blip r:embed="rId6"/>
                      <a:stretch>
                        <a:fillRect/>
                      </a:stretch>
                    </p:blipFill>
                    <p:spPr>
                      <a:xfrm>
                        <a:off x="7020104" y="3870922"/>
                        <a:ext cx="3059113" cy="893074"/>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69B78C54-2385-44B2-8AB4-0969C7F0D77E}"/>
              </a:ext>
            </a:extLst>
          </p:cNvPr>
          <p:cNvSpPr txBox="1"/>
          <p:nvPr/>
        </p:nvSpPr>
        <p:spPr>
          <a:xfrm>
            <a:off x="6464478" y="2633034"/>
            <a:ext cx="4797809" cy="658835"/>
          </a:xfrm>
          <a:prstGeom prst="rect">
            <a:avLst/>
          </a:prstGeom>
          <a:noFill/>
        </p:spPr>
        <p:txBody>
          <a:bodyPr wrap="square" rtlCol="0">
            <a:spAutoFit/>
          </a:bodyPr>
          <a:lstStyle/>
          <a:p>
            <a:pPr algn="just" defTabSz="1219170">
              <a:lnSpc>
                <a:spcPct val="150000"/>
              </a:lnSpc>
              <a:buClr>
                <a:srgbClr val="000000"/>
              </a:buClr>
            </a:pPr>
            <a:r>
              <a:rPr lang="en-US" sz="2800" b="1" kern="0" dirty="0" err="1">
                <a:latin typeface="Arial"/>
                <a:cs typeface="Arial"/>
                <a:sym typeface="Arial"/>
              </a:rPr>
              <a:t>Thứ</a:t>
            </a:r>
            <a:r>
              <a:rPr lang="en-US" sz="2800" b="1" kern="0" dirty="0">
                <a:latin typeface="Arial"/>
                <a:cs typeface="Arial"/>
                <a:sym typeface="Arial"/>
              </a:rPr>
              <a:t> </a:t>
            </a:r>
            <a:r>
              <a:rPr lang="en-US" sz="2800" b="1" kern="0" dirty="0" err="1">
                <a:latin typeface="Arial"/>
                <a:cs typeface="Arial"/>
                <a:sym typeface="Arial"/>
              </a:rPr>
              <a:t>tự</a:t>
            </a:r>
            <a:r>
              <a:rPr lang="en-US" sz="2800" b="1" kern="0" dirty="0">
                <a:latin typeface="Arial"/>
                <a:cs typeface="Arial"/>
                <a:sym typeface="Arial"/>
              </a:rPr>
              <a:t> </a:t>
            </a:r>
            <a:r>
              <a:rPr lang="en-US" sz="2800" b="1" kern="0" dirty="0" err="1">
                <a:latin typeface="Arial"/>
                <a:cs typeface="Arial"/>
                <a:sym typeface="Arial"/>
              </a:rPr>
              <a:t>từ</a:t>
            </a:r>
            <a:r>
              <a:rPr lang="en-US" sz="2800" b="1" kern="0" dirty="0">
                <a:latin typeface="Arial"/>
                <a:cs typeface="Arial"/>
                <a:sym typeface="Arial"/>
              </a:rPr>
              <a:t> </a:t>
            </a:r>
            <a:r>
              <a:rPr lang="en-US" sz="2800" b="1" kern="0" dirty="0" err="1">
                <a:latin typeface="Arial"/>
                <a:cs typeface="Arial"/>
                <a:sym typeface="Arial"/>
              </a:rPr>
              <a:t>nhỏ</a:t>
            </a:r>
            <a:r>
              <a:rPr lang="en-US" sz="2800" b="1" kern="0" dirty="0">
                <a:latin typeface="Arial"/>
                <a:cs typeface="Arial"/>
                <a:sym typeface="Arial"/>
              </a:rPr>
              <a:t> </a:t>
            </a:r>
            <a:r>
              <a:rPr lang="en-US" sz="2800" b="1" kern="0" dirty="0" err="1">
                <a:latin typeface="Arial"/>
                <a:cs typeface="Arial"/>
                <a:sym typeface="Arial"/>
              </a:rPr>
              <a:t>đến</a:t>
            </a:r>
            <a:r>
              <a:rPr lang="en-US" sz="2800" b="1" kern="0" dirty="0">
                <a:latin typeface="Arial"/>
                <a:cs typeface="Arial"/>
                <a:sym typeface="Arial"/>
              </a:rPr>
              <a:t> </a:t>
            </a:r>
            <a:r>
              <a:rPr lang="en-US" sz="2800" b="1" kern="0" dirty="0" err="1">
                <a:latin typeface="Arial"/>
                <a:cs typeface="Arial"/>
                <a:sym typeface="Arial"/>
              </a:rPr>
              <a:t>lớn</a:t>
            </a:r>
            <a:r>
              <a:rPr lang="en-US" sz="2800" b="1" kern="0" dirty="0">
                <a:latin typeface="Arial"/>
                <a:cs typeface="Arial"/>
                <a:sym typeface="Arial"/>
              </a:rPr>
              <a:t> </a:t>
            </a:r>
            <a:r>
              <a:rPr lang="en-US" sz="2800" b="1" kern="0" dirty="0" err="1">
                <a:latin typeface="Arial"/>
                <a:cs typeface="Arial"/>
                <a:sym typeface="Arial"/>
              </a:rPr>
              <a:t>là</a:t>
            </a:r>
            <a:r>
              <a:rPr lang="en-US" sz="2800" b="1" kern="0" dirty="0">
                <a:latin typeface="Arial"/>
                <a:cs typeface="Arial"/>
                <a:sym typeface="Arial"/>
              </a:rPr>
              <a:t>:</a:t>
            </a:r>
            <a:endParaRPr lang="en-US" sz="2800" kern="0" dirty="0">
              <a:latin typeface="Arial"/>
              <a:cs typeface="Arial"/>
              <a:sym typeface="Aria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nodePh="1">
                                  <p:stCondLst>
                                    <p:cond delay="0"/>
                                  </p:stCondLst>
                                  <p:endCondLst>
                                    <p:cond evt="begin" delay="0">
                                      <p:tn val="26"/>
                                    </p:cond>
                                  </p:endCondLst>
                                  <p:childTnLst>
                                    <p:set>
                                      <p:cBhvr>
                                        <p:cTn id="27" dur="1" fill="hold">
                                          <p:stCondLst>
                                            <p:cond delay="0"/>
                                          </p:stCondLst>
                                        </p:cTn>
                                        <p:tgtEl>
                                          <p:spTgt spid="43"/>
                                        </p:tgtEl>
                                        <p:attrNameLst>
                                          <p:attrName>style.visibility</p:attrName>
                                        </p:attrNameLst>
                                      </p:cBhvr>
                                      <p:to>
                                        <p:strVal val="visible"/>
                                      </p:to>
                                    </p:set>
                                    <p:animEffect transition="in" filter="barn(outVertical)">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500"/>
                                        <p:tgtEl>
                                          <p:spTgt spid="2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3"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84433" y="71448"/>
            <a:ext cx="2838233" cy="2141304"/>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13" name="Google Shape;1513;p58"/>
          <p:cNvGrpSpPr/>
          <p:nvPr/>
        </p:nvGrpSpPr>
        <p:grpSpPr>
          <a:xfrm rot="271929">
            <a:off x="3037868" y="380094"/>
            <a:ext cx="6738028" cy="7704624"/>
            <a:chOff x="658094" y="1385968"/>
            <a:chExt cx="5053805" cy="5778793"/>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21420423">
              <a:off x="1515871" y="2501840"/>
              <a:ext cx="3793465" cy="228496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4224329" y="2957908"/>
            <a:ext cx="5056463" cy="1015663"/>
          </a:xfrm>
          <a:prstGeom prst="rect">
            <a:avLst/>
          </a:prstGeom>
          <a:noFill/>
        </p:spPr>
        <p:txBody>
          <a:bodyPr wrap="square" rtlCol="0">
            <a:spAutoFit/>
          </a:bodyPr>
          <a:lstStyle/>
          <a:p>
            <a:pPr algn="ctr" defTabSz="1219170">
              <a:buClr>
                <a:srgbClr val="000000"/>
              </a:buClr>
            </a:pPr>
            <a:r>
              <a:rPr lang="en-US" sz="6000" b="1" kern="0" dirty="0">
                <a:solidFill>
                  <a:srgbClr val="002060"/>
                </a:solidFill>
                <a:latin typeface="Arial"/>
                <a:cs typeface="Arial"/>
                <a:sym typeface="Arial"/>
              </a:rPr>
              <a:t>LUYỆN TẬP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714505" y="350991"/>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1181856" y="975923"/>
            <a:ext cx="1137256" cy="584775"/>
          </a:xfrm>
          <a:prstGeom prst="rect">
            <a:avLst/>
          </a:prstGeom>
          <a:noFill/>
        </p:spPr>
        <p:txBody>
          <a:bodyPr wrap="square" rtlCol="0">
            <a:spAutoFit/>
          </a:bodyPr>
          <a:lstStyle/>
          <a:p>
            <a:pPr defTabSz="1219170">
              <a:buClr>
                <a:srgbClr val="000000"/>
              </a:buClr>
            </a:pPr>
            <a:r>
              <a:rPr lang="en-US" sz="3200" b="1" kern="0" dirty="0">
                <a:solidFill>
                  <a:srgbClr val="FF0000"/>
                </a:solidFill>
                <a:latin typeface="Arial"/>
                <a:cs typeface="Arial"/>
                <a:sym typeface="Arial"/>
              </a:rPr>
              <a:t>1.1</a:t>
            </a:r>
          </a:p>
        </p:txBody>
      </p:sp>
      <p:sp>
        <p:nvSpPr>
          <p:cNvPr id="6" name="TextBox 5"/>
          <p:cNvSpPr txBox="1"/>
          <p:nvPr/>
        </p:nvSpPr>
        <p:spPr>
          <a:xfrm>
            <a:off x="2807570" y="462980"/>
            <a:ext cx="6911627" cy="1478418"/>
          </a:xfrm>
          <a:prstGeom prst="rect">
            <a:avLst/>
          </a:prstGeom>
          <a:solidFill>
            <a:schemeClr val="accent4">
              <a:lumMod val="20000"/>
              <a:lumOff val="80000"/>
            </a:schemeClr>
          </a:solidFill>
        </p:spPr>
        <p:txBody>
          <a:bodyPr wrap="square" rtlCol="0">
            <a:spAutoFit/>
          </a:bodyPr>
          <a:lstStyle/>
          <a:p>
            <a:pPr algn="just" defTabSz="1219170">
              <a:lnSpc>
                <a:spcPct val="150000"/>
              </a:lnSpc>
              <a:buClr>
                <a:srgbClr val="000000"/>
              </a:buClr>
            </a:pPr>
            <a:r>
              <a:rPr lang="en-US" sz="3200" kern="0" dirty="0" err="1">
                <a:solidFill>
                  <a:srgbClr val="000000"/>
                </a:solidFill>
                <a:latin typeface="Arial"/>
                <a:cs typeface="Arial"/>
                <a:sym typeface="Arial"/>
              </a:rPr>
              <a:t>Hãy</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cho</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biết</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tính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đúng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của</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mỗi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khẳng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định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sau</a:t>
            </a:r>
            <a:r>
              <a:rPr lang="en-US" sz="3200" kern="0" dirty="0">
                <a:solidFill>
                  <a:srgbClr val="000000"/>
                </a:solidFill>
                <a:latin typeface="Arial"/>
                <a:cs typeface="Arial"/>
                <a:sym typeface="Arial"/>
              </a:rPr>
              <a:t>:</a:t>
            </a:r>
          </a:p>
        </p:txBody>
      </p:sp>
      <p:sp>
        <p:nvSpPr>
          <p:cNvPr id="30" name="TextBox 29">
            <a:extLst>
              <a:ext uri="{FF2B5EF4-FFF2-40B4-BE49-F238E27FC236}">
                <a16:creationId xmlns:a16="http://schemas.microsoft.com/office/drawing/2014/main" id="{6CAA2641-0C1D-4FA7-9543-778EC66B6C7A}"/>
              </a:ext>
            </a:extLst>
          </p:cNvPr>
          <p:cNvSpPr txBox="1"/>
          <p:nvPr/>
        </p:nvSpPr>
        <p:spPr>
          <a:xfrm>
            <a:off x="2170435"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39" name="TextBox 38">
            <a:extLst>
              <a:ext uri="{FF2B5EF4-FFF2-40B4-BE49-F238E27FC236}">
                <a16:creationId xmlns:a16="http://schemas.microsoft.com/office/drawing/2014/main" id="{14367ACE-5EE0-4D14-92D2-C2ECBE36F6FC}"/>
              </a:ext>
            </a:extLst>
          </p:cNvPr>
          <p:cNvSpPr txBox="1"/>
          <p:nvPr/>
        </p:nvSpPr>
        <p:spPr>
          <a:xfrm>
            <a:off x="5328863"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41" name="TextBox 40">
            <a:extLst>
              <a:ext uri="{FF2B5EF4-FFF2-40B4-BE49-F238E27FC236}">
                <a16:creationId xmlns:a16="http://schemas.microsoft.com/office/drawing/2014/main" id="{6D99EEEF-26DE-4B47-9CF8-3D9019CAFB09}"/>
              </a:ext>
            </a:extLst>
          </p:cNvPr>
          <p:cNvSpPr txBox="1"/>
          <p:nvPr/>
        </p:nvSpPr>
        <p:spPr>
          <a:xfrm>
            <a:off x="8983002" y="3331854"/>
            <a:ext cx="857651" cy="523220"/>
          </a:xfrm>
          <a:prstGeom prst="rect">
            <a:avLst/>
          </a:prstGeom>
          <a:noFill/>
        </p:spPr>
        <p:txBody>
          <a:bodyPr wrap="square" rtlCol="0">
            <a:spAutoFit/>
          </a:bodyPr>
          <a:lstStyle/>
          <a:p>
            <a:r>
              <a:rPr lang="en-US" sz="2800" dirty="0">
                <a:solidFill>
                  <a:srgbClr val="FF0000"/>
                </a:solidFill>
              </a:rPr>
              <a:t>Sai.</a:t>
            </a:r>
            <a:endParaRPr lang="vi-VN" sz="2800" dirty="0">
              <a:solidFill>
                <a:srgbClr val="FF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1432962" y="2361581"/>
                <a:ext cx="2363653" cy="584775"/>
              </a:xfrm>
              <a:prstGeom prst="rect">
                <a:avLst/>
              </a:prstGeom>
              <a:noFill/>
            </p:spPr>
            <p:txBody>
              <a:bodyPr wrap="square" rtlCol="0">
                <a:spAutoFit/>
              </a:bodyPr>
              <a:lstStyle/>
              <a:p>
                <a:r>
                  <a:rPr lang="en-US" sz="3200" dirty="0"/>
                  <a:t>a) 0,25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1432962" y="2361581"/>
                <a:ext cx="2363653" cy="584775"/>
              </a:xfrm>
              <a:prstGeom prst="rect">
                <a:avLst/>
              </a:prstGeom>
              <a:blipFill rotWithShape="0">
                <a:blip r:embed="rId3"/>
                <a:stretch>
                  <a:fillRect l="-6443"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840795" y="2304501"/>
                <a:ext cx="2363653" cy="788742"/>
              </a:xfrm>
              <a:prstGeom prst="rect">
                <a:avLst/>
              </a:prstGeom>
              <a:noFill/>
            </p:spPr>
            <p:txBody>
              <a:bodyPr wrap="square" rtlCol="0">
                <a:spAutoFit/>
              </a:bodyPr>
              <a:lstStyle/>
              <a:p>
                <a:r>
                  <a:rPr lang="en-US" sz="3200" dirty="0"/>
                  <a:t>b) - </a:t>
                </a:r>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6</m:t>
                        </m:r>
                      </m:num>
                      <m:den>
                        <m:r>
                          <a:rPr lang="en-US" sz="3200" b="0" i="1" smtClean="0">
                            <a:latin typeface="Cambria Math" panose="02040503050406030204" pitchFamily="18" charset="0"/>
                          </a:rPr>
                          <m:t>7</m:t>
                        </m:r>
                      </m:den>
                    </m:f>
                  </m:oMath>
                </a14:m>
                <a:r>
                  <a:rPr lang="en-US" sz="3200" dirty="0"/>
                  <a:t>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840795" y="2304501"/>
                <a:ext cx="2363653" cy="788742"/>
              </a:xfrm>
              <a:prstGeom prst="rect">
                <a:avLst/>
              </a:prstGeom>
              <a:blipFill rotWithShape="0">
                <a:blip r:embed="rId4"/>
                <a:stretch>
                  <a:fillRect l="-6443" b="-108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8125862" y="2361581"/>
                <a:ext cx="2363653" cy="584775"/>
              </a:xfrm>
              <a:prstGeom prst="rect">
                <a:avLst/>
              </a:prstGeom>
              <a:noFill/>
            </p:spPr>
            <p:txBody>
              <a:bodyPr wrap="square" rtlCol="0">
                <a:spAutoFit/>
              </a:bodyPr>
              <a:lstStyle/>
              <a:p>
                <a:r>
                  <a:rPr lang="en-US" sz="3200" dirty="0"/>
                  <a:t>c) -235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8125862" y="2361581"/>
                <a:ext cx="2363653" cy="584775"/>
              </a:xfrm>
              <a:prstGeom prst="rect">
                <a:avLst/>
              </a:prstGeom>
              <a:blipFill rotWithShape="0">
                <a:blip r:embed="rId5"/>
                <a:stretch>
                  <a:fillRect l="-6701" t="-13542" b="-33333"/>
                </a:stretch>
              </a:blipFill>
            </p:spPr>
            <p:txBody>
              <a:bodyPr/>
              <a:lstStyle/>
              <a:p>
                <a:r>
                  <a:rPr lang="en-US">
                    <a:noFill/>
                  </a:rPr>
                  <a:t> </a:t>
                </a:r>
              </a:p>
            </p:txBody>
          </p:sp>
        </mc:Fallback>
      </mc:AlternateContent>
      <p:pic>
        <p:nvPicPr>
          <p:cNvPr id="5" name="Picture 4"/>
          <p:cNvPicPr>
            <a:picLocks noChangeAspect="1"/>
          </p:cNvPicPr>
          <p:nvPr/>
        </p:nvPicPr>
        <p:blipFill>
          <a:blip r:embed="rId6"/>
          <a:stretch>
            <a:fillRect/>
          </a:stretch>
        </p:blipFill>
        <p:spPr>
          <a:xfrm>
            <a:off x="7646384" y="4108670"/>
            <a:ext cx="3322608" cy="774259"/>
          </a:xfrm>
          <a:prstGeom prst="rect">
            <a:avLst/>
          </a:prstGeom>
        </p:spPr>
      </p:pic>
    </p:spTree>
    <p:extLst>
      <p:ext uri="{BB962C8B-B14F-4D97-AF65-F5344CB8AC3E}">
        <p14:creationId xmlns:p14="http://schemas.microsoft.com/office/powerpoint/2010/main" val="58701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 calcmode="lin" valueType="num">
                                      <p:cBhvr>
                                        <p:cTn id="7" dur="500" fill="hold"/>
                                        <p:tgtEl>
                                          <p:spTgt spid="1076"/>
                                        </p:tgtEl>
                                        <p:attrNameLst>
                                          <p:attrName>ppt_w</p:attrName>
                                        </p:attrNameLst>
                                      </p:cBhvr>
                                      <p:tavLst>
                                        <p:tav tm="0">
                                          <p:val>
                                            <p:fltVal val="0"/>
                                          </p:val>
                                        </p:tav>
                                        <p:tav tm="100000">
                                          <p:val>
                                            <p:strVal val="#ppt_w"/>
                                          </p:val>
                                        </p:tav>
                                      </p:tavLst>
                                    </p:anim>
                                    <p:anim calcmode="lin" valueType="num">
                                      <p:cBhvr>
                                        <p:cTn id="8" dur="500" fill="hold"/>
                                        <p:tgtEl>
                                          <p:spTgt spid="1076"/>
                                        </p:tgtEl>
                                        <p:attrNameLst>
                                          <p:attrName>ppt_h</p:attrName>
                                        </p:attrNameLst>
                                      </p:cBhvr>
                                      <p:tavLst>
                                        <p:tav tm="0">
                                          <p:val>
                                            <p:fltVal val="0"/>
                                          </p:val>
                                        </p:tav>
                                        <p:tav tm="100000">
                                          <p:val>
                                            <p:strVal val="#ppt_h"/>
                                          </p:val>
                                        </p:tav>
                                      </p:tavLst>
                                    </p:anim>
                                    <p:animEffect transition="in" filter="fade">
                                      <p:cBhvr>
                                        <p:cTn id="9" dur="500"/>
                                        <p:tgtEl>
                                          <p:spTgt spid="107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p:tgtEl>
                                          <p:spTgt spid="30"/>
                                        </p:tgtEl>
                                        <p:attrNameLst>
                                          <p:attrName>ppt_y</p:attrName>
                                        </p:attrNameLst>
                                      </p:cBhvr>
                                      <p:tavLst>
                                        <p:tav tm="0">
                                          <p:val>
                                            <p:strVal val="#ppt_y-#ppt_h*1.125000"/>
                                          </p:val>
                                        </p:tav>
                                        <p:tav tm="100000">
                                          <p:val>
                                            <p:strVal val="#ppt_y"/>
                                          </p:val>
                                        </p:tav>
                                      </p:tavLst>
                                    </p:anim>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p:tgtEl>
                                          <p:spTgt spid="39"/>
                                        </p:tgtEl>
                                        <p:attrNameLst>
                                          <p:attrName>ppt_y</p:attrName>
                                        </p:attrNameLst>
                                      </p:cBhvr>
                                      <p:tavLst>
                                        <p:tav tm="0">
                                          <p:val>
                                            <p:strVal val="#ppt_y-#ppt_h*1.125000"/>
                                          </p:val>
                                        </p:tav>
                                        <p:tav tm="100000">
                                          <p:val>
                                            <p:strVal val="#ppt_y"/>
                                          </p:val>
                                        </p:tav>
                                      </p:tavLst>
                                    </p:anim>
                                    <p:animEffect transition="in" filter="wipe(down)">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1"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p:tgtEl>
                                          <p:spTgt spid="41"/>
                                        </p:tgtEl>
                                        <p:attrNameLst>
                                          <p:attrName>ppt_y</p:attrName>
                                        </p:attrNameLst>
                                      </p:cBhvr>
                                      <p:tavLst>
                                        <p:tav tm="0">
                                          <p:val>
                                            <p:strVal val="#ppt_y-#ppt_h*1.125000"/>
                                          </p:val>
                                        </p:tav>
                                        <p:tav tm="100000">
                                          <p:val>
                                            <p:strVal val="#ppt_y"/>
                                          </p:val>
                                        </p:tav>
                                      </p:tavLst>
                                    </p:anim>
                                    <p:animEffect transition="in" filter="wipe(down)">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30" grpId="0"/>
      <p:bldP spid="39" grpId="0"/>
      <p:bldP spid="41" grpId="0"/>
      <p:bldP spid="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411" name="Google Shape;1411;p54"/>
          <p:cNvGrpSpPr/>
          <p:nvPr/>
        </p:nvGrpSpPr>
        <p:grpSpPr>
          <a:xfrm>
            <a:off x="757401" y="400018"/>
            <a:ext cx="1267028" cy="1124326"/>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rot="21351542">
            <a:off x="497516" y="673314"/>
            <a:ext cx="1767156" cy="584775"/>
          </a:xfrm>
          <a:prstGeom prst="rect">
            <a:avLst/>
          </a:prstGeom>
          <a:noFill/>
        </p:spPr>
        <p:txBody>
          <a:bodyPr wrap="square" rtlCol="0">
            <a:spAutoFit/>
          </a:bodyPr>
          <a:lstStyle/>
          <a:p>
            <a:pPr algn="ctr" defTabSz="1219170">
              <a:buClr>
                <a:srgbClr val="000000"/>
              </a:buClr>
            </a:pPr>
            <a:r>
              <a:rPr lang="en-US" sz="3200" b="1" kern="0" dirty="0">
                <a:solidFill>
                  <a:srgbClr val="FF0000"/>
                </a:solidFill>
                <a:latin typeface="Arial"/>
                <a:cs typeface="Arial"/>
                <a:sym typeface="Arial"/>
              </a:rPr>
              <a:t>1.2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6" y="2514601"/>
            <a:ext cx="2054507" cy="414443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29A5ECB-6AE3-4A70-9289-8D22CD0B5039}"/>
                  </a:ext>
                </a:extLst>
              </p:cNvPr>
              <p:cNvSpPr txBox="1"/>
              <p:nvPr/>
            </p:nvSpPr>
            <p:spPr>
              <a:xfrm>
                <a:off x="2083033" y="1862018"/>
                <a:ext cx="3362356" cy="2991781"/>
              </a:xfrm>
              <a:prstGeom prst="rect">
                <a:avLst/>
              </a:prstGeom>
              <a:noFill/>
            </p:spPr>
            <p:txBody>
              <a:bodyPr wrap="square" rtlCol="0">
                <a:spAutoFit/>
              </a:bodyPr>
              <a:lstStyle/>
              <a:p>
                <a:pPr algn="just">
                  <a:lnSpc>
                    <a:spcPct val="150000"/>
                  </a:lnSpc>
                </a:pPr>
                <a:r>
                  <a:rPr lang="en-US" sz="2800" dirty="0"/>
                  <a:t>Tìm </a:t>
                </a:r>
                <a:r>
                  <a:rPr lang="en-US" sz="2800" dirty="0" err="1"/>
                  <a:t>số</a:t>
                </a:r>
                <a:r>
                  <a:rPr lang="en-US" sz="2800" dirty="0"/>
                  <a:t> </a:t>
                </a:r>
                <a:r>
                  <a:rPr lang="en-US" sz="2800" dirty="0" err="1"/>
                  <a:t>đối</a:t>
                </a:r>
                <a:r>
                  <a:rPr lang="en-US" sz="2800" dirty="0"/>
                  <a:t> </a:t>
                </a:r>
                <a:r>
                  <a:rPr lang="en-US" sz="2800" dirty="0" err="1"/>
                  <a:t>của</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sau</a:t>
                </a:r>
                <a:r>
                  <a:rPr lang="en-US" sz="2800" dirty="0"/>
                  <a:t>:</a:t>
                </a:r>
              </a:p>
              <a:p>
                <a:pPr marL="514350" indent="-514350" algn="just">
                  <a:lnSpc>
                    <a:spcPct val="150000"/>
                  </a:lnSpc>
                  <a:buAutoNum type="alphaLcParenR"/>
                </a:pPr>
                <a:r>
                  <a:rPr lang="en-US" sz="2800" dirty="0"/>
                  <a:t>-0,75</a:t>
                </a:r>
              </a:p>
              <a:p>
                <a:pPr algn="just">
                  <a:lnSpc>
                    <a:spcPct val="150000"/>
                  </a:lnSpc>
                </a:pPr>
                <a:r>
                  <a:rPr lang="en-US" sz="2800" dirty="0"/>
                  <a:t>b) </a:t>
                </a:r>
                <a14:m>
                  <m:oMath xmlns:m="http://schemas.openxmlformats.org/officeDocument/2006/math">
                    <m:r>
                      <a:rPr lang="en-US" sz="3200" i="1">
                        <a:latin typeface="Cambria Math" panose="02040503050406030204" pitchFamily="18" charset="0"/>
                      </a:rPr>
                      <m:t>6</m:t>
                    </m:r>
                    <m:f>
                      <m:fPr>
                        <m:ctrlPr>
                          <a:rPr lang="vi-VN"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5</m:t>
                        </m:r>
                      </m:den>
                    </m:f>
                  </m:oMath>
                </a14:m>
                <a:endParaRPr lang="vi-VN" sz="2800" dirty="0"/>
              </a:p>
            </p:txBody>
          </p:sp>
        </mc:Choice>
        <mc:Fallback xmlns="">
          <p:sp>
            <p:nvSpPr>
              <p:cNvPr id="4" name="TextBox 3">
                <a:extLst>
                  <a:ext uri="{FF2B5EF4-FFF2-40B4-BE49-F238E27FC236}">
                    <a16:creationId xmlns:a16="http://schemas.microsoft.com/office/drawing/2014/main" id="{629A5ECB-6AE3-4A70-9289-8D22CD0B5039}"/>
                  </a:ext>
                </a:extLst>
              </p:cNvPr>
              <p:cNvSpPr txBox="1">
                <a:spLocks noRot="1" noChangeAspect="1" noMove="1" noResize="1" noEditPoints="1" noAdjustHandles="1" noChangeArrowheads="1" noChangeShapeType="1" noTextEdit="1"/>
              </p:cNvSpPr>
              <p:nvPr/>
            </p:nvSpPr>
            <p:spPr>
              <a:xfrm>
                <a:off x="2083033" y="1862018"/>
                <a:ext cx="3362356" cy="2991781"/>
              </a:xfrm>
              <a:prstGeom prst="rect">
                <a:avLst/>
              </a:prstGeom>
              <a:blipFill>
                <a:blip r:embed="rId4"/>
                <a:stretch>
                  <a:fillRect l="-3811" r="-3630" b="-407"/>
                </a:stretch>
              </a:blipFill>
            </p:spPr>
            <p:txBody>
              <a:bodyPr/>
              <a:lstStyle/>
              <a:p>
                <a:r>
                  <a:rPr lang="vi-VN">
                    <a:noFill/>
                  </a:rPr>
                  <a:t> </a:t>
                </a:r>
              </a:p>
            </p:txBody>
          </p:sp>
        </mc:Fallback>
      </mc:AlternateContent>
      <p:sp>
        <p:nvSpPr>
          <p:cNvPr id="32" name="Rounded Rectangular Callout 6">
            <a:extLst>
              <a:ext uri="{FF2B5EF4-FFF2-40B4-BE49-F238E27FC236}">
                <a16:creationId xmlns:a16="http://schemas.microsoft.com/office/drawing/2014/main" id="{F5B55DCD-92DD-44BA-9999-2BF5AEC7CB18}"/>
              </a:ext>
            </a:extLst>
          </p:cNvPr>
          <p:cNvSpPr/>
          <p:nvPr/>
        </p:nvSpPr>
        <p:spPr>
          <a:xfrm>
            <a:off x="8025898" y="1321130"/>
            <a:ext cx="1441952" cy="664969"/>
          </a:xfrm>
          <a:prstGeom prst="wedgeRoundRectCallout">
            <a:avLst>
              <a:gd name="adj1" fmla="val -3140"/>
              <a:gd name="adj2" fmla="val 73664"/>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Giải</a:t>
            </a:r>
            <a:endParaRPr lang="en-US" sz="2667" b="1" kern="0" dirty="0">
              <a:solidFill>
                <a:srgbClr val="FFFFFF"/>
              </a:solidFill>
              <a:latin typeface="Arial"/>
              <a:sym typeface="Arial"/>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FCE18E3-47D5-4811-937F-A464940E18CB}"/>
                  </a:ext>
                </a:extLst>
              </p:cNvPr>
              <p:cNvSpPr txBox="1"/>
              <p:nvPr/>
            </p:nvSpPr>
            <p:spPr>
              <a:xfrm>
                <a:off x="6746613" y="2201366"/>
                <a:ext cx="4626239" cy="2023503"/>
              </a:xfrm>
              <a:prstGeom prst="rect">
                <a:avLst/>
              </a:prstGeom>
              <a:noFill/>
            </p:spPr>
            <p:txBody>
              <a:bodyPr wrap="square" rtlCol="0">
                <a:spAutoFit/>
              </a:bodyPr>
              <a:lstStyle/>
              <a:p>
                <a:pPr marL="514350" indent="-514350" algn="just">
                  <a:lnSpc>
                    <a:spcPct val="200000"/>
                  </a:lnSpc>
                  <a:buAutoNum type="alphaLcParenR"/>
                </a:pPr>
                <a:r>
                  <a:rPr lang="en-US" sz="2800" dirty="0"/>
                  <a:t>Số </a:t>
                </a:r>
                <a:r>
                  <a:rPr lang="en-US" sz="2800" dirty="0" err="1"/>
                  <a:t>đối</a:t>
                </a:r>
                <a:r>
                  <a:rPr lang="en-US" sz="2800" dirty="0"/>
                  <a:t> </a:t>
                </a:r>
                <a:r>
                  <a:rPr lang="en-US" sz="2800" dirty="0" err="1"/>
                  <a:t>của</a:t>
                </a:r>
                <a:r>
                  <a:rPr lang="en-US" sz="2800" dirty="0"/>
                  <a:t> -0,75 </a:t>
                </a:r>
                <a:r>
                  <a:rPr lang="en-US" sz="2800" dirty="0" err="1"/>
                  <a:t>là</a:t>
                </a:r>
                <a:r>
                  <a:rPr lang="en-US" sz="2800" dirty="0"/>
                  <a:t> 0,75.</a:t>
                </a:r>
              </a:p>
              <a:p>
                <a:pPr algn="just">
                  <a:lnSpc>
                    <a:spcPct val="200000"/>
                  </a:lnSpc>
                </a:pPr>
                <a:r>
                  <a:rPr lang="en-US" sz="2800" dirty="0"/>
                  <a:t>b) </a:t>
                </a:r>
                <a:r>
                  <a:rPr lang="en-US" sz="2800" dirty="0" err="1"/>
                  <a:t>Số</a:t>
                </a:r>
                <a:r>
                  <a:rPr lang="en-US" sz="2800" dirty="0"/>
                  <a:t> </a:t>
                </a:r>
                <a:r>
                  <a:rPr lang="en-US" sz="2800" dirty="0" err="1"/>
                  <a:t>đối</a:t>
                </a:r>
                <a:r>
                  <a:rPr lang="en-US" sz="2800" dirty="0"/>
                  <a:t> </a:t>
                </a:r>
                <a:r>
                  <a:rPr lang="en-US" sz="2800" dirty="0" err="1"/>
                  <a:t>của</a:t>
                </a:r>
                <a:r>
                  <a:rPr lang="en-US" sz="2800" dirty="0"/>
                  <a:t> 6</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5</m:t>
                        </m:r>
                      </m:den>
                    </m:f>
                  </m:oMath>
                </a14:m>
                <a:r>
                  <a:rPr lang="en-US" sz="2800" dirty="0"/>
                  <a:t> </a:t>
                </a:r>
                <a:r>
                  <a:rPr lang="en-US" sz="2800" dirty="0" err="1"/>
                  <a:t>là</a:t>
                </a:r>
                <a:r>
                  <a:rPr lang="en-US" sz="2800" dirty="0"/>
                  <a:t>: -6</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5</m:t>
                        </m:r>
                      </m:den>
                    </m:f>
                  </m:oMath>
                </a14:m>
                <a:r>
                  <a:rPr lang="en-US" sz="2800" dirty="0"/>
                  <a:t> </a:t>
                </a:r>
                <a:endParaRPr lang="vi-VN" sz="2800" dirty="0"/>
              </a:p>
            </p:txBody>
          </p:sp>
        </mc:Choice>
        <mc:Fallback xmlns="">
          <p:sp>
            <p:nvSpPr>
              <p:cNvPr id="33" name="TextBox 32">
                <a:extLst>
                  <a:ext uri="{FF2B5EF4-FFF2-40B4-BE49-F238E27FC236}">
                    <a16:creationId xmlns:a16="http://schemas.microsoft.com/office/drawing/2014/main" id="{0FCE18E3-47D5-4811-937F-A464940E18CB}"/>
                  </a:ext>
                </a:extLst>
              </p:cNvPr>
              <p:cNvSpPr txBox="1">
                <a:spLocks noRot="1" noChangeAspect="1" noMove="1" noResize="1" noEditPoints="1" noAdjustHandles="1" noChangeArrowheads="1" noChangeShapeType="1" noTextEdit="1"/>
              </p:cNvSpPr>
              <p:nvPr/>
            </p:nvSpPr>
            <p:spPr>
              <a:xfrm>
                <a:off x="6746613" y="2201366"/>
                <a:ext cx="4626239" cy="2023503"/>
              </a:xfrm>
              <a:prstGeom prst="rect">
                <a:avLst/>
              </a:prstGeom>
              <a:blipFill>
                <a:blip r:embed="rId5"/>
                <a:stretch>
                  <a:fillRect l="-2767" r="-791" b="-2410"/>
                </a:stretch>
              </a:blipFill>
            </p:spPr>
            <p:txBody>
              <a:bodyPr/>
              <a:lstStyle/>
              <a:p>
                <a:r>
                  <a:rPr lang="vi-VN">
                    <a:noFill/>
                  </a:rPr>
                  <a:t> </a:t>
                </a:r>
              </a:p>
            </p:txBody>
          </p:sp>
        </mc:Fallback>
      </mc:AlternateContent>
    </p:spTree>
    <p:extLst>
      <p:ext uri="{BB962C8B-B14F-4D97-AF65-F5344CB8AC3E}">
        <p14:creationId xmlns:p14="http://schemas.microsoft.com/office/powerpoint/2010/main" val="238276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 calcmode="lin" valueType="num">
                                      <p:cBhvr additive="base">
                                        <p:cTn id="1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3">
                                            <p:txEl>
                                              <p:pRg st="1" end="1"/>
                                            </p:txEl>
                                          </p:spTgt>
                                        </p:tgtEl>
                                        <p:attrNameLst>
                                          <p:attrName>style.visibility</p:attrName>
                                        </p:attrNameLst>
                                      </p:cBhvr>
                                      <p:to>
                                        <p:strVal val="visible"/>
                                      </p:to>
                                    </p:set>
                                    <p:anim calcmode="lin" valueType="num">
                                      <p:cBhvr additive="base">
                                        <p:cTn id="23"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animBg="1"/>
      <p:bldP spid="33"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 name="Rectangle 10"/>
          <p:cNvSpPr/>
          <p:nvPr/>
        </p:nvSpPr>
        <p:spPr>
          <a:xfrm>
            <a:off x="2548187" y="478929"/>
            <a:ext cx="7901291" cy="1305165"/>
          </a:xfrm>
          <a:prstGeom prst="rect">
            <a:avLst/>
          </a:prstGeom>
          <a:solidFill>
            <a:schemeClr val="accent3">
              <a:lumMod val="40000"/>
              <a:lumOff val="60000"/>
            </a:schemeClr>
          </a:solidFill>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 B, C, D (H.1.7) </a:t>
            </a:r>
            <a:r>
              <a:rPr lang="en-US" sz="2800" kern="0" dirty="0" err="1">
                <a:solidFill>
                  <a:srgbClr val="000000"/>
                </a:solidFill>
                <a:latin typeface="Arial"/>
                <a:cs typeface="Arial"/>
                <a:sym typeface="Arial"/>
              </a:rPr>
              <a:t>biểu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diễn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những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nào</a:t>
            </a:r>
            <a:r>
              <a:rPr lang="en-US" sz="2800" kern="0" dirty="0">
                <a:solidFill>
                  <a:srgbClr val="000000"/>
                </a:solidFill>
                <a:latin typeface="Arial"/>
                <a:cs typeface="Arial"/>
                <a:sym typeface="Arial"/>
              </a:rPr>
              <a:t>?</a:t>
            </a:r>
          </a:p>
        </p:txBody>
      </p:sp>
      <p:sp>
        <p:nvSpPr>
          <p:cNvPr id="13" name="Rectangle 12"/>
          <p:cNvSpPr/>
          <p:nvPr/>
        </p:nvSpPr>
        <p:spPr>
          <a:xfrm>
            <a:off x="823581" y="3210012"/>
            <a:ext cx="1576720" cy="610360"/>
          </a:xfrm>
          <a:prstGeom prst="rect">
            <a:avLst/>
          </a:prstGeom>
        </p:spPr>
        <p:txBody>
          <a:bodyPr wrap="square">
            <a:spAutoFit/>
          </a:bodyPr>
          <a:lstStyle/>
          <a:p>
            <a:pPr algn="ctr" defTabSz="1219170">
              <a:lnSpc>
                <a:spcPct val="135000"/>
              </a:lnSpc>
              <a:spcBef>
                <a:spcPts val="800"/>
              </a:spcBef>
              <a:spcAft>
                <a:spcPts val="800"/>
              </a:spcAft>
              <a:buClr>
                <a:srgbClr val="000000"/>
              </a:buClr>
            </a:pP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Trả</a:t>
            </a:r>
            <a:r>
              <a:rPr lang="en-US" sz="2800" b="1" u="sng" kern="0" dirty="0">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 </a:t>
            </a: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lời</a:t>
            </a:r>
            <a:endParaRPr lang="en-US" sz="2800" b="1" u="sng" kern="0" dirty="0">
              <a:solidFill>
                <a:srgbClr val="C00000"/>
              </a:solidFill>
              <a:effectLst>
                <a:outerShdw blurRad="38100" dist="38100" dir="2700000" algn="tl">
                  <a:srgbClr val="000000">
                    <a:alpha val="43137"/>
                  </a:srgbClr>
                </a:outerShdw>
              </a:effectLst>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id="{95D8B40D-8FA7-4CFB-8C3F-07336FAED0CB}"/>
              </a:ext>
            </a:extLst>
          </p:cNvPr>
          <p:cNvGrpSpPr/>
          <p:nvPr/>
        </p:nvGrpSpPr>
        <p:grpSpPr>
          <a:xfrm>
            <a:off x="581155" y="53591"/>
            <a:ext cx="1601543" cy="1730503"/>
            <a:chOff x="705725" y="2072700"/>
            <a:chExt cx="1190350" cy="1286200"/>
          </a:xfrm>
        </p:grpSpPr>
        <p:sp>
          <p:nvSpPr>
            <p:cNvPr id="12" name="Google Shape;1077;p44">
              <a:extLst>
                <a:ext uri="{FF2B5EF4-FFF2-40B4-BE49-F238E27FC236}">
                  <a16:creationId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78;p44">
              <a:extLst>
                <a:ext uri="{FF2B5EF4-FFF2-40B4-BE49-F238E27FC236}">
                  <a16:creationId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1.3</a:t>
              </a:r>
            </a:p>
          </p:txBody>
        </p:sp>
        <p:sp>
          <p:nvSpPr>
            <p:cNvPr id="15" name="Google Shape;1079;p44">
              <a:extLst>
                <a:ext uri="{FF2B5EF4-FFF2-40B4-BE49-F238E27FC236}">
                  <a16:creationId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80;p44">
              <a:extLst>
                <a:ext uri="{FF2B5EF4-FFF2-40B4-BE49-F238E27FC236}">
                  <a16:creationId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 name="Picture 2">
            <a:extLst>
              <a:ext uri="{FF2B5EF4-FFF2-40B4-BE49-F238E27FC236}">
                <a16:creationId xmlns:a16="http://schemas.microsoft.com/office/drawing/2014/main" id="{F1D1745B-2FD5-4B20-841F-E016378129BD}"/>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2817704" y="1915153"/>
            <a:ext cx="6973995" cy="1948616"/>
          </a:xfrm>
          <a:prstGeom prst="rect">
            <a:avLst/>
          </a:prstGeom>
        </p:spPr>
      </p:pic>
      <p:sp>
        <p:nvSpPr>
          <p:cNvPr id="6" name="Rectangle: Rounded Corners 5">
            <a:extLst>
              <a:ext uri="{FF2B5EF4-FFF2-40B4-BE49-F238E27FC236}">
                <a16:creationId xmlns:a16="http://schemas.microsoft.com/office/drawing/2014/main" id="{A1399079-4D60-49B2-BA51-EF68AB99C009}"/>
              </a:ext>
            </a:extLst>
          </p:cNvPr>
          <p:cNvSpPr/>
          <p:nvPr/>
        </p:nvSpPr>
        <p:spPr>
          <a:xfrm>
            <a:off x="3323376" y="3863769"/>
            <a:ext cx="5962650" cy="24089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67DC0B9-20F1-4B29-AEBE-79465D749B79}"/>
                  </a:ext>
                </a:extLst>
              </p:cNvPr>
              <p:cNvSpPr/>
              <p:nvPr/>
            </p:nvSpPr>
            <p:spPr>
              <a:xfrm>
                <a:off x="1283983" y="4114398"/>
                <a:ext cx="10041435" cy="1716817"/>
              </a:xfrm>
              <a:prstGeom prst="rect">
                <a:avLst/>
              </a:prstGeom>
              <a:solidFill>
                <a:schemeClr val="bg1"/>
              </a:solidFill>
            </p:spPr>
            <p:txBody>
              <a:bodyPr wrap="square">
                <a:spAutoFit/>
              </a:bodyPr>
              <a:lstStyle/>
              <a:p>
                <a:pPr>
                  <a:lnSpc>
                    <a:spcPct val="150000"/>
                  </a:lnSpc>
                </a:pPr>
                <a:r>
                  <a:rPr lang="en-US" sz="2800" dirty="0">
                    <a:ea typeface="Calibri" panose="020F0502020204030204" pitchFamily="34" charset="0"/>
                  </a:rPr>
                  <a:t>Các </a:t>
                </a:r>
                <a:r>
                  <a:rPr lang="en-US" sz="2800" dirty="0" err="1">
                    <a:ea typeface="Calibri" panose="020F0502020204030204" pitchFamily="34" charset="0"/>
                  </a:rPr>
                  <a:t>điểm</a:t>
                </a:r>
                <a:r>
                  <a:rPr lang="en-US" sz="2800" dirty="0">
                    <a:ea typeface="Calibri" panose="020F0502020204030204" pitchFamily="34" charset="0"/>
                  </a:rPr>
                  <a:t> A, B, C, D </a:t>
                </a:r>
                <a:r>
                  <a:rPr lang="en-US" sz="2800" dirty="0" err="1">
                    <a:ea typeface="Calibri" panose="020F0502020204030204" pitchFamily="34" charset="0"/>
                  </a:rPr>
                  <a:t>lần</a:t>
                </a:r>
                <a:r>
                  <a:rPr lang="en-US" sz="2800" dirty="0">
                    <a:ea typeface="Calibri" panose="020F0502020204030204" pitchFamily="34" charset="0"/>
                  </a:rPr>
                  <a:t> </a:t>
                </a:r>
                <a:r>
                  <a:rPr lang="en-US" sz="2800" dirty="0" err="1">
                    <a:ea typeface="Calibri" panose="020F0502020204030204" pitchFamily="34" charset="0"/>
                  </a:rPr>
                  <a:t>lượt</a:t>
                </a:r>
                <a:r>
                  <a:rPr lang="en-US" sz="2800" dirty="0">
                    <a:ea typeface="Calibri" panose="020F0502020204030204" pitchFamily="34" charset="0"/>
                  </a:rPr>
                  <a:t> </a:t>
                </a:r>
                <a:r>
                  <a:rPr lang="en-US" sz="2800" dirty="0" err="1">
                    <a:ea typeface="Calibri" panose="020F0502020204030204" pitchFamily="34" charset="0"/>
                  </a:rPr>
                  <a:t>biểu</a:t>
                </a:r>
                <a:r>
                  <a:rPr lang="en-US" sz="2800" dirty="0">
                    <a:ea typeface="Calibri" panose="020F0502020204030204" pitchFamily="34" charset="0"/>
                  </a:rPr>
                  <a:t> </a:t>
                </a:r>
                <a:r>
                  <a:rPr lang="en-US" sz="2800" dirty="0" err="1">
                    <a:ea typeface="Calibri" panose="020F0502020204030204" pitchFamily="34" charset="0"/>
                  </a:rPr>
                  <a:t>diễn</a:t>
                </a:r>
                <a:r>
                  <a:rPr lang="en-US" sz="2800" dirty="0">
                    <a:ea typeface="Calibri" panose="020F0502020204030204" pitchFamily="34" charset="0"/>
                  </a:rPr>
                  <a:t> </a:t>
                </a:r>
                <a:r>
                  <a:rPr lang="en-US" sz="2800" dirty="0" err="1">
                    <a:ea typeface="Calibri" panose="020F0502020204030204" pitchFamily="34" charset="0"/>
                  </a:rPr>
                  <a:t>các</a:t>
                </a:r>
                <a:r>
                  <a:rPr lang="en-US" sz="2800" dirty="0">
                    <a:ea typeface="Calibri" panose="020F0502020204030204" pitchFamily="34" charset="0"/>
                  </a:rPr>
                  <a:t> </a:t>
                </a:r>
                <a:r>
                  <a:rPr lang="en-US" sz="2800" dirty="0" err="1">
                    <a:ea typeface="Calibri" panose="020F0502020204030204" pitchFamily="34" charset="0"/>
                  </a:rPr>
                  <a:t>số</a:t>
                </a:r>
                <a:r>
                  <a:rPr lang="en-US" sz="2800" dirty="0">
                    <a:ea typeface="Calibri" panose="020F0502020204030204" pitchFamily="34" charset="0"/>
                  </a:rPr>
                  <a:t> </a:t>
                </a:r>
                <a:r>
                  <a:rPr lang="en-US" sz="2800" dirty="0" err="1">
                    <a:ea typeface="Calibri" panose="020F0502020204030204" pitchFamily="34" charset="0"/>
                  </a:rPr>
                  <a:t>hữu</a:t>
                </a:r>
                <a:r>
                  <a:rPr lang="en-US" sz="2800" dirty="0">
                    <a:ea typeface="Calibri" panose="020F0502020204030204" pitchFamily="34" charset="0"/>
                  </a:rPr>
                  <a:t> </a:t>
                </a:r>
                <a:r>
                  <a:rPr lang="en-US" sz="2800" dirty="0" err="1">
                    <a:ea typeface="Calibri" panose="020F0502020204030204" pitchFamily="34" charset="0"/>
                  </a:rPr>
                  <a:t>tỉ</a:t>
                </a:r>
                <a:r>
                  <a:rPr lang="en-US" sz="2800" dirty="0">
                    <a:ea typeface="Calibri" panose="020F0502020204030204" pitchFamily="34" charset="0"/>
                  </a:rPr>
                  <a:t>: </a:t>
                </a:r>
              </a:p>
              <a:p>
                <a:pPr algn="ctr">
                  <a:lnSpc>
                    <a:spcPct val="150000"/>
                  </a:lnSpc>
                </a:pPr>
                <a14:m>
                  <m:oMath xmlns:m="http://schemas.openxmlformats.org/officeDocument/2006/math">
                    <m:f>
                      <m:fPr>
                        <m:ctrlPr>
                          <a:rPr lang="vi-VN" sz="3200" b="1" i="1" smtClean="0">
                            <a:latin typeface="Cambria Math" panose="02040503050406030204" pitchFamily="18" charset="0"/>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𝟕</m:t>
                        </m:r>
                      </m:num>
                      <m:den>
                        <m:r>
                          <a:rPr lang="en-US" sz="3200" b="1" i="1" smtClean="0">
                            <a:latin typeface="Cambria Math" panose="02040503050406030204" pitchFamily="18" charset="0"/>
                          </a:rPr>
                          <m:t>𝟔</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𝟏</m:t>
                        </m:r>
                      </m:num>
                      <m:den>
                        <m:r>
                          <a:rPr lang="en-US" sz="3200" b="1" i="1" smtClean="0">
                            <a:latin typeface="Cambria Math" panose="02040503050406030204" pitchFamily="18" charset="0"/>
                          </a:rPr>
                          <m:t>𝟑</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𝟏</m:t>
                        </m:r>
                      </m:num>
                      <m:den>
                        <m:r>
                          <a:rPr lang="en-US" sz="3200" b="1" i="1" smtClean="0">
                            <a:latin typeface="Cambria Math" panose="02040503050406030204" pitchFamily="18" charset="0"/>
                          </a:rPr>
                          <m:t>𝟐</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𝟒</m:t>
                        </m:r>
                      </m:num>
                      <m:den>
                        <m:r>
                          <a:rPr lang="en-US" sz="3200" b="1" i="1" smtClean="0">
                            <a:latin typeface="Cambria Math" panose="02040503050406030204" pitchFamily="18" charset="0"/>
                          </a:rPr>
                          <m:t>𝟑</m:t>
                        </m:r>
                      </m:den>
                    </m:f>
                  </m:oMath>
                </a14:m>
                <a:endParaRPr lang="vi-VN" sz="2800" b="1" dirty="0"/>
              </a:p>
            </p:txBody>
          </p:sp>
        </mc:Choice>
        <mc:Fallback xmlns="">
          <p:sp>
            <p:nvSpPr>
              <p:cNvPr id="5" name="Rectangle 4">
                <a:extLst>
                  <a:ext uri="{FF2B5EF4-FFF2-40B4-BE49-F238E27FC236}">
                    <a16:creationId xmlns:a16="http://schemas.microsoft.com/office/drawing/2014/main" id="{067DC0B9-20F1-4B29-AEBE-79465D749B79}"/>
                  </a:ext>
                </a:extLst>
              </p:cNvPr>
              <p:cNvSpPr>
                <a:spLocks noRot="1" noChangeAspect="1" noMove="1" noResize="1" noEditPoints="1" noAdjustHandles="1" noChangeArrowheads="1" noChangeShapeType="1" noTextEdit="1"/>
              </p:cNvSpPr>
              <p:nvPr/>
            </p:nvSpPr>
            <p:spPr>
              <a:xfrm>
                <a:off x="1283983" y="4114398"/>
                <a:ext cx="10041435" cy="1716817"/>
              </a:xfrm>
              <a:prstGeom prst="rect">
                <a:avLst/>
              </a:prstGeom>
              <a:blipFill>
                <a:blip r:embed="rId5"/>
                <a:stretch>
                  <a:fillRect l="-1275" b="-3901"/>
                </a:stretch>
              </a:blipFill>
            </p:spPr>
            <p:txBody>
              <a:bodyPr/>
              <a:lstStyle/>
              <a:p>
                <a:r>
                  <a:rPr lang="vi-VN">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675" y="804384"/>
            <a:ext cx="1113459" cy="1113459"/>
          </a:xfrm>
          <a:prstGeom prst="rect">
            <a:avLst/>
          </a:prstGeom>
        </p:spPr>
      </p:pic>
      <p:sp>
        <p:nvSpPr>
          <p:cNvPr id="2" name="Rectangle 1"/>
          <p:cNvSpPr/>
          <p:nvPr/>
        </p:nvSpPr>
        <p:spPr>
          <a:xfrm>
            <a:off x="857464" y="512276"/>
            <a:ext cx="4842553" cy="830997"/>
          </a:xfrm>
          <a:prstGeom prst="rect">
            <a:avLst/>
          </a:prstGeom>
        </p:spPr>
        <p:txBody>
          <a:bodyPr wrap="square">
            <a:spAutoFit/>
          </a:bodyPr>
          <a:lstStyle/>
          <a:p>
            <a:pPr algn="just"/>
            <a:r>
              <a:rPr lang="nl-NL" sz="2400" dirty="0"/>
              <a:t>Ông An cao 180 cm, vòng bụng 108 cm.</a:t>
            </a:r>
            <a:endParaRPr lang="en-US" sz="2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3852" y="5295619"/>
            <a:ext cx="2100209" cy="2100209"/>
          </a:xfrm>
          <a:prstGeom prst="rect">
            <a:avLst/>
          </a:prstGeom>
        </p:spPr>
      </p:pic>
      <p:sp>
        <p:nvSpPr>
          <p:cNvPr id="5" name="Cloud 4"/>
          <p:cNvSpPr/>
          <p:nvPr/>
        </p:nvSpPr>
        <p:spPr>
          <a:xfrm>
            <a:off x="6520665" y="1892148"/>
            <a:ext cx="4972692" cy="3493213"/>
          </a:xfrm>
          <a:prstGeom prst="cloud">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TextBox 5"/>
          <p:cNvSpPr txBox="1"/>
          <p:nvPr/>
        </p:nvSpPr>
        <p:spPr>
          <a:xfrm>
            <a:off x="6986427" y="2469204"/>
            <a:ext cx="4041168" cy="1815882"/>
          </a:xfrm>
          <a:prstGeom prst="rect">
            <a:avLst/>
          </a:prstGeom>
          <a:noFill/>
        </p:spPr>
        <p:txBody>
          <a:bodyPr wrap="square" rtlCol="0">
            <a:spAutoFit/>
          </a:bodyPr>
          <a:lstStyle/>
          <a:p>
            <a:pPr algn="just"/>
            <a:r>
              <a:rPr lang="nl-NL" sz="2800" i="1" dirty="0"/>
              <a:t>Theo em nếu tính theo chỉ số WHtR, sức khỏe của ông An hay ông Chung tốt hơn?</a:t>
            </a:r>
            <a:endParaRPr lang="en-US" sz="2800" dirty="0"/>
          </a:p>
        </p:txBody>
      </p:sp>
      <p:sp>
        <p:nvSpPr>
          <p:cNvPr id="7" name="Rectangle 6">
            <a:extLst>
              <a:ext uri="{FF2B5EF4-FFF2-40B4-BE49-F238E27FC236}">
                <a16:creationId xmlns:a16="http://schemas.microsoft.com/office/drawing/2014/main" id="{9D40FBA4-3D44-4B74-80F5-43A21F70AAC1}"/>
              </a:ext>
            </a:extLst>
          </p:cNvPr>
          <p:cNvSpPr/>
          <p:nvPr/>
        </p:nvSpPr>
        <p:spPr>
          <a:xfrm>
            <a:off x="857464" y="1502344"/>
            <a:ext cx="4842553" cy="830997"/>
          </a:xfrm>
          <a:prstGeom prst="rect">
            <a:avLst/>
          </a:prstGeom>
        </p:spPr>
        <p:txBody>
          <a:bodyPr wrap="square">
            <a:spAutoFit/>
          </a:bodyPr>
          <a:lstStyle/>
          <a:p>
            <a:pPr algn="just"/>
            <a:r>
              <a:rPr lang="nl-NL" sz="2400" dirty="0"/>
              <a:t>Ông Chung cao 160 cm, vòng bụng 70 cm.</a:t>
            </a:r>
            <a:endParaRPr lang="en-US" sz="2400" dirty="0"/>
          </a:p>
        </p:txBody>
      </p:sp>
      <p:pic>
        <p:nvPicPr>
          <p:cNvPr id="3" name="Picture 2">
            <a:extLst>
              <a:ext uri="{FF2B5EF4-FFF2-40B4-BE49-F238E27FC236}">
                <a16:creationId xmlns:a16="http://schemas.microsoft.com/office/drawing/2014/main" id="{F4EDA178-EDB6-4887-8229-34B3CC8C5D8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65118" y="2625905"/>
            <a:ext cx="2238838" cy="2369892"/>
          </a:xfrm>
          <a:prstGeom prst="rect">
            <a:avLst/>
          </a:prstGeom>
        </p:spPr>
      </p:pic>
      <p:pic>
        <p:nvPicPr>
          <p:cNvPr id="8" name="Picture 7">
            <a:extLst>
              <a:ext uri="{FF2B5EF4-FFF2-40B4-BE49-F238E27FC236}">
                <a16:creationId xmlns:a16="http://schemas.microsoft.com/office/drawing/2014/main" id="{B5B1AB23-738E-4DD2-8189-C592D7953E96}"/>
              </a:ext>
            </a:extLst>
          </p:cNvPr>
          <p:cNvPicPr>
            <a:picLocks noChangeAspect="1"/>
          </p:cNvPicPr>
          <p:nvPr/>
        </p:nvPicPr>
        <p:blipFill>
          <a:blip r:embed="rId6"/>
          <a:stretch>
            <a:fillRect/>
          </a:stretch>
        </p:blipFill>
        <p:spPr>
          <a:xfrm>
            <a:off x="3173372" y="2795305"/>
            <a:ext cx="2194895" cy="2226102"/>
          </a:xfrm>
          <a:prstGeom prst="rect">
            <a:avLst/>
          </a:prstGeom>
        </p:spPr>
      </p:pic>
    </p:spTree>
    <p:extLst>
      <p:ext uri="{BB962C8B-B14F-4D97-AF65-F5344CB8AC3E}">
        <p14:creationId xmlns:p14="http://schemas.microsoft.com/office/powerpoint/2010/main" val="288127633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anim calcmode="lin" valueType="num">
                                      <p:cBhvr>
                                        <p:cTn id="33" dur="750" fill="hold"/>
                                        <p:tgtEl>
                                          <p:spTgt spid="18"/>
                                        </p:tgtEl>
                                        <p:attrNameLst>
                                          <p:attrName>ppt_x</p:attrName>
                                        </p:attrNameLst>
                                      </p:cBhvr>
                                      <p:tavLst>
                                        <p:tav tm="0">
                                          <p:val>
                                            <p:strVal val="#ppt_x"/>
                                          </p:val>
                                        </p:tav>
                                        <p:tav tm="100000">
                                          <p:val>
                                            <p:strVal val="#ppt_x"/>
                                          </p:val>
                                        </p:tav>
                                      </p:tavLst>
                                    </p:anim>
                                    <p:anim calcmode="lin" valueType="num">
                                      <p:cBhvr>
                                        <p:cTn id="34" dur="75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750"/>
                                        <p:tgtEl>
                                          <p:spTgt spid="5"/>
                                        </p:tgtEl>
                                      </p:cBhvr>
                                    </p:animEffect>
                                    <p:anim calcmode="lin" valueType="num">
                                      <p:cBhvr>
                                        <p:cTn id="38" dur="750" fill="hold"/>
                                        <p:tgtEl>
                                          <p:spTgt spid="5"/>
                                        </p:tgtEl>
                                        <p:attrNameLst>
                                          <p:attrName>ppt_x</p:attrName>
                                        </p:attrNameLst>
                                      </p:cBhvr>
                                      <p:tavLst>
                                        <p:tav tm="0">
                                          <p:val>
                                            <p:strVal val="#ppt_x"/>
                                          </p:val>
                                        </p:tav>
                                        <p:tav tm="100000">
                                          <p:val>
                                            <p:strVal val="#ppt_x"/>
                                          </p:val>
                                        </p:tav>
                                      </p:tavLst>
                                    </p:anim>
                                    <p:anim calcmode="lin" valueType="num">
                                      <p:cBhvr>
                                        <p:cTn id="39" dur="75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750"/>
                                        <p:tgtEl>
                                          <p:spTgt spid="6"/>
                                        </p:tgtEl>
                                      </p:cBhvr>
                                    </p:animEffect>
                                    <p:anim calcmode="lin" valueType="num">
                                      <p:cBhvr>
                                        <p:cTn id="43" dur="750" fill="hold"/>
                                        <p:tgtEl>
                                          <p:spTgt spid="6"/>
                                        </p:tgtEl>
                                        <p:attrNameLst>
                                          <p:attrName>ppt_x</p:attrName>
                                        </p:attrNameLst>
                                      </p:cBhvr>
                                      <p:tavLst>
                                        <p:tav tm="0">
                                          <p:val>
                                            <p:strVal val="#ppt_x"/>
                                          </p:val>
                                        </p:tav>
                                        <p:tav tm="100000">
                                          <p:val>
                                            <p:strVal val="#ppt_x"/>
                                          </p:val>
                                        </p:tav>
                                      </p:tavLst>
                                    </p:anim>
                                    <p:anim calcmode="lin" valueType="num">
                                      <p:cBhvr>
                                        <p:cTn id="4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9" y="1870272"/>
                <a:ext cx="5063121" cy="4322337"/>
              </a:xfrm>
              <a:prstGeom prst="rect">
                <a:avLst/>
              </a:prstGeom>
              <a:solidFill>
                <a:schemeClr val="accent3">
                  <a:lumMod val="40000"/>
                  <a:lumOff val="6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Trong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các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sau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những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nào</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-0,625:</a:t>
                </a:r>
              </a:p>
              <a:p>
                <a:pPr lvl="0" algn="ctr" defTabSz="1219170">
                  <a:lnSpc>
                    <a:spcPct val="150000"/>
                  </a:lnSpc>
                  <a:buClr>
                    <a:srgbClr val="000000"/>
                  </a:buClr>
                </a:pPr>
                <a14:m>
                  <m:oMath xmlns:m="http://schemas.openxmlformats.org/officeDocument/2006/math">
                    <m:f>
                      <m:fPr>
                        <m:ctrlP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ctrlPr>
                      </m:fPr>
                      <m:num>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m:t>
                        </m:r>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𝟓</m:t>
                        </m:r>
                      </m:num>
                      <m:den>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𝟖</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𝟐𝟎</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𝟑𝟐</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𝟐</m:t>
                        </m:r>
                        <m:r>
                          <a:rPr lang="en-US" sz="3200" b="1" i="1" kern="0">
                            <a:solidFill>
                              <a:srgbClr val="000000"/>
                            </a:solidFill>
                            <a:latin typeface="Cambria Math" panose="02040503050406030204" pitchFamily="18" charset="0"/>
                            <a:cs typeface="Arial"/>
                            <a:sym typeface="Arial"/>
                          </a:rPr>
                          <m:t>𝟓</m:t>
                        </m:r>
                      </m:num>
                      <m:den>
                        <m:r>
                          <a:rPr lang="en-US" sz="3200" b="1" i="1" kern="0" smtClean="0">
                            <a:solidFill>
                              <a:srgbClr val="000000"/>
                            </a:solidFill>
                            <a:latin typeface="Cambria Math" panose="02040503050406030204" pitchFamily="18" charset="0"/>
                            <a:cs typeface="Arial"/>
                            <a:sym typeface="Arial"/>
                          </a:rPr>
                          <m:t>𝟒𝟎</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𝟑𝟓</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𝟒𝟖</m:t>
                        </m:r>
                      </m:den>
                    </m:f>
                  </m:oMath>
                </a14:m>
                <a:endParaRPr lang="en-US" sz="3200" b="1" i="0" kern="0" dirty="0">
                  <a:solidFill>
                    <a:srgbClr val="000000"/>
                  </a:solidFill>
                  <a:cs typeface="Arial"/>
                  <a:sym typeface="Arial"/>
                </a:endParaRPr>
              </a:p>
              <a:p>
                <a:pPr lvl="0" algn="just" defTabSz="1219170">
                  <a:lnSpc>
                    <a:spcPct val="150000"/>
                  </a:lnSpc>
                  <a:buClr>
                    <a:srgbClr val="000000"/>
                  </a:buClr>
                </a:pPr>
                <a:r>
                  <a:rPr lang="en-US" sz="2800" kern="0" dirty="0">
                    <a:solidFill>
                      <a:srgbClr val="000000"/>
                    </a:solidFill>
                    <a:cs typeface="Arial"/>
                    <a:sym typeface="Arial"/>
                  </a:rPr>
                  <a:t>b) </a:t>
                </a:r>
                <a:r>
                  <a:rPr lang="en-US" sz="2800" kern="0" dirty="0" err="1">
                    <a:solidFill>
                      <a:srgbClr val="000000"/>
                    </a:solidFill>
                    <a:cs typeface="Arial"/>
                    <a:sym typeface="Arial"/>
                  </a:rPr>
                  <a:t>Biểu</a:t>
                </a:r>
                <a:r>
                  <a:rPr lang="en-US" sz="2800" kern="0" dirty="0">
                    <a:solidFill>
                      <a:srgbClr val="000000"/>
                    </a:solidFill>
                    <a:cs typeface="Arial"/>
                    <a:sym typeface="Arial"/>
                  </a:rPr>
                  <a:t> </a:t>
                </a:r>
                <a:r>
                  <a:rPr lang="en-US" sz="2800" kern="0" dirty="0" err="1">
                    <a:solidFill>
                      <a:srgbClr val="000000"/>
                    </a:solidFill>
                    <a:cs typeface="Arial"/>
                    <a:sym typeface="Arial"/>
                  </a:rPr>
                  <a:t>diễn</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 </a:t>
                </a:r>
                <a:r>
                  <a:rPr lang="en-US" sz="2800" kern="0" dirty="0" err="1">
                    <a:solidFill>
                      <a:srgbClr val="000000"/>
                    </a:solidFill>
                    <a:cs typeface="Arial"/>
                    <a:sym typeface="Arial"/>
                  </a:rPr>
                  <a:t>hữu</a:t>
                </a:r>
                <a:r>
                  <a:rPr lang="en-US" sz="2800" kern="0" dirty="0">
                    <a:solidFill>
                      <a:srgbClr val="000000"/>
                    </a:solidFill>
                    <a:cs typeface="Arial"/>
                    <a:sym typeface="Arial"/>
                  </a:rPr>
                  <a:t> </a:t>
                </a:r>
                <a:r>
                  <a:rPr lang="en-US" sz="2800" kern="0" dirty="0" err="1">
                    <a:solidFill>
                      <a:srgbClr val="000000"/>
                    </a:solidFill>
                    <a:cs typeface="Arial"/>
                    <a:sym typeface="Arial"/>
                  </a:rPr>
                  <a:t>tỉ</a:t>
                </a:r>
                <a:r>
                  <a:rPr lang="en-US" sz="2800" kern="0" dirty="0">
                    <a:solidFill>
                      <a:srgbClr val="000000"/>
                    </a:solidFill>
                    <a:cs typeface="Arial"/>
                    <a:sym typeface="Arial"/>
                  </a:rPr>
                  <a:t> -0,625 </a:t>
                </a:r>
                <a:r>
                  <a:rPr lang="en-US" sz="2800" kern="0" dirty="0" err="1">
                    <a:solidFill>
                      <a:srgbClr val="000000"/>
                    </a:solidFill>
                    <a:cs typeface="Arial"/>
                    <a:sym typeface="Arial"/>
                  </a:rPr>
                  <a:t>trên</a:t>
                </a:r>
                <a:r>
                  <a:rPr lang="en-US" sz="2800" kern="0" dirty="0">
                    <a:solidFill>
                      <a:srgbClr val="000000"/>
                    </a:solidFill>
                    <a:cs typeface="Arial"/>
                    <a:sym typeface="Arial"/>
                  </a:rPr>
                  <a:t> </a:t>
                </a:r>
                <a:r>
                  <a:rPr lang="en-US" sz="2800" kern="0" dirty="0" err="1">
                    <a:solidFill>
                      <a:srgbClr val="000000"/>
                    </a:solidFill>
                    <a:cs typeface="Arial"/>
                    <a:sym typeface="Arial"/>
                  </a:rPr>
                  <a:t>trục</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a:t>
                </a:r>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9" y="1870272"/>
                <a:ext cx="5063121" cy="4322337"/>
              </a:xfrm>
              <a:prstGeom prst="rect">
                <a:avLst/>
              </a:prstGeom>
              <a:blipFill>
                <a:blip r:embed="rId3"/>
                <a:stretch>
                  <a:fillRect l="-2527" r="-2407" b="-2962"/>
                </a:stretch>
              </a:blipFill>
            </p:spPr>
            <p:txBody>
              <a:bodyPr/>
              <a:lstStyle/>
              <a:p>
                <a:r>
                  <a:rPr lang="vi-VN">
                    <a:noFill/>
                  </a:rPr>
                  <a:t> </a:t>
                </a:r>
              </a:p>
            </p:txBody>
          </p:sp>
        </mc:Fallback>
      </mc:AlternateContent>
      <p:sp>
        <p:nvSpPr>
          <p:cNvPr id="13" name="Rectangle 12"/>
          <p:cNvSpPr/>
          <p:nvPr/>
        </p:nvSpPr>
        <p:spPr>
          <a:xfrm>
            <a:off x="6119480" y="404098"/>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1.4</a:t>
              </a:r>
            </a:p>
          </p:txBody>
        </p:sp>
        <p:sp>
          <p:nvSpPr>
            <p:cNvPr id="15" name="Google Shape;1079;p44">
              <a:extLst>
                <a:ext uri="{FF2B5EF4-FFF2-40B4-BE49-F238E27FC236}">
                  <a16:creationId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a16="http://schemas.microsoft.com/office/drawing/2014/main" id="{067DC0B9-20F1-4B29-AEBE-79465D749B79}"/>
              </a:ext>
            </a:extLst>
          </p:cNvPr>
          <p:cNvSpPr/>
          <p:nvPr/>
        </p:nvSpPr>
        <p:spPr>
          <a:xfrm>
            <a:off x="6324600" y="1106736"/>
            <a:ext cx="5215521" cy="130516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 </a:t>
            </a:r>
            <a:r>
              <a:rPr kumimoji="0" lang="en-US" sz="2800" i="0" u="none" strike="noStrike" kern="1200" cap="none" spc="0" normalizeH="0" baseline="0" noProof="0" dirty="0" err="1">
                <a:ln>
                  <a:noFill/>
                </a:ln>
                <a:solidFill>
                  <a:srgbClr val="2F1932"/>
                </a:solidFill>
                <a:effectLst/>
                <a:uLnTx/>
                <a:uFillTx/>
                <a:latin typeface="Arial" panose="020B0604020202020204" pitchFamily="34" charset="0"/>
                <a:ea typeface="+mn-ea"/>
                <a:cs typeface="+mn-cs"/>
              </a:rPr>
              <a:t>Các</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phân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biểu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là</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FBDB97F-3457-4594-9B76-D894DDD34D44}"/>
                  </a:ext>
                </a:extLst>
              </p:cNvPr>
              <p:cNvSpPr/>
              <p:nvPr/>
            </p:nvSpPr>
            <p:spPr>
              <a:xfrm>
                <a:off x="6477002" y="2763121"/>
                <a:ext cx="4658641" cy="811119"/>
              </a:xfrm>
              <a:prstGeom prst="rect">
                <a:avLst/>
              </a:prstGeom>
            </p:spPr>
            <p:txBody>
              <a:bodyPr wrap="square">
                <a:spAutoFit/>
              </a:bodyPr>
              <a:lstStyle/>
              <a:p>
                <a:pPr algn="ctr"/>
                <a14:m>
                  <m:oMath xmlns:m="http://schemas.openxmlformats.org/officeDocument/2006/math">
                    <m:f>
                      <m:fPr>
                        <m:ctrlPr>
                          <a:rPr lang="en-US" sz="3200" b="1" i="1" kern="0" smtClea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𝟓</m:t>
                        </m:r>
                      </m:num>
                      <m:den>
                        <m:r>
                          <a:rPr lang="en-US" sz="3200" b="1" i="1" kern="0">
                            <a:solidFill>
                              <a:srgbClr val="000000"/>
                            </a:solidFill>
                            <a:latin typeface="Cambria Math" panose="02040503050406030204" pitchFamily="18" charset="0"/>
                            <a:cs typeface="Arial"/>
                            <a:sym typeface="Arial"/>
                          </a:rPr>
                          <m:t>𝟖</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𝟐𝟎</m:t>
                        </m:r>
                      </m:num>
                      <m:den>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𝟑𝟐</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𝟏𝟎</m:t>
                        </m:r>
                      </m:num>
                      <m:den>
                        <m:r>
                          <a:rPr lang="en-US" sz="3200" b="1" i="1" kern="0">
                            <a:solidFill>
                              <a:srgbClr val="000000"/>
                            </a:solidFill>
                            <a:latin typeface="Cambria Math" panose="02040503050406030204" pitchFamily="18" charset="0"/>
                            <a:cs typeface="Arial"/>
                            <a:sym typeface="Arial"/>
                          </a:rPr>
                          <m:t>𝟏𝟔</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𝟐𝟓</m:t>
                        </m:r>
                      </m:num>
                      <m:den>
                        <m:r>
                          <a:rPr lang="en-US" sz="3200" b="1" i="1" kern="0">
                            <a:solidFill>
                              <a:srgbClr val="000000"/>
                            </a:solidFill>
                            <a:latin typeface="Cambria Math" panose="02040503050406030204" pitchFamily="18" charset="0"/>
                            <a:cs typeface="Arial"/>
                            <a:sym typeface="Arial"/>
                          </a:rPr>
                          <m:t>𝟒𝟎</m:t>
                        </m:r>
                      </m:den>
                    </m:f>
                    <m:r>
                      <a:rPr lang="en-US" sz="3200" b="1" i="0" kern="0" smtClean="0">
                        <a:solidFill>
                          <a:srgbClr val="000000"/>
                        </a:solidFill>
                        <a:latin typeface="Cambria Math" panose="02040503050406030204" pitchFamily="18" charset="0"/>
                        <a:cs typeface="Arial"/>
                        <a:sym typeface="Arial"/>
                      </a:rPr>
                      <m:t>.</m:t>
                    </m:r>
                  </m:oMath>
                </a14:m>
                <a:endParaRPr lang="vi-VN" sz="3200" dirty="0"/>
              </a:p>
            </p:txBody>
          </p:sp>
        </mc:Choice>
        <mc:Fallback xmlns="">
          <p:sp>
            <p:nvSpPr>
              <p:cNvPr id="2" name="Rectangle 1">
                <a:extLst>
                  <a:ext uri="{FF2B5EF4-FFF2-40B4-BE49-F238E27FC236}">
                    <a16:creationId xmlns:a16="http://schemas.microsoft.com/office/drawing/2014/main" id="{4FBDB97F-3457-4594-9B76-D894DDD34D44}"/>
                  </a:ext>
                </a:extLst>
              </p:cNvPr>
              <p:cNvSpPr>
                <a:spLocks noRot="1" noChangeAspect="1" noMove="1" noResize="1" noEditPoints="1" noAdjustHandles="1" noChangeArrowheads="1" noChangeShapeType="1" noTextEdit="1"/>
              </p:cNvSpPr>
              <p:nvPr/>
            </p:nvSpPr>
            <p:spPr>
              <a:xfrm>
                <a:off x="6477002" y="2763121"/>
                <a:ext cx="4658641" cy="811119"/>
              </a:xfrm>
              <a:prstGeom prst="rect">
                <a:avLst/>
              </a:prstGeom>
              <a:blipFill>
                <a:blip r:embed="rId4"/>
                <a:stretch>
                  <a:fillRect b="-977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7D4F0F3-37C1-4023-81D8-49A1037C1631}"/>
                  </a:ext>
                </a:extLst>
              </p:cNvPr>
              <p:cNvSpPr/>
              <p:nvPr/>
            </p:nvSpPr>
            <p:spPr>
              <a:xfrm>
                <a:off x="6324600" y="3653639"/>
                <a:ext cx="5215521" cy="158492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 </a:t>
                </a:r>
                <a:r>
                  <a:rPr lang="en-US" sz="2800" dirty="0">
                    <a:solidFill>
                      <a:srgbClr val="2F1932"/>
                    </a:solidFill>
                    <a:latin typeface="Arial" panose="020B0604020202020204" pitchFamily="34" charset="0"/>
                  </a:rPr>
                  <a:t>B</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14:m>
                  <m:oMath xmlns:m="http://schemas.openxmlformats.org/officeDocument/2006/math">
                    <m:f>
                      <m:fPr>
                        <m:ctrlPr>
                          <a:rPr kumimoji="0" lang="en-US" sz="280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ctrlPr>
                      </m:fPr>
                      <m:num>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−5</m:t>
                        </m:r>
                      </m:num>
                      <m:den>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8</m:t>
                        </m:r>
                      </m:den>
                    </m:f>
                  </m:oMath>
                </a14:m>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trên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trụ</a:t>
                </a:r>
                <a:r>
                  <a:rPr lang="en-US" sz="2800" dirty="0">
                    <a:solidFill>
                      <a:srgbClr val="2F1932"/>
                    </a:solidFill>
                    <a:latin typeface="Arial" panose="020B0604020202020204" pitchFamily="34" charset="0"/>
                  </a:rPr>
                  <a:t>c </a:t>
                </a:r>
                <a:r>
                  <a:rPr lang="en-US" sz="2800" dirty="0" err="1">
                    <a:solidFill>
                      <a:srgbClr val="2F1932"/>
                    </a:solidFill>
                    <a:latin typeface="Arial" panose="020B0604020202020204" pitchFamily="34" charset="0"/>
                  </a:rPr>
                  <a:t>số</a:t>
                </a:r>
                <a:r>
                  <a:rPr lang="en-US" sz="2800" dirty="0">
                    <a:solidFill>
                      <a:srgbClr val="2F1932"/>
                    </a:solidFill>
                    <a:latin typeface="Arial" panose="020B0604020202020204" pitchFamily="34" charset="0"/>
                  </a:rPr>
                  <a:t>:</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324600" y="3653639"/>
                <a:ext cx="5215521" cy="1584921"/>
              </a:xfrm>
              <a:prstGeom prst="rect">
                <a:avLst/>
              </a:prstGeom>
              <a:blipFill>
                <a:blip r:embed="rId5"/>
                <a:stretch>
                  <a:fillRect l="-2456" b="-3462"/>
                </a:stretch>
              </a:blipFill>
            </p:spPr>
            <p:txBody>
              <a:bodyPr/>
              <a:lstStyle/>
              <a:p>
                <a:r>
                  <a:rPr lang="vi-VN">
                    <a:noFill/>
                  </a:rPr>
                  <a:t> </a:t>
                </a:r>
              </a:p>
            </p:txBody>
          </p:sp>
        </mc:Fallback>
      </mc:AlternateContent>
      <p:pic>
        <p:nvPicPr>
          <p:cNvPr id="18" name="Picture 17">
            <a:extLst>
              <a:ext uri="{FF2B5EF4-FFF2-40B4-BE49-F238E27FC236}">
                <a16:creationId xmlns:a16="http://schemas.microsoft.com/office/drawing/2014/main" id="{CE7D60E7-A614-44A1-BADA-FEE128BBFD24}"/>
              </a:ext>
            </a:extLst>
          </p:cNvPr>
          <p:cNvPicPr/>
          <p:nvPr/>
        </p:nvPicPr>
        <p:blipFill rotWithShape="1">
          <a:blip r:embed="rId6"/>
          <a:srcRect r="23946"/>
          <a:stretch/>
        </p:blipFill>
        <p:spPr>
          <a:xfrm>
            <a:off x="6477002" y="5253571"/>
            <a:ext cx="4874987" cy="1226727"/>
          </a:xfrm>
          <a:prstGeom prst="rect">
            <a:avLst/>
          </a:prstGeom>
        </p:spPr>
      </p:pic>
    </p:spTree>
    <p:extLst>
      <p:ext uri="{BB962C8B-B14F-4D97-AF65-F5344CB8AC3E}">
        <p14:creationId xmlns:p14="http://schemas.microsoft.com/office/powerpoint/2010/main" val="120091784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2"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8" y="2247426"/>
                <a:ext cx="5063121" cy="2363147"/>
              </a:xfrm>
              <a:prstGeom prst="rect">
                <a:avLst/>
              </a:prstGeom>
              <a:solidFill>
                <a:schemeClr val="accent4">
                  <a:lumMod val="20000"/>
                  <a:lumOff val="8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cs typeface="Arial"/>
                    <a:sym typeface="Arial"/>
                  </a:rPr>
                  <a:t>So </a:t>
                </a:r>
                <a:r>
                  <a:rPr kumimoji="0" lang="en-US" sz="2800" b="0" i="0" u="none" strike="noStrike" kern="0" cap="none" spc="0" normalizeH="0" baseline="0" noProof="0" dirty="0" err="1">
                    <a:ln>
                      <a:noFill/>
                    </a:ln>
                    <a:solidFill>
                      <a:srgbClr val="000000"/>
                    </a:solidFill>
                    <a:effectLst/>
                    <a:uLnTx/>
                    <a:uFillTx/>
                    <a:cs typeface="Arial"/>
                    <a:sym typeface="Arial"/>
                  </a:rPr>
                  <a:t>sánh</a:t>
                </a:r>
                <a:r>
                  <a:rPr kumimoji="0" lang="en-US" sz="2800" b="0" i="0" u="none" strike="noStrike" kern="0" cap="none" spc="0" normalizeH="0" baseline="0" noProof="0" dirty="0">
                    <a:ln>
                      <a:noFill/>
                    </a:ln>
                    <a:solidFill>
                      <a:srgbClr val="000000"/>
                    </a:solidFill>
                    <a:effectLst/>
                    <a:uLnTx/>
                    <a:uFillTx/>
                    <a:cs typeface="Arial"/>
                    <a:sym typeface="Arial"/>
                  </a:rPr>
                  <a:t>:</a:t>
                </a:r>
              </a:p>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u="none" strike="noStrike" kern="0" cap="none" spc="0" normalizeH="0" baseline="0" noProof="0" dirty="0">
                    <a:ln>
                      <a:noFill/>
                    </a:ln>
                    <a:solidFill>
                      <a:srgbClr val="000000"/>
                    </a:solidFill>
                    <a:effectLst/>
                    <a:uLnTx/>
                    <a:uFillTx/>
                    <a:cs typeface="Arial"/>
                    <a:sym typeface="Arial"/>
                  </a:rPr>
                  <a:t>a) -2,5</a:t>
                </a:r>
                <a:r>
                  <a:rPr kumimoji="0" lang="en-US" sz="2800" u="none" strike="noStrike" kern="0" cap="none" spc="0" normalizeH="0" noProof="0" dirty="0">
                    <a:ln>
                      <a:noFill/>
                    </a:ln>
                    <a:solidFill>
                      <a:srgbClr val="000000"/>
                    </a:solidFill>
                    <a:effectLst/>
                    <a:uLnTx/>
                    <a:uFillTx/>
                    <a:cs typeface="Arial"/>
                    <a:sym typeface="Arial"/>
                  </a:rPr>
                  <a:t> </a:t>
                </a:r>
                <a:r>
                  <a:rPr lang="en-US" sz="2800" i="0" kern="0" dirty="0" err="1">
                    <a:solidFill>
                      <a:srgbClr val="000000"/>
                    </a:solidFill>
                    <a:cs typeface="Arial"/>
                    <a:sym typeface="Arial"/>
                  </a:rPr>
                  <a:t>và</a:t>
                </a:r>
                <a:r>
                  <a:rPr lang="en-US" sz="2800" i="0" kern="0" dirty="0">
                    <a:solidFill>
                      <a:srgbClr val="000000"/>
                    </a:solidFill>
                    <a:cs typeface="Arial"/>
                    <a:sym typeface="Arial"/>
                  </a:rPr>
                  <a:t> -2,125</a:t>
                </a:r>
              </a:p>
              <a:p>
                <a:pPr lvl="0" algn="ctr" defTabSz="1219170">
                  <a:lnSpc>
                    <a:spcPct val="150000"/>
                  </a:lnSpc>
                  <a:buClr>
                    <a:srgbClr val="000000"/>
                  </a:buClr>
                </a:pPr>
                <a:r>
                  <a:rPr lang="en-US" sz="2800" kern="0" dirty="0">
                    <a:solidFill>
                      <a:srgbClr val="000000"/>
                    </a:solidFill>
                    <a:cs typeface="Arial"/>
                    <a:sym typeface="Arial"/>
                  </a:rPr>
                  <a:t>b)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10 000</m:t>
                        </m:r>
                      </m:den>
                    </m:f>
                  </m:oMath>
                </a14:m>
                <a:r>
                  <a:rPr kumimoji="0" lang="en-US" sz="2800" i="0" u="none" strike="noStrike" kern="0" cap="none" spc="0" normalizeH="0" baseline="0" noProof="0" dirty="0">
                    <a:ln>
                      <a:noFill/>
                    </a:ln>
                    <a:solidFill>
                      <a:srgbClr val="000000"/>
                    </a:solidFill>
                    <a:effectLst/>
                    <a:uLnTx/>
                    <a:uFillTx/>
                    <a:cs typeface="Arial"/>
                    <a:sym typeface="Arial"/>
                  </a:rPr>
                  <a:t> và</a:t>
                </a:r>
                <a:r>
                  <a:rPr kumimoji="0" lang="en-US" sz="2800" i="0" u="none" strike="noStrike" kern="0" cap="none" spc="0" normalizeH="0" noProof="0" dirty="0">
                    <a:ln>
                      <a:noFill/>
                    </a:ln>
                    <a:solidFill>
                      <a:srgbClr val="000000"/>
                    </a:solidFill>
                    <a:effectLst/>
                    <a:uLnTx/>
                    <a:uFillTx/>
                    <a:cs typeface="Arial"/>
                    <a:sym typeface="Arial"/>
                  </a:rPr>
                  <a: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23 456</m:t>
                        </m:r>
                      </m:den>
                    </m:f>
                  </m:oMath>
                </a14:m>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8" y="2247426"/>
                <a:ext cx="5063121" cy="2363147"/>
              </a:xfrm>
              <a:prstGeom prst="rect">
                <a:avLst/>
              </a:prstGeom>
              <a:blipFill>
                <a:blip r:embed="rId3"/>
                <a:stretch>
                  <a:fillRect l="-2530" b="-1034"/>
                </a:stretch>
              </a:blipFill>
            </p:spPr>
            <p:txBody>
              <a:bodyPr/>
              <a:lstStyle/>
              <a:p>
                <a:r>
                  <a:rPr lang="vi-VN">
                    <a:noFill/>
                  </a:rPr>
                  <a:t> </a:t>
                </a:r>
              </a:p>
            </p:txBody>
          </p:sp>
        </mc:Fallback>
      </mc:AlternateContent>
      <p:sp>
        <p:nvSpPr>
          <p:cNvPr id="13" name="Rectangle 12"/>
          <p:cNvSpPr/>
          <p:nvPr/>
        </p:nvSpPr>
        <p:spPr>
          <a:xfrm>
            <a:off x="6188118" y="872727"/>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1.5</a:t>
              </a:r>
            </a:p>
          </p:txBody>
        </p:sp>
        <p:sp>
          <p:nvSpPr>
            <p:cNvPr id="15" name="Google Shape;1079;p44">
              <a:extLst>
                <a:ext uri="{FF2B5EF4-FFF2-40B4-BE49-F238E27FC236}">
                  <a16:creationId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a16="http://schemas.microsoft.com/office/drawing/2014/main" id="{067DC0B9-20F1-4B29-AEBE-79465D749B79}"/>
              </a:ext>
            </a:extLst>
          </p:cNvPr>
          <p:cNvSpPr/>
          <p:nvPr/>
        </p:nvSpPr>
        <p:spPr>
          <a:xfrm>
            <a:off x="6976479" y="2247426"/>
            <a:ext cx="5215521" cy="65883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-2,5 &lt;-2,125</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7D4F0F3-37C1-4023-81D8-49A1037C1631}"/>
                  </a:ext>
                </a:extLst>
              </p:cNvPr>
              <p:cNvSpPr/>
              <p:nvPr/>
            </p:nvSpPr>
            <p:spPr>
              <a:xfrm>
                <a:off x="6976478" y="3598063"/>
                <a:ext cx="5215521" cy="1192634"/>
              </a:xfrm>
              <a:prstGeom prst="rect">
                <a:avLst/>
              </a:prstGeom>
              <a:noFill/>
            </p:spPr>
            <p:txBody>
              <a:bodyPr wrap="square">
                <a:spAutoFit/>
              </a:bodyPr>
              <a:lstStyle/>
              <a:p>
                <a:pPr lvl="0">
                  <a:lnSpc>
                    <a:spcPct val="150000"/>
                  </a:lnSpc>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14:m>
                  <m:oMath xmlns:m="http://schemas.openxmlformats.org/officeDocument/2006/math">
                    <m:f>
                      <m:fPr>
                        <m:ctrlPr>
                          <a:rPr kumimoji="0" lang="en-US" sz="360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ctrlPr>
                      </m:fPr>
                      <m:num>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m:t>
                        </m:r>
                      </m:num>
                      <m:den>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1000</m:t>
                        </m:r>
                      </m:den>
                    </m:f>
                  </m:oMath>
                </a14:m>
                <a:r>
                  <a:rPr kumimoji="0" lang="en-US" sz="3600" i="0" u="none" strike="noStrike" kern="1200" cap="none" spc="0" normalizeH="0" baseline="0" noProof="0" dirty="0">
                    <a:ln>
                      <a:noFill/>
                    </a:ln>
                    <a:solidFill>
                      <a:srgbClr val="2F1932"/>
                    </a:solidFill>
                    <a:effectLst/>
                    <a:uLnTx/>
                    <a:uFillTx/>
                    <a:ea typeface="+mn-ea"/>
                    <a:cs typeface="+mn-cs"/>
                  </a:rPr>
                  <a:t> &lt; </a:t>
                </a:r>
                <a14:m>
                  <m:oMath xmlns:m="http://schemas.openxmlformats.org/officeDocument/2006/math">
                    <m:f>
                      <m:fPr>
                        <m:ctrlPr>
                          <a:rPr lang="en-US" sz="3600" i="1">
                            <a:solidFill>
                              <a:srgbClr val="2F1932"/>
                            </a:solidFill>
                            <a:latin typeface="Cambria Math" panose="02040503050406030204" pitchFamily="18" charset="0"/>
                          </a:rPr>
                        </m:ctrlPr>
                      </m:fPr>
                      <m:num>
                        <m:r>
                          <a:rPr lang="en-US" sz="3600" i="1">
                            <a:solidFill>
                              <a:srgbClr val="2F1932"/>
                            </a:solidFill>
                            <a:latin typeface="Cambria Math" panose="02040503050406030204" pitchFamily="18" charset="0"/>
                          </a:rPr>
                          <m:t>1</m:t>
                        </m:r>
                      </m:num>
                      <m:den>
                        <m:r>
                          <a:rPr lang="en-US" sz="3600" b="0" i="1" smtClean="0">
                            <a:solidFill>
                              <a:srgbClr val="2F1932"/>
                            </a:solidFill>
                            <a:latin typeface="Cambria Math" panose="02040503050406030204" pitchFamily="18" charset="0"/>
                          </a:rPr>
                          <m:t>23 456</m:t>
                        </m:r>
                      </m:den>
                    </m:f>
                  </m:oMath>
                </a14:m>
                <a:r>
                  <a:rPr kumimoji="0" lang="en-US" sz="3600" i="0" u="none" strike="noStrike" kern="1200" cap="none" spc="0" normalizeH="0" baseline="0" noProof="0" dirty="0">
                    <a:ln>
                      <a:noFill/>
                    </a:ln>
                    <a:solidFill>
                      <a:srgbClr val="2F1932"/>
                    </a:solidFill>
                    <a:effectLst/>
                    <a:uLnTx/>
                    <a:uFillTx/>
                    <a:ea typeface="+mn-ea"/>
                    <a:cs typeface="+mn-cs"/>
                  </a:rPr>
                  <a:t> </a:t>
                </a:r>
                <a:endParaRPr kumimoji="0" lang="vi-VN" sz="2800" i="0" u="none" strike="noStrike" kern="1200" cap="none" spc="0" normalizeH="0" baseline="0" noProof="0" dirty="0">
                  <a:ln>
                    <a:noFill/>
                  </a:ln>
                  <a:solidFill>
                    <a:srgbClr val="2F1932"/>
                  </a:solidFill>
                  <a:effectLst/>
                  <a:uLnTx/>
                  <a:uFillTx/>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976478" y="3598063"/>
                <a:ext cx="5215521" cy="1192634"/>
              </a:xfrm>
              <a:prstGeom prst="rect">
                <a:avLst/>
              </a:prstGeom>
              <a:blipFill>
                <a:blip r:embed="rId4"/>
                <a:stretch>
                  <a:fillRect l="-2336" b="-7653"/>
                </a:stretch>
              </a:blipFill>
            </p:spPr>
            <p:txBody>
              <a:bodyPr/>
              <a:lstStyle/>
              <a:p>
                <a:r>
                  <a:rPr lang="vi-VN">
                    <a:noFill/>
                  </a:rPr>
                  <a:t> </a:t>
                </a:r>
              </a:p>
            </p:txBody>
          </p:sp>
        </mc:Fallback>
      </mc:AlternateContent>
    </p:spTree>
    <p:extLst>
      <p:ext uri="{BB962C8B-B14F-4D97-AF65-F5344CB8AC3E}">
        <p14:creationId xmlns:p14="http://schemas.microsoft.com/office/powerpoint/2010/main" val="251252613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grpSp>
        <p:nvGrpSpPr>
          <p:cNvPr id="1440" name="Google Shape;1440;p55"/>
          <p:cNvGrpSpPr/>
          <p:nvPr/>
        </p:nvGrpSpPr>
        <p:grpSpPr>
          <a:xfrm>
            <a:off x="2971800" y="1293487"/>
            <a:ext cx="6686550" cy="3749593"/>
            <a:chOff x="2202650" y="2939175"/>
            <a:chExt cx="1146900" cy="1220125"/>
          </a:xfrm>
        </p:grpSpPr>
        <p:sp>
          <p:nvSpPr>
            <p:cNvPr id="1441" name="Google Shape;1441;p55"/>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2" name="Google Shape;1442;p55"/>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3" name="Google Shape;1443;p55"/>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4" name="Google Shape;1444;p55"/>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a:off x="3971159" y="2780258"/>
            <a:ext cx="4578372" cy="1015663"/>
          </a:xfrm>
          <a:prstGeom prst="rect">
            <a:avLst/>
          </a:prstGeom>
          <a:noFill/>
        </p:spPr>
        <p:txBody>
          <a:bodyPr wrap="square" rtlCol="0">
            <a:spAutoFit/>
          </a:bodyPr>
          <a:lstStyle/>
          <a:p>
            <a:pPr algn="ctr" defTabSz="1219170">
              <a:buClr>
                <a:srgbClr val="000000"/>
              </a:buClr>
            </a:pPr>
            <a:r>
              <a:rPr lang="en-US" sz="6000" b="1" kern="0" dirty="0">
                <a:solidFill>
                  <a:srgbClr val="000000"/>
                </a:solidFill>
                <a:latin typeface="Arial"/>
                <a:cs typeface="Arial"/>
                <a:sym typeface="Arial"/>
              </a:rPr>
              <a:t>VẬN DỤNG</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grpSp>
        <p:nvGrpSpPr>
          <p:cNvPr id="7" name="Google Shape;1672;p62">
            <a:extLst>
              <a:ext uri="{FF2B5EF4-FFF2-40B4-BE49-F238E27FC236}">
                <a16:creationId xmlns:a16="http://schemas.microsoft.com/office/drawing/2014/main" id="{45F679C2-9DDD-4C24-9C02-FFE05D7BCA93}"/>
              </a:ext>
            </a:extLst>
          </p:cNvPr>
          <p:cNvGrpSpPr/>
          <p:nvPr/>
        </p:nvGrpSpPr>
        <p:grpSpPr>
          <a:xfrm>
            <a:off x="3749210" y="214477"/>
            <a:ext cx="4907264" cy="1050392"/>
            <a:chOff x="2202649" y="2969934"/>
            <a:chExt cx="2667765" cy="571155"/>
          </a:xfrm>
        </p:grpSpPr>
        <p:sp>
          <p:nvSpPr>
            <p:cNvPr id="8" name="Google Shape;1673;p62">
              <a:extLst>
                <a:ext uri="{FF2B5EF4-FFF2-40B4-BE49-F238E27FC236}">
                  <a16:creationId xmlns:a16="http://schemas.microsoft.com/office/drawing/2014/main" id="{B1FAC669-DB02-44DD-9A87-1C4598D9392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674;p62">
              <a:extLst>
                <a:ext uri="{FF2B5EF4-FFF2-40B4-BE49-F238E27FC236}">
                  <a16:creationId xmlns:a16="http://schemas.microsoft.com/office/drawing/2014/main" id="{3635B11E-1263-4B72-AB30-E8DD296835D9}"/>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675;p62">
              <a:extLst>
                <a:ext uri="{FF2B5EF4-FFF2-40B4-BE49-F238E27FC236}">
                  <a16:creationId xmlns:a16="http://schemas.microsoft.com/office/drawing/2014/main" id="{A5F9C9CE-6A5D-4E45-B71E-BFF745C722DB}"/>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6;p62">
              <a:extLst>
                <a:ext uri="{FF2B5EF4-FFF2-40B4-BE49-F238E27FC236}">
                  <a16:creationId xmlns:a16="http://schemas.microsoft.com/office/drawing/2014/main" id="{BE4CCAB9-64AA-4561-86CA-2CA6684142E8}"/>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 name="TextBox 11">
            <a:extLst>
              <a:ext uri="{FF2B5EF4-FFF2-40B4-BE49-F238E27FC236}">
                <a16:creationId xmlns:a16="http://schemas.microsoft.com/office/drawing/2014/main" id="{7B473D27-4B35-4492-B73F-8901A32F0FA9}"/>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sp>
        <p:nvSpPr>
          <p:cNvPr id="14" name="Rounded Rectangle 2">
            <a:extLst>
              <a:ext uri="{FF2B5EF4-FFF2-40B4-BE49-F238E27FC236}">
                <a16:creationId xmlns:a16="http://schemas.microsoft.com/office/drawing/2014/main" id="{1EDDED6F-379D-4F06-8A80-B3ADD419211B}"/>
              </a:ext>
            </a:extLst>
          </p:cNvPr>
          <p:cNvSpPr/>
          <p:nvPr/>
        </p:nvSpPr>
        <p:spPr>
          <a:xfrm>
            <a:off x="705366" y="870186"/>
            <a:ext cx="1841598" cy="722633"/>
          </a:xfrm>
          <a:prstGeom prst="roundRect">
            <a:avLst/>
          </a:prstGeom>
          <a:solidFill>
            <a:schemeClr val="tx1">
              <a:lumMod val="50000"/>
              <a:lumOff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Vận</a:t>
            </a:r>
            <a:r>
              <a:rPr lang="en-US" sz="2667" b="1" kern="0" dirty="0">
                <a:solidFill>
                  <a:srgbClr val="FFFFFF"/>
                </a:solidFill>
                <a:latin typeface="Arial"/>
                <a:sym typeface="Arial"/>
              </a:rPr>
              <a:t> </a:t>
            </a:r>
            <a:r>
              <a:rPr lang="en-US" sz="2667" b="1" kern="0" dirty="0" err="1">
                <a:solidFill>
                  <a:srgbClr val="FFFFFF"/>
                </a:solidFill>
                <a:latin typeface="Arial"/>
                <a:sym typeface="Arial"/>
              </a:rPr>
              <a:t>dụng</a:t>
            </a:r>
            <a:endParaRPr lang="en-US" sz="2667" b="1" kern="0" dirty="0">
              <a:solidFill>
                <a:srgbClr val="FFFFFF"/>
              </a:solidFill>
              <a:latin typeface="Arial"/>
              <a:sym typeface="Arial"/>
            </a:endParaRPr>
          </a:p>
        </p:txBody>
      </p:sp>
      <p:sp>
        <p:nvSpPr>
          <p:cNvPr id="2" name="TextBox 1">
            <a:extLst>
              <a:ext uri="{FF2B5EF4-FFF2-40B4-BE49-F238E27FC236}">
                <a16:creationId xmlns:a16="http://schemas.microsoft.com/office/drawing/2014/main" id="{B8FE588D-5B30-4E92-9FE9-BAFD658A686C}"/>
              </a:ext>
            </a:extLst>
          </p:cNvPr>
          <p:cNvSpPr txBox="1"/>
          <p:nvPr/>
        </p:nvSpPr>
        <p:spPr>
          <a:xfrm>
            <a:off x="658143" y="1691745"/>
            <a:ext cx="5124450" cy="523220"/>
          </a:xfrm>
          <a:prstGeom prst="rect">
            <a:avLst/>
          </a:prstGeom>
          <a:noFill/>
        </p:spPr>
        <p:txBody>
          <a:bodyPr wrap="square" rtlCol="0">
            <a:spAutoFit/>
          </a:bodyPr>
          <a:lstStyle/>
          <a:p>
            <a:r>
              <a:rPr lang="en-US" sz="2800" dirty="0" err="1"/>
              <a:t>Em</a:t>
            </a:r>
            <a:r>
              <a:rPr lang="en-US" sz="2800" dirty="0"/>
              <a:t> </a:t>
            </a:r>
            <a:r>
              <a:rPr lang="en-US" sz="2800" dirty="0" err="1"/>
              <a:t>hãy</a:t>
            </a:r>
            <a:r>
              <a:rPr lang="en-US" sz="2800" dirty="0"/>
              <a:t> </a:t>
            </a:r>
            <a:r>
              <a:rPr lang="en-US" sz="2800" dirty="0" err="1"/>
              <a:t>giải</a:t>
            </a:r>
            <a:r>
              <a:rPr lang="en-US" sz="2800" dirty="0"/>
              <a:t> </a:t>
            </a:r>
            <a:r>
              <a:rPr lang="en-US" sz="2800" dirty="0" err="1"/>
              <a:t>bài</a:t>
            </a:r>
            <a:r>
              <a:rPr lang="en-US" sz="2800" dirty="0"/>
              <a:t> </a:t>
            </a:r>
            <a:r>
              <a:rPr lang="en-US" sz="2800" dirty="0" err="1"/>
              <a:t>toán</a:t>
            </a:r>
            <a:r>
              <a:rPr lang="en-US" sz="2800" dirty="0"/>
              <a:t> </a:t>
            </a:r>
            <a:r>
              <a:rPr lang="en-US" sz="2800" dirty="0" err="1"/>
              <a:t>mở</a:t>
            </a:r>
            <a:r>
              <a:rPr lang="en-US" sz="2800" dirty="0"/>
              <a:t> </a:t>
            </a:r>
            <a:r>
              <a:rPr lang="en-US" sz="2800" dirty="0" err="1"/>
              <a:t>đầu</a:t>
            </a:r>
            <a:r>
              <a:rPr lang="en-US" sz="2800" dirty="0"/>
              <a:t>:</a:t>
            </a:r>
            <a:endParaRPr lang="vi-VN" sz="2800" dirty="0"/>
          </a:p>
        </p:txBody>
      </p:sp>
      <p:pic>
        <p:nvPicPr>
          <p:cNvPr id="19" name="Picture 18">
            <a:extLst>
              <a:ext uri="{FF2B5EF4-FFF2-40B4-BE49-F238E27FC236}">
                <a16:creationId xmlns:a16="http://schemas.microsoft.com/office/drawing/2014/main" id="{647C23D5-E727-4F12-862D-FBBA8252990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5366" y="2287445"/>
            <a:ext cx="2361684" cy="2499929"/>
          </a:xfrm>
          <a:prstGeom prst="rect">
            <a:avLst/>
          </a:prstGeom>
        </p:spPr>
      </p:pic>
      <p:pic>
        <p:nvPicPr>
          <p:cNvPr id="20" name="Picture 19">
            <a:extLst>
              <a:ext uri="{FF2B5EF4-FFF2-40B4-BE49-F238E27FC236}">
                <a16:creationId xmlns:a16="http://schemas.microsoft.com/office/drawing/2014/main" id="{AB46CC3C-206B-4440-9807-7CF05AB7DD14}"/>
              </a:ext>
            </a:extLst>
          </p:cNvPr>
          <p:cNvPicPr>
            <a:picLocks noChangeAspect="1"/>
          </p:cNvPicPr>
          <p:nvPr/>
        </p:nvPicPr>
        <p:blipFill>
          <a:blip r:embed="rId4"/>
          <a:stretch>
            <a:fillRect/>
          </a:stretch>
        </p:blipFill>
        <p:spPr>
          <a:xfrm>
            <a:off x="3027065" y="2342750"/>
            <a:ext cx="2427363" cy="2461875"/>
          </a:xfrm>
          <a:prstGeom prst="rect">
            <a:avLst/>
          </a:prstGeom>
        </p:spPr>
      </p:pic>
      <p:sp>
        <p:nvSpPr>
          <p:cNvPr id="3" name="Rectangle 2">
            <a:extLst>
              <a:ext uri="{FF2B5EF4-FFF2-40B4-BE49-F238E27FC236}">
                <a16:creationId xmlns:a16="http://schemas.microsoft.com/office/drawing/2014/main" id="{7811EC2A-0BC6-40FC-A489-CD1C055E429E}"/>
              </a:ext>
            </a:extLst>
          </p:cNvPr>
          <p:cNvSpPr/>
          <p:nvPr/>
        </p:nvSpPr>
        <p:spPr>
          <a:xfrm>
            <a:off x="817735" y="4980365"/>
            <a:ext cx="4813461" cy="1200329"/>
          </a:xfrm>
          <a:prstGeom prst="rect">
            <a:avLst/>
          </a:prstGeom>
        </p:spPr>
        <p:txBody>
          <a:bodyPr wrap="square">
            <a:spAutoFit/>
          </a:bodyPr>
          <a:lstStyle/>
          <a:p>
            <a:pPr algn="just"/>
            <a:r>
              <a:rPr lang="nl-NL" sz="2400" i="1" dirty="0"/>
              <a:t>Theo em nếu tính theo chỉ số WHtR, sức khỏe của ông An hay ông Chung tốt hơn?</a:t>
            </a:r>
            <a:endParaRPr lang="en-US" sz="2400" dirty="0"/>
          </a:p>
        </p:txBody>
      </p:sp>
      <p:sp>
        <p:nvSpPr>
          <p:cNvPr id="4" name="Rectangle 3">
            <a:extLst>
              <a:ext uri="{FF2B5EF4-FFF2-40B4-BE49-F238E27FC236}">
                <a16:creationId xmlns:a16="http://schemas.microsoft.com/office/drawing/2014/main" id="{256A0AB5-8122-4F8A-8343-C01C33B06D28}"/>
              </a:ext>
            </a:extLst>
          </p:cNvPr>
          <p:cNvSpPr/>
          <p:nvPr/>
        </p:nvSpPr>
        <p:spPr>
          <a:xfrm>
            <a:off x="6576350" y="1592819"/>
            <a:ext cx="5177170" cy="5548442"/>
          </a:xfrm>
          <a:prstGeom prst="rect">
            <a:avLst/>
          </a:prstGeom>
        </p:spPr>
        <p:txBody>
          <a:bodyPr wrap="square">
            <a:spAutoFit/>
          </a:bodyPr>
          <a:lstStyle/>
          <a:p>
            <a:pPr>
              <a:lnSpc>
                <a:spcPct val="150000"/>
              </a:lnSpc>
              <a:spcAft>
                <a:spcPts val="600"/>
              </a:spcAft>
            </a:pPr>
            <a:r>
              <a:rPr lang="nl-NL" sz="2400" dirty="0">
                <a:ea typeface="Calibri" panose="020F0502020204030204" pitchFamily="34" charset="0"/>
                <a:cs typeface="Times New Roman" panose="02020603050405020304" pitchFamily="18" charset="0"/>
              </a:rPr>
              <a:t>Vì chỉ số của ông An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108 : 180 = 0,6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thừa cân</a:t>
            </a:r>
            <a:r>
              <a:rPr lang="nl-NL" sz="2400" dirty="0">
                <a:ea typeface="Calibri" panose="020F0502020204030204" pitchFamily="34" charset="0"/>
                <a:cs typeface="Times New Roman" panose="02020603050405020304" pitchFamily="18" charset="0"/>
              </a:rPr>
              <a:t>.</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r>
              <a:rPr lang="nl-NL" sz="2400" dirty="0">
                <a:ea typeface="Calibri" panose="020F0502020204030204" pitchFamily="34" charset="0"/>
                <a:cs typeface="Times New Roman" panose="02020603050405020304" pitchFamily="18" charset="0"/>
              </a:rPr>
              <a:t>Còn chỉ số của ông Chung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70 : 160 = 0,4375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sức khỏe tốt</a:t>
            </a:r>
            <a:r>
              <a:rPr lang="nl-NL" sz="2400" dirty="0">
                <a:ea typeface="Calibri" panose="020F0502020204030204" pitchFamily="34" charset="0"/>
                <a:cs typeface="Times New Roman" panose="02020603050405020304" pitchFamily="18" charset="0"/>
              </a:rPr>
              <a:t>.</a:t>
            </a:r>
          </a:p>
          <a:p>
            <a:pPr>
              <a:lnSpc>
                <a:spcPct val="150000"/>
              </a:lnSpc>
              <a:spcAft>
                <a:spcPts val="600"/>
              </a:spcAft>
            </a:pPr>
            <a:r>
              <a:rPr lang="nl-NL" sz="2400" dirty="0">
                <a:ea typeface="Calibri" panose="020F0502020204030204" pitchFamily="34" charset="0"/>
                <a:cs typeface="Times New Roman" panose="02020603050405020304" pitchFamily="18" charset="0"/>
              </a:rPr>
              <a:t>=&gt; Nếu tính theo chỉ số WHtR, sức khỏe của ông Chung tốt hơn.</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endParaRPr lang="en-US" sz="2400" dirty="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72D53AAA-BB94-4D2D-BB2D-207019887879}"/>
              </a:ext>
            </a:extLst>
          </p:cNvPr>
          <p:cNvSpPr/>
          <p:nvPr/>
        </p:nvSpPr>
        <p:spPr>
          <a:xfrm>
            <a:off x="6456566" y="1018153"/>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 calcmode="lin" valueType="num">
                                      <p:cBhvr additive="base">
                                        <p:cTn id="3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 calcmode="lin" valueType="num">
                                      <p:cBhvr additive="base">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 calcmode="lin" valueType="num">
                                      <p:cBhvr additive="base">
                                        <p:cTn id="5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 calcmode="lin" valueType="num">
                                      <p:cBhvr additive="base">
                                        <p:cTn id="5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 calcmode="lin" valueType="num">
                                      <p:cBhvr additive="base">
                                        <p:cTn id="6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4">
                                            <p:txEl>
                                              <p:pRg st="6" end="6"/>
                                            </p:txEl>
                                          </p:spTgt>
                                        </p:tgtEl>
                                        <p:attrNameLst>
                                          <p:attrName>style.visibility</p:attrName>
                                        </p:attrNameLst>
                                      </p:cBhvr>
                                      <p:to>
                                        <p:strVal val="visible"/>
                                      </p:to>
                                    </p:set>
                                    <p:anim calcmode="lin" valueType="num">
                                      <p:cBhvr additive="base">
                                        <p:cTn id="6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3" grpId="0"/>
      <p:bldP spid="4" grpId="0" uiExpand="1" build="allAtOnce"/>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8" name="TextBox 7">
            <a:extLst>
              <a:ext uri="{FF2B5EF4-FFF2-40B4-BE49-F238E27FC236}">
                <a16:creationId xmlns:a16="http://schemas.microsoft.com/office/drawing/2014/main"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a:lnSpc>
                <a:spcPct val="150000"/>
              </a:lnSpc>
            </a:pP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của</a:t>
            </a:r>
            <a:r>
              <a:rPr lang="en-US" sz="2800" dirty="0"/>
              <a:t> </a:t>
            </a:r>
            <a:r>
              <a:rPr lang="en-US" sz="2800" dirty="0" err="1"/>
              <a:t>những</a:t>
            </a:r>
            <a:r>
              <a:rPr lang="en-US" sz="2800" dirty="0"/>
              <a:t> </a:t>
            </a:r>
            <a:r>
              <a:rPr lang="en-US" sz="2800" dirty="0" err="1"/>
              <a:t>người</a:t>
            </a:r>
            <a:r>
              <a:rPr lang="en-US" sz="2800" dirty="0"/>
              <a:t> sinh </a:t>
            </a:r>
            <a:r>
              <a:rPr lang="en-US" sz="2800" dirty="0" err="1"/>
              <a:t>năm</a:t>
            </a:r>
            <a:r>
              <a:rPr lang="en-US" sz="2800" dirty="0"/>
              <a:t> 2019 ở </a:t>
            </a:r>
            <a:r>
              <a:rPr lang="en-US" sz="2800" dirty="0" err="1"/>
              <a:t>một</a:t>
            </a:r>
            <a:r>
              <a:rPr lang="en-US" sz="2800" dirty="0"/>
              <a:t> </a:t>
            </a:r>
            <a:r>
              <a:rPr lang="en-US" sz="2800" dirty="0" err="1"/>
              <a:t>số</a:t>
            </a:r>
            <a:r>
              <a:rPr lang="en-US" sz="2800" dirty="0"/>
              <a:t> </a:t>
            </a:r>
            <a:r>
              <a:rPr lang="en-US" sz="2800" dirty="0" err="1"/>
              <a:t>quốc</a:t>
            </a:r>
            <a:r>
              <a:rPr lang="en-US" sz="2800" dirty="0"/>
              <a:t> gia </a:t>
            </a:r>
            <a:r>
              <a:rPr lang="en-US" sz="2800" dirty="0" err="1"/>
              <a:t>được</a:t>
            </a:r>
            <a:r>
              <a:rPr lang="en-US" sz="2800" dirty="0"/>
              <a:t> </a:t>
            </a:r>
            <a:r>
              <a:rPr lang="en-US" sz="2800" dirty="0" err="1"/>
              <a:t>cho</a:t>
            </a:r>
            <a:r>
              <a:rPr lang="en-US" sz="2800" dirty="0"/>
              <a:t> </a:t>
            </a:r>
            <a:r>
              <a:rPr lang="en-US" sz="2800" dirty="0" err="1"/>
              <a:t>trong</a:t>
            </a:r>
            <a:r>
              <a:rPr lang="en-US" sz="2800" dirty="0"/>
              <a:t> </a:t>
            </a:r>
            <a:r>
              <a:rPr lang="en-US" sz="2800" dirty="0" err="1"/>
              <a:t>bảng</a:t>
            </a:r>
            <a:r>
              <a:rPr lang="en-US" sz="2800" dirty="0"/>
              <a:t> </a:t>
            </a:r>
            <a:r>
              <a:rPr lang="en-US" sz="2800" dirty="0" err="1"/>
              <a:t>sau</a:t>
            </a:r>
            <a:r>
              <a:rPr lang="en-US" sz="2800" dirty="0"/>
              <a:t>: </a:t>
            </a:r>
            <a:endParaRPr lang="vi-VN" sz="2800" dirty="0"/>
          </a:p>
        </p:txBody>
      </p:sp>
      <p:grpSp>
        <p:nvGrpSpPr>
          <p:cNvPr id="9" name="Google Shape;1672;p62">
            <a:extLst>
              <a:ext uri="{FF2B5EF4-FFF2-40B4-BE49-F238E27FC236}">
                <a16:creationId xmlns:a16="http://schemas.microsoft.com/office/drawing/2014/main"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a16="http://schemas.microsoft.com/office/drawing/2014/main"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4;p62">
              <a:extLst>
                <a:ext uri="{FF2B5EF4-FFF2-40B4-BE49-F238E27FC236}">
                  <a16:creationId xmlns:a16="http://schemas.microsoft.com/office/drawing/2014/main"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675;p62">
              <a:extLst>
                <a:ext uri="{FF2B5EF4-FFF2-40B4-BE49-F238E27FC236}">
                  <a16:creationId xmlns:a16="http://schemas.microsoft.com/office/drawing/2014/main"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676;p62">
              <a:extLst>
                <a:ext uri="{FF2B5EF4-FFF2-40B4-BE49-F238E27FC236}">
                  <a16:creationId xmlns:a16="http://schemas.microsoft.com/office/drawing/2014/main"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 name="TextBox 13">
            <a:extLst>
              <a:ext uri="{FF2B5EF4-FFF2-40B4-BE49-F238E27FC236}">
                <a16:creationId xmlns:a16="http://schemas.microsoft.com/office/drawing/2014/main" id="{37DF81AF-87C9-4AB0-B331-51FE0E3CF844}"/>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grpSp>
        <p:nvGrpSpPr>
          <p:cNvPr id="15" name="Google Shape;1076;p44">
            <a:extLst>
              <a:ext uri="{FF2B5EF4-FFF2-40B4-BE49-F238E27FC236}">
                <a16:creationId xmlns:a16="http://schemas.microsoft.com/office/drawing/2014/main"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a16="http://schemas.microsoft.com/office/drawing/2014/main"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78;p44">
              <a:extLst>
                <a:ext uri="{FF2B5EF4-FFF2-40B4-BE49-F238E27FC236}">
                  <a16:creationId xmlns:a16="http://schemas.microsoft.com/office/drawing/2014/main"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1.6</a:t>
              </a:r>
            </a:p>
          </p:txBody>
        </p:sp>
        <p:sp>
          <p:nvSpPr>
            <p:cNvPr id="18" name="Google Shape;1079;p44">
              <a:extLst>
                <a:ext uri="{FF2B5EF4-FFF2-40B4-BE49-F238E27FC236}">
                  <a16:creationId xmlns:a16="http://schemas.microsoft.com/office/drawing/2014/main"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80;p44">
              <a:extLst>
                <a:ext uri="{FF2B5EF4-FFF2-40B4-BE49-F238E27FC236}">
                  <a16:creationId xmlns:a16="http://schemas.microsoft.com/office/drawing/2014/main"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299652" t="-73575" r="-201742" b="-9845"/>
                          </a:stretch>
                        </a:blipFill>
                      </a:tcPr>
                    </a:tc>
                    <a:tc>
                      <a:txBody>
                        <a:bodyPr/>
                        <a:lstStyle/>
                        <a:p>
                          <a:endParaRPr lang="en-US"/>
                        </a:p>
                      </a:txBody>
                      <a:tcPr marL="68580" marR="68580" marT="0" marB="0">
                        <a:blipFill>
                          <a:blip r:embed="rId3"/>
                          <a:stretch>
                            <a:fillRect l="-399652" t="-73575" r="-101742" b="-9845"/>
                          </a:stretch>
                        </a:blipFill>
                      </a:tcPr>
                    </a:tc>
                    <a:tc>
                      <a:txBody>
                        <a:bodyPr/>
                        <a:lstStyle/>
                        <a:p>
                          <a:endParaRPr lang="en-US"/>
                        </a:p>
                      </a:txBody>
                      <a:tcPr marL="68580" marR="68580" marT="0" marB="0">
                        <a:blipFill>
                          <a:blip r:embed="rId3"/>
                          <a:stretch>
                            <a:fillRect l="-499652" t="-73575" r="-1742" b="-9845"/>
                          </a:stretch>
                        </a:blipFill>
                      </a:tcPr>
                    </a:tc>
                    <a:extLst>
                      <a:ext uri="{0D108BD9-81ED-4DB2-BD59-A6C34878D82A}">
                        <a16:rowId xmlns:a16="http://schemas.microsoft.com/office/drawing/2014/main" val="1541119229"/>
                      </a:ext>
                    </a:extLst>
                  </a:tr>
                </a:tbl>
              </a:graphicData>
            </a:graphic>
          </p:graphicFrame>
        </mc:Fallback>
      </mc:AlternateContent>
      <p:sp>
        <p:nvSpPr>
          <p:cNvPr id="23" name="TextBox 22">
            <a:extLst>
              <a:ext uri="{FF2B5EF4-FFF2-40B4-BE49-F238E27FC236}">
                <a16:creationId xmlns:a16="http://schemas.microsoft.com/office/drawing/2014/main" id="{8FA27452-9737-4C80-BB41-D4A5BC30FA1A}"/>
              </a:ext>
            </a:extLst>
          </p:cNvPr>
          <p:cNvSpPr txBox="1"/>
          <p:nvPr/>
        </p:nvSpPr>
        <p:spPr>
          <a:xfrm>
            <a:off x="1301196" y="4879730"/>
            <a:ext cx="9589608" cy="1305165"/>
          </a:xfrm>
          <a:prstGeom prst="rect">
            <a:avLst/>
          </a:prstGeom>
          <a:noFill/>
        </p:spPr>
        <p:txBody>
          <a:bodyPr wrap="square" rtlCol="0">
            <a:spAutoFit/>
          </a:bodyPr>
          <a:lstStyle/>
          <a:p>
            <a:pPr algn="just">
              <a:lnSpc>
                <a:spcPct val="150000"/>
              </a:lnSpc>
            </a:pPr>
            <a:r>
              <a:rPr lang="en-US" sz="2800" dirty="0" err="1"/>
              <a:t>Sắp</a:t>
            </a:r>
            <a:r>
              <a:rPr lang="en-US" sz="2800" dirty="0"/>
              <a:t> </a:t>
            </a:r>
            <a:r>
              <a:rPr lang="en-US" sz="2800" dirty="0" err="1"/>
              <a:t>xếp</a:t>
            </a:r>
            <a:r>
              <a:rPr lang="en-US" sz="2800" dirty="0"/>
              <a:t> </a:t>
            </a:r>
            <a:r>
              <a:rPr lang="en-US" sz="2800" dirty="0" err="1"/>
              <a:t>các</a:t>
            </a:r>
            <a:r>
              <a:rPr lang="en-US" sz="2800" dirty="0"/>
              <a:t> </a:t>
            </a:r>
            <a:r>
              <a:rPr lang="en-US" sz="2800" dirty="0" err="1"/>
              <a:t>quốc</a:t>
            </a:r>
            <a:r>
              <a:rPr lang="en-US" sz="2800" dirty="0"/>
              <a:t> gia </a:t>
            </a:r>
            <a:r>
              <a:rPr lang="en-US" sz="2800" dirty="0" err="1"/>
              <a:t>theo</a:t>
            </a:r>
            <a:r>
              <a:rPr lang="en-US" sz="2800" dirty="0"/>
              <a:t> </a:t>
            </a: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từ</a:t>
            </a:r>
            <a:r>
              <a:rPr lang="en-US" sz="2800" dirty="0"/>
              <a:t> </a:t>
            </a:r>
            <a:r>
              <a:rPr lang="en-US" sz="2800" dirty="0" err="1"/>
              <a:t>nhỏ</a:t>
            </a:r>
            <a:r>
              <a:rPr lang="en-US" sz="2800" dirty="0"/>
              <a:t> </a:t>
            </a:r>
            <a:r>
              <a:rPr lang="en-US" sz="2800" dirty="0" err="1"/>
              <a:t>đến</a:t>
            </a:r>
            <a:r>
              <a:rPr lang="en-US" sz="2800" dirty="0"/>
              <a:t> </a:t>
            </a:r>
            <a:r>
              <a:rPr lang="en-US" sz="2800" dirty="0" err="1"/>
              <a:t>lớn</a:t>
            </a:r>
            <a:r>
              <a:rPr lang="en-US" sz="2800" dirty="0"/>
              <a:t>.</a:t>
            </a:r>
            <a:endParaRPr lang="vi-VN" sz="2800" dirty="0"/>
          </a:p>
        </p:txBody>
      </p:sp>
    </p:spTree>
    <p:extLst>
      <p:ext uri="{BB962C8B-B14F-4D97-AF65-F5344CB8AC3E}">
        <p14:creationId xmlns:p14="http://schemas.microsoft.com/office/powerpoint/2010/main" val="16027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Tuổi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thọ</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trung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bình</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dự</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kiến</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những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người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sinh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năm</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2019 ở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một</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quốc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gia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được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cho</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trong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bảng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sau</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endParaRPr kumimoji="0" lang="vi-VN" sz="2800" b="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p:grpSp>
        <p:nvGrpSpPr>
          <p:cNvPr id="9" name="Google Shape;1672;p62">
            <a:extLst>
              <a:ext uri="{FF2B5EF4-FFF2-40B4-BE49-F238E27FC236}">
                <a16:creationId xmlns:a16="http://schemas.microsoft.com/office/drawing/2014/main"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a16="http://schemas.microsoft.com/office/drawing/2014/main"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674;p62">
              <a:extLst>
                <a:ext uri="{FF2B5EF4-FFF2-40B4-BE49-F238E27FC236}">
                  <a16:creationId xmlns:a16="http://schemas.microsoft.com/office/drawing/2014/main"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675;p62">
              <a:extLst>
                <a:ext uri="{FF2B5EF4-FFF2-40B4-BE49-F238E27FC236}">
                  <a16:creationId xmlns:a16="http://schemas.microsoft.com/office/drawing/2014/main"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676;p62">
              <a:extLst>
                <a:ext uri="{FF2B5EF4-FFF2-40B4-BE49-F238E27FC236}">
                  <a16:creationId xmlns:a16="http://schemas.microsoft.com/office/drawing/2014/main"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TextBox 13">
            <a:extLst>
              <a:ext uri="{FF2B5EF4-FFF2-40B4-BE49-F238E27FC236}">
                <a16:creationId xmlns:a16="http://schemas.microsoft.com/office/drawing/2014/main" id="{37DF81AF-87C9-4AB0-B331-51FE0E3CF844}"/>
              </a:ext>
            </a:extLst>
          </p:cNvPr>
          <p:cNvSpPr txBox="1"/>
          <p:nvPr/>
        </p:nvSpPr>
        <p:spPr>
          <a:xfrm>
            <a:off x="4012225" y="423947"/>
            <a:ext cx="4358667"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Hoạt</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động</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nhóm</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đôi</a:t>
            </a:r>
            <a:endParaRPr kumimoji="0" lang="en-US" sz="3200" b="1" i="0" u="none" strike="noStrike" kern="0" cap="none" spc="0" normalizeH="0" baseline="0" noProof="0" dirty="0">
              <a:ln>
                <a:noFill/>
              </a:ln>
              <a:solidFill>
                <a:srgbClr val="FFFFFF"/>
              </a:solidFill>
              <a:effectLst/>
              <a:uLnTx/>
              <a:uFillTx/>
              <a:latin typeface="Arial"/>
              <a:ea typeface="+mn-ea"/>
              <a:cs typeface="Arial"/>
              <a:sym typeface="Arial"/>
            </a:endParaRPr>
          </a:p>
        </p:txBody>
      </p:sp>
      <p:grpSp>
        <p:nvGrpSpPr>
          <p:cNvPr id="15" name="Google Shape;1076;p44">
            <a:extLst>
              <a:ext uri="{FF2B5EF4-FFF2-40B4-BE49-F238E27FC236}">
                <a16:creationId xmlns:a16="http://schemas.microsoft.com/office/drawing/2014/main"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a16="http://schemas.microsoft.com/office/drawing/2014/main"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078;p44">
              <a:extLst>
                <a:ext uri="{FF2B5EF4-FFF2-40B4-BE49-F238E27FC236}">
                  <a16:creationId xmlns:a16="http://schemas.microsoft.com/office/drawing/2014/main"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1.6</a:t>
              </a:r>
            </a:p>
          </p:txBody>
        </p:sp>
        <p:sp>
          <p:nvSpPr>
            <p:cNvPr id="18" name="Google Shape;1079;p44">
              <a:extLst>
                <a:ext uri="{FF2B5EF4-FFF2-40B4-BE49-F238E27FC236}">
                  <a16:creationId xmlns:a16="http://schemas.microsoft.com/office/drawing/2014/main"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080;p44">
              <a:extLst>
                <a:ext uri="{FF2B5EF4-FFF2-40B4-BE49-F238E27FC236}">
                  <a16:creationId xmlns:a16="http://schemas.microsoft.com/office/drawing/2014/main"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300000" t="-73575" r="-201394" b="-9845"/>
                          </a:stretch>
                        </a:blipFill>
                      </a:tcPr>
                    </a:tc>
                    <a:tc>
                      <a:txBody>
                        <a:bodyPr/>
                        <a:lstStyle/>
                        <a:p>
                          <a:endParaRPr lang="en-US"/>
                        </a:p>
                      </a:txBody>
                      <a:tcPr marL="68580" marR="68580" marT="0" marB="0">
                        <a:blipFill>
                          <a:blip r:embed="rId4"/>
                          <a:stretch>
                            <a:fillRect l="-400000" t="-73575" r="-101394" b="-9845"/>
                          </a:stretch>
                        </a:blipFill>
                      </a:tcPr>
                    </a:tc>
                    <a:tc>
                      <a:txBody>
                        <a:bodyPr/>
                        <a:lstStyle/>
                        <a:p>
                          <a:endParaRPr lang="en-US"/>
                        </a:p>
                      </a:txBody>
                      <a:tcPr marL="68580" marR="68580" marT="0" marB="0">
                        <a:blipFill>
                          <a:blip r:embed="rId4"/>
                          <a:stretch>
                            <a:fillRect l="-500000" t="-73575" r="-1394" b="-9845"/>
                          </a:stretch>
                        </a:blipFill>
                      </a:tcPr>
                    </a:tc>
                    <a:extLst>
                      <a:ext uri="{0D108BD9-81ED-4DB2-BD59-A6C34878D82A}">
                        <a16:rowId xmlns:a16="http://schemas.microsoft.com/office/drawing/2014/main" val="1541119229"/>
                      </a:ext>
                    </a:extLst>
                  </a:tr>
                </a:tbl>
              </a:graphicData>
            </a:graphic>
          </p:graphicFrame>
        </mc:Fallback>
      </mc:AlternateContent>
      <p:sp>
        <p:nvSpPr>
          <p:cNvPr id="7" name="Rectangle 6">
            <a:extLst>
              <a:ext uri="{FF2B5EF4-FFF2-40B4-BE49-F238E27FC236}">
                <a16:creationId xmlns:a16="http://schemas.microsoft.com/office/drawing/2014/main" id="{F6B3D412-B6AD-45BA-B952-CA1A0B0688CC}"/>
              </a:ext>
            </a:extLst>
          </p:cNvPr>
          <p:cNvSpPr/>
          <p:nvPr/>
        </p:nvSpPr>
        <p:spPr>
          <a:xfrm>
            <a:off x="1311577" y="4726134"/>
            <a:ext cx="10291214" cy="523220"/>
          </a:xfrm>
          <a:prstGeom prst="rect">
            <a:avLst/>
          </a:prstGeom>
        </p:spPr>
        <p:txBody>
          <a:bodyPr wrap="square">
            <a:spAutoFit/>
          </a:bodyPr>
          <a:lstStyle/>
          <a:p>
            <a:pPr>
              <a:spcAft>
                <a:spcPts val="600"/>
              </a:spcAft>
            </a:pPr>
            <a:r>
              <a:rPr lang="fr-FR" sz="2800" dirty="0" err="1">
                <a:ea typeface="Calibri" panose="020F0502020204030204" pitchFamily="34" charset="0"/>
                <a:cs typeface="Times New Roman" panose="02020603050405020304" pitchFamily="18" charset="0"/>
              </a:rPr>
              <a:t>Các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quốc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gia</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theo</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tuổi</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thọ</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trung</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dự</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kiến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từ</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nhỏ</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đến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lớn</a:t>
            </a:r>
            <a:r>
              <a:rPr lang="fr-FR" sz="2800" dirty="0">
                <a:ea typeface="Calibri" panose="020F0502020204030204" pitchFamily="34" charset="0"/>
                <a:cs typeface="Times New Roman" panose="02020603050405020304" pitchFamily="18" charset="0"/>
              </a:rPr>
              <a:t> :</a:t>
            </a:r>
            <a:endParaRPr lang="en-US" sz="2800" dirty="0">
              <a:ea typeface="Calibri" panose="020F0502020204030204" pitchFamily="34" charset="0"/>
              <a:cs typeface="Times New Roman" panose="02020603050405020304" pitchFamily="18" charset="0"/>
            </a:endParaRPr>
          </a:p>
        </p:txBody>
      </p:sp>
      <p:graphicFrame>
        <p:nvGraphicFramePr>
          <p:cNvPr id="20" name="Object 19">
            <a:extLst>
              <a:ext uri="{FF2B5EF4-FFF2-40B4-BE49-F238E27FC236}">
                <a16:creationId xmlns:a16="http://schemas.microsoft.com/office/drawing/2014/main" id="{1057C56F-AC8C-4763-87F9-B62EE46E6235}"/>
              </a:ext>
            </a:extLst>
          </p:cNvPr>
          <p:cNvGraphicFramePr>
            <a:graphicFrameLocks noChangeAspect="1"/>
          </p:cNvGraphicFramePr>
          <p:nvPr>
            <p:extLst>
              <p:ext uri="{D42A27DB-BD31-4B8C-83A1-F6EECF244321}">
                <p14:modId xmlns:p14="http://schemas.microsoft.com/office/powerpoint/2010/main" val="826948650"/>
              </p:ext>
            </p:extLst>
          </p:nvPr>
        </p:nvGraphicFramePr>
        <p:xfrm>
          <a:off x="3749211" y="5340479"/>
          <a:ext cx="4232740" cy="1019186"/>
        </p:xfrm>
        <a:graphic>
          <a:graphicData uri="http://schemas.openxmlformats.org/presentationml/2006/ole">
            <mc:AlternateContent xmlns:mc="http://schemas.openxmlformats.org/markup-compatibility/2006">
              <mc:Choice xmlns:v="urn:schemas-microsoft-com:vml" Requires="v">
                <p:oleObj name="Equation" r:id="rId5" imgW="1938534" imgH="467304" progId="Equation.DSMT4">
                  <p:embed/>
                </p:oleObj>
              </mc:Choice>
              <mc:Fallback>
                <p:oleObj name="Equation" r:id="rId5" imgW="1938534" imgH="467304" progId="Equation.DSMT4">
                  <p:embed/>
                  <p:pic>
                    <p:nvPicPr>
                      <p:cNvPr id="0" name=""/>
                      <p:cNvPicPr/>
                      <p:nvPr/>
                    </p:nvPicPr>
                    <p:blipFill>
                      <a:blip r:embed="rId6"/>
                      <a:stretch>
                        <a:fillRect/>
                      </a:stretch>
                    </p:blipFill>
                    <p:spPr>
                      <a:xfrm>
                        <a:off x="3749211" y="5340479"/>
                        <a:ext cx="4232740" cy="1019186"/>
                      </a:xfrm>
                      <a:prstGeom prst="rect">
                        <a:avLst/>
                      </a:prstGeom>
                    </p:spPr>
                  </p:pic>
                </p:oleObj>
              </mc:Fallback>
            </mc:AlternateContent>
          </a:graphicData>
        </a:graphic>
      </p:graphicFrame>
    </p:spTree>
    <p:extLst>
      <p:ext uri="{BB962C8B-B14F-4D97-AF65-F5344CB8AC3E}">
        <p14:creationId xmlns:p14="http://schemas.microsoft.com/office/powerpoint/2010/main" val="255280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grpSp>
        <p:nvGrpSpPr>
          <p:cNvPr id="1687" name="Google Shape;1687;p63"/>
          <p:cNvGrpSpPr/>
          <p:nvPr/>
        </p:nvGrpSpPr>
        <p:grpSpPr>
          <a:xfrm>
            <a:off x="808233" y="0"/>
            <a:ext cx="11233079" cy="7741795"/>
            <a:chOff x="7567300" y="1541100"/>
            <a:chExt cx="3167100" cy="3386750"/>
          </a:xfrm>
        </p:grpSpPr>
        <p:sp>
          <p:nvSpPr>
            <p:cNvPr id="1688" name="Google Shape;1688;p6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9" name="Google Shape;1689;p6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0" name="Google Shape;1690;p63"/>
            <p:cNvSpPr/>
            <p:nvPr/>
          </p:nvSpPr>
          <p:spPr>
            <a:xfrm>
              <a:off x="8064861" y="2484787"/>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1" name="Google Shape;1691;p6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2" name="Google Shape;1692;p6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3" name="Google Shape;1693;p6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4" name="Google Shape;1694;p6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5" name="Google Shape;1695;p6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6" name="Google Shape;1696;p6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7" name="Google Shape;1697;p6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8" name="Google Shape;1698;p6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9" name="Google Shape;1699;p6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0" name="Google Shape;1700;p6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1" name="Google Shape;1701;p6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2" name="Google Shape;1702;p6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3" name="Google Shape;1703;p6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4" name="Google Shape;1704;p6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5" name="Google Shape;1705;p6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6" name="Google Shape;1706;p6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7" name="Google Shape;1707;p6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21" name="Google Shape;1721;p63"/>
          <p:cNvGrpSpPr/>
          <p:nvPr/>
        </p:nvGrpSpPr>
        <p:grpSpPr>
          <a:xfrm rot="-279179">
            <a:off x="533322" y="143641"/>
            <a:ext cx="2451637" cy="2477232"/>
            <a:chOff x="2202650" y="2939175"/>
            <a:chExt cx="1146900" cy="1220125"/>
          </a:xfrm>
        </p:grpSpPr>
        <p:sp>
          <p:nvSpPr>
            <p:cNvPr id="1722" name="Google Shape;1722;p63"/>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3" name="Google Shape;1723;p63"/>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4" name="Google Shape;1724;p63"/>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5" name="Google Shape;1725;p63"/>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2" name="TextBox 21"/>
          <p:cNvSpPr txBox="1"/>
          <p:nvPr/>
        </p:nvSpPr>
        <p:spPr>
          <a:xfrm>
            <a:off x="1115579" y="1001659"/>
            <a:ext cx="1972639" cy="584775"/>
          </a:xfrm>
          <a:prstGeom prst="rect">
            <a:avLst/>
          </a:prstGeom>
          <a:noFill/>
        </p:spPr>
        <p:txBody>
          <a:bodyPr wrap="square" rtlCol="0">
            <a:spAutoFit/>
          </a:bodyPr>
          <a:lstStyle/>
          <a:p>
            <a:pPr defTabSz="1219170">
              <a:buClr>
                <a:srgbClr val="000000"/>
              </a:buClr>
            </a:pPr>
            <a:r>
              <a:rPr lang="en-US" sz="3200" b="1" kern="0" dirty="0" err="1">
                <a:solidFill>
                  <a:srgbClr val="F3EEE3">
                    <a:lumMod val="10000"/>
                  </a:srgbClr>
                </a:solidFill>
                <a:latin typeface="Arial"/>
                <a:cs typeface="Arial"/>
                <a:sym typeface="Arial"/>
              </a:rPr>
              <a:t>Bài</a:t>
            </a:r>
            <a:r>
              <a:rPr lang="en-US" sz="3200" b="1" kern="0" dirty="0">
                <a:solidFill>
                  <a:srgbClr val="F3EEE3">
                    <a:lumMod val="10000"/>
                  </a:srgbClr>
                </a:solidFill>
                <a:latin typeface="Arial"/>
                <a:cs typeface="Arial"/>
                <a:sym typeface="Arial"/>
              </a:rPr>
              <a:t> 3</a:t>
            </a:r>
          </a:p>
        </p:txBody>
      </p:sp>
      <p:sp>
        <p:nvSpPr>
          <p:cNvPr id="23" name="Rectangle 22"/>
          <p:cNvSpPr/>
          <p:nvPr/>
        </p:nvSpPr>
        <p:spPr>
          <a:xfrm>
            <a:off x="3038309" y="185812"/>
            <a:ext cx="8204399" cy="1863331"/>
          </a:xfrm>
          <a:prstGeom prst="rect">
            <a:avLst/>
          </a:prstGeom>
        </p:spPr>
        <p:txBody>
          <a:bodyPr wrap="square">
            <a:spAutoFit/>
          </a:bodyPr>
          <a:lstStyle/>
          <a:p>
            <a:pPr algn="just" defTabSz="1219170">
              <a:lnSpc>
                <a:spcPct val="150000"/>
              </a:lnSpc>
              <a:buClr>
                <a:srgbClr val="000000"/>
              </a:buClr>
            </a:pPr>
            <a:r>
              <a:rPr lang="vi-VN" sz="2667" kern="0" dirty="0">
                <a:solidFill>
                  <a:srgbClr val="000000"/>
                </a:solidFill>
                <a:latin typeface="Arial"/>
                <a:cs typeface="Arial"/>
                <a:sym typeface="Arial"/>
              </a:rPr>
              <a:t>Nếu tăng một cạnh của hình chữ nhật thêm 20% độ dài của nó và giảm cạnh kia đi 20% độ dài của nó thì diện tích của hình chữ nhật đó thay đổi như thế nào?</a:t>
            </a:r>
            <a:endParaRPr lang="en-US" sz="2667" kern="0" dirty="0">
              <a:solidFill>
                <a:srgbClr val="000000"/>
              </a:solidFill>
              <a:latin typeface="Arial"/>
              <a:cs typeface="Arial"/>
              <a:sym typeface="Arial"/>
            </a:endParaRPr>
          </a:p>
        </p:txBody>
      </p:sp>
      <p:sp>
        <p:nvSpPr>
          <p:cNvPr id="24" name="TextBox 23"/>
          <p:cNvSpPr txBox="1"/>
          <p:nvPr/>
        </p:nvSpPr>
        <p:spPr>
          <a:xfrm>
            <a:off x="5506950" y="2220621"/>
            <a:ext cx="2506893"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25" name="TextBox 24"/>
              <p:cNvSpPr txBox="1"/>
              <p:nvPr/>
            </p:nvSpPr>
            <p:spPr>
              <a:xfrm>
                <a:off x="1940792" y="2628639"/>
                <a:ext cx="9839704" cy="4584397"/>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Gọi </a:t>
                </a:r>
                <a:r>
                  <a:rPr lang="en-US" sz="2667" kern="0" dirty="0" err="1">
                    <a:solidFill>
                      <a:srgbClr val="000000"/>
                    </a:solidFill>
                    <a:latin typeface="Arial"/>
                    <a:cs typeface="Arial"/>
                    <a:sym typeface="Arial"/>
                  </a:rPr>
                  <a:t>hai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x, y.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ban </a:t>
                </a:r>
                <a:r>
                  <a:rPr lang="en-US" sz="2667" kern="0" dirty="0" err="1">
                    <a:solidFill>
                      <a:srgbClr val="000000"/>
                    </a:solidFill>
                    <a:latin typeface="Arial"/>
                    <a:cs typeface="Arial"/>
                    <a:sym typeface="Arial"/>
                  </a:rPr>
                  <a:t>đầu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err="1">
                    <a:solidFill>
                      <a:srgbClr val="000000"/>
                    </a:solidFill>
                    <a:latin typeface="Arial"/>
                    <a:cs typeface="Arial"/>
                    <a:sym typeface="Arial"/>
                  </a:rPr>
                  <a:t>Tăng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x </a:t>
                </a:r>
                <a:r>
                  <a:rPr lang="en-US" sz="2667" kern="0" dirty="0" err="1">
                    <a:solidFill>
                      <a:srgbClr val="000000"/>
                    </a:solidFill>
                    <a:latin typeface="Arial"/>
                    <a:cs typeface="Arial"/>
                    <a:sym typeface="Arial"/>
                  </a:rPr>
                  <a:t>thêm</a:t>
                </a:r>
                <a:r>
                  <a:rPr lang="en-US" sz="2667" kern="0" dirty="0">
                    <a:solidFill>
                      <a:srgbClr val="000000"/>
                    </a:solidFill>
                    <a:latin typeface="Arial"/>
                    <a:cs typeface="Arial"/>
                    <a:sym typeface="Arial"/>
                  </a:rPr>
                  <a:t>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120%x</a:t>
                </a:r>
              </a:p>
              <a:p>
                <a:pPr algn="just" defTabSz="1219170">
                  <a:lnSpc>
                    <a:spcPct val="150000"/>
                  </a:lnSpc>
                  <a:buClr>
                    <a:srgbClr val="000000"/>
                  </a:buClr>
                </a:pP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y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80%y.</a:t>
                </a:r>
              </a:p>
              <a:p>
                <a:pPr algn="just" defTabSz="1219170">
                  <a:lnSpc>
                    <a:spcPct val="150000"/>
                  </a:lnSpc>
                  <a:buClr>
                    <a:srgbClr val="000000"/>
                  </a:buClr>
                </a:pP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a:t>
                </a:r>
              </a:p>
              <a:p>
                <a:pPr algn="just" defTabSz="1219170">
                  <a:lnSpc>
                    <a:spcPct val="150000"/>
                  </a:lnSpc>
                  <a:buClr>
                    <a:srgbClr val="000000"/>
                  </a:buClr>
                </a:pPr>
                <a:r>
                  <a:rPr lang="en-US" sz="2667" kern="0" dirty="0">
                    <a:solidFill>
                      <a:srgbClr val="000000"/>
                    </a:solidFill>
                    <a:latin typeface="Arial"/>
                    <a:cs typeface="Arial"/>
                    <a:sym typeface="Arial"/>
                  </a:rPr>
                  <a:t>120%x . 80%y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sym typeface="Arial"/>
                          </a:rPr>
                        </m:ctrlPr>
                      </m:fPr>
                      <m:num>
                        <m:r>
                          <a:rPr lang="en-US" sz="2667" i="1" kern="0">
                            <a:solidFill>
                              <a:srgbClr val="000000"/>
                            </a:solidFill>
                            <a:latin typeface="Cambria Math" panose="02040503050406030204" pitchFamily="18" charset="0"/>
                            <a:sym typeface="Arial"/>
                          </a:rPr>
                          <m:t>120 . 80</m:t>
                        </m:r>
                      </m:num>
                      <m:den>
                        <m:r>
                          <a:rPr lang="en-US" sz="2667" i="1" kern="0">
                            <a:solidFill>
                              <a:srgbClr val="000000"/>
                            </a:solidFill>
                            <a:latin typeface="Cambria Math" panose="02040503050406030204" pitchFamily="18" charset="0"/>
                            <a:sym typeface="Arial"/>
                          </a:rPr>
                          <m:t>100 . 100</m:t>
                        </m:r>
                      </m:den>
                    </m:f>
                    <m:r>
                      <a:rPr lang="en-US" sz="2667" kern="0">
                        <a:solidFill>
                          <a:srgbClr val="000000"/>
                        </a:solidFill>
                        <a:latin typeface="Cambria Math" panose="02040503050406030204" pitchFamily="18" charset="0"/>
                        <a:sym typeface="Arial"/>
                      </a:rPr>
                      <m:t> </m:t>
                    </m:r>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sym typeface="Arial"/>
                          </a:rPr>
                        </m:ctrlPr>
                      </m:fPr>
                      <m:num>
                        <m:r>
                          <a:rPr lang="en-US" sz="2667" i="1" kern="0">
                            <a:solidFill>
                              <a:srgbClr val="000000"/>
                            </a:solidFill>
                            <a:latin typeface="Cambria Math" panose="02040503050406030204" pitchFamily="18" charset="0"/>
                            <a:sym typeface="Arial"/>
                          </a:rPr>
                          <m:t>96</m:t>
                        </m:r>
                      </m:num>
                      <m:den>
                        <m:r>
                          <a:rPr lang="en-US" sz="2667" i="1" kern="0">
                            <a:solidFill>
                              <a:srgbClr val="000000"/>
                            </a:solidFill>
                            <a:latin typeface="Cambria Math" panose="02040503050406030204" pitchFamily="18" charset="0"/>
                            <a:sym typeface="Arial"/>
                          </a:rPr>
                          <m:t>100</m:t>
                        </m:r>
                      </m:den>
                    </m:f>
                  </m:oMath>
                </a14:m>
                <a:r>
                  <a:rPr lang="en-US" sz="2667" kern="0" dirty="0">
                    <a:solidFill>
                      <a:srgbClr val="000000"/>
                    </a:solidFill>
                    <a:latin typeface="Arial"/>
                    <a:cs typeface="Arial"/>
                    <a:sym typeface="Arial"/>
                  </a:rPr>
                  <a:t>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96%</a:t>
                </a:r>
              </a:p>
              <a:p>
                <a:pPr algn="just" defTabSz="1219170">
                  <a:lnSpc>
                    <a:spcPct val="150000"/>
                  </a:lnSpc>
                  <a:buClr>
                    <a:srgbClr val="000000"/>
                  </a:buClr>
                </a:pPr>
                <a:r>
                  <a:rPr lang="en-US" sz="2667" kern="0" dirty="0" err="1">
                    <a:solidFill>
                      <a:srgbClr val="000000"/>
                    </a:solidFill>
                    <a:latin typeface="Arial"/>
                    <a:cs typeface="Arial"/>
                    <a:sym typeface="Arial"/>
                  </a:rPr>
                  <a:t>Vậy</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bằng</a:t>
                </a:r>
                <a:r>
                  <a:rPr lang="en-US" sz="2667" kern="0" dirty="0">
                    <a:solidFill>
                      <a:srgbClr val="000000"/>
                    </a:solidFill>
                    <a:latin typeface="Arial"/>
                    <a:cs typeface="Arial"/>
                    <a:sym typeface="Arial"/>
                  </a:rPr>
                  <a:t> 96%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a:t>
                </a:r>
                <a:r>
                  <a:rPr lang="en-US" sz="2667" kern="0" dirty="0">
                    <a:solidFill>
                      <a:srgbClr val="000000"/>
                    </a:solidFill>
                    <a:latin typeface="Arial"/>
                    <a:cs typeface="Arial"/>
                    <a:sym typeface="Arial"/>
                  </a:rPr>
                  <a:t> 4%</a:t>
                </a:r>
              </a:p>
              <a:p>
                <a:pPr algn="just" defTabSz="1219170">
                  <a:lnSpc>
                    <a:spcPct val="150000"/>
                  </a:lnSpc>
                  <a:buClr>
                    <a:srgbClr val="000000"/>
                  </a:buClr>
                </a:pPr>
                <a:endParaRPr lang="en-US" sz="2667" kern="0" dirty="0">
                  <a:solidFill>
                    <a:srgbClr val="000000"/>
                  </a:solidFill>
                  <a:latin typeface="Arial"/>
                  <a:cs typeface="Arial"/>
                  <a:sym typeface="Aria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940792" y="2628639"/>
                <a:ext cx="9839704" cy="4584397"/>
              </a:xfrm>
              <a:prstGeom prst="rect">
                <a:avLst/>
              </a:prstGeom>
              <a:blipFill>
                <a:blip r:embed="rId3"/>
                <a:stretch>
                  <a:fillRect l="-1177"/>
                </a:stretch>
              </a:blipFill>
            </p:spPr>
            <p:txBody>
              <a:bodyPr/>
              <a:lstStyle/>
              <a:p>
                <a:r>
                  <a:rPr lang="vi-VN">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across)">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anim calcmode="lin" valueType="num">
                                      <p:cBhvr>
                                        <p:cTn id="2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5">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fade">
                                      <p:cBhvr>
                                        <p:cTn id="27" dur="500"/>
                                        <p:tgtEl>
                                          <p:spTgt spid="25">
                                            <p:txEl>
                                              <p:pRg st="1" end="1"/>
                                            </p:txEl>
                                          </p:spTgt>
                                        </p:tgtEl>
                                      </p:cBhvr>
                                    </p:animEffect>
                                    <p:anim calcmode="lin" valueType="num">
                                      <p:cBhvr>
                                        <p:cTn id="28"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25">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anim calcmode="lin" valueType="num">
                                      <p:cBhvr>
                                        <p:cTn id="33"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5">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xEl>
                                              <p:pRg st="3" end="3"/>
                                            </p:txEl>
                                          </p:spTgt>
                                        </p:tgtEl>
                                        <p:attrNameLst>
                                          <p:attrName>style.visibility</p:attrName>
                                        </p:attrNameLst>
                                      </p:cBhvr>
                                      <p:to>
                                        <p:strVal val="visible"/>
                                      </p:to>
                                    </p:set>
                                    <p:animEffect transition="in" filter="fade">
                                      <p:cBhvr>
                                        <p:cTn id="37" dur="500"/>
                                        <p:tgtEl>
                                          <p:spTgt spid="25">
                                            <p:txEl>
                                              <p:pRg st="3" end="3"/>
                                            </p:txEl>
                                          </p:spTgt>
                                        </p:tgtEl>
                                      </p:cBhvr>
                                    </p:animEffect>
                                    <p:anim calcmode="lin" valueType="num">
                                      <p:cBhvr>
                                        <p:cTn id="38"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25">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xEl>
                                              <p:pRg st="4" end="4"/>
                                            </p:txEl>
                                          </p:spTgt>
                                        </p:tgtEl>
                                        <p:attrNameLst>
                                          <p:attrName>style.visibility</p:attrName>
                                        </p:attrNameLst>
                                      </p:cBhvr>
                                      <p:to>
                                        <p:strVal val="visible"/>
                                      </p:to>
                                    </p:set>
                                    <p:animEffect transition="in" filter="fade">
                                      <p:cBhvr>
                                        <p:cTn id="42" dur="500"/>
                                        <p:tgtEl>
                                          <p:spTgt spid="25">
                                            <p:txEl>
                                              <p:pRg st="4" end="4"/>
                                            </p:txEl>
                                          </p:spTgt>
                                        </p:tgtEl>
                                      </p:cBhvr>
                                    </p:animEffect>
                                    <p:anim calcmode="lin" valueType="num">
                                      <p:cBhvr>
                                        <p:cTn id="43"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5">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5">
                                            <p:txEl>
                                              <p:pRg st="5" end="5"/>
                                            </p:txEl>
                                          </p:spTgt>
                                        </p:tgtEl>
                                        <p:attrNameLst>
                                          <p:attrName>style.visibility</p:attrName>
                                        </p:attrNameLst>
                                      </p:cBhvr>
                                      <p:to>
                                        <p:strVal val="visible"/>
                                      </p:to>
                                    </p:set>
                                    <p:animEffect transition="in" filter="fade">
                                      <p:cBhvr>
                                        <p:cTn id="47" dur="500"/>
                                        <p:tgtEl>
                                          <p:spTgt spid="25">
                                            <p:txEl>
                                              <p:pRg st="5" end="5"/>
                                            </p:txEl>
                                          </p:spTgt>
                                        </p:tgtEl>
                                      </p:cBhvr>
                                    </p:animEffect>
                                    <p:anim calcmode="lin" valueType="num">
                                      <p:cBhvr>
                                        <p:cTn id="48"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4" name="Google Shape;1474;p57"/>
          <p:cNvSpPr/>
          <p:nvPr/>
        </p:nvSpPr>
        <p:spPr>
          <a:xfrm rot="1244805">
            <a:off x="6940960" y="2973301"/>
            <a:ext cx="2059754" cy="143541"/>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78" name="Google Shape;1478;p57"/>
          <p:cNvGrpSpPr/>
          <p:nvPr/>
        </p:nvGrpSpPr>
        <p:grpSpPr>
          <a:xfrm>
            <a:off x="1121358" y="2072035"/>
            <a:ext cx="1808485" cy="1722427"/>
            <a:chOff x="1938604" y="1358625"/>
            <a:chExt cx="1232946" cy="1174275"/>
          </a:xfrm>
        </p:grpSpPr>
        <p:sp>
          <p:nvSpPr>
            <p:cNvPr id="1479" name="Google Shape;1479;p5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480;p5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481;p5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482;p5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97" name="Google Shape;1497;p57"/>
          <p:cNvSpPr txBox="1"/>
          <p:nvPr/>
        </p:nvSpPr>
        <p:spPr>
          <a:xfrm>
            <a:off x="1263159" y="2443757"/>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01</a:t>
            </a:r>
            <a:endParaRPr sz="3733" b="1" kern="0" dirty="0">
              <a:solidFill>
                <a:srgbClr val="2F1932"/>
              </a:solidFill>
              <a:latin typeface="Arial"/>
              <a:ea typeface="Delius"/>
              <a:cs typeface="Delius"/>
              <a:sym typeface="Delius"/>
            </a:endParaRPr>
          </a:p>
        </p:txBody>
      </p:sp>
      <p:sp>
        <p:nvSpPr>
          <p:cNvPr id="2" name="Rectangle 1"/>
          <p:cNvSpPr/>
          <p:nvPr/>
        </p:nvSpPr>
        <p:spPr>
          <a:xfrm>
            <a:off x="5400659" y="394151"/>
            <a:ext cx="1461504" cy="6003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0" name="Google Shape;1473;p57"/>
          <p:cNvSpPr txBox="1">
            <a:spLocks/>
          </p:cNvSpPr>
          <p:nvPr/>
        </p:nvSpPr>
        <p:spPr>
          <a:xfrm>
            <a:off x="3021326" y="702997"/>
            <a:ext cx="6920409" cy="141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pPr defTabSz="1219170">
              <a:buClr>
                <a:srgbClr val="2F1932"/>
              </a:buClr>
            </a:pPr>
            <a:r>
              <a:rPr lang="vi-VN" sz="4267" kern="0" dirty="0">
                <a:solidFill>
                  <a:srgbClr val="C00000"/>
                </a:solidFill>
                <a:latin typeface="Arial" panose="020B0604020202020204" pitchFamily="34" charset="0"/>
              </a:rPr>
              <a:t>HƯỚNG DẪN VỀ NHÀ</a:t>
            </a:r>
          </a:p>
        </p:txBody>
      </p:sp>
      <p:sp>
        <p:nvSpPr>
          <p:cNvPr id="4" name="TextBox 3"/>
          <p:cNvSpPr txBox="1"/>
          <p:nvPr/>
        </p:nvSpPr>
        <p:spPr>
          <a:xfrm>
            <a:off x="646506" y="3754433"/>
            <a:ext cx="2671281" cy="1247649"/>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Ôn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kiến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học</a:t>
            </a:r>
            <a:endParaRPr lang="en-US" sz="2667" kern="0" dirty="0">
              <a:solidFill>
                <a:srgbClr val="000000"/>
              </a:solidFill>
              <a:latin typeface="Arial"/>
              <a:cs typeface="Arial"/>
              <a:sym typeface="Arial"/>
            </a:endParaRPr>
          </a:p>
        </p:txBody>
      </p:sp>
      <p:sp>
        <p:nvSpPr>
          <p:cNvPr id="48" name="TextBox 47"/>
          <p:cNvSpPr txBox="1"/>
          <p:nvPr/>
        </p:nvSpPr>
        <p:spPr>
          <a:xfrm>
            <a:off x="4584471" y="3336200"/>
            <a:ext cx="320668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Hoàn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thành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còn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SGK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SBT</a:t>
            </a:r>
          </a:p>
        </p:txBody>
      </p:sp>
      <p:sp>
        <p:nvSpPr>
          <p:cNvPr id="49" name="TextBox 48"/>
          <p:cNvSpPr txBox="1"/>
          <p:nvPr/>
        </p:nvSpPr>
        <p:spPr>
          <a:xfrm>
            <a:off x="8720154" y="4320072"/>
            <a:ext cx="295000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Chuẩn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bị</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b="1" kern="0" dirty="0" err="1">
                <a:solidFill>
                  <a:srgbClr val="000000"/>
                </a:solidFill>
                <a:latin typeface="Arial"/>
                <a:cs typeface="Arial"/>
                <a:sym typeface="Arial"/>
              </a:rPr>
              <a:t>Cộng</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trừ</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nhân</a:t>
            </a:r>
            <a:r>
              <a:rPr lang="en-US" sz="2667" b="1" kern="0" dirty="0">
                <a:solidFill>
                  <a:srgbClr val="000000"/>
                </a:solidFill>
                <a:latin typeface="Arial"/>
                <a:cs typeface="Arial"/>
                <a:sym typeface="Arial"/>
              </a:rPr>
              <a:t>, chia </a:t>
            </a:r>
            <a:r>
              <a:rPr lang="en-US" sz="2667" b="1" kern="0" dirty="0" err="1">
                <a:solidFill>
                  <a:srgbClr val="000000"/>
                </a:solidFill>
                <a:latin typeface="Arial"/>
                <a:cs typeface="Arial"/>
                <a:sym typeface="Arial"/>
              </a:rPr>
              <a:t>số</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hữu</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tỉ</a:t>
            </a:r>
            <a:endParaRPr lang="en-US" sz="2667" b="1" kern="0" dirty="0">
              <a:solidFill>
                <a:srgbClr val="000000"/>
              </a:solidFill>
              <a:latin typeface="Arial"/>
              <a:cs typeface="Arial"/>
              <a:sym typeface="Arial"/>
            </a:endParaRPr>
          </a:p>
        </p:txBody>
      </p:sp>
      <p:sp>
        <p:nvSpPr>
          <p:cNvPr id="50" name="Google Shape;1475;p57"/>
          <p:cNvSpPr/>
          <p:nvPr/>
        </p:nvSpPr>
        <p:spPr>
          <a:xfrm rot="-657115">
            <a:off x="3034647" y="2832335"/>
            <a:ext cx="2320983" cy="139909"/>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2" name="Google Shape;1483;p57"/>
          <p:cNvGrpSpPr/>
          <p:nvPr/>
        </p:nvGrpSpPr>
        <p:grpSpPr>
          <a:xfrm>
            <a:off x="5325673" y="1475224"/>
            <a:ext cx="1679673" cy="1786589"/>
            <a:chOff x="2202650" y="2939175"/>
            <a:chExt cx="1146900" cy="1220125"/>
          </a:xfrm>
        </p:grpSpPr>
        <p:sp>
          <p:nvSpPr>
            <p:cNvPr id="53" name="Google Shape;1484;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485;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486;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487;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493;p57"/>
          <p:cNvGrpSpPr/>
          <p:nvPr/>
        </p:nvGrpSpPr>
        <p:grpSpPr>
          <a:xfrm rot="-161392">
            <a:off x="8998003" y="2222145"/>
            <a:ext cx="1739077" cy="1738509"/>
            <a:chOff x="5448300" y="1526500"/>
            <a:chExt cx="1154925" cy="1154650"/>
          </a:xfrm>
        </p:grpSpPr>
        <p:sp>
          <p:nvSpPr>
            <p:cNvPr id="58" name="Google Shape;1494;p57"/>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495;p57"/>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496;p57"/>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1" name="Google Shape;1498;p57"/>
          <p:cNvSpPr txBox="1"/>
          <p:nvPr/>
        </p:nvSpPr>
        <p:spPr>
          <a:xfrm>
            <a:off x="5496758" y="1727380"/>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02</a:t>
            </a:r>
            <a:endParaRPr sz="3733" b="1" kern="0" dirty="0">
              <a:solidFill>
                <a:srgbClr val="2F1932"/>
              </a:solidFill>
              <a:latin typeface="Arial"/>
              <a:ea typeface="Delius"/>
              <a:cs typeface="Delius"/>
              <a:sym typeface="Delius"/>
            </a:endParaRPr>
          </a:p>
        </p:txBody>
      </p:sp>
      <p:sp>
        <p:nvSpPr>
          <p:cNvPr id="62" name="Google Shape;1499;p57"/>
          <p:cNvSpPr txBox="1"/>
          <p:nvPr/>
        </p:nvSpPr>
        <p:spPr>
          <a:xfrm>
            <a:off x="9078574" y="2613133"/>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03</a:t>
            </a:r>
            <a:endParaRPr sz="3733" b="1" kern="0" dirty="0">
              <a:solidFill>
                <a:srgbClr val="2F1932"/>
              </a:solidFill>
              <a:latin typeface="Arial"/>
              <a:ea typeface="Delius"/>
              <a:cs typeface="Delius"/>
              <a:sym typeface="Delius"/>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
                                        </p:tgtEl>
                                        <p:attrNameLst>
                                          <p:attrName>style.visibility</p:attrName>
                                        </p:attrNameLst>
                                      </p:cBhvr>
                                      <p:to>
                                        <p:strVal val="visible"/>
                                      </p:to>
                                    </p:set>
                                    <p:animEffect transition="in" filter="fade">
                                      <p:cBhvr>
                                        <p:cTn id="7" dur="500"/>
                                        <p:tgtEl>
                                          <p:spTgt spid="1474"/>
                                        </p:tgtEl>
                                      </p:cBhvr>
                                    </p:animEffect>
                                  </p:childTnLst>
                                </p:cTn>
                              </p:par>
                              <p:par>
                                <p:cTn id="8" presetID="10" presetClass="entr" presetSubtype="0" fill="hold" nodeType="withEffect">
                                  <p:stCondLst>
                                    <p:cond delay="0"/>
                                  </p:stCondLst>
                                  <p:childTnLst>
                                    <p:set>
                                      <p:cBhvr>
                                        <p:cTn id="9" dur="1" fill="hold">
                                          <p:stCondLst>
                                            <p:cond delay="0"/>
                                          </p:stCondLst>
                                        </p:cTn>
                                        <p:tgtEl>
                                          <p:spTgt spid="1478"/>
                                        </p:tgtEl>
                                        <p:attrNameLst>
                                          <p:attrName>style.visibility</p:attrName>
                                        </p:attrNameLst>
                                      </p:cBhvr>
                                      <p:to>
                                        <p:strVal val="visible"/>
                                      </p:to>
                                    </p:set>
                                    <p:animEffect transition="in" filter="fade">
                                      <p:cBhvr>
                                        <p:cTn id="10" dur="500"/>
                                        <p:tgtEl>
                                          <p:spTgt spid="14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97"/>
                                        </p:tgtEl>
                                        <p:attrNameLst>
                                          <p:attrName>style.visibility</p:attrName>
                                        </p:attrNameLst>
                                      </p:cBhvr>
                                      <p:to>
                                        <p:strVal val="visible"/>
                                      </p:to>
                                    </p:set>
                                    <p:animEffect transition="in" filter="fade">
                                      <p:cBhvr>
                                        <p:cTn id="13" dur="500"/>
                                        <p:tgtEl>
                                          <p:spTgt spid="14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anim calcmode="lin" valueType="num">
                                      <p:cBhvr>
                                        <p:cTn id="45" dur="500" fill="hold"/>
                                        <p:tgtEl>
                                          <p:spTgt spid="49"/>
                                        </p:tgtEl>
                                        <p:attrNameLst>
                                          <p:attrName>ppt_x</p:attrName>
                                        </p:attrNameLst>
                                      </p:cBhvr>
                                      <p:tavLst>
                                        <p:tav tm="0">
                                          <p:val>
                                            <p:strVal val="#ppt_x"/>
                                          </p:val>
                                        </p:tav>
                                        <p:tav tm="100000">
                                          <p:val>
                                            <p:strVal val="#ppt_x"/>
                                          </p:val>
                                        </p:tav>
                                      </p:tavLst>
                                    </p:anim>
                                    <p:anim calcmode="lin" valueType="num">
                                      <p:cBhvr>
                                        <p:cTn id="46"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 grpId="0" animBg="1"/>
      <p:bldP spid="1497" grpId="0"/>
      <p:bldP spid="4" grpId="0"/>
      <p:bldP spid="48" grpId="0"/>
      <p:bldP spid="49" grpId="0"/>
      <p:bldP spid="50" grpId="0" animBg="1"/>
      <p:bldP spid="61"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5739552" y="2018550"/>
            <a:ext cx="7131037" cy="8045857"/>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353532" y="-351533"/>
            <a:ext cx="2497949" cy="2379081"/>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2265311" y="1906712"/>
            <a:ext cx="7287803" cy="2171428"/>
          </a:xfrm>
          <a:prstGeom prst="rect">
            <a:avLst/>
          </a:prstGeom>
          <a:noFill/>
        </p:spPr>
        <p:txBody>
          <a:bodyPr wrap="square" rtlCol="0">
            <a:spAutoFit/>
          </a:bodyPr>
          <a:lstStyle/>
          <a:p>
            <a:pPr algn="ctr" defTabSz="1219170">
              <a:lnSpc>
                <a:spcPct val="150000"/>
              </a:lnSpc>
              <a:buClr>
                <a:srgbClr val="000000"/>
              </a:buClr>
            </a:pPr>
            <a:r>
              <a:rPr lang="en-US" sz="4800" b="1" kern="0" dirty="0">
                <a:solidFill>
                  <a:srgbClr val="2F1932"/>
                </a:solidFill>
                <a:latin typeface="Arial"/>
                <a:cs typeface="Arial"/>
                <a:sym typeface="Arial"/>
              </a:rPr>
              <a:t>HẸN GẶP LẠI CÁC EM TRONG TIẾT HỌC SAU!</a:t>
            </a:r>
          </a:p>
        </p:txBody>
      </p:sp>
    </p:spTree>
    <p:extLst>
      <p:ext uri="{BB962C8B-B14F-4D97-AF65-F5344CB8AC3E}">
        <p14:creationId xmlns:p14="http://schemas.microsoft.com/office/powerpoint/2010/main" val="319633976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0" name="Google Shape;780;p32"/>
          <p:cNvGrpSpPr/>
          <p:nvPr/>
        </p:nvGrpSpPr>
        <p:grpSpPr>
          <a:xfrm rot="-523570">
            <a:off x="383743" y="-4067881"/>
            <a:ext cx="6348995" cy="6789321"/>
            <a:chOff x="7567300" y="1541100"/>
            <a:chExt cx="3167100" cy="3386750"/>
          </a:xfrm>
        </p:grpSpPr>
        <p:sp>
          <p:nvSpPr>
            <p:cNvPr id="781" name="Google Shape;781;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2" name="Google Shape;782;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3" name="Google Shape;783;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4" name="Google Shape;784;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5" name="Google Shape;785;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6" name="Google Shape;786;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7" name="Google Shape;787;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8" name="Google Shape;788;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9" name="Google Shape;789;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0" name="Google Shape;790;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1" name="Google Shape;791;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2" name="Google Shape;792;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3" name="Google Shape;793;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4" name="Google Shape;794;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5" name="Google Shape;795;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6" name="Google Shape;796;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8" name="Google Shape;798;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9" name="Google Shape;799;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0" name="Google Shape;800;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1" name="Google Shape;801;p32"/>
          <p:cNvGrpSpPr/>
          <p:nvPr/>
        </p:nvGrpSpPr>
        <p:grpSpPr>
          <a:xfrm rot="728172">
            <a:off x="-330559" y="4404131"/>
            <a:ext cx="2379035" cy="2378468"/>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5" name="Google Shape;805;p32"/>
          <p:cNvGrpSpPr/>
          <p:nvPr/>
        </p:nvGrpSpPr>
        <p:grpSpPr>
          <a:xfrm rot="624426">
            <a:off x="7026120" y="1901395"/>
            <a:ext cx="6349125" cy="6789460"/>
            <a:chOff x="7567300" y="1541100"/>
            <a:chExt cx="3167100" cy="3386750"/>
          </a:xfrm>
        </p:grpSpPr>
        <p:sp>
          <p:nvSpPr>
            <p:cNvPr id="806" name="Google Shape;806;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7" name="Google Shape;807;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0" name="Google Shape;810;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2" name="Google Shape;812;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3" name="Google Shape;813;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5" name="Google Shape;815;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8" name="Google Shape;818;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9" name="Google Shape;819;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0" name="Google Shape;820;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1" name="Google Shape;821;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2" name="Google Shape;822;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3" name="Google Shape;823;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4" name="Google Shape;824;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5" name="Google Shape;825;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26" name="Google Shape;826;p32"/>
          <p:cNvGrpSpPr/>
          <p:nvPr/>
        </p:nvGrpSpPr>
        <p:grpSpPr>
          <a:xfrm>
            <a:off x="1993258" y="361460"/>
            <a:ext cx="8293029" cy="7705339"/>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8" name="Google Shape;828;p32"/>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42" name="Google Shape;842;p32"/>
          <p:cNvSpPr/>
          <p:nvPr/>
        </p:nvSpPr>
        <p:spPr>
          <a:xfrm>
            <a:off x="3393825" y="1127597"/>
            <a:ext cx="6164492" cy="4691567"/>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41;p32"/>
          <p:cNvSpPr txBox="1">
            <a:spLocks noGrp="1"/>
          </p:cNvSpPr>
          <p:nvPr>
            <p:ph type="subTitle" idx="1"/>
          </p:nvPr>
        </p:nvSpPr>
        <p:spPr>
          <a:xfrm>
            <a:off x="3549678" y="1687381"/>
            <a:ext cx="5767423" cy="1207200"/>
          </a:xfrm>
          <a:prstGeom prst="rect">
            <a:avLst/>
          </a:prstGeom>
        </p:spPr>
        <p:txBody>
          <a:bodyPr spcFirstLastPara="1" wrap="square" lIns="121900" tIns="121900" rIns="121900" bIns="121900" anchor="t" anchorCtr="0">
            <a:noAutofit/>
          </a:bodyPr>
          <a:lstStyle/>
          <a:p>
            <a:pPr marL="0" indent="0">
              <a:lnSpc>
                <a:spcPct val="150000"/>
              </a:lnSpc>
            </a:pPr>
            <a:r>
              <a:rPr lang="en-US" sz="4800" b="1" dirty="0">
                <a:solidFill>
                  <a:schemeClr val="tx1"/>
                </a:solidFill>
                <a:latin typeface="+mn-lt"/>
              </a:rPr>
              <a:t>BÀI 1:</a:t>
            </a:r>
          </a:p>
          <a:p>
            <a:pPr marL="0" indent="0">
              <a:lnSpc>
                <a:spcPct val="150000"/>
              </a:lnSpc>
            </a:pPr>
            <a:r>
              <a:rPr lang="en-US" sz="4800" b="1" dirty="0">
                <a:solidFill>
                  <a:schemeClr val="tx1"/>
                </a:solidFill>
                <a:latin typeface="+mn-lt"/>
              </a:rPr>
              <a:t>TẬP  HỢP  CÁC SỐ HỮU TỈ</a:t>
            </a:r>
            <a:endParaRPr sz="4800" b="1" dirty="0">
              <a:solidFill>
                <a:schemeClr val="tx1"/>
              </a:solidFill>
              <a:latin typeface="+mn-lt"/>
            </a:endParaRPr>
          </a:p>
        </p:txBody>
      </p:sp>
    </p:spTree>
    <p:extLst>
      <p:ext uri="{BB962C8B-B14F-4D97-AF65-F5344CB8AC3E}">
        <p14:creationId xmlns:p14="http://schemas.microsoft.com/office/powerpoint/2010/main" val="1054303430"/>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34"/>
          <p:cNvSpPr/>
          <p:nvPr/>
        </p:nvSpPr>
        <p:spPr>
          <a:xfrm>
            <a:off x="6628552" y="410218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3" name="Google Shape;863;p34"/>
          <p:cNvSpPr/>
          <p:nvPr/>
        </p:nvSpPr>
        <p:spPr>
          <a:xfrm>
            <a:off x="6565670" y="177257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4"/>
          <p:cNvSpPr txBox="1">
            <a:spLocks noGrp="1"/>
          </p:cNvSpPr>
          <p:nvPr>
            <p:ph type="title"/>
          </p:nvPr>
        </p:nvSpPr>
        <p:spPr>
          <a:xfrm>
            <a:off x="1559998" y="2176693"/>
            <a:ext cx="3242868" cy="1475200"/>
          </a:xfrm>
          <a:prstGeom prst="rect">
            <a:avLst/>
          </a:prstGeom>
        </p:spPr>
        <p:txBody>
          <a:bodyPr spcFirstLastPara="1" wrap="square" lIns="121900" tIns="121900" rIns="121900" bIns="121900" anchor="ctr" anchorCtr="0">
            <a:noAutofit/>
          </a:bodyPr>
          <a:lstStyle/>
          <a:p>
            <a:pPr>
              <a:lnSpc>
                <a:spcPct val="150000"/>
              </a:lnSpc>
            </a:pPr>
            <a:r>
              <a:rPr lang="en-US" sz="4267" dirty="0">
                <a:latin typeface="+mn-lt"/>
              </a:rPr>
              <a:t>NỘI DUNG BÀI HỌC</a:t>
            </a:r>
            <a:endParaRPr sz="4267" dirty="0">
              <a:latin typeface="+mn-lt"/>
            </a:endParaRPr>
          </a:p>
        </p:txBody>
      </p:sp>
      <p:sp>
        <p:nvSpPr>
          <p:cNvPr id="866" name="Google Shape;866;p34"/>
          <p:cNvSpPr txBox="1">
            <a:spLocks noGrp="1"/>
          </p:cNvSpPr>
          <p:nvPr>
            <p:ph type="title" idx="2"/>
          </p:nvPr>
        </p:nvSpPr>
        <p:spPr>
          <a:xfrm>
            <a:off x="6506398" y="1884421"/>
            <a:ext cx="938800" cy="621600"/>
          </a:xfrm>
          <a:prstGeom prst="rect">
            <a:avLst/>
          </a:prstGeom>
        </p:spPr>
        <p:txBody>
          <a:bodyPr spcFirstLastPara="1" wrap="square" lIns="121900" tIns="121900" rIns="121900" bIns="121900" anchor="ctr" anchorCtr="0">
            <a:noAutofit/>
          </a:bodyPr>
          <a:lstStyle/>
          <a:p>
            <a:r>
              <a:rPr lang="en" dirty="0">
                <a:latin typeface="+mn-lt"/>
              </a:rPr>
              <a:t>01</a:t>
            </a:r>
            <a:endParaRPr dirty="0">
              <a:latin typeface="+mn-lt"/>
            </a:endParaRPr>
          </a:p>
        </p:txBody>
      </p:sp>
      <p:sp>
        <p:nvSpPr>
          <p:cNvPr id="869" name="Google Shape;869;p34"/>
          <p:cNvSpPr txBox="1">
            <a:spLocks noGrp="1"/>
          </p:cNvSpPr>
          <p:nvPr>
            <p:ph type="title" idx="5"/>
          </p:nvPr>
        </p:nvSpPr>
        <p:spPr>
          <a:xfrm>
            <a:off x="6565670" y="4208731"/>
            <a:ext cx="938800" cy="621600"/>
          </a:xfrm>
          <a:prstGeom prst="rect">
            <a:avLst/>
          </a:prstGeom>
        </p:spPr>
        <p:txBody>
          <a:bodyPr spcFirstLastPara="1" wrap="square" lIns="121900" tIns="121900" rIns="121900" bIns="121900" anchor="ctr" anchorCtr="0">
            <a:noAutofit/>
          </a:bodyPr>
          <a:lstStyle/>
          <a:p>
            <a:r>
              <a:rPr lang="en" dirty="0">
                <a:latin typeface="+mn-lt"/>
              </a:rPr>
              <a:t>02</a:t>
            </a:r>
            <a:endParaRPr dirty="0">
              <a:latin typeface="+mn-lt"/>
            </a:endParaRPr>
          </a:p>
        </p:txBody>
      </p:sp>
      <p:sp>
        <p:nvSpPr>
          <p:cNvPr id="877" name="Google Shape;877;p34"/>
          <p:cNvSpPr/>
          <p:nvPr/>
        </p:nvSpPr>
        <p:spPr>
          <a:xfrm>
            <a:off x="2127300" y="4000200"/>
            <a:ext cx="2338600" cy="166733"/>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78" name="Google Shape;878;p34"/>
          <p:cNvGrpSpPr/>
          <p:nvPr/>
        </p:nvGrpSpPr>
        <p:grpSpPr>
          <a:xfrm rot="728172">
            <a:off x="40675" y="-469869"/>
            <a:ext cx="2379035" cy="2378468"/>
            <a:chOff x="5448300" y="1526500"/>
            <a:chExt cx="1154925" cy="1154650"/>
          </a:xfrm>
        </p:grpSpPr>
        <p:sp>
          <p:nvSpPr>
            <p:cNvPr id="879" name="Google Shape;879;p34"/>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4"/>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4"/>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cxnSp>
        <p:nvCxnSpPr>
          <p:cNvPr id="882" name="Google Shape;882;p34"/>
          <p:cNvCxnSpPr/>
          <p:nvPr/>
        </p:nvCxnSpPr>
        <p:spPr>
          <a:xfrm>
            <a:off x="6579056" y="4019687"/>
            <a:ext cx="3868800" cy="0"/>
          </a:xfrm>
          <a:prstGeom prst="straightConnector1">
            <a:avLst/>
          </a:prstGeom>
          <a:noFill/>
          <a:ln w="19050" cap="flat" cmpd="sng">
            <a:solidFill>
              <a:schemeClr val="lt2"/>
            </a:solidFill>
            <a:prstDash val="solid"/>
            <a:round/>
            <a:headEnd type="none" w="med" len="med"/>
            <a:tailEnd type="none" w="med" len="med"/>
          </a:ln>
        </p:spPr>
      </p:cxnSp>
      <p:cxnSp>
        <p:nvCxnSpPr>
          <p:cNvPr id="883" name="Google Shape;883;p34"/>
          <p:cNvCxnSpPr/>
          <p:nvPr/>
        </p:nvCxnSpPr>
        <p:spPr>
          <a:xfrm>
            <a:off x="6660047" y="5041088"/>
            <a:ext cx="3868800" cy="0"/>
          </a:xfrm>
          <a:prstGeom prst="straightConnector1">
            <a:avLst/>
          </a:prstGeom>
          <a:noFill/>
          <a:ln w="19050" cap="flat" cmpd="sng">
            <a:solidFill>
              <a:schemeClr val="lt2"/>
            </a:solidFill>
            <a:prstDash val="solid"/>
            <a:round/>
            <a:headEnd type="none" w="med" len="med"/>
            <a:tailEnd type="none" w="med" len="med"/>
          </a:ln>
        </p:spPr>
      </p:cxnSp>
      <p:sp>
        <p:nvSpPr>
          <p:cNvPr id="12" name="TextBox 11"/>
          <p:cNvSpPr txBox="1"/>
          <p:nvPr/>
        </p:nvSpPr>
        <p:spPr>
          <a:xfrm>
            <a:off x="7534581" y="1268654"/>
            <a:ext cx="3806424" cy="1569660"/>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Khái</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niệm</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và</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biểu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diễn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trên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trục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a:t>
            </a:r>
          </a:p>
        </p:txBody>
      </p:sp>
      <p:sp>
        <p:nvSpPr>
          <p:cNvPr id="38" name="TextBox 37"/>
          <p:cNvSpPr txBox="1"/>
          <p:nvPr/>
        </p:nvSpPr>
        <p:spPr>
          <a:xfrm>
            <a:off x="7617183" y="4019687"/>
            <a:ext cx="3806424" cy="1077218"/>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Thứ</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tự</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trong</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tập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hợp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các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p:cTn id="7" dur="500" fill="hold"/>
                                        <p:tgtEl>
                                          <p:spTgt spid="864"/>
                                        </p:tgtEl>
                                        <p:attrNameLst>
                                          <p:attrName>ppt_w</p:attrName>
                                        </p:attrNameLst>
                                      </p:cBhvr>
                                      <p:tavLst>
                                        <p:tav tm="0">
                                          <p:val>
                                            <p:fltVal val="0"/>
                                          </p:val>
                                        </p:tav>
                                        <p:tav tm="100000">
                                          <p:val>
                                            <p:strVal val="#ppt_w"/>
                                          </p:val>
                                        </p:tav>
                                      </p:tavLst>
                                    </p:anim>
                                    <p:anim calcmode="lin" valueType="num">
                                      <p:cBhvr>
                                        <p:cTn id="8" dur="500" fill="hold"/>
                                        <p:tgtEl>
                                          <p:spTgt spid="864"/>
                                        </p:tgtEl>
                                        <p:attrNameLst>
                                          <p:attrName>ppt_h</p:attrName>
                                        </p:attrNameLst>
                                      </p:cBhvr>
                                      <p:tavLst>
                                        <p:tav tm="0">
                                          <p:val>
                                            <p:fltVal val="0"/>
                                          </p:val>
                                        </p:tav>
                                        <p:tav tm="100000">
                                          <p:val>
                                            <p:strVal val="#ppt_h"/>
                                          </p:val>
                                        </p:tav>
                                      </p:tavLst>
                                    </p:anim>
                                    <p:animEffect transition="in" filter="fade">
                                      <p:cBhvr>
                                        <p:cTn id="9" dur="500"/>
                                        <p:tgtEl>
                                          <p:spTgt spid="8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77"/>
                                        </p:tgtEl>
                                        <p:attrNameLst>
                                          <p:attrName>style.visibility</p:attrName>
                                        </p:attrNameLst>
                                      </p:cBhvr>
                                      <p:to>
                                        <p:strVal val="visible"/>
                                      </p:to>
                                    </p:set>
                                    <p:anim calcmode="lin" valueType="num">
                                      <p:cBhvr>
                                        <p:cTn id="12" dur="500" fill="hold"/>
                                        <p:tgtEl>
                                          <p:spTgt spid="877"/>
                                        </p:tgtEl>
                                        <p:attrNameLst>
                                          <p:attrName>ppt_w</p:attrName>
                                        </p:attrNameLst>
                                      </p:cBhvr>
                                      <p:tavLst>
                                        <p:tav tm="0">
                                          <p:val>
                                            <p:fltVal val="0"/>
                                          </p:val>
                                        </p:tav>
                                        <p:tav tm="100000">
                                          <p:val>
                                            <p:strVal val="#ppt_w"/>
                                          </p:val>
                                        </p:tav>
                                      </p:tavLst>
                                    </p:anim>
                                    <p:anim calcmode="lin" valueType="num">
                                      <p:cBhvr>
                                        <p:cTn id="13" dur="500" fill="hold"/>
                                        <p:tgtEl>
                                          <p:spTgt spid="877"/>
                                        </p:tgtEl>
                                        <p:attrNameLst>
                                          <p:attrName>ppt_h</p:attrName>
                                        </p:attrNameLst>
                                      </p:cBhvr>
                                      <p:tavLst>
                                        <p:tav tm="0">
                                          <p:val>
                                            <p:fltVal val="0"/>
                                          </p:val>
                                        </p:tav>
                                        <p:tav tm="100000">
                                          <p:val>
                                            <p:strVal val="#ppt_h"/>
                                          </p:val>
                                        </p:tav>
                                      </p:tavLst>
                                    </p:anim>
                                    <p:animEffect transition="in" filter="fade">
                                      <p:cBhvr>
                                        <p:cTn id="14" dur="500"/>
                                        <p:tgtEl>
                                          <p:spTgt spid="87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63"/>
                                        </p:tgtEl>
                                        <p:attrNameLst>
                                          <p:attrName>style.visibility</p:attrName>
                                        </p:attrNameLst>
                                      </p:cBhvr>
                                      <p:to>
                                        <p:strVal val="visible"/>
                                      </p:to>
                                    </p:set>
                                    <p:anim calcmode="lin" valueType="num">
                                      <p:cBhvr additive="base">
                                        <p:cTn id="19" dur="500"/>
                                        <p:tgtEl>
                                          <p:spTgt spid="863"/>
                                        </p:tgtEl>
                                        <p:attrNameLst>
                                          <p:attrName>ppt_y</p:attrName>
                                        </p:attrNameLst>
                                      </p:cBhvr>
                                      <p:tavLst>
                                        <p:tav tm="0">
                                          <p:val>
                                            <p:strVal val="#ppt_y+#ppt_h*1.125000"/>
                                          </p:val>
                                        </p:tav>
                                        <p:tav tm="100000">
                                          <p:val>
                                            <p:strVal val="#ppt_y"/>
                                          </p:val>
                                        </p:tav>
                                      </p:tavLst>
                                    </p:anim>
                                    <p:animEffect transition="in" filter="wipe(up)">
                                      <p:cBhvr>
                                        <p:cTn id="20" dur="500"/>
                                        <p:tgtEl>
                                          <p:spTgt spid="863"/>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866"/>
                                        </p:tgtEl>
                                        <p:attrNameLst>
                                          <p:attrName>style.visibility</p:attrName>
                                        </p:attrNameLst>
                                      </p:cBhvr>
                                      <p:to>
                                        <p:strVal val="visible"/>
                                      </p:to>
                                    </p:set>
                                    <p:anim calcmode="lin" valueType="num">
                                      <p:cBhvr additive="base">
                                        <p:cTn id="23" dur="500"/>
                                        <p:tgtEl>
                                          <p:spTgt spid="866"/>
                                        </p:tgtEl>
                                        <p:attrNameLst>
                                          <p:attrName>ppt_y</p:attrName>
                                        </p:attrNameLst>
                                      </p:cBhvr>
                                      <p:tavLst>
                                        <p:tav tm="0">
                                          <p:val>
                                            <p:strVal val="#ppt_y+#ppt_h*1.125000"/>
                                          </p:val>
                                        </p:tav>
                                        <p:tav tm="100000">
                                          <p:val>
                                            <p:strVal val="#ppt_y"/>
                                          </p:val>
                                        </p:tav>
                                      </p:tavLst>
                                    </p:anim>
                                    <p:animEffect transition="in" filter="wipe(up)">
                                      <p:cBhvr>
                                        <p:cTn id="24" dur="500"/>
                                        <p:tgtEl>
                                          <p:spTgt spid="86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par>
                                <p:cTn id="29" presetID="12" presetClass="entr" presetSubtype="4" fill="hold" nodeType="withEffect">
                                  <p:stCondLst>
                                    <p:cond delay="0"/>
                                  </p:stCondLst>
                                  <p:childTnLst>
                                    <p:set>
                                      <p:cBhvr>
                                        <p:cTn id="30" dur="1" fill="hold">
                                          <p:stCondLst>
                                            <p:cond delay="0"/>
                                          </p:stCondLst>
                                        </p:cTn>
                                        <p:tgtEl>
                                          <p:spTgt spid="882"/>
                                        </p:tgtEl>
                                        <p:attrNameLst>
                                          <p:attrName>style.visibility</p:attrName>
                                        </p:attrNameLst>
                                      </p:cBhvr>
                                      <p:to>
                                        <p:strVal val="visible"/>
                                      </p:to>
                                    </p:set>
                                    <p:anim calcmode="lin" valueType="num">
                                      <p:cBhvr additive="base">
                                        <p:cTn id="31" dur="500"/>
                                        <p:tgtEl>
                                          <p:spTgt spid="882"/>
                                        </p:tgtEl>
                                        <p:attrNameLst>
                                          <p:attrName>ppt_y</p:attrName>
                                        </p:attrNameLst>
                                      </p:cBhvr>
                                      <p:tavLst>
                                        <p:tav tm="0">
                                          <p:val>
                                            <p:strVal val="#ppt_y+#ppt_h*1.125000"/>
                                          </p:val>
                                        </p:tav>
                                        <p:tav tm="100000">
                                          <p:val>
                                            <p:strVal val="#ppt_y"/>
                                          </p:val>
                                        </p:tav>
                                      </p:tavLst>
                                    </p:anim>
                                    <p:animEffect transition="in" filter="wipe(up)">
                                      <p:cBhvr>
                                        <p:cTn id="32" dur="500"/>
                                        <p:tgtEl>
                                          <p:spTgt spid="88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869"/>
                                        </p:tgtEl>
                                        <p:attrNameLst>
                                          <p:attrName>style.visibility</p:attrName>
                                        </p:attrNameLst>
                                      </p:cBhvr>
                                      <p:to>
                                        <p:strVal val="visible"/>
                                      </p:to>
                                    </p:set>
                                    <p:anim calcmode="lin" valueType="num">
                                      <p:cBhvr additive="base">
                                        <p:cTn id="37" dur="500"/>
                                        <p:tgtEl>
                                          <p:spTgt spid="869"/>
                                        </p:tgtEl>
                                        <p:attrNameLst>
                                          <p:attrName>ppt_y</p:attrName>
                                        </p:attrNameLst>
                                      </p:cBhvr>
                                      <p:tavLst>
                                        <p:tav tm="0">
                                          <p:val>
                                            <p:strVal val="#ppt_y-#ppt_h*1.125000"/>
                                          </p:val>
                                        </p:tav>
                                        <p:tav tm="100000">
                                          <p:val>
                                            <p:strVal val="#ppt_y"/>
                                          </p:val>
                                        </p:tav>
                                      </p:tavLst>
                                    </p:anim>
                                    <p:animEffect transition="in" filter="wipe(down)">
                                      <p:cBhvr>
                                        <p:cTn id="38" dur="500"/>
                                        <p:tgtEl>
                                          <p:spTgt spid="869"/>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860"/>
                                        </p:tgtEl>
                                        <p:attrNameLst>
                                          <p:attrName>style.visibility</p:attrName>
                                        </p:attrNameLst>
                                      </p:cBhvr>
                                      <p:to>
                                        <p:strVal val="visible"/>
                                      </p:to>
                                    </p:set>
                                    <p:anim calcmode="lin" valueType="num">
                                      <p:cBhvr additive="base">
                                        <p:cTn id="41" dur="500"/>
                                        <p:tgtEl>
                                          <p:spTgt spid="860"/>
                                        </p:tgtEl>
                                        <p:attrNameLst>
                                          <p:attrName>ppt_y</p:attrName>
                                        </p:attrNameLst>
                                      </p:cBhvr>
                                      <p:tavLst>
                                        <p:tav tm="0">
                                          <p:val>
                                            <p:strVal val="#ppt_y-#ppt_h*1.125000"/>
                                          </p:val>
                                        </p:tav>
                                        <p:tav tm="100000">
                                          <p:val>
                                            <p:strVal val="#ppt_y"/>
                                          </p:val>
                                        </p:tav>
                                      </p:tavLst>
                                    </p:anim>
                                    <p:animEffect transition="in" filter="wipe(down)">
                                      <p:cBhvr>
                                        <p:cTn id="42" dur="500"/>
                                        <p:tgtEl>
                                          <p:spTgt spid="860"/>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p:tgtEl>
                                          <p:spTgt spid="38"/>
                                        </p:tgtEl>
                                        <p:attrNameLst>
                                          <p:attrName>ppt_y</p:attrName>
                                        </p:attrNameLst>
                                      </p:cBhvr>
                                      <p:tavLst>
                                        <p:tav tm="0">
                                          <p:val>
                                            <p:strVal val="#ppt_y-#ppt_h*1.125000"/>
                                          </p:val>
                                        </p:tav>
                                        <p:tav tm="100000">
                                          <p:val>
                                            <p:strVal val="#ppt_y"/>
                                          </p:val>
                                        </p:tav>
                                      </p:tavLst>
                                    </p:anim>
                                    <p:animEffect transition="in" filter="wipe(down)">
                                      <p:cBhvr>
                                        <p:cTn id="46" dur="500"/>
                                        <p:tgtEl>
                                          <p:spTgt spid="38"/>
                                        </p:tgtEl>
                                      </p:cBhvr>
                                    </p:animEffect>
                                  </p:childTnLst>
                                </p:cTn>
                              </p:par>
                              <p:par>
                                <p:cTn id="47" presetID="12" presetClass="entr" presetSubtype="1" fill="hold" nodeType="withEffect">
                                  <p:stCondLst>
                                    <p:cond delay="0"/>
                                  </p:stCondLst>
                                  <p:childTnLst>
                                    <p:set>
                                      <p:cBhvr>
                                        <p:cTn id="48" dur="1" fill="hold">
                                          <p:stCondLst>
                                            <p:cond delay="0"/>
                                          </p:stCondLst>
                                        </p:cTn>
                                        <p:tgtEl>
                                          <p:spTgt spid="883"/>
                                        </p:tgtEl>
                                        <p:attrNameLst>
                                          <p:attrName>style.visibility</p:attrName>
                                        </p:attrNameLst>
                                      </p:cBhvr>
                                      <p:to>
                                        <p:strVal val="visible"/>
                                      </p:to>
                                    </p:set>
                                    <p:anim calcmode="lin" valueType="num">
                                      <p:cBhvr additive="base">
                                        <p:cTn id="49" dur="500"/>
                                        <p:tgtEl>
                                          <p:spTgt spid="883"/>
                                        </p:tgtEl>
                                        <p:attrNameLst>
                                          <p:attrName>ppt_y</p:attrName>
                                        </p:attrNameLst>
                                      </p:cBhvr>
                                      <p:tavLst>
                                        <p:tav tm="0">
                                          <p:val>
                                            <p:strVal val="#ppt_y-#ppt_h*1.125000"/>
                                          </p:val>
                                        </p:tav>
                                        <p:tav tm="100000">
                                          <p:val>
                                            <p:strVal val="#ppt_y"/>
                                          </p:val>
                                        </p:tav>
                                      </p:tavLst>
                                    </p:anim>
                                    <p:animEffect transition="in" filter="wipe(down)">
                                      <p:cBhvr>
                                        <p:cTn id="50" dur="5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 grpId="0" animBg="1"/>
      <p:bldP spid="863" grpId="0" animBg="1"/>
      <p:bldP spid="864" grpId="0"/>
      <p:bldP spid="866" grpId="0"/>
      <p:bldP spid="869" grpId="0"/>
      <p:bldP spid="877" grpId="0" animBg="1"/>
      <p:bldP spid="12"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85C700-3D13-48A2-BB21-8DF565E39E30}"/>
              </a:ext>
            </a:extLst>
          </p:cNvPr>
          <p:cNvSpPr>
            <a:spLocks noGrp="1"/>
          </p:cNvSpPr>
          <p:nvPr>
            <p:ph type="subTitle" idx="1"/>
          </p:nvPr>
        </p:nvSpPr>
        <p:spPr>
          <a:xfrm rot="-180143">
            <a:off x="1848870" y="5689039"/>
            <a:ext cx="3837658" cy="695377"/>
          </a:xfrm>
        </p:spPr>
        <p:txBody>
          <a:bodyPr/>
          <a:lstStyle/>
          <a:p>
            <a:r>
              <a:rPr lang="en-US" sz="3600" b="1" dirty="0" err="1">
                <a:latin typeface="+mn-lt"/>
              </a:rPr>
              <a:t>Số</a:t>
            </a:r>
            <a:r>
              <a:rPr lang="en-US" sz="3600" b="1" dirty="0">
                <a:latin typeface="+mn-lt"/>
              </a:rPr>
              <a:t> </a:t>
            </a:r>
            <a:r>
              <a:rPr lang="en-US" sz="3600" b="1" dirty="0" err="1">
                <a:latin typeface="+mn-lt"/>
              </a:rPr>
              <a:t>hữu</a:t>
            </a:r>
            <a:r>
              <a:rPr lang="en-US" sz="3600" b="1" dirty="0">
                <a:latin typeface="+mn-lt"/>
              </a:rPr>
              <a:t> </a:t>
            </a:r>
            <a:r>
              <a:rPr lang="en-US" sz="3600" b="1" dirty="0" err="1">
                <a:latin typeface="+mn-lt"/>
              </a:rPr>
              <a:t>tỉ</a:t>
            </a:r>
            <a:r>
              <a:rPr lang="en-US" sz="3600" b="1" dirty="0">
                <a:latin typeface="+mn-lt"/>
              </a:rPr>
              <a:t> </a:t>
            </a:r>
            <a:r>
              <a:rPr lang="en-US" sz="3600" b="1" dirty="0" err="1">
                <a:latin typeface="+mn-lt"/>
              </a:rPr>
              <a:t>là</a:t>
            </a:r>
            <a:r>
              <a:rPr lang="en-US" sz="3600" b="1" dirty="0">
                <a:latin typeface="+mn-lt"/>
              </a:rPr>
              <a:t> </a:t>
            </a:r>
            <a:r>
              <a:rPr lang="en-US" sz="3600" b="1" dirty="0" err="1">
                <a:latin typeface="+mn-lt"/>
              </a:rPr>
              <a:t>gì</a:t>
            </a:r>
            <a:r>
              <a:rPr lang="en-US" sz="3600" b="1" dirty="0">
                <a:latin typeface="+mn-lt"/>
              </a:rPr>
              <a:t>?</a:t>
            </a:r>
            <a:endParaRPr lang="vi-VN" sz="3600" b="1" dirty="0">
              <a:latin typeface="+mn-lt"/>
            </a:endParaRPr>
          </a:p>
        </p:txBody>
      </p:sp>
      <p:sp>
        <p:nvSpPr>
          <p:cNvPr id="4" name="Google Shape;1009;p41">
            <a:extLst>
              <a:ext uri="{FF2B5EF4-FFF2-40B4-BE49-F238E27FC236}">
                <a16:creationId xmlns:a16="http://schemas.microsoft.com/office/drawing/2014/main" id="{F9F7C8DE-9333-455E-B082-039DA8F5CEF1}"/>
              </a:ext>
            </a:extLst>
          </p:cNvPr>
          <p:cNvSpPr/>
          <p:nvPr/>
        </p:nvSpPr>
        <p:spPr>
          <a:xfrm rot="-179577">
            <a:off x="1279270" y="1579880"/>
            <a:ext cx="4976858" cy="289179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algn="just" defTabSz="1219170">
              <a:buClr>
                <a:srgbClr val="000000"/>
              </a:buClr>
            </a:pPr>
            <a:r>
              <a:rPr lang="en-US" sz="3200" kern="0" dirty="0">
                <a:solidFill>
                  <a:srgbClr val="000000"/>
                </a:solidFill>
                <a:latin typeface="Arial"/>
                <a:cs typeface="Arial"/>
                <a:sym typeface="Arial"/>
              </a:rPr>
              <a:t>1. </a:t>
            </a:r>
            <a:r>
              <a:rPr lang="en-US" sz="3200" kern="0" dirty="0" err="1">
                <a:solidFill>
                  <a:srgbClr val="000000"/>
                </a:solidFill>
                <a:latin typeface="Arial"/>
                <a:cs typeface="Arial"/>
                <a:sym typeface="Arial"/>
              </a:rPr>
              <a:t>Khái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niệm</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và</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biểu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diễn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trên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trục</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endParaRPr sz="3200" kern="0" dirty="0">
              <a:solidFill>
                <a:srgbClr val="000000"/>
              </a:solidFill>
              <a:latin typeface="Arial"/>
              <a:cs typeface="Arial"/>
              <a:sym typeface="Arial"/>
            </a:endParaRPr>
          </a:p>
        </p:txBody>
      </p:sp>
      <p:pic>
        <p:nvPicPr>
          <p:cNvPr id="9220" name="Picture 4" descr="Tìm Tìm Kiếm-biểu Tượng-miễn Phí Biểu Tượng Miễn Phí Tải Về">
            <a:extLst>
              <a:ext uri="{FF2B5EF4-FFF2-40B4-BE49-F238E27FC236}">
                <a16:creationId xmlns:a16="http://schemas.microsoft.com/office/drawing/2014/main" id="{499AB9DD-65CB-4489-BBEA-EE05EFA6E7A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2331" y="5250613"/>
            <a:ext cx="1051874" cy="105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9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HĐ1</a:t>
            </a:r>
          </a:p>
        </p:txBody>
      </p:sp>
      <p:sp>
        <p:nvSpPr>
          <p:cNvPr id="5" name="TextBox 4"/>
          <p:cNvSpPr txBox="1"/>
          <p:nvPr/>
        </p:nvSpPr>
        <p:spPr>
          <a:xfrm>
            <a:off x="1369886" y="2728549"/>
            <a:ext cx="4150760"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WHtR</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của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An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Chung.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lnSpc>
                <a:spcPct val="150000"/>
              </a:lnSpc>
              <a:buClr>
                <a:srgbClr val="000000"/>
              </a:buClr>
            </a:pPr>
            <a:r>
              <a:rPr lang="en-US" sz="2800" b="1" kern="0" dirty="0">
                <a:solidFill>
                  <a:srgbClr val="2F1932"/>
                </a:solidFill>
                <a:latin typeface="Arial"/>
                <a:sym typeface="Arial"/>
              </a:rPr>
              <a:t>HOẠT ĐỘNG NHÓM ĐÔI</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9097" t="5383" r="7545" b="8006"/>
          <a:stretch/>
        </p:blipFill>
        <p:spPr>
          <a:xfrm>
            <a:off x="2191819" y="4460428"/>
            <a:ext cx="2506895" cy="1900129"/>
          </a:xfrm>
          <a:prstGeom prst="rect">
            <a:avLst/>
          </a:prstGeom>
        </p:spPr>
      </p:pic>
      <p:grpSp>
        <p:nvGrpSpPr>
          <p:cNvPr id="13" name="Google Shape;895;p35">
            <a:extLst>
              <a:ext uri="{FF2B5EF4-FFF2-40B4-BE49-F238E27FC236}">
                <a16:creationId xmlns:a16="http://schemas.microsoft.com/office/drawing/2014/main"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a16="http://schemas.microsoft.com/office/drawing/2014/main"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897;p35">
              <a:extLst>
                <a:ext uri="{FF2B5EF4-FFF2-40B4-BE49-F238E27FC236}">
                  <a16:creationId xmlns:a16="http://schemas.microsoft.com/office/drawing/2014/main"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898;p35">
              <a:extLst>
                <a:ext uri="{FF2B5EF4-FFF2-40B4-BE49-F238E27FC236}">
                  <a16:creationId xmlns:a16="http://schemas.microsoft.com/office/drawing/2014/main"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899;p35">
              <a:extLst>
                <a:ext uri="{FF2B5EF4-FFF2-40B4-BE49-F238E27FC236}">
                  <a16:creationId xmlns:a16="http://schemas.microsoft.com/office/drawing/2014/main"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 name="TextBox 17">
            <a:extLst>
              <a:ext uri="{FF2B5EF4-FFF2-40B4-BE49-F238E27FC236}">
                <a16:creationId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HĐ2</a:t>
            </a:r>
          </a:p>
        </p:txBody>
      </p:sp>
      <p:sp>
        <p:nvSpPr>
          <p:cNvPr id="19" name="TextBox 18">
            <a:extLst>
              <a:ext uri="{FF2B5EF4-FFF2-40B4-BE49-F238E27FC236}">
                <a16:creationId xmlns:a16="http://schemas.microsoft.com/office/drawing/2014/main" id="{42E263A8-09A3-4E52-B933-B9D3BFFDB330}"/>
              </a:ext>
            </a:extLst>
          </p:cNvPr>
          <p:cNvSpPr txBox="1"/>
          <p:nvPr/>
        </p:nvSpPr>
        <p:spPr>
          <a:xfrm>
            <a:off x="6574173" y="2190737"/>
            <a:ext cx="3990414"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a:t>
            </a:r>
          </a:p>
        </p:txBody>
      </p:sp>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1" name="TextBox 10">
            <a:extLst>
              <a:ext uri="{FF2B5EF4-FFF2-40B4-BE49-F238E27FC236}">
                <a16:creationId xmlns:a16="http://schemas.microsoft.com/office/drawing/2014/main" id="{91786677-E20F-47A4-9DB9-816E27093184}"/>
              </a:ext>
            </a:extLst>
          </p:cNvPr>
          <p:cNvSpPr txBox="1"/>
          <p:nvPr/>
        </p:nvSpPr>
        <p:spPr>
          <a:xfrm>
            <a:off x="6574173" y="3873867"/>
            <a:ext cx="1475218" cy="523220"/>
          </a:xfrm>
          <a:prstGeom prst="rect">
            <a:avLst/>
          </a:prstGeom>
          <a:noFill/>
        </p:spPr>
        <p:txBody>
          <a:bodyPr wrap="square" rtlCol="0">
            <a:spAutoFit/>
          </a:bodyPr>
          <a:lstStyle/>
          <a:p>
            <a:r>
              <a:rPr lang="en-US" sz="2800" dirty="0"/>
              <a:t>a) -2,5</a:t>
            </a:r>
            <a:endParaRPr lang="vi-VN" sz="2800" dirty="0"/>
          </a:p>
        </p:txBody>
      </p:sp>
      <p:sp>
        <p:nvSpPr>
          <p:cNvPr id="28" name="TextBox 27">
            <a:extLst>
              <a:ext uri="{FF2B5EF4-FFF2-40B4-BE49-F238E27FC236}">
                <a16:creationId xmlns:a16="http://schemas.microsoft.com/office/drawing/2014/main" id="{80E3F0A0-0C70-4ABC-B6E5-A46A55D9396D}"/>
              </a:ext>
            </a:extLst>
          </p:cNvPr>
          <p:cNvSpPr txBox="1"/>
          <p:nvPr/>
        </p:nvSpPr>
        <p:spPr>
          <a:xfrm>
            <a:off x="6597352" y="4887272"/>
            <a:ext cx="553726" cy="523220"/>
          </a:xfrm>
          <a:prstGeom prst="rect">
            <a:avLst/>
          </a:prstGeom>
          <a:noFill/>
        </p:spPr>
        <p:txBody>
          <a:bodyPr wrap="square" rtlCol="0">
            <a:spAutoFit/>
          </a:bodyPr>
          <a:lstStyle/>
          <a:p>
            <a:r>
              <a:rPr lang="en-US" sz="2800" dirty="0"/>
              <a:t>b)</a:t>
            </a:r>
            <a:endParaRPr lang="vi-VN" sz="2800" dirty="0"/>
          </a:p>
        </p:txBody>
      </p:sp>
      <p:graphicFrame>
        <p:nvGraphicFramePr>
          <p:cNvPr id="7" name="Object 6">
            <a:extLst>
              <a:ext uri="{FF2B5EF4-FFF2-40B4-BE49-F238E27FC236}">
                <a16:creationId xmlns:a16="http://schemas.microsoft.com/office/drawing/2014/main" id="{039E47E6-0260-42FD-A3B4-0D77C23AD57C}"/>
              </a:ext>
            </a:extLst>
          </p:cNvPr>
          <p:cNvGraphicFramePr>
            <a:graphicFrameLocks noChangeAspect="1"/>
          </p:cNvGraphicFramePr>
          <p:nvPr>
            <p:extLst>
              <p:ext uri="{D42A27DB-BD31-4B8C-83A1-F6EECF244321}">
                <p14:modId xmlns:p14="http://schemas.microsoft.com/office/powerpoint/2010/main" val="3224766034"/>
              </p:ext>
            </p:extLst>
          </p:nvPr>
        </p:nvGraphicFramePr>
        <p:xfrm>
          <a:off x="7124214" y="4714910"/>
          <a:ext cx="553726" cy="842627"/>
        </p:xfrm>
        <a:graphic>
          <a:graphicData uri="http://schemas.openxmlformats.org/presentationml/2006/ole">
            <mc:AlternateContent xmlns:mc="http://schemas.openxmlformats.org/markup-compatibility/2006">
              <mc:Choice xmlns:v="urn:schemas-microsoft-com:vml" Requires="v">
                <p:oleObj name="Equation" r:id="rId5" imgW="291960" imgH="444240" progId="Equation.DSMT4">
                  <p:embed/>
                </p:oleObj>
              </mc:Choice>
              <mc:Fallback>
                <p:oleObj name="Equation" r:id="rId5" imgW="291960" imgH="444240" progId="Equation.DSMT4">
                  <p:embed/>
                  <p:pic>
                    <p:nvPicPr>
                      <p:cNvPr id="0" name=""/>
                      <p:cNvPicPr/>
                      <p:nvPr/>
                    </p:nvPicPr>
                    <p:blipFill>
                      <a:blip r:embed="rId6"/>
                      <a:stretch>
                        <a:fillRect/>
                      </a:stretch>
                    </p:blipFill>
                    <p:spPr>
                      <a:xfrm>
                        <a:off x="7124214" y="4714910"/>
                        <a:ext cx="553726" cy="842627"/>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5"/>
                                        </p:tgtEl>
                                        <p:attrNameLst>
                                          <p:attrName>style.visibility</p:attrName>
                                        </p:attrNameLst>
                                      </p:cBhvr>
                                      <p:to>
                                        <p:strVal val="visible"/>
                                      </p:to>
                                    </p:set>
                                    <p:animEffect transition="in" filter="fade">
                                      <p:cBhvr>
                                        <p:cTn id="12" dur="500"/>
                                        <p:tgtEl>
                                          <p:spTgt spid="8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1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grpSp>
        <p:nvGrpSpPr>
          <p:cNvPr id="13" name="Google Shape;895;p35">
            <a:extLst>
              <a:ext uri="{FF2B5EF4-FFF2-40B4-BE49-F238E27FC236}">
                <a16:creationId xmlns:a16="http://schemas.microsoft.com/office/drawing/2014/main"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a16="http://schemas.microsoft.com/office/drawing/2014/main"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897;p35">
              <a:extLst>
                <a:ext uri="{FF2B5EF4-FFF2-40B4-BE49-F238E27FC236}">
                  <a16:creationId xmlns:a16="http://schemas.microsoft.com/office/drawing/2014/main"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898;p35">
              <a:extLst>
                <a:ext uri="{FF2B5EF4-FFF2-40B4-BE49-F238E27FC236}">
                  <a16:creationId xmlns:a16="http://schemas.microsoft.com/office/drawing/2014/main"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899;p35">
              <a:extLst>
                <a:ext uri="{FF2B5EF4-FFF2-40B4-BE49-F238E27FC236}">
                  <a16:creationId xmlns:a16="http://schemas.microsoft.com/office/drawing/2014/main"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 name="TextBox 17">
            <a:extLst>
              <a:ext uri="{FF2B5EF4-FFF2-40B4-BE49-F238E27FC236}">
                <a16:creationId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498B3038-86DA-45FC-99C2-AB3831B7CA6F}"/>
              </a:ext>
            </a:extLst>
          </p:cNvPr>
          <p:cNvSpPr/>
          <p:nvPr/>
        </p:nvSpPr>
        <p:spPr>
          <a:xfrm>
            <a:off x="1299435" y="2419617"/>
            <a:ext cx="4365453" cy="2751715"/>
          </a:xfrm>
          <a:prstGeom prst="rect">
            <a:avLst/>
          </a:prstGeom>
        </p:spPr>
        <p:txBody>
          <a:bodyPr wrap="square">
            <a:spAutoFit/>
          </a:bodyPr>
          <a:lstStyle/>
          <a:p>
            <a:pPr>
              <a:lnSpc>
                <a:spcPct val="150000"/>
              </a:lnSpc>
              <a:spcAft>
                <a:spcPts val="600"/>
              </a:spcAft>
            </a:pPr>
            <a:r>
              <a:rPr lang="nl-NL" sz="2800" dirty="0">
                <a:ea typeface="Calibri" panose="020F0502020204030204" pitchFamily="34" charset="0"/>
                <a:cs typeface="Times New Roman" panose="02020603050405020304" pitchFamily="18" charset="0"/>
              </a:rPr>
              <a:t>Chỉ số WHtR của ông An và ông Chung lần lượt là:</a:t>
            </a:r>
            <a:endParaRPr lang="en-US" sz="2800"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108 : 180 = 0,6</a:t>
            </a:r>
            <a:endParaRPr lang="en-US" sz="2800" b="1"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70 : 160 = 0,4375 </a:t>
            </a:r>
            <a:endParaRPr lang="en-US" sz="2800" b="1" dirty="0">
              <a:ea typeface="Calibri" panose="020F0502020204030204" pitchFamily="34" charset="0"/>
              <a:cs typeface="Times New Roman" panose="02020603050405020304" pitchFamily="18" charset="0"/>
            </a:endParaRPr>
          </a:p>
        </p:txBody>
      </p:sp>
      <p:graphicFrame>
        <p:nvGraphicFramePr>
          <p:cNvPr id="21" name="Object 20">
            <a:extLst>
              <a:ext uri="{FF2B5EF4-FFF2-40B4-BE49-F238E27FC236}">
                <a16:creationId xmlns:a16="http://schemas.microsoft.com/office/drawing/2014/main" id="{3BF31D75-6448-4948-B721-72BFFA40181E}"/>
              </a:ext>
            </a:extLst>
          </p:cNvPr>
          <p:cNvGraphicFramePr>
            <a:graphicFrameLocks noChangeAspect="1"/>
          </p:cNvGraphicFramePr>
          <p:nvPr>
            <p:extLst>
              <p:ext uri="{D42A27DB-BD31-4B8C-83A1-F6EECF244321}">
                <p14:modId xmlns:p14="http://schemas.microsoft.com/office/powerpoint/2010/main" val="4167467841"/>
              </p:ext>
            </p:extLst>
          </p:nvPr>
        </p:nvGraphicFramePr>
        <p:xfrm>
          <a:off x="6781800" y="2817943"/>
          <a:ext cx="3627715" cy="899888"/>
        </p:xfrm>
        <a:graphic>
          <a:graphicData uri="http://schemas.openxmlformats.org/presentationml/2006/ole">
            <mc:AlternateContent xmlns:mc="http://schemas.openxmlformats.org/markup-compatibility/2006">
              <mc:Choice xmlns:v="urn:schemas-microsoft-com:vml" Requires="v">
                <p:oleObj name="Equation" r:id="rId4" imgW="1828800" imgH="457200" progId="Equation.DSMT4">
                  <p:embed/>
                </p:oleObj>
              </mc:Choice>
              <mc:Fallback>
                <p:oleObj name="Equation" r:id="rId4" imgW="1828800" imgH="457200" progId="Equation.DSMT4">
                  <p:embed/>
                  <p:pic>
                    <p:nvPicPr>
                      <p:cNvPr id="0" name="Object 1"/>
                      <p:cNvPicPr>
                        <a:picLocks noChangeAspect="1" noChangeArrowheads="1"/>
                      </p:cNvPicPr>
                      <p:nvPr/>
                    </p:nvPicPr>
                    <p:blipFill>
                      <a:blip r:embed="rId5"/>
                      <a:srcRect/>
                      <a:stretch>
                        <a:fillRect/>
                      </a:stretch>
                    </p:blipFill>
                    <p:spPr bwMode="auto">
                      <a:xfrm>
                        <a:off x="6781800" y="2817943"/>
                        <a:ext cx="3627715" cy="899888"/>
                      </a:xfrm>
                      <a:prstGeom prst="rect">
                        <a:avLst/>
                      </a:prstGeom>
                      <a:noFill/>
                    </p:spPr>
                  </p:pic>
                </p:oleObj>
              </mc:Fallback>
            </mc:AlternateContent>
          </a:graphicData>
        </a:graphic>
      </p:graphicFrame>
      <p:graphicFrame>
        <p:nvGraphicFramePr>
          <p:cNvPr id="29" name="Object 28">
            <a:extLst>
              <a:ext uri="{FF2B5EF4-FFF2-40B4-BE49-F238E27FC236}">
                <a16:creationId xmlns:a16="http://schemas.microsoft.com/office/drawing/2014/main" id="{F72B3461-8FDB-4778-BD3A-F77BF3F4CFDA}"/>
              </a:ext>
            </a:extLst>
          </p:cNvPr>
          <p:cNvGraphicFramePr>
            <a:graphicFrameLocks noChangeAspect="1"/>
          </p:cNvGraphicFramePr>
          <p:nvPr>
            <p:extLst>
              <p:ext uri="{D42A27DB-BD31-4B8C-83A1-F6EECF244321}">
                <p14:modId xmlns:p14="http://schemas.microsoft.com/office/powerpoint/2010/main" val="4223107304"/>
              </p:ext>
            </p:extLst>
          </p:nvPr>
        </p:nvGraphicFramePr>
        <p:xfrm>
          <a:off x="7141047" y="4190273"/>
          <a:ext cx="2993553" cy="906033"/>
        </p:xfrm>
        <a:graphic>
          <a:graphicData uri="http://schemas.openxmlformats.org/presentationml/2006/ole">
            <mc:AlternateContent xmlns:mc="http://schemas.openxmlformats.org/markup-compatibility/2006">
              <mc:Choice xmlns:v="urn:schemas-microsoft-com:vml" Requires="v">
                <p:oleObj name="Equation" r:id="rId6" imgW="1498320" imgH="457200" progId="Equation.DSMT4">
                  <p:embed/>
                </p:oleObj>
              </mc:Choice>
              <mc:Fallback>
                <p:oleObj name="Equation" r:id="rId6" imgW="1498320" imgH="457200" progId="Equation.DSMT4">
                  <p:embed/>
                  <p:pic>
                    <p:nvPicPr>
                      <p:cNvPr id="21" name="Object 20">
                        <a:extLst>
                          <a:ext uri="{FF2B5EF4-FFF2-40B4-BE49-F238E27FC236}">
                            <a16:creationId xmlns:a16="http://schemas.microsoft.com/office/drawing/2014/main" id="{3BF31D75-6448-4948-B721-72BFFA40181E}"/>
                          </a:ext>
                        </a:extLst>
                      </p:cNvPr>
                      <p:cNvPicPr>
                        <a:picLocks noChangeAspect="1" noChangeArrowheads="1"/>
                      </p:cNvPicPr>
                      <p:nvPr/>
                    </p:nvPicPr>
                    <p:blipFill>
                      <a:blip r:embed="rId7"/>
                      <a:srcRect/>
                      <a:stretch>
                        <a:fillRect/>
                      </a:stretch>
                    </p:blipFill>
                    <p:spPr bwMode="auto">
                      <a:xfrm>
                        <a:off x="7141047" y="4190273"/>
                        <a:ext cx="2993553" cy="906033"/>
                      </a:xfrm>
                      <a:prstGeom prst="rect">
                        <a:avLst/>
                      </a:prstGeom>
                      <a:noFill/>
                    </p:spPr>
                  </p:pic>
                </p:oleObj>
              </mc:Fallback>
            </mc:AlternateContent>
          </a:graphicData>
        </a:graphic>
      </p:graphicFrame>
    </p:spTree>
    <p:extLst>
      <p:ext uri="{BB962C8B-B14F-4D97-AF65-F5344CB8AC3E}">
        <p14:creationId xmlns:p14="http://schemas.microsoft.com/office/powerpoint/2010/main" val="14269745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36"/>
          <p:cNvGrpSpPr/>
          <p:nvPr/>
        </p:nvGrpSpPr>
        <p:grpSpPr>
          <a:xfrm>
            <a:off x="2636682" y="1007418"/>
            <a:ext cx="7960979" cy="7398468"/>
            <a:chOff x="7567300" y="1541100"/>
            <a:chExt cx="3167100" cy="3386750"/>
          </a:xfrm>
        </p:grpSpPr>
        <p:sp>
          <p:nvSpPr>
            <p:cNvPr id="906" name="Google Shape;906;p36"/>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6"/>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6"/>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6"/>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6"/>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6"/>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6"/>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36"/>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36"/>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36"/>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36"/>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36"/>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36"/>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6"/>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6"/>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6"/>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6" name="Google Shape;926;p36"/>
          <p:cNvGrpSpPr/>
          <p:nvPr/>
        </p:nvGrpSpPr>
        <p:grpSpPr>
          <a:xfrm>
            <a:off x="1337341" y="514239"/>
            <a:ext cx="2224232" cy="2223701"/>
            <a:chOff x="5448300" y="1526500"/>
            <a:chExt cx="1154925" cy="1154650"/>
          </a:xfrm>
        </p:grpSpPr>
        <p:sp>
          <p:nvSpPr>
            <p:cNvPr id="927" name="Google Shape;927;p3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32" name="Google Shape;932;p36"/>
          <p:cNvSpPr txBox="1"/>
          <p:nvPr/>
        </p:nvSpPr>
        <p:spPr>
          <a:xfrm rot="180294">
            <a:off x="1432948" y="1164147"/>
            <a:ext cx="2047376" cy="947679"/>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2667" b="1" kern="0" dirty="0">
                <a:solidFill>
                  <a:srgbClr val="000000"/>
                </a:solidFill>
                <a:latin typeface="Arial"/>
                <a:ea typeface="Delius"/>
                <a:cs typeface="Delius"/>
                <a:sym typeface="Delius"/>
              </a:rPr>
              <a:t>KẾT LUẬN</a:t>
            </a:r>
            <a:endParaRPr sz="2667" b="1" kern="0" dirty="0">
              <a:solidFill>
                <a:srgbClr val="000000"/>
              </a:solidFill>
              <a:latin typeface="Arial"/>
              <a:ea typeface="Delius"/>
              <a:cs typeface="Delius"/>
              <a:sym typeface="Delius"/>
            </a:endParaRPr>
          </a:p>
        </p:txBody>
      </p:sp>
      <mc:AlternateContent xmlns:mc="http://schemas.openxmlformats.org/markup-compatibility/2006" xmlns:a14="http://schemas.microsoft.com/office/drawing/2010/main">
        <mc:Choice Requires="a14">
          <p:sp>
            <p:nvSpPr>
              <p:cNvPr id="5" name="TextBox 4"/>
              <p:cNvSpPr txBox="1"/>
              <p:nvPr/>
            </p:nvSpPr>
            <p:spPr>
              <a:xfrm>
                <a:off x="3437788" y="2795008"/>
                <a:ext cx="6794704" cy="1734129"/>
              </a:xfrm>
              <a:prstGeom prst="rect">
                <a:avLst/>
              </a:prstGeom>
              <a:noFill/>
            </p:spPr>
            <p:txBody>
              <a:bodyPr wrap="square" rtlCol="0">
                <a:spAutoFit/>
              </a:bodyPr>
              <a:lstStyle/>
              <a:p>
                <a:pPr algn="just" defTabSz="1219170">
                  <a:lnSpc>
                    <a:spcPct val="150000"/>
                  </a:lnSpc>
                  <a:buClr>
                    <a:srgbClr val="000000"/>
                  </a:buClr>
                </a:pPr>
                <a:r>
                  <a:rPr lang="en-US" sz="3200" b="1" kern="0" dirty="0">
                    <a:solidFill>
                      <a:srgbClr val="000000"/>
                    </a:solidFill>
                    <a:latin typeface="Arial"/>
                    <a:cs typeface="Arial"/>
                    <a:sym typeface="Arial"/>
                  </a:rPr>
                  <a:t>Số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được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viết</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dưới</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dạng</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phân</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14:m>
                  <m:oMath xmlns:m="http://schemas.openxmlformats.org/officeDocument/2006/math">
                    <m:f>
                      <m:fPr>
                        <m:ctrlPr>
                          <a:rPr lang="en-US" sz="3200" b="1" i="1" kern="0" smtClea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𝒂</m:t>
                        </m:r>
                      </m:num>
                      <m:den>
                        <m:r>
                          <a:rPr lang="en-US" sz="3200" b="1" i="1" kern="0" smtClean="0">
                            <a:solidFill>
                              <a:srgbClr val="000000"/>
                            </a:solidFill>
                            <a:latin typeface="Cambria Math" panose="02040503050406030204" pitchFamily="18" charset="0"/>
                            <a:cs typeface="Arial"/>
                            <a:sym typeface="Arial"/>
                          </a:rPr>
                          <m:t>𝒃</m:t>
                        </m:r>
                      </m:den>
                    </m:f>
                  </m:oMath>
                </a14:m>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với</a:t>
                </a:r>
                <a:r>
                  <a:rPr lang="en-US" sz="3200" b="1" kern="0" dirty="0">
                    <a:solidFill>
                      <a:srgbClr val="000000"/>
                    </a:solidFill>
                    <a:latin typeface="Arial"/>
                    <a:cs typeface="Arial"/>
                    <a:sym typeface="Arial"/>
                  </a:rPr>
                  <a:t> a, b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 </a:t>
                </a:r>
                <a14:m>
                  <m:oMath xmlns:m="http://schemas.openxmlformats.org/officeDocument/2006/math">
                    <m:r>
                      <a:rPr lang="en-US" sz="3200" b="1" i="1" kern="0" dirty="0" smtClean="0">
                        <a:solidFill>
                          <a:srgbClr val="000000"/>
                        </a:solidFill>
                        <a:latin typeface="Cambria Math" panose="02040503050406030204" pitchFamily="18" charset="0"/>
                        <a:ea typeface="Cambria Math" panose="02040503050406030204" pitchFamily="18" charset="0"/>
                        <a:cs typeface="Arial"/>
                        <a:sym typeface="Arial"/>
                      </a:rPr>
                      <m:t>ℤ</m:t>
                    </m:r>
                  </m:oMath>
                </a14:m>
                <a:r>
                  <a:rPr lang="en-US" sz="3200" b="1" kern="0" dirty="0">
                    <a:solidFill>
                      <a:srgbClr val="000000"/>
                    </a:solidFill>
                    <a:latin typeface="Arial"/>
                    <a:cs typeface="Arial"/>
                    <a:sym typeface="Arial"/>
                  </a:rPr>
                  <a:t>, b</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0.</a:t>
                </a:r>
              </a:p>
            </p:txBody>
          </p:sp>
        </mc:Choice>
        <mc:Fallback xmlns="">
          <p:sp>
            <p:nvSpPr>
              <p:cNvPr id="5" name="TextBox 4"/>
              <p:cNvSpPr txBox="1">
                <a:spLocks noRot="1" noChangeAspect="1" noMove="1" noResize="1" noEditPoints="1" noAdjustHandles="1" noChangeArrowheads="1" noChangeShapeType="1" noTextEdit="1"/>
              </p:cNvSpPr>
              <p:nvPr/>
            </p:nvSpPr>
            <p:spPr>
              <a:xfrm>
                <a:off x="3437788" y="2795008"/>
                <a:ext cx="6794704" cy="1734129"/>
              </a:xfrm>
              <a:prstGeom prst="rect">
                <a:avLst/>
              </a:prstGeom>
              <a:blipFill>
                <a:blip r:embed="rId3"/>
                <a:stretch>
                  <a:fillRect l="-2332" r="-2152" b="-386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E5ADA99-2127-4809-881F-DD7E16BFA2EC}"/>
                  </a:ext>
                </a:extLst>
              </p:cNvPr>
              <p:cNvSpPr txBox="1"/>
              <p:nvPr/>
            </p:nvSpPr>
            <p:spPr>
              <a:xfrm>
                <a:off x="3498613" y="4784504"/>
                <a:ext cx="6794704" cy="1478418"/>
              </a:xfrm>
              <a:prstGeom prst="rect">
                <a:avLst/>
              </a:prstGeom>
              <a:noFill/>
            </p:spPr>
            <p:txBody>
              <a:bodyPr wrap="square" rtlCol="0">
                <a:spAutoFit/>
              </a:bodyPr>
              <a:lstStyle/>
              <a:p>
                <a:pPr algn="just" defTabSz="1219170">
                  <a:lnSpc>
                    <a:spcPct val="150000"/>
                  </a:lnSpc>
                  <a:buClr>
                    <a:srgbClr val="000000"/>
                  </a:buClr>
                </a:pPr>
                <a:r>
                  <a:rPr lang="en-US" sz="3200" b="1" kern="0" dirty="0" err="1">
                    <a:solidFill>
                      <a:srgbClr val="000000"/>
                    </a:solidFill>
                    <a:latin typeface="Arial"/>
                    <a:cs typeface="Arial"/>
                    <a:sym typeface="Arial"/>
                  </a:rPr>
                  <a:t>Tập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hợp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các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được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kí</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hiệu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ℚ</m:t>
                    </m:r>
                  </m:oMath>
                </a14:m>
                <a:endParaRPr lang="en-US" sz="3200" b="1" kern="0" dirty="0">
                  <a:solidFill>
                    <a:srgbClr val="000000"/>
                  </a:solidFill>
                  <a:latin typeface="Arial"/>
                  <a:cs typeface="Arial"/>
                  <a:sym typeface="Arial"/>
                </a:endParaRPr>
              </a:p>
            </p:txBody>
          </p:sp>
        </mc:Choice>
        <mc:Fallback xmlns="">
          <p:sp>
            <p:nvSpPr>
              <p:cNvPr id="43" name="TextBox 42">
                <a:extLst>
                  <a:ext uri="{FF2B5EF4-FFF2-40B4-BE49-F238E27FC236}">
                    <a16:creationId xmlns:a16="http://schemas.microsoft.com/office/drawing/2014/main" id="{5E5ADA99-2127-4809-881F-DD7E16BFA2EC}"/>
                  </a:ext>
                </a:extLst>
              </p:cNvPr>
              <p:cNvSpPr txBox="1">
                <a:spLocks noRot="1" noChangeAspect="1" noMove="1" noResize="1" noEditPoints="1" noAdjustHandles="1" noChangeArrowheads="1" noChangeShapeType="1" noTextEdit="1"/>
              </p:cNvSpPr>
              <p:nvPr/>
            </p:nvSpPr>
            <p:spPr>
              <a:xfrm>
                <a:off x="3498613" y="4784504"/>
                <a:ext cx="6794704" cy="1478418"/>
              </a:xfrm>
              <a:prstGeom prst="rect">
                <a:avLst/>
              </a:prstGeom>
              <a:blipFill>
                <a:blip r:embed="rId4"/>
                <a:stretch>
                  <a:fillRect l="-2332" r="-2152" b="-12810"/>
                </a:stretch>
              </a:blipFill>
            </p:spPr>
            <p:txBody>
              <a:bodyPr/>
              <a:lstStyle/>
              <a:p>
                <a:r>
                  <a:rPr lang="vi-VN">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32"/>
                                        </p:tgtEl>
                                        <p:attrNameLst>
                                          <p:attrName>style.visibility</p:attrName>
                                        </p:attrNameLst>
                                      </p:cBhvr>
                                      <p:to>
                                        <p:strVal val="visible"/>
                                      </p:to>
                                    </p:set>
                                    <p:anim calcmode="lin" valueType="num">
                                      <p:cBhvr>
                                        <p:cTn id="7" dur="500" fill="hold"/>
                                        <p:tgtEl>
                                          <p:spTgt spid="932"/>
                                        </p:tgtEl>
                                        <p:attrNameLst>
                                          <p:attrName>ppt_w</p:attrName>
                                        </p:attrNameLst>
                                      </p:cBhvr>
                                      <p:tavLst>
                                        <p:tav tm="0">
                                          <p:val>
                                            <p:fltVal val="0"/>
                                          </p:val>
                                        </p:tav>
                                        <p:tav tm="100000">
                                          <p:val>
                                            <p:strVal val="#ppt_w"/>
                                          </p:val>
                                        </p:tav>
                                      </p:tavLst>
                                    </p:anim>
                                    <p:anim calcmode="lin" valueType="num">
                                      <p:cBhvr>
                                        <p:cTn id="8" dur="500" fill="hold"/>
                                        <p:tgtEl>
                                          <p:spTgt spid="932"/>
                                        </p:tgtEl>
                                        <p:attrNameLst>
                                          <p:attrName>ppt_h</p:attrName>
                                        </p:attrNameLst>
                                      </p:cBhvr>
                                      <p:tavLst>
                                        <p:tav tm="0">
                                          <p:val>
                                            <p:fltVal val="0"/>
                                          </p:val>
                                        </p:tav>
                                        <p:tav tm="100000">
                                          <p:val>
                                            <p:strVal val="#ppt_h"/>
                                          </p:val>
                                        </p:tav>
                                      </p:tavLst>
                                    </p:anim>
                                    <p:animEffect transition="in" filter="fade">
                                      <p:cBhvr>
                                        <p:cTn id="9" dur="500"/>
                                        <p:tgtEl>
                                          <p:spTgt spid="932"/>
                                        </p:tgtEl>
                                      </p:cBhvr>
                                    </p:animEffect>
                                  </p:childTnLst>
                                </p:cTn>
                              </p:par>
                              <p:par>
                                <p:cTn id="10" presetID="53" presetClass="entr" presetSubtype="16" fill="hold" nodeType="withEffect">
                                  <p:stCondLst>
                                    <p:cond delay="0"/>
                                  </p:stCondLst>
                                  <p:childTnLst>
                                    <p:set>
                                      <p:cBhvr>
                                        <p:cTn id="11" dur="1" fill="hold">
                                          <p:stCondLst>
                                            <p:cond delay="0"/>
                                          </p:stCondLst>
                                        </p:cTn>
                                        <p:tgtEl>
                                          <p:spTgt spid="926"/>
                                        </p:tgtEl>
                                        <p:attrNameLst>
                                          <p:attrName>style.visibility</p:attrName>
                                        </p:attrNameLst>
                                      </p:cBhvr>
                                      <p:to>
                                        <p:strVal val="visible"/>
                                      </p:to>
                                    </p:set>
                                    <p:anim calcmode="lin" valueType="num">
                                      <p:cBhvr>
                                        <p:cTn id="12" dur="500" fill="hold"/>
                                        <p:tgtEl>
                                          <p:spTgt spid="926"/>
                                        </p:tgtEl>
                                        <p:attrNameLst>
                                          <p:attrName>ppt_w</p:attrName>
                                        </p:attrNameLst>
                                      </p:cBhvr>
                                      <p:tavLst>
                                        <p:tav tm="0">
                                          <p:val>
                                            <p:fltVal val="0"/>
                                          </p:val>
                                        </p:tav>
                                        <p:tav tm="100000">
                                          <p:val>
                                            <p:strVal val="#ppt_w"/>
                                          </p:val>
                                        </p:tav>
                                      </p:tavLst>
                                    </p:anim>
                                    <p:anim calcmode="lin" valueType="num">
                                      <p:cBhvr>
                                        <p:cTn id="13" dur="500" fill="hold"/>
                                        <p:tgtEl>
                                          <p:spTgt spid="926"/>
                                        </p:tgtEl>
                                        <p:attrNameLst>
                                          <p:attrName>ppt_h</p:attrName>
                                        </p:attrNameLst>
                                      </p:cBhvr>
                                      <p:tavLst>
                                        <p:tav tm="0">
                                          <p:val>
                                            <p:fltVal val="0"/>
                                          </p:val>
                                        </p:tav>
                                        <p:tav tm="100000">
                                          <p:val>
                                            <p:strVal val="#ppt_h"/>
                                          </p:val>
                                        </p:tav>
                                      </p:tavLst>
                                    </p:anim>
                                    <p:animEffect transition="in" filter="fade">
                                      <p:cBhvr>
                                        <p:cTn id="14" dur="500"/>
                                        <p:tgtEl>
                                          <p:spTgt spid="92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05"/>
                                        </p:tgtEl>
                                        <p:attrNameLst>
                                          <p:attrName>style.visibility</p:attrName>
                                        </p:attrNameLst>
                                      </p:cBhvr>
                                      <p:to>
                                        <p:strVal val="visible"/>
                                      </p:to>
                                    </p:set>
                                    <p:animEffect transition="in" filter="blinds(horizontal)">
                                      <p:cBhvr>
                                        <p:cTn id="19" dur="500"/>
                                        <p:tgtEl>
                                          <p:spTgt spid="905"/>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p:bldP spid="5" grpId="0"/>
      <p:bldP spid="43" grpId="0"/>
    </p:bldLst>
  </p:timing>
</p:sld>
</file>

<file path=ppt/theme/theme1.xml><?xml version="1.0" encoding="utf-8"?>
<a:theme xmlns:a="http://schemas.openxmlformats.org/drawingml/2006/main" name="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917</TotalTime>
  <Words>1838</Words>
  <Application>Microsoft Office PowerPoint</Application>
  <PresentationFormat>Widescreen</PresentationFormat>
  <Paragraphs>229</Paragraphs>
  <Slides>38</Slides>
  <Notes>35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Arial</vt:lpstr>
      <vt:lpstr>Calibri</vt:lpstr>
      <vt:lpstr>Cambria Math</vt:lpstr>
      <vt:lpstr>Delius</vt:lpstr>
      <vt:lpstr>Nunito</vt:lpstr>
      <vt:lpstr>Roboto Condensed Light</vt:lpstr>
      <vt:lpstr>Times New Roman</vt:lpstr>
      <vt:lpstr>Wingdings</vt:lpstr>
      <vt:lpstr>Teacher Binder by Slidesgo</vt:lpstr>
      <vt:lpstr>Equation</vt:lpstr>
      <vt:lpstr>PowerPoint Presentation</vt:lpstr>
      <vt:lpstr>PowerPoint Presentation</vt:lpstr>
      <vt:lpstr>PowerPoint Presentation</vt:lpstr>
      <vt:lpstr>PowerPoint Presentation</vt:lpstr>
      <vt:lpstr>NỘI DUNG BÀI HỌC</vt:lpstr>
      <vt:lpstr>PowerPoint Presentation</vt:lpstr>
      <vt:lpstr>PowerPoint Presentation</vt:lpstr>
      <vt:lpstr>PowerPoint Presentation</vt:lpstr>
      <vt:lpstr>PowerPoint Presentation</vt:lpstr>
      <vt:lpstr>VD1: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Thứ tự trong tập hợp các số hữu tỉ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Teams</dc:creator>
  <cp:lastModifiedBy>Administrator</cp:lastModifiedBy>
  <cp:revision>70</cp:revision>
  <dcterms:created xsi:type="dcterms:W3CDTF">2022-02-25T15:36:39Z</dcterms:created>
  <dcterms:modified xsi:type="dcterms:W3CDTF">2025-09-08T09:46:44Z</dcterms:modified>
</cp:coreProperties>
</file>