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5" r:id="rId3"/>
    <p:sldId id="257" r:id="rId4"/>
    <p:sldId id="269" r:id="rId5"/>
    <p:sldId id="287" r:id="rId6"/>
    <p:sldId id="288" r:id="rId7"/>
    <p:sldId id="289" r:id="rId8"/>
    <p:sldId id="256" r:id="rId9"/>
    <p:sldId id="258" r:id="rId10"/>
    <p:sldId id="273" r:id="rId11"/>
    <p:sldId id="274" r:id="rId12"/>
    <p:sldId id="275" r:id="rId13"/>
    <p:sldId id="278" r:id="rId14"/>
    <p:sldId id="282" r:id="rId15"/>
    <p:sldId id="290" r:id="rId16"/>
    <p:sldId id="333" r:id="rId17"/>
    <p:sldId id="283" r:id="rId18"/>
    <p:sldId id="279" r:id="rId19"/>
    <p:sldId id="284" r:id="rId20"/>
    <p:sldId id="286" r:id="rId21"/>
    <p:sldId id="285" r:id="rId22"/>
    <p:sldId id="280" r:id="rId23"/>
    <p:sldId id="261" r:id="rId24"/>
    <p:sldId id="334" r:id="rId25"/>
    <p:sldId id="260" r:id="rId26"/>
    <p:sldId id="262" r:id="rId27"/>
    <p:sldId id="263" r:id="rId28"/>
    <p:sldId id="264" r:id="rId29"/>
    <p:sldId id="335" r:id="rId30"/>
    <p:sldId id="336" r:id="rId31"/>
    <p:sldId id="267" r:id="rId32"/>
    <p:sldId id="266" r:id="rId33"/>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ACC"/>
    <a:srgbClr val="F4F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4" d="100"/>
          <a:sy n="54" d="100"/>
        </p:scale>
        <p:origin x="13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8278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350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658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00915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32757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0768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15750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8011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969900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10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93970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87959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15.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0.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4.svg"/><Relationship Id="rId7"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7.svg"/><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6.png"/><Relationship Id="rId5" Type="http://schemas.openxmlformats.org/officeDocument/2006/relationships/image" Target="../media/image44.svg"/><Relationship Id="rId10" Type="http://schemas.openxmlformats.org/officeDocument/2006/relationships/image" Target="../media/image65.png"/><Relationship Id="rId4" Type="http://schemas.openxmlformats.org/officeDocument/2006/relationships/image" Target="../media/image43.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11.svg"/><Relationship Id="rId12" Type="http://schemas.openxmlformats.org/officeDocument/2006/relationships/image" Target="../media/image67.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2.sv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11.svg"/><Relationship Id="rId12" Type="http://schemas.openxmlformats.org/officeDocument/2006/relationships/image" Target="../media/image67.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2.sv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40.svg"/><Relationship Id="rId7" Type="http://schemas.openxmlformats.org/officeDocument/2006/relationships/image" Target="../media/image38.svg"/><Relationship Id="rId12" Type="http://schemas.openxmlformats.org/officeDocument/2006/relationships/image" Target="../media/image14.png"/><Relationship Id="rId2" Type="http://schemas.openxmlformats.org/officeDocument/2006/relationships/image" Target="../media/image39.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42.sv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15.svg"/><Relationship Id="rId7" Type="http://schemas.openxmlformats.org/officeDocument/2006/relationships/image" Target="../media/image44.svg"/><Relationship Id="rId12"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svg"/><Relationship Id="rId5" Type="http://schemas.openxmlformats.org/officeDocument/2006/relationships/image" Target="../media/image17.sv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46.sv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40.svg"/><Relationship Id="rId7" Type="http://schemas.openxmlformats.org/officeDocument/2006/relationships/image" Target="../media/image38.svg"/><Relationship Id="rId12" Type="http://schemas.openxmlformats.org/officeDocument/2006/relationships/image" Target="../media/image14.png"/><Relationship Id="rId17" Type="http://schemas.openxmlformats.org/officeDocument/2006/relationships/image" Target="../media/image72.svg"/><Relationship Id="rId2" Type="http://schemas.openxmlformats.org/officeDocument/2006/relationships/image" Target="../media/image39.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17.svg"/><Relationship Id="rId15" Type="http://schemas.openxmlformats.org/officeDocument/2006/relationships/image" Target="../media/image42.svg"/><Relationship Id="rId10" Type="http://schemas.openxmlformats.org/officeDocument/2006/relationships/image" Target="../media/image35.png"/><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4.svg"/><Relationship Id="rId3" Type="http://schemas.openxmlformats.org/officeDocument/2006/relationships/image" Target="../media/image15.svg"/><Relationship Id="rId7" Type="http://schemas.openxmlformats.org/officeDocument/2006/relationships/image" Target="../media/image44.svg"/><Relationship Id="rId12"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2.svg"/><Relationship Id="rId5" Type="http://schemas.openxmlformats.org/officeDocument/2006/relationships/image" Target="../media/image17.svg"/><Relationship Id="rId10"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102.sv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image" Target="../media/image78.png"/><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18.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100.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sv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3.png"/><Relationship Id="rId18" Type="http://schemas.openxmlformats.org/officeDocument/2006/relationships/image" Target="../media/image111.svg"/><Relationship Id="rId3" Type="http://schemas.openxmlformats.org/officeDocument/2006/relationships/slide" Target="slide26.xml"/><Relationship Id="rId21" Type="http://schemas.openxmlformats.org/officeDocument/2006/relationships/image" Target="../media/image101.png"/><Relationship Id="rId7" Type="http://schemas.openxmlformats.org/officeDocument/2006/relationships/slide" Target="slide29.xml"/><Relationship Id="rId12" Type="http://schemas.openxmlformats.org/officeDocument/2006/relationships/image" Target="../media/image108.svg"/><Relationship Id="rId17" Type="http://schemas.openxmlformats.org/officeDocument/2006/relationships/image" Target="../media/image97.png"/><Relationship Id="rId2" Type="http://schemas.openxmlformats.org/officeDocument/2006/relationships/image" Target="../media/image103.png"/><Relationship Id="rId16" Type="http://schemas.openxmlformats.org/officeDocument/2006/relationships/image" Target="../media/image110.svg"/><Relationship Id="rId20" Type="http://schemas.openxmlformats.org/officeDocument/2006/relationships/image" Target="../media/image112.svg"/><Relationship Id="rId1" Type="http://schemas.openxmlformats.org/officeDocument/2006/relationships/slideLayout" Target="../slideLayouts/slideLayout18.xml"/><Relationship Id="rId6" Type="http://schemas.openxmlformats.org/officeDocument/2006/relationships/image" Target="../media/image105.png"/><Relationship Id="rId11" Type="http://schemas.openxmlformats.org/officeDocument/2006/relationships/image" Target="../media/image87.png"/><Relationship Id="rId24" Type="http://schemas.openxmlformats.org/officeDocument/2006/relationships/image" Target="../media/image114.png"/><Relationship Id="rId5" Type="http://schemas.openxmlformats.org/officeDocument/2006/relationships/slide" Target="slide27.xml"/><Relationship Id="rId15" Type="http://schemas.openxmlformats.org/officeDocument/2006/relationships/image" Target="../media/image95.png"/><Relationship Id="rId23" Type="http://schemas.openxmlformats.org/officeDocument/2006/relationships/slide" Target="slide30.xml"/><Relationship Id="rId10" Type="http://schemas.openxmlformats.org/officeDocument/2006/relationships/image" Target="../media/image107.png"/><Relationship Id="rId19" Type="http://schemas.openxmlformats.org/officeDocument/2006/relationships/image" Target="../media/image91.png"/><Relationship Id="rId4" Type="http://schemas.openxmlformats.org/officeDocument/2006/relationships/image" Target="../media/image104.png"/><Relationship Id="rId9" Type="http://schemas.openxmlformats.org/officeDocument/2006/relationships/slide" Target="slide28.xml"/><Relationship Id="rId14" Type="http://schemas.openxmlformats.org/officeDocument/2006/relationships/image" Target="../media/image109.svg"/><Relationship Id="rId22" Type="http://schemas.openxmlformats.org/officeDocument/2006/relationships/image" Target="../media/image113.svg"/></Relationships>
</file>

<file path=ppt/slides/_rels/slide26.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01.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01.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01.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01.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1.svg"/><Relationship Id="rId7" Type="http://schemas.openxmlformats.org/officeDocument/2006/relationships/image" Target="../media/image25.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9.svg"/><Relationship Id="rId18" Type="http://schemas.openxmlformats.org/officeDocument/2006/relationships/image" Target="../media/image2.png"/><Relationship Id="rId3" Type="http://schemas.openxmlformats.org/officeDocument/2006/relationships/image" Target="../media/image17.svg"/><Relationship Id="rId21" Type="http://schemas.openxmlformats.org/officeDocument/2006/relationships/image" Target="../media/image121.svg"/><Relationship Id="rId7" Type="http://schemas.openxmlformats.org/officeDocument/2006/relationships/image" Target="../media/image117.svg"/><Relationship Id="rId12" Type="http://schemas.openxmlformats.org/officeDocument/2006/relationships/image" Target="../media/image118.png"/><Relationship Id="rId17" Type="http://schemas.openxmlformats.org/officeDocument/2006/relationships/image" Target="../media/image44.svg"/><Relationship Id="rId2" Type="http://schemas.openxmlformats.org/officeDocument/2006/relationships/image" Target="../media/image16.png"/><Relationship Id="rId16" Type="http://schemas.openxmlformats.org/officeDocument/2006/relationships/image" Target="../media/image43.png"/><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36.svg"/><Relationship Id="rId5" Type="http://schemas.openxmlformats.org/officeDocument/2006/relationships/image" Target="../media/image11.svg"/><Relationship Id="rId15" Type="http://schemas.openxmlformats.org/officeDocument/2006/relationships/image" Target="../media/image15.svg"/><Relationship Id="rId23" Type="http://schemas.openxmlformats.org/officeDocument/2006/relationships/image" Target="../media/image50.svg"/><Relationship Id="rId10" Type="http://schemas.openxmlformats.org/officeDocument/2006/relationships/image" Target="../media/image35.png"/><Relationship Id="rId19" Type="http://schemas.openxmlformats.org/officeDocument/2006/relationships/image" Target="../media/image3.svg"/><Relationship Id="rId4" Type="http://schemas.openxmlformats.org/officeDocument/2006/relationships/image" Target="../media/image10.png"/><Relationship Id="rId9" Type="http://schemas.openxmlformats.org/officeDocument/2006/relationships/image" Target="../media/image21.svg"/><Relationship Id="rId14" Type="http://schemas.openxmlformats.org/officeDocument/2006/relationships/image" Target="../media/image14.png"/><Relationship Id="rId22"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22.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23.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1.svg"/><Relationship Id="rId7" Type="http://schemas.openxmlformats.org/officeDocument/2006/relationships/image" Target="../media/image28.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1.svg"/><Relationship Id="rId7" Type="http://schemas.openxmlformats.org/officeDocument/2006/relationships/image" Target="../media/image31.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4.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443094" y="2913690"/>
            <a:ext cx="13624011" cy="3118674"/>
          </a:xfrm>
          <a:prstGeom prst="rect">
            <a:avLst/>
          </a:prstGeom>
        </p:spPr>
        <p:txBody>
          <a:bodyPr wrap="square" lIns="0" tIns="0" rIns="0" bIns="0" rtlCol="0" anchor="t">
            <a:spAutoFit/>
          </a:bodyPr>
          <a:lstStyle/>
          <a:p>
            <a:pPr marL="0" lvl="0" indent="0" algn="ctr">
              <a:lnSpc>
                <a:spcPct val="150000"/>
              </a:lnSpc>
            </a:pPr>
            <a:r>
              <a:rPr lang="vi-VN" sz="7200" b="1" dirty="0">
                <a:latin typeface="Arial" panose="020B0604020202020204" pitchFamily="34" charset="0"/>
                <a:cs typeface="Arial" panose="020B0604020202020204" pitchFamily="34" charset="0"/>
              </a:rPr>
              <a:t>CHÀO MỪNG CÁC EM ĐẾN VỚI BÀI HỌC NGÀY HÔM NAY!</a:t>
            </a:r>
            <a:endParaRPr lang="en-US" sz="7200" b="1" u="none"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6945" flipH="1">
            <a:off x="1581101" y="3006202"/>
            <a:ext cx="1187833" cy="109577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3782">
            <a:off x="16550071" y="2921165"/>
            <a:ext cx="1632547" cy="354901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35350" y="1375374"/>
            <a:ext cx="1239501" cy="116823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06161" y="5382962"/>
            <a:ext cx="1107725" cy="1060647"/>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75371" r="75486"/>
          <a:stretch>
            <a:fillRect/>
          </a:stretch>
        </p:blipFill>
        <p:spPr>
          <a:xfrm>
            <a:off x="4754226" y="1095904"/>
            <a:ext cx="388483" cy="3924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1014695" y="8660128"/>
            <a:ext cx="420097" cy="467251"/>
          </a:xfrm>
          <a:prstGeom prst="rect">
            <a:avLst/>
          </a:prstGeom>
        </p:spPr>
      </p:pic>
      <p:grpSp>
        <p:nvGrpSpPr>
          <p:cNvPr id="14" name="Group 14"/>
          <p:cNvGrpSpPr/>
          <p:nvPr/>
        </p:nvGrpSpPr>
        <p:grpSpPr>
          <a:xfrm>
            <a:off x="4416431" y="7836456"/>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6" name="Group 16"/>
          <p:cNvGrpSpPr/>
          <p:nvPr/>
        </p:nvGrpSpPr>
        <p:grpSpPr>
          <a:xfrm>
            <a:off x="8669234" y="87630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13478743" y="1058495"/>
            <a:ext cx="420097" cy="46725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73374" y="409784"/>
            <a:ext cx="1951395" cy="1966141"/>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97380" y="841405"/>
            <a:ext cx="863749" cy="814084"/>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50834" flipH="1">
            <a:off x="45371" y="624432"/>
            <a:ext cx="732169" cy="1501885"/>
          </a:xfrm>
          <a:prstGeom prst="rect">
            <a:avLst/>
          </a:prstGeom>
        </p:spPr>
      </p:pic>
      <p:pic>
        <p:nvPicPr>
          <p:cNvPr id="22"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86036" y="6767794"/>
            <a:ext cx="9318796" cy="3447954"/>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63861">
            <a:off x="17483694" y="221535"/>
            <a:ext cx="821953" cy="765444"/>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0034" y="419100"/>
            <a:ext cx="1260152" cy="111680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5752" y="8741341"/>
            <a:ext cx="1096995" cy="1033918"/>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 name="Picture 4">
            <a:extLst>
              <a:ext uri="{FF2B5EF4-FFF2-40B4-BE49-F238E27FC236}">
                <a16:creationId xmlns:a16="http://schemas.microsoft.com/office/drawing/2014/main" id="{54908718-5570-2954-515C-A0FE7311D1AF}"/>
              </a:ext>
            </a:extLst>
          </p:cNvPr>
          <p:cNvPicPr>
            <a:picLocks noChangeAspect="1"/>
          </p:cNvPicPr>
          <p:nvPr/>
        </p:nvPicPr>
        <p:blipFill>
          <a:blip r:embed="rId8"/>
          <a:srcRect/>
          <a:stretch>
            <a:fillRect/>
          </a:stretch>
        </p:blipFill>
        <p:spPr>
          <a:xfrm>
            <a:off x="16011136" y="7986763"/>
            <a:ext cx="2011018" cy="220084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3D3C7B1-C119-1C7A-D59A-EC88265B24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548" y="511741"/>
            <a:ext cx="3879796" cy="5327181"/>
          </a:xfrm>
          <a:prstGeom prst="rect">
            <a:avLst/>
          </a:prstGeom>
        </p:spPr>
      </p:pic>
      <p:pic>
        <p:nvPicPr>
          <p:cNvPr id="29" name="Picture 28" descr="Text&#10;&#10;Description automatically generated with medium confidence">
            <a:extLst>
              <a:ext uri="{FF2B5EF4-FFF2-40B4-BE49-F238E27FC236}">
                <a16:creationId xmlns:a16="http://schemas.microsoft.com/office/drawing/2014/main" id="{C5D73959-BF2D-F539-614F-A5E1D31848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8461" y="807132"/>
            <a:ext cx="5708580" cy="5031790"/>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7141F5F5-8879-9176-1DAA-3F800E2B45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90122" y="436679"/>
            <a:ext cx="6016185" cy="5327181"/>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A7F1DACA-ADD4-70B6-5AF0-61514D430D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47452" y="6037036"/>
            <a:ext cx="8396570" cy="3905108"/>
          </a:xfrm>
          <a:prstGeom prst="rect">
            <a:avLst/>
          </a:prstGeom>
        </p:spPr>
      </p:pic>
    </p:spTree>
    <p:extLst>
      <p:ext uri="{BB962C8B-B14F-4D97-AF65-F5344CB8AC3E}">
        <p14:creationId xmlns:p14="http://schemas.microsoft.com/office/powerpoint/2010/main" val="2410166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034" y="419100"/>
            <a:ext cx="1260152" cy="1116809"/>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457200" y="5374592"/>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32" name="Picture 7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77223" y="8818275"/>
            <a:ext cx="1277265" cy="1203822"/>
          </a:xfrm>
          <a:prstGeom prst="rect">
            <a:avLst/>
          </a:prstGeom>
        </p:spPr>
      </p:pic>
      <p:pic>
        <p:nvPicPr>
          <p:cNvPr id="3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002977">
            <a:off x="356542" y="8207783"/>
            <a:ext cx="1420824" cy="2101034"/>
          </a:xfrm>
          <a:prstGeom prst="rect">
            <a:avLst/>
          </a:prstGeom>
        </p:spPr>
      </p:pic>
      <p:sp>
        <p:nvSpPr>
          <p:cNvPr id="2" name="TextBox 1">
            <a:extLst>
              <a:ext uri="{FF2B5EF4-FFF2-40B4-BE49-F238E27FC236}">
                <a16:creationId xmlns:a16="http://schemas.microsoft.com/office/drawing/2014/main" id="{AA86792C-7F87-F338-2100-700C7256A9E1}"/>
              </a:ext>
            </a:extLst>
          </p:cNvPr>
          <p:cNvSpPr txBox="1"/>
          <p:nvPr/>
        </p:nvSpPr>
        <p:spPr>
          <a:xfrm>
            <a:off x="7459083" y="1089832"/>
            <a:ext cx="3369833" cy="830997"/>
          </a:xfrm>
          <a:prstGeom prst="rect">
            <a:avLst/>
          </a:prstGeom>
          <a:noFill/>
        </p:spPr>
        <p:txBody>
          <a:bodyPr wrap="none" rtlCol="0">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Sơn dầu</a:t>
            </a:r>
            <a:endParaRPr lang="en-US" sz="48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E518CF-1257-146A-00CC-8349432B98AB}"/>
              </a:ext>
            </a:extLst>
          </p:cNvPr>
          <p:cNvSpPr txBox="1"/>
          <p:nvPr/>
        </p:nvSpPr>
        <p:spPr>
          <a:xfrm>
            <a:off x="741942" y="3051243"/>
            <a:ext cx="10086974" cy="5103898"/>
          </a:xfrm>
          <a:prstGeom prst="rect">
            <a:avLst/>
          </a:prstGeom>
          <a:noFill/>
        </p:spPr>
        <p:txBody>
          <a:bodyPr wrap="square">
            <a:spAutoFit/>
          </a:bodyPr>
          <a:lstStyle/>
          <a:p>
            <a:pPr marL="571500" indent="-571500" algn="just">
              <a:lnSpc>
                <a:spcPct val="150000"/>
              </a:lnSpc>
              <a:spcAft>
                <a:spcPts val="1000"/>
              </a:spcAft>
              <a:buFontTx/>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cảnh ra đời: họa sĩ Jan van Eyck (1390 – 1441) là người đầu tiên phát minh, sử dụng và phát triển kĩ thuật vẽ sơn dầu.</a:t>
            </a:r>
            <a:endParaRPr lang="en-US" sz="36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1000"/>
              </a:spcAft>
              <a:buFontTx/>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 điểm: loại màu được làm từ bột màu nghiền với dầu lanh (dầu cây gai, dầu từ hạt óc chó và một số chất khác).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BA23711-D5A6-588A-05DC-D601DAE5930D}"/>
              </a:ext>
            </a:extLst>
          </p:cNvPr>
          <p:cNvGrpSpPr/>
          <p:nvPr/>
        </p:nvGrpSpPr>
        <p:grpSpPr>
          <a:xfrm>
            <a:off x="11609686" y="655108"/>
            <a:ext cx="5438633" cy="8976783"/>
            <a:chOff x="11374046" y="1238779"/>
            <a:chExt cx="5438633" cy="8976783"/>
          </a:xfrm>
        </p:grpSpPr>
        <p:pic>
          <p:nvPicPr>
            <p:cNvPr id="11" name="Picture 10" descr="A person wearing a red hat&#10;&#10;Description automatically generated with low confidence">
              <a:extLst>
                <a:ext uri="{FF2B5EF4-FFF2-40B4-BE49-F238E27FC236}">
                  <a16:creationId xmlns:a16="http://schemas.microsoft.com/office/drawing/2014/main" id="{9BE83AC7-AE0F-38AF-0FD0-86AA256423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74046" y="1238779"/>
              <a:ext cx="5438633" cy="7464524"/>
            </a:xfrm>
            <a:prstGeom prst="rect">
              <a:avLst/>
            </a:prstGeom>
          </p:spPr>
        </p:pic>
        <p:sp>
          <p:nvSpPr>
            <p:cNvPr id="13" name="TextBox 12">
              <a:extLst>
                <a:ext uri="{FF2B5EF4-FFF2-40B4-BE49-F238E27FC236}">
                  <a16:creationId xmlns:a16="http://schemas.microsoft.com/office/drawing/2014/main" id="{A131DFC2-A580-BFEF-ACFA-99EE3412A0C0}"/>
                </a:ext>
              </a:extLst>
            </p:cNvPr>
            <p:cNvSpPr txBox="1"/>
            <p:nvPr/>
          </p:nvSpPr>
          <p:spPr>
            <a:xfrm>
              <a:off x="11700064" y="8550683"/>
              <a:ext cx="4877159"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ọa sĩ Jan van Eyck (1390 – 1441)</a:t>
              </a:r>
              <a:endParaRPr lang="en-US" sz="3600"/>
            </a:p>
          </p:txBody>
        </p:sp>
      </p:grpSp>
    </p:spTree>
    <p:extLst>
      <p:ext uri="{BB962C8B-B14F-4D97-AF65-F5344CB8AC3E}">
        <p14:creationId xmlns:p14="http://schemas.microsoft.com/office/powerpoint/2010/main" val="1266499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3491" t="5362" b="65314"/>
          <a:stretch>
            <a:fillRect/>
          </a:stretch>
        </p:blipFill>
        <p:spPr>
          <a:xfrm rot="-1833109">
            <a:off x="2808386" y="8550405"/>
            <a:ext cx="420097" cy="46725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371" r="75486"/>
          <a:stretch>
            <a:fillRect/>
          </a:stretch>
        </p:blipFill>
        <p:spPr>
          <a:xfrm>
            <a:off x="16983074" y="8973775"/>
            <a:ext cx="388483" cy="392433"/>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3491" t="5362" b="65314"/>
          <a:stretch>
            <a:fillRect/>
          </a:stretch>
        </p:blipFill>
        <p:spPr>
          <a:xfrm rot="-1833109">
            <a:off x="11795825" y="858376"/>
            <a:ext cx="420097" cy="467251"/>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1110" flipH="1">
            <a:off x="510643" y="8544105"/>
            <a:ext cx="1187833" cy="1095776"/>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42" y="119048"/>
            <a:ext cx="1545397" cy="1369608"/>
          </a:xfrm>
          <a:prstGeom prst="rect">
            <a:avLst/>
          </a:prstGeom>
        </p:spPr>
      </p:pic>
      <p:sp>
        <p:nvSpPr>
          <p:cNvPr id="4" name="TextBox 3">
            <a:extLst>
              <a:ext uri="{FF2B5EF4-FFF2-40B4-BE49-F238E27FC236}">
                <a16:creationId xmlns:a16="http://schemas.microsoft.com/office/drawing/2014/main" id="{30916C99-15BA-2B53-FF52-7D6035F35AC5}"/>
              </a:ext>
            </a:extLst>
          </p:cNvPr>
          <p:cNvSpPr txBox="1"/>
          <p:nvPr/>
        </p:nvSpPr>
        <p:spPr>
          <a:xfrm>
            <a:off x="6015579" y="1089832"/>
            <a:ext cx="6256841" cy="830997"/>
          </a:xfrm>
          <a:prstGeom prst="rect">
            <a:avLst/>
          </a:prstGeom>
          <a:noFill/>
        </p:spPr>
        <p:txBody>
          <a:bodyPr wrap="none" rtlCol="0">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Giải phẫu tạo hình</a:t>
            </a:r>
            <a:endParaRPr lang="en-US" sz="48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BDDE75-44F9-BE3E-382A-2885CE9CFD76}"/>
              </a:ext>
            </a:extLst>
          </p:cNvPr>
          <p:cNvSpPr txBox="1"/>
          <p:nvPr/>
        </p:nvSpPr>
        <p:spPr>
          <a:xfrm>
            <a:off x="828840" y="3140678"/>
            <a:ext cx="7107338" cy="4144661"/>
          </a:xfrm>
          <a:prstGeom prst="rect">
            <a:avLst/>
          </a:prstGeom>
          <a:noFill/>
        </p:spPr>
        <p:txBody>
          <a:bodyPr wrap="square">
            <a:spAutoFit/>
          </a:bodyPr>
          <a:lstStyle/>
          <a:p>
            <a:pPr marL="571500" indent="-571500" algn="just">
              <a:lnSpc>
                <a:spcPct val="150000"/>
              </a:lnSpc>
              <a:spcAft>
                <a:spcPts val="1000"/>
              </a:spcAft>
              <a:buFontTx/>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phẫu tạo hình giúp họa sĩ, nhà điêu khắc hiểu rõ và nắm được tỉ lệ, đặc điểm, cấu trúc, hình khối toàn bộ và các bộ phận của cơ thể con người.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EF485393-3794-760C-981A-F3C013F4DCFA}"/>
              </a:ext>
            </a:extLst>
          </p:cNvPr>
          <p:cNvGrpSpPr/>
          <p:nvPr/>
        </p:nvGrpSpPr>
        <p:grpSpPr>
          <a:xfrm>
            <a:off x="8671912" y="2165024"/>
            <a:ext cx="8663248" cy="7670087"/>
            <a:chOff x="8482850" y="2136127"/>
            <a:chExt cx="8663248" cy="7670087"/>
          </a:xfrm>
        </p:grpSpPr>
        <p:pic>
          <p:nvPicPr>
            <p:cNvPr id="28" name="Picture 27">
              <a:extLst>
                <a:ext uri="{FF2B5EF4-FFF2-40B4-BE49-F238E27FC236}">
                  <a16:creationId xmlns:a16="http://schemas.microsoft.com/office/drawing/2014/main" id="{42E59480-5FF2-A27E-3EB7-790E780DDF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658815" y="2136127"/>
              <a:ext cx="4161158" cy="5915781"/>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ED7A3963-ECF9-0396-2C27-F8906FD385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14474" y="2136127"/>
              <a:ext cx="4161158" cy="5919247"/>
            </a:xfrm>
            <a:prstGeom prst="rect">
              <a:avLst/>
            </a:prstGeom>
          </p:spPr>
        </p:pic>
        <p:sp>
          <p:nvSpPr>
            <p:cNvPr id="37" name="TextBox 36">
              <a:extLst>
                <a:ext uri="{FF2B5EF4-FFF2-40B4-BE49-F238E27FC236}">
                  <a16:creationId xmlns:a16="http://schemas.microsoft.com/office/drawing/2014/main" id="{0C7FA6D4-3C9F-2637-2EF6-458B6C952919}"/>
                </a:ext>
              </a:extLst>
            </p:cNvPr>
            <p:cNvSpPr txBox="1"/>
            <p:nvPr/>
          </p:nvSpPr>
          <p:spPr>
            <a:xfrm>
              <a:off x="8482850" y="8141335"/>
              <a:ext cx="8663248"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Những bức họa giải phẫu tạo hình của danh họa Leonardo da Vinci</a:t>
              </a:r>
              <a:endParaRPr lang="en-US" sz="3600"/>
            </a:p>
          </p:txBody>
        </p:sp>
      </p:grpSp>
    </p:spTree>
    <p:extLst>
      <p:ext uri="{BB962C8B-B14F-4D97-AF65-F5344CB8AC3E}">
        <p14:creationId xmlns:p14="http://schemas.microsoft.com/office/powerpoint/2010/main" val="95020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47524">
            <a:off x="17921915" y="1278254"/>
            <a:ext cx="732169" cy="150188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0030" y="-455593"/>
            <a:ext cx="2267064" cy="205169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4947">
            <a:off x="-1115511" y="-402604"/>
            <a:ext cx="3891432" cy="194571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0052" y="983935"/>
            <a:ext cx="756424" cy="782845"/>
          </a:xfrm>
          <a:prstGeom prst="rect">
            <a:avLst/>
          </a:prstGeom>
        </p:spPr>
      </p:pic>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0067710" y="7274134"/>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13144">
            <a:off x="-151804" y="7128206"/>
            <a:ext cx="732169" cy="1501885"/>
          </a:xfrm>
          <a:prstGeom prst="rect">
            <a:avLst/>
          </a:prstGeom>
        </p:spPr>
      </p:pic>
      <p:sp>
        <p:nvSpPr>
          <p:cNvPr id="5" name="TextBox 4">
            <a:extLst>
              <a:ext uri="{FF2B5EF4-FFF2-40B4-BE49-F238E27FC236}">
                <a16:creationId xmlns:a16="http://schemas.microsoft.com/office/drawing/2014/main" id="{6C28C7A2-490E-E159-2772-935647AF33D2}"/>
              </a:ext>
            </a:extLst>
          </p:cNvPr>
          <p:cNvSpPr txBox="1"/>
          <p:nvPr/>
        </p:nvSpPr>
        <p:spPr>
          <a:xfrm>
            <a:off x="3175852" y="1864281"/>
            <a:ext cx="3480441" cy="830997"/>
          </a:xfrm>
          <a:prstGeom prst="rect">
            <a:avLst/>
          </a:prstGeom>
          <a:noFill/>
        </p:spPr>
        <p:txBody>
          <a:bodyPr wrap="none" rtlCol="0">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Bích họa</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BBBB88-9923-D63B-CA99-9935C62EEEC5}"/>
              </a:ext>
            </a:extLst>
          </p:cNvPr>
          <p:cNvSpPr txBox="1"/>
          <p:nvPr/>
        </p:nvSpPr>
        <p:spPr>
          <a:xfrm>
            <a:off x="1362404" y="3001096"/>
            <a:ext cx="7107338" cy="5103898"/>
          </a:xfrm>
          <a:prstGeom prst="rect">
            <a:avLst/>
          </a:prstGeom>
          <a:noFill/>
        </p:spPr>
        <p:txBody>
          <a:bodyPr wrap="square">
            <a:spAutoFit/>
          </a:bodyPr>
          <a:lstStyle/>
          <a:p>
            <a:pPr marL="571500" indent="-571500" algn="just">
              <a:lnSpc>
                <a:spcPct val="150000"/>
              </a:lnSpc>
              <a:spcAft>
                <a:spcPts val="1000"/>
              </a:spcAft>
              <a:buFontTx/>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Khái niệm: là một hình thức vẽ tranh trên tường trong trang trí nội, ngoại thất.</a:t>
            </a:r>
          </a:p>
          <a:p>
            <a:pPr marL="571500" indent="-571500" algn="just">
              <a:lnSpc>
                <a:spcPct val="150000"/>
              </a:lnSpc>
              <a:spcAft>
                <a:spcPts val="1000"/>
              </a:spcAft>
              <a:buFontTx/>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thực hiện, người ta sử dụng màu nghiền với nước vẽ trên bề mặt vữa còn ướt.</a:t>
            </a:r>
          </a:p>
        </p:txBody>
      </p:sp>
      <p:grpSp>
        <p:nvGrpSpPr>
          <p:cNvPr id="27" name="Group 26">
            <a:extLst>
              <a:ext uri="{FF2B5EF4-FFF2-40B4-BE49-F238E27FC236}">
                <a16:creationId xmlns:a16="http://schemas.microsoft.com/office/drawing/2014/main" id="{C2D527C9-70DA-F4A9-7BF3-BB73A8936CB1}"/>
              </a:ext>
            </a:extLst>
          </p:cNvPr>
          <p:cNvGrpSpPr/>
          <p:nvPr/>
        </p:nvGrpSpPr>
        <p:grpSpPr>
          <a:xfrm>
            <a:off x="8694232" y="570253"/>
            <a:ext cx="8663248" cy="9325222"/>
            <a:chOff x="8761832" y="621220"/>
            <a:chExt cx="8663248" cy="9325222"/>
          </a:xfrm>
        </p:grpSpPr>
        <p:pic>
          <p:nvPicPr>
            <p:cNvPr id="9" name="Picture 8" descr="A painting on a wall&#10;&#10;Description automatically generated with low confidence">
              <a:extLst>
                <a:ext uri="{FF2B5EF4-FFF2-40B4-BE49-F238E27FC236}">
                  <a16:creationId xmlns:a16="http://schemas.microsoft.com/office/drawing/2014/main" id="{9C8EBB44-9195-7507-8F59-3C51D87C78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1879" y="621220"/>
              <a:ext cx="6763154" cy="7650818"/>
            </a:xfrm>
            <a:prstGeom prst="rect">
              <a:avLst/>
            </a:prstGeom>
          </p:spPr>
        </p:pic>
        <p:sp>
          <p:nvSpPr>
            <p:cNvPr id="26" name="TextBox 25">
              <a:extLst>
                <a:ext uri="{FF2B5EF4-FFF2-40B4-BE49-F238E27FC236}">
                  <a16:creationId xmlns:a16="http://schemas.microsoft.com/office/drawing/2014/main" id="{2ACC7357-D1CF-42FB-5FB0-165525D2295C}"/>
                </a:ext>
              </a:extLst>
            </p:cNvPr>
            <p:cNvSpPr txBox="1"/>
            <p:nvPr/>
          </p:nvSpPr>
          <p:spPr>
            <a:xfrm>
              <a:off x="8761832" y="8281563"/>
              <a:ext cx="8663248"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Bức bích họa của Michelango tại nhà nguyện Sistina, Roma</a:t>
              </a:r>
              <a:endParaRPr lang="en-US" sz="3600"/>
            </a:p>
          </p:txBody>
        </p:sp>
      </p:grpSp>
    </p:spTree>
    <p:extLst>
      <p:ext uri="{BB962C8B-B14F-4D97-AF65-F5344CB8AC3E}">
        <p14:creationId xmlns:p14="http://schemas.microsoft.com/office/powerpoint/2010/main" val="84191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47524">
            <a:off x="17921915" y="1278254"/>
            <a:ext cx="732169" cy="150188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0030" y="-455593"/>
            <a:ext cx="2267064" cy="205169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4947">
            <a:off x="-1115511" y="-402604"/>
            <a:ext cx="3891432" cy="194571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20052" y="983935"/>
            <a:ext cx="756424" cy="782845"/>
          </a:xfrm>
          <a:prstGeom prst="rect">
            <a:avLst/>
          </a:prstGeom>
        </p:spPr>
      </p:pic>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0067710" y="7274134"/>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13144">
            <a:off x="-151804" y="7128206"/>
            <a:ext cx="732169" cy="1501885"/>
          </a:xfrm>
          <a:prstGeom prst="rect">
            <a:avLst/>
          </a:prstGeom>
        </p:spPr>
      </p:pic>
      <p:sp>
        <p:nvSpPr>
          <p:cNvPr id="5" name="TextBox 4">
            <a:extLst>
              <a:ext uri="{FF2B5EF4-FFF2-40B4-BE49-F238E27FC236}">
                <a16:creationId xmlns:a16="http://schemas.microsoft.com/office/drawing/2014/main" id="{6C28C7A2-490E-E159-2772-935647AF33D2}"/>
              </a:ext>
            </a:extLst>
          </p:cNvPr>
          <p:cNvSpPr txBox="1"/>
          <p:nvPr/>
        </p:nvSpPr>
        <p:spPr>
          <a:xfrm>
            <a:off x="2747901" y="1835706"/>
            <a:ext cx="4509568" cy="830997"/>
          </a:xfrm>
          <a:prstGeom prst="rect">
            <a:avLst/>
          </a:prstGeom>
          <a:noFill/>
        </p:spPr>
        <p:txBody>
          <a:bodyPr wrap="none" rtlCol="0">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Luật xa gần:</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BBBB88-9923-D63B-CA99-9935C62EEEC5}"/>
              </a:ext>
            </a:extLst>
          </p:cNvPr>
          <p:cNvSpPr txBox="1"/>
          <p:nvPr/>
        </p:nvSpPr>
        <p:spPr>
          <a:xfrm>
            <a:off x="1393511" y="3029721"/>
            <a:ext cx="7107338" cy="5103898"/>
          </a:xfrm>
          <a:prstGeom prst="rect">
            <a:avLst/>
          </a:prstGeom>
          <a:noFill/>
        </p:spPr>
        <p:txBody>
          <a:bodyPr wrap="square">
            <a:spAutoFit/>
          </a:bodyPr>
          <a:lstStyle/>
          <a:p>
            <a:pPr marL="571500" indent="-571500" algn="just">
              <a:lnSpc>
                <a:spcPct val="150000"/>
              </a:lnSpc>
              <a:spcAft>
                <a:spcPts val="1000"/>
              </a:spcAft>
              <a:buFontTx/>
              <a:buChar char="-"/>
            </a:pPr>
            <a:r>
              <a:rPr lang="vi-VN" sz="3600">
                <a:solidFill>
                  <a:srgbClr val="000000"/>
                </a:solidFill>
                <a:ea typeface="Times New Roman" panose="02020603050405020304" pitchFamily="18" charset="0"/>
                <a:cs typeface="Arial" panose="020B0604020202020204" pitchFamily="34" charset="0"/>
              </a:rPr>
              <a:t>Là một phát hiện quan trọng trong nghệ thuật hội họa.</a:t>
            </a:r>
          </a:p>
          <a:p>
            <a:pPr marL="571500" indent="-571500" algn="just">
              <a:lnSpc>
                <a:spcPct val="150000"/>
              </a:lnSpc>
              <a:spcAft>
                <a:spcPts val="1000"/>
              </a:spcAft>
              <a:buFontTx/>
              <a:buChar char="-"/>
            </a:pPr>
            <a:r>
              <a:rPr lang="vi-VN" sz="3600">
                <a:solidFill>
                  <a:srgbClr val="000000"/>
                </a:solidFill>
                <a:ea typeface="Times New Roman" panose="02020603050405020304" pitchFamily="18" charset="0"/>
                <a:cs typeface="Arial" panose="020B0604020202020204" pitchFamily="34" charset="0"/>
              </a:rPr>
              <a:t>Là phương pháp đơn giản nhất làm cho các đối tượng có cảm giác ba chiều trên mặt phẳng hai chiều.</a:t>
            </a:r>
          </a:p>
        </p:txBody>
      </p:sp>
      <p:grpSp>
        <p:nvGrpSpPr>
          <p:cNvPr id="27" name="Group 26">
            <a:extLst>
              <a:ext uri="{FF2B5EF4-FFF2-40B4-BE49-F238E27FC236}">
                <a16:creationId xmlns:a16="http://schemas.microsoft.com/office/drawing/2014/main" id="{C2D527C9-70DA-F4A9-7BF3-BB73A8936CB1}"/>
              </a:ext>
            </a:extLst>
          </p:cNvPr>
          <p:cNvGrpSpPr/>
          <p:nvPr/>
        </p:nvGrpSpPr>
        <p:grpSpPr>
          <a:xfrm>
            <a:off x="8694232" y="570253"/>
            <a:ext cx="8663248" cy="9325222"/>
            <a:chOff x="8761832" y="621220"/>
            <a:chExt cx="8663248" cy="9325222"/>
          </a:xfrm>
        </p:grpSpPr>
        <p:pic>
          <p:nvPicPr>
            <p:cNvPr id="9" name="Picture 8" descr="A painting on a wall&#10;&#10;Description automatically generated with low confidence">
              <a:extLst>
                <a:ext uri="{FF2B5EF4-FFF2-40B4-BE49-F238E27FC236}">
                  <a16:creationId xmlns:a16="http://schemas.microsoft.com/office/drawing/2014/main" id="{9C8EBB44-9195-7507-8F59-3C51D87C78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1879" y="621220"/>
              <a:ext cx="6763154" cy="7650818"/>
            </a:xfrm>
            <a:prstGeom prst="rect">
              <a:avLst/>
            </a:prstGeom>
          </p:spPr>
        </p:pic>
        <p:sp>
          <p:nvSpPr>
            <p:cNvPr id="26" name="TextBox 25">
              <a:extLst>
                <a:ext uri="{FF2B5EF4-FFF2-40B4-BE49-F238E27FC236}">
                  <a16:creationId xmlns:a16="http://schemas.microsoft.com/office/drawing/2014/main" id="{2ACC7357-D1CF-42FB-5FB0-165525D2295C}"/>
                </a:ext>
              </a:extLst>
            </p:cNvPr>
            <p:cNvSpPr txBox="1"/>
            <p:nvPr/>
          </p:nvSpPr>
          <p:spPr>
            <a:xfrm>
              <a:off x="8761832" y="8281563"/>
              <a:ext cx="8663248"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Bức bích họa của Michelango tại nhà nguyện Sistina, Roma</a:t>
              </a:r>
              <a:endParaRPr lang="en-US" sz="3600"/>
            </a:p>
          </p:txBody>
        </p:sp>
      </p:grpSp>
    </p:spTree>
    <p:extLst>
      <p:ext uri="{BB962C8B-B14F-4D97-AF65-F5344CB8AC3E}">
        <p14:creationId xmlns:p14="http://schemas.microsoft.com/office/powerpoint/2010/main" val="60452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50341-5DF2-387D-963E-9D34E5B092AD}"/>
              </a:ext>
            </a:extLst>
          </p:cNvPr>
          <p:cNvSpPr/>
          <p:nvPr/>
        </p:nvSpPr>
        <p:spPr>
          <a:xfrm>
            <a:off x="1857661" y="1200150"/>
            <a:ext cx="14572678" cy="78867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2DE39C4-4D26-8365-5694-7DB7A5D2A99E}"/>
              </a:ext>
            </a:extLst>
          </p:cNvPr>
          <p:cNvSpPr txBox="1"/>
          <p:nvPr/>
        </p:nvSpPr>
        <p:spPr>
          <a:xfrm>
            <a:off x="2133600" y="2560395"/>
            <a:ext cx="14020800" cy="6076985"/>
          </a:xfrm>
          <a:prstGeom prst="rect">
            <a:avLst/>
          </a:prstGeom>
          <a:noFill/>
        </p:spPr>
        <p:txBody>
          <a:bodyPr wrap="square">
            <a:spAutoFit/>
          </a:bodyPr>
          <a:lstStyle/>
          <a:p>
            <a:pPr lvl="0" algn="just">
              <a:lnSpc>
                <a:spcPct val="150000"/>
              </a:lnSpc>
              <a:spcBef>
                <a:spcPts val="100"/>
              </a:spcBef>
              <a:spcAft>
                <a:spcPts val="100"/>
              </a:spcAft>
            </a:pPr>
            <a:r>
              <a:rPr lang="vi-VN" sz="4400">
                <a:solidFill>
                  <a:srgbClr val="000000"/>
                </a:solidFill>
                <a:ea typeface="Times New Roman" panose="02020603050405020304" pitchFamily="18" charset="0"/>
              </a:rPr>
              <a:t>Mĩ thuật trung đại thế giới ghi nhận sự phát triển và hoàn thiện các kĩ thuật và lí thuyết trong nghệ thuật hội họa, điêu khắc như: luật xa gần, giải phẫu, chất liệu và kĩ thuật vẽ sơn dầu, nghệ thuật in sách,… mở ra một cách tiếp cận mới về nghệ thuật, về vẻ đẹp của thế giới, về tình yêu và lí tưởng sống.</a:t>
            </a:r>
            <a:endParaRPr kumimoji="0" lang="en-US" sz="4400" b="0" i="0" u="none" strike="noStrike" kern="1200" cap="none" spc="0" normalizeH="0" baseline="0" noProof="0">
              <a:ln>
                <a:noFill/>
              </a:ln>
              <a:solidFill>
                <a:prstClr val="black"/>
              </a:solidFill>
              <a:effectLst/>
              <a:uLnTx/>
              <a:uFillTx/>
              <a:latin typeface="Calibri"/>
              <a:ea typeface="Calibri" panose="020F0502020204030204" pitchFamily="34" charset="0"/>
              <a:cs typeface="+mn-cs"/>
            </a:endParaRPr>
          </a:p>
        </p:txBody>
      </p:sp>
      <p:sp>
        <p:nvSpPr>
          <p:cNvPr id="4" name="TextBox 3">
            <a:extLst>
              <a:ext uri="{FF2B5EF4-FFF2-40B4-BE49-F238E27FC236}">
                <a16:creationId xmlns:a16="http://schemas.microsoft.com/office/drawing/2014/main" id="{93E6DBAA-5D4F-E2CD-6F31-2795BC8BA5A8}"/>
              </a:ext>
            </a:extLst>
          </p:cNvPr>
          <p:cNvSpPr txBox="1"/>
          <p:nvPr/>
        </p:nvSpPr>
        <p:spPr>
          <a:xfrm>
            <a:off x="7239000" y="1476068"/>
            <a:ext cx="3810000" cy="1063433"/>
          </a:xfrm>
          <a:prstGeom prst="rect">
            <a:avLst/>
          </a:prstGeom>
          <a:noFill/>
        </p:spPr>
        <p:txBody>
          <a:bodyPr wrap="square">
            <a:spAutoFit/>
          </a:bodyPr>
          <a:lstStyle/>
          <a:p>
            <a:pPr marL="685800" marR="0" lvl="0" indent="-685800" algn="ctr" defTabSz="914400" rtl="0" eaLnBrk="1" fontAlgn="auto" latinLnBrk="0" hangingPunct="1">
              <a:lnSpc>
                <a:spcPct val="15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a:t>
            </a:r>
            <a:r>
              <a:rPr kumimoji="0" lang="en-US" sz="48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luận</a:t>
            </a:r>
            <a:endPar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22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801" y="7666567"/>
            <a:ext cx="1403425" cy="236366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7524">
            <a:off x="17921915" y="1278254"/>
            <a:ext cx="732169" cy="150188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50030" y="-455593"/>
            <a:ext cx="2267064" cy="205169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4947">
            <a:off x="-1115511" y="-402604"/>
            <a:ext cx="3891432" cy="1945716"/>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96000" y="8658695"/>
            <a:ext cx="1277265" cy="120382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20052" y="983935"/>
            <a:ext cx="756424" cy="782845"/>
          </a:xfrm>
          <a:prstGeom prst="rect">
            <a:avLst/>
          </a:prstGeom>
        </p:spPr>
      </p:pic>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5371" r="75486"/>
          <a:stretch>
            <a:fillRect/>
          </a:stretch>
        </p:blipFill>
        <p:spPr>
          <a:xfrm>
            <a:off x="10067710" y="7274134"/>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3144">
            <a:off x="-151804" y="7128206"/>
            <a:ext cx="732169" cy="1501885"/>
          </a:xfrm>
          <a:prstGeom prst="rect">
            <a:avLst/>
          </a:prstGeom>
        </p:spPr>
      </p:pic>
      <p:sp>
        <p:nvSpPr>
          <p:cNvPr id="4" name="TextBox 42">
            <a:extLst>
              <a:ext uri="{FF2B5EF4-FFF2-40B4-BE49-F238E27FC236}">
                <a16:creationId xmlns:a16="http://schemas.microsoft.com/office/drawing/2014/main" id="{2E04E93C-49F8-9D04-76CD-C4D8754722DF}"/>
              </a:ext>
            </a:extLst>
          </p:cNvPr>
          <p:cNvSpPr txBox="1"/>
          <p:nvPr/>
        </p:nvSpPr>
        <p:spPr>
          <a:xfrm>
            <a:off x="4789145" y="603415"/>
            <a:ext cx="8709709" cy="830997"/>
          </a:xfrm>
          <a:prstGeom prst="rect">
            <a:avLst/>
          </a:prstGeom>
        </p:spPr>
        <p:txBody>
          <a:bodyPr wrap="square" lIns="0" tIns="0" rIns="0" bIns="0" rtlCol="0" anchor="t">
            <a:spAutoFit/>
          </a:bodyPr>
          <a:lstStyle/>
          <a:p>
            <a:pPr algn="ctr"/>
            <a:r>
              <a:rPr lang="vi-VN" sz="5400" b="1" dirty="0">
                <a:solidFill>
                  <a:srgbClr val="C00000"/>
                </a:solidFill>
              </a:rPr>
              <a:t>2. Luyện tập và sáng tạo</a:t>
            </a:r>
            <a:endParaRPr lang="en-US" sz="5400" b="1" dirty="0">
              <a:solidFill>
                <a:srgbClr val="C00000"/>
              </a:solidFill>
            </a:endParaRPr>
          </a:p>
        </p:txBody>
      </p:sp>
      <p:sp>
        <p:nvSpPr>
          <p:cNvPr id="6" name="Rectangle 5">
            <a:extLst>
              <a:ext uri="{FF2B5EF4-FFF2-40B4-BE49-F238E27FC236}">
                <a16:creationId xmlns:a16="http://schemas.microsoft.com/office/drawing/2014/main" id="{D7B34EDA-7589-E698-2CD9-D111BEACE81B}"/>
              </a:ext>
            </a:extLst>
          </p:cNvPr>
          <p:cNvSpPr/>
          <p:nvPr/>
        </p:nvSpPr>
        <p:spPr>
          <a:xfrm>
            <a:off x="950383" y="2867422"/>
            <a:ext cx="6806920" cy="4594912"/>
          </a:xfrm>
          <a:prstGeom prst="rect">
            <a:avLst/>
          </a:prstGeom>
        </p:spPr>
        <p:txBody>
          <a:bodyPr wrap="square">
            <a:spAutoFit/>
          </a:bodyPr>
          <a:lstStyle/>
          <a:p>
            <a:pPr algn="just">
              <a:lnSpc>
                <a:spcPct val="150000"/>
              </a:lnSpc>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Q</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uan sát hình ảnh, đọc thông tin – SGK tr.24 và trả lời câu hỏi</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i="1">
                <a:ea typeface="Calibri" panose="020F0502020204030204" pitchFamily="34" charset="0"/>
                <a:cs typeface="Arial" panose="020B0604020202020204" pitchFamily="34" charset="0"/>
              </a:rPr>
              <a:t>Em hãy nêu các bước thể hiện sản phẩm mĩ thuật áp dụng luật xa gần?</a:t>
            </a:r>
            <a:endParaRPr lang="en-US" sz="4000" i="1" dirty="0">
              <a:latin typeface="Arial" panose="020B0604020202020204" pitchFamily="34" charset="0"/>
              <a:cs typeface="Arial" panose="020B0604020202020204" pitchFamily="34" charset="0"/>
            </a:endParaRPr>
          </a:p>
        </p:txBody>
      </p:sp>
      <p:pic>
        <p:nvPicPr>
          <p:cNvPr id="26" name="Picture 25" descr="A picture containing text&#10;&#10;Description automatically generated">
            <a:extLst>
              <a:ext uri="{FF2B5EF4-FFF2-40B4-BE49-F238E27FC236}">
                <a16:creationId xmlns:a16="http://schemas.microsoft.com/office/drawing/2014/main" id="{61DAFC75-E453-1FE2-A6B3-BAC58AB7B9D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37074" y="1707370"/>
            <a:ext cx="9489125" cy="8155147"/>
          </a:xfrm>
          <a:prstGeom prst="rect">
            <a:avLst/>
          </a:prstGeom>
        </p:spPr>
      </p:pic>
    </p:spTree>
    <p:extLst>
      <p:ext uri="{BB962C8B-B14F-4D97-AF65-F5344CB8AC3E}">
        <p14:creationId xmlns:p14="http://schemas.microsoft.com/office/powerpoint/2010/main" val="844223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249">
            <a:off x="17148128" y="709602"/>
            <a:ext cx="732169" cy="150188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6178069" y="903243"/>
            <a:ext cx="388483" cy="392433"/>
          </a:xfrm>
          <a:prstGeom prst="rect">
            <a:avLst/>
          </a:prstGeom>
        </p:spPr>
      </p:pic>
      <p:grpSp>
        <p:nvGrpSpPr>
          <p:cNvPr id="12" name="Group 12"/>
          <p:cNvGrpSpPr/>
          <p:nvPr/>
        </p:nvGrpSpPr>
        <p:grpSpPr>
          <a:xfrm>
            <a:off x="952500" y="4197836"/>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4901644"/>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491" t="5362" b="65314"/>
          <a:stretch>
            <a:fillRect/>
          </a:stretch>
        </p:blipFill>
        <p:spPr>
          <a:xfrm rot="-1833109">
            <a:off x="11795825" y="858376"/>
            <a:ext cx="420097" cy="467251"/>
          </a:xfrm>
          <a:prstGeom prst="rect">
            <a:avLst/>
          </a:prstGeom>
        </p:spPr>
      </p:pic>
      <p:sp>
        <p:nvSpPr>
          <p:cNvPr id="2" name="TextBox 42">
            <a:extLst>
              <a:ext uri="{FF2B5EF4-FFF2-40B4-BE49-F238E27FC236}">
                <a16:creationId xmlns:a16="http://schemas.microsoft.com/office/drawing/2014/main" id="{FA7B0F9B-A1B6-1B45-3841-32C27B82DCBF}"/>
              </a:ext>
            </a:extLst>
          </p:cNvPr>
          <p:cNvSpPr txBox="1"/>
          <p:nvPr/>
        </p:nvSpPr>
        <p:spPr>
          <a:xfrm>
            <a:off x="4789145" y="302138"/>
            <a:ext cx="8709709" cy="2079095"/>
          </a:xfrm>
          <a:prstGeom prst="rect">
            <a:avLst/>
          </a:prstGeom>
        </p:spPr>
        <p:txBody>
          <a:bodyPr wrap="square" lIns="0" tIns="0" rIns="0" bIns="0" rtlCol="0" anchor="t">
            <a:spAutoFit/>
          </a:bodyPr>
          <a:lstStyle/>
          <a:p>
            <a:pPr algn="ctr">
              <a:lnSpc>
                <a:spcPct val="150000"/>
              </a:lnSpc>
            </a:pPr>
            <a:r>
              <a:rPr lang="en-US" sz="4800" b="1">
                <a:latin typeface="Arial" panose="020B0604020202020204" pitchFamily="34" charset="0"/>
                <a:cs typeface="Arial" panose="020B0604020202020204" pitchFamily="34" charset="0"/>
              </a:rPr>
              <a:t>Các bước thể hiện sản phẩm mĩ thuật áp dụng luật xa gần.</a:t>
            </a:r>
            <a:endParaRPr lang="en-US" sz="4800" b="1" dirty="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8A19BFCC-DD37-A050-203C-9D58C5323EBD}"/>
              </a:ext>
            </a:extLst>
          </p:cNvPr>
          <p:cNvCxnSpPr>
            <a:cxnSpLocks/>
          </p:cNvCxnSpPr>
          <p:nvPr/>
        </p:nvCxnSpPr>
        <p:spPr>
          <a:xfrm>
            <a:off x="225218" y="5555014"/>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Flowchart: Terminator 25">
            <a:extLst>
              <a:ext uri="{FF2B5EF4-FFF2-40B4-BE49-F238E27FC236}">
                <a16:creationId xmlns:a16="http://schemas.microsoft.com/office/drawing/2014/main" id="{A64D4F40-E2CB-C26E-20E1-EBFD9774CEA6}"/>
              </a:ext>
            </a:extLst>
          </p:cNvPr>
          <p:cNvSpPr/>
          <p:nvPr/>
        </p:nvSpPr>
        <p:spPr>
          <a:xfrm>
            <a:off x="1499218" y="5097814"/>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7" name="Flowchart: Terminator 26">
            <a:extLst>
              <a:ext uri="{FF2B5EF4-FFF2-40B4-BE49-F238E27FC236}">
                <a16:creationId xmlns:a16="http://schemas.microsoft.com/office/drawing/2014/main" id="{52529E72-6755-3160-97D8-3AAE9A0C9FDC}"/>
              </a:ext>
            </a:extLst>
          </p:cNvPr>
          <p:cNvSpPr/>
          <p:nvPr/>
        </p:nvSpPr>
        <p:spPr>
          <a:xfrm>
            <a:off x="5739878" y="5097814"/>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8" name="Flowchart: Terminator 27">
            <a:extLst>
              <a:ext uri="{FF2B5EF4-FFF2-40B4-BE49-F238E27FC236}">
                <a16:creationId xmlns:a16="http://schemas.microsoft.com/office/drawing/2014/main" id="{17F358FD-FFE5-799D-63C6-9C4F9C06314B}"/>
              </a:ext>
            </a:extLst>
          </p:cNvPr>
          <p:cNvSpPr/>
          <p:nvPr/>
        </p:nvSpPr>
        <p:spPr>
          <a:xfrm>
            <a:off x="9980538" y="5097814"/>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9" name="Flowchart: Terminator 28">
            <a:extLst>
              <a:ext uri="{FF2B5EF4-FFF2-40B4-BE49-F238E27FC236}">
                <a16:creationId xmlns:a16="http://schemas.microsoft.com/office/drawing/2014/main" id="{D17C035B-1D05-5E8F-E048-CDE70A9467E4}"/>
              </a:ext>
            </a:extLst>
          </p:cNvPr>
          <p:cNvSpPr/>
          <p:nvPr/>
        </p:nvSpPr>
        <p:spPr>
          <a:xfrm>
            <a:off x="14221198" y="5097814"/>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31" name="TextBox 30">
            <a:extLst>
              <a:ext uri="{FF2B5EF4-FFF2-40B4-BE49-F238E27FC236}">
                <a16:creationId xmlns:a16="http://schemas.microsoft.com/office/drawing/2014/main" id="{AAB69029-CD21-9639-B615-F0DE45223B4F}"/>
              </a:ext>
            </a:extLst>
          </p:cNvPr>
          <p:cNvSpPr txBox="1"/>
          <p:nvPr/>
        </p:nvSpPr>
        <p:spPr>
          <a:xfrm>
            <a:off x="466040" y="2431439"/>
            <a:ext cx="4505502" cy="2482667"/>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vi-VN" sz="3600">
                <a:solidFill>
                  <a:prstClr val="black"/>
                </a:solidFill>
                <a:latin typeface="Arial" panose="020B0604020202020204" pitchFamily="34" charset="0"/>
                <a:cs typeface="Arial" panose="020B0604020202020204" pitchFamily="34" charset="0"/>
              </a:rPr>
              <a:t>Vẽ khái quát hình theo đường chân trời và điểm tụ.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5631D350-1D81-5103-5E77-50F3F463867A}"/>
              </a:ext>
            </a:extLst>
          </p:cNvPr>
          <p:cNvSpPr txBox="1"/>
          <p:nvPr/>
        </p:nvSpPr>
        <p:spPr>
          <a:xfrm>
            <a:off x="12941327" y="3237110"/>
            <a:ext cx="5181601" cy="1651671"/>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diễn tả bằng màu và hoàn thiện sản phẩm.</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57121DB-AC8B-F631-3FED-B5600C553A0B}"/>
              </a:ext>
            </a:extLst>
          </p:cNvPr>
          <p:cNvSpPr txBox="1"/>
          <p:nvPr/>
        </p:nvSpPr>
        <p:spPr>
          <a:xfrm>
            <a:off x="8346047" y="3787499"/>
            <a:ext cx="5237224" cy="820674"/>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mảng màu.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59EF7623-092B-FEED-BF86-B08D07866E16}"/>
              </a:ext>
            </a:extLst>
          </p:cNvPr>
          <p:cNvSpPr txBox="1"/>
          <p:nvPr/>
        </p:nvSpPr>
        <p:spPr>
          <a:xfrm>
            <a:off x="4367699" y="3743855"/>
            <a:ext cx="4851555" cy="820674"/>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chi tiết hình.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09BA7E4-4555-201E-7C9A-C8AA99976714}"/>
              </a:ext>
            </a:extLst>
          </p:cNvPr>
          <p:cNvSpPr txBox="1"/>
          <p:nvPr/>
        </p:nvSpPr>
        <p:spPr>
          <a:xfrm>
            <a:off x="664887" y="7037243"/>
            <a:ext cx="16901804" cy="2217082"/>
          </a:xfrm>
          <a:prstGeom prst="rect">
            <a:avLst/>
          </a:prstGeom>
          <a:noFill/>
        </p:spPr>
        <p:txBody>
          <a:bodyPr wrap="square">
            <a:spAutoFit/>
          </a:bodyPr>
          <a:lstStyle/>
          <a:p>
            <a:pPr algn="just">
              <a:lnSpc>
                <a:spcPct val="150000"/>
              </a:lnSpc>
              <a:spcAft>
                <a:spcPts val="1000"/>
              </a:spcAft>
            </a:pPr>
            <a:r>
              <a:rPr lang="en-US" sz="32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Lưu ý: </a:t>
            </a:r>
            <a:r>
              <a:rPr lang="vi-VN" sz="3200">
                <a:effectLst/>
                <a:latin typeface="Arial" panose="020B0604020202020204" pitchFamily="34" charset="0"/>
                <a:ea typeface="Times New Roman" panose="02020603050405020304" pitchFamily="18" charset="0"/>
                <a:cs typeface="Arial" panose="020B0604020202020204" pitchFamily="34" charset="0"/>
              </a:rPr>
              <a:t>Đường chân trời (đường tầm mắt), là đường thẳng nằm song song với mặt đất, ngang tầm mắt và chia mặt đất với bầu trời. Đường tầm mắt cao hay thấp phụ thuộc vào vị trí của người nhìn. Trong luật xa gần, tất cả các điểm tụ đều nằm trên đường tầm mắt.</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567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randombar(horizontal)">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p:bldP spid="37" grpId="0"/>
      <p:bldP spid="40" grpId="0"/>
      <p:bldP spid="42"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732" y="1032675"/>
            <a:ext cx="1277265" cy="120382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249">
            <a:off x="17658656" y="3115957"/>
            <a:ext cx="732169" cy="15018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491" t="5362" b="65314"/>
          <a:stretch>
            <a:fillRect/>
          </a:stretch>
        </p:blipFill>
        <p:spPr>
          <a:xfrm rot="-1833109">
            <a:off x="2808386" y="8550405"/>
            <a:ext cx="420097" cy="467251"/>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4161" y="604076"/>
            <a:ext cx="765444" cy="765444"/>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51110" flipH="1">
            <a:off x="510643" y="8544105"/>
            <a:ext cx="1187833" cy="1095776"/>
          </a:xfrm>
          <a:prstGeom prst="rect">
            <a:avLst/>
          </a:prstGeom>
        </p:spPr>
      </p:pic>
      <p:pic>
        <p:nvPicPr>
          <p:cNvPr id="10" name="Picture 5">
            <a:extLst>
              <a:ext uri="{FF2B5EF4-FFF2-40B4-BE49-F238E27FC236}">
                <a16:creationId xmlns:a16="http://schemas.microsoft.com/office/drawing/2014/main" id="{D76AEFB1-4EE6-6B75-FDBF-828F53849A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687119" y="7641263"/>
            <a:ext cx="1104199" cy="1142767"/>
          </a:xfrm>
          <a:prstGeom prst="rect">
            <a:avLst/>
          </a:prstGeom>
        </p:spPr>
      </p:pic>
      <p:pic>
        <p:nvPicPr>
          <p:cNvPr id="25" name="Picture 11">
            <a:extLst>
              <a:ext uri="{FF2B5EF4-FFF2-40B4-BE49-F238E27FC236}">
                <a16:creationId xmlns:a16="http://schemas.microsoft.com/office/drawing/2014/main" id="{DC07B054-18AD-358B-D54B-C946C1AA4F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6983074" y="9236835"/>
            <a:ext cx="388483" cy="392433"/>
          </a:xfrm>
          <a:prstGeom prst="rect">
            <a:avLst/>
          </a:prstGeom>
        </p:spPr>
      </p:pic>
      <p:sp>
        <p:nvSpPr>
          <p:cNvPr id="5" name="Rectangle 4">
            <a:extLst>
              <a:ext uri="{FF2B5EF4-FFF2-40B4-BE49-F238E27FC236}">
                <a16:creationId xmlns:a16="http://schemas.microsoft.com/office/drawing/2014/main" id="{5FD80A43-D525-7CBB-8CDD-B9C3ED1E064E}"/>
              </a:ext>
            </a:extLst>
          </p:cNvPr>
          <p:cNvSpPr/>
          <p:nvPr/>
        </p:nvSpPr>
        <p:spPr>
          <a:xfrm>
            <a:off x="2786502" y="370432"/>
            <a:ext cx="12714992" cy="1998176"/>
          </a:xfrm>
          <a:prstGeom prst="rect">
            <a:avLst/>
          </a:prstGeom>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Bài tập thực hành: </a:t>
            </a:r>
          </a:p>
          <a:p>
            <a:pPr algn="ctr">
              <a:lnSpc>
                <a:spcPct val="150000"/>
              </a:lnSpc>
            </a:pPr>
            <a:r>
              <a:rPr lang="vi-VN" sz="4400" i="1">
                <a:ea typeface="Calibri" panose="020F0502020204030204" pitchFamily="34" charset="0"/>
                <a:cs typeface="Arial" panose="020B0604020202020204" pitchFamily="34" charset="0"/>
              </a:rPr>
              <a:t>Tạo một sản phẩm mĩ thuật thể hiện luật xã gần.</a:t>
            </a:r>
            <a:endParaRPr lang="en-US" sz="4400" i="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111C9B6-20AC-A3C8-1B24-4A9BBEB519CF}"/>
              </a:ext>
            </a:extLst>
          </p:cNvPr>
          <p:cNvSpPr/>
          <p:nvPr/>
        </p:nvSpPr>
        <p:spPr>
          <a:xfrm>
            <a:off x="3354592" y="2933700"/>
            <a:ext cx="11578811" cy="707886"/>
          </a:xfrm>
          <a:prstGeom prst="rect">
            <a:avLst/>
          </a:prstGeom>
        </p:spPr>
        <p:txBody>
          <a:bodyPr wrap="none">
            <a:spAutoFit/>
          </a:bodyPr>
          <a:lstStyle/>
          <a:p>
            <a:pPr algn="ctr">
              <a:spcBef>
                <a:spcPts val="300"/>
              </a:spcBef>
              <a:spcAft>
                <a:spcPts val="300"/>
              </a:spcAft>
            </a:pPr>
            <a:r>
              <a:rPr lang="vi-VN"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T</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ham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khảo</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một số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sản</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phẩm</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B05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00B050"/>
                </a:solidFill>
                <a:latin typeface="Arial" panose="020B0604020202020204" pitchFamily="34" charset="0"/>
                <a:ea typeface="Calibri" panose="020F0502020204030204" pitchFamily="34" charset="0"/>
                <a:cs typeface="Arial" panose="020B0604020202020204" pitchFamily="34" charset="0"/>
              </a:rPr>
              <a:t> chân dung:</a:t>
            </a:r>
            <a:endParaRPr lang="en-US" sz="4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descr="A picture containing text&#10;&#10;Description automatically generated">
            <a:extLst>
              <a:ext uri="{FF2B5EF4-FFF2-40B4-BE49-F238E27FC236}">
                <a16:creationId xmlns:a16="http://schemas.microsoft.com/office/drawing/2014/main" id="{171C3135-35C3-E2B4-99C4-FF04F134BB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7246" y="3848100"/>
            <a:ext cx="17213501" cy="5780462"/>
          </a:xfrm>
          <a:prstGeom prst="rect">
            <a:avLst/>
          </a:prstGeom>
        </p:spPr>
      </p:pic>
      <p:cxnSp>
        <p:nvCxnSpPr>
          <p:cNvPr id="28" name="Straight Connector 27">
            <a:extLst>
              <a:ext uri="{FF2B5EF4-FFF2-40B4-BE49-F238E27FC236}">
                <a16:creationId xmlns:a16="http://schemas.microsoft.com/office/drawing/2014/main" id="{C5DC35B0-0A31-FCF7-F422-27D46A81C5C9}"/>
              </a:ext>
            </a:extLst>
          </p:cNvPr>
          <p:cNvCxnSpPr/>
          <p:nvPr/>
        </p:nvCxnSpPr>
        <p:spPr>
          <a:xfrm>
            <a:off x="537246" y="2705100"/>
            <a:ext cx="17369754" cy="0"/>
          </a:xfrm>
          <a:prstGeom prst="line">
            <a:avLst/>
          </a:prstGeom>
          <a:ln w="57150">
            <a:solidFill>
              <a:srgbClr val="00206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20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801" y="7666567"/>
            <a:ext cx="1403425" cy="236366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47524">
            <a:off x="17512262" y="1307280"/>
            <a:ext cx="732169" cy="150188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17756" y="380202"/>
            <a:ext cx="2267064" cy="205169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4947">
            <a:off x="-161397" y="433191"/>
            <a:ext cx="3891432" cy="1945716"/>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26425" y="5182784"/>
            <a:ext cx="1277265" cy="120382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77643" y="756038"/>
            <a:ext cx="756424" cy="782845"/>
          </a:xfrm>
          <a:prstGeom prst="rect">
            <a:avLst/>
          </a:prstGeom>
        </p:spPr>
      </p:pic>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5371" r="75486"/>
          <a:stretch>
            <a:fillRect/>
          </a:stretch>
        </p:blipFill>
        <p:spPr>
          <a:xfrm>
            <a:off x="10067710" y="7274134"/>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3144">
            <a:off x="-151804" y="7128206"/>
            <a:ext cx="732169" cy="1501885"/>
          </a:xfrm>
          <a:prstGeom prst="rect">
            <a:avLst/>
          </a:prstGeom>
        </p:spPr>
      </p:pic>
      <p:grpSp>
        <p:nvGrpSpPr>
          <p:cNvPr id="8" name="Group 7">
            <a:extLst>
              <a:ext uri="{FF2B5EF4-FFF2-40B4-BE49-F238E27FC236}">
                <a16:creationId xmlns:a16="http://schemas.microsoft.com/office/drawing/2014/main" id="{268A7660-944A-AFF3-FC57-5AC3E2B69244}"/>
              </a:ext>
            </a:extLst>
          </p:cNvPr>
          <p:cNvGrpSpPr/>
          <p:nvPr/>
        </p:nvGrpSpPr>
        <p:grpSpPr>
          <a:xfrm>
            <a:off x="3141264" y="1223661"/>
            <a:ext cx="12005473" cy="8495380"/>
            <a:chOff x="3141264" y="1223661"/>
            <a:chExt cx="12005473" cy="8495380"/>
          </a:xfrm>
        </p:grpSpPr>
        <p:grpSp>
          <p:nvGrpSpPr>
            <p:cNvPr id="2" name="Group 1">
              <a:extLst>
                <a:ext uri="{FF2B5EF4-FFF2-40B4-BE49-F238E27FC236}">
                  <a16:creationId xmlns:a16="http://schemas.microsoft.com/office/drawing/2014/main" id="{CA0E5261-7DA9-ED69-DBB1-7E45C2053D6E}"/>
                </a:ext>
              </a:extLst>
            </p:cNvPr>
            <p:cNvGrpSpPr/>
            <p:nvPr/>
          </p:nvGrpSpPr>
          <p:grpSpPr>
            <a:xfrm>
              <a:off x="3141264" y="1223661"/>
              <a:ext cx="12005473" cy="8495380"/>
              <a:chOff x="2176789" y="4065783"/>
              <a:chExt cx="6967211" cy="6463458"/>
            </a:xfrm>
          </p:grpSpPr>
          <p:grpSp>
            <p:nvGrpSpPr>
              <p:cNvPr id="3" name="Group 2">
                <a:extLst>
                  <a:ext uri="{FF2B5EF4-FFF2-40B4-BE49-F238E27FC236}">
                    <a16:creationId xmlns:a16="http://schemas.microsoft.com/office/drawing/2014/main" id="{2223A1F2-A79C-0548-68DC-934887E7394B}"/>
                  </a:ext>
                </a:extLst>
              </p:cNvPr>
              <p:cNvGrpSpPr/>
              <p:nvPr/>
            </p:nvGrpSpPr>
            <p:grpSpPr>
              <a:xfrm>
                <a:off x="2176789" y="4346988"/>
                <a:ext cx="6967211" cy="6182253"/>
                <a:chOff x="2177095" y="4879261"/>
                <a:chExt cx="6386399" cy="5649980"/>
              </a:xfrm>
            </p:grpSpPr>
            <p:sp>
              <p:nvSpPr>
                <p:cNvPr id="9" name="Freeform: Shape 8">
                  <a:extLst>
                    <a:ext uri="{FF2B5EF4-FFF2-40B4-BE49-F238E27FC236}">
                      <a16:creationId xmlns:a16="http://schemas.microsoft.com/office/drawing/2014/main" id="{07F8025C-7C30-39C2-A53F-C2A4B3B7A16E}"/>
                    </a:ext>
                  </a:extLst>
                </p:cNvPr>
                <p:cNvSpPr/>
                <p:nvPr/>
              </p:nvSpPr>
              <p:spPr>
                <a:xfrm>
                  <a:off x="2506641" y="5476455"/>
                  <a:ext cx="5845201" cy="4841012"/>
                </a:xfrm>
                <a:custGeom>
                  <a:avLst/>
                  <a:gdLst>
                    <a:gd name="connsiteX0" fmla="*/ 480584 w 5845201"/>
                    <a:gd name="connsiteY0" fmla="*/ 340290 h 4841012"/>
                    <a:gd name="connsiteX1" fmla="*/ 503676 w 5845201"/>
                    <a:gd name="connsiteY1" fmla="*/ 341611 h 4841012"/>
                    <a:gd name="connsiteX2" fmla="*/ 587263 w 5845201"/>
                    <a:gd name="connsiteY2" fmla="*/ 362334 h 4841012"/>
                    <a:gd name="connsiteX3" fmla="*/ 623785 w 5845201"/>
                    <a:gd name="connsiteY3" fmla="*/ 381959 h 4841012"/>
                    <a:gd name="connsiteX4" fmla="*/ 671585 w 5845201"/>
                    <a:gd name="connsiteY4" fmla="*/ 422610 h 4841012"/>
                    <a:gd name="connsiteX5" fmla="*/ 696156 w 5845201"/>
                    <a:gd name="connsiteY5" fmla="*/ 454747 h 4841012"/>
                    <a:gd name="connsiteX6" fmla="*/ 720485 w 5845201"/>
                    <a:gd name="connsiteY6" fmla="*/ 509043 h 4841012"/>
                    <a:gd name="connsiteX7" fmla="*/ 728354 w 5845201"/>
                    <a:gd name="connsiteY7" fmla="*/ 549300 h 4841012"/>
                    <a:gd name="connsiteX8" fmla="*/ 727508 w 5845201"/>
                    <a:gd name="connsiteY8" fmla="*/ 601905 h 4841012"/>
                    <a:gd name="connsiteX9" fmla="*/ 700826 w 5845201"/>
                    <a:gd name="connsiteY9" fmla="*/ 678401 h 4841012"/>
                    <a:gd name="connsiteX10" fmla="*/ 678255 w 5845201"/>
                    <a:gd name="connsiteY10" fmla="*/ 711045 h 4841012"/>
                    <a:gd name="connsiteX11" fmla="*/ 632862 w 5845201"/>
                    <a:gd name="connsiteY11" fmla="*/ 753006 h 4841012"/>
                    <a:gd name="connsiteX12" fmla="*/ 461758 w 5845201"/>
                    <a:gd name="connsiteY12" fmla="*/ 800076 h 4841012"/>
                    <a:gd name="connsiteX13" fmla="*/ 403371 w 5845201"/>
                    <a:gd name="connsiteY13" fmla="*/ 789412 h 4841012"/>
                    <a:gd name="connsiteX14" fmla="*/ 364015 w 5845201"/>
                    <a:gd name="connsiteY14" fmla="*/ 774236 h 4841012"/>
                    <a:gd name="connsiteX15" fmla="*/ 297428 w 5845201"/>
                    <a:gd name="connsiteY15" fmla="*/ 726820 h 4841012"/>
                    <a:gd name="connsiteX16" fmla="*/ 250967 w 5845201"/>
                    <a:gd name="connsiteY16" fmla="*/ 660312 h 4841012"/>
                    <a:gd name="connsiteX17" fmla="*/ 231384 w 5845201"/>
                    <a:gd name="connsiteY17" fmla="*/ 570647 h 4841012"/>
                    <a:gd name="connsiteX18" fmla="*/ 247121 w 5845201"/>
                    <a:gd name="connsiteY18" fmla="*/ 490132 h 4841012"/>
                    <a:gd name="connsiteX19" fmla="*/ 276462 w 5845201"/>
                    <a:gd name="connsiteY19" fmla="*/ 438273 h 4841012"/>
                    <a:gd name="connsiteX20" fmla="*/ 304373 w 5845201"/>
                    <a:gd name="connsiteY20" fmla="*/ 407760 h 4841012"/>
                    <a:gd name="connsiteX21" fmla="*/ 373904 w 5845201"/>
                    <a:gd name="connsiteY21" fmla="*/ 362334 h 4841012"/>
                    <a:gd name="connsiteX22" fmla="*/ 413940 w 5845201"/>
                    <a:gd name="connsiteY22" fmla="*/ 348885 h 4841012"/>
                    <a:gd name="connsiteX23" fmla="*/ 480584 w 5845201"/>
                    <a:gd name="connsiteY23" fmla="*/ 340290 h 4841012"/>
                    <a:gd name="connsiteX24" fmla="*/ 5055089 w 5845201"/>
                    <a:gd name="connsiteY24" fmla="*/ 0 h 4841012"/>
                    <a:gd name="connsiteX25" fmla="*/ 4763078 w 5845201"/>
                    <a:gd name="connsiteY25" fmla="*/ 9806 h 4841012"/>
                    <a:gd name="connsiteX26" fmla="*/ 724646 w 5845201"/>
                    <a:gd name="connsiteY26" fmla="*/ 119386 h 4841012"/>
                    <a:gd name="connsiteX27" fmla="*/ 79578 w 5845201"/>
                    <a:gd name="connsiteY27" fmla="*/ 296433 h 4841012"/>
                    <a:gd name="connsiteX28" fmla="*/ 228 w 5845201"/>
                    <a:gd name="connsiteY28" fmla="*/ 625585 h 4841012"/>
                    <a:gd name="connsiteX29" fmla="*/ 25779 w 5845201"/>
                    <a:gd name="connsiteY29" fmla="*/ 2152610 h 4841012"/>
                    <a:gd name="connsiteX30" fmla="*/ 233027 w 5845201"/>
                    <a:gd name="connsiteY30" fmla="*/ 4006650 h 4841012"/>
                    <a:gd name="connsiteX31" fmla="*/ 564624 w 5845201"/>
                    <a:gd name="connsiteY31" fmla="*/ 4675343 h 4841012"/>
                    <a:gd name="connsiteX32" fmla="*/ 1290678 w 5845201"/>
                    <a:gd name="connsiteY32" fmla="*/ 4829920 h 4841012"/>
                    <a:gd name="connsiteX33" fmla="*/ 5098177 w 5845201"/>
                    <a:gd name="connsiteY33" fmla="*/ 4699816 h 4841012"/>
                    <a:gd name="connsiteX34" fmla="*/ 5317969 w 5845201"/>
                    <a:gd name="connsiteY34" fmla="*/ 4648572 h 4841012"/>
                    <a:gd name="connsiteX35" fmla="*/ 5541949 w 5845201"/>
                    <a:gd name="connsiteY35" fmla="*/ 4484590 h 4841012"/>
                    <a:gd name="connsiteX36" fmla="*/ 5832460 w 5845201"/>
                    <a:gd name="connsiteY36" fmla="*/ 3358111 h 4841012"/>
                    <a:gd name="connsiteX37" fmla="*/ 5747899 w 5845201"/>
                    <a:gd name="connsiteY37" fmla="*/ 988476 h 4841012"/>
                    <a:gd name="connsiteX38" fmla="*/ 5551229 w 5845201"/>
                    <a:gd name="connsiteY38" fmla="*/ 162757 h 4841012"/>
                    <a:gd name="connsiteX39" fmla="*/ 5344758 w 5845201"/>
                    <a:gd name="connsiteY39" fmla="*/ 27950 h 4841012"/>
                    <a:gd name="connsiteX40" fmla="*/ 5055089 w 5845201"/>
                    <a:gd name="connsiteY40" fmla="*/ 0 h 484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845201" h="4841012">
                      <a:moveTo>
                        <a:pt x="480584" y="340290"/>
                      </a:moveTo>
                      <a:lnTo>
                        <a:pt x="503676" y="341611"/>
                      </a:lnTo>
                      <a:cubicBezTo>
                        <a:pt x="533881" y="344402"/>
                        <a:pt x="561743" y="351309"/>
                        <a:pt x="587263" y="362334"/>
                      </a:cubicBezTo>
                      <a:cubicBezTo>
                        <a:pt x="600023" y="367846"/>
                        <a:pt x="612197" y="374388"/>
                        <a:pt x="623785" y="381959"/>
                      </a:cubicBezTo>
                      <a:cubicBezTo>
                        <a:pt x="630444" y="384580"/>
                        <a:pt x="646377" y="398130"/>
                        <a:pt x="671585" y="422610"/>
                      </a:cubicBezTo>
                      <a:cubicBezTo>
                        <a:pt x="680889" y="432781"/>
                        <a:pt x="689079" y="443494"/>
                        <a:pt x="696156" y="454747"/>
                      </a:cubicBezTo>
                      <a:cubicBezTo>
                        <a:pt x="711899" y="483829"/>
                        <a:pt x="720009" y="501927"/>
                        <a:pt x="720485" y="509043"/>
                      </a:cubicBezTo>
                      <a:cubicBezTo>
                        <a:pt x="724222" y="521921"/>
                        <a:pt x="726844" y="535340"/>
                        <a:pt x="728354" y="549300"/>
                      </a:cubicBezTo>
                      <a:cubicBezTo>
                        <a:pt x="730541" y="560228"/>
                        <a:pt x="730259" y="577763"/>
                        <a:pt x="727508" y="601905"/>
                      </a:cubicBezTo>
                      <a:cubicBezTo>
                        <a:pt x="722716" y="629894"/>
                        <a:pt x="713822" y="655393"/>
                        <a:pt x="700826" y="678401"/>
                      </a:cubicBezTo>
                      <a:cubicBezTo>
                        <a:pt x="694327" y="689905"/>
                        <a:pt x="686804" y="700786"/>
                        <a:pt x="678255" y="711045"/>
                      </a:cubicBezTo>
                      <a:cubicBezTo>
                        <a:pt x="675262" y="716953"/>
                        <a:pt x="660131" y="730940"/>
                        <a:pt x="632862" y="753006"/>
                      </a:cubicBezTo>
                      <a:cubicBezTo>
                        <a:pt x="583276" y="788241"/>
                        <a:pt x="526241" y="803931"/>
                        <a:pt x="461758" y="800076"/>
                      </a:cubicBezTo>
                      <a:cubicBezTo>
                        <a:pt x="431629" y="796686"/>
                        <a:pt x="412167" y="793131"/>
                        <a:pt x="403371" y="789412"/>
                      </a:cubicBezTo>
                      <a:cubicBezTo>
                        <a:pt x="389579" y="785301"/>
                        <a:pt x="376460" y="780243"/>
                        <a:pt x="364015" y="774236"/>
                      </a:cubicBezTo>
                      <a:cubicBezTo>
                        <a:pt x="339125" y="762222"/>
                        <a:pt x="316930" y="746417"/>
                        <a:pt x="297428" y="726820"/>
                      </a:cubicBezTo>
                      <a:cubicBezTo>
                        <a:pt x="277664" y="706979"/>
                        <a:pt x="262176" y="684809"/>
                        <a:pt x="250967" y="660312"/>
                      </a:cubicBezTo>
                      <a:cubicBezTo>
                        <a:pt x="238610" y="634742"/>
                        <a:pt x="232082" y="604854"/>
                        <a:pt x="231384" y="570647"/>
                      </a:cubicBezTo>
                      <a:cubicBezTo>
                        <a:pt x="232176" y="541643"/>
                        <a:pt x="237422" y="514805"/>
                        <a:pt x="247121" y="490132"/>
                      </a:cubicBezTo>
                      <a:cubicBezTo>
                        <a:pt x="248154" y="483288"/>
                        <a:pt x="257934" y="466001"/>
                        <a:pt x="276462" y="438273"/>
                      </a:cubicBezTo>
                      <a:cubicBezTo>
                        <a:pt x="284652" y="427561"/>
                        <a:pt x="293956" y="417390"/>
                        <a:pt x="304373" y="407760"/>
                      </a:cubicBezTo>
                      <a:cubicBezTo>
                        <a:pt x="325207" y="388501"/>
                        <a:pt x="348384" y="373359"/>
                        <a:pt x="373904" y="362334"/>
                      </a:cubicBezTo>
                      <a:cubicBezTo>
                        <a:pt x="386664" y="356822"/>
                        <a:pt x="400009" y="352339"/>
                        <a:pt x="413940" y="348885"/>
                      </a:cubicBezTo>
                      <a:cubicBezTo>
                        <a:pt x="449793" y="342051"/>
                        <a:pt x="472007" y="339187"/>
                        <a:pt x="480584" y="340290"/>
                      </a:cubicBezTo>
                      <a:moveTo>
                        <a:pt x="5055089" y="0"/>
                      </a:moveTo>
                      <a:lnTo>
                        <a:pt x="4763078" y="9806"/>
                      </a:lnTo>
                      <a:cubicBezTo>
                        <a:pt x="3921331" y="37108"/>
                        <a:pt x="2575187" y="73635"/>
                        <a:pt x="724646" y="119386"/>
                      </a:cubicBezTo>
                      <a:cubicBezTo>
                        <a:pt x="344128" y="122931"/>
                        <a:pt x="129106" y="181947"/>
                        <a:pt x="79578" y="296433"/>
                      </a:cubicBezTo>
                      <a:cubicBezTo>
                        <a:pt x="24805" y="401834"/>
                        <a:pt x="-1645" y="511551"/>
                        <a:pt x="228" y="625585"/>
                      </a:cubicBezTo>
                      <a:cubicBezTo>
                        <a:pt x="-1541" y="1200580"/>
                        <a:pt x="6976" y="1709588"/>
                        <a:pt x="25779" y="2152610"/>
                      </a:cubicBezTo>
                      <a:cubicBezTo>
                        <a:pt x="36248" y="2715194"/>
                        <a:pt x="105331" y="3333207"/>
                        <a:pt x="233027" y="4006650"/>
                      </a:cubicBezTo>
                      <a:cubicBezTo>
                        <a:pt x="309214" y="4304068"/>
                        <a:pt x="419746" y="4526966"/>
                        <a:pt x="564624" y="4675343"/>
                      </a:cubicBezTo>
                      <a:cubicBezTo>
                        <a:pt x="721801" y="4814369"/>
                        <a:pt x="963819" y="4865894"/>
                        <a:pt x="1290678" y="4829920"/>
                      </a:cubicBezTo>
                      <a:cubicBezTo>
                        <a:pt x="2050348" y="4742084"/>
                        <a:pt x="3319515" y="4698717"/>
                        <a:pt x="5098177" y="4699816"/>
                      </a:cubicBezTo>
                      <a:cubicBezTo>
                        <a:pt x="5129177" y="4703233"/>
                        <a:pt x="5202441" y="4686151"/>
                        <a:pt x="5317969" y="4648572"/>
                      </a:cubicBezTo>
                      <a:cubicBezTo>
                        <a:pt x="5405787" y="4612131"/>
                        <a:pt x="5480447" y="4557471"/>
                        <a:pt x="5541949" y="4484590"/>
                      </a:cubicBezTo>
                      <a:cubicBezTo>
                        <a:pt x="5728483" y="4175695"/>
                        <a:pt x="5825320" y="3800202"/>
                        <a:pt x="5832460" y="3358111"/>
                      </a:cubicBezTo>
                      <a:cubicBezTo>
                        <a:pt x="5864428" y="2585636"/>
                        <a:pt x="5836241" y="1795758"/>
                        <a:pt x="5747899" y="988476"/>
                      </a:cubicBezTo>
                      <a:cubicBezTo>
                        <a:pt x="5707124" y="537808"/>
                        <a:pt x="5641568" y="262568"/>
                        <a:pt x="5551229" y="162757"/>
                      </a:cubicBezTo>
                      <a:cubicBezTo>
                        <a:pt x="5504301" y="100714"/>
                        <a:pt x="5435477" y="55778"/>
                        <a:pt x="5344758" y="27950"/>
                      </a:cubicBezTo>
                      <a:cubicBezTo>
                        <a:pt x="5274126" y="14343"/>
                        <a:pt x="5177569" y="5026"/>
                        <a:pt x="5055089" y="0"/>
                      </a:cubicBezTo>
                      <a:close/>
                    </a:path>
                  </a:pathLst>
                </a:custGeom>
                <a:solidFill>
                  <a:srgbClr val="E1D3C6"/>
                </a:solidFill>
                <a:ln w="178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4EF667A-11E7-DF8A-9424-2CA18C5ABFCC}"/>
                    </a:ext>
                  </a:extLst>
                </p:cNvPr>
                <p:cNvSpPr/>
                <p:nvPr/>
              </p:nvSpPr>
              <p:spPr>
                <a:xfrm>
                  <a:off x="2308763" y="4879261"/>
                  <a:ext cx="629423" cy="1155943"/>
                </a:xfrm>
                <a:custGeom>
                  <a:avLst/>
                  <a:gdLst>
                    <a:gd name="connsiteX0" fmla="*/ 419890 w 751481"/>
                    <a:gd name="connsiteY0" fmla="*/ 1155944 h 1155943"/>
                    <a:gd name="connsiteX1" fmla="*/ 0 w 751481"/>
                    <a:gd name="connsiteY1" fmla="*/ 183659 h 1155943"/>
                    <a:gd name="connsiteX2" fmla="*/ 208349 w 751481"/>
                    <a:gd name="connsiteY2" fmla="*/ 36251 h 1155943"/>
                    <a:gd name="connsiteX3" fmla="*/ 386266 w 751481"/>
                    <a:gd name="connsiteY3" fmla="*/ 0 h 1155943"/>
                    <a:gd name="connsiteX4" fmla="*/ 751481 w 751481"/>
                    <a:gd name="connsiteY4" fmla="*/ 941638 h 1155943"/>
                    <a:gd name="connsiteX5" fmla="*/ 597239 w 751481"/>
                    <a:gd name="connsiteY5" fmla="*/ 1014833 h 1155943"/>
                    <a:gd name="connsiteX6" fmla="*/ 419890 w 751481"/>
                    <a:gd name="connsiteY6" fmla="*/ 1155944 h 115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481" h="1155943">
                      <a:moveTo>
                        <a:pt x="419890" y="1155944"/>
                      </a:moveTo>
                      <a:lnTo>
                        <a:pt x="0" y="183659"/>
                      </a:lnTo>
                      <a:cubicBezTo>
                        <a:pt x="96503" y="103885"/>
                        <a:pt x="165953" y="54749"/>
                        <a:pt x="208349" y="36251"/>
                      </a:cubicBezTo>
                      <a:cubicBezTo>
                        <a:pt x="251790" y="13936"/>
                        <a:pt x="311096" y="1853"/>
                        <a:pt x="386266" y="0"/>
                      </a:cubicBezTo>
                      <a:lnTo>
                        <a:pt x="751481" y="941638"/>
                      </a:lnTo>
                      <a:cubicBezTo>
                        <a:pt x="685894" y="965457"/>
                        <a:pt x="634480" y="989855"/>
                        <a:pt x="597239" y="1014833"/>
                      </a:cubicBezTo>
                      <a:cubicBezTo>
                        <a:pt x="560793" y="1037479"/>
                        <a:pt x="501676" y="1084516"/>
                        <a:pt x="419890" y="1155944"/>
                      </a:cubicBezTo>
                    </a:path>
                  </a:pathLst>
                </a:custGeom>
                <a:solidFill>
                  <a:srgbClr val="D5AC8D"/>
                </a:solidFill>
                <a:ln w="178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7C09863-4F1A-5200-085A-646241B50AD5}"/>
                    </a:ext>
                  </a:extLst>
                </p:cNvPr>
                <p:cNvSpPr/>
                <p:nvPr/>
              </p:nvSpPr>
              <p:spPr>
                <a:xfrm>
                  <a:off x="2412721" y="5367593"/>
                  <a:ext cx="5845101" cy="4785200"/>
                </a:xfrm>
                <a:custGeom>
                  <a:avLst/>
                  <a:gdLst>
                    <a:gd name="connsiteX0" fmla="*/ 574503 w 5845101"/>
                    <a:gd name="connsiteY0" fmla="*/ 449153 h 4785200"/>
                    <a:gd name="connsiteX1" fmla="*/ 597596 w 5845101"/>
                    <a:gd name="connsiteY1" fmla="*/ 450474 h 4785200"/>
                    <a:gd name="connsiteX2" fmla="*/ 681182 w 5845101"/>
                    <a:gd name="connsiteY2" fmla="*/ 471197 h 4785200"/>
                    <a:gd name="connsiteX3" fmla="*/ 717705 w 5845101"/>
                    <a:gd name="connsiteY3" fmla="*/ 490822 h 4785200"/>
                    <a:gd name="connsiteX4" fmla="*/ 765504 w 5845101"/>
                    <a:gd name="connsiteY4" fmla="*/ 531473 h 4785200"/>
                    <a:gd name="connsiteX5" fmla="*/ 790075 w 5845101"/>
                    <a:gd name="connsiteY5" fmla="*/ 563610 h 4785200"/>
                    <a:gd name="connsiteX6" fmla="*/ 814405 w 5845101"/>
                    <a:gd name="connsiteY6" fmla="*/ 617906 h 4785200"/>
                    <a:gd name="connsiteX7" fmla="*/ 822274 w 5845101"/>
                    <a:gd name="connsiteY7" fmla="*/ 658163 h 4785200"/>
                    <a:gd name="connsiteX8" fmla="*/ 821427 w 5845101"/>
                    <a:gd name="connsiteY8" fmla="*/ 710768 h 4785200"/>
                    <a:gd name="connsiteX9" fmla="*/ 794745 w 5845101"/>
                    <a:gd name="connsiteY9" fmla="*/ 787264 h 4785200"/>
                    <a:gd name="connsiteX10" fmla="*/ 772174 w 5845101"/>
                    <a:gd name="connsiteY10" fmla="*/ 819908 h 4785200"/>
                    <a:gd name="connsiteX11" fmla="*/ 726781 w 5845101"/>
                    <a:gd name="connsiteY11" fmla="*/ 861869 h 4785200"/>
                    <a:gd name="connsiteX12" fmla="*/ 555678 w 5845101"/>
                    <a:gd name="connsiteY12" fmla="*/ 908939 h 4785200"/>
                    <a:gd name="connsiteX13" fmla="*/ 497291 w 5845101"/>
                    <a:gd name="connsiteY13" fmla="*/ 898275 h 4785200"/>
                    <a:gd name="connsiteX14" fmla="*/ 457935 w 5845101"/>
                    <a:gd name="connsiteY14" fmla="*/ 883099 h 4785200"/>
                    <a:gd name="connsiteX15" fmla="*/ 391348 w 5845101"/>
                    <a:gd name="connsiteY15" fmla="*/ 835683 h 4785200"/>
                    <a:gd name="connsiteX16" fmla="*/ 344887 w 5845101"/>
                    <a:gd name="connsiteY16" fmla="*/ 769175 h 4785200"/>
                    <a:gd name="connsiteX17" fmla="*/ 325304 w 5845101"/>
                    <a:gd name="connsiteY17" fmla="*/ 679510 h 4785200"/>
                    <a:gd name="connsiteX18" fmla="*/ 341041 w 5845101"/>
                    <a:gd name="connsiteY18" fmla="*/ 598995 h 4785200"/>
                    <a:gd name="connsiteX19" fmla="*/ 370381 w 5845101"/>
                    <a:gd name="connsiteY19" fmla="*/ 547136 h 4785200"/>
                    <a:gd name="connsiteX20" fmla="*/ 398292 w 5845101"/>
                    <a:gd name="connsiteY20" fmla="*/ 516623 h 4785200"/>
                    <a:gd name="connsiteX21" fmla="*/ 467824 w 5845101"/>
                    <a:gd name="connsiteY21" fmla="*/ 471197 h 4785200"/>
                    <a:gd name="connsiteX22" fmla="*/ 507860 w 5845101"/>
                    <a:gd name="connsiteY22" fmla="*/ 457748 h 4785200"/>
                    <a:gd name="connsiteX23" fmla="*/ 574503 w 5845101"/>
                    <a:gd name="connsiteY23" fmla="*/ 449153 h 4785200"/>
                    <a:gd name="connsiteX24" fmla="*/ 5107557 w 5845101"/>
                    <a:gd name="connsiteY24" fmla="*/ 0 h 4785200"/>
                    <a:gd name="connsiteX25" fmla="*/ 4813846 w 5845101"/>
                    <a:gd name="connsiteY25" fmla="*/ 3891 h 4785200"/>
                    <a:gd name="connsiteX26" fmla="*/ 752492 w 5845101"/>
                    <a:gd name="connsiteY26" fmla="*/ 31533 h 4785200"/>
                    <a:gd name="connsiteX27" fmla="*/ 100250 w 5845101"/>
                    <a:gd name="connsiteY27" fmla="*/ 196302 h 4785200"/>
                    <a:gd name="connsiteX28" fmla="*/ 13253 w 5845101"/>
                    <a:gd name="connsiteY28" fmla="*/ 525504 h 4785200"/>
                    <a:gd name="connsiteX29" fmla="*/ 5322 w 5845101"/>
                    <a:gd name="connsiteY29" fmla="*/ 2060803 h 4785200"/>
                    <a:gd name="connsiteX30" fmla="*/ 172814 w 5845101"/>
                    <a:gd name="connsiteY30" fmla="*/ 3928490 h 4785200"/>
                    <a:gd name="connsiteX31" fmla="*/ 491377 w 5845101"/>
                    <a:gd name="connsiteY31" fmla="*/ 4607352 h 4785200"/>
                    <a:gd name="connsiteX32" fmla="*/ 1217717 w 5845101"/>
                    <a:gd name="connsiteY32" fmla="*/ 4777545 h 4785200"/>
                    <a:gd name="connsiteX33" fmla="*/ 5065420 w 5845101"/>
                    <a:gd name="connsiteY33" fmla="*/ 4723219 h 4785200"/>
                    <a:gd name="connsiteX34" fmla="*/ 5278724 w 5845101"/>
                    <a:gd name="connsiteY34" fmla="*/ 4673832 h 4785200"/>
                    <a:gd name="connsiteX35" fmla="*/ 5499510 w 5845101"/>
                    <a:gd name="connsiteY35" fmla="*/ 4515794 h 4785200"/>
                    <a:gd name="connsiteX36" fmla="*/ 5814966 w 5845101"/>
                    <a:gd name="connsiteY36" fmla="*/ 3391037 h 4785200"/>
                    <a:gd name="connsiteX37" fmla="*/ 5782129 w 5845101"/>
                    <a:gd name="connsiteY37" fmla="*/ 1007646 h 4785200"/>
                    <a:gd name="connsiteX38" fmla="*/ 5602634 w 5845101"/>
                    <a:gd name="connsiteY38" fmla="*/ 173718 h 4785200"/>
                    <a:gd name="connsiteX39" fmla="*/ 5398082 w 5845101"/>
                    <a:gd name="connsiteY39" fmla="*/ 34009 h 4785200"/>
                    <a:gd name="connsiteX40" fmla="*/ 5107557 w 5845101"/>
                    <a:gd name="connsiteY40" fmla="*/ 0 h 47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845101" h="4785200">
                      <a:moveTo>
                        <a:pt x="574503" y="449153"/>
                      </a:moveTo>
                      <a:lnTo>
                        <a:pt x="597596" y="450474"/>
                      </a:lnTo>
                      <a:cubicBezTo>
                        <a:pt x="627801" y="453264"/>
                        <a:pt x="655663" y="460172"/>
                        <a:pt x="681182" y="471197"/>
                      </a:cubicBezTo>
                      <a:cubicBezTo>
                        <a:pt x="693942" y="476709"/>
                        <a:pt x="706116" y="483251"/>
                        <a:pt x="717705" y="490822"/>
                      </a:cubicBezTo>
                      <a:cubicBezTo>
                        <a:pt x="724363" y="493443"/>
                        <a:pt x="740296" y="506993"/>
                        <a:pt x="765504" y="531473"/>
                      </a:cubicBezTo>
                      <a:cubicBezTo>
                        <a:pt x="774808" y="541644"/>
                        <a:pt x="782998" y="552357"/>
                        <a:pt x="790075" y="563610"/>
                      </a:cubicBezTo>
                      <a:cubicBezTo>
                        <a:pt x="805819" y="592692"/>
                        <a:pt x="813928" y="610790"/>
                        <a:pt x="814405" y="617906"/>
                      </a:cubicBezTo>
                      <a:cubicBezTo>
                        <a:pt x="818141" y="630784"/>
                        <a:pt x="820764" y="644203"/>
                        <a:pt x="822274" y="658163"/>
                      </a:cubicBezTo>
                      <a:cubicBezTo>
                        <a:pt x="824461" y="669091"/>
                        <a:pt x="824179" y="686626"/>
                        <a:pt x="821427" y="710768"/>
                      </a:cubicBezTo>
                      <a:cubicBezTo>
                        <a:pt x="816635" y="738757"/>
                        <a:pt x="807741" y="764256"/>
                        <a:pt x="794745" y="787264"/>
                      </a:cubicBezTo>
                      <a:cubicBezTo>
                        <a:pt x="788247" y="798768"/>
                        <a:pt x="780723" y="809649"/>
                        <a:pt x="772174" y="819908"/>
                      </a:cubicBezTo>
                      <a:cubicBezTo>
                        <a:pt x="769182" y="825816"/>
                        <a:pt x="754051" y="839803"/>
                        <a:pt x="726781" y="861869"/>
                      </a:cubicBezTo>
                      <a:cubicBezTo>
                        <a:pt x="677195" y="897104"/>
                        <a:pt x="620161" y="912794"/>
                        <a:pt x="555678" y="908939"/>
                      </a:cubicBezTo>
                      <a:cubicBezTo>
                        <a:pt x="525549" y="905549"/>
                        <a:pt x="506086" y="901994"/>
                        <a:pt x="497291" y="898275"/>
                      </a:cubicBezTo>
                      <a:cubicBezTo>
                        <a:pt x="483498" y="894164"/>
                        <a:pt x="470380" y="889106"/>
                        <a:pt x="457935" y="883099"/>
                      </a:cubicBezTo>
                      <a:cubicBezTo>
                        <a:pt x="433045" y="871085"/>
                        <a:pt x="410849" y="855280"/>
                        <a:pt x="391348" y="835683"/>
                      </a:cubicBezTo>
                      <a:cubicBezTo>
                        <a:pt x="371583" y="815842"/>
                        <a:pt x="356096" y="793672"/>
                        <a:pt x="344887" y="769175"/>
                      </a:cubicBezTo>
                      <a:cubicBezTo>
                        <a:pt x="332529" y="743605"/>
                        <a:pt x="326001" y="713717"/>
                        <a:pt x="325304" y="679510"/>
                      </a:cubicBezTo>
                      <a:cubicBezTo>
                        <a:pt x="326095" y="650506"/>
                        <a:pt x="331341" y="623668"/>
                        <a:pt x="341041" y="598995"/>
                      </a:cubicBezTo>
                      <a:cubicBezTo>
                        <a:pt x="342074" y="592150"/>
                        <a:pt x="351854" y="574864"/>
                        <a:pt x="370381" y="547136"/>
                      </a:cubicBezTo>
                      <a:cubicBezTo>
                        <a:pt x="378571" y="536423"/>
                        <a:pt x="387875" y="526253"/>
                        <a:pt x="398292" y="516623"/>
                      </a:cubicBezTo>
                      <a:cubicBezTo>
                        <a:pt x="419127" y="497364"/>
                        <a:pt x="442304" y="482222"/>
                        <a:pt x="467824" y="471197"/>
                      </a:cubicBezTo>
                      <a:cubicBezTo>
                        <a:pt x="480584" y="465685"/>
                        <a:pt x="493929" y="461201"/>
                        <a:pt x="507860" y="457748"/>
                      </a:cubicBezTo>
                      <a:cubicBezTo>
                        <a:pt x="543713" y="450914"/>
                        <a:pt x="565927" y="448049"/>
                        <a:pt x="574503" y="449153"/>
                      </a:cubicBezTo>
                      <a:moveTo>
                        <a:pt x="5107557" y="0"/>
                      </a:moveTo>
                      <a:lnTo>
                        <a:pt x="4813846" y="3891"/>
                      </a:lnTo>
                      <a:cubicBezTo>
                        <a:pt x="3967223" y="14137"/>
                        <a:pt x="2613439" y="23351"/>
                        <a:pt x="752492" y="31533"/>
                      </a:cubicBezTo>
                      <a:cubicBezTo>
                        <a:pt x="369964" y="27324"/>
                        <a:pt x="152550" y="82247"/>
                        <a:pt x="100250" y="196302"/>
                      </a:cubicBezTo>
                      <a:cubicBezTo>
                        <a:pt x="42880" y="301119"/>
                        <a:pt x="13880" y="410853"/>
                        <a:pt x="13253" y="525504"/>
                      </a:cubicBezTo>
                      <a:cubicBezTo>
                        <a:pt x="-1181" y="1103382"/>
                        <a:pt x="-3825" y="1615148"/>
                        <a:pt x="5322" y="2060803"/>
                      </a:cubicBezTo>
                      <a:cubicBezTo>
                        <a:pt x="3462" y="2626457"/>
                        <a:pt x="59292" y="3249019"/>
                        <a:pt x="172814" y="3928490"/>
                      </a:cubicBezTo>
                      <a:cubicBezTo>
                        <a:pt x="242842" y="4228975"/>
                        <a:pt x="349029" y="4455262"/>
                        <a:pt x="491377" y="4607352"/>
                      </a:cubicBezTo>
                      <a:cubicBezTo>
                        <a:pt x="647263" y="4750518"/>
                        <a:pt x="889376" y="4807249"/>
                        <a:pt x="1217717" y="4777545"/>
                      </a:cubicBezTo>
                      <a:cubicBezTo>
                        <a:pt x="1828398" y="4707169"/>
                        <a:pt x="3110966" y="4689060"/>
                        <a:pt x="5065420" y="4723219"/>
                      </a:cubicBezTo>
                      <a:cubicBezTo>
                        <a:pt x="5189982" y="4704562"/>
                        <a:pt x="5261083" y="4688100"/>
                        <a:pt x="5278724" y="4673832"/>
                      </a:cubicBezTo>
                      <a:cubicBezTo>
                        <a:pt x="5364438" y="4638712"/>
                        <a:pt x="5438033" y="4586032"/>
                        <a:pt x="5499510" y="4515794"/>
                      </a:cubicBezTo>
                      <a:cubicBezTo>
                        <a:pt x="5692465" y="4210648"/>
                        <a:pt x="5797617" y="3835729"/>
                        <a:pt x="5814966" y="3391037"/>
                      </a:cubicBezTo>
                      <a:cubicBezTo>
                        <a:pt x="5864098" y="2615294"/>
                        <a:pt x="5853152" y="1820830"/>
                        <a:pt x="5782129" y="1007646"/>
                      </a:cubicBezTo>
                      <a:cubicBezTo>
                        <a:pt x="5751067" y="553857"/>
                        <a:pt x="5691235" y="275881"/>
                        <a:pt x="5602634" y="173718"/>
                      </a:cubicBezTo>
                      <a:cubicBezTo>
                        <a:pt x="5556833" y="110401"/>
                        <a:pt x="5488649" y="63832"/>
                        <a:pt x="5398082" y="34009"/>
                      </a:cubicBezTo>
                      <a:cubicBezTo>
                        <a:pt x="5327390" y="18890"/>
                        <a:pt x="5230549" y="7554"/>
                        <a:pt x="5107557" y="0"/>
                      </a:cubicBezTo>
                      <a:close/>
                    </a:path>
                  </a:pathLst>
                </a:custGeom>
                <a:solidFill>
                  <a:srgbClr val="FFFFFF"/>
                </a:solidFill>
                <a:ln w="178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9B04355-0B41-C850-F820-4C57359FF020}"/>
                    </a:ext>
                  </a:extLst>
                </p:cNvPr>
                <p:cNvSpPr/>
                <p:nvPr/>
              </p:nvSpPr>
              <p:spPr>
                <a:xfrm>
                  <a:off x="2177095" y="5232330"/>
                  <a:ext cx="767363" cy="840689"/>
                </a:xfrm>
                <a:custGeom>
                  <a:avLst/>
                  <a:gdLst>
                    <a:gd name="connsiteX0" fmla="*/ 0 w 831657"/>
                    <a:gd name="connsiteY0" fmla="*/ 265417 h 700082"/>
                    <a:gd name="connsiteX1" fmla="*/ 561593 w 831657"/>
                    <a:gd name="connsiteY1" fmla="*/ 700083 h 700082"/>
                    <a:gd name="connsiteX2" fmla="*/ 679318 w 831657"/>
                    <a:gd name="connsiteY2" fmla="*/ 552000 h 700082"/>
                    <a:gd name="connsiteX3" fmla="*/ 831658 w 831657"/>
                    <a:gd name="connsiteY3" fmla="*/ 475364 h 700082"/>
                    <a:gd name="connsiteX4" fmla="*/ 288282 w 831657"/>
                    <a:gd name="connsiteY4" fmla="*/ 0 h 700082"/>
                    <a:gd name="connsiteX5" fmla="*/ 67336 w 831657"/>
                    <a:gd name="connsiteY5" fmla="*/ 147533 h 700082"/>
                    <a:gd name="connsiteX6" fmla="*/ 0 w 831657"/>
                    <a:gd name="connsiteY6" fmla="*/ 265417 h 7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657" h="700082">
                      <a:moveTo>
                        <a:pt x="0" y="265417"/>
                      </a:moveTo>
                      <a:lnTo>
                        <a:pt x="561593" y="700083"/>
                      </a:lnTo>
                      <a:cubicBezTo>
                        <a:pt x="609475" y="625103"/>
                        <a:pt x="648717" y="575742"/>
                        <a:pt x="679318" y="552000"/>
                      </a:cubicBezTo>
                      <a:cubicBezTo>
                        <a:pt x="708731" y="525805"/>
                        <a:pt x="759511" y="500259"/>
                        <a:pt x="831658" y="475364"/>
                      </a:cubicBezTo>
                      <a:lnTo>
                        <a:pt x="288282" y="0"/>
                      </a:lnTo>
                      <a:cubicBezTo>
                        <a:pt x="170379" y="69374"/>
                        <a:pt x="96730" y="118552"/>
                        <a:pt x="67336" y="147533"/>
                      </a:cubicBezTo>
                      <a:cubicBezTo>
                        <a:pt x="32668" y="177533"/>
                        <a:pt x="10222" y="216828"/>
                        <a:pt x="0" y="265417"/>
                      </a:cubicBezTo>
                    </a:path>
                  </a:pathLst>
                </a:custGeom>
                <a:solidFill>
                  <a:srgbClr val="FBDB71"/>
                </a:solidFill>
                <a:ln w="1780" cap="flat">
                  <a:noFill/>
                  <a:prstDash val="solid"/>
                  <a:miter/>
                </a:ln>
              </p:spPr>
              <p:txBody>
                <a:bodyPr rtlCol="0" anchor="ctr"/>
                <a:lstStyle/>
                <a:p>
                  <a:endParaRPr lang="en-US"/>
                </a:p>
              </p:txBody>
            </p:sp>
            <p:grpSp>
              <p:nvGrpSpPr>
                <p:cNvPr id="32" name="Picture 3">
                  <a:extLst>
                    <a:ext uri="{FF2B5EF4-FFF2-40B4-BE49-F238E27FC236}">
                      <a16:creationId xmlns:a16="http://schemas.microsoft.com/office/drawing/2014/main" id="{19A999EA-2075-DE8C-88EA-FA3A4170F697}"/>
                    </a:ext>
                  </a:extLst>
                </p:cNvPr>
                <p:cNvGrpSpPr/>
                <p:nvPr/>
              </p:nvGrpSpPr>
              <p:grpSpPr>
                <a:xfrm>
                  <a:off x="2238825" y="5143500"/>
                  <a:ext cx="6324669" cy="5385741"/>
                  <a:chOff x="-336333" y="3278775"/>
                  <a:chExt cx="6324669" cy="5385741"/>
                </a:xfrm>
                <a:solidFill>
                  <a:srgbClr val="F7C67E"/>
                </a:solidFill>
              </p:grpSpPr>
              <p:sp>
                <p:nvSpPr>
                  <p:cNvPr id="34" name="Freeform: Shape 33">
                    <a:extLst>
                      <a:ext uri="{FF2B5EF4-FFF2-40B4-BE49-F238E27FC236}">
                        <a16:creationId xmlns:a16="http://schemas.microsoft.com/office/drawing/2014/main" id="{BF811517-ECEE-D31A-413B-C6B20F40D025}"/>
                      </a:ext>
                    </a:extLst>
                  </p:cNvPr>
                  <p:cNvSpPr/>
                  <p:nvPr/>
                </p:nvSpPr>
                <p:spPr>
                  <a:xfrm>
                    <a:off x="256361" y="3278775"/>
                    <a:ext cx="5731975" cy="5280007"/>
                  </a:xfrm>
                  <a:custGeom>
                    <a:avLst/>
                    <a:gdLst>
                      <a:gd name="connsiteX0" fmla="*/ 0 w 5731975"/>
                      <a:gd name="connsiteY0" fmla="*/ 120825 h 5280007"/>
                      <a:gd name="connsiteX1" fmla="*/ 8939 w 5731975"/>
                      <a:gd name="connsiteY1" fmla="*/ 122516 h 5280007"/>
                      <a:gd name="connsiteX2" fmla="*/ 753334 w 5731975"/>
                      <a:gd name="connsiteY2" fmla="*/ 133358 h 5280007"/>
                      <a:gd name="connsiteX3" fmla="*/ 4325480 w 5731975"/>
                      <a:gd name="connsiteY3" fmla="*/ 48715 h 5280007"/>
                      <a:gd name="connsiteX4" fmla="*/ 4689483 w 5731975"/>
                      <a:gd name="connsiteY4" fmla="*/ 55811 h 5280007"/>
                      <a:gd name="connsiteX5" fmla="*/ 5398959 w 5731975"/>
                      <a:gd name="connsiteY5" fmla="*/ 552636 h 5280007"/>
                      <a:gd name="connsiteX6" fmla="*/ 5680495 w 5731975"/>
                      <a:gd name="connsiteY6" fmla="*/ 2986918 h 5280007"/>
                      <a:gd name="connsiteX7" fmla="*/ 5320380 w 5731975"/>
                      <a:gd name="connsiteY7" fmla="*/ 4762621 h 5280007"/>
                      <a:gd name="connsiteX8" fmla="*/ 4561826 w 5731975"/>
                      <a:gd name="connsiteY8" fmla="*/ 5204557 h 5280007"/>
                      <a:gd name="connsiteX9" fmla="*/ 4128042 w 5731975"/>
                      <a:gd name="connsiteY9" fmla="*/ 5232285 h 5280007"/>
                      <a:gd name="connsiteX10" fmla="*/ 2760384 w 5731975"/>
                      <a:gd name="connsiteY10" fmla="*/ 5199410 h 5280007"/>
                      <a:gd name="connsiteX11" fmla="*/ 2138086 w 5731975"/>
                      <a:gd name="connsiteY11" fmla="*/ 5239555 h 5280007"/>
                      <a:gd name="connsiteX12" fmla="*/ 3215722 w 5731975"/>
                      <a:gd name="connsiteY12" fmla="*/ 5247592 h 5280007"/>
                      <a:gd name="connsiteX13" fmla="*/ 4131818 w 5731975"/>
                      <a:gd name="connsiteY13" fmla="*/ 5280007 h 5280007"/>
                      <a:gd name="connsiteX14" fmla="*/ 4562539 w 5731975"/>
                      <a:gd name="connsiteY14" fmla="*/ 5252735 h 5280007"/>
                      <a:gd name="connsiteX15" fmla="*/ 5362892 w 5731975"/>
                      <a:gd name="connsiteY15" fmla="*/ 4787637 h 5280007"/>
                      <a:gd name="connsiteX16" fmla="*/ 5730075 w 5731975"/>
                      <a:gd name="connsiteY16" fmla="*/ 2988758 h 5280007"/>
                      <a:gd name="connsiteX17" fmla="*/ 5445291 w 5731975"/>
                      <a:gd name="connsiteY17" fmla="*/ 535897 h 5280007"/>
                      <a:gd name="connsiteX18" fmla="*/ 4695309 w 5731975"/>
                      <a:gd name="connsiteY18" fmla="*/ 8359 h 5280007"/>
                      <a:gd name="connsiteX19" fmla="*/ 4360850 w 5731975"/>
                      <a:gd name="connsiteY19" fmla="*/ 272 h 5280007"/>
                      <a:gd name="connsiteX20" fmla="*/ 414506 w 5731975"/>
                      <a:gd name="connsiteY20" fmla="*/ 91110 h 5280007"/>
                      <a:gd name="connsiteX21" fmla="*/ 0 w 5731975"/>
                      <a:gd name="connsiteY21" fmla="*/ 120825 h 528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31975" h="5280007">
                        <a:moveTo>
                          <a:pt x="0" y="120825"/>
                        </a:moveTo>
                        <a:lnTo>
                          <a:pt x="8939" y="122516"/>
                        </a:lnTo>
                        <a:cubicBezTo>
                          <a:pt x="164759" y="138009"/>
                          <a:pt x="412891" y="141623"/>
                          <a:pt x="753334" y="133358"/>
                        </a:cubicBezTo>
                        <a:cubicBezTo>
                          <a:pt x="2312682" y="113536"/>
                          <a:pt x="3503397" y="85322"/>
                          <a:pt x="4325480" y="48715"/>
                        </a:cubicBezTo>
                        <a:cubicBezTo>
                          <a:pt x="4511339" y="46288"/>
                          <a:pt x="4632674" y="48653"/>
                          <a:pt x="4689483" y="55811"/>
                        </a:cubicBezTo>
                        <a:cubicBezTo>
                          <a:pt x="5067108" y="89365"/>
                          <a:pt x="5303600" y="254974"/>
                          <a:pt x="5398959" y="552636"/>
                        </a:cubicBezTo>
                        <a:cubicBezTo>
                          <a:pt x="5601594" y="1103117"/>
                          <a:pt x="5695439" y="1914544"/>
                          <a:pt x="5680495" y="2986918"/>
                        </a:cubicBezTo>
                        <a:cubicBezTo>
                          <a:pt x="5669785" y="3807713"/>
                          <a:pt x="5549747" y="4399615"/>
                          <a:pt x="5320380" y="4762621"/>
                        </a:cubicBezTo>
                        <a:cubicBezTo>
                          <a:pt x="5165996" y="5006148"/>
                          <a:pt x="4913145" y="5153460"/>
                          <a:pt x="4561826" y="5204557"/>
                        </a:cubicBezTo>
                        <a:cubicBezTo>
                          <a:pt x="4454128" y="5222446"/>
                          <a:pt x="4309534" y="5231689"/>
                          <a:pt x="4128042" y="5232285"/>
                        </a:cubicBezTo>
                        <a:cubicBezTo>
                          <a:pt x="3462571" y="5202105"/>
                          <a:pt x="3006684" y="5191146"/>
                          <a:pt x="2760384" y="5199410"/>
                        </a:cubicBezTo>
                        <a:cubicBezTo>
                          <a:pt x="2492887" y="5203400"/>
                          <a:pt x="2285454" y="5216782"/>
                          <a:pt x="2138086" y="5239555"/>
                        </a:cubicBezTo>
                        <a:cubicBezTo>
                          <a:pt x="2139354" y="5250936"/>
                          <a:pt x="2498566" y="5253615"/>
                          <a:pt x="3215722" y="5247592"/>
                        </a:cubicBezTo>
                        <a:lnTo>
                          <a:pt x="4131818" y="5280007"/>
                        </a:lnTo>
                        <a:cubicBezTo>
                          <a:pt x="4317508" y="5278821"/>
                          <a:pt x="4461082" y="5269730"/>
                          <a:pt x="4562539" y="5252735"/>
                        </a:cubicBezTo>
                        <a:cubicBezTo>
                          <a:pt x="4936813" y="5197112"/>
                          <a:pt x="5203598" y="5042080"/>
                          <a:pt x="5362892" y="4787637"/>
                        </a:cubicBezTo>
                        <a:cubicBezTo>
                          <a:pt x="5597921" y="4410766"/>
                          <a:pt x="5720316" y="3811139"/>
                          <a:pt x="5730075" y="2988758"/>
                        </a:cubicBezTo>
                        <a:cubicBezTo>
                          <a:pt x="5746901" y="1926017"/>
                          <a:pt x="5651973" y="1108396"/>
                          <a:pt x="5445291" y="535897"/>
                        </a:cubicBezTo>
                        <a:cubicBezTo>
                          <a:pt x="5327192" y="210559"/>
                          <a:pt x="5077198" y="34713"/>
                          <a:pt x="4695309" y="8359"/>
                        </a:cubicBezTo>
                        <a:cubicBezTo>
                          <a:pt x="4640508" y="1781"/>
                          <a:pt x="4529022" y="-914"/>
                          <a:pt x="4360850" y="272"/>
                        </a:cubicBezTo>
                        <a:cubicBezTo>
                          <a:pt x="3596571" y="36244"/>
                          <a:pt x="2281123" y="66524"/>
                          <a:pt x="414506" y="91110"/>
                        </a:cubicBezTo>
                        <a:cubicBezTo>
                          <a:pt x="229598" y="96496"/>
                          <a:pt x="91429" y="106401"/>
                          <a:pt x="0" y="120825"/>
                        </a:cubicBezTo>
                      </a:path>
                    </a:pathLst>
                  </a:custGeom>
                  <a:solidFill>
                    <a:srgbClr val="F7C67E"/>
                  </a:solidFill>
                  <a:ln w="178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423F778-DA56-5D78-296F-97261D70E18D}"/>
                      </a:ext>
                    </a:extLst>
                  </p:cNvPr>
                  <p:cNvSpPr/>
                  <p:nvPr/>
                </p:nvSpPr>
                <p:spPr>
                  <a:xfrm>
                    <a:off x="-336333" y="4075287"/>
                    <a:ext cx="2388015" cy="4589229"/>
                  </a:xfrm>
                  <a:custGeom>
                    <a:avLst/>
                    <a:gdLst>
                      <a:gd name="connsiteX0" fmla="*/ 23620 w 2388015"/>
                      <a:gd name="connsiteY0" fmla="*/ 0 h 4589229"/>
                      <a:gd name="connsiteX1" fmla="*/ 22363 w 2388015"/>
                      <a:gd name="connsiteY1" fmla="*/ 4928 h 4589229"/>
                      <a:gd name="connsiteX2" fmla="*/ 8142 w 2388015"/>
                      <a:gd name="connsiteY2" fmla="*/ 1363482 h 4589229"/>
                      <a:gd name="connsiteX3" fmla="*/ 64261 w 2388015"/>
                      <a:gd name="connsiteY3" fmla="*/ 2692077 h 4589229"/>
                      <a:gd name="connsiteX4" fmla="*/ 346954 w 2388015"/>
                      <a:gd name="connsiteY4" fmla="*/ 3979860 h 4589229"/>
                      <a:gd name="connsiteX5" fmla="*/ 1062389 w 2388015"/>
                      <a:gd name="connsiteY5" fmla="*/ 4526099 h 4589229"/>
                      <a:gd name="connsiteX6" fmla="*/ 2388016 w 2388015"/>
                      <a:gd name="connsiteY6" fmla="*/ 4483598 h 4589229"/>
                      <a:gd name="connsiteX7" fmla="*/ 1595953 w 2388015"/>
                      <a:gd name="connsiteY7" fmla="*/ 4541460 h 4589229"/>
                      <a:gd name="connsiteX8" fmla="*/ 1061227 w 2388015"/>
                      <a:gd name="connsiteY8" fmla="*/ 4476390 h 4589229"/>
                      <a:gd name="connsiteX9" fmla="*/ 388690 w 2388015"/>
                      <a:gd name="connsiteY9" fmla="*/ 3953685 h 4589229"/>
                      <a:gd name="connsiteX10" fmla="*/ 125229 w 2388015"/>
                      <a:gd name="connsiteY10" fmla="*/ 2819313 h 4589229"/>
                      <a:gd name="connsiteX11" fmla="*/ 73012 w 2388015"/>
                      <a:gd name="connsiteY11" fmla="*/ 1955718 h 4589229"/>
                      <a:gd name="connsiteX12" fmla="*/ 48536 w 2388015"/>
                      <a:gd name="connsiteY12" fmla="*/ 363827 h 4589229"/>
                      <a:gd name="connsiteX13" fmla="*/ 23620 w 2388015"/>
                      <a:gd name="connsiteY13" fmla="*/ 0 h 458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015" h="4589229">
                        <a:moveTo>
                          <a:pt x="23620" y="0"/>
                        </a:moveTo>
                        <a:lnTo>
                          <a:pt x="22363" y="4928"/>
                        </a:lnTo>
                        <a:cubicBezTo>
                          <a:pt x="-1541" y="72367"/>
                          <a:pt x="-6282" y="525218"/>
                          <a:pt x="8142" y="1363482"/>
                        </a:cubicBezTo>
                        <a:cubicBezTo>
                          <a:pt x="18859" y="1935399"/>
                          <a:pt x="37565" y="2378264"/>
                          <a:pt x="64261" y="2692077"/>
                        </a:cubicBezTo>
                        <a:cubicBezTo>
                          <a:pt x="112591" y="3296024"/>
                          <a:pt x="206822" y="3725285"/>
                          <a:pt x="346954" y="3979860"/>
                        </a:cubicBezTo>
                        <a:cubicBezTo>
                          <a:pt x="476748" y="4246030"/>
                          <a:pt x="715226" y="4428110"/>
                          <a:pt x="1062389" y="4526099"/>
                        </a:cubicBezTo>
                        <a:cubicBezTo>
                          <a:pt x="1462727" y="4622627"/>
                          <a:pt x="1904602" y="4608460"/>
                          <a:pt x="2388016" y="4483598"/>
                        </a:cubicBezTo>
                        <a:cubicBezTo>
                          <a:pt x="1894082" y="4531387"/>
                          <a:pt x="1630061" y="4550674"/>
                          <a:pt x="1595953" y="4541460"/>
                        </a:cubicBezTo>
                        <a:cubicBezTo>
                          <a:pt x="1406151" y="4541176"/>
                          <a:pt x="1227909" y="4519486"/>
                          <a:pt x="1061227" y="4476390"/>
                        </a:cubicBezTo>
                        <a:cubicBezTo>
                          <a:pt x="735741" y="4382324"/>
                          <a:pt x="511562" y="4208088"/>
                          <a:pt x="388690" y="3953685"/>
                        </a:cubicBezTo>
                        <a:cubicBezTo>
                          <a:pt x="256003" y="3691095"/>
                          <a:pt x="168182" y="3312971"/>
                          <a:pt x="125229" y="2819313"/>
                        </a:cubicBezTo>
                        <a:cubicBezTo>
                          <a:pt x="103821" y="2598687"/>
                          <a:pt x="86416" y="2310822"/>
                          <a:pt x="73012" y="1955718"/>
                        </a:cubicBezTo>
                        <a:cubicBezTo>
                          <a:pt x="59004" y="1586582"/>
                          <a:pt x="50845" y="1055952"/>
                          <a:pt x="48536" y="363827"/>
                        </a:cubicBezTo>
                        <a:cubicBezTo>
                          <a:pt x="44503" y="178818"/>
                          <a:pt x="36198" y="57543"/>
                          <a:pt x="23620" y="0"/>
                        </a:cubicBezTo>
                      </a:path>
                    </a:pathLst>
                  </a:custGeom>
                  <a:solidFill>
                    <a:srgbClr val="F7C67E"/>
                  </a:solidFill>
                  <a:ln w="1780" cap="flat">
                    <a:noFill/>
                    <a:prstDash val="solid"/>
                    <a:miter/>
                  </a:ln>
                </p:spPr>
                <p:txBody>
                  <a:bodyPr rtlCol="0" anchor="ctr"/>
                  <a:lstStyle/>
                  <a:p>
                    <a:endParaRPr lang="en-US"/>
                  </a:p>
                </p:txBody>
              </p:sp>
            </p:grpSp>
          </p:grpSp>
          <p:pic>
            <p:nvPicPr>
              <p:cNvPr id="6" name="Picture 7">
                <a:extLst>
                  <a:ext uri="{FF2B5EF4-FFF2-40B4-BE49-F238E27FC236}">
                    <a16:creationId xmlns:a16="http://schemas.microsoft.com/office/drawing/2014/main" id="{3165AD5C-D961-8A63-408F-28DF78F443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260413" y="4065783"/>
                <a:ext cx="2495280" cy="1198820"/>
              </a:xfrm>
              <a:prstGeom prst="rect">
                <a:avLst/>
              </a:prstGeom>
            </p:spPr>
          </p:pic>
          <p:sp>
            <p:nvSpPr>
              <p:cNvPr id="5" name="TextBox 4">
                <a:extLst>
                  <a:ext uri="{FF2B5EF4-FFF2-40B4-BE49-F238E27FC236}">
                    <a16:creationId xmlns:a16="http://schemas.microsoft.com/office/drawing/2014/main" id="{37601869-6DBD-3A9F-426E-5E2650F4C87B}"/>
                  </a:ext>
                </a:extLst>
              </p:cNvPr>
              <p:cNvSpPr txBox="1"/>
              <p:nvPr/>
            </p:nvSpPr>
            <p:spPr>
              <a:xfrm>
                <a:off x="2880493" y="5702497"/>
                <a:ext cx="5747894" cy="3785581"/>
              </a:xfrm>
              <a:prstGeom prst="rect">
                <a:avLst/>
              </a:prstGeom>
              <a:noFill/>
            </p:spPr>
            <p:txBody>
              <a:bodyPr wrap="square">
                <a:spAutoFit/>
              </a:bodyPr>
              <a:lstStyle/>
              <a:p>
                <a:pPr marR="90170" algn="just">
                  <a:lnSpc>
                    <a:spcPct val="150000"/>
                  </a:lnSpc>
                  <a:spcBef>
                    <a:spcPts val="300"/>
                  </a:spcBef>
                  <a:spcAft>
                    <a:spcPts val="300"/>
                  </a:spcAft>
                </a:pP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Luật xa gần trong hội họa để nhận thấy diễn biến của cảnh vật trong thiên nhiên: Những vật thể bằng nhau trong không gian càng xa càng nhỏ những vật ở gần trông rõ ràng, đậm nét. Nếu thay đổi tầm nhìn hay góc nhìn, thì hình dáng của vật thể cũng thay đổi theo.</a:t>
                </a:r>
                <a:endParaRPr lang="vi-VN"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24CF990C-04C6-66B7-76F3-85D9295B7770}"/>
                </a:ext>
              </a:extLst>
            </p:cNvPr>
            <p:cNvSpPr/>
            <p:nvPr/>
          </p:nvSpPr>
          <p:spPr>
            <a:xfrm>
              <a:off x="7627797" y="1593088"/>
              <a:ext cx="2616422" cy="830997"/>
            </a:xfrm>
            <a:prstGeom prst="rect">
              <a:avLst/>
            </a:prstGeom>
          </p:spPr>
          <p:txBody>
            <a:bodyPr wrap="none">
              <a:spAutoFit/>
            </a:bodyPr>
            <a:lstStyle/>
            <a:p>
              <a:pPr algn="ctr">
                <a:spcBef>
                  <a:spcPts val="300"/>
                </a:spcBef>
                <a:spcAft>
                  <a:spcPts val="300"/>
                </a:spcAft>
              </a:pP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4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82075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1203620" y="6718603"/>
            <a:ext cx="420097" cy="467251"/>
          </a:xfrm>
          <a:prstGeom prst="rect">
            <a:avLst/>
          </a:prstGeom>
        </p:spPr>
      </p:pic>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0"/>
            <a:ext cx="2039858" cy="1524794"/>
          </a:xfrm>
          <a:prstGeom prst="rect">
            <a:avLst/>
          </a:prstGeom>
        </p:spPr>
      </p:pic>
      <p:sp>
        <p:nvSpPr>
          <p:cNvPr id="78" name="TextBox 77"/>
          <p:cNvSpPr txBox="1"/>
          <p:nvPr/>
        </p:nvSpPr>
        <p:spPr>
          <a:xfrm>
            <a:off x="6670405" y="702299"/>
            <a:ext cx="4687502" cy="1015663"/>
          </a:xfrm>
          <a:prstGeom prst="rect">
            <a:avLst/>
          </a:prstGeom>
          <a:noFill/>
        </p:spPr>
        <p:txBody>
          <a:bodyPr wrap="none" rtlCol="0">
            <a:spAutoFit/>
          </a:bodyPr>
          <a:lstStyle/>
          <a:p>
            <a:pPr algn="ctr"/>
            <a:r>
              <a:rPr lang="vi-VN" sz="6000" b="1" dirty="0">
                <a:solidFill>
                  <a:srgbClr val="FF0000"/>
                </a:solidFill>
              </a:rPr>
              <a:t>KHỞI ĐỘNG</a:t>
            </a:r>
            <a:endParaRPr lang="en-US" sz="6000" b="1" dirty="0">
              <a:solidFill>
                <a:srgbClr val="FF0000"/>
              </a:solidFill>
            </a:endParaRPr>
          </a:p>
        </p:txBody>
      </p:sp>
      <p:sp>
        <p:nvSpPr>
          <p:cNvPr id="79" name="Rectangle 78"/>
          <p:cNvSpPr/>
          <p:nvPr/>
        </p:nvSpPr>
        <p:spPr>
          <a:xfrm>
            <a:off x="2023040" y="1870144"/>
            <a:ext cx="14241917" cy="1824923"/>
          </a:xfrm>
          <a:prstGeom prst="rect">
            <a:avLst/>
          </a:prstGeom>
        </p:spPr>
        <p:txBody>
          <a:bodyPr wrap="square">
            <a:spAutoFit/>
          </a:bodyPr>
          <a:lstStyle/>
          <a:p>
            <a:pPr algn="ctr">
              <a:lnSpc>
                <a:spcPct val="15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Em hãy kể tên một số họa sĩ tiêu biểu của mĩ thuật trung đại thế giới. Nêu một số hiểu biết của em về các họa sĩ đó.</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EDB452F9-E336-3134-ABF3-00DAB4CDE4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1614" y="4000628"/>
            <a:ext cx="17024767" cy="62282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17" y="301332"/>
            <a:ext cx="1277265" cy="120382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249">
            <a:off x="17658656" y="3115957"/>
            <a:ext cx="732169" cy="150188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491" t="5362" b="65314"/>
          <a:stretch>
            <a:fillRect/>
          </a:stretch>
        </p:blipFill>
        <p:spPr>
          <a:xfrm rot="-1833109">
            <a:off x="2808386" y="8550405"/>
            <a:ext cx="420097" cy="467251"/>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491" t="5362" b="65314"/>
          <a:stretch>
            <a:fillRect/>
          </a:stretch>
        </p:blipFill>
        <p:spPr>
          <a:xfrm rot="-1833109">
            <a:off x="11795825" y="858376"/>
            <a:ext cx="420097" cy="467251"/>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1110" flipH="1">
            <a:off x="510643" y="8544105"/>
            <a:ext cx="1187833" cy="1095776"/>
          </a:xfrm>
          <a:prstGeom prst="rect">
            <a:avLst/>
          </a:prstGeom>
        </p:spPr>
      </p:pic>
      <p:pic>
        <p:nvPicPr>
          <p:cNvPr id="10" name="Picture 5">
            <a:extLst>
              <a:ext uri="{FF2B5EF4-FFF2-40B4-BE49-F238E27FC236}">
                <a16:creationId xmlns:a16="http://schemas.microsoft.com/office/drawing/2014/main" id="{82D0FA77-BD61-75FD-60B1-C76A29AA6A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87119" y="7641263"/>
            <a:ext cx="1104199" cy="1142767"/>
          </a:xfrm>
          <a:prstGeom prst="rect">
            <a:avLst/>
          </a:prstGeom>
        </p:spPr>
      </p:pic>
      <p:pic>
        <p:nvPicPr>
          <p:cNvPr id="23" name="Picture 11">
            <a:extLst>
              <a:ext uri="{FF2B5EF4-FFF2-40B4-BE49-F238E27FC236}">
                <a16:creationId xmlns:a16="http://schemas.microsoft.com/office/drawing/2014/main" id="{353F1762-C717-5C31-1642-AA044CA175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371" r="75486"/>
          <a:stretch>
            <a:fillRect/>
          </a:stretch>
        </p:blipFill>
        <p:spPr>
          <a:xfrm>
            <a:off x="16983074" y="9236835"/>
            <a:ext cx="388483" cy="392433"/>
          </a:xfrm>
          <a:prstGeom prst="rect">
            <a:avLst/>
          </a:prstGeom>
        </p:spPr>
      </p:pic>
      <p:sp>
        <p:nvSpPr>
          <p:cNvPr id="5" name="TextBox 42">
            <a:extLst>
              <a:ext uri="{FF2B5EF4-FFF2-40B4-BE49-F238E27FC236}">
                <a16:creationId xmlns:a16="http://schemas.microsoft.com/office/drawing/2014/main" id="{ACE9577A-0335-8DA7-604A-16275450FF1C}"/>
              </a:ext>
            </a:extLst>
          </p:cNvPr>
          <p:cNvSpPr txBox="1"/>
          <p:nvPr/>
        </p:nvSpPr>
        <p:spPr>
          <a:xfrm>
            <a:off x="4789145" y="1399965"/>
            <a:ext cx="8709709" cy="830997"/>
          </a:xfrm>
          <a:prstGeom prst="rect">
            <a:avLst/>
          </a:prstGeom>
        </p:spPr>
        <p:txBody>
          <a:bodyPr wrap="square" lIns="0" tIns="0" rIns="0" bIns="0" rtlCol="0" anchor="t">
            <a:spAutoFit/>
          </a:bodyPr>
          <a:lstStyle/>
          <a:p>
            <a:pPr algn="ctr"/>
            <a:r>
              <a:rPr lang="en-US" sz="5400" b="1">
                <a:solidFill>
                  <a:srgbClr val="C00000"/>
                </a:solidFill>
                <a:latin typeface="Arial" panose="020B0604020202020204" pitchFamily="34" charset="0"/>
                <a:cs typeface="Arial" panose="020B0604020202020204" pitchFamily="34" charset="0"/>
              </a:rPr>
              <a:t>3. </a:t>
            </a:r>
            <a:r>
              <a:rPr lang="vi-VN" sz="5400" b="1">
                <a:solidFill>
                  <a:srgbClr val="C00000"/>
                </a:solidFill>
                <a:latin typeface="Arial" panose="020B0604020202020204" pitchFamily="34" charset="0"/>
                <a:cs typeface="Arial" panose="020B0604020202020204" pitchFamily="34" charset="0"/>
              </a:rPr>
              <a:t>Phân tích và đánh giá</a:t>
            </a:r>
            <a:endParaRPr lang="en-US" sz="5400" b="1" dirty="0">
              <a:solidFill>
                <a:srgbClr val="C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E9EA23C-1E96-925D-F5B0-48CA4BBDEE7B}"/>
              </a:ext>
            </a:extLst>
          </p:cNvPr>
          <p:cNvSpPr/>
          <p:nvPr/>
        </p:nvSpPr>
        <p:spPr>
          <a:xfrm>
            <a:off x="487050" y="2826862"/>
            <a:ext cx="12159004" cy="4594912"/>
          </a:xfrm>
          <a:prstGeom prst="rect">
            <a:avLst/>
          </a:prstGeom>
        </p:spPr>
        <p:txBody>
          <a:bodyPr wrap="square">
            <a:spAutoFit/>
          </a:bodyPr>
          <a:lstStyle/>
          <a:p>
            <a:pPr indent="-685800" algn="just">
              <a:lnSpc>
                <a:spcPct val="150000"/>
              </a:lnSpc>
              <a:buFont typeface="Wingdings" panose="05000000000000000000" pitchFamily="2" charset="2"/>
              <a:buChar char="v"/>
            </a:pPr>
            <a:r>
              <a:rPr lang="vi-VN" sz="4000">
                <a:latin typeface="Arial" panose="020B0604020202020204" pitchFamily="34" charset="0"/>
                <a:ea typeface="Calibri" panose="020F0502020204030204" pitchFamily="34" charset="0"/>
                <a:cs typeface="Arial" panose="020B0604020202020204" pitchFamily="34" charset="0"/>
              </a:rPr>
              <a:t>Trình bày sự hiểu biết của em về:</a:t>
            </a:r>
          </a:p>
          <a:p>
            <a:pPr indent="-685800" algn="just">
              <a:lnSpc>
                <a:spcPct val="150000"/>
              </a:lnSpc>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Tác giả, tác phẩm mĩ thuật thời trung đại.</a:t>
            </a:r>
          </a:p>
          <a:p>
            <a:pPr indent="-685800" algn="just">
              <a:lnSpc>
                <a:spcPct val="150000"/>
              </a:lnSpc>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Thành tựu về kĩ thuật, chất liệu thời trung đại.</a:t>
            </a:r>
          </a:p>
          <a:p>
            <a:pPr indent="-685800" algn="just">
              <a:lnSpc>
                <a:spcPct val="150000"/>
              </a:lnSpc>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Những thành tựu khác thời trung đại mà em biết.</a:t>
            </a:r>
          </a:p>
          <a:p>
            <a:pPr indent="-685800" algn="just">
              <a:lnSpc>
                <a:spcPct val="150000"/>
              </a:lnSpc>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Đường chân trời, điểm tụ.</a:t>
            </a:r>
            <a:endParaRPr lang="vi-VN" sz="4000" dirty="0" err="1">
              <a:latin typeface="Arial" panose="020B0604020202020204" pitchFamily="34" charset="0"/>
              <a:ea typeface="Calibri" panose="020F0502020204030204" pitchFamily="34" charset="0"/>
              <a:cs typeface="Arial" panose="020B0604020202020204" pitchFamily="34" charset="0"/>
            </a:endParaRPr>
          </a:p>
        </p:txBody>
      </p:sp>
      <p:pic>
        <p:nvPicPr>
          <p:cNvPr id="25" name="Picture 19">
            <a:extLst>
              <a:ext uri="{FF2B5EF4-FFF2-40B4-BE49-F238E27FC236}">
                <a16:creationId xmlns:a16="http://schemas.microsoft.com/office/drawing/2014/main" id="{E8A74B33-6190-0E50-6044-EB72A090BA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52531" y="2209481"/>
            <a:ext cx="5734588" cy="7184562"/>
          </a:xfrm>
          <a:prstGeom prst="rect">
            <a:avLst/>
          </a:prstGeom>
        </p:spPr>
      </p:pic>
    </p:spTree>
    <p:extLst>
      <p:ext uri="{BB962C8B-B14F-4D97-AF65-F5344CB8AC3E}">
        <p14:creationId xmlns:p14="http://schemas.microsoft.com/office/powerpoint/2010/main" val="130751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6178069" y="903243"/>
            <a:ext cx="388483" cy="392433"/>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2808386" y="8550405"/>
            <a:ext cx="420097" cy="467251"/>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6983074" y="8973775"/>
            <a:ext cx="388483" cy="392433"/>
          </a:xfrm>
          <a:prstGeom prst="rect">
            <a:avLst/>
          </a:prstGeom>
        </p:spPr>
      </p:pic>
      <p:grpSp>
        <p:nvGrpSpPr>
          <p:cNvPr id="12" name="Group 12"/>
          <p:cNvGrpSpPr/>
          <p:nvPr/>
        </p:nvGrpSpPr>
        <p:grpSpPr>
          <a:xfrm>
            <a:off x="952500" y="4472122"/>
            <a:ext cx="152400" cy="1524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4" name="Group 14"/>
          <p:cNvGrpSpPr/>
          <p:nvPr/>
        </p:nvGrpSpPr>
        <p:grpSpPr>
          <a:xfrm>
            <a:off x="15789347" y="8821375"/>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6" name="Group 16"/>
          <p:cNvGrpSpPr/>
          <p:nvPr/>
        </p:nvGrpSpPr>
        <p:grpSpPr>
          <a:xfrm>
            <a:off x="17295357" y="517593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8" name="Group 18"/>
          <p:cNvGrpSpPr/>
          <p:nvPr/>
        </p:nvGrpSpPr>
        <p:grpSpPr>
          <a:xfrm>
            <a:off x="1688114" y="750843"/>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11795825" y="858376"/>
            <a:ext cx="420097" cy="467251"/>
          </a:xfrm>
          <a:prstGeom prst="rect">
            <a:avLst/>
          </a:prstGeom>
        </p:spPr>
      </p:pic>
      <p:sp>
        <p:nvSpPr>
          <p:cNvPr id="3" name="TextBox 42">
            <a:extLst>
              <a:ext uri="{FF2B5EF4-FFF2-40B4-BE49-F238E27FC236}">
                <a16:creationId xmlns:a16="http://schemas.microsoft.com/office/drawing/2014/main" id="{7154ED69-A550-66D3-FF08-B0BEEA1F4ED5}"/>
              </a:ext>
            </a:extLst>
          </p:cNvPr>
          <p:cNvSpPr txBox="1"/>
          <p:nvPr/>
        </p:nvSpPr>
        <p:spPr>
          <a:xfrm>
            <a:off x="4789145" y="683960"/>
            <a:ext cx="8709709" cy="830997"/>
          </a:xfrm>
          <a:prstGeom prst="rect">
            <a:avLst/>
          </a:prstGeom>
        </p:spPr>
        <p:txBody>
          <a:bodyPr wrap="square" lIns="0" tIns="0" rIns="0" bIns="0" rtlCol="0" anchor="t">
            <a:spAutoFit/>
          </a:bodyPr>
          <a:lstStyle/>
          <a:p>
            <a:pPr algn="ctr"/>
            <a:r>
              <a:rPr lang="en-US" sz="5400" b="1">
                <a:solidFill>
                  <a:srgbClr val="C00000"/>
                </a:solidFill>
                <a:latin typeface="Arial" panose="020B0604020202020204" pitchFamily="34" charset="0"/>
                <a:cs typeface="Arial" panose="020B0604020202020204" pitchFamily="34" charset="0"/>
              </a:rPr>
              <a:t>3. Vận dụng</a:t>
            </a:r>
            <a:endParaRPr lang="en-US" sz="5400" b="1" dirty="0">
              <a:solidFill>
                <a:srgbClr val="C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38AF719-A5F8-EC83-97FE-96408192A999}"/>
              </a:ext>
            </a:extLst>
          </p:cNvPr>
          <p:cNvSpPr txBox="1"/>
          <p:nvPr/>
        </p:nvSpPr>
        <p:spPr>
          <a:xfrm>
            <a:off x="1028700" y="2005954"/>
            <a:ext cx="16219226" cy="901593"/>
          </a:xfrm>
          <a:prstGeom prst="rect">
            <a:avLst/>
          </a:prstGeom>
          <a:noFill/>
        </p:spPr>
        <p:txBody>
          <a:bodyPr wrap="square">
            <a:spAutoFit/>
          </a:bodyPr>
          <a:lstStyle/>
          <a:p>
            <a:pPr algn="ctr">
              <a:lnSpc>
                <a:spcPct val="150000"/>
              </a:lnSpc>
            </a:pPr>
            <a:r>
              <a:rPr lang="fr-FR" sz="4000" b="1">
                <a:latin typeface="Arial" panose="020B0604020202020204" pitchFamily="34" charset="0"/>
                <a:ea typeface="Calibri" panose="020F0502020204030204" pitchFamily="34" charset="0"/>
                <a:cs typeface="Arial" panose="020B0604020202020204" pitchFamily="34" charset="0"/>
              </a:rPr>
              <a:t>Tìm hiểu tác giả Leonardo da Vinci và một số tác phẩm của ông.</a:t>
            </a:r>
            <a:endParaRPr lang="en-US" sz="40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8C521E5-1D85-C0F7-0EA8-0EBA93510CE2}"/>
              </a:ext>
            </a:extLst>
          </p:cNvPr>
          <p:cNvSpPr txBox="1"/>
          <p:nvPr/>
        </p:nvSpPr>
        <p:spPr>
          <a:xfrm>
            <a:off x="521072" y="3487201"/>
            <a:ext cx="6743700" cy="498886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Thông tin về tác giả.</a:t>
            </a:r>
            <a:endParaRPr lang="en-US" sz="3600">
              <a:effectLst/>
              <a:ea typeface="Calibri" panose="020F050202020403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Tên tác phẩm, chất liệu.</a:t>
            </a:r>
            <a:endParaRPr lang="en-US" sz="3600">
              <a:effectLst/>
              <a:ea typeface="Calibri" panose="020F050202020403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Không gian và đối tượng thể hiện trong tranh.</a:t>
            </a:r>
            <a:endParaRPr lang="en-US" sz="3600">
              <a:effectLst/>
              <a:ea typeface="Calibri" panose="020F050202020403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Ứng dụng thành tựu mĩ thuật trung đại trong tác phẩm.</a:t>
            </a:r>
            <a:endParaRPr lang="en-US" sz="3600">
              <a:effectLst/>
              <a:ea typeface="Calibri" panose="020F0502020204030204"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4048DD54-AD77-5F52-4342-0556C4F79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801" y="3619500"/>
            <a:ext cx="10274999" cy="4679561"/>
          </a:xfrm>
          <a:prstGeom prst="rect">
            <a:avLst/>
          </a:prstGeom>
        </p:spPr>
      </p:pic>
    </p:spTree>
    <p:extLst>
      <p:ext uri="{BB962C8B-B14F-4D97-AF65-F5344CB8AC3E}">
        <p14:creationId xmlns:p14="http://schemas.microsoft.com/office/powerpoint/2010/main" val="35280556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6870817" y="8455966"/>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3144">
            <a:off x="-151804" y="7128206"/>
            <a:ext cx="732169" cy="1501885"/>
          </a:xfrm>
          <a:prstGeom prst="rect">
            <a:avLst/>
          </a:prstGeom>
        </p:spPr>
      </p:pic>
      <p:sp>
        <p:nvSpPr>
          <p:cNvPr id="4" name="TextBox 3">
            <a:extLst>
              <a:ext uri="{FF2B5EF4-FFF2-40B4-BE49-F238E27FC236}">
                <a16:creationId xmlns:a16="http://schemas.microsoft.com/office/drawing/2014/main" id="{D070D4A1-723E-53C2-4359-AA85586B7866}"/>
              </a:ext>
            </a:extLst>
          </p:cNvPr>
          <p:cNvSpPr txBox="1"/>
          <p:nvPr/>
        </p:nvSpPr>
        <p:spPr>
          <a:xfrm>
            <a:off x="914400" y="2173726"/>
            <a:ext cx="9451180" cy="6650860"/>
          </a:xfrm>
          <a:prstGeom prst="rect">
            <a:avLst/>
          </a:prstGeom>
          <a:noFill/>
        </p:spPr>
        <p:txBody>
          <a:bodyPr wrap="square">
            <a:spAutoFit/>
          </a:bodyPr>
          <a:lstStyle/>
          <a:p>
            <a:pPr marL="571500" indent="-571500" algn="just">
              <a:lnSpc>
                <a:spcPct val="150000"/>
              </a:lnSpc>
              <a:buFontTx/>
              <a:buChar char="-"/>
            </a:pPr>
            <a:r>
              <a:rPr lang="vi-VN" sz="3600">
                <a:solidFill>
                  <a:srgbClr val="000000"/>
                </a:solidFill>
                <a:effectLst/>
                <a:ea typeface="Times New Roman" panose="02020603050405020304" pitchFamily="18" charset="0"/>
              </a:rPr>
              <a:t>Thông tin về tác giả: </a:t>
            </a:r>
            <a:endParaRPr lang="en-US" sz="3600">
              <a:solidFill>
                <a:srgbClr val="000000"/>
              </a:solidFill>
              <a:effectLst/>
              <a:ea typeface="Times New Roman" panose="02020603050405020304" pitchFamily="18" charset="0"/>
            </a:endParaRPr>
          </a:p>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Leonardo da Vinci (1452 – 1519) là họa sĩ thiên tài người Ý. </a:t>
            </a:r>
            <a:endParaRPr lang="en-US" sz="3600">
              <a:solidFill>
                <a:srgbClr val="000000"/>
              </a:solidFill>
              <a:effectLst/>
              <a:ea typeface="Times New Roman" panose="02020603050405020304" pitchFamily="18" charset="0"/>
            </a:endParaRPr>
          </a:p>
          <a:p>
            <a:pPr marL="571500" indent="-571500" algn="just">
              <a:lnSpc>
                <a:spcPct val="150000"/>
              </a:lnSpc>
              <a:buFont typeface="Arial" panose="020B0604020202020204" pitchFamily="34" charset="0"/>
              <a:buChar char="•"/>
            </a:pPr>
            <a:r>
              <a:rPr lang="vi-VN" sz="3600">
                <a:solidFill>
                  <a:srgbClr val="000000"/>
                </a:solidFill>
                <a:effectLst/>
                <a:ea typeface="Times New Roman" panose="02020603050405020304" pitchFamily="18" charset="0"/>
              </a:rPr>
              <a:t>Ông đã để lại cho nhân tài nhiều kiệt tác trong lĩnh vực hội họa như Mona Lisa (1502 – 1507), Bữa tối cuối cùng (1495 – 1498), Sự tôn thờ của các vị thần (1480), Lễ rửa tội của Chúa (1472),…</a:t>
            </a:r>
            <a:endParaRPr lang="en-US" sz="3600">
              <a:effectLst/>
              <a:ea typeface="Calibri" panose="020F0502020204030204" pitchFamily="34" charset="0"/>
            </a:endParaRPr>
          </a:p>
        </p:txBody>
      </p:sp>
      <p:sp>
        <p:nvSpPr>
          <p:cNvPr id="5" name="TextBox 42">
            <a:extLst>
              <a:ext uri="{FF2B5EF4-FFF2-40B4-BE49-F238E27FC236}">
                <a16:creationId xmlns:a16="http://schemas.microsoft.com/office/drawing/2014/main" id="{3FE7B430-274B-FF4E-8335-3414AACE3678}"/>
              </a:ext>
            </a:extLst>
          </p:cNvPr>
          <p:cNvSpPr txBox="1"/>
          <p:nvPr/>
        </p:nvSpPr>
        <p:spPr>
          <a:xfrm>
            <a:off x="4789145" y="683960"/>
            <a:ext cx="8709709" cy="677108"/>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400" b="1">
                <a:solidFill>
                  <a:srgbClr val="C00000"/>
                </a:solidFill>
                <a:latin typeface="Arial" panose="020B0604020202020204" pitchFamily="34" charset="0"/>
                <a:cs typeface="Arial" panose="020B0604020202020204" pitchFamily="34" charset="0"/>
              </a:rPr>
              <a:t>Tác giả</a:t>
            </a:r>
            <a:endParaRPr lang="en-US" sz="4400" b="1" dirty="0">
              <a:solidFill>
                <a:srgbClr val="C00000"/>
              </a:solidFill>
              <a:latin typeface="Arial" panose="020B0604020202020204" pitchFamily="34" charset="0"/>
              <a:cs typeface="Arial" panose="020B0604020202020204" pitchFamily="34" charset="0"/>
            </a:endParaRPr>
          </a:p>
        </p:txBody>
      </p:sp>
      <p:pic>
        <p:nvPicPr>
          <p:cNvPr id="8" name="Picture 7" descr="A close-up of a person&#10;&#10;Description automatically generated with low confidence">
            <a:extLst>
              <a:ext uri="{FF2B5EF4-FFF2-40B4-BE49-F238E27FC236}">
                <a16:creationId xmlns:a16="http://schemas.microsoft.com/office/drawing/2014/main" id="{B614F2C3-B5A7-BE73-C8DE-081927067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9363" y="664179"/>
            <a:ext cx="6354237" cy="91077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028700" y="2804880"/>
            <a:ext cx="388483" cy="392433"/>
          </a:xfrm>
          <a:prstGeom prst="rect">
            <a:avLst/>
          </a:prstGeom>
        </p:spPr>
      </p:pic>
      <p:grpSp>
        <p:nvGrpSpPr>
          <p:cNvPr id="13" name="Group 13"/>
          <p:cNvGrpSpPr/>
          <p:nvPr/>
        </p:nvGrpSpPr>
        <p:grpSpPr>
          <a:xfrm>
            <a:off x="14393193" y="8000269"/>
            <a:ext cx="152400" cy="15240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8" name="Group 18"/>
          <p:cNvGrpSpPr/>
          <p:nvPr/>
        </p:nvGrpSpPr>
        <p:grpSpPr>
          <a:xfrm>
            <a:off x="4277643" y="7399505"/>
            <a:ext cx="152400" cy="152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0" name="Group 20"/>
          <p:cNvGrpSpPr/>
          <p:nvPr/>
        </p:nvGrpSpPr>
        <p:grpSpPr>
          <a:xfrm>
            <a:off x="1813166" y="8575983"/>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6870817" y="8455966"/>
            <a:ext cx="388483" cy="392433"/>
          </a:xfrm>
          <a:prstGeom prst="rect">
            <a:avLst/>
          </a:prstGeom>
        </p:spPr>
      </p:pic>
      <p:grpSp>
        <p:nvGrpSpPr>
          <p:cNvPr id="23" name="Group 23"/>
          <p:cNvGrpSpPr/>
          <p:nvPr/>
        </p:nvGrpSpPr>
        <p:grpSpPr>
          <a:xfrm>
            <a:off x="9835857" y="1147461"/>
            <a:ext cx="152400" cy="1524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3144">
            <a:off x="13139" y="9009137"/>
            <a:ext cx="732169" cy="1501885"/>
          </a:xfrm>
          <a:prstGeom prst="rect">
            <a:avLst/>
          </a:prstGeom>
        </p:spPr>
      </p:pic>
      <p:sp>
        <p:nvSpPr>
          <p:cNvPr id="4" name="TextBox 3">
            <a:extLst>
              <a:ext uri="{FF2B5EF4-FFF2-40B4-BE49-F238E27FC236}">
                <a16:creationId xmlns:a16="http://schemas.microsoft.com/office/drawing/2014/main" id="{D070D4A1-723E-53C2-4359-AA85586B7866}"/>
              </a:ext>
            </a:extLst>
          </p:cNvPr>
          <p:cNvSpPr txBox="1"/>
          <p:nvPr/>
        </p:nvSpPr>
        <p:spPr>
          <a:xfrm>
            <a:off x="557616" y="1565762"/>
            <a:ext cx="10104963" cy="7768473"/>
          </a:xfrm>
          <a:prstGeom prst="rect">
            <a:avLst/>
          </a:prstGeom>
          <a:noFill/>
        </p:spPr>
        <p:txBody>
          <a:bodyPr wrap="square">
            <a:spAutoFit/>
          </a:bodyPr>
          <a:lstStyle/>
          <a:p>
            <a:pPr marL="571500" indent="-571500" algn="just">
              <a:lnSpc>
                <a:spcPct val="150000"/>
              </a:lnSpc>
              <a:buFontTx/>
              <a:buChar char="-"/>
            </a:pP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 tin về tác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28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tác phẩm</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Vitruvian</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2800" b="1" i="1">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28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hất liệu</a:t>
            </a: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mực trên giấy.</a:t>
            </a:r>
          </a:p>
          <a:p>
            <a:pPr marL="571500" indent="-571500" algn="just">
              <a:lnSpc>
                <a:spcPct val="150000"/>
              </a:lnSpc>
              <a:buFont typeface="Arial" panose="020B0604020202020204" pitchFamily="34" charset="0"/>
              <a:buChar char="•"/>
            </a:pPr>
            <a:r>
              <a:rPr lang="vi-VN" sz="28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gian và đối tượng thể hiện trong tranh</a:t>
            </a: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Bức vẽ mô tả một người đàn ông khỏa thân ở hai trạng thái khác nhau (duỗi thẳng chân và dạng chân) nằm trong một hình tròn và hình vuông trùng trục đối xứng, số đo của người đàn ông tuân theo một tỷ lệ được da Vinci quy ước và ghi chép phía dưới hình vẽ.</a:t>
            </a:r>
          </a:p>
          <a:p>
            <a:pPr marL="571500" indent="-571500" algn="just">
              <a:lnSpc>
                <a:spcPct val="150000"/>
              </a:lnSpc>
              <a:buFont typeface="Arial" panose="020B0604020202020204" pitchFamily="34" charset="0"/>
              <a:buChar char="•"/>
            </a:pPr>
            <a:r>
              <a:rPr lang="vi-VN" sz="28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 dụng thành tựu mĩ thuật trung đại trong tác phẩm</a:t>
            </a:r>
            <a:r>
              <a:rPr lang="vi-VN"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Leonardo da Vinci đã sử dụng giải phẫu tạo hình trong tác phẩm Người Vitruvian.</a:t>
            </a:r>
          </a:p>
        </p:txBody>
      </p:sp>
      <p:sp>
        <p:nvSpPr>
          <p:cNvPr id="5" name="TextBox 42">
            <a:extLst>
              <a:ext uri="{FF2B5EF4-FFF2-40B4-BE49-F238E27FC236}">
                <a16:creationId xmlns:a16="http://schemas.microsoft.com/office/drawing/2014/main" id="{3FE7B430-274B-FF4E-8335-3414AACE3678}"/>
              </a:ext>
            </a:extLst>
          </p:cNvPr>
          <p:cNvSpPr txBox="1"/>
          <p:nvPr/>
        </p:nvSpPr>
        <p:spPr>
          <a:xfrm>
            <a:off x="4789145" y="683960"/>
            <a:ext cx="8709709" cy="677108"/>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400" b="1">
                <a:solidFill>
                  <a:srgbClr val="C00000"/>
                </a:solidFill>
                <a:latin typeface="Arial" panose="020B0604020202020204" pitchFamily="34" charset="0"/>
                <a:cs typeface="Arial" panose="020B0604020202020204" pitchFamily="34" charset="0"/>
              </a:rPr>
              <a:t>Tác phẩm</a:t>
            </a:r>
            <a:endParaRPr lang="en-US" sz="4400" b="1" dirty="0">
              <a:solidFill>
                <a:srgbClr val="C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614F2C3-B5A7-BE73-C8DE-081927067A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019363" y="897168"/>
            <a:ext cx="6354237" cy="8641762"/>
          </a:xfrm>
          <a:prstGeom prst="rect">
            <a:avLst/>
          </a:prstGeom>
        </p:spPr>
      </p:pic>
    </p:spTree>
    <p:extLst>
      <p:ext uri="{BB962C8B-B14F-4D97-AF65-F5344CB8AC3E}">
        <p14:creationId xmlns:p14="http://schemas.microsoft.com/office/powerpoint/2010/main" val="603031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5"/>
          </a:xfrm>
          <a:prstGeom prst="rect">
            <a:avLst/>
          </a:prstGeom>
        </p:spPr>
      </p:pic>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1" y="8331423"/>
            <a:ext cx="5514080" cy="1782885"/>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4" y="4286705"/>
            <a:ext cx="3611997" cy="5625435"/>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1" y="3553761"/>
            <a:ext cx="877739"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3" y="3842982"/>
            <a:ext cx="911528" cy="2075583"/>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1"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6" y="6016212"/>
            <a:ext cx="3707985"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89" y="947330"/>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89" y="3240238"/>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4"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0" y="2230583"/>
            <a:ext cx="1654295"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5" y="933161"/>
            <a:ext cx="1298688" cy="2213673"/>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2" y="1818488"/>
            <a:ext cx="1521345"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8" y="6422972"/>
            <a:ext cx="2904237" cy="3187791"/>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6" y="5731961"/>
            <a:ext cx="2421045" cy="4054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3657600" y="1295874"/>
            <a:ext cx="10972800" cy="6678222"/>
          </a:xfrm>
          <a:prstGeom prst="rect">
            <a:avLst/>
          </a:prstGeom>
        </p:spPr>
      </p:pic>
      <p:pic>
        <p:nvPicPr>
          <p:cNvPr id="20" name="Picture 19">
            <a:hlinkClick r:id="rId3"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4"/>
          <a:stretch>
            <a:fillRect/>
          </a:stretch>
        </p:blipFill>
        <p:spPr>
          <a:xfrm>
            <a:off x="4559229" y="1615067"/>
            <a:ext cx="4389120" cy="2952672"/>
          </a:xfrm>
          <a:prstGeom prst="rect">
            <a:avLst/>
          </a:prstGeom>
        </p:spPr>
      </p:pic>
      <p:pic>
        <p:nvPicPr>
          <p:cNvPr id="21" name="Picture 20">
            <a:hlinkClick r:id="rId5"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6"/>
          <a:stretch>
            <a:fillRect/>
          </a:stretch>
        </p:blipFill>
        <p:spPr>
          <a:xfrm>
            <a:off x="9339653" y="1586184"/>
            <a:ext cx="4389120" cy="2952672"/>
          </a:xfrm>
          <a:prstGeom prst="rect">
            <a:avLst/>
          </a:prstGeom>
        </p:spPr>
      </p:pic>
      <p:pic>
        <p:nvPicPr>
          <p:cNvPr id="22" name="Picture 21">
            <a:hlinkClick r:id="rId7"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8"/>
          <a:stretch>
            <a:fillRect/>
          </a:stretch>
        </p:blipFill>
        <p:spPr>
          <a:xfrm>
            <a:off x="9339653" y="4645211"/>
            <a:ext cx="4389120" cy="3022512"/>
          </a:xfrm>
          <a:prstGeom prst="rect">
            <a:avLst/>
          </a:prstGeom>
        </p:spPr>
      </p:pic>
      <p:pic>
        <p:nvPicPr>
          <p:cNvPr id="23" name="Picture 22">
            <a:hlinkClick r:id="rId9"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0"/>
          <a:stretch>
            <a:fillRect/>
          </a:stretch>
        </p:blipFill>
        <p:spPr>
          <a:xfrm>
            <a:off x="4559229" y="4634985"/>
            <a:ext cx="4389120" cy="302942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756888" y="5331621"/>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41585" y="1422230"/>
            <a:ext cx="1654295"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30400" y="508230"/>
            <a:ext cx="1298688" cy="2213673"/>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8663" y="2610846"/>
            <a:ext cx="1521345"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29875"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24462" y="5839165"/>
            <a:ext cx="2421045" cy="4054787"/>
          </a:xfrm>
          <a:prstGeom prst="rect">
            <a:avLst/>
          </a:prstGeom>
        </p:spPr>
      </p:pic>
      <p:pic>
        <p:nvPicPr>
          <p:cNvPr id="11" name="Picture 10">
            <a:hlinkClick r:id="rId23"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4" y="8231167"/>
            <a:ext cx="2141598" cy="1763669"/>
          </a:xfrm>
          <a:prstGeom prst="rect">
            <a:avLst/>
          </a:prstGeom>
        </p:spPr>
      </p:pic>
    </p:spTree>
    <p:extLst>
      <p:ext uri="{BB962C8B-B14F-4D97-AF65-F5344CB8AC3E}">
        <p14:creationId xmlns:p14="http://schemas.microsoft.com/office/powerpoint/2010/main" val="303802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sp>
        <p:nvSpPr>
          <p:cNvPr id="14" name="Rectangle: Rounded Corners 13">
            <a:extLst>
              <a:ext uri="{FF2B5EF4-FFF2-40B4-BE49-F238E27FC236}">
                <a16:creationId xmlns:a16="http://schemas.microsoft.com/office/drawing/2014/main" id="{23D45B40-343C-43D1-7419-7BF8366788F7}"/>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noProof="1">
                <a:solidFill>
                  <a:srgbClr val="FF0000"/>
                </a:solidFill>
                <a:latin typeface="Arial" panose="020B0604020202020204" pitchFamily="34" charset="0"/>
                <a:cs typeface="Arial" panose="020B0604020202020204" pitchFamily="34" charset="0"/>
              </a:rPr>
              <a:t>Họa sĩ Jan van Eyck</a:t>
            </a:r>
            <a:endParaRPr lang="vi-VN" sz="6600" b="1" noProof="1">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i="1" noProof="1">
                <a:solidFill>
                  <a:prstClr val="black"/>
                </a:solidFill>
                <a:latin typeface="Arial" panose="020B0604020202020204" pitchFamily="34" charset="0"/>
                <a:cs typeface="Arial" panose="020B0604020202020204" pitchFamily="34" charset="0"/>
              </a:rPr>
              <a:t>Câu </a:t>
            </a:r>
            <a:r>
              <a:rPr lang="en-US" sz="4800" b="1" i="1" noProof="1">
                <a:solidFill>
                  <a:prstClr val="black"/>
                </a:solidFill>
                <a:latin typeface="Arial" panose="020B0604020202020204" pitchFamily="34" charset="0"/>
                <a:cs typeface="Arial" panose="020B0604020202020204" pitchFamily="34" charset="0"/>
              </a:rPr>
              <a:t>1: </a:t>
            </a:r>
            <a:r>
              <a:rPr lang="en-US" sz="4800" noProof="1">
                <a:solidFill>
                  <a:prstClr val="black"/>
                </a:solidFill>
                <a:latin typeface="Arial" panose="020B0604020202020204" pitchFamily="34" charset="0"/>
                <a:cs typeface="Arial" panose="020B0604020202020204" pitchFamily="34" charset="0"/>
              </a:rPr>
              <a:t>Ai là người đầu tiên phát minh kĩ thuật vẽ sơn dầu</a:t>
            </a:r>
            <a:endParaRPr lang="vi-VN" sz="4800" noProof="1">
              <a:solidFill>
                <a:prstClr val="black"/>
              </a:solidFill>
              <a:latin typeface="Arial" panose="020B0604020202020204" pitchFamily="34" charset="0"/>
              <a:cs typeface="Arial" panose="020B0604020202020204"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7" y="6906397"/>
            <a:ext cx="1803425" cy="3020390"/>
          </a:xfrm>
          <a:prstGeom prst="rect">
            <a:avLst/>
          </a:prstGeom>
        </p:spPr>
      </p:pic>
      <p:pic>
        <p:nvPicPr>
          <p:cNvPr id="33" name="Picture 32">
            <a:hlinkClick r:id="rId4"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5"/>
          <a:stretch>
            <a:fillRect/>
          </a:stretch>
        </p:blipFill>
        <p:spPr>
          <a:xfrm>
            <a:off x="16386002" y="7974071"/>
            <a:ext cx="1791005" cy="1783080"/>
          </a:xfrm>
          <a:prstGeom prst="rect">
            <a:avLst/>
          </a:prstGeom>
        </p:spPr>
      </p:pic>
    </p:spTree>
    <p:extLst>
      <p:ext uri="{BB962C8B-B14F-4D97-AF65-F5344CB8AC3E}">
        <p14:creationId xmlns:p14="http://schemas.microsoft.com/office/powerpoint/2010/main" val="12009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sp>
        <p:nvSpPr>
          <p:cNvPr id="14" name="Rectangle: Rounded Corners 13">
            <a:extLst>
              <a:ext uri="{FF2B5EF4-FFF2-40B4-BE49-F238E27FC236}">
                <a16:creationId xmlns:a16="http://schemas.microsoft.com/office/drawing/2014/main" id="{23D45B40-343C-43D1-7419-7BF8366788F7}"/>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noProof="1">
                <a:solidFill>
                  <a:srgbClr val="FF0000"/>
                </a:solidFill>
                <a:latin typeface="Arial" panose="020B0604020202020204" pitchFamily="34" charset="0"/>
                <a:cs typeface="Arial" panose="020B0604020202020204" pitchFamily="34" charset="0"/>
              </a:rPr>
              <a:t>4 bước</a:t>
            </a:r>
            <a:endParaRPr lang="vi-VN" sz="6600" b="1" noProof="1">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i="1" noProof="1">
                <a:solidFill>
                  <a:prstClr val="black"/>
                </a:solidFill>
                <a:latin typeface="Arial" panose="020B0604020202020204" pitchFamily="34" charset="0"/>
                <a:cs typeface="Arial" panose="020B0604020202020204" pitchFamily="34" charset="0"/>
              </a:rPr>
              <a:t>Câu </a:t>
            </a:r>
            <a:r>
              <a:rPr lang="en-US" sz="4800" b="1" i="1" noProof="1">
                <a:solidFill>
                  <a:prstClr val="black"/>
                </a:solidFill>
                <a:latin typeface="Arial" panose="020B0604020202020204" pitchFamily="34" charset="0"/>
                <a:cs typeface="Arial" panose="020B0604020202020204" pitchFamily="34" charset="0"/>
              </a:rPr>
              <a:t>2: </a:t>
            </a:r>
            <a:r>
              <a:rPr lang="en-US" sz="4800" noProof="1">
                <a:solidFill>
                  <a:prstClr val="black"/>
                </a:solidFill>
                <a:latin typeface="Arial" panose="020B0604020202020204" pitchFamily="34" charset="0"/>
                <a:cs typeface="Arial" panose="020B0604020202020204" pitchFamily="34" charset="0"/>
              </a:rPr>
              <a:t>Có mấy bước thể hiện sản phẩm mĩ thuật áp dụng luật xa gần?</a:t>
            </a:r>
            <a:endParaRPr lang="vi-VN" sz="4800" noProof="1">
              <a:solidFill>
                <a:prstClr val="black"/>
              </a:solidFill>
              <a:latin typeface="Arial" panose="020B0604020202020204" pitchFamily="34" charset="0"/>
              <a:cs typeface="Arial" panose="020B0604020202020204"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7" y="6906397"/>
            <a:ext cx="1803425" cy="3020390"/>
          </a:xfrm>
          <a:prstGeom prst="rect">
            <a:avLst/>
          </a:prstGeom>
        </p:spPr>
      </p:pic>
      <p:pic>
        <p:nvPicPr>
          <p:cNvPr id="8" name="Picture 7">
            <a:hlinkClick r:id="rId4" action="ppaction://hlinksldjump"/>
            <a:extLst>
              <a:ext uri="{FF2B5EF4-FFF2-40B4-BE49-F238E27FC236}">
                <a16:creationId xmlns:a16="http://schemas.microsoft.com/office/drawing/2014/main" id="{0FC92AED-80D4-7AB2-49BA-55B0ACA3CCAC}"/>
              </a:ext>
            </a:extLst>
          </p:cNvPr>
          <p:cNvPicPr>
            <a:picLocks noChangeAspect="1"/>
          </p:cNvPicPr>
          <p:nvPr/>
        </p:nvPicPr>
        <p:blipFill>
          <a:blip r:embed="rId5"/>
          <a:stretch>
            <a:fillRect/>
          </a:stretch>
        </p:blipFill>
        <p:spPr>
          <a:xfrm>
            <a:off x="16386002" y="7974071"/>
            <a:ext cx="1791005" cy="1783080"/>
          </a:xfrm>
          <a:prstGeom prst="rect">
            <a:avLst/>
          </a:prstGeom>
        </p:spPr>
      </p:pic>
    </p:spTree>
    <p:extLst>
      <p:ext uri="{BB962C8B-B14F-4D97-AF65-F5344CB8AC3E}">
        <p14:creationId xmlns:p14="http://schemas.microsoft.com/office/powerpoint/2010/main" val="35319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sp>
        <p:nvSpPr>
          <p:cNvPr id="14" name="Rectangle: Rounded Corners 13">
            <a:extLst>
              <a:ext uri="{FF2B5EF4-FFF2-40B4-BE49-F238E27FC236}">
                <a16:creationId xmlns:a16="http://schemas.microsoft.com/office/drawing/2014/main" id="{23D45B40-343C-43D1-7419-7BF8366788F7}"/>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noProof="1">
                <a:solidFill>
                  <a:srgbClr val="FF0000"/>
                </a:solidFill>
                <a:latin typeface="Arial" panose="020B0604020202020204" pitchFamily="34" charset="0"/>
                <a:cs typeface="Arial" panose="020B0604020202020204" pitchFamily="34" charset="0"/>
              </a:rPr>
              <a:t>Sơn dầu</a:t>
            </a:r>
            <a:endParaRPr lang="vi-VN" sz="6600" b="1" noProof="1">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i="1" noProof="1">
                <a:solidFill>
                  <a:prstClr val="black"/>
                </a:solidFill>
                <a:latin typeface="Arial" panose="020B0604020202020204" pitchFamily="34" charset="0"/>
                <a:cs typeface="Arial" panose="020B0604020202020204" pitchFamily="34" charset="0"/>
              </a:rPr>
              <a:t>Câu </a:t>
            </a:r>
            <a:r>
              <a:rPr lang="en-US" sz="4800" b="1" i="1" noProof="1">
                <a:solidFill>
                  <a:prstClr val="black"/>
                </a:solidFill>
                <a:latin typeface="Arial" panose="020B0604020202020204" pitchFamily="34" charset="0"/>
                <a:cs typeface="Arial" panose="020B0604020202020204" pitchFamily="34" charset="0"/>
              </a:rPr>
              <a:t>3: </a:t>
            </a:r>
            <a:r>
              <a:rPr lang="en-US" sz="4800" noProof="1">
                <a:solidFill>
                  <a:prstClr val="black"/>
                </a:solidFill>
                <a:latin typeface="Arial" panose="020B0604020202020204" pitchFamily="34" charset="0"/>
                <a:cs typeface="Arial" panose="020B0604020202020204" pitchFamily="34" charset="0"/>
              </a:rPr>
              <a:t>Tác phẩm </a:t>
            </a:r>
            <a:r>
              <a:rPr lang="en-US" sz="4800" i="1" noProof="1">
                <a:solidFill>
                  <a:prstClr val="black"/>
                </a:solidFill>
                <a:latin typeface="Arial" panose="020B0604020202020204" pitchFamily="34" charset="0"/>
                <a:cs typeface="Arial" panose="020B0604020202020204" pitchFamily="34" charset="0"/>
              </a:rPr>
              <a:t>Mona Lisa</a:t>
            </a:r>
            <a:r>
              <a:rPr lang="en-US" sz="4800" noProof="1">
                <a:solidFill>
                  <a:prstClr val="black"/>
                </a:solidFill>
                <a:latin typeface="Arial" panose="020B0604020202020204" pitchFamily="34" charset="0"/>
                <a:cs typeface="Arial" panose="020B0604020202020204" pitchFamily="34" charset="0"/>
              </a:rPr>
              <a:t> của danh họa Leonardo da Vinci đã sử dụng thành tựu mĩ thuật trung đại nào?</a:t>
            </a:r>
            <a:endParaRPr lang="vi-VN" sz="4800" noProof="1">
              <a:solidFill>
                <a:prstClr val="black"/>
              </a:solidFill>
              <a:latin typeface="Arial" panose="020B0604020202020204" pitchFamily="34" charset="0"/>
              <a:cs typeface="Arial" panose="020B0604020202020204"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7" y="6906397"/>
            <a:ext cx="1803425" cy="3020390"/>
          </a:xfrm>
          <a:prstGeom prst="rect">
            <a:avLst/>
          </a:prstGeom>
        </p:spPr>
      </p:pic>
      <p:pic>
        <p:nvPicPr>
          <p:cNvPr id="8" name="Picture 7">
            <a:hlinkClick r:id="rId4" action="ppaction://hlinksldjump"/>
            <a:extLst>
              <a:ext uri="{FF2B5EF4-FFF2-40B4-BE49-F238E27FC236}">
                <a16:creationId xmlns:a16="http://schemas.microsoft.com/office/drawing/2014/main" id="{0D4667BA-8672-EC1A-2617-9F137E0E56A3}"/>
              </a:ext>
            </a:extLst>
          </p:cNvPr>
          <p:cNvPicPr>
            <a:picLocks noChangeAspect="1"/>
          </p:cNvPicPr>
          <p:nvPr/>
        </p:nvPicPr>
        <p:blipFill>
          <a:blip r:embed="rId5"/>
          <a:stretch>
            <a:fillRect/>
          </a:stretch>
        </p:blipFill>
        <p:spPr>
          <a:xfrm>
            <a:off x="16386002" y="7974071"/>
            <a:ext cx="1791005" cy="1783080"/>
          </a:xfrm>
          <a:prstGeom prst="rect">
            <a:avLst/>
          </a:prstGeom>
        </p:spPr>
      </p:pic>
    </p:spTree>
    <p:extLst>
      <p:ext uri="{BB962C8B-B14F-4D97-AF65-F5344CB8AC3E}">
        <p14:creationId xmlns:p14="http://schemas.microsoft.com/office/powerpoint/2010/main" val="8132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pPr defTabSz="1371600"/>
            <a:endParaRPr lang="en-US" sz="2700" dirty="0">
              <a:solidFill>
                <a:prstClr val="black"/>
              </a:solidFill>
              <a:latin typeface="Calibri"/>
            </a:endParaRPr>
          </a:p>
        </p:txBody>
      </p:sp>
      <p:sp>
        <p:nvSpPr>
          <p:cNvPr id="14" name="Rectangle: Rounded Corners 13">
            <a:extLst>
              <a:ext uri="{FF2B5EF4-FFF2-40B4-BE49-F238E27FC236}">
                <a16:creationId xmlns:a16="http://schemas.microsoft.com/office/drawing/2014/main" id="{23D45B40-343C-43D1-7419-7BF8366788F7}"/>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noProof="1">
                <a:solidFill>
                  <a:srgbClr val="FF0000"/>
                </a:solidFill>
                <a:latin typeface="Arial" panose="020B0604020202020204" pitchFamily="34" charset="0"/>
                <a:cs typeface="Arial" panose="020B0604020202020204" pitchFamily="34" charset="0"/>
              </a:rPr>
              <a:t>Giải phẫu tạo hình</a:t>
            </a:r>
            <a:endParaRPr lang="vi-VN" sz="6600" b="1" noProof="1">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i="1" noProof="1">
                <a:solidFill>
                  <a:prstClr val="black"/>
                </a:solidFill>
                <a:latin typeface="Arial" panose="020B0604020202020204" pitchFamily="34" charset="0"/>
                <a:cs typeface="Arial" panose="020B0604020202020204" pitchFamily="34" charset="0"/>
              </a:rPr>
              <a:t>Câu </a:t>
            </a:r>
            <a:r>
              <a:rPr lang="en-US" sz="4800" b="1" i="1" noProof="1">
                <a:solidFill>
                  <a:prstClr val="black"/>
                </a:solidFill>
                <a:latin typeface="Arial" panose="020B0604020202020204" pitchFamily="34" charset="0"/>
                <a:cs typeface="Arial" panose="020B0604020202020204" pitchFamily="34" charset="0"/>
              </a:rPr>
              <a:t>4: </a:t>
            </a:r>
            <a:r>
              <a:rPr lang="en-US" sz="4800" noProof="1">
                <a:solidFill>
                  <a:prstClr val="black"/>
                </a:solidFill>
                <a:latin typeface="Arial" panose="020B0604020202020204" pitchFamily="34" charset="0"/>
                <a:cs typeface="Arial" panose="020B0604020202020204" pitchFamily="34" charset="0"/>
              </a:rPr>
              <a:t>Thành tựu mĩ thuật trung đại nào giúp các họa sĩ nắm được tỉ lệ, đặc điểm,… của cơ thể con người?</a:t>
            </a:r>
            <a:endParaRPr lang="vi-VN" sz="4800" noProof="1">
              <a:solidFill>
                <a:prstClr val="black"/>
              </a:solidFill>
              <a:latin typeface="Arial" panose="020B0604020202020204" pitchFamily="34" charset="0"/>
              <a:cs typeface="Arial" panose="020B0604020202020204"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7" y="6906397"/>
            <a:ext cx="1803425" cy="3020390"/>
          </a:xfrm>
          <a:prstGeom prst="rect">
            <a:avLst/>
          </a:prstGeom>
        </p:spPr>
      </p:pic>
      <p:pic>
        <p:nvPicPr>
          <p:cNvPr id="10" name="Picture 9">
            <a:hlinkClick r:id="rId4" action="ppaction://hlinksldjump"/>
            <a:extLst>
              <a:ext uri="{FF2B5EF4-FFF2-40B4-BE49-F238E27FC236}">
                <a16:creationId xmlns:a16="http://schemas.microsoft.com/office/drawing/2014/main" id="{3B1EDE97-124E-3DB1-446C-EB1B58E2A292}"/>
              </a:ext>
            </a:extLst>
          </p:cNvPr>
          <p:cNvPicPr>
            <a:picLocks noChangeAspect="1"/>
          </p:cNvPicPr>
          <p:nvPr/>
        </p:nvPicPr>
        <p:blipFill>
          <a:blip r:embed="rId5"/>
          <a:stretch>
            <a:fillRect/>
          </a:stretch>
        </p:blipFill>
        <p:spPr>
          <a:xfrm>
            <a:off x="16386002" y="7974071"/>
            <a:ext cx="1791005" cy="1783080"/>
          </a:xfrm>
          <a:prstGeom prst="rect">
            <a:avLst/>
          </a:prstGeom>
        </p:spPr>
      </p:pic>
    </p:spTree>
    <p:extLst>
      <p:ext uri="{BB962C8B-B14F-4D97-AF65-F5344CB8AC3E}">
        <p14:creationId xmlns:p14="http://schemas.microsoft.com/office/powerpoint/2010/main" val="26659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38214" y="6589436"/>
            <a:ext cx="420097" cy="467251"/>
          </a:xfrm>
          <a:prstGeom prst="rect">
            <a:avLst/>
          </a:prstGeom>
        </p:spPr>
      </p:pic>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190" y="0"/>
            <a:ext cx="2039858" cy="1524794"/>
          </a:xfrm>
          <a:prstGeom prst="rect">
            <a:avLst/>
          </a:prstGeom>
        </p:spPr>
      </p:pic>
      <p:sp>
        <p:nvSpPr>
          <p:cNvPr id="7" name="TextBox 6">
            <a:extLst>
              <a:ext uri="{FF2B5EF4-FFF2-40B4-BE49-F238E27FC236}">
                <a16:creationId xmlns:a16="http://schemas.microsoft.com/office/drawing/2014/main" id="{3CBD1E3D-A8D6-36FA-124F-F07149B0EEC1}"/>
              </a:ext>
            </a:extLst>
          </p:cNvPr>
          <p:cNvSpPr txBox="1"/>
          <p:nvPr/>
        </p:nvSpPr>
        <p:spPr>
          <a:xfrm>
            <a:off x="7714669" y="370977"/>
            <a:ext cx="9797034"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 là một hoạ sĩ, một nhà điêu khắc, kiến trúc sư,…</a:t>
            </a:r>
          </a:p>
          <a:p>
            <a:pPr marL="57150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 được coi là một thiên tài toàn năng người Ý. </a:t>
            </a:r>
          </a:p>
          <a:p>
            <a:pPr marL="57150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 là tác giả của những bức hoạ nổi tiếng như Mona Lisa, Bữa ăn tối cuối cùng. </a:t>
            </a: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E83C902-6868-71C0-AA70-9D9085D80A56}"/>
              </a:ext>
            </a:extLst>
          </p:cNvPr>
          <p:cNvGrpSpPr/>
          <p:nvPr/>
        </p:nvGrpSpPr>
        <p:grpSpPr>
          <a:xfrm>
            <a:off x="530565" y="982086"/>
            <a:ext cx="6817401" cy="8322828"/>
            <a:chOff x="457190" y="1353203"/>
            <a:chExt cx="6817401" cy="8322828"/>
          </a:xfrm>
        </p:grpSpPr>
        <p:pic>
          <p:nvPicPr>
            <p:cNvPr id="5" name="Picture 4">
              <a:extLst>
                <a:ext uri="{FF2B5EF4-FFF2-40B4-BE49-F238E27FC236}">
                  <a16:creationId xmlns:a16="http://schemas.microsoft.com/office/drawing/2014/main" id="{B144FD9E-3743-95A4-757E-B7BF0CD2A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4602" y="1353203"/>
              <a:ext cx="5775690" cy="7580594"/>
            </a:xfrm>
            <a:prstGeom prst="rect">
              <a:avLst/>
            </a:prstGeom>
          </p:spPr>
        </p:pic>
        <p:sp>
          <p:nvSpPr>
            <p:cNvPr id="9" name="TextBox 8">
              <a:extLst>
                <a:ext uri="{FF2B5EF4-FFF2-40B4-BE49-F238E27FC236}">
                  <a16:creationId xmlns:a16="http://schemas.microsoft.com/office/drawing/2014/main" id="{A0DF7E79-66C4-C2BF-3852-4E1949662DEB}"/>
                </a:ext>
              </a:extLst>
            </p:cNvPr>
            <p:cNvSpPr txBox="1"/>
            <p:nvPr/>
          </p:nvSpPr>
          <p:spPr>
            <a:xfrm>
              <a:off x="457190" y="9029700"/>
              <a:ext cx="6817401" cy="646331"/>
            </a:xfrm>
            <a:prstGeom prst="rect">
              <a:avLst/>
            </a:prstGeom>
            <a:noFill/>
          </p:spPr>
          <p:txBody>
            <a:bodyPr wrap="square">
              <a:spAutoFit/>
            </a:bodyPr>
            <a:lstStyle/>
            <a:p>
              <a:r>
                <a:rPr lang="en-US" sz="36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Leonardo de Vinci (1452 - 1519)</a:t>
              </a:r>
              <a:endParaRPr lang="en-US" sz="3600">
                <a:latin typeface="Arial" panose="020B0604020202020204" pitchFamily="34" charset="0"/>
                <a:cs typeface="Arial" panose="020B0604020202020204" pitchFamily="34" charset="0"/>
              </a:endParaRPr>
            </a:p>
          </p:txBody>
        </p:sp>
      </p:grpSp>
      <p:pic>
        <p:nvPicPr>
          <p:cNvPr id="12" name="Picture 11" descr="A group of people sitting in a room&#10;&#10;Description automatically generated with low confidence">
            <a:extLst>
              <a:ext uri="{FF2B5EF4-FFF2-40B4-BE49-F238E27FC236}">
                <a16:creationId xmlns:a16="http://schemas.microsoft.com/office/drawing/2014/main" id="{48354291-8D31-6967-B375-F15611871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564" y="5782121"/>
            <a:ext cx="6476373" cy="3522793"/>
          </a:xfrm>
          <a:prstGeom prst="rect">
            <a:avLst/>
          </a:prstGeom>
        </p:spPr>
      </p:pic>
      <p:pic>
        <p:nvPicPr>
          <p:cNvPr id="14" name="Picture 13" descr="A person sitting on a couch&#10;&#10;Description automatically generated with low confidence">
            <a:extLst>
              <a:ext uri="{FF2B5EF4-FFF2-40B4-BE49-F238E27FC236}">
                <a16:creationId xmlns:a16="http://schemas.microsoft.com/office/drawing/2014/main" id="{251CBAB7-91AF-AD61-CF2A-44EC21B4B1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1937" y="5346804"/>
            <a:ext cx="3066590" cy="4569219"/>
          </a:xfrm>
          <a:prstGeom prst="rect">
            <a:avLst/>
          </a:prstGeom>
        </p:spPr>
      </p:pic>
    </p:spTree>
    <p:extLst>
      <p:ext uri="{BB962C8B-B14F-4D97-AF65-F5344CB8AC3E}">
        <p14:creationId xmlns:p14="http://schemas.microsoft.com/office/powerpoint/2010/main" val="1275151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5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02249">
            <a:off x="16333986" y="4235797"/>
            <a:ext cx="732169" cy="1501885"/>
          </a:xfrm>
          <a:prstGeom prst="rect">
            <a:avLst/>
          </a:prstGeom>
        </p:spPr>
      </p:pic>
      <p:pic>
        <p:nvPicPr>
          <p:cNvPr id="37" name="Picture 3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3491" t="5362" b="65314"/>
          <a:stretch>
            <a:fillRect/>
          </a:stretch>
        </p:blipFill>
        <p:spPr>
          <a:xfrm rot="-1833109">
            <a:off x="1203620" y="6718603"/>
            <a:ext cx="420097" cy="467251"/>
          </a:xfrm>
          <a:prstGeom prst="rect">
            <a:avLst/>
          </a:prstGeom>
        </p:spPr>
      </p:pic>
      <p:pic>
        <p:nvPicPr>
          <p:cNvPr id="38" name="Picture 3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5" name="Group 4">
            <a:extLst>
              <a:ext uri="{FF2B5EF4-FFF2-40B4-BE49-F238E27FC236}">
                <a16:creationId xmlns:a16="http://schemas.microsoft.com/office/drawing/2014/main" id="{9CF4E9D5-AB5B-4C66-94C9-6BDA95A19593}"/>
              </a:ext>
            </a:extLst>
          </p:cNvPr>
          <p:cNvGrpSpPr/>
          <p:nvPr/>
        </p:nvGrpSpPr>
        <p:grpSpPr>
          <a:xfrm>
            <a:off x="9906000" y="2915592"/>
            <a:ext cx="6017320" cy="5637494"/>
            <a:chOff x="2898080" y="2858806"/>
            <a:chExt cx="6017320" cy="5637494"/>
          </a:xfrm>
        </p:grpSpPr>
        <p:sp>
          <p:nvSpPr>
            <p:cNvPr id="6" name="AutoShape 10">
              <a:extLst>
                <a:ext uri="{FF2B5EF4-FFF2-40B4-BE49-F238E27FC236}">
                  <a16:creationId xmlns:a16="http://schemas.microsoft.com/office/drawing/2014/main" id="{F41E691A-9F23-579F-1469-2CCD1C85F277}"/>
                </a:ext>
              </a:extLst>
            </p:cNvPr>
            <p:cNvSpPr/>
            <p:nvPr/>
          </p:nvSpPr>
          <p:spPr>
            <a:xfrm>
              <a:off x="2918601" y="2858806"/>
              <a:ext cx="5996799" cy="5637494"/>
            </a:xfrm>
            <a:prstGeom prst="rect">
              <a:avLst/>
            </a:prstGeom>
            <a:solidFill>
              <a:srgbClr val="FFFFFF"/>
            </a:solidFill>
          </p:spPr>
        </p:sp>
        <p:sp>
          <p:nvSpPr>
            <p:cNvPr id="7" name="Rectangle 6">
              <a:extLst>
                <a:ext uri="{FF2B5EF4-FFF2-40B4-BE49-F238E27FC236}">
                  <a16:creationId xmlns:a16="http://schemas.microsoft.com/office/drawing/2014/main" id="{ED5A3392-51DD-9625-31AA-9D9FF31BABF1}"/>
                </a:ext>
              </a:extLst>
            </p:cNvPr>
            <p:cNvSpPr/>
            <p:nvPr/>
          </p:nvSpPr>
          <p:spPr>
            <a:xfrm>
              <a:off x="2898080" y="4584077"/>
              <a:ext cx="5996799" cy="1824923"/>
            </a:xfrm>
            <a:prstGeom prst="rect">
              <a:avLst/>
            </a:prstGeom>
          </p:spPr>
          <p:txBody>
            <a:bodyPr wrap="square">
              <a:spAutoFit/>
            </a:bodyPr>
            <a:lstStyle/>
            <a:p>
              <a:pPr algn="ctr">
                <a:lnSpc>
                  <a:spcPct val="150000"/>
                </a:lnSpc>
                <a:spcBef>
                  <a:spcPts val="300"/>
                </a:spcBef>
                <a:spcAft>
                  <a:spcPts val="300"/>
                </a:spcAft>
              </a:pPr>
              <a:r>
                <a:rPr lang="vi-VN" sz="4000">
                  <a:latin typeface="Arial" panose="020B0604020202020204" pitchFamily="34" charset="0"/>
                  <a:ea typeface="Calibri" panose="020F0502020204030204" pitchFamily="34" charset="0"/>
                  <a:cs typeface="Arial" panose="020B0604020202020204" pitchFamily="34" charset="0"/>
                </a:rPr>
                <a:t>Đọc và tìm hiểu trước </a:t>
              </a:r>
              <a:r>
                <a:rPr lang="de-DE" sz="4000" b="1" i="1">
                  <a:latin typeface="Arial" panose="020B0604020202020204" pitchFamily="34" charset="0"/>
                  <a:ea typeface="Calibri" panose="020F0502020204030204" pitchFamily="34" charset="0"/>
                  <a:cs typeface="Arial" panose="020B0604020202020204" pitchFamily="34" charset="0"/>
                </a:rPr>
                <a:t>Bài 6: Tranh chân dung.</a:t>
              </a:r>
              <a:endParaRPr lang="vi-VN" sz="4000" b="1" i="1" dirty="0">
                <a:latin typeface="Arial" panose="020B0604020202020204" pitchFamily="34" charset="0"/>
                <a:ea typeface="Calibri" panose="020F0502020204030204" pitchFamily="34" charset="0"/>
                <a:cs typeface="Arial" panose="020B0604020202020204" pitchFamily="34" charset="0"/>
              </a:endParaRPr>
            </a:p>
          </p:txBody>
        </p:sp>
      </p:grpSp>
      <p:pic>
        <p:nvPicPr>
          <p:cNvPr id="43" name="Picture 4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381">
            <a:off x="932999" y="7101393"/>
            <a:ext cx="1977206" cy="3176234"/>
          </a:xfrm>
          <a:prstGeom prst="rect">
            <a:avLst/>
          </a:prstGeom>
        </p:spPr>
      </p:pic>
      <p:pic>
        <p:nvPicPr>
          <p:cNvPr id="44" name="Picture 4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3573" y="329708"/>
            <a:ext cx="2039858" cy="1524794"/>
          </a:xfrm>
          <a:prstGeom prst="rect">
            <a:avLst/>
          </a:prstGeom>
        </p:spPr>
      </p:pic>
      <p:pic>
        <p:nvPicPr>
          <p:cNvPr id="45" name="Picture 4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4947">
            <a:off x="14473456" y="7104843"/>
            <a:ext cx="3880442" cy="1940221"/>
          </a:xfrm>
          <a:prstGeom prst="rect">
            <a:avLst/>
          </a:prstGeom>
        </p:spPr>
      </p:pic>
      <p:pic>
        <p:nvPicPr>
          <p:cNvPr id="46" name="Picture 4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38691">
            <a:off x="901060" y="4824586"/>
            <a:ext cx="1436651" cy="997820"/>
          </a:xfrm>
          <a:prstGeom prst="rect">
            <a:avLst/>
          </a:prstGeom>
        </p:spPr>
      </p:pic>
      <p:pic>
        <p:nvPicPr>
          <p:cNvPr id="77" name="Picture 7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23779" y="277514"/>
            <a:ext cx="1277265" cy="1203822"/>
          </a:xfrm>
          <a:prstGeom prst="rect">
            <a:avLst/>
          </a:prstGeom>
        </p:spPr>
      </p:pic>
      <p:sp>
        <p:nvSpPr>
          <p:cNvPr id="78" name="TextBox 77"/>
          <p:cNvSpPr txBox="1"/>
          <p:nvPr/>
        </p:nvSpPr>
        <p:spPr>
          <a:xfrm>
            <a:off x="5205358" y="1229830"/>
            <a:ext cx="8191665" cy="1015663"/>
          </a:xfrm>
          <a:prstGeom prst="rect">
            <a:avLst/>
          </a:prstGeom>
          <a:noFill/>
        </p:spPr>
        <p:txBody>
          <a:bodyPr wrap="none" rtlCol="0">
            <a:spAutoFit/>
          </a:bodyPr>
          <a:lstStyle/>
          <a:p>
            <a:pPr algn="ctr"/>
            <a:r>
              <a:rPr lang="vi-VN" sz="6000" b="1" dirty="0">
                <a:solidFill>
                  <a:srgbClr val="FF0000"/>
                </a:solidFill>
              </a:rPr>
              <a:t>HƯỚNG DẪN VỀ NHÀ</a:t>
            </a:r>
            <a:endParaRPr lang="en-US" sz="6000" b="1" dirty="0">
              <a:solidFill>
                <a:srgbClr val="FF0000"/>
              </a:solidFill>
            </a:endParaRPr>
          </a:p>
        </p:txBody>
      </p:sp>
      <p:pic>
        <p:nvPicPr>
          <p:cNvPr id="79"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75371" r="75486"/>
          <a:stretch>
            <a:fillRect/>
          </a:stretch>
        </p:blipFill>
        <p:spPr>
          <a:xfrm>
            <a:off x="3969552" y="1508920"/>
            <a:ext cx="388483" cy="392433"/>
          </a:xfrm>
          <a:prstGeom prst="rect">
            <a:avLst/>
          </a:prstGeom>
        </p:spPr>
      </p:pic>
      <p:grpSp>
        <p:nvGrpSpPr>
          <p:cNvPr id="4" name="Group 3">
            <a:extLst>
              <a:ext uri="{FF2B5EF4-FFF2-40B4-BE49-F238E27FC236}">
                <a16:creationId xmlns:a16="http://schemas.microsoft.com/office/drawing/2014/main" id="{36928DA5-B008-69A0-1416-86EF5B900B3A}"/>
              </a:ext>
            </a:extLst>
          </p:cNvPr>
          <p:cNvGrpSpPr/>
          <p:nvPr/>
        </p:nvGrpSpPr>
        <p:grpSpPr>
          <a:xfrm>
            <a:off x="2918601" y="2858806"/>
            <a:ext cx="5996799" cy="5637494"/>
            <a:chOff x="2918601" y="2858806"/>
            <a:chExt cx="5996799" cy="5637494"/>
          </a:xfrm>
        </p:grpSpPr>
        <p:sp>
          <p:nvSpPr>
            <p:cNvPr id="10" name="AutoShape 10"/>
            <p:cNvSpPr/>
            <p:nvPr/>
          </p:nvSpPr>
          <p:spPr>
            <a:xfrm>
              <a:off x="2918601" y="2858806"/>
              <a:ext cx="5996799" cy="5637494"/>
            </a:xfrm>
            <a:prstGeom prst="rect">
              <a:avLst/>
            </a:prstGeom>
            <a:solidFill>
              <a:srgbClr val="FFFFFF"/>
            </a:solidFill>
          </p:spPr>
        </p:sp>
        <p:sp>
          <p:nvSpPr>
            <p:cNvPr id="2" name="Rectangle 1"/>
            <p:cNvSpPr/>
            <p:nvPr/>
          </p:nvSpPr>
          <p:spPr>
            <a:xfrm>
              <a:off x="3255177" y="3594199"/>
              <a:ext cx="5166413" cy="3671583"/>
            </a:xfrm>
            <a:prstGeom prst="rect">
              <a:avLst/>
            </a:prstGeom>
          </p:spPr>
          <p:txBody>
            <a:bodyPr wrap="square">
              <a:spAutoFit/>
            </a:bodyPr>
            <a:lstStyle/>
            <a:p>
              <a:pPr algn="ctr">
                <a:lnSpc>
                  <a:spcPct val="150000"/>
                </a:lnSpc>
                <a:spcBef>
                  <a:spcPts val="300"/>
                </a:spcBef>
                <a:spcAft>
                  <a:spcPts val="300"/>
                </a:spcAft>
              </a:pPr>
              <a:r>
                <a:rPr lang="vi-VN" sz="4000">
                  <a:latin typeface="Arial" panose="020B0604020202020204" pitchFamily="34" charset="0"/>
                  <a:ea typeface="Calibri" panose="020F0502020204030204" pitchFamily="34" charset="0"/>
                  <a:cs typeface="Arial" panose="020B0604020202020204" pitchFamily="34" charset="0"/>
                </a:rPr>
                <a:t>Hoàn thành bài vẽ tranh thể hiện sản phẩm mĩ thuật áp dụng luật xa gần.</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pic>
        <p:nvPicPr>
          <p:cNvPr id="8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73491" t="5362" b="65314"/>
          <a:stretch>
            <a:fillRect/>
          </a:stretch>
        </p:blipFill>
        <p:spPr>
          <a:xfrm rot="-1833109">
            <a:off x="14065103" y="1975689"/>
            <a:ext cx="420097" cy="467251"/>
          </a:xfrm>
          <a:prstGeom prst="rect">
            <a:avLst/>
          </a:prstGeom>
        </p:spPr>
      </p:pic>
      <p:pic>
        <p:nvPicPr>
          <p:cNvPr id="81"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26945" flipH="1">
            <a:off x="471831" y="2199974"/>
            <a:ext cx="1428361" cy="1317663"/>
          </a:xfrm>
          <a:prstGeom prst="rect">
            <a:avLst/>
          </a:prstGeom>
        </p:spPr>
      </p:pic>
      <p:pic>
        <p:nvPicPr>
          <p:cNvPr id="8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190206" y="7738881"/>
            <a:ext cx="9793237" cy="2579292"/>
          </a:xfrm>
          <a:prstGeom prst="rect">
            <a:avLst/>
          </a:prstGeom>
        </p:spPr>
      </p:pic>
      <p:pic>
        <p:nvPicPr>
          <p:cNvPr id="84"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04275">
            <a:off x="15540743" y="1832281"/>
            <a:ext cx="3787469" cy="1368223"/>
          </a:xfrm>
          <a:prstGeom prst="rect">
            <a:avLst/>
          </a:prstGeom>
        </p:spPr>
      </p:pic>
    </p:spTree>
    <p:extLst>
      <p:ext uri="{BB962C8B-B14F-4D97-AF65-F5344CB8AC3E}">
        <p14:creationId xmlns:p14="http://schemas.microsoft.com/office/powerpoint/2010/main" val="1312493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443094" y="2867788"/>
            <a:ext cx="13624011" cy="3118674"/>
          </a:xfrm>
          <a:prstGeom prst="rect">
            <a:avLst/>
          </a:prstGeom>
        </p:spPr>
        <p:txBody>
          <a:bodyPr wrap="square" lIns="0" tIns="0" rIns="0" bIns="0" rtlCol="0" anchor="t">
            <a:spAutoFit/>
          </a:bodyPr>
          <a:lstStyle/>
          <a:p>
            <a:pPr marL="0" lvl="0" indent="0" algn="ctr">
              <a:lnSpc>
                <a:spcPct val="150000"/>
              </a:lnSpc>
            </a:pPr>
            <a:r>
              <a:rPr lang="vi-VN" sz="7200" b="1" dirty="0">
                <a:latin typeface="Arial" panose="020B0604020202020204" pitchFamily="34" charset="0"/>
                <a:cs typeface="Arial" panose="020B0604020202020204" pitchFamily="34" charset="0"/>
              </a:rPr>
              <a:t>CẢM ƠN CÁC EM ĐÃ </a:t>
            </a:r>
          </a:p>
          <a:p>
            <a:pPr marL="0" lvl="0" indent="0" algn="ctr">
              <a:lnSpc>
                <a:spcPct val="150000"/>
              </a:lnSpc>
            </a:pPr>
            <a:r>
              <a:rPr lang="vi-VN" sz="7200" b="1" dirty="0">
                <a:latin typeface="Arial" panose="020B0604020202020204" pitchFamily="34" charset="0"/>
                <a:cs typeface="Arial" panose="020B0604020202020204" pitchFamily="34" charset="0"/>
              </a:rPr>
              <a:t>LẮNG NGHE BÀI GIẢNG!</a:t>
            </a:r>
            <a:endParaRPr lang="en-US" sz="7200" b="1" u="none"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6945" flipH="1">
            <a:off x="1581101" y="3006202"/>
            <a:ext cx="1187833" cy="109577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3782">
            <a:off x="16550071" y="2921165"/>
            <a:ext cx="1632547" cy="354901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35350" y="1375374"/>
            <a:ext cx="1239501" cy="116823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06161" y="5382962"/>
            <a:ext cx="1107725" cy="1060647"/>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75371" r="75486"/>
          <a:stretch>
            <a:fillRect/>
          </a:stretch>
        </p:blipFill>
        <p:spPr>
          <a:xfrm>
            <a:off x="4754226" y="1095904"/>
            <a:ext cx="388483" cy="3924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1014695" y="8660128"/>
            <a:ext cx="420097" cy="467251"/>
          </a:xfrm>
          <a:prstGeom prst="rect">
            <a:avLst/>
          </a:prstGeom>
        </p:spPr>
      </p:pic>
      <p:grpSp>
        <p:nvGrpSpPr>
          <p:cNvPr id="14" name="Group 14"/>
          <p:cNvGrpSpPr/>
          <p:nvPr/>
        </p:nvGrpSpPr>
        <p:grpSpPr>
          <a:xfrm>
            <a:off x="4416431" y="7836456"/>
            <a:ext cx="152400" cy="1524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6" name="Group 16"/>
          <p:cNvGrpSpPr/>
          <p:nvPr/>
        </p:nvGrpSpPr>
        <p:grpSpPr>
          <a:xfrm>
            <a:off x="8669234" y="876300"/>
            <a:ext cx="152400" cy="1524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13478743" y="1058495"/>
            <a:ext cx="420097" cy="46725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73374" y="409784"/>
            <a:ext cx="1951395" cy="1966141"/>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97380" y="841405"/>
            <a:ext cx="863749" cy="814084"/>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50834" flipH="1">
            <a:off x="45371" y="624432"/>
            <a:ext cx="732169" cy="1501885"/>
          </a:xfrm>
          <a:prstGeom prst="rect">
            <a:avLst/>
          </a:prstGeom>
        </p:spPr>
      </p:pic>
      <p:pic>
        <p:nvPicPr>
          <p:cNvPr id="23"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683202" y="6402450"/>
            <a:ext cx="10124464" cy="4165996"/>
          </a:xfrm>
          <a:prstGeom prst="rect">
            <a:avLst/>
          </a:prstGeom>
        </p:spPr>
      </p:pic>
    </p:spTree>
    <p:extLst>
      <p:ext uri="{BB962C8B-B14F-4D97-AF65-F5344CB8AC3E}">
        <p14:creationId xmlns:p14="http://schemas.microsoft.com/office/powerpoint/2010/main" val="34053987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38214" y="6589436"/>
            <a:ext cx="420097" cy="467251"/>
          </a:xfrm>
          <a:prstGeom prst="rect">
            <a:avLst/>
          </a:prstGeom>
        </p:spPr>
      </p:pic>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190" y="0"/>
            <a:ext cx="2039858" cy="1524794"/>
          </a:xfrm>
          <a:prstGeom prst="rect">
            <a:avLst/>
          </a:prstGeom>
        </p:spPr>
      </p:pic>
      <p:sp>
        <p:nvSpPr>
          <p:cNvPr id="7" name="TextBox 6">
            <a:extLst>
              <a:ext uri="{FF2B5EF4-FFF2-40B4-BE49-F238E27FC236}">
                <a16:creationId xmlns:a16="http://schemas.microsoft.com/office/drawing/2014/main" id="{3CBD1E3D-A8D6-36FA-124F-F07149B0EEC1}"/>
              </a:ext>
            </a:extLst>
          </p:cNvPr>
          <p:cNvSpPr txBox="1"/>
          <p:nvPr/>
        </p:nvSpPr>
        <p:spPr>
          <a:xfrm>
            <a:off x="5029200" y="762397"/>
            <a:ext cx="13104508"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à một hoạ sĩ, nghệ sĩ ghép mảnh và kiến trúc sư người Ý. </a:t>
            </a:r>
            <a:endPar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ột trong những hoạ sĩ vĩ đại nhất thời kì Phục hưng Ý.</a:t>
            </a:r>
            <a:endPar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Các tác phẩm bích họa của ông cho nhà thờ Scrovegni Chapel ở Padua</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mô tả cuộc đời của Maria và Jesus</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được coi là một trong những kiệt tác của thời kỳ đầu Phục Hưng.</a:t>
            </a: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E83C902-6868-71C0-AA70-9D9085D80A56}"/>
              </a:ext>
            </a:extLst>
          </p:cNvPr>
          <p:cNvGrpSpPr/>
          <p:nvPr/>
        </p:nvGrpSpPr>
        <p:grpSpPr>
          <a:xfrm>
            <a:off x="471478" y="622825"/>
            <a:ext cx="4498635" cy="9041349"/>
            <a:chOff x="442405" y="1325339"/>
            <a:chExt cx="4498635" cy="9041349"/>
          </a:xfrm>
        </p:grpSpPr>
        <p:pic>
          <p:nvPicPr>
            <p:cNvPr id="5" name="Picture 4">
              <a:extLst>
                <a:ext uri="{FF2B5EF4-FFF2-40B4-BE49-F238E27FC236}">
                  <a16:creationId xmlns:a16="http://schemas.microsoft.com/office/drawing/2014/main" id="{B144FD9E-3743-95A4-757E-B7BF0CD2A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2922" y="1325339"/>
              <a:ext cx="4026875" cy="7580594"/>
            </a:xfrm>
            <a:prstGeom prst="rect">
              <a:avLst/>
            </a:prstGeom>
          </p:spPr>
        </p:pic>
        <p:sp>
          <p:nvSpPr>
            <p:cNvPr id="9" name="TextBox 8">
              <a:extLst>
                <a:ext uri="{FF2B5EF4-FFF2-40B4-BE49-F238E27FC236}">
                  <a16:creationId xmlns:a16="http://schemas.microsoft.com/office/drawing/2014/main" id="{A0DF7E79-66C4-C2BF-3852-4E1949662DEB}"/>
                </a:ext>
              </a:extLst>
            </p:cNvPr>
            <p:cNvSpPr txBox="1"/>
            <p:nvPr/>
          </p:nvSpPr>
          <p:spPr>
            <a:xfrm>
              <a:off x="442405" y="8715017"/>
              <a:ext cx="4498635" cy="1651671"/>
            </a:xfrm>
            <a:prstGeom prst="rect">
              <a:avLst/>
            </a:prstGeom>
            <a:noFill/>
          </p:spPr>
          <p:txBody>
            <a:bodyPr wrap="square">
              <a:spAutoFit/>
            </a:bodyPr>
            <a:lstStyle/>
            <a:p>
              <a:pPr algn="ctr">
                <a:lnSpc>
                  <a:spcPct val="150000"/>
                </a:lnSpc>
              </a:pPr>
              <a:r>
                <a:rPr lang="it-IT" sz="36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Giotto di  Bondone (1267 - 1337)</a:t>
              </a:r>
              <a:endParaRPr lang="en-US" sz="3600">
                <a:latin typeface="Arial" panose="020B0604020202020204" pitchFamily="34" charset="0"/>
                <a:cs typeface="Arial" panose="020B0604020202020204" pitchFamily="34" charset="0"/>
              </a:endParaRPr>
            </a:p>
          </p:txBody>
        </p:sp>
      </p:grpSp>
      <p:pic>
        <p:nvPicPr>
          <p:cNvPr id="3" name="Picture 2" descr="A painting of a group of people&#10;&#10;Description automatically generated with low confidence">
            <a:extLst>
              <a:ext uri="{FF2B5EF4-FFF2-40B4-BE49-F238E27FC236}">
                <a16:creationId xmlns:a16="http://schemas.microsoft.com/office/drawing/2014/main" id="{8AAC10FC-D06F-0054-0628-486A61E19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842" y="5070794"/>
            <a:ext cx="5176278" cy="4788057"/>
          </a:xfrm>
          <a:prstGeom prst="rect">
            <a:avLst/>
          </a:prstGeom>
        </p:spPr>
      </p:pic>
      <p:pic>
        <p:nvPicPr>
          <p:cNvPr id="6" name="Picture 5" descr="A painting of a group of people&#10;&#10;Description automatically generated with low confidence">
            <a:extLst>
              <a:ext uri="{FF2B5EF4-FFF2-40B4-BE49-F238E27FC236}">
                <a16:creationId xmlns:a16="http://schemas.microsoft.com/office/drawing/2014/main" id="{DE5AB4C9-9369-8622-1472-3BFAF5D68D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79349" y="5070794"/>
            <a:ext cx="4256051" cy="4788057"/>
          </a:xfrm>
          <a:prstGeom prst="rect">
            <a:avLst/>
          </a:prstGeom>
        </p:spPr>
      </p:pic>
    </p:spTree>
    <p:extLst>
      <p:ext uri="{BB962C8B-B14F-4D97-AF65-F5344CB8AC3E}">
        <p14:creationId xmlns:p14="http://schemas.microsoft.com/office/powerpoint/2010/main" val="979358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38214" y="6589436"/>
            <a:ext cx="420097" cy="467251"/>
          </a:xfrm>
          <a:prstGeom prst="rect">
            <a:avLst/>
          </a:prstGeom>
        </p:spPr>
      </p:pic>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190" y="0"/>
            <a:ext cx="2039858" cy="1524794"/>
          </a:xfrm>
          <a:prstGeom prst="rect">
            <a:avLst/>
          </a:prstGeom>
        </p:spPr>
      </p:pic>
      <p:sp>
        <p:nvSpPr>
          <p:cNvPr id="7" name="TextBox 6">
            <a:extLst>
              <a:ext uri="{FF2B5EF4-FFF2-40B4-BE49-F238E27FC236}">
                <a16:creationId xmlns:a16="http://schemas.microsoft.com/office/drawing/2014/main" id="{3CBD1E3D-A8D6-36FA-124F-F07149B0EEC1}"/>
              </a:ext>
            </a:extLst>
          </p:cNvPr>
          <p:cNvSpPr txBox="1"/>
          <p:nvPr/>
        </p:nvSpPr>
        <p:spPr>
          <a:xfrm>
            <a:off x="5902657" y="435542"/>
            <a:ext cx="11887210"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à một họa sĩ, nhà điêu khắc, kiến trúc sư, nhà thơ và kỹ sư thời kỳ Phục hưng Ý. </a:t>
            </a:r>
            <a:endPar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Hai tác phẩm nổi tiếng của ông: </a:t>
            </a:r>
            <a:r>
              <a:rPr lang="vi-VN" sz="3600">
                <a:solidFill>
                  <a:srgbClr val="000000"/>
                </a:solidFill>
                <a:latin typeface="Arial" panose="020B0604020202020204" pitchFamily="34" charset="0"/>
                <a:cs typeface="Arial" panose="020B0604020202020204" pitchFamily="34" charset="0"/>
              </a:rPr>
              <a:t>Cảnh </a:t>
            </a:r>
            <a:r>
              <a:rPr lang="vi-VN" sz="3600" i="1">
                <a:solidFill>
                  <a:srgbClr val="000000"/>
                </a:solidFill>
                <a:latin typeface="Arial" panose="020B0604020202020204" pitchFamily="34" charset="0"/>
                <a:cs typeface="Arial" panose="020B0604020202020204" pitchFamily="34" charset="0"/>
              </a:rPr>
              <a:t>Thiên Chúa sáng thế </a:t>
            </a:r>
            <a:r>
              <a:rPr lang="vi-VN" sz="3600">
                <a:solidFill>
                  <a:srgbClr val="000000"/>
                </a:solidFill>
                <a:latin typeface="Arial" panose="020B0604020202020204" pitchFamily="34" charset="0"/>
                <a:cs typeface="Arial" panose="020B0604020202020204" pitchFamily="34" charset="0"/>
              </a:rPr>
              <a:t>trên trần </a:t>
            </a:r>
            <a:r>
              <a:rPr lang="en-US" sz="3600">
                <a:solidFill>
                  <a:srgbClr val="000000"/>
                </a:solidFill>
                <a:latin typeface="Arial" panose="020B0604020202020204" pitchFamily="34" charset="0"/>
                <a:cs typeface="Arial" panose="020B0604020202020204" pitchFamily="34" charset="0"/>
              </a:rPr>
              <a:t>nhà </a:t>
            </a:r>
            <a:r>
              <a:rPr lang="vi-VN" sz="3600">
                <a:solidFill>
                  <a:srgbClr val="000000"/>
                </a:solidFill>
                <a:latin typeface="Arial" panose="020B0604020202020204" pitchFamily="34" charset="0"/>
                <a:cs typeface="Arial" panose="020B0604020202020204" pitchFamily="34" charset="0"/>
              </a:rPr>
              <a:t>và </a:t>
            </a:r>
            <a:r>
              <a:rPr lang="vi-VN" sz="3600" i="1">
                <a:solidFill>
                  <a:srgbClr val="000000"/>
                </a:solidFill>
                <a:latin typeface="Arial" panose="020B0604020202020204" pitchFamily="34" charset="0"/>
                <a:cs typeface="Arial" panose="020B0604020202020204" pitchFamily="34" charset="0"/>
              </a:rPr>
              <a:t>Sự phán xét cuối cùng </a:t>
            </a:r>
            <a:r>
              <a:rPr lang="vi-VN" sz="3600">
                <a:solidFill>
                  <a:srgbClr val="000000"/>
                </a:solidFill>
                <a:latin typeface="Arial" panose="020B0604020202020204" pitchFamily="34" charset="0"/>
                <a:cs typeface="Arial" panose="020B0604020202020204" pitchFamily="34" charset="0"/>
              </a:rPr>
              <a:t>trên bức tường bệ án thờ Nhà nguyện Sistine ở Roma.</a:t>
            </a: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E83C902-6868-71C0-AA70-9D9085D80A56}"/>
              </a:ext>
            </a:extLst>
          </p:cNvPr>
          <p:cNvGrpSpPr/>
          <p:nvPr/>
        </p:nvGrpSpPr>
        <p:grpSpPr>
          <a:xfrm>
            <a:off x="486760" y="2082568"/>
            <a:ext cx="5123055" cy="7581606"/>
            <a:chOff x="457687" y="2785082"/>
            <a:chExt cx="5123055" cy="7581606"/>
          </a:xfrm>
        </p:grpSpPr>
        <p:pic>
          <p:nvPicPr>
            <p:cNvPr id="5" name="Picture 4">
              <a:extLst>
                <a:ext uri="{FF2B5EF4-FFF2-40B4-BE49-F238E27FC236}">
                  <a16:creationId xmlns:a16="http://schemas.microsoft.com/office/drawing/2014/main" id="{B144FD9E-3743-95A4-757E-B7BF0CD2A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7687" y="2785082"/>
              <a:ext cx="5123055" cy="5929935"/>
            </a:xfrm>
            <a:prstGeom prst="rect">
              <a:avLst/>
            </a:prstGeom>
          </p:spPr>
        </p:pic>
        <p:sp>
          <p:nvSpPr>
            <p:cNvPr id="9" name="TextBox 8">
              <a:extLst>
                <a:ext uri="{FF2B5EF4-FFF2-40B4-BE49-F238E27FC236}">
                  <a16:creationId xmlns:a16="http://schemas.microsoft.com/office/drawing/2014/main" id="{A0DF7E79-66C4-C2BF-3852-4E1949662DEB}"/>
                </a:ext>
              </a:extLst>
            </p:cNvPr>
            <p:cNvSpPr txBox="1"/>
            <p:nvPr/>
          </p:nvSpPr>
          <p:spPr>
            <a:xfrm>
              <a:off x="769896" y="8715017"/>
              <a:ext cx="4498635" cy="1651671"/>
            </a:xfrm>
            <a:prstGeom prst="rect">
              <a:avLst/>
            </a:prstGeom>
            <a:noFill/>
          </p:spPr>
          <p:txBody>
            <a:bodyPr wrap="square">
              <a:spAutoFit/>
            </a:bodyPr>
            <a:lstStyle/>
            <a:p>
              <a:pPr algn="ctr">
                <a:lnSpc>
                  <a:spcPct val="150000"/>
                </a:lnSpc>
              </a:pPr>
              <a:r>
                <a:rPr lang="it-IT" sz="36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Michelangelo </a:t>
              </a:r>
            </a:p>
            <a:p>
              <a:pPr algn="ctr">
                <a:lnSpc>
                  <a:spcPct val="150000"/>
                </a:lnSpc>
              </a:pPr>
              <a:r>
                <a:rPr lang="it-IT" sz="36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(1475 - 1564)</a:t>
              </a:r>
              <a:endParaRPr lang="en-US" sz="3600">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8AAC10FC-D06F-0054-0628-486A61E198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01804" y="6042545"/>
            <a:ext cx="6284391" cy="3534969"/>
          </a:xfrm>
          <a:prstGeom prst="rect">
            <a:avLst/>
          </a:prstGeom>
        </p:spPr>
      </p:pic>
      <p:pic>
        <p:nvPicPr>
          <p:cNvPr id="6" name="Picture 5">
            <a:extLst>
              <a:ext uri="{FF2B5EF4-FFF2-40B4-BE49-F238E27FC236}">
                <a16:creationId xmlns:a16="http://schemas.microsoft.com/office/drawing/2014/main" id="{DE5AB4C9-9369-8622-1472-3BFAF5D68D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595890" y="4762500"/>
            <a:ext cx="5123284" cy="3842463"/>
          </a:xfrm>
          <a:prstGeom prst="rect">
            <a:avLst/>
          </a:prstGeom>
        </p:spPr>
      </p:pic>
    </p:spTree>
    <p:extLst>
      <p:ext uri="{BB962C8B-B14F-4D97-AF65-F5344CB8AC3E}">
        <p14:creationId xmlns:p14="http://schemas.microsoft.com/office/powerpoint/2010/main" val="310046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491" t="5362" b="65314"/>
          <a:stretch>
            <a:fillRect/>
          </a:stretch>
        </p:blipFill>
        <p:spPr>
          <a:xfrm rot="-1833109">
            <a:off x="-38214" y="6589436"/>
            <a:ext cx="420097" cy="467251"/>
          </a:xfrm>
          <a:prstGeom prst="rect">
            <a:avLst/>
          </a:prstGeom>
        </p:spPr>
      </p:pic>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371" r="75486"/>
          <a:stretch>
            <a:fillRect/>
          </a:stretch>
        </p:blipFill>
        <p:spPr>
          <a:xfrm>
            <a:off x="13886668" y="3608195"/>
            <a:ext cx="388483" cy="392433"/>
          </a:xfrm>
          <a:prstGeom prst="rect">
            <a:avLst/>
          </a:prstGeom>
        </p:spPr>
      </p:pic>
      <p:grpSp>
        <p:nvGrpSpPr>
          <p:cNvPr id="39" name="Group 39"/>
          <p:cNvGrpSpPr/>
          <p:nvPr/>
        </p:nvGrpSpPr>
        <p:grpSpPr>
          <a:xfrm>
            <a:off x="4198822" y="2706406"/>
            <a:ext cx="152400" cy="15240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1" name="Group 41"/>
          <p:cNvGrpSpPr/>
          <p:nvPr/>
        </p:nvGrpSpPr>
        <p:grpSpPr>
          <a:xfrm>
            <a:off x="15277448" y="6169467"/>
            <a:ext cx="152400" cy="15240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190" y="0"/>
            <a:ext cx="2039858" cy="1524794"/>
          </a:xfrm>
          <a:prstGeom prst="rect">
            <a:avLst/>
          </a:prstGeom>
        </p:spPr>
      </p:pic>
      <p:sp>
        <p:nvSpPr>
          <p:cNvPr id="7" name="TextBox 6">
            <a:extLst>
              <a:ext uri="{FF2B5EF4-FFF2-40B4-BE49-F238E27FC236}">
                <a16:creationId xmlns:a16="http://schemas.microsoft.com/office/drawing/2014/main" id="{3CBD1E3D-A8D6-36FA-124F-F07149B0EEC1}"/>
              </a:ext>
            </a:extLst>
          </p:cNvPr>
          <p:cNvSpPr txBox="1"/>
          <p:nvPr/>
        </p:nvSpPr>
        <p:spPr>
          <a:xfrm>
            <a:off x="5902657" y="435542"/>
            <a:ext cx="11887210"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Ông là họa sĩ và kiến trúc sư nổi tiếng người Ý. </a:t>
            </a:r>
            <a:endPar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Cùng với Michelangelo và Leonardo da Vinci, ông hình thành bộ ba bậc thầy vĩ đại vào thời đó.</a:t>
            </a:r>
            <a:endPar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cs typeface="Arial" panose="020B0604020202020204" pitchFamily="34" charset="0"/>
              </a:rPr>
              <a:t>Có khối lượng lớn các tác phẩm đồ sộ.</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Nổi tiếng nhất: tác phẩm </a:t>
            </a:r>
            <a:r>
              <a:rPr lang="vi-VN" sz="3600">
                <a:latin typeface="Arial" panose="020B0604020202020204" pitchFamily="34" charset="0"/>
                <a:cs typeface="Arial" panose="020B0604020202020204" pitchFamily="34" charset="0"/>
              </a:rPr>
              <a:t>Trường phái Athena</a:t>
            </a: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E83C902-6868-71C0-AA70-9D9085D80A56}"/>
              </a:ext>
            </a:extLst>
          </p:cNvPr>
          <p:cNvGrpSpPr/>
          <p:nvPr/>
        </p:nvGrpSpPr>
        <p:grpSpPr>
          <a:xfrm>
            <a:off x="979248" y="1352697"/>
            <a:ext cx="4348256" cy="7581606"/>
            <a:chOff x="845086" y="2785082"/>
            <a:chExt cx="4348256" cy="7581606"/>
          </a:xfrm>
        </p:grpSpPr>
        <p:pic>
          <p:nvPicPr>
            <p:cNvPr id="5" name="Picture 4">
              <a:extLst>
                <a:ext uri="{FF2B5EF4-FFF2-40B4-BE49-F238E27FC236}">
                  <a16:creationId xmlns:a16="http://schemas.microsoft.com/office/drawing/2014/main" id="{B144FD9E-3743-95A4-757E-B7BF0CD2A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5086" y="2785082"/>
              <a:ext cx="4348256" cy="5929935"/>
            </a:xfrm>
            <a:prstGeom prst="rect">
              <a:avLst/>
            </a:prstGeom>
          </p:spPr>
        </p:pic>
        <p:sp>
          <p:nvSpPr>
            <p:cNvPr id="9" name="TextBox 8">
              <a:extLst>
                <a:ext uri="{FF2B5EF4-FFF2-40B4-BE49-F238E27FC236}">
                  <a16:creationId xmlns:a16="http://schemas.microsoft.com/office/drawing/2014/main" id="{A0DF7E79-66C4-C2BF-3852-4E1949662DEB}"/>
                </a:ext>
              </a:extLst>
            </p:cNvPr>
            <p:cNvSpPr txBox="1"/>
            <p:nvPr/>
          </p:nvSpPr>
          <p:spPr>
            <a:xfrm>
              <a:off x="1056498" y="8715017"/>
              <a:ext cx="3925431" cy="1651671"/>
            </a:xfrm>
            <a:prstGeom prst="rect">
              <a:avLst/>
            </a:prstGeom>
            <a:noFill/>
          </p:spPr>
          <p:txBody>
            <a:bodyPr wrap="square">
              <a:spAutoFit/>
            </a:bodyPr>
            <a:lstStyle/>
            <a:p>
              <a:pPr algn="ctr">
                <a:lnSpc>
                  <a:spcPct val="150000"/>
                </a:lnSpc>
              </a:pPr>
              <a:r>
                <a:rPr lang="it-IT" sz="36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Raphael Santi (1483 - 1520)</a:t>
              </a:r>
              <a:endParaRPr lang="en-US" sz="3600">
                <a:latin typeface="Arial" panose="020B0604020202020204" pitchFamily="34" charset="0"/>
                <a:cs typeface="Arial" panose="020B0604020202020204" pitchFamily="34" charset="0"/>
              </a:endParaRPr>
            </a:p>
          </p:txBody>
        </p:sp>
      </p:grpSp>
      <p:pic>
        <p:nvPicPr>
          <p:cNvPr id="4" name="Picture 3" descr="A picture containing indoor, altar, old&#10;&#10;Description automatically generated">
            <a:extLst>
              <a:ext uri="{FF2B5EF4-FFF2-40B4-BE49-F238E27FC236}">
                <a16:creationId xmlns:a16="http://schemas.microsoft.com/office/drawing/2014/main" id="{ADBE046B-7651-3543-192F-863913243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996" y="4762500"/>
            <a:ext cx="7714531" cy="5204802"/>
          </a:xfrm>
          <a:prstGeom prst="rect">
            <a:avLst/>
          </a:prstGeom>
        </p:spPr>
      </p:pic>
    </p:spTree>
    <p:extLst>
      <p:ext uri="{BB962C8B-B14F-4D97-AF65-F5344CB8AC3E}">
        <p14:creationId xmlns:p14="http://schemas.microsoft.com/office/powerpoint/2010/main" val="249027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65424" y="4693647"/>
            <a:ext cx="15756471" cy="3586879"/>
          </a:xfrm>
          <a:prstGeom prst="rect">
            <a:avLst/>
          </a:prstGeom>
          <a:noFill/>
        </p:spPr>
        <p:txBody>
          <a:bodyPr wrap="square" rtlCol="0">
            <a:spAutoFit/>
          </a:bodyPr>
          <a:lstStyle/>
          <a:p>
            <a:pPr algn="ctr">
              <a:lnSpc>
                <a:spcPct val="150000"/>
              </a:lnSpc>
            </a:pPr>
            <a:r>
              <a:rPr lang="vi-VN" sz="8000" b="1">
                <a:solidFill>
                  <a:srgbClr val="FF0000"/>
                </a:solidFill>
              </a:rPr>
              <a:t>BÀI 5: </a:t>
            </a:r>
            <a:r>
              <a:rPr lang="vi-VN" sz="8000" b="1"/>
              <a:t>THÀNH TỰU MĨ THUẬT TRUNG ĐẠI THẾ GIỚI</a:t>
            </a:r>
            <a:endParaRPr lang="en-US" sz="8000" b="1" dirty="0"/>
          </a:p>
        </p:txBody>
      </p:sp>
      <p:sp>
        <p:nvSpPr>
          <p:cNvPr id="3" name="TextBox 3"/>
          <p:cNvSpPr txBox="1"/>
          <p:nvPr/>
        </p:nvSpPr>
        <p:spPr>
          <a:xfrm>
            <a:off x="1738100" y="1197397"/>
            <a:ext cx="14659399" cy="3118674"/>
          </a:xfrm>
          <a:prstGeom prst="rect">
            <a:avLst/>
          </a:prstGeom>
        </p:spPr>
        <p:txBody>
          <a:bodyPr wrap="square" lIns="0" tIns="0" rIns="0" bIns="0" rtlCol="0" anchor="t">
            <a:spAutoFit/>
          </a:bodyPr>
          <a:lstStyle/>
          <a:p>
            <a:pPr algn="ctr">
              <a:lnSpc>
                <a:spcPct val="150000"/>
              </a:lnSpc>
            </a:pPr>
            <a:r>
              <a:rPr lang="vi-VN" sz="7200" b="1">
                <a:solidFill>
                  <a:schemeClr val="accent3">
                    <a:lumMod val="50000"/>
                  </a:schemeClr>
                </a:solidFill>
                <a:latin typeface="Arial" panose="020B0604020202020204" pitchFamily="34" charset="0"/>
                <a:cs typeface="Arial" panose="020B0604020202020204" pitchFamily="34" charset="0"/>
              </a:rPr>
              <a:t>CHỦ ĐỀ 3: </a:t>
            </a:r>
            <a:endParaRPr lang="en-US" sz="7200" b="1">
              <a:solidFill>
                <a:schemeClr val="accent3">
                  <a:lumMod val="50000"/>
                </a:schemeClr>
              </a:solidFill>
              <a:latin typeface="Arial" panose="020B0604020202020204" pitchFamily="34" charset="0"/>
              <a:cs typeface="Arial" panose="020B0604020202020204" pitchFamily="34" charset="0"/>
            </a:endParaRPr>
          </a:p>
          <a:p>
            <a:pPr algn="ctr">
              <a:lnSpc>
                <a:spcPct val="150000"/>
              </a:lnSpc>
            </a:pPr>
            <a:r>
              <a:rPr lang="vi-VN" sz="7200" b="1">
                <a:solidFill>
                  <a:schemeClr val="accent3">
                    <a:lumMod val="50000"/>
                  </a:schemeClr>
                </a:solidFill>
                <a:latin typeface="Arial" panose="020B0604020202020204" pitchFamily="34" charset="0"/>
                <a:cs typeface="Arial" panose="020B0604020202020204" pitchFamily="34" charset="0"/>
              </a:rPr>
              <a:t>MĨ THUẬT TRUNG ĐẠI THẾ GIỚI</a:t>
            </a:r>
            <a:endParaRPr lang="en-US" sz="7200" b="1" dirty="0">
              <a:solidFill>
                <a:schemeClr val="accent3">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4184">
            <a:off x="-184739" y="581061"/>
            <a:ext cx="3891432" cy="194571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5435" y="-91307"/>
            <a:ext cx="2643550" cy="23924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75655">
            <a:off x="122686" y="7435017"/>
            <a:ext cx="1706637" cy="287433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61277" y="102852"/>
            <a:ext cx="1104199" cy="114276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75371" r="75486"/>
          <a:stretch>
            <a:fillRect/>
          </a:stretch>
        </p:blipFill>
        <p:spPr>
          <a:xfrm>
            <a:off x="6168023" y="1188198"/>
            <a:ext cx="388483" cy="39243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4299370" y="8885279"/>
            <a:ext cx="420097" cy="467251"/>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75371" r="75486"/>
          <a:stretch>
            <a:fillRect/>
          </a:stretch>
        </p:blipFill>
        <p:spPr>
          <a:xfrm>
            <a:off x="12284735" y="9334500"/>
            <a:ext cx="388483" cy="392433"/>
          </a:xfrm>
          <a:prstGeom prst="rect">
            <a:avLst/>
          </a:prstGeom>
        </p:spPr>
      </p:pic>
      <p:grpSp>
        <p:nvGrpSpPr>
          <p:cNvPr id="15" name="Group 15"/>
          <p:cNvGrpSpPr/>
          <p:nvPr/>
        </p:nvGrpSpPr>
        <p:grpSpPr>
          <a:xfrm>
            <a:off x="2487569" y="4548322"/>
            <a:ext cx="152400" cy="15240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7" name="Group 17"/>
          <p:cNvGrpSpPr/>
          <p:nvPr/>
        </p:nvGrpSpPr>
        <p:grpSpPr>
          <a:xfrm>
            <a:off x="4804970" y="8488222"/>
            <a:ext cx="152400" cy="15240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19" name="Group 19"/>
          <p:cNvGrpSpPr/>
          <p:nvPr/>
        </p:nvGrpSpPr>
        <p:grpSpPr>
          <a:xfrm>
            <a:off x="16906874" y="4472122"/>
            <a:ext cx="152400" cy="15240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1" name="Group 21"/>
          <p:cNvGrpSpPr/>
          <p:nvPr/>
        </p:nvGrpSpPr>
        <p:grpSpPr>
          <a:xfrm>
            <a:off x="8991600" y="952500"/>
            <a:ext cx="152400" cy="15240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3491" t="5362" b="65314"/>
          <a:stretch>
            <a:fillRect/>
          </a:stretch>
        </p:blipFill>
        <p:spPr>
          <a:xfrm rot="-1833109">
            <a:off x="11775043" y="1179235"/>
            <a:ext cx="420097" cy="467251"/>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35200" y="6641493"/>
            <a:ext cx="948972" cy="948972"/>
          </a:xfrm>
          <a:prstGeom prst="rect">
            <a:avLst/>
          </a:prstGeom>
        </p:spPr>
      </p:pic>
      <p:pic>
        <p:nvPicPr>
          <p:cNvPr id="2" name="Picture 16">
            <a:extLst>
              <a:ext uri="{FF2B5EF4-FFF2-40B4-BE49-F238E27FC236}">
                <a16:creationId xmlns:a16="http://schemas.microsoft.com/office/drawing/2014/main" id="{0AB05650-84BA-B31E-D134-8B4454C7401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496383" y="7493555"/>
            <a:ext cx="2821661" cy="27934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275">
            <a:off x="16244852" y="554668"/>
            <a:ext cx="3787469" cy="1368223"/>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3861">
            <a:off x="17074494" y="8770836"/>
            <a:ext cx="821953" cy="76544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034" y="419100"/>
            <a:ext cx="1260152" cy="1116809"/>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35"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47524">
            <a:off x="17003762" y="5450360"/>
            <a:ext cx="732169" cy="1501885"/>
          </a:xfrm>
          <a:prstGeom prst="rect">
            <a:avLst/>
          </a:prstGeom>
        </p:spPr>
      </p:pic>
      <p:pic>
        <p:nvPicPr>
          <p:cNvPr id="36"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13144">
            <a:off x="162604" y="5226770"/>
            <a:ext cx="732169" cy="1501885"/>
          </a:xfrm>
          <a:prstGeom prst="rect">
            <a:avLst/>
          </a:prstGeom>
        </p:spPr>
      </p:pic>
      <p:sp>
        <p:nvSpPr>
          <p:cNvPr id="11" name="TextBox 10">
            <a:extLst>
              <a:ext uri="{FF2B5EF4-FFF2-40B4-BE49-F238E27FC236}">
                <a16:creationId xmlns:a16="http://schemas.microsoft.com/office/drawing/2014/main" id="{DB079574-7939-703D-EA27-D28C485060F8}"/>
              </a:ext>
            </a:extLst>
          </p:cNvPr>
          <p:cNvSpPr txBox="1"/>
          <p:nvPr/>
        </p:nvSpPr>
        <p:spPr>
          <a:xfrm>
            <a:off x="5396820" y="692997"/>
            <a:ext cx="7494359" cy="1015663"/>
          </a:xfrm>
          <a:prstGeom prst="rect">
            <a:avLst/>
          </a:prstGeom>
          <a:noFill/>
        </p:spPr>
        <p:txBody>
          <a:bodyPr wrap="none" rtlCol="0">
            <a:spAutoFit/>
          </a:bodyPr>
          <a:lstStyle/>
          <a:p>
            <a:pPr algn="ctr"/>
            <a:r>
              <a:rPr lang="en-US" sz="6000" b="1">
                <a:solidFill>
                  <a:srgbClr val="FF0000"/>
                </a:solidFill>
                <a:latin typeface="Arial" panose="020B0604020202020204" pitchFamily="34" charset="0"/>
                <a:cs typeface="Arial" panose="020B0604020202020204" pitchFamily="34" charset="0"/>
              </a:rPr>
              <a:t>NỘI DUNG BÀI HỌC</a:t>
            </a:r>
            <a:endParaRPr lang="en-US" sz="6000" b="1" dirty="0">
              <a:solidFill>
                <a:srgbClr val="FF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F756638-8108-38B0-6AA8-62167ADAE5DE}"/>
              </a:ext>
            </a:extLst>
          </p:cNvPr>
          <p:cNvSpPr/>
          <p:nvPr/>
        </p:nvSpPr>
        <p:spPr>
          <a:xfrm>
            <a:off x="1620730" y="2027209"/>
            <a:ext cx="7980470" cy="1751843"/>
          </a:xfrm>
          <a:prstGeom prst="rect">
            <a:avLst/>
          </a:prstGeom>
          <a:solidFill>
            <a:srgbClr val="E2D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1. Quan sát và nhận thức</a:t>
            </a:r>
          </a:p>
        </p:txBody>
      </p:sp>
      <p:sp>
        <p:nvSpPr>
          <p:cNvPr id="13" name="Rectangle 12">
            <a:extLst>
              <a:ext uri="{FF2B5EF4-FFF2-40B4-BE49-F238E27FC236}">
                <a16:creationId xmlns:a16="http://schemas.microsoft.com/office/drawing/2014/main" id="{F20BCE6E-2532-D8BB-15CD-C00AFE9C7F32}"/>
              </a:ext>
            </a:extLst>
          </p:cNvPr>
          <p:cNvSpPr/>
          <p:nvPr/>
        </p:nvSpPr>
        <p:spPr>
          <a:xfrm>
            <a:off x="4089438" y="4006242"/>
            <a:ext cx="7980470" cy="1751843"/>
          </a:xfrm>
          <a:prstGeom prst="rect">
            <a:avLst/>
          </a:prstGeom>
          <a:solidFill>
            <a:srgbClr val="E2D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2. </a:t>
            </a:r>
            <a:r>
              <a:rPr lang="vi-VN" sz="4400">
                <a:solidFill>
                  <a:schemeClr val="tx1"/>
                </a:solidFill>
                <a:latin typeface="Arial" panose="020B0604020202020204" pitchFamily="34" charset="0"/>
                <a:cs typeface="Arial" panose="020B0604020202020204" pitchFamily="34" charset="0"/>
              </a:rPr>
              <a:t>Luyện tập và sáng tạo</a:t>
            </a:r>
            <a:endParaRPr lang="vi-VN" sz="44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095F4C-53DB-55AD-DCC5-CDA873F73DA2}"/>
              </a:ext>
            </a:extLst>
          </p:cNvPr>
          <p:cNvSpPr/>
          <p:nvPr/>
        </p:nvSpPr>
        <p:spPr>
          <a:xfrm>
            <a:off x="6332763" y="5997894"/>
            <a:ext cx="7980470" cy="1751843"/>
          </a:xfrm>
          <a:prstGeom prst="rect">
            <a:avLst/>
          </a:prstGeom>
          <a:solidFill>
            <a:srgbClr val="E2D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3. </a:t>
            </a:r>
            <a:r>
              <a:rPr lang="vi-VN" sz="4400">
                <a:solidFill>
                  <a:schemeClr val="tx1"/>
                </a:solidFill>
                <a:latin typeface="Arial" panose="020B0604020202020204" pitchFamily="34" charset="0"/>
                <a:cs typeface="Arial" panose="020B0604020202020204" pitchFamily="34" charset="0"/>
              </a:rPr>
              <a:t>Phân tích và đánh giá</a:t>
            </a:r>
          </a:p>
        </p:txBody>
      </p:sp>
      <p:sp>
        <p:nvSpPr>
          <p:cNvPr id="15" name="Rectangle 14">
            <a:extLst>
              <a:ext uri="{FF2B5EF4-FFF2-40B4-BE49-F238E27FC236}">
                <a16:creationId xmlns:a16="http://schemas.microsoft.com/office/drawing/2014/main" id="{A3B84F5A-03CC-B1E5-66BC-3B1C7267EB25}"/>
              </a:ext>
            </a:extLst>
          </p:cNvPr>
          <p:cNvSpPr/>
          <p:nvPr/>
        </p:nvSpPr>
        <p:spPr>
          <a:xfrm>
            <a:off x="8382000" y="7989546"/>
            <a:ext cx="7980470" cy="1751843"/>
          </a:xfrm>
          <a:prstGeom prst="rect">
            <a:avLst/>
          </a:prstGeom>
          <a:solidFill>
            <a:srgbClr val="E2D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4. Vận dụng</a:t>
            </a:r>
            <a:endParaRPr lang="vi-VN" sz="4400" dirty="0">
              <a:solidFill>
                <a:schemeClr val="tx1"/>
              </a:solidFill>
              <a:latin typeface="Arial" panose="020B0604020202020204" pitchFamily="34" charset="0"/>
              <a:cs typeface="Arial" panose="020B0604020202020204" pitchFamily="34" charset="0"/>
            </a:endParaRPr>
          </a:p>
        </p:txBody>
      </p:sp>
      <p:pic>
        <p:nvPicPr>
          <p:cNvPr id="30" name="Picture 2">
            <a:extLst>
              <a:ext uri="{FF2B5EF4-FFF2-40B4-BE49-F238E27FC236}">
                <a16:creationId xmlns:a16="http://schemas.microsoft.com/office/drawing/2014/main" id="{97F936C5-84C6-D659-0D21-7C2034F9A3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577" y="6268336"/>
            <a:ext cx="4568359" cy="3895198"/>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535392" y="3009900"/>
            <a:ext cx="152400" cy="1524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4275">
            <a:off x="16244852" y="554668"/>
            <a:ext cx="3787469" cy="1368223"/>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3861">
            <a:off x="17074494" y="8770836"/>
            <a:ext cx="821953" cy="76544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034" y="419100"/>
            <a:ext cx="1260152" cy="11168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5752" y="8741341"/>
            <a:ext cx="1096995" cy="1033918"/>
          </a:xfrm>
          <a:prstGeom prst="rect">
            <a:avLst/>
          </a:prstGeom>
        </p:spPr>
      </p:pic>
      <p:grpSp>
        <p:nvGrpSpPr>
          <p:cNvPr id="20" name="Group 20"/>
          <p:cNvGrpSpPr/>
          <p:nvPr/>
        </p:nvGrpSpPr>
        <p:grpSpPr>
          <a:xfrm>
            <a:off x="17549048" y="5450792"/>
            <a:ext cx="152400" cy="152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2" name="Group 22"/>
          <p:cNvGrpSpPr/>
          <p:nvPr/>
        </p:nvGrpSpPr>
        <p:grpSpPr>
          <a:xfrm>
            <a:off x="758050" y="4788140"/>
            <a:ext cx="152400" cy="152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4" name="Group 24"/>
          <p:cNvGrpSpPr/>
          <p:nvPr/>
        </p:nvGrpSpPr>
        <p:grpSpPr>
          <a:xfrm>
            <a:off x="16812339" y="9258300"/>
            <a:ext cx="152400" cy="152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grpSp>
        <p:nvGrpSpPr>
          <p:cNvPr id="26" name="Group 26"/>
          <p:cNvGrpSpPr/>
          <p:nvPr/>
        </p:nvGrpSpPr>
        <p:grpSpPr>
          <a:xfrm>
            <a:off x="1849330" y="1094595"/>
            <a:ext cx="152400" cy="152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p:spPr>
        </p:sp>
      </p:grpSp>
      <p:sp>
        <p:nvSpPr>
          <p:cNvPr id="28" name="TextBox 27"/>
          <p:cNvSpPr txBox="1"/>
          <p:nvPr/>
        </p:nvSpPr>
        <p:spPr>
          <a:xfrm>
            <a:off x="4915116" y="484117"/>
            <a:ext cx="8457765" cy="923330"/>
          </a:xfrm>
          <a:prstGeom prst="rect">
            <a:avLst/>
          </a:prstGeom>
          <a:noFill/>
        </p:spPr>
        <p:txBody>
          <a:bodyPr wrap="none" rtlCol="0">
            <a:spAutoFit/>
          </a:bodyPr>
          <a:lstStyle/>
          <a:p>
            <a:pPr algn="ctr"/>
            <a:r>
              <a:rPr lang="vi-VN" sz="5400" b="1"/>
              <a:t>1. Quan sát và nhận thức</a:t>
            </a:r>
            <a:endParaRPr lang="en-US" sz="5400" b="1" dirty="0"/>
          </a:p>
        </p:txBody>
      </p:sp>
      <p:sp>
        <p:nvSpPr>
          <p:cNvPr id="7" name="Rectangle 6">
            <a:extLst>
              <a:ext uri="{FF2B5EF4-FFF2-40B4-BE49-F238E27FC236}">
                <a16:creationId xmlns:a16="http://schemas.microsoft.com/office/drawing/2014/main" id="{C41BDA32-E21C-B339-9EB3-E9F3C2B5A250}"/>
              </a:ext>
            </a:extLst>
          </p:cNvPr>
          <p:cNvSpPr/>
          <p:nvPr/>
        </p:nvSpPr>
        <p:spPr>
          <a:xfrm>
            <a:off x="1849670" y="2449391"/>
            <a:ext cx="14446007" cy="1911549"/>
          </a:xfrm>
          <a:prstGeom prst="rect">
            <a:avLst/>
          </a:prstGeom>
        </p:spPr>
        <p:txBody>
          <a:bodyPr wrap="square">
            <a:spAutoFit/>
          </a:bodyPr>
          <a:lstStyle/>
          <a:p>
            <a:pPr algn="ctr">
              <a:lnSpc>
                <a:spcPct val="150000"/>
              </a:lnSpc>
              <a:spcBef>
                <a:spcPts val="300"/>
              </a:spcBef>
              <a:spcAft>
                <a:spcPts val="300"/>
              </a:spcAft>
            </a:pP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200" i="1">
                <a:solidFill>
                  <a:srgbClr val="000000"/>
                </a:solidFill>
                <a:latin typeface="Arial" panose="020B0604020202020204" pitchFamily="34" charset="0"/>
                <a:ea typeface="Calibri" panose="020F0502020204030204" pitchFamily="34" charset="0"/>
                <a:cs typeface="Arial" panose="020B0604020202020204" pitchFamily="34" charset="0"/>
              </a:rPr>
              <a:t>quan sát các hình ảnh trong SGK – tr.22, 23, đọc thông tin, thảo luận nhóm và trả lời câu hỏi:</a:t>
            </a:r>
            <a:endParaRPr lang="en-US" sz="4200" i="1" dirty="0">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6F68EA7-8F66-4369-B29C-A508E16515B4}"/>
              </a:ext>
            </a:extLst>
          </p:cNvPr>
          <p:cNvSpPr/>
          <p:nvPr/>
        </p:nvSpPr>
        <p:spPr>
          <a:xfrm>
            <a:off x="6213548" y="1587954"/>
            <a:ext cx="5860900" cy="830997"/>
          </a:xfrm>
          <a:prstGeom prst="rect">
            <a:avLst/>
          </a:prstGeom>
        </p:spPr>
        <p:txBody>
          <a:bodyPr wrap="none">
            <a:spAutoFit/>
          </a:bodyP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THẢO LUẬN NHÓM</a:t>
            </a:r>
            <a:endParaRPr lang="en-US" sz="4800" b="1" dirty="0">
              <a:solidFill>
                <a:srgbClr val="C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CE3963B-07FF-C91B-789B-33BE59AD6FFE}"/>
              </a:ext>
            </a:extLst>
          </p:cNvPr>
          <p:cNvGrpSpPr/>
          <p:nvPr/>
        </p:nvGrpSpPr>
        <p:grpSpPr>
          <a:xfrm>
            <a:off x="1356938" y="4566818"/>
            <a:ext cx="15817858" cy="5181615"/>
            <a:chOff x="1146541" y="4593643"/>
            <a:chExt cx="15817858" cy="5181615"/>
          </a:xfrm>
        </p:grpSpPr>
        <p:sp>
          <p:nvSpPr>
            <p:cNvPr id="12" name="Rectangle: Rounded Corners 11">
              <a:extLst>
                <a:ext uri="{FF2B5EF4-FFF2-40B4-BE49-F238E27FC236}">
                  <a16:creationId xmlns:a16="http://schemas.microsoft.com/office/drawing/2014/main" id="{53EB01A6-6659-C66F-EF9D-F7B987F54527}"/>
                </a:ext>
              </a:extLst>
            </p:cNvPr>
            <p:cNvSpPr/>
            <p:nvPr/>
          </p:nvSpPr>
          <p:spPr>
            <a:xfrm>
              <a:off x="1146541" y="4593643"/>
              <a:ext cx="15817858" cy="5181615"/>
            </a:xfrm>
            <a:prstGeom prst="roundRect">
              <a:avLst>
                <a:gd name="adj" fmla="val 61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0C19C9-2C7B-E8A6-A220-98A40F8C12F8}"/>
                </a:ext>
              </a:extLst>
            </p:cNvPr>
            <p:cNvSpPr txBox="1"/>
            <p:nvPr/>
          </p:nvSpPr>
          <p:spPr>
            <a:xfrm>
              <a:off x="1347413" y="4696621"/>
              <a:ext cx="15272493"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Nhóm 1: </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những hiểu biết của em về chất liệu sơn dầu. Chất liệu sơn dầu ra đời như thế nào? Chất liệu sơn dầu có đặc điểm gì?</a:t>
              </a:r>
            </a:p>
            <a:p>
              <a:pPr marL="571500" indent="-571500" algn="just">
                <a:lnSpc>
                  <a:spcPct val="150000"/>
                </a:lnSpc>
                <a:buFont typeface="Arial" panose="020B0604020202020204" pitchFamily="34" charset="0"/>
                <a:buChar char="•"/>
              </a:pPr>
              <a:r>
                <a:rPr lang="en-US" sz="3600" b="1" i="1">
                  <a:solidFill>
                    <a:srgbClr val="FF0000"/>
                  </a:solidFill>
                  <a:latin typeface="Arial" panose="020B0604020202020204" pitchFamily="34" charset="0"/>
                  <a:cs typeface="Arial" panose="020B0604020202020204" pitchFamily="34" charset="0"/>
                </a:rPr>
                <a:t>Nhóm 2: </a:t>
              </a:r>
              <a:r>
                <a:rPr lang="en-US" sz="3600">
                  <a:latin typeface="Arial" panose="020B0604020202020204" pitchFamily="34" charset="0"/>
                  <a:cs typeface="Arial" panose="020B0604020202020204" pitchFamily="34" charset="0"/>
                </a:rPr>
                <a:t>Nêu những hiểu biết của em về giải phẫu tạo hình. Giải phẫu tạo hình giúp gì cho các họa sĩ và nhà điêu khắc? </a:t>
              </a:r>
            </a:p>
            <a:p>
              <a:pPr marL="571500" indent="-571500" algn="just">
                <a:lnSpc>
                  <a:spcPct val="150000"/>
                </a:lnSpc>
                <a:buFont typeface="Arial" panose="020B0604020202020204" pitchFamily="34" charset="0"/>
                <a:buChar char="•"/>
              </a:pPr>
              <a:r>
                <a:rPr lang="en-US" sz="3600" b="1" i="1">
                  <a:solidFill>
                    <a:srgbClr val="FF0000"/>
                  </a:solidFill>
                  <a:latin typeface="Arial" panose="020B0604020202020204" pitchFamily="34" charset="0"/>
                  <a:cs typeface="Arial" panose="020B0604020202020204" pitchFamily="34" charset="0"/>
                </a:rPr>
                <a:t>Nhóm 3: </a:t>
              </a:r>
              <a:r>
                <a:rPr lang="en-US" sz="3600">
                  <a:latin typeface="Arial" panose="020B0604020202020204" pitchFamily="34" charset="0"/>
                  <a:cs typeface="Arial" panose="020B0604020202020204" pitchFamily="34" charset="0"/>
                </a:rPr>
                <a:t>Nêu những hiểu biết của em về bích họa. Bích họa là gì? </a:t>
              </a:r>
            </a:p>
            <a:p>
              <a:pPr marL="571500" indent="-571500" algn="just">
                <a:lnSpc>
                  <a:spcPct val="150000"/>
                </a:lnSpc>
                <a:buFont typeface="Arial" panose="020B0604020202020204" pitchFamily="34" charset="0"/>
                <a:buChar char="•"/>
              </a:pPr>
              <a:r>
                <a:rPr lang="vi-VN" sz="3600" b="1" i="1">
                  <a:solidFill>
                    <a:srgbClr val="FF0000"/>
                  </a:solidFill>
                  <a:latin typeface="Arial" panose="020B0604020202020204" pitchFamily="34" charset="0"/>
                  <a:cs typeface="Arial" panose="020B0604020202020204" pitchFamily="34" charset="0"/>
                </a:rPr>
                <a:t>Nhóm 4: </a:t>
              </a:r>
              <a:r>
                <a:rPr lang="vi-VN" sz="3600">
                  <a:latin typeface="Arial" panose="020B0604020202020204" pitchFamily="34" charset="0"/>
                  <a:cs typeface="Arial" panose="020B0604020202020204" pitchFamily="34" charset="0"/>
                </a:rPr>
                <a:t>Luật xa gần được thể hiện trong tác phẩm như thế nào?</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1117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CĐ1 - Tiết 1 - Hát bài hát Vui đến trường</Template>
  <TotalTime>663</TotalTime>
  <Words>1502</Words>
  <Application>Microsoft Office PowerPoint</Application>
  <PresentationFormat>Custom</PresentationFormat>
  <Paragraphs>108</Paragraphs>
  <Slides>31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3</cp:revision>
  <dcterms:created xsi:type="dcterms:W3CDTF">2022-10-20T06:36:41Z</dcterms:created>
  <dcterms:modified xsi:type="dcterms:W3CDTF">2022-10-20T17:40:40Z</dcterms:modified>
  <dc:identifier>DAEswOIwa4E</dc:identifier>
</cp:coreProperties>
</file>